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embeddedFontLst>
    <p:embeddedFont>
      <p:font typeface="Roboto" panose="02000000000000000000" pitchFamily="2" charset="0"/>
      <p:regular r:id="rId21"/>
      <p:bold r:id="rId22"/>
      <p:italic r:id="rId23"/>
      <p:boldItalic r:id="rId24"/>
    </p:embeddedFont>
    <p:embeddedFont>
      <p:font typeface="Times" panose="02020603050405020304" pitchFamily="18"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gJ/3gDGLMmKMQdHyxXTheVxk0yH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60" y="556"/>
      </p:cViewPr>
      <p:guideLst/>
    </p:cSldViewPr>
  </p:slideViewPr>
  <p:notesTextViewPr>
    <p:cViewPr>
      <p:scale>
        <a:sx n="1" d="1"/>
        <a:sy n="1" d="1"/>
      </p:scale>
      <p:origin x="0" y="-13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zh-CN"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dirty="0"/>
              <a:t>Note: </a:t>
            </a:r>
            <a:r>
              <a:rPr lang="zh-CN" altLang="en-US" dirty="0"/>
              <a:t>每一张练习的重点生词都是蓝体字，本课生词表上出现但不是本张的重点生词的都是红色字体。例句中出现的新生词都有拼音和英文意思。</a:t>
            </a: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6" name="Google Shape;166;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zh-CN"/>
              <a:t>提供的这些例句，可以中英互译，也可以改为选词填空，看老师们自己的灵活安排。本张的生词用蓝色字体，本课学过的生词都使用了红色的字体。</a:t>
            </a:r>
            <a:endParaRPr/>
          </a:p>
          <a:p>
            <a:pPr marL="0" lvl="0" indent="0" algn="l" rtl="0">
              <a:spcBef>
                <a:spcPts val="0"/>
              </a:spcBef>
              <a:spcAft>
                <a:spcPts val="0"/>
              </a:spcAft>
              <a:buNone/>
            </a:pPr>
            <a:endParaRPr/>
          </a:p>
        </p:txBody>
      </p:sp>
      <p:sp>
        <p:nvSpPr>
          <p:cNvPr id="181" name="Google Shape;181;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zh-TW" altLang="en-US" dirty="0"/>
              <a:t>提供的這些例句，可以中英互譯，也可以改為選詞填空，看老師們自己的靈活安排。 本張的生詞用藍色字體，本課學過的生詞都使用了紅色的字體。</a:t>
            </a:r>
            <a:endParaRPr dirty="0"/>
          </a:p>
        </p:txBody>
      </p:sp>
      <p:sp>
        <p:nvSpPr>
          <p:cNvPr id="187" name="Google Shape;187;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zh-TW" altLang="en-US" dirty="0"/>
              <a:t>可以中英互譯，也可以選詞填空，看老師們自己的靈活安排。 本張的生詞用藍色字體，本課學過的生詞都使用了紅色的字體。</a:t>
            </a:r>
            <a:endParaRPr dirty="0"/>
          </a:p>
        </p:txBody>
      </p:sp>
      <p:sp>
        <p:nvSpPr>
          <p:cNvPr id="193" name="Google Shape;193;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zh-TW" altLang="en-US" dirty="0"/>
              <a:t>“當地”在下一頁有講解和練習。 這些例句可以中英互譯，也可以選詞填空，看老師們自己的靈活安排。 本張的生詞用藍色字體，本課學過的生詞都使用了紅色的字體。</a:t>
            </a:r>
            <a:endParaRPr dirty="0"/>
          </a:p>
        </p:txBody>
      </p:sp>
      <p:sp>
        <p:nvSpPr>
          <p:cNvPr id="201" name="Google Shape;201;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457200" lvl="0" indent="-457200" algn="l" rtl="0">
              <a:lnSpc>
                <a:spcPct val="150000"/>
              </a:lnSpc>
              <a:spcBef>
                <a:spcPts val="1000"/>
              </a:spcBef>
              <a:spcAft>
                <a:spcPts val="0"/>
              </a:spcAft>
              <a:buClr>
                <a:schemeClr val="dk1"/>
              </a:buClr>
              <a:buSzPts val="3600"/>
              <a:buChar char="•"/>
            </a:pPr>
            <a:r>
              <a:rPr lang="zh-CN" sz="2000" dirty="0">
                <a:latin typeface="Times"/>
                <a:ea typeface="Times"/>
                <a:cs typeface="Times"/>
                <a:sym typeface="Times"/>
              </a:rPr>
              <a:t> In English, both means “local” but has subtle difference.</a:t>
            </a:r>
            <a:endParaRPr sz="3600" dirty="0">
              <a:latin typeface="Times"/>
              <a:ea typeface="Times"/>
              <a:cs typeface="Times"/>
              <a:sym typeface="Times"/>
            </a:endParaRPr>
          </a:p>
          <a:p>
            <a:pPr marL="457200" lvl="0" indent="-457200" algn="l" rtl="0">
              <a:lnSpc>
                <a:spcPct val="150000"/>
              </a:lnSpc>
              <a:spcBef>
                <a:spcPts val="1000"/>
              </a:spcBef>
              <a:spcAft>
                <a:spcPts val="0"/>
              </a:spcAft>
              <a:buClr>
                <a:schemeClr val="dk1"/>
              </a:buClr>
              <a:buSzPts val="3600"/>
              <a:buChar char="•"/>
            </a:pPr>
            <a:r>
              <a:rPr lang="zh-CN" sz="2000" dirty="0">
                <a:latin typeface="Times"/>
                <a:ea typeface="Times"/>
                <a:cs typeface="Times"/>
                <a:sym typeface="Times"/>
              </a:rPr>
              <a:t>“当地”(HSK5:人、物或事情发生的那个地方）</a:t>
            </a:r>
            <a:r>
              <a:rPr lang="zh-CN" altLang="en-US" sz="2000" dirty="0">
                <a:latin typeface="Times"/>
                <a:ea typeface="Times"/>
                <a:cs typeface="Times"/>
                <a:sym typeface="Times"/>
              </a:rPr>
              <a:t>说话者描述时，人不在描述的那个地方。</a:t>
            </a:r>
            <a:endParaRPr sz="2000" dirty="0">
              <a:latin typeface="Times"/>
              <a:ea typeface="Times"/>
              <a:cs typeface="Times"/>
              <a:sym typeface="Times"/>
            </a:endParaRPr>
          </a:p>
          <a:p>
            <a:pPr marL="457200" lvl="0" indent="-457200" algn="l" rtl="0">
              <a:lnSpc>
                <a:spcPct val="150000"/>
              </a:lnSpc>
              <a:spcBef>
                <a:spcPts val="1000"/>
              </a:spcBef>
              <a:spcAft>
                <a:spcPts val="0"/>
              </a:spcAft>
              <a:buClr>
                <a:schemeClr val="dk1"/>
              </a:buClr>
              <a:buSzPts val="3600"/>
              <a:buChar char="•"/>
            </a:pPr>
            <a:r>
              <a:rPr lang="zh-CN" sz="2000" dirty="0">
                <a:latin typeface="Times"/>
                <a:ea typeface="Times"/>
                <a:cs typeface="Times"/>
                <a:sym typeface="Times"/>
              </a:rPr>
              <a:t>“本地” (人、物或事情发生的这个地方)</a:t>
            </a:r>
            <a:r>
              <a:rPr lang="en-US" altLang="zh-CN" sz="2000" dirty="0">
                <a:latin typeface="Times"/>
                <a:ea typeface="Times"/>
                <a:cs typeface="Times"/>
                <a:sym typeface="Times"/>
              </a:rPr>
              <a:t> </a:t>
            </a:r>
            <a:r>
              <a:rPr lang="zh-CN" altLang="en-US" sz="2000" dirty="0">
                <a:latin typeface="Times"/>
                <a:ea typeface="Times"/>
                <a:cs typeface="Times"/>
                <a:sym typeface="Times"/>
              </a:rPr>
              <a:t>说话者描述时人就在这个地方。</a:t>
            </a:r>
            <a:endParaRPr sz="2000" dirty="0">
              <a:latin typeface="Times"/>
              <a:ea typeface="Times"/>
              <a:cs typeface="Times"/>
              <a:sym typeface="Times"/>
            </a:endParaRPr>
          </a:p>
          <a:p>
            <a:pPr marL="457200" lvl="0" indent="-457200" algn="l" rtl="0">
              <a:lnSpc>
                <a:spcPct val="150000"/>
              </a:lnSpc>
              <a:spcBef>
                <a:spcPts val="1000"/>
              </a:spcBef>
              <a:spcAft>
                <a:spcPts val="0"/>
              </a:spcAft>
              <a:buClr>
                <a:schemeClr val="dk1"/>
              </a:buClr>
              <a:buSzPts val="3600"/>
              <a:buChar char="•"/>
            </a:pPr>
            <a:r>
              <a:rPr lang="zh-CN" sz="1600" dirty="0">
                <a:latin typeface="Times"/>
                <a:ea typeface="Times"/>
                <a:cs typeface="Times"/>
                <a:sym typeface="Times"/>
              </a:rPr>
              <a:t>当地 </a:t>
            </a:r>
            <a:r>
              <a:rPr lang="zh-CN" sz="1600" dirty="0">
                <a:solidFill>
                  <a:srgbClr val="0D0D0D"/>
                </a:solidFill>
                <a:latin typeface="Times"/>
                <a:ea typeface="Times"/>
                <a:cs typeface="Times"/>
                <a:sym typeface="Times"/>
              </a:rPr>
              <a:t>usually denotes the location where a certain event, activity, or situation takes place. This term underscores the specific place where an event or activity happens at a given time, which can be a city, region, or country. While 本地 is more often used to refer to the native place or origin of a person or thing. It can also indicate where someone was born, grew up, or currently lives, emphasizing the connection with a specific region or country.</a:t>
            </a:r>
            <a:endParaRPr dirty="0"/>
          </a:p>
        </p:txBody>
      </p:sp>
      <p:sp>
        <p:nvSpPr>
          <p:cNvPr id="207" name="Google Shape;207;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CN"/>
              <a:t>句2， 老师可以讲到在美国文化里孩子可以叫长辈的名字而不用加uncle, aunt之类，但在中国、台湾等汉语言文化圈则是“尊长孝幼”必须要有称呼。</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05" name="Google Shape;10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4" name="Google Shape;11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CN" altLang="en-US" dirty="0"/>
              <a:t>如果有老師想介紹“種族” </a:t>
            </a:r>
            <a:r>
              <a:rPr lang="en-US" altLang="zh-CN" dirty="0"/>
              <a:t>race</a:t>
            </a:r>
            <a:r>
              <a:rPr lang="zh-CN" altLang="en-US" dirty="0"/>
              <a:t>， 請一定要分清民族（</a:t>
            </a:r>
            <a:r>
              <a:rPr lang="en-US" altLang="zh-CN" dirty="0"/>
              <a:t>ethnic group</a:t>
            </a:r>
            <a:r>
              <a:rPr lang="zh-CN" altLang="en-US" dirty="0"/>
              <a:t>）和種族不同概念哦。</a:t>
            </a:r>
            <a:endParaRPr dirty="0"/>
          </a:p>
        </p:txBody>
      </p:sp>
      <p:sp>
        <p:nvSpPr>
          <p:cNvPr id="122" name="Google Shape;12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r>
              <a:rPr lang="zh-CN"/>
              <a:t>这一讲也建议先出英文，让学生说中文。最后再说答案。也可以让学生找找课文里的例句。</a:t>
            </a:r>
            <a:endParaRPr/>
          </a:p>
        </p:txBody>
      </p:sp>
      <p:sp>
        <p:nvSpPr>
          <p:cNvPr id="131" name="Google Shape;131;p3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US" altLang="zh-CN"/>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zh-TW" altLang="en-US" sz="1700" dirty="0"/>
              <a:t>建議把這些例句根據老師自己的需要改成不同形式的練習：兩人一組回答問題</a:t>
            </a:r>
            <a:r>
              <a:rPr lang="en-US" altLang="zh-TW" sz="1700" dirty="0"/>
              <a:t>;</a:t>
            </a:r>
            <a:r>
              <a:rPr lang="zh-TW" altLang="en-US" sz="1700" dirty="0"/>
              <a:t>選詞填空、翻譯、生詞和對應中文釋義連線、看圖說句子，等等。</a:t>
            </a:r>
            <a:endParaRPr dirty="0"/>
          </a:p>
        </p:txBody>
      </p:sp>
      <p:sp>
        <p:nvSpPr>
          <p:cNvPr id="140" name="Google Shape;140;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CN"/>
              <a:t>*第4句的第一个空可以填上面的三个副词的任何一个，这完全取决于说话者的主观表达。请一定要把这类副词在句意里的这种subtle 差别告诉给学生。另：一般人可能会避开使用“完全”两次，为了不重复。但在某些语境里，这样的重复可以表达强调、惊叹的意思。</a:t>
            </a:r>
            <a:endParaRPr/>
          </a:p>
        </p:txBody>
      </p:sp>
      <p:sp>
        <p:nvSpPr>
          <p:cNvPr id="148" name="Google Shape;14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Times"/>
              <a:buNone/>
              <a:defRPr sz="6000">
                <a:latin typeface="Times"/>
                <a:ea typeface="Times"/>
                <a:cs typeface="Times"/>
                <a:sym typeface="Time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3200"/>
              <a:buNone/>
              <a:defRPr sz="3200">
                <a:latin typeface="Times"/>
                <a:ea typeface="Times"/>
                <a:cs typeface="Times"/>
                <a:sym typeface="Times"/>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8"/>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70C0"/>
              </a:buClr>
              <a:buSzPts val="4400"/>
              <a:buFont typeface="Times"/>
              <a:buNone/>
              <a:defRPr>
                <a:solidFill>
                  <a:srgbClr val="0070C0"/>
                </a:solidFill>
                <a:latin typeface="Times"/>
                <a:ea typeface="Times"/>
                <a:cs typeface="Times"/>
                <a:sym typeface="Time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8"/>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a:bodyPr>
          <a:lstStyle>
            <a:lvl1pPr marL="457200" lvl="0" indent="-457200" algn="l">
              <a:lnSpc>
                <a:spcPct val="150000"/>
              </a:lnSpc>
              <a:spcBef>
                <a:spcPts val="1000"/>
              </a:spcBef>
              <a:spcAft>
                <a:spcPts val="0"/>
              </a:spcAft>
              <a:buClr>
                <a:schemeClr val="dk1"/>
              </a:buClr>
              <a:buSzPts val="3600"/>
              <a:buChar char="•"/>
              <a:defRPr sz="3600">
                <a:latin typeface="Times"/>
                <a:ea typeface="Times"/>
                <a:cs typeface="Times"/>
                <a:sym typeface="Times"/>
              </a:defRPr>
            </a:lvl1pPr>
            <a:lvl2pPr marL="914400" lvl="1" indent="-457200" algn="l">
              <a:lnSpc>
                <a:spcPct val="150000"/>
              </a:lnSpc>
              <a:spcBef>
                <a:spcPts val="500"/>
              </a:spcBef>
              <a:spcAft>
                <a:spcPts val="0"/>
              </a:spcAft>
              <a:buClr>
                <a:schemeClr val="dk1"/>
              </a:buClr>
              <a:buSzPts val="3600"/>
              <a:buChar char="•"/>
              <a:defRPr sz="3600">
                <a:latin typeface="Times"/>
                <a:ea typeface="Times"/>
                <a:cs typeface="Times"/>
                <a:sym typeface="Times"/>
              </a:defRPr>
            </a:lvl2pPr>
            <a:lvl3pPr marL="1371600" lvl="2" indent="-457200" algn="l">
              <a:lnSpc>
                <a:spcPct val="150000"/>
              </a:lnSpc>
              <a:spcBef>
                <a:spcPts val="500"/>
              </a:spcBef>
              <a:spcAft>
                <a:spcPts val="0"/>
              </a:spcAft>
              <a:buClr>
                <a:schemeClr val="dk1"/>
              </a:buClr>
              <a:buSzPts val="3600"/>
              <a:buChar char="•"/>
              <a:defRPr sz="3600">
                <a:latin typeface="Times"/>
                <a:ea typeface="Times"/>
                <a:cs typeface="Times"/>
                <a:sym typeface="Times"/>
              </a:defRPr>
            </a:lvl3pPr>
            <a:lvl4pPr marL="1828800" lvl="3" indent="-457200" algn="l">
              <a:lnSpc>
                <a:spcPct val="150000"/>
              </a:lnSpc>
              <a:spcBef>
                <a:spcPts val="500"/>
              </a:spcBef>
              <a:spcAft>
                <a:spcPts val="0"/>
              </a:spcAft>
              <a:buClr>
                <a:schemeClr val="dk1"/>
              </a:buClr>
              <a:buSzPts val="3600"/>
              <a:buChar char="•"/>
              <a:defRPr sz="3600">
                <a:latin typeface="Times"/>
                <a:ea typeface="Times"/>
                <a:cs typeface="Times"/>
                <a:sym typeface="Times"/>
              </a:defRPr>
            </a:lvl4pPr>
            <a:lvl5pPr marL="2286000" lvl="4" indent="-457200" algn="l">
              <a:lnSpc>
                <a:spcPct val="150000"/>
              </a:lnSpc>
              <a:spcBef>
                <a:spcPts val="500"/>
              </a:spcBef>
              <a:spcAft>
                <a:spcPts val="0"/>
              </a:spcAft>
              <a:buClr>
                <a:schemeClr val="dk1"/>
              </a:buClr>
              <a:buSzPts val="3600"/>
              <a:buChar char="•"/>
              <a:defRPr sz="3600">
                <a:latin typeface="Times"/>
                <a:ea typeface="Times"/>
                <a:cs typeface="Times"/>
                <a:sym typeface="Times"/>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8"/>
          <p:cNvSpPr txBox="1">
            <a:spLocks noGrp="1"/>
          </p:cNvSpPr>
          <p:nvPr>
            <p:ph type="sldNum" idx="12"/>
          </p:nvPr>
        </p:nvSpPr>
        <p:spPr>
          <a:xfrm>
            <a:off x="9342120" y="637286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3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3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3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3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3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3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3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3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3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3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5"/>
          <p:cNvSpPr>
            <a:spLocks noGrp="1"/>
          </p:cNvSpPr>
          <p:nvPr>
            <p:ph type="pic" idx="2"/>
          </p:nvPr>
        </p:nvSpPr>
        <p:spPr>
          <a:xfrm>
            <a:off x="5183188" y="987425"/>
            <a:ext cx="6172200" cy="4873625"/>
          </a:xfrm>
          <a:prstGeom prst="rect">
            <a:avLst/>
          </a:prstGeom>
          <a:noFill/>
          <a:ln>
            <a:noFill/>
          </a:ln>
        </p:spPr>
      </p:sp>
      <p:sp>
        <p:nvSpPr>
          <p:cNvPr id="68" name="Google Shape;68;p3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s://youtu.be/x21WLkQmG3g?si=xfkkO8zG3WuiY9U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zh.wikipedia.org/wiki/%E8%87%BA%E7%81%A3%E6%97%8F%E7%BE%A4"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ctrTitle"/>
          </p:nvPr>
        </p:nvSpPr>
        <p:spPr>
          <a:xfrm>
            <a:off x="1288869" y="639037"/>
            <a:ext cx="9144000" cy="2387600"/>
          </a:xfrm>
          <a:prstGeom prst="rect">
            <a:avLst/>
          </a:prstGeom>
          <a:noFill/>
          <a:ln>
            <a:noFill/>
          </a:ln>
        </p:spPr>
        <p:txBody>
          <a:bodyPr spcFirstLastPara="1" wrap="square" lIns="91425" tIns="45700" rIns="91425" bIns="45700" anchor="b" anchorCtr="0">
            <a:normAutofit/>
          </a:bodyPr>
          <a:lstStyle/>
          <a:p>
            <a:pPr lvl="0"/>
            <a:r>
              <a:rPr lang="zh-TW" altLang="en-US" dirty="0"/>
              <a:t>第三課 普通話和方言</a:t>
            </a:r>
            <a:endParaRPr dirty="0"/>
          </a:p>
        </p:txBody>
      </p:sp>
      <p:sp>
        <p:nvSpPr>
          <p:cNvPr id="89" name="Google Shape;89;p1"/>
          <p:cNvSpPr txBox="1">
            <a:spLocks noGrp="1"/>
          </p:cNvSpPr>
          <p:nvPr>
            <p:ph type="subTitle" idx="1"/>
          </p:nvPr>
        </p:nvSpPr>
        <p:spPr>
          <a:xfrm>
            <a:off x="1288869" y="3304902"/>
            <a:ext cx="9144000" cy="1469571"/>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zh-CN" altLang="en-US" dirty="0"/>
              <a:t>生詞練習</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40"/>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TW" altLang="en-US" dirty="0"/>
              <a:t>幅員遼闊 </a:t>
            </a:r>
            <a:r>
              <a:rPr lang="en-US" altLang="zh-TW" dirty="0"/>
              <a:t>			</a:t>
            </a:r>
            <a:r>
              <a:rPr lang="zh-TW" altLang="en-US" dirty="0"/>
              <a:t>歷史悠久</a:t>
            </a:r>
            <a:endParaRPr dirty="0"/>
          </a:p>
        </p:txBody>
      </p:sp>
      <p:sp>
        <p:nvSpPr>
          <p:cNvPr id="157" name="Google Shape;157;p40"/>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a:bodyPr>
          <a:lstStyle/>
          <a:p>
            <a:pPr marL="0" lvl="0" indent="0" algn="l" rtl="0">
              <a:lnSpc>
                <a:spcPct val="150000"/>
              </a:lnSpc>
              <a:spcBef>
                <a:spcPts val="1000"/>
              </a:spcBef>
              <a:spcAft>
                <a:spcPts val="0"/>
              </a:spcAft>
              <a:buSzPts val="3600"/>
              <a:buNone/>
            </a:pPr>
            <a:r>
              <a:rPr lang="zh-CN" sz="2800" dirty="0"/>
              <a:t>These two 4-character words are usually used as fixed expressions.</a:t>
            </a:r>
            <a:endParaRPr dirty="0"/>
          </a:p>
          <a:p>
            <a:pPr marL="514350" lvl="0" indent="-514350">
              <a:buFont typeface="+mj-lt"/>
              <a:buAutoNum type="arabicPeriod"/>
            </a:pPr>
            <a:r>
              <a:rPr lang="zh-TW" altLang="en-US" sz="2800" dirty="0"/>
              <a:t>中國是一個幅員遼闊、歷史悠久的國家。
芝加哥很多的建築大樓都體現出了歷史悠久的建築風格。
美國幅員遼闊，有豐富的自然資源。
倫敦是一座歷史悠久的城市。</a:t>
            </a:r>
            <a:endParaRPr sz="2800" dirty="0"/>
          </a:p>
        </p:txBody>
      </p:sp>
      <p:sp>
        <p:nvSpPr>
          <p:cNvPr id="158" name="Google Shape;158;p40"/>
          <p:cNvSpPr txBox="1"/>
          <p:nvPr/>
        </p:nvSpPr>
        <p:spPr>
          <a:xfrm>
            <a:off x="8035323" y="4539224"/>
            <a:ext cx="3829800" cy="1231500"/>
          </a:xfrm>
          <a:prstGeom prst="rect">
            <a:avLst/>
          </a:prstGeom>
          <a:noFill/>
          <a:ln>
            <a:noFill/>
          </a:ln>
        </p:spPr>
        <p:txBody>
          <a:bodyPr spcFirstLastPara="1" wrap="square" lIns="91425" tIns="91425" rIns="91425" bIns="91425" anchor="t" anchorCtr="0">
            <a:spAutoFit/>
          </a:bodyPr>
          <a:lstStyle/>
          <a:p>
            <a:pPr lvl="0"/>
            <a:r>
              <a:rPr lang="zh-TW" altLang="en-US" sz="1700" dirty="0">
                <a:solidFill>
                  <a:schemeClr val="dk1"/>
                </a:solidFill>
                <a:latin typeface="Calibri"/>
                <a:ea typeface="Calibri"/>
                <a:cs typeface="Calibri"/>
                <a:sym typeface="Calibri"/>
              </a:rPr>
              <a:t>建議把這些例句根據老師自己的需要改成不同形式的練習：兩人一組回答問題</a:t>
            </a:r>
            <a:r>
              <a:rPr lang="en-US" altLang="zh-TW" sz="1700" dirty="0">
                <a:solidFill>
                  <a:schemeClr val="dk1"/>
                </a:solidFill>
                <a:latin typeface="Calibri"/>
                <a:ea typeface="Calibri"/>
                <a:cs typeface="Calibri"/>
                <a:sym typeface="Calibri"/>
              </a:rPr>
              <a:t>;</a:t>
            </a:r>
            <a:r>
              <a:rPr lang="zh-TW" altLang="en-US" sz="1700" dirty="0">
                <a:solidFill>
                  <a:schemeClr val="dk1"/>
                </a:solidFill>
                <a:latin typeface="Calibri"/>
                <a:ea typeface="Calibri"/>
                <a:cs typeface="Calibri"/>
                <a:sym typeface="Calibri"/>
              </a:rPr>
              <a:t>選詞填空、翻譯、生詞和對應中文釋義連線、看圖說句子，等等。</a:t>
            </a:r>
            <a:endParaRPr sz="1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1EFD8"/>
        </a:solidFill>
        <a:effectLst/>
      </p:bgPr>
    </p:bg>
    <p:spTree>
      <p:nvGrpSpPr>
        <p:cNvPr id="1" name="Shape 162"/>
        <p:cNvGrpSpPr/>
        <p:nvPr/>
      </p:nvGrpSpPr>
      <p:grpSpPr>
        <a:xfrm>
          <a:off x="0" y="0"/>
          <a:ext cx="0" cy="0"/>
          <a:chOff x="0" y="0"/>
          <a:chExt cx="0" cy="0"/>
        </a:xfrm>
      </p:grpSpPr>
      <p:sp>
        <p:nvSpPr>
          <p:cNvPr id="163" name="Google Shape;163;p16"/>
          <p:cNvSpPr txBox="1">
            <a:spLocks noGrp="1"/>
          </p:cNvSpPr>
          <p:nvPr>
            <p:ph type="body" idx="1"/>
          </p:nvPr>
        </p:nvSpPr>
        <p:spPr>
          <a:xfrm>
            <a:off x="3853542" y="2651760"/>
            <a:ext cx="7365345" cy="3080241"/>
          </a:xfrm>
          <a:prstGeom prst="rect">
            <a:avLst/>
          </a:prstGeom>
          <a:noFill/>
          <a:ln>
            <a:noFill/>
          </a:ln>
        </p:spPr>
        <p:txBody>
          <a:bodyPr spcFirstLastPara="1" wrap="square" lIns="91425" tIns="45700" rIns="91425" bIns="45700" anchor="t" anchorCtr="0">
            <a:normAutofit/>
          </a:bodyPr>
          <a:lstStyle/>
          <a:p>
            <a:pPr marL="0" lvl="0" indent="0">
              <a:spcBef>
                <a:spcPts val="0"/>
              </a:spcBef>
              <a:buNone/>
            </a:pPr>
            <a:r>
              <a:rPr lang="zh-TW" altLang="en-US" dirty="0"/>
              <a:t>生詞表二的生詞</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7"/>
          <p:cNvSpPr txBox="1">
            <a:spLocks noGrp="1"/>
          </p:cNvSpPr>
          <p:nvPr>
            <p:ph type="title"/>
          </p:nvPr>
        </p:nvSpPr>
        <p:spPr>
          <a:xfrm>
            <a:off x="2112278" y="383350"/>
            <a:ext cx="9249600" cy="882900"/>
          </a:xfrm>
          <a:prstGeom prst="rect">
            <a:avLst/>
          </a:prstGeom>
          <a:noFill/>
          <a:ln>
            <a:noFill/>
          </a:ln>
        </p:spPr>
        <p:txBody>
          <a:bodyPr spcFirstLastPara="1" wrap="square" lIns="91425" tIns="45700" rIns="91425" bIns="45700" anchor="ctr" anchorCtr="0">
            <a:normAutofit/>
          </a:bodyPr>
          <a:lstStyle/>
          <a:p>
            <a:pPr lvl="0">
              <a:buClr>
                <a:schemeClr val="dk1"/>
              </a:buClr>
              <a:buSzPts val="4889"/>
            </a:pPr>
            <a:r>
              <a:rPr lang="zh-TW" altLang="en-US" b="1" dirty="0">
                <a:solidFill>
                  <a:schemeClr val="accent1"/>
                </a:solidFill>
              </a:rPr>
              <a:t>據</a:t>
            </a:r>
            <a:r>
              <a:rPr lang="en-US" altLang="zh-TW" b="1" dirty="0">
                <a:solidFill>
                  <a:schemeClr val="accent1"/>
                </a:solidFill>
              </a:rPr>
              <a:t>...   </a:t>
            </a:r>
            <a:r>
              <a:rPr lang="zh-TW" altLang="en-US" b="1" dirty="0">
                <a:solidFill>
                  <a:schemeClr val="accent1"/>
                </a:solidFill>
              </a:rPr>
              <a:t>統計 </a:t>
            </a:r>
            <a:r>
              <a:rPr lang="en-US" altLang="zh-TW" b="1" dirty="0">
                <a:solidFill>
                  <a:schemeClr val="accent1"/>
                </a:solidFill>
              </a:rPr>
              <a:t>		</a:t>
            </a:r>
            <a:r>
              <a:rPr lang="zh-TW" altLang="en-US" b="1" dirty="0">
                <a:solidFill>
                  <a:schemeClr val="accent1"/>
                </a:solidFill>
              </a:rPr>
              <a:t>約 </a:t>
            </a:r>
            <a:r>
              <a:rPr lang="en-US" altLang="zh-TW" b="1" dirty="0">
                <a:solidFill>
                  <a:schemeClr val="accent1"/>
                </a:solidFill>
              </a:rPr>
              <a:t>		</a:t>
            </a:r>
            <a:r>
              <a:rPr lang="zh-TW" altLang="en-US" b="1" dirty="0">
                <a:solidFill>
                  <a:schemeClr val="accent1"/>
                </a:solidFill>
              </a:rPr>
              <a:t>教育部</a:t>
            </a:r>
            <a:r>
              <a:rPr lang="zh-CN" b="1" dirty="0">
                <a:solidFill>
                  <a:schemeClr val="accent1"/>
                </a:solidFill>
              </a:rPr>
              <a:t>	</a:t>
            </a:r>
            <a:endParaRPr b="1" dirty="0">
              <a:solidFill>
                <a:schemeClr val="accent1"/>
              </a:solidFill>
              <a:highlight>
                <a:srgbClr val="FFFF00"/>
              </a:highlight>
            </a:endParaRPr>
          </a:p>
        </p:txBody>
      </p:sp>
      <p:sp>
        <p:nvSpPr>
          <p:cNvPr id="169" name="Google Shape;169;p17"/>
          <p:cNvSpPr txBox="1">
            <a:spLocks noGrp="1"/>
          </p:cNvSpPr>
          <p:nvPr>
            <p:ph type="body" idx="1"/>
          </p:nvPr>
        </p:nvSpPr>
        <p:spPr>
          <a:xfrm>
            <a:off x="156050" y="1489891"/>
            <a:ext cx="11879899" cy="2161216"/>
          </a:xfrm>
          <a:prstGeom prst="rect">
            <a:avLst/>
          </a:prstGeom>
          <a:noFill/>
          <a:ln>
            <a:noFill/>
          </a:ln>
        </p:spPr>
        <p:txBody>
          <a:bodyPr spcFirstLastPara="1" wrap="square" lIns="91425" tIns="45700" rIns="91425" bIns="45700" anchor="t" anchorCtr="0">
            <a:noAutofit/>
          </a:bodyPr>
          <a:lstStyle/>
          <a:p>
            <a:pPr marL="514350" lvl="0" indent="-514350">
              <a:spcBef>
                <a:spcPts val="0"/>
              </a:spcBef>
              <a:buSzPts val="3200"/>
              <a:buFont typeface="+mj-lt"/>
              <a:buAutoNum type="arabicPeriod"/>
            </a:pPr>
            <a:r>
              <a:rPr lang="zh-TW" altLang="en-US" sz="3200" dirty="0">
                <a:solidFill>
                  <a:schemeClr val="accent1"/>
                </a:solidFill>
              </a:rPr>
              <a:t>據統計</a:t>
            </a:r>
            <a:r>
              <a:rPr lang="zh-TW" altLang="en-US" sz="3200" dirty="0"/>
              <a:t>，中國人口</a:t>
            </a:r>
            <a:r>
              <a:rPr lang="zh-TW" altLang="en-US" sz="3200" dirty="0">
                <a:solidFill>
                  <a:schemeClr val="accent1"/>
                </a:solidFill>
              </a:rPr>
              <a:t>約</a:t>
            </a:r>
            <a:r>
              <a:rPr lang="en-US" altLang="zh-TW" sz="3200" dirty="0"/>
              <a:t>14.25</a:t>
            </a:r>
            <a:r>
              <a:rPr lang="zh-TW" altLang="en-US" sz="3200" dirty="0">
                <a:solidFill>
                  <a:srgbClr val="FF0000"/>
                </a:solidFill>
              </a:rPr>
              <a:t>億</a:t>
            </a:r>
            <a:r>
              <a:rPr lang="zh-TW" altLang="en-US" sz="3200" dirty="0"/>
              <a:t>，美國人口</a:t>
            </a:r>
            <a:r>
              <a:rPr lang="zh-TW" altLang="en-US" sz="3200" dirty="0">
                <a:solidFill>
                  <a:schemeClr val="accent1"/>
                </a:solidFill>
              </a:rPr>
              <a:t>約</a:t>
            </a:r>
            <a:r>
              <a:rPr lang="en-US" altLang="zh-TW" sz="3200" dirty="0"/>
              <a:t>3.3</a:t>
            </a:r>
            <a:r>
              <a:rPr lang="zh-TW" altLang="en-US" sz="3200" dirty="0"/>
              <a:t>億。
</a:t>
            </a:r>
            <a:r>
              <a:rPr lang="zh-TW" altLang="en-US" sz="3200" dirty="0">
                <a:solidFill>
                  <a:schemeClr val="accent1"/>
                </a:solidFill>
              </a:rPr>
              <a:t>據</a:t>
            </a:r>
            <a:r>
              <a:rPr lang="zh-TW" altLang="en-US" sz="3200" dirty="0"/>
              <a:t>教育部</a:t>
            </a:r>
            <a:r>
              <a:rPr lang="zh-TW" altLang="en-US" sz="3200" dirty="0">
                <a:solidFill>
                  <a:schemeClr val="accent1"/>
                </a:solidFill>
              </a:rPr>
              <a:t>統計</a:t>
            </a:r>
            <a:r>
              <a:rPr lang="zh-TW" altLang="en-US" sz="3200" dirty="0"/>
              <a:t>，</a:t>
            </a:r>
            <a:r>
              <a:rPr lang="en-US" altLang="zh-TW" sz="3200" dirty="0"/>
              <a:t>2024</a:t>
            </a:r>
            <a:r>
              <a:rPr lang="zh-TW" altLang="en-US" sz="3200" dirty="0"/>
              <a:t>年中國大學畢業生人數將</a:t>
            </a:r>
            <a:r>
              <a:rPr lang="zh-TW" altLang="en-US" sz="3200" dirty="0">
                <a:solidFill>
                  <a:srgbClr val="FF0000"/>
                </a:solidFill>
              </a:rPr>
              <a:t>超過</a:t>
            </a:r>
            <a:r>
              <a:rPr lang="en-US" altLang="zh-TW" sz="3200" dirty="0"/>
              <a:t>1100</a:t>
            </a:r>
            <a:r>
              <a:rPr lang="zh-TW" altLang="en-US" sz="3200" dirty="0"/>
              <a:t>萬。
</a:t>
            </a:r>
            <a:r>
              <a:rPr lang="zh-TW" altLang="en-US" sz="3200" dirty="0">
                <a:solidFill>
                  <a:schemeClr val="accent1"/>
                </a:solidFill>
              </a:rPr>
              <a:t>據</a:t>
            </a:r>
            <a:r>
              <a:rPr lang="zh-TW" altLang="en-US" sz="3200" dirty="0"/>
              <a:t>他說，他</a:t>
            </a:r>
            <a:r>
              <a:rPr lang="zh-TW" altLang="en-US" sz="3200" dirty="0">
                <a:solidFill>
                  <a:schemeClr val="accent1"/>
                </a:solidFill>
              </a:rPr>
              <a:t>約</a:t>
            </a:r>
            <a:r>
              <a:rPr lang="zh-TW" altLang="en-US" sz="3200" dirty="0"/>
              <a:t>有四年以上的工作經驗。
</a:t>
            </a:r>
            <a:r>
              <a:rPr lang="zh-TW" altLang="en-US" sz="3200" dirty="0">
                <a:solidFill>
                  <a:schemeClr val="accent1"/>
                </a:solidFill>
              </a:rPr>
              <a:t>據</a:t>
            </a:r>
            <a:r>
              <a:rPr lang="zh-TW" altLang="en-US" sz="3200" dirty="0"/>
              <a:t>人力銀行</a:t>
            </a:r>
            <a:r>
              <a:rPr lang="zh-TW" altLang="en-US" sz="3200" dirty="0">
                <a:solidFill>
                  <a:schemeClr val="accent1"/>
                </a:solidFill>
              </a:rPr>
              <a:t>統計</a:t>
            </a:r>
            <a:r>
              <a:rPr lang="zh-TW" altLang="en-US" sz="3200" dirty="0"/>
              <a:t>，臺灣在</a:t>
            </a:r>
            <a:r>
              <a:rPr lang="en-US" altLang="zh-TW" sz="3200" dirty="0"/>
              <a:t>2022</a:t>
            </a:r>
            <a:r>
              <a:rPr lang="zh-TW" altLang="en-US" sz="3200" dirty="0"/>
              <a:t>年</a:t>
            </a:r>
            <a:r>
              <a:rPr lang="zh-TW" altLang="en-US" sz="3200" dirty="0">
                <a:solidFill>
                  <a:schemeClr val="accent1"/>
                </a:solidFill>
              </a:rPr>
              <a:t>約</a:t>
            </a:r>
            <a:r>
              <a:rPr lang="zh-TW" altLang="en-US" sz="3200" dirty="0"/>
              <a:t>有不到</a:t>
            </a:r>
            <a:r>
              <a:rPr lang="en-US" altLang="zh-TW" sz="3200" dirty="0"/>
              <a:t>16</a:t>
            </a:r>
            <a:r>
              <a:rPr lang="zh-TW" altLang="en-US" sz="3200" dirty="0"/>
              <a:t>萬年輕人給公司企業投簡歷。 這是因為很多</a:t>
            </a:r>
            <a:r>
              <a:rPr lang="en-US" altLang="zh-TW" sz="3200" dirty="0"/>
              <a:t>20</a:t>
            </a:r>
            <a:r>
              <a:rPr lang="zh-TW" altLang="en-US" sz="3200" dirty="0"/>
              <a:t>歲以上、</a:t>
            </a:r>
            <a:r>
              <a:rPr lang="en-US" altLang="zh-TW" sz="3200" dirty="0"/>
              <a:t>30</a:t>
            </a:r>
            <a:r>
              <a:rPr lang="zh-TW" altLang="en-US" sz="3200" dirty="0"/>
              <a:t>歲以下的年輕人都不想當上班族，而更願意兼職工作。</a:t>
            </a:r>
            <a:endParaRPr sz="3200" dirty="0"/>
          </a:p>
          <a:p>
            <a:pPr marL="228600" lvl="0" indent="-25400" algn="l" rtl="0">
              <a:lnSpc>
                <a:spcPct val="100000"/>
              </a:lnSpc>
              <a:spcBef>
                <a:spcPts val="1000"/>
              </a:spcBef>
              <a:spcAft>
                <a:spcPts val="0"/>
              </a:spcAft>
              <a:buClr>
                <a:schemeClr val="dk1"/>
              </a:buClr>
              <a:buSzPts val="3200"/>
              <a:buNone/>
            </a:pPr>
            <a:endParaRPr sz="3200" dirty="0"/>
          </a:p>
        </p:txBody>
      </p:sp>
      <p:sp>
        <p:nvSpPr>
          <p:cNvPr id="170" name="Google Shape;170;p17"/>
          <p:cNvSpPr txBox="1"/>
          <p:nvPr/>
        </p:nvSpPr>
        <p:spPr>
          <a:xfrm>
            <a:off x="8217755" y="5266947"/>
            <a:ext cx="3000000" cy="1493100"/>
          </a:xfrm>
          <a:prstGeom prst="rect">
            <a:avLst/>
          </a:prstGeom>
          <a:noFill/>
          <a:ln>
            <a:noFill/>
          </a:ln>
        </p:spPr>
        <p:txBody>
          <a:bodyPr spcFirstLastPara="1" wrap="square" lIns="91425" tIns="91425" rIns="91425" bIns="91425" anchor="t" anchorCtr="0">
            <a:spAutoFit/>
          </a:bodyPr>
          <a:lstStyle/>
          <a:p>
            <a:pPr lvl="0"/>
            <a:r>
              <a:rPr lang="zh-TW" altLang="en-US" sz="1700" dirty="0">
                <a:solidFill>
                  <a:schemeClr val="dk1"/>
                </a:solidFill>
                <a:latin typeface="Calibri"/>
                <a:ea typeface="Calibri"/>
                <a:cs typeface="Calibri"/>
                <a:sym typeface="Calibri"/>
              </a:rPr>
              <a:t>建議把這些例句根據老師自己的需要改成不同形式的練習：兩人一組回答問題</a:t>
            </a:r>
            <a:r>
              <a:rPr lang="en-US" altLang="zh-TW" sz="1700" dirty="0">
                <a:solidFill>
                  <a:schemeClr val="dk1"/>
                </a:solidFill>
                <a:latin typeface="Calibri"/>
                <a:ea typeface="Calibri"/>
                <a:cs typeface="Calibri"/>
                <a:sym typeface="Calibri"/>
              </a:rPr>
              <a:t>;</a:t>
            </a:r>
            <a:r>
              <a:rPr lang="zh-TW" altLang="en-US" sz="1700" dirty="0">
                <a:solidFill>
                  <a:schemeClr val="dk1"/>
                </a:solidFill>
                <a:latin typeface="Calibri"/>
                <a:ea typeface="Calibri"/>
                <a:cs typeface="Calibri"/>
                <a:sym typeface="Calibri"/>
              </a:rPr>
              <a:t>選詞填空、翻譯、生詞和對應中文釋義連線、看圖說句子，等等。</a:t>
            </a:r>
            <a:endParaRPr sz="19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41"/>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TW" altLang="en-US" dirty="0"/>
              <a:t>識字（率） </a:t>
            </a:r>
            <a:r>
              <a:rPr lang="en-US" altLang="zh-TW" dirty="0"/>
              <a:t>	</a:t>
            </a:r>
            <a:r>
              <a:rPr lang="zh-TW" altLang="en-US" dirty="0"/>
              <a:t>也就是說 </a:t>
            </a:r>
            <a:r>
              <a:rPr lang="en-US" altLang="zh-TW" dirty="0"/>
              <a:t>		</a:t>
            </a:r>
            <a:r>
              <a:rPr lang="zh-TW" altLang="en-US" dirty="0"/>
              <a:t>規範</a:t>
            </a:r>
            <a:endParaRPr dirty="0"/>
          </a:p>
        </p:txBody>
      </p:sp>
      <p:sp>
        <p:nvSpPr>
          <p:cNvPr id="176" name="Google Shape;176;p41"/>
          <p:cNvSpPr txBox="1">
            <a:spLocks noGrp="1"/>
          </p:cNvSpPr>
          <p:nvPr>
            <p:ph type="body" idx="1"/>
          </p:nvPr>
        </p:nvSpPr>
        <p:spPr>
          <a:xfrm>
            <a:off x="317850" y="1087275"/>
            <a:ext cx="10901100" cy="3676800"/>
          </a:xfrm>
          <a:prstGeom prst="rect">
            <a:avLst/>
          </a:prstGeom>
          <a:noFill/>
          <a:ln>
            <a:noFill/>
          </a:ln>
        </p:spPr>
        <p:txBody>
          <a:bodyPr spcFirstLastPara="1" wrap="square" lIns="91425" tIns="45700" rIns="91425" bIns="45700" anchor="t" anchorCtr="0">
            <a:normAutofit fontScale="92500" lnSpcReduction="10000"/>
          </a:bodyPr>
          <a:lstStyle/>
          <a:p>
            <a:pPr lvl="0" indent="-438664">
              <a:buSzPct val="149688"/>
            </a:pPr>
            <a:r>
              <a:rPr lang="zh-TW" altLang="en-US" sz="2600" dirty="0"/>
              <a:t>據美國教育數據統計中心報導，</a:t>
            </a:r>
            <a:r>
              <a:rPr lang="en-US" altLang="zh-TW" sz="2600" dirty="0"/>
              <a:t>2023</a:t>
            </a:r>
            <a:r>
              <a:rPr lang="zh-TW" altLang="en-US" sz="2600" dirty="0"/>
              <a:t>年美國人的</a:t>
            </a:r>
            <a:r>
              <a:rPr lang="zh-TW" altLang="en-US" sz="2600" b="1" dirty="0">
                <a:solidFill>
                  <a:schemeClr val="accent1"/>
                </a:solidFill>
              </a:rPr>
              <a:t>識字率</a:t>
            </a:r>
            <a:r>
              <a:rPr lang="zh-TW" altLang="en-US" sz="2600" dirty="0"/>
              <a:t>是</a:t>
            </a:r>
            <a:r>
              <a:rPr lang="en-US" altLang="zh-TW" sz="2600" dirty="0"/>
              <a:t>79%</a:t>
            </a:r>
            <a:r>
              <a:rPr lang="zh-TW" altLang="en-US" sz="2600" dirty="0"/>
              <a:t>，</a:t>
            </a:r>
            <a:r>
              <a:rPr lang="zh-TW" altLang="en-US" sz="2600" b="1" dirty="0">
                <a:solidFill>
                  <a:schemeClr val="accent1"/>
                </a:solidFill>
              </a:rPr>
              <a:t>也就是說</a:t>
            </a:r>
            <a:r>
              <a:rPr lang="zh-TW" altLang="en-US" sz="2600" dirty="0"/>
              <a:t>有</a:t>
            </a:r>
            <a:r>
              <a:rPr lang="en-US" altLang="zh-TW" sz="2600" dirty="0"/>
              <a:t>21%</a:t>
            </a:r>
            <a:r>
              <a:rPr lang="zh-TW" altLang="en-US" sz="2600" dirty="0"/>
              <a:t>左右的成年美國人不識字</a:t>
            </a:r>
            <a:r>
              <a:rPr lang="zh-CN" sz="2600" dirty="0">
                <a:latin typeface="Times"/>
                <a:ea typeface="Times"/>
                <a:cs typeface="Times"/>
                <a:sym typeface="Times"/>
              </a:rPr>
              <a:t>。(The National Center for Education Statistics=NCES)</a:t>
            </a:r>
            <a:endParaRPr dirty="0"/>
          </a:p>
          <a:p>
            <a:pPr lvl="0" indent="-438664">
              <a:buSzPct val="149688"/>
            </a:pPr>
            <a:r>
              <a:rPr lang="zh-TW" altLang="en-US" sz="2600" dirty="0"/>
              <a:t>據世界銀行統計，</a:t>
            </a:r>
            <a:r>
              <a:rPr lang="en-US" altLang="zh-TW" sz="2600" dirty="0"/>
              <a:t>2023</a:t>
            </a:r>
            <a:r>
              <a:rPr lang="zh-TW" altLang="en-US" sz="2600" dirty="0"/>
              <a:t>年中國人的</a:t>
            </a:r>
            <a:r>
              <a:rPr lang="zh-TW" altLang="en-US" sz="2600" b="1" dirty="0">
                <a:solidFill>
                  <a:schemeClr val="accent1"/>
                </a:solidFill>
              </a:rPr>
              <a:t>識字率</a:t>
            </a:r>
            <a:r>
              <a:rPr lang="zh-TW" altLang="en-US" sz="2600" dirty="0"/>
              <a:t>是</a:t>
            </a:r>
            <a:r>
              <a:rPr lang="en-US" altLang="zh-TW" sz="2600" dirty="0"/>
              <a:t>97%</a:t>
            </a:r>
            <a:r>
              <a:rPr lang="zh-CN" sz="2600" dirty="0">
                <a:latin typeface="Times"/>
                <a:ea typeface="Times"/>
                <a:cs typeface="Times"/>
                <a:sym typeface="Times"/>
              </a:rPr>
              <a:t>。（World Bank open data）</a:t>
            </a:r>
            <a:endParaRPr sz="2600" dirty="0">
              <a:latin typeface="Times"/>
              <a:ea typeface="Times"/>
              <a:cs typeface="Times"/>
              <a:sym typeface="Times"/>
            </a:endParaRPr>
          </a:p>
          <a:p>
            <a:pPr lvl="0" indent="-438664">
              <a:buSzPct val="149688"/>
            </a:pPr>
            <a:r>
              <a:rPr lang="zh-TW" altLang="en-US" sz="2600" dirty="0"/>
              <a:t>據中國教育部統計，現在中國有</a:t>
            </a:r>
            <a:r>
              <a:rPr lang="en-US" altLang="zh-TW" sz="2600" dirty="0"/>
              <a:t>80%</a:t>
            </a:r>
            <a:r>
              <a:rPr lang="zh-TW" altLang="en-US" sz="2600" dirty="0"/>
              <a:t>左右的人口會說普通話，</a:t>
            </a:r>
            <a:r>
              <a:rPr lang="en-US" altLang="zh-TW" sz="2600" dirty="0"/>
              <a:t>95%</a:t>
            </a:r>
            <a:r>
              <a:rPr lang="zh-TW" altLang="en-US" sz="2600" dirty="0"/>
              <a:t>以上的識字人口會使用</a:t>
            </a:r>
            <a:r>
              <a:rPr lang="zh-TW" altLang="en-US" sz="2600" b="1" dirty="0">
                <a:solidFill>
                  <a:schemeClr val="accent1"/>
                </a:solidFill>
              </a:rPr>
              <a:t>規範</a:t>
            </a:r>
            <a:r>
              <a:rPr lang="zh-TW" altLang="en-US" sz="2600" dirty="0"/>
              <a:t>漢字。</a:t>
            </a:r>
            <a:endParaRPr sz="2600" dirty="0">
              <a:latin typeface="Times"/>
              <a:ea typeface="Times"/>
              <a:cs typeface="Times"/>
              <a:sym typeface="Times"/>
            </a:endParaRPr>
          </a:p>
        </p:txBody>
      </p:sp>
      <p:sp>
        <p:nvSpPr>
          <p:cNvPr id="177" name="Google Shape;177;p41"/>
          <p:cNvSpPr txBox="1"/>
          <p:nvPr/>
        </p:nvSpPr>
        <p:spPr>
          <a:xfrm>
            <a:off x="0" y="5770725"/>
            <a:ext cx="12054900" cy="923289"/>
          </a:xfrm>
          <a:prstGeom prst="rect">
            <a:avLst/>
          </a:prstGeom>
          <a:noFill/>
          <a:ln>
            <a:noFill/>
          </a:ln>
        </p:spPr>
        <p:txBody>
          <a:bodyPr spcFirstLastPara="1" wrap="square" lIns="91425" tIns="45700" rIns="91425" bIns="45700" anchor="t" anchorCtr="0">
            <a:spAutoFit/>
          </a:bodyPr>
          <a:lstStyle/>
          <a:p>
            <a:pPr marL="457200" lvl="0" indent="-457200">
              <a:lnSpc>
                <a:spcPct val="150000"/>
              </a:lnSpc>
              <a:buSzPts val="3600"/>
              <a:buFont typeface="Arial"/>
              <a:buChar char="•"/>
            </a:pPr>
            <a:r>
              <a:rPr lang="zh-TW" altLang="en-US" sz="3600" dirty="0">
                <a:solidFill>
                  <a:srgbClr val="212529"/>
                </a:solidFill>
              </a:rPr>
              <a:t>行為</a:t>
            </a:r>
            <a:r>
              <a:rPr lang="zh-TW" altLang="en-US" sz="3600" dirty="0">
                <a:solidFill>
                  <a:schemeClr val="accent1"/>
                </a:solidFill>
              </a:rPr>
              <a:t>規範</a:t>
            </a:r>
            <a:r>
              <a:rPr lang="zh-TW" altLang="en-US" sz="3600" dirty="0">
                <a:solidFill>
                  <a:srgbClr val="212529"/>
                </a:solidFill>
              </a:rPr>
              <a:t>、法律</a:t>
            </a:r>
            <a:r>
              <a:rPr lang="zh-TW" altLang="en-US" sz="3600" dirty="0">
                <a:solidFill>
                  <a:schemeClr val="accent1"/>
                </a:solidFill>
              </a:rPr>
              <a:t>規範</a:t>
            </a:r>
            <a:r>
              <a:rPr lang="zh-TW" altLang="en-US" sz="3600" dirty="0">
                <a:solidFill>
                  <a:srgbClr val="212529"/>
                </a:solidFill>
              </a:rPr>
              <a:t>、道德</a:t>
            </a:r>
            <a:r>
              <a:rPr lang="zh-TW" altLang="en-US" sz="3600" dirty="0">
                <a:solidFill>
                  <a:schemeClr val="accent1"/>
                </a:solidFill>
              </a:rPr>
              <a:t>規範</a:t>
            </a:r>
            <a:r>
              <a:rPr lang="zh-TW" altLang="en-US" sz="3600" dirty="0">
                <a:solidFill>
                  <a:srgbClr val="212529"/>
                </a:solidFill>
              </a:rPr>
              <a:t>、行業</a:t>
            </a:r>
            <a:r>
              <a:rPr lang="zh-TW" altLang="en-US" sz="3600" dirty="0">
                <a:solidFill>
                  <a:schemeClr val="accent1"/>
                </a:solidFill>
              </a:rPr>
              <a:t>規範</a:t>
            </a:r>
            <a:r>
              <a:rPr lang="zh-TW" altLang="en-US" sz="3600" dirty="0">
                <a:solidFill>
                  <a:srgbClr val="212529"/>
                </a:solidFill>
              </a:rPr>
              <a:t>、技術</a:t>
            </a:r>
            <a:r>
              <a:rPr lang="zh-TW" altLang="en-US" sz="3600" dirty="0">
                <a:solidFill>
                  <a:schemeClr val="accent1"/>
                </a:solidFill>
              </a:rPr>
              <a:t>規範</a:t>
            </a:r>
            <a:endParaRPr sz="3600" b="0" i="0" u="none" strike="noStrike" cap="none" dirty="0">
              <a:solidFill>
                <a:schemeClr val="accent1"/>
              </a:solidFill>
              <a:latin typeface="Times"/>
              <a:ea typeface="Times"/>
              <a:cs typeface="Times"/>
              <a:sym typeface="Times"/>
            </a:endParaRPr>
          </a:p>
        </p:txBody>
      </p:sp>
      <p:sp>
        <p:nvSpPr>
          <p:cNvPr id="178" name="Google Shape;178;p41"/>
          <p:cNvSpPr txBox="1"/>
          <p:nvPr/>
        </p:nvSpPr>
        <p:spPr>
          <a:xfrm>
            <a:off x="8710025" y="4125825"/>
            <a:ext cx="3000000" cy="1493100"/>
          </a:xfrm>
          <a:prstGeom prst="rect">
            <a:avLst/>
          </a:prstGeom>
          <a:noFill/>
          <a:ln>
            <a:noFill/>
          </a:ln>
        </p:spPr>
        <p:txBody>
          <a:bodyPr spcFirstLastPara="1" wrap="square" lIns="91425" tIns="91425" rIns="91425" bIns="91425" anchor="t" anchorCtr="0">
            <a:spAutoFit/>
          </a:bodyPr>
          <a:lstStyle/>
          <a:p>
            <a:pPr lvl="0"/>
            <a:r>
              <a:rPr lang="zh-TW" altLang="en-US" sz="1700" dirty="0">
                <a:solidFill>
                  <a:schemeClr val="dk1"/>
                </a:solidFill>
                <a:latin typeface="Calibri"/>
                <a:ea typeface="Calibri"/>
                <a:cs typeface="Calibri"/>
                <a:sym typeface="Calibri"/>
              </a:rPr>
              <a:t>建議把這些例句根據老師自己的需要改成不同形式的練習：兩人一組回答問題</a:t>
            </a:r>
            <a:r>
              <a:rPr lang="en-US" altLang="zh-TW" sz="1700" dirty="0">
                <a:solidFill>
                  <a:schemeClr val="dk1"/>
                </a:solidFill>
                <a:latin typeface="Calibri"/>
                <a:ea typeface="Calibri"/>
                <a:cs typeface="Calibri"/>
                <a:sym typeface="Calibri"/>
              </a:rPr>
              <a:t>;</a:t>
            </a:r>
            <a:r>
              <a:rPr lang="zh-TW" altLang="en-US" sz="1700" dirty="0">
                <a:solidFill>
                  <a:schemeClr val="dk1"/>
                </a:solidFill>
                <a:latin typeface="Calibri"/>
                <a:ea typeface="Calibri"/>
                <a:cs typeface="Calibri"/>
                <a:sym typeface="Calibri"/>
              </a:rPr>
              <a:t>選詞填空、翻譯、生詞和對應中文釋義連線、看圖說句子，等等。</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42"/>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CN" altLang="en-US" dirty="0"/>
              <a:t>仍然</a:t>
            </a:r>
            <a:r>
              <a:rPr lang="en-US" altLang="zh-CN" dirty="0"/>
              <a:t>			</a:t>
            </a:r>
            <a:r>
              <a:rPr lang="zh-CN" altLang="en-US" dirty="0"/>
              <a:t>進行</a:t>
            </a:r>
            <a:r>
              <a:rPr lang="zh-CN" sz="2400" dirty="0"/>
              <a:t>(very formal expression)</a:t>
            </a:r>
            <a:endParaRPr dirty="0"/>
          </a:p>
        </p:txBody>
      </p:sp>
      <p:sp>
        <p:nvSpPr>
          <p:cNvPr id="184" name="Google Shape;184;p42"/>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fontScale="92500" lnSpcReduction="20000"/>
          </a:bodyPr>
          <a:lstStyle/>
          <a:p>
            <a:pPr lvl="0">
              <a:buSzPct val="108108"/>
            </a:pPr>
            <a:r>
              <a:rPr lang="zh-TW" altLang="en-US" dirty="0">
                <a:solidFill>
                  <a:srgbClr val="212529"/>
                </a:solidFill>
                <a:latin typeface="Arial"/>
                <a:ea typeface="Arial"/>
                <a:cs typeface="Arial"/>
                <a:sym typeface="Arial"/>
              </a:rPr>
              <a:t>在中國有</a:t>
            </a:r>
            <a:r>
              <a:rPr lang="en-US" altLang="zh-TW" dirty="0">
                <a:solidFill>
                  <a:srgbClr val="212529"/>
                </a:solidFill>
                <a:latin typeface="Arial"/>
                <a:ea typeface="Arial"/>
                <a:cs typeface="Arial"/>
                <a:sym typeface="Arial"/>
              </a:rPr>
              <a:t>20%</a:t>
            </a:r>
            <a:r>
              <a:rPr lang="zh-TW" altLang="en-US" dirty="0">
                <a:solidFill>
                  <a:srgbClr val="212529"/>
                </a:solidFill>
                <a:latin typeface="Arial"/>
                <a:ea typeface="Arial"/>
                <a:cs typeface="Arial"/>
                <a:sym typeface="Arial"/>
              </a:rPr>
              <a:t>的人口，相當於</a:t>
            </a:r>
            <a:r>
              <a:rPr lang="en-US" altLang="zh-TW" dirty="0">
                <a:solidFill>
                  <a:srgbClr val="212529"/>
                </a:solidFill>
                <a:latin typeface="Arial"/>
                <a:ea typeface="Arial"/>
                <a:cs typeface="Arial"/>
                <a:sym typeface="Arial"/>
              </a:rPr>
              <a:t>3</a:t>
            </a:r>
            <a:r>
              <a:rPr lang="zh-TW" altLang="en-US" dirty="0">
                <a:solidFill>
                  <a:srgbClr val="212529"/>
                </a:solidFill>
                <a:latin typeface="Arial"/>
                <a:ea typeface="Arial"/>
                <a:cs typeface="Arial"/>
                <a:sym typeface="Arial"/>
              </a:rPr>
              <a:t>億人，</a:t>
            </a:r>
            <a:r>
              <a:rPr lang="zh-TW" altLang="en-US" dirty="0">
                <a:solidFill>
                  <a:schemeClr val="accent1"/>
                </a:solidFill>
                <a:latin typeface="Arial"/>
                <a:ea typeface="Arial"/>
                <a:cs typeface="Arial"/>
                <a:sym typeface="Arial"/>
              </a:rPr>
              <a:t>仍然</a:t>
            </a:r>
            <a:r>
              <a:rPr lang="zh-TW" altLang="en-US" dirty="0">
                <a:solidFill>
                  <a:srgbClr val="212529"/>
                </a:solidFill>
                <a:latin typeface="Arial"/>
                <a:ea typeface="Arial"/>
                <a:cs typeface="Arial"/>
                <a:sym typeface="Arial"/>
              </a:rPr>
              <a:t>不能用普通話進行交流。
當說兩種不同方言的人見面后，他們可以通過普通話</a:t>
            </a:r>
            <a:r>
              <a:rPr lang="zh-TW" altLang="en-US" dirty="0">
                <a:solidFill>
                  <a:schemeClr val="accent1"/>
                </a:solidFill>
                <a:latin typeface="Arial"/>
                <a:ea typeface="Arial"/>
                <a:cs typeface="Arial"/>
                <a:sym typeface="Arial"/>
              </a:rPr>
              <a:t>進行</a:t>
            </a:r>
            <a:r>
              <a:rPr lang="zh-TW" altLang="en-US" dirty="0">
                <a:solidFill>
                  <a:srgbClr val="212529"/>
                </a:solidFill>
                <a:latin typeface="Arial"/>
                <a:ea typeface="Arial"/>
                <a:cs typeface="Arial"/>
                <a:sym typeface="Arial"/>
              </a:rPr>
              <a:t>交流。
在現代中國，網上購物是每天都在</a:t>
            </a:r>
            <a:r>
              <a:rPr lang="zh-TW" altLang="en-US" dirty="0">
                <a:solidFill>
                  <a:schemeClr val="accent1"/>
                </a:solidFill>
                <a:latin typeface="Arial"/>
                <a:ea typeface="Arial"/>
                <a:cs typeface="Arial"/>
                <a:sym typeface="Arial"/>
              </a:rPr>
              <a:t>進行</a:t>
            </a:r>
            <a:r>
              <a:rPr lang="zh-TW" altLang="en-US" dirty="0">
                <a:solidFill>
                  <a:srgbClr val="212529"/>
                </a:solidFill>
                <a:latin typeface="Arial"/>
                <a:ea typeface="Arial"/>
                <a:cs typeface="Arial"/>
                <a:sym typeface="Arial"/>
              </a:rPr>
              <a:t>的事情。
雖然外面天氣很冷，他們</a:t>
            </a:r>
            <a:r>
              <a:rPr lang="zh-TW" altLang="en-US" dirty="0">
                <a:solidFill>
                  <a:schemeClr val="accent1"/>
                </a:solidFill>
                <a:latin typeface="Arial"/>
                <a:ea typeface="Arial"/>
                <a:cs typeface="Arial"/>
                <a:sym typeface="Arial"/>
              </a:rPr>
              <a:t>仍然</a:t>
            </a:r>
            <a:r>
              <a:rPr lang="zh-TW" altLang="en-US" dirty="0">
                <a:solidFill>
                  <a:srgbClr val="212529"/>
                </a:solidFill>
                <a:latin typeface="Arial"/>
                <a:ea typeface="Arial"/>
                <a:cs typeface="Arial"/>
                <a:sym typeface="Arial"/>
              </a:rPr>
              <a:t>在</a:t>
            </a:r>
            <a:r>
              <a:rPr lang="zh-TW" altLang="en-US" dirty="0">
                <a:solidFill>
                  <a:schemeClr val="accent1"/>
                </a:solidFill>
                <a:latin typeface="Arial"/>
                <a:ea typeface="Arial"/>
                <a:cs typeface="Arial"/>
                <a:sym typeface="Arial"/>
              </a:rPr>
              <a:t>進行</a:t>
            </a:r>
            <a:r>
              <a:rPr lang="zh-TW" altLang="en-US" dirty="0">
                <a:solidFill>
                  <a:srgbClr val="212529"/>
                </a:solidFill>
                <a:latin typeface="Arial"/>
                <a:ea typeface="Arial"/>
                <a:cs typeface="Arial"/>
                <a:sym typeface="Arial"/>
              </a:rPr>
              <a:t>戶外訓練。</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43"/>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CN" altLang="en-US" dirty="0"/>
              <a:t>體現</a:t>
            </a:r>
            <a:r>
              <a:rPr lang="en-US" altLang="zh-CN" dirty="0"/>
              <a:t>		</a:t>
            </a:r>
            <a:r>
              <a:rPr lang="zh-CN" altLang="en-US" dirty="0"/>
              <a:t>不斷</a:t>
            </a:r>
            <a:r>
              <a:rPr lang="zh-CN" dirty="0"/>
              <a:t>	</a:t>
            </a:r>
            <a:endParaRPr dirty="0"/>
          </a:p>
        </p:txBody>
      </p:sp>
      <p:sp>
        <p:nvSpPr>
          <p:cNvPr id="190" name="Google Shape;190;p43"/>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fontScale="92500" lnSpcReduction="20000"/>
          </a:bodyPr>
          <a:lstStyle/>
          <a:p>
            <a:pPr lvl="0">
              <a:buSzPct val="108108"/>
            </a:pPr>
            <a:r>
              <a:rPr lang="zh-TW" altLang="en-US" dirty="0">
                <a:solidFill>
                  <a:schemeClr val="accent1"/>
                </a:solidFill>
                <a:latin typeface="Arial"/>
                <a:ea typeface="Arial"/>
                <a:cs typeface="Arial"/>
                <a:sym typeface="Arial"/>
              </a:rPr>
              <a:t>不斷</a:t>
            </a:r>
            <a:r>
              <a:rPr lang="zh-TW" altLang="en-US" dirty="0">
                <a:solidFill>
                  <a:schemeClr val="tx1"/>
                </a:solidFill>
                <a:latin typeface="Arial"/>
                <a:ea typeface="Arial"/>
                <a:cs typeface="Arial"/>
                <a:sym typeface="Arial"/>
              </a:rPr>
              <a:t>高速發展的經濟</a:t>
            </a:r>
            <a:r>
              <a:rPr lang="zh-TW" altLang="en-US" dirty="0">
                <a:solidFill>
                  <a:schemeClr val="accent1"/>
                </a:solidFill>
                <a:latin typeface="Arial"/>
                <a:ea typeface="Arial"/>
                <a:cs typeface="Arial"/>
                <a:sym typeface="Arial"/>
              </a:rPr>
              <a:t>體現</a:t>
            </a:r>
            <a:r>
              <a:rPr lang="zh-TW" altLang="en-US" dirty="0">
                <a:solidFill>
                  <a:schemeClr val="tx1"/>
                </a:solidFill>
                <a:latin typeface="Arial"/>
                <a:ea typeface="Arial"/>
                <a:cs typeface="Arial"/>
                <a:sym typeface="Arial"/>
              </a:rPr>
              <a:t>了一個國家的實力。
學生在課堂上</a:t>
            </a:r>
            <a:r>
              <a:rPr lang="zh-TW" altLang="en-US" dirty="0">
                <a:solidFill>
                  <a:schemeClr val="accent1"/>
                </a:solidFill>
                <a:latin typeface="Arial"/>
                <a:ea typeface="Arial"/>
                <a:cs typeface="Arial"/>
                <a:sym typeface="Arial"/>
              </a:rPr>
              <a:t>不斷</a:t>
            </a:r>
            <a:r>
              <a:rPr lang="zh-TW" altLang="en-US" dirty="0">
                <a:solidFill>
                  <a:schemeClr val="tx1"/>
                </a:solidFill>
                <a:latin typeface="Arial"/>
                <a:ea typeface="Arial"/>
                <a:cs typeface="Arial"/>
                <a:sym typeface="Arial"/>
              </a:rPr>
              <a:t>提問</a:t>
            </a:r>
            <a:r>
              <a:rPr lang="zh-TW" altLang="en-US" dirty="0">
                <a:solidFill>
                  <a:schemeClr val="accent1"/>
                </a:solidFill>
                <a:latin typeface="Arial"/>
                <a:ea typeface="Arial"/>
                <a:cs typeface="Arial"/>
                <a:sym typeface="Arial"/>
              </a:rPr>
              <a:t>體現</a:t>
            </a:r>
            <a:r>
              <a:rPr lang="zh-TW" altLang="en-US" dirty="0">
                <a:solidFill>
                  <a:schemeClr val="tx1"/>
                </a:solidFill>
                <a:latin typeface="Arial"/>
                <a:ea typeface="Arial"/>
                <a:cs typeface="Arial"/>
                <a:sym typeface="Arial"/>
              </a:rPr>
              <a:t>了他們的學習積極性。
隨著科技的發展，社交媒體的使用</a:t>
            </a:r>
            <a:r>
              <a:rPr lang="zh-TW" altLang="en-US" dirty="0">
                <a:solidFill>
                  <a:schemeClr val="accent1"/>
                </a:solidFill>
                <a:latin typeface="Arial"/>
                <a:ea typeface="Arial"/>
                <a:cs typeface="Arial"/>
                <a:sym typeface="Arial"/>
              </a:rPr>
              <a:t>不斷</a:t>
            </a:r>
            <a:r>
              <a:rPr lang="zh-TW" altLang="en-US" dirty="0">
                <a:solidFill>
                  <a:schemeClr val="tx1"/>
                </a:solidFill>
                <a:latin typeface="Arial"/>
                <a:ea typeface="Arial"/>
                <a:cs typeface="Arial"/>
                <a:sym typeface="Arial"/>
              </a:rPr>
              <a:t>增多，</a:t>
            </a:r>
            <a:r>
              <a:rPr lang="zh-CN" altLang="en-US" dirty="0">
                <a:solidFill>
                  <a:schemeClr val="tx1"/>
                </a:solidFill>
                <a:latin typeface="Arial"/>
                <a:ea typeface="Arial"/>
                <a:cs typeface="Arial"/>
                <a:sym typeface="Arial"/>
              </a:rPr>
              <a:t>这</a:t>
            </a:r>
            <a:r>
              <a:rPr lang="zh-TW" altLang="en-US" dirty="0">
                <a:solidFill>
                  <a:schemeClr val="accent1"/>
                </a:solidFill>
                <a:latin typeface="Arial"/>
                <a:ea typeface="Arial"/>
                <a:cs typeface="Arial"/>
                <a:sym typeface="Arial"/>
              </a:rPr>
              <a:t>體現</a:t>
            </a:r>
            <a:r>
              <a:rPr lang="zh-TW" altLang="en-US" dirty="0">
                <a:solidFill>
                  <a:schemeClr val="tx1"/>
                </a:solidFill>
                <a:latin typeface="Arial"/>
                <a:ea typeface="Arial"/>
                <a:cs typeface="Arial"/>
                <a:sym typeface="Arial"/>
              </a:rPr>
              <a:t>了人們</a:t>
            </a:r>
            <a:r>
              <a:rPr lang="zh-TW" altLang="en-US" dirty="0">
                <a:solidFill>
                  <a:srgbClr val="FF0000"/>
                </a:solidFill>
                <a:latin typeface="Arial"/>
                <a:ea typeface="Arial"/>
                <a:cs typeface="Arial"/>
                <a:sym typeface="Arial"/>
              </a:rPr>
              <a:t>交流</a:t>
            </a:r>
            <a:r>
              <a:rPr lang="zh-TW" altLang="en-US" dirty="0">
                <a:solidFill>
                  <a:schemeClr val="tx1"/>
                </a:solidFill>
                <a:latin typeface="Arial"/>
                <a:ea typeface="Arial"/>
                <a:cs typeface="Arial"/>
                <a:sym typeface="Arial"/>
              </a:rPr>
              <a:t>方式的變化。
中文系舉辦各種活動，這讓學生們的課外體驗</a:t>
            </a:r>
            <a:r>
              <a:rPr lang="zh-TW" altLang="en-US" dirty="0">
                <a:solidFill>
                  <a:schemeClr val="accent1"/>
                </a:solidFill>
                <a:latin typeface="Arial"/>
                <a:ea typeface="Arial"/>
                <a:cs typeface="Arial"/>
                <a:sym typeface="Arial"/>
              </a:rPr>
              <a:t>不斷</a:t>
            </a:r>
            <a:r>
              <a:rPr lang="zh-TW" altLang="en-US" dirty="0">
                <a:solidFill>
                  <a:schemeClr val="tx1"/>
                </a:solidFill>
                <a:latin typeface="Arial"/>
                <a:ea typeface="Arial"/>
                <a:cs typeface="Arial"/>
                <a:sym typeface="Arial"/>
              </a:rPr>
              <a:t>增多，也</a:t>
            </a:r>
            <a:r>
              <a:rPr lang="zh-TW" altLang="en-US" dirty="0">
                <a:solidFill>
                  <a:schemeClr val="accent1"/>
                </a:solidFill>
                <a:latin typeface="Arial"/>
                <a:ea typeface="Arial"/>
                <a:cs typeface="Arial"/>
                <a:sym typeface="Arial"/>
              </a:rPr>
              <a:t>體現</a:t>
            </a:r>
            <a:r>
              <a:rPr lang="zh-TW" altLang="en-US" dirty="0">
                <a:solidFill>
                  <a:schemeClr val="tx1"/>
                </a:solidFill>
                <a:latin typeface="Arial"/>
                <a:ea typeface="Arial"/>
                <a:cs typeface="Arial"/>
                <a:sym typeface="Arial"/>
              </a:rPr>
              <a:t>了教育的多樣化。</a:t>
            </a:r>
            <a:endParaRPr dirty="0">
              <a:solidFill>
                <a:schemeClr val="tx1"/>
              </a:solidFill>
              <a:latin typeface="Arial"/>
              <a:ea typeface="Arial"/>
              <a:cs typeface="Arial"/>
              <a:sym typeface="Arial"/>
            </a:endParaRPr>
          </a:p>
        </p:txBody>
      </p:sp>
      <p:sp>
        <p:nvSpPr>
          <p:cNvPr id="2" name="TextBox 1">
            <a:extLst>
              <a:ext uri="{FF2B5EF4-FFF2-40B4-BE49-F238E27FC236}">
                <a16:creationId xmlns:a16="http://schemas.microsoft.com/office/drawing/2014/main" id="{9ACEB076-9174-01A8-57FE-A33A10403F9B}"/>
              </a:ext>
            </a:extLst>
          </p:cNvPr>
          <p:cNvSpPr txBox="1"/>
          <p:nvPr/>
        </p:nvSpPr>
        <p:spPr>
          <a:xfrm>
            <a:off x="2560320" y="3988526"/>
            <a:ext cx="1721946" cy="400110"/>
          </a:xfrm>
          <a:prstGeom prst="rect">
            <a:avLst/>
          </a:prstGeom>
          <a:noFill/>
        </p:spPr>
        <p:txBody>
          <a:bodyPr wrap="none" rtlCol="0">
            <a:spAutoFit/>
          </a:bodyPr>
          <a:lstStyle/>
          <a:p>
            <a:r>
              <a:rPr lang="en-US" altLang="zh-CN" sz="2000" dirty="0" err="1"/>
              <a:t>jǔbàn</a:t>
            </a:r>
            <a:r>
              <a:rPr lang="en-US" altLang="zh-CN" sz="2000" dirty="0"/>
              <a:t>, to host</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44"/>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CN" altLang="en-US" dirty="0"/>
              <a:t>擴大</a:t>
            </a:r>
            <a:r>
              <a:rPr lang="en-US" altLang="zh-CN" dirty="0"/>
              <a:t>			</a:t>
            </a:r>
            <a:r>
              <a:rPr lang="zh-CN" altLang="en-US" dirty="0"/>
              <a:t>範圍</a:t>
            </a:r>
            <a:endParaRPr dirty="0"/>
          </a:p>
        </p:txBody>
      </p:sp>
      <p:sp>
        <p:nvSpPr>
          <p:cNvPr id="196" name="Google Shape;196;p44"/>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fontScale="92500" lnSpcReduction="20000"/>
          </a:bodyPr>
          <a:lstStyle/>
          <a:p>
            <a:pPr lvl="0">
              <a:buSzPct val="108108"/>
            </a:pPr>
            <a:r>
              <a:rPr lang="zh-TW" altLang="en-US" dirty="0"/>
              <a:t>這家網路公司在</a:t>
            </a:r>
            <a:r>
              <a:rPr lang="zh-CN" altLang="en-US" dirty="0">
                <a:solidFill>
                  <a:srgbClr val="FF0000"/>
                </a:solidFill>
              </a:rPr>
              <a:t>不斷</a:t>
            </a:r>
            <a:r>
              <a:rPr lang="zh-CN" altLang="en-US" dirty="0">
                <a:solidFill>
                  <a:schemeClr val="accent1"/>
                </a:solidFill>
              </a:rPr>
              <a:t>擴</a:t>
            </a:r>
            <a:r>
              <a:rPr lang="zh-CN" dirty="0">
                <a:solidFill>
                  <a:schemeClr val="accent1"/>
                </a:solidFill>
              </a:rPr>
              <a:t>大</a:t>
            </a:r>
            <a:r>
              <a:rPr lang="zh-CN" altLang="en-US" dirty="0"/>
              <a:t>其業務</a:t>
            </a:r>
            <a:r>
              <a:rPr lang="zh-CN" altLang="en-US" dirty="0">
                <a:solidFill>
                  <a:schemeClr val="accent1"/>
                </a:solidFill>
              </a:rPr>
              <a:t>範圍</a:t>
            </a:r>
            <a:r>
              <a:rPr lang="zh-CN" dirty="0"/>
              <a:t>。</a:t>
            </a:r>
            <a:endParaRPr dirty="0"/>
          </a:p>
          <a:p>
            <a:pPr lvl="0">
              <a:buSzPct val="108108"/>
            </a:pPr>
            <a:r>
              <a:rPr lang="zh-TW" altLang="en-US" dirty="0"/>
              <a:t>我們學中文的時候，要</a:t>
            </a:r>
            <a:r>
              <a:rPr lang="zh-CN" altLang="en-US" dirty="0">
                <a:solidFill>
                  <a:srgbClr val="FF0000"/>
                </a:solidFill>
              </a:rPr>
              <a:t>不斷</a:t>
            </a:r>
            <a:r>
              <a:rPr lang="zh-CN" altLang="en-US" dirty="0">
                <a:solidFill>
                  <a:schemeClr val="accent1"/>
                </a:solidFill>
              </a:rPr>
              <a:t>擴大</a:t>
            </a:r>
            <a:r>
              <a:rPr lang="zh-CN" altLang="en-US" dirty="0"/>
              <a:t>我們的視野</a:t>
            </a:r>
            <a:r>
              <a:rPr lang="zh-CN" altLang="en-US" dirty="0">
                <a:solidFill>
                  <a:schemeClr val="accent1"/>
                </a:solidFill>
              </a:rPr>
              <a:t>範圍</a:t>
            </a:r>
            <a:r>
              <a:rPr lang="zh-CN" dirty="0"/>
              <a:t>，</a:t>
            </a:r>
            <a:r>
              <a:rPr lang="zh-TW" altLang="en-US" dirty="0"/>
              <a:t>多看多聽多說中文。</a:t>
            </a:r>
            <a:endParaRPr dirty="0"/>
          </a:p>
          <a:p>
            <a:pPr lvl="0">
              <a:buSzPct val="108108"/>
            </a:pPr>
            <a:r>
              <a:rPr lang="zh-CN" dirty="0"/>
              <a:t>在</a:t>
            </a:r>
            <a:r>
              <a:rPr lang="zh-CN" altLang="en-US" dirty="0">
                <a:solidFill>
                  <a:srgbClr val="FF0000"/>
                </a:solidFill>
              </a:rPr>
              <a:t>現代</a:t>
            </a:r>
            <a:r>
              <a:rPr lang="zh-CN" altLang="en-US" dirty="0"/>
              <a:t>社會</a:t>
            </a:r>
            <a:r>
              <a:rPr lang="zh-CN" dirty="0"/>
              <a:t>，</a:t>
            </a:r>
            <a:r>
              <a:rPr lang="zh-TW" altLang="en-US" dirty="0"/>
              <a:t>隨著人們活動</a:t>
            </a:r>
            <a:r>
              <a:rPr lang="zh-CN" altLang="en-US" dirty="0">
                <a:solidFill>
                  <a:schemeClr val="accent1"/>
                </a:solidFill>
              </a:rPr>
              <a:t>範圍</a:t>
            </a:r>
            <a:r>
              <a:rPr lang="zh-CN" dirty="0"/>
              <a:t>的</a:t>
            </a:r>
            <a:r>
              <a:rPr lang="zh-CN" altLang="en-US" dirty="0">
                <a:solidFill>
                  <a:schemeClr val="accent1"/>
                </a:solidFill>
              </a:rPr>
              <a:t>不斷擴大</a:t>
            </a:r>
            <a:r>
              <a:rPr lang="zh-CN" dirty="0"/>
              <a:t>，</a:t>
            </a:r>
            <a:r>
              <a:rPr lang="zh-CN" dirty="0">
                <a:solidFill>
                  <a:srgbClr val="FF0000"/>
                </a:solidFill>
              </a:rPr>
              <a:t>跨地域</a:t>
            </a:r>
            <a:r>
              <a:rPr lang="zh-CN" dirty="0"/>
              <a:t>交流的增多，</a:t>
            </a:r>
            <a:r>
              <a:rPr lang="zh-TW" altLang="en-US" dirty="0"/>
              <a:t>會說普通話也變得越來越重要了。</a:t>
            </a:r>
            <a:endParaRPr dirty="0"/>
          </a:p>
          <a:p>
            <a:pPr lvl="0">
              <a:buSzPct val="108108"/>
            </a:pPr>
            <a:r>
              <a:rPr lang="zh-TW" altLang="en-US" dirty="0"/>
              <a:t>在世界</a:t>
            </a:r>
            <a:r>
              <a:rPr lang="zh-TW" altLang="en-US" dirty="0">
                <a:solidFill>
                  <a:schemeClr val="accent1"/>
                </a:solidFill>
              </a:rPr>
              <a:t>範圍</a:t>
            </a:r>
            <a:r>
              <a:rPr lang="zh-TW" altLang="en-US" dirty="0"/>
              <a:t>內</a:t>
            </a:r>
            <a:r>
              <a:rPr lang="zh-CN" dirty="0"/>
              <a:t>，</a:t>
            </a:r>
            <a:r>
              <a:rPr lang="zh-TW" altLang="en-US" dirty="0"/>
              <a:t>美國和中國是兩個非常重要的大國。</a:t>
            </a:r>
            <a:endParaRPr dirty="0"/>
          </a:p>
        </p:txBody>
      </p:sp>
      <p:sp>
        <p:nvSpPr>
          <p:cNvPr id="197" name="Google Shape;197;p44"/>
          <p:cNvSpPr txBox="1"/>
          <p:nvPr/>
        </p:nvSpPr>
        <p:spPr>
          <a:xfrm>
            <a:off x="9299448" y="1970183"/>
            <a:ext cx="1051560"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600" b="0" i="0" u="none" strike="noStrike" cap="none">
                <a:solidFill>
                  <a:srgbClr val="000000"/>
                </a:solidFill>
                <a:latin typeface="Arial"/>
                <a:ea typeface="Arial"/>
                <a:cs typeface="Arial"/>
                <a:sym typeface="Arial"/>
              </a:rPr>
              <a:t>shì  yě</a:t>
            </a:r>
            <a:endParaRPr sz="1400" b="0" i="0" u="none" strike="noStrike" cap="none">
              <a:solidFill>
                <a:srgbClr val="000000"/>
              </a:solidFill>
              <a:latin typeface="Arial"/>
              <a:ea typeface="Arial"/>
              <a:cs typeface="Arial"/>
              <a:sym typeface="Arial"/>
            </a:endParaRPr>
          </a:p>
        </p:txBody>
      </p:sp>
      <p:sp>
        <p:nvSpPr>
          <p:cNvPr id="198" name="Google Shape;198;p44"/>
          <p:cNvSpPr txBox="1"/>
          <p:nvPr/>
        </p:nvSpPr>
        <p:spPr>
          <a:xfrm>
            <a:off x="8795916" y="2817912"/>
            <a:ext cx="218313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a:solidFill>
                  <a:srgbClr val="000000"/>
                </a:solidFill>
                <a:latin typeface="Arial"/>
                <a:ea typeface="Arial"/>
                <a:cs typeface="Arial"/>
                <a:sym typeface="Arial"/>
              </a:rPr>
              <a:t>vision, perspectives,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45"/>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CN" altLang="en-US" dirty="0"/>
              <a:t>風俗</a:t>
            </a:r>
            <a:endParaRPr dirty="0"/>
          </a:p>
        </p:txBody>
      </p:sp>
      <p:sp>
        <p:nvSpPr>
          <p:cNvPr id="204" name="Google Shape;204;p45"/>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fontScale="92500"/>
          </a:bodyPr>
          <a:lstStyle/>
          <a:p>
            <a:pPr lvl="0">
              <a:buSzPct val="108108"/>
            </a:pPr>
            <a:r>
              <a:rPr lang="zh-TW" altLang="en-US" dirty="0"/>
              <a:t>很多傳統節日都是當地</a:t>
            </a:r>
            <a:r>
              <a:rPr lang="zh-CN" altLang="en-US" dirty="0">
                <a:solidFill>
                  <a:schemeClr val="accent1"/>
                </a:solidFill>
              </a:rPr>
              <a:t>風俗</a:t>
            </a:r>
            <a:r>
              <a:rPr lang="zh-CN" dirty="0"/>
              <a:t>的</a:t>
            </a:r>
            <a:r>
              <a:rPr lang="zh-CN" altLang="en-US" dirty="0">
                <a:solidFill>
                  <a:srgbClr val="FF0000"/>
                </a:solidFill>
              </a:rPr>
              <a:t>體現</a:t>
            </a:r>
            <a:r>
              <a:rPr lang="zh-CN" dirty="0"/>
              <a:t>。</a:t>
            </a:r>
            <a:endParaRPr dirty="0"/>
          </a:p>
          <a:p>
            <a:pPr lvl="0">
              <a:buSzPct val="108108"/>
            </a:pPr>
            <a:r>
              <a:rPr lang="zh-CN" altLang="en-US" dirty="0"/>
              <a:t>學中文可以幫</a:t>
            </a:r>
            <a:r>
              <a:rPr lang="zh-CN" dirty="0"/>
              <a:t>助你</a:t>
            </a:r>
            <a:r>
              <a:rPr lang="zh-CN" dirty="0">
                <a:solidFill>
                  <a:srgbClr val="FF0000"/>
                </a:solidFill>
              </a:rPr>
              <a:t>跨地域</a:t>
            </a:r>
            <a:r>
              <a:rPr lang="zh-TW" altLang="en-US" dirty="0"/>
              <a:t>瞭解中國的文化背景和</a:t>
            </a:r>
            <a:r>
              <a:rPr lang="zh-CN" altLang="en-US" dirty="0">
                <a:solidFill>
                  <a:schemeClr val="accent1"/>
                </a:solidFill>
              </a:rPr>
              <a:t>風俗</a:t>
            </a:r>
            <a:r>
              <a:rPr lang="zh-CN" altLang="en-US" dirty="0"/>
              <a:t>習慣</a:t>
            </a:r>
            <a:r>
              <a:rPr lang="zh-CN" dirty="0"/>
              <a:t>。</a:t>
            </a:r>
            <a:endParaRPr dirty="0"/>
          </a:p>
          <a:p>
            <a:pPr lvl="0">
              <a:buSzPct val="108108"/>
            </a:pPr>
            <a:r>
              <a:rPr lang="zh-CN" dirty="0"/>
              <a:t>不同</a:t>
            </a:r>
            <a:r>
              <a:rPr lang="zh-CN" dirty="0">
                <a:solidFill>
                  <a:srgbClr val="FF0000"/>
                </a:solidFill>
              </a:rPr>
              <a:t>地域</a:t>
            </a:r>
            <a:r>
              <a:rPr lang="zh-CN" dirty="0"/>
              <a:t>的文化</a:t>
            </a:r>
            <a:r>
              <a:rPr lang="zh-CN" altLang="en-US" dirty="0">
                <a:solidFill>
                  <a:schemeClr val="accent1"/>
                </a:solidFill>
              </a:rPr>
              <a:t>風俗</a:t>
            </a:r>
            <a:r>
              <a:rPr lang="zh-CN" altLang="en-US" dirty="0">
                <a:solidFill>
                  <a:srgbClr val="FF0000"/>
                </a:solidFill>
              </a:rPr>
              <a:t>體現</a:t>
            </a:r>
            <a:r>
              <a:rPr lang="zh-CN" dirty="0"/>
              <a:t>了多元的</a:t>
            </a:r>
            <a:r>
              <a:rPr lang="zh-CN" dirty="0">
                <a:solidFill>
                  <a:srgbClr val="FF0000"/>
                </a:solidFill>
              </a:rPr>
              <a:t>民族</a:t>
            </a:r>
            <a:r>
              <a:rPr lang="zh-CN" dirty="0"/>
              <a:t>性。</a:t>
            </a:r>
            <a:endParaRPr dirty="0"/>
          </a:p>
          <a:p>
            <a:pPr lvl="0">
              <a:buSzPct val="108108"/>
            </a:pPr>
            <a:r>
              <a:rPr lang="zh-TW" altLang="en-US" dirty="0"/>
              <a:t>如果你去外國，會擔心</a:t>
            </a:r>
            <a:r>
              <a:rPr lang="zh-CN" altLang="en-US" dirty="0">
                <a:solidFill>
                  <a:srgbClr val="FF0000"/>
                </a:solidFill>
              </a:rPr>
              <a:t>難以融入</a:t>
            </a:r>
            <a:r>
              <a:rPr lang="zh-TW" altLang="en-US" dirty="0">
                <a:solidFill>
                  <a:srgbClr val="FF0000"/>
                </a:solidFill>
              </a:rPr>
              <a:t>當地</a:t>
            </a:r>
            <a:r>
              <a:rPr lang="zh-TW" altLang="en-US" dirty="0"/>
              <a:t>的文化風俗嗎</a:t>
            </a:r>
            <a:r>
              <a:rPr lang="zh-CN" dirty="0"/>
              <a:t>？</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46"/>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lgn="ctr"/>
            <a:r>
              <a:rPr lang="zh-CN" dirty="0"/>
              <a:t>1</a:t>
            </a:r>
            <a:r>
              <a:rPr lang="zh-CN" altLang="en-US" dirty="0"/>
              <a:t>當</a:t>
            </a:r>
            <a:r>
              <a:rPr lang="zh-CN" dirty="0"/>
              <a:t>地		vs.		2本地</a:t>
            </a:r>
            <a:endParaRPr dirty="0"/>
          </a:p>
        </p:txBody>
      </p:sp>
      <p:sp>
        <p:nvSpPr>
          <p:cNvPr id="210" name="Google Shape;210;p46"/>
          <p:cNvSpPr txBox="1">
            <a:spLocks noGrp="1"/>
          </p:cNvSpPr>
          <p:nvPr>
            <p:ph type="body" idx="1"/>
          </p:nvPr>
        </p:nvSpPr>
        <p:spPr>
          <a:xfrm>
            <a:off x="703301" y="1087275"/>
            <a:ext cx="11093400" cy="5295300"/>
          </a:xfrm>
          <a:prstGeom prst="rect">
            <a:avLst/>
          </a:prstGeom>
          <a:noFill/>
          <a:ln>
            <a:noFill/>
          </a:ln>
        </p:spPr>
        <p:txBody>
          <a:bodyPr spcFirstLastPara="1" wrap="square" lIns="91425" tIns="45700" rIns="91425" bIns="45700" anchor="t" anchorCtr="0">
            <a:normAutofit/>
          </a:bodyPr>
          <a:lstStyle/>
          <a:p>
            <a:pPr marL="474345" lvl="0">
              <a:buSzPct val="180000"/>
              <a:buFont typeface="+mj-lt"/>
              <a:buAutoNum type="arabicPeriod"/>
            </a:pPr>
            <a:r>
              <a:rPr lang="zh-TW" altLang="en-US" sz="2000" dirty="0"/>
              <a:t>我們需要在</a:t>
            </a:r>
            <a:r>
              <a:rPr lang="en-US" altLang="zh-TW" sz="2000" dirty="0"/>
              <a:t>____1___ </a:t>
            </a:r>
            <a:r>
              <a:rPr lang="zh-TW" altLang="en-US" sz="2000" dirty="0"/>
              <a:t>的市場購買蔬菜和肉類</a:t>
            </a:r>
            <a:r>
              <a:rPr lang="zh-CN" sz="2000" dirty="0">
                <a:latin typeface="Times"/>
                <a:ea typeface="Times"/>
                <a:cs typeface="Times"/>
                <a:sym typeface="Times"/>
              </a:rPr>
              <a:t>。(The speakers </a:t>
            </a:r>
            <a:r>
              <a:rPr lang="zh-CN" sz="2000" dirty="0"/>
              <a:t>are not at the same place as the market locates.</a:t>
            </a:r>
            <a:r>
              <a:rPr lang="zh-CN" sz="2000" dirty="0">
                <a:latin typeface="Times"/>
                <a:ea typeface="Times"/>
                <a:cs typeface="Times"/>
                <a:sym typeface="Times"/>
              </a:rPr>
              <a:t> )</a:t>
            </a:r>
            <a:endParaRPr dirty="0"/>
          </a:p>
          <a:p>
            <a:pPr marL="474345" lvl="0">
              <a:buSzPct val="180000"/>
              <a:buFont typeface="+mj-lt"/>
              <a:buAutoNum type="arabicPeriod"/>
            </a:pPr>
            <a:r>
              <a:rPr lang="zh-TW" altLang="en-US" sz="2000" dirty="0"/>
              <a:t>這家公司在</a:t>
            </a:r>
            <a:r>
              <a:rPr lang="en-US" altLang="zh-TW" sz="2000" dirty="0"/>
              <a:t>____2___ </a:t>
            </a:r>
            <a:r>
              <a:rPr lang="zh-TW" altLang="en-US" sz="2000" dirty="0"/>
              <a:t>擁有很好的聲譽。</a:t>
            </a:r>
            <a:r>
              <a:rPr lang="zh-CN" sz="2000" dirty="0">
                <a:latin typeface="Times"/>
                <a:ea typeface="Times"/>
                <a:cs typeface="Times"/>
                <a:sym typeface="Times"/>
              </a:rPr>
              <a:t>(</a:t>
            </a:r>
            <a:r>
              <a:rPr lang="zh-CN" sz="2000" dirty="0"/>
              <a:t>The speaker is at the same place where this company locates.)</a:t>
            </a:r>
            <a:endParaRPr dirty="0"/>
          </a:p>
          <a:p>
            <a:pPr marL="474345" lvl="0">
              <a:buSzPct val="180000"/>
              <a:buFont typeface="+mj-lt"/>
              <a:buAutoNum type="arabicPeriod"/>
            </a:pPr>
            <a:r>
              <a:rPr lang="zh-TW" altLang="en-US" sz="2000" dirty="0"/>
              <a:t>我是</a:t>
            </a:r>
            <a:r>
              <a:rPr lang="en-US" altLang="zh-TW" sz="2000" dirty="0"/>
              <a:t>___2____ </a:t>
            </a:r>
            <a:r>
              <a:rPr lang="zh-TW" altLang="en-US" sz="2000" dirty="0"/>
              <a:t>人，對這裡的傳統風俗很瞭解。</a:t>
            </a:r>
            <a:endParaRPr lang="en-US" altLang="zh-TW" sz="2000" dirty="0"/>
          </a:p>
          <a:p>
            <a:pPr marL="474345" lvl="0">
              <a:buSzPct val="180000"/>
              <a:buFont typeface="+mj-lt"/>
              <a:buAutoNum type="arabicPeriod"/>
            </a:pPr>
            <a:r>
              <a:rPr lang="zh-TW" altLang="en-US" sz="2000" dirty="0"/>
              <a:t>請問，博爾德</a:t>
            </a:r>
            <a:r>
              <a:rPr lang="en-US" altLang="zh-TW" sz="2000" dirty="0"/>
              <a:t>___1____ </a:t>
            </a:r>
            <a:r>
              <a:rPr lang="zh-TW" altLang="en-US" sz="2000" dirty="0"/>
              <a:t>的氣候怎麼樣？</a:t>
            </a:r>
            <a:r>
              <a:rPr lang="zh-CN" sz="2000" dirty="0">
                <a:latin typeface="Times"/>
                <a:ea typeface="Times"/>
                <a:cs typeface="Times"/>
                <a:sym typeface="Times"/>
              </a:rPr>
              <a:t>(You are an out-of</a:t>
            </a:r>
            <a:r>
              <a:rPr lang="zh-CN" sz="2000" dirty="0"/>
              <a:t>-state student planning to come to study at Boulder the very first time, and you are not in Boulder when asking this question. ) </a:t>
            </a:r>
            <a:endParaRPr dirty="0"/>
          </a:p>
          <a:p>
            <a:pPr marL="474345" lvl="0">
              <a:buSzPct val="180000"/>
              <a:buFont typeface="+mj-lt"/>
              <a:buAutoNum type="arabicPeriod"/>
            </a:pPr>
            <a:r>
              <a:rPr lang="zh-TW" altLang="en-US" sz="2000" dirty="0"/>
              <a:t>很多州立大學都為</a:t>
            </a:r>
            <a:r>
              <a:rPr lang="en-US" altLang="zh-TW" sz="2000" dirty="0"/>
              <a:t>____1&amp;2____ </a:t>
            </a:r>
            <a:r>
              <a:rPr lang="zh-TW" altLang="en-US" sz="2000" dirty="0"/>
              <a:t>的學生提供州內學費減免的機會。</a:t>
            </a:r>
            <a:r>
              <a:rPr lang="zh-CN" sz="2000" dirty="0">
                <a:latin typeface="Times"/>
                <a:ea typeface="Times"/>
                <a:cs typeface="Times"/>
                <a:sym typeface="Times"/>
              </a:rPr>
              <a:t>(depending on </a:t>
            </a:r>
            <a:r>
              <a:rPr lang="zh-CN" sz="2000" dirty="0"/>
              <a:t>where the speaker is when expressing this statement)</a:t>
            </a:r>
            <a:endParaRPr sz="1600" dirty="0">
              <a:latin typeface="Times"/>
              <a:ea typeface="Times"/>
              <a:cs typeface="Times"/>
              <a:sym typeface="Time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1EFD8"/>
        </a:solidFill>
        <a:effectLst/>
      </p:bgPr>
    </p:bg>
    <p:spTree>
      <p:nvGrpSpPr>
        <p:cNvPr id="1" name="Shape 93"/>
        <p:cNvGrpSpPr/>
        <p:nvPr/>
      </p:nvGrpSpPr>
      <p:grpSpPr>
        <a:xfrm>
          <a:off x="0" y="0"/>
          <a:ext cx="0" cy="0"/>
          <a:chOff x="0" y="0"/>
          <a:chExt cx="0" cy="0"/>
        </a:xfrm>
      </p:grpSpPr>
      <p:sp>
        <p:nvSpPr>
          <p:cNvPr id="94" name="Google Shape;94;p2"/>
          <p:cNvSpPr txBox="1">
            <a:spLocks noGrp="1"/>
          </p:cNvSpPr>
          <p:nvPr>
            <p:ph type="body" idx="1"/>
          </p:nvPr>
        </p:nvSpPr>
        <p:spPr>
          <a:xfrm>
            <a:off x="3853542" y="2651760"/>
            <a:ext cx="7365345" cy="3080241"/>
          </a:xfrm>
          <a:prstGeom prst="rect">
            <a:avLst/>
          </a:prstGeom>
          <a:noFill/>
          <a:ln>
            <a:noFill/>
          </a:ln>
        </p:spPr>
        <p:txBody>
          <a:bodyPr spcFirstLastPara="1" wrap="square" lIns="91425" tIns="45700" rIns="91425" bIns="45700" anchor="t" anchorCtr="0">
            <a:normAutofit/>
          </a:bodyPr>
          <a:lstStyle/>
          <a:p>
            <a:pPr marL="0" lvl="0" indent="0">
              <a:spcBef>
                <a:spcPts val="0"/>
              </a:spcBef>
              <a:buNone/>
            </a:pPr>
            <a:r>
              <a:rPr lang="zh-TW" altLang="en-US" dirty="0"/>
              <a:t>生詞表一的生詞</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body" idx="1"/>
          </p:nvPr>
        </p:nvSpPr>
        <p:spPr>
          <a:xfrm>
            <a:off x="401584" y="0"/>
            <a:ext cx="10515600" cy="5494793"/>
          </a:xfrm>
          <a:prstGeom prst="rect">
            <a:avLst/>
          </a:prstGeom>
          <a:noFill/>
          <a:ln>
            <a:noFill/>
          </a:ln>
        </p:spPr>
        <p:txBody>
          <a:bodyPr spcFirstLastPara="1" wrap="square" lIns="91425" tIns="45700" rIns="91425" bIns="45700" anchor="t" anchorCtr="0">
            <a:normAutofit/>
          </a:bodyPr>
          <a:lstStyle/>
          <a:p>
            <a:pPr marL="0" lvl="0" indent="0">
              <a:spcBef>
                <a:spcPts val="0"/>
              </a:spcBef>
              <a:buNone/>
            </a:pPr>
            <a:r>
              <a:rPr lang="zh-CN" dirty="0"/>
              <a:t> </a:t>
            </a:r>
            <a:r>
              <a:rPr lang="zh-TW" altLang="en-US" dirty="0">
                <a:solidFill>
                  <a:schemeClr val="accent1"/>
                </a:solidFill>
              </a:rPr>
              <a:t>標準語 </a:t>
            </a:r>
            <a:r>
              <a:rPr lang="en-US" altLang="zh-TW" dirty="0">
                <a:solidFill>
                  <a:schemeClr val="accent1"/>
                </a:solidFill>
              </a:rPr>
              <a:t>		</a:t>
            </a:r>
            <a:r>
              <a:rPr lang="zh-TW" altLang="en-US" dirty="0">
                <a:solidFill>
                  <a:schemeClr val="accent1"/>
                </a:solidFill>
              </a:rPr>
              <a:t>普通話 </a:t>
            </a:r>
            <a:r>
              <a:rPr lang="en-US" altLang="zh-TW" dirty="0">
                <a:solidFill>
                  <a:schemeClr val="accent1"/>
                </a:solidFill>
              </a:rPr>
              <a:t>		</a:t>
            </a:r>
            <a:r>
              <a:rPr lang="zh-TW" altLang="en-US" dirty="0">
                <a:solidFill>
                  <a:schemeClr val="accent1"/>
                </a:solidFill>
              </a:rPr>
              <a:t>方言
國語 </a:t>
            </a:r>
            <a:r>
              <a:rPr lang="en-US" altLang="zh-TW" dirty="0">
                <a:solidFill>
                  <a:schemeClr val="accent1"/>
                </a:solidFill>
              </a:rPr>
              <a:t>		</a:t>
            </a:r>
            <a:r>
              <a:rPr lang="zh-TW" altLang="en-US" dirty="0">
                <a:solidFill>
                  <a:schemeClr val="accent1"/>
                </a:solidFill>
              </a:rPr>
              <a:t>華語 </a:t>
            </a:r>
            <a:r>
              <a:rPr lang="en-US" altLang="zh-TW" dirty="0">
                <a:solidFill>
                  <a:schemeClr val="accent1"/>
                </a:solidFill>
              </a:rPr>
              <a:t>		</a:t>
            </a:r>
            <a:r>
              <a:rPr lang="zh-TW" altLang="en-US" dirty="0">
                <a:solidFill>
                  <a:schemeClr val="accent1"/>
                </a:solidFill>
              </a:rPr>
              <a:t>交流</a:t>
            </a:r>
            <a:endParaRPr dirty="0">
              <a:solidFill>
                <a:schemeClr val="accent1"/>
              </a:solidFill>
            </a:endParaRPr>
          </a:p>
          <a:p>
            <a:pPr marL="228600" lvl="0" indent="0" algn="l" rtl="0">
              <a:lnSpc>
                <a:spcPct val="150000"/>
              </a:lnSpc>
              <a:spcBef>
                <a:spcPts val="1000"/>
              </a:spcBef>
              <a:spcAft>
                <a:spcPts val="0"/>
              </a:spcAft>
              <a:buClr>
                <a:schemeClr val="dk1"/>
              </a:buClr>
              <a:buSzPts val="3600"/>
              <a:buNone/>
            </a:pPr>
            <a:endParaRPr dirty="0">
              <a:solidFill>
                <a:schemeClr val="accent1"/>
              </a:solidFill>
            </a:endParaRPr>
          </a:p>
          <a:p>
            <a:pPr marL="228600" lvl="0" indent="0" algn="l" rtl="0">
              <a:lnSpc>
                <a:spcPct val="150000"/>
              </a:lnSpc>
              <a:spcBef>
                <a:spcPts val="1000"/>
              </a:spcBef>
              <a:spcAft>
                <a:spcPts val="0"/>
              </a:spcAft>
              <a:buClr>
                <a:schemeClr val="dk1"/>
              </a:buClr>
              <a:buSzPts val="3600"/>
              <a:buNone/>
            </a:pPr>
            <a:endParaRPr dirty="0"/>
          </a:p>
        </p:txBody>
      </p:sp>
      <p:sp>
        <p:nvSpPr>
          <p:cNvPr id="100" name="Google Shape;100;p3"/>
          <p:cNvSpPr txBox="1"/>
          <p:nvPr/>
        </p:nvSpPr>
        <p:spPr>
          <a:xfrm>
            <a:off x="316508" y="2143415"/>
            <a:ext cx="7398660" cy="4493497"/>
          </a:xfrm>
          <a:prstGeom prst="rect">
            <a:avLst/>
          </a:prstGeom>
          <a:noFill/>
          <a:ln>
            <a:noFill/>
          </a:ln>
        </p:spPr>
        <p:txBody>
          <a:bodyPr spcFirstLastPara="1" wrap="square" lIns="91425" tIns="45700" rIns="91425" bIns="45700" anchor="t" anchorCtr="0">
            <a:spAutoFit/>
          </a:bodyPr>
          <a:lstStyle/>
          <a:p>
            <a:pPr lvl="0">
              <a:buSzPts val="2200"/>
            </a:pPr>
            <a:r>
              <a:rPr lang="zh-TW" altLang="en-US" sz="2200" dirty="0">
                <a:solidFill>
                  <a:schemeClr val="dk1"/>
                </a:solidFill>
                <a:latin typeface="SimSun"/>
                <a:ea typeface="SimSun"/>
                <a:cs typeface="SimSun"/>
                <a:sym typeface="SimSun"/>
              </a:rPr>
              <a:t>先帶讀生詞，可以在油管上找到一些方言和普通話發音對比的視頻，讓學生們先聽聽一些方言和普通話在同一個生詞或者句子裡的發音區別。 看完視頻，可以提問：
你們覺得說普通話的人可以跟說方言的人交流嗎？
然後可以給學生提供一張顯示中國十大方言的地圖同時讓學生找到每一個方言對應的地區或省名。
你們認為如果這兩個地方的人只說方言，他們可以相互交流嗎？
也可以通過提問分清這三者：
請問，中國的標準語是什麼？
（普通話）
</a:t>
            </a:r>
            <a:r>
              <a:rPr lang="en-US" altLang="zh-TW" sz="2200" dirty="0">
                <a:solidFill>
                  <a:schemeClr val="dk1"/>
                </a:solidFill>
                <a:latin typeface="SimSun"/>
                <a:ea typeface="SimSun"/>
                <a:cs typeface="SimSun"/>
                <a:sym typeface="SimSun"/>
              </a:rPr>
              <a:t>2. </a:t>
            </a:r>
            <a:r>
              <a:rPr lang="zh-TW" altLang="en-US" sz="2200" dirty="0">
                <a:solidFill>
                  <a:schemeClr val="dk1"/>
                </a:solidFill>
                <a:latin typeface="SimSun"/>
                <a:ea typeface="SimSun"/>
                <a:cs typeface="SimSun"/>
                <a:sym typeface="SimSun"/>
              </a:rPr>
              <a:t>普通話就是漢語的標準語，對嗎？（對）
</a:t>
            </a:r>
            <a:r>
              <a:rPr lang="en-US" altLang="zh-TW" sz="2200" dirty="0">
                <a:solidFill>
                  <a:schemeClr val="dk1"/>
                </a:solidFill>
                <a:latin typeface="SimSun"/>
                <a:ea typeface="SimSun"/>
                <a:cs typeface="SimSun"/>
                <a:sym typeface="SimSun"/>
              </a:rPr>
              <a:t>3. </a:t>
            </a:r>
            <a:r>
              <a:rPr lang="zh-TW" altLang="en-US" sz="2200" dirty="0">
                <a:solidFill>
                  <a:schemeClr val="dk1"/>
                </a:solidFill>
                <a:latin typeface="SimSun"/>
                <a:ea typeface="SimSun"/>
                <a:cs typeface="SimSun"/>
                <a:sym typeface="SimSun"/>
              </a:rPr>
              <a:t>美國有標準語嗎？（沒有）</a:t>
            </a:r>
            <a:endParaRPr sz="2200" b="0" i="0" u="none" strike="noStrike" cap="none" dirty="0">
              <a:solidFill>
                <a:schemeClr val="dk1"/>
              </a:solidFill>
              <a:latin typeface="SimSun"/>
              <a:ea typeface="SimSun"/>
              <a:cs typeface="SimSun"/>
              <a:sym typeface="SimSun"/>
            </a:endParaRPr>
          </a:p>
        </p:txBody>
      </p:sp>
      <p:sp>
        <p:nvSpPr>
          <p:cNvPr id="101" name="Google Shape;101;p3"/>
          <p:cNvSpPr txBox="1"/>
          <p:nvPr/>
        </p:nvSpPr>
        <p:spPr>
          <a:xfrm>
            <a:off x="7644309" y="1291263"/>
            <a:ext cx="2955958" cy="3416279"/>
          </a:xfrm>
          <a:prstGeom prst="rect">
            <a:avLst/>
          </a:prstGeom>
          <a:noFill/>
          <a:ln>
            <a:noFill/>
          </a:ln>
        </p:spPr>
        <p:txBody>
          <a:bodyPr spcFirstLastPara="1" wrap="square" lIns="91425" tIns="45700" rIns="91425" bIns="45700" anchor="t" anchorCtr="0">
            <a:spAutoFit/>
          </a:bodyPr>
          <a:lstStyle/>
          <a:p>
            <a:pPr marL="228600" lvl="0">
              <a:lnSpc>
                <a:spcPct val="150000"/>
              </a:lnSpc>
              <a:buClr>
                <a:schemeClr val="dk1"/>
              </a:buClr>
              <a:buSzPts val="3600"/>
            </a:pPr>
            <a:r>
              <a:rPr lang="zh-CN" altLang="en-US" sz="2400" dirty="0">
                <a:solidFill>
                  <a:schemeClr val="accent1"/>
                </a:solidFill>
              </a:rPr>
              <a:t>官話方言、
晉方言、吳方言、閩方言、客家方言、粤方言、湘方言、贛方言、徽方言、
平話土話</a:t>
            </a:r>
            <a:endParaRPr sz="4400" b="0" i="0" u="none" strike="noStrike" cap="none" dirty="0">
              <a:solidFill>
                <a:schemeClr val="accent1"/>
              </a:solidFill>
              <a:latin typeface="Arial"/>
              <a:ea typeface="Arial"/>
              <a:cs typeface="Arial"/>
              <a:sym typeface="Arial"/>
            </a:endParaRPr>
          </a:p>
        </p:txBody>
      </p:sp>
      <p:pic>
        <p:nvPicPr>
          <p:cNvPr id="102" name="Google Shape;102;p3"/>
          <p:cNvPicPr preferRelativeResize="0"/>
          <p:nvPr/>
        </p:nvPicPr>
        <p:blipFill rotWithShape="1">
          <a:blip r:embed="rId3">
            <a:alphaModFix/>
          </a:blip>
          <a:srcRect/>
          <a:stretch/>
        </p:blipFill>
        <p:spPr>
          <a:xfrm>
            <a:off x="7630092" y="5225856"/>
            <a:ext cx="4318222" cy="113670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9"/>
          <p:cNvSpPr txBox="1"/>
          <p:nvPr/>
        </p:nvSpPr>
        <p:spPr>
          <a:xfrm>
            <a:off x="130629" y="79270"/>
            <a:ext cx="10515600" cy="1524243"/>
          </a:xfrm>
          <a:prstGeom prst="rect">
            <a:avLst/>
          </a:prstGeom>
          <a:noFill/>
          <a:ln>
            <a:noFill/>
          </a:ln>
        </p:spPr>
        <p:txBody>
          <a:bodyPr spcFirstLastPara="1" wrap="square" lIns="91425" tIns="45700" rIns="91425" bIns="45700" anchor="ctr" anchorCtr="0">
            <a:normAutofit fontScale="92500" lnSpcReduction="10000"/>
          </a:bodyPr>
          <a:lstStyle/>
          <a:p>
            <a:pPr lvl="0">
              <a:lnSpc>
                <a:spcPct val="120000"/>
              </a:lnSpc>
              <a:buClr>
                <a:srgbClr val="0070C0"/>
              </a:buClr>
              <a:buSzPct val="108108"/>
            </a:pPr>
            <a:r>
              <a:rPr lang="zh-CN" altLang="en-US" sz="4400" dirty="0">
                <a:solidFill>
                  <a:srgbClr val="0070C0"/>
                </a:solidFill>
                <a:latin typeface="Times"/>
                <a:ea typeface="Times"/>
                <a:cs typeface="Times"/>
                <a:sym typeface="Times"/>
              </a:rPr>
              <a:t>稱呼</a:t>
            </a:r>
            <a:r>
              <a:rPr lang="zh-CN" sz="4400" b="0" i="0" u="none" strike="noStrike" cap="none" dirty="0">
                <a:solidFill>
                  <a:srgbClr val="0070C0"/>
                </a:solidFill>
                <a:latin typeface="Times"/>
                <a:ea typeface="Times"/>
                <a:cs typeface="Times"/>
                <a:sym typeface="Times"/>
              </a:rPr>
              <a:t>: (noun) appellation, form of address; </a:t>
            </a:r>
            <a:endParaRPr dirty="0"/>
          </a:p>
          <a:p>
            <a:pPr marL="0" marR="0" lvl="0" indent="0" algn="l" rtl="0">
              <a:lnSpc>
                <a:spcPct val="120000"/>
              </a:lnSpc>
              <a:spcBef>
                <a:spcPts val="0"/>
              </a:spcBef>
              <a:spcAft>
                <a:spcPts val="0"/>
              </a:spcAft>
              <a:buClr>
                <a:srgbClr val="0070C0"/>
              </a:buClr>
              <a:buSzPct val="108108"/>
              <a:buFont typeface="Times"/>
              <a:buNone/>
            </a:pPr>
            <a:r>
              <a:rPr lang="zh-CN" sz="4400" b="0" i="0" u="none" strike="noStrike" cap="none" dirty="0">
                <a:solidFill>
                  <a:srgbClr val="0070C0"/>
                </a:solidFill>
                <a:latin typeface="Times"/>
                <a:ea typeface="Times"/>
                <a:cs typeface="Times"/>
                <a:sym typeface="Times"/>
              </a:rPr>
              <a:t>	   (verb) to call, address</a:t>
            </a:r>
            <a:endParaRPr sz="4400" b="0" i="0" u="none" strike="noStrike" cap="none" dirty="0">
              <a:solidFill>
                <a:srgbClr val="0070C0"/>
              </a:solidFill>
              <a:latin typeface="Times"/>
              <a:ea typeface="Times"/>
              <a:cs typeface="Times"/>
              <a:sym typeface="Times"/>
            </a:endParaRPr>
          </a:p>
        </p:txBody>
      </p:sp>
      <p:sp>
        <p:nvSpPr>
          <p:cNvPr id="108" name="Google Shape;108;p9"/>
          <p:cNvSpPr txBox="1"/>
          <p:nvPr/>
        </p:nvSpPr>
        <p:spPr>
          <a:xfrm>
            <a:off x="647204" y="1852187"/>
            <a:ext cx="10515600" cy="3785611"/>
          </a:xfrm>
          <a:prstGeom prst="rect">
            <a:avLst/>
          </a:prstGeom>
          <a:noFill/>
          <a:ln>
            <a:noFill/>
          </a:ln>
        </p:spPr>
        <p:txBody>
          <a:bodyPr spcFirstLastPara="1" wrap="square" lIns="91425" tIns="45700" rIns="91425" bIns="45700" anchor="t" anchorCtr="0">
            <a:spAutoFit/>
          </a:bodyPr>
          <a:lstStyle/>
          <a:p>
            <a:pPr marL="457200" lvl="0" indent="-457200" algn="just">
              <a:lnSpc>
                <a:spcPct val="250000"/>
              </a:lnSpc>
              <a:buSzPts val="2400"/>
              <a:buFont typeface="Arial"/>
              <a:buAutoNum type="arabicPeriod"/>
            </a:pPr>
            <a:r>
              <a:rPr lang="zh-TW" altLang="en-US" sz="2400" dirty="0">
                <a:solidFill>
                  <a:schemeClr val="dk1"/>
                </a:solidFill>
                <a:latin typeface="Times"/>
                <a:ea typeface="Times"/>
                <a:cs typeface="Times"/>
                <a:sym typeface="Times"/>
              </a:rPr>
              <a:t>我應該怎麼稱呼您呢？李先生還是李教授</a:t>
            </a:r>
            <a:r>
              <a:rPr lang="zh-CN" sz="2400" b="0" i="0" u="none" strike="noStrike" cap="none" dirty="0">
                <a:solidFill>
                  <a:schemeClr val="dk1"/>
                </a:solidFill>
                <a:latin typeface="Times"/>
                <a:ea typeface="Times"/>
                <a:cs typeface="Times"/>
                <a:sym typeface="Times"/>
              </a:rPr>
              <a:t>？</a:t>
            </a:r>
            <a:r>
              <a:rPr lang="zh-CN" sz="2400" b="0" i="0" u="sng" strike="noStrike" cap="none" dirty="0">
                <a:solidFill>
                  <a:schemeClr val="dk1"/>
                </a:solidFill>
                <a:latin typeface="Times"/>
                <a:ea typeface="Times"/>
                <a:cs typeface="Times"/>
                <a:sym typeface="Times"/>
              </a:rPr>
              <a:t>(v.)</a:t>
            </a:r>
            <a:endParaRPr sz="2400" b="0" i="0" u="sng" strike="noStrike" cap="none" dirty="0">
              <a:solidFill>
                <a:schemeClr val="dk1"/>
              </a:solidFill>
              <a:latin typeface="Times"/>
              <a:ea typeface="Times"/>
              <a:cs typeface="Times"/>
              <a:sym typeface="Times"/>
            </a:endParaRPr>
          </a:p>
          <a:p>
            <a:pPr marL="457200" lvl="0" indent="-457200" algn="just">
              <a:lnSpc>
                <a:spcPct val="250000"/>
              </a:lnSpc>
              <a:buSzPts val="2400"/>
              <a:buFont typeface="Arial"/>
              <a:buAutoNum type="arabicPeriod"/>
            </a:pPr>
            <a:r>
              <a:rPr lang="zh-TW" altLang="en-US" sz="2400" dirty="0">
                <a:solidFill>
                  <a:schemeClr val="dk1"/>
                </a:solidFill>
                <a:latin typeface="Times"/>
                <a:ea typeface="Times"/>
                <a:cs typeface="Times"/>
                <a:sym typeface="Times"/>
              </a:rPr>
              <a:t>在不同的文化中，人們對長輩的稱呼可能不一樣。</a:t>
            </a:r>
            <a:r>
              <a:rPr lang="zh-CN" sz="2400" b="0" i="0" u="sng" strike="noStrike" cap="none" dirty="0">
                <a:solidFill>
                  <a:schemeClr val="dk1"/>
                </a:solidFill>
                <a:latin typeface="Times"/>
                <a:ea typeface="Times"/>
                <a:cs typeface="Times"/>
                <a:sym typeface="Times"/>
              </a:rPr>
              <a:t>(n.)  </a:t>
            </a:r>
            <a:endParaRPr dirty="0"/>
          </a:p>
          <a:p>
            <a:pPr marL="457200" lvl="0" indent="-457200" algn="just">
              <a:lnSpc>
                <a:spcPct val="250000"/>
              </a:lnSpc>
              <a:buSzPts val="2400"/>
              <a:buFont typeface="Arial"/>
              <a:buAutoNum type="arabicPeriod"/>
            </a:pPr>
            <a:r>
              <a:rPr lang="zh-TW" altLang="en-US" sz="2400" dirty="0">
                <a:solidFill>
                  <a:srgbClr val="FF0000"/>
                </a:solidFill>
                <a:latin typeface="Times"/>
                <a:ea typeface="Times"/>
                <a:cs typeface="Times"/>
                <a:sym typeface="Times"/>
              </a:rPr>
              <a:t>漢語</a:t>
            </a:r>
            <a:r>
              <a:rPr lang="zh-TW" altLang="en-US" sz="2400" dirty="0">
                <a:solidFill>
                  <a:schemeClr val="dk1"/>
                </a:solidFill>
                <a:latin typeface="Times"/>
                <a:ea typeface="Times"/>
                <a:cs typeface="Times"/>
                <a:sym typeface="Times"/>
              </a:rPr>
              <a:t>在不同的國家和地區有不同的稱呼。 在</a:t>
            </a:r>
            <a:r>
              <a:rPr lang="zh-TW" altLang="en-US" sz="2400" dirty="0">
                <a:solidFill>
                  <a:srgbClr val="FF0000"/>
                </a:solidFill>
                <a:latin typeface="Times"/>
                <a:ea typeface="Times"/>
                <a:cs typeface="Times"/>
                <a:sym typeface="Times"/>
              </a:rPr>
              <a:t>中國大陸</a:t>
            </a:r>
            <a:r>
              <a:rPr lang="zh-TW" altLang="en-US" sz="2400" dirty="0">
                <a:solidFill>
                  <a:schemeClr val="dk1"/>
                </a:solidFill>
                <a:latin typeface="Times"/>
                <a:ea typeface="Times"/>
                <a:cs typeface="Times"/>
                <a:sym typeface="Times"/>
              </a:rPr>
              <a:t>叫 「</a:t>
            </a:r>
            <a:r>
              <a:rPr lang="zh-TW" altLang="en-US" sz="2400" dirty="0">
                <a:solidFill>
                  <a:srgbClr val="FF0000"/>
                </a:solidFill>
                <a:latin typeface="Times"/>
                <a:ea typeface="Times"/>
                <a:cs typeface="Times"/>
                <a:sym typeface="Times"/>
              </a:rPr>
              <a:t>普通話</a:t>
            </a:r>
            <a:r>
              <a:rPr lang="zh-TW" altLang="en-US" sz="2400" dirty="0">
                <a:solidFill>
                  <a:schemeClr val="dk1"/>
                </a:solidFill>
                <a:latin typeface="Times"/>
                <a:ea typeface="Times"/>
                <a:cs typeface="Times"/>
                <a:sym typeface="Times"/>
              </a:rPr>
              <a:t>」， 在臺灣叫「</a:t>
            </a:r>
            <a:r>
              <a:rPr lang="zh-TW" altLang="en-US" sz="2400" dirty="0">
                <a:solidFill>
                  <a:srgbClr val="FF0000"/>
                </a:solidFill>
                <a:latin typeface="Times"/>
                <a:ea typeface="Times"/>
                <a:cs typeface="Times"/>
                <a:sym typeface="Times"/>
              </a:rPr>
              <a:t>國語</a:t>
            </a:r>
            <a:r>
              <a:rPr lang="zh-TW" altLang="en-US" sz="2400" dirty="0">
                <a:solidFill>
                  <a:schemeClr val="dk1"/>
                </a:solidFill>
                <a:latin typeface="Times"/>
                <a:ea typeface="Times"/>
                <a:cs typeface="Times"/>
                <a:sym typeface="Times"/>
              </a:rPr>
              <a:t>」，在新加坡和馬來西亞叫「</a:t>
            </a:r>
            <a:r>
              <a:rPr lang="zh-TW" altLang="en-US" sz="2400" dirty="0">
                <a:solidFill>
                  <a:srgbClr val="FF0000"/>
                </a:solidFill>
                <a:latin typeface="Times"/>
                <a:ea typeface="Times"/>
                <a:cs typeface="Times"/>
                <a:sym typeface="Times"/>
              </a:rPr>
              <a:t>華語</a:t>
            </a:r>
            <a:r>
              <a:rPr lang="zh-TW" altLang="en-US" sz="2400" dirty="0">
                <a:solidFill>
                  <a:schemeClr val="dk1"/>
                </a:solidFill>
                <a:latin typeface="Times"/>
                <a:ea typeface="Times"/>
                <a:cs typeface="Times"/>
                <a:sym typeface="Times"/>
              </a:rPr>
              <a:t>」。。</a:t>
            </a:r>
            <a:r>
              <a:rPr lang="zh-CN" sz="2400" b="0" i="0" u="sng" strike="noStrike" cap="none" dirty="0">
                <a:solidFill>
                  <a:schemeClr val="dk1"/>
                </a:solidFill>
                <a:latin typeface="Times"/>
                <a:ea typeface="Times"/>
                <a:cs typeface="Times"/>
                <a:sym typeface="Times"/>
              </a:rPr>
              <a:t>(n.)</a:t>
            </a:r>
            <a:endParaRPr sz="2400" b="0" i="0" u="sng" strike="noStrike" cap="none" dirty="0">
              <a:solidFill>
                <a:schemeClr val="dk1"/>
              </a:solidFill>
              <a:latin typeface="Times"/>
              <a:ea typeface="Times"/>
              <a:cs typeface="Times"/>
              <a:sym typeface="Times"/>
            </a:endParaRPr>
          </a:p>
        </p:txBody>
      </p:sp>
      <p:sp>
        <p:nvSpPr>
          <p:cNvPr id="109" name="Google Shape;109;p9"/>
          <p:cNvSpPr txBox="1"/>
          <p:nvPr/>
        </p:nvSpPr>
        <p:spPr>
          <a:xfrm>
            <a:off x="4371623" y="2837266"/>
            <a:ext cx="11208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800" b="0" i="0" u="none" strike="noStrike" cap="none" dirty="0">
                <a:solidFill>
                  <a:srgbClr val="FF0000"/>
                </a:solidFill>
                <a:latin typeface="Arial"/>
                <a:ea typeface="Arial"/>
                <a:cs typeface="Arial"/>
                <a:sym typeface="Arial"/>
              </a:rPr>
              <a:t>zhǎngbèi</a:t>
            </a:r>
            <a:endParaRPr sz="1800" b="0" i="0" u="none" strike="noStrike" cap="none" dirty="0">
              <a:solidFill>
                <a:srgbClr val="FF0000"/>
              </a:solidFill>
              <a:latin typeface="Arial"/>
              <a:ea typeface="Arial"/>
              <a:cs typeface="Arial"/>
              <a:sym typeface="Arial"/>
            </a:endParaRPr>
          </a:p>
        </p:txBody>
      </p:sp>
      <p:sp>
        <p:nvSpPr>
          <p:cNvPr id="110" name="Google Shape;110;p9"/>
          <p:cNvSpPr txBox="1"/>
          <p:nvPr/>
        </p:nvSpPr>
        <p:spPr>
          <a:xfrm>
            <a:off x="4441673" y="3484953"/>
            <a:ext cx="9807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600" b="0" i="0" u="none" strike="noStrike" cap="none" dirty="0">
                <a:solidFill>
                  <a:srgbClr val="FF0000"/>
                </a:solidFill>
                <a:latin typeface="Arial"/>
                <a:ea typeface="Arial"/>
                <a:cs typeface="Arial"/>
                <a:sym typeface="Arial"/>
              </a:rPr>
              <a:t>elderly</a:t>
            </a:r>
            <a:endParaRPr sz="1600" b="0" i="0" u="none" strike="noStrike" cap="none" dirty="0">
              <a:solidFill>
                <a:srgbClr val="000000"/>
              </a:solidFill>
              <a:latin typeface="Arial"/>
              <a:ea typeface="Arial"/>
              <a:cs typeface="Arial"/>
              <a:sym typeface="Arial"/>
            </a:endParaRPr>
          </a:p>
        </p:txBody>
      </p:sp>
      <p:sp>
        <p:nvSpPr>
          <p:cNvPr id="111" name="Google Shape;111;p9"/>
          <p:cNvSpPr txBox="1"/>
          <p:nvPr/>
        </p:nvSpPr>
        <p:spPr>
          <a:xfrm>
            <a:off x="8524917" y="935400"/>
            <a:ext cx="3447300" cy="2493600"/>
          </a:xfrm>
          <a:prstGeom prst="rect">
            <a:avLst/>
          </a:prstGeom>
          <a:noFill/>
          <a:ln>
            <a:noFill/>
          </a:ln>
        </p:spPr>
        <p:txBody>
          <a:bodyPr spcFirstLastPara="1" wrap="square" lIns="91425" tIns="91425" rIns="91425" bIns="91425" anchor="ctr" anchorCtr="0">
            <a:spAutoFit/>
          </a:bodyPr>
          <a:lstStyle/>
          <a:p>
            <a:pPr lvl="0"/>
            <a:r>
              <a:rPr lang="zh-TW" altLang="en-US" sz="2500" dirty="0">
                <a:solidFill>
                  <a:schemeClr val="dk1"/>
                </a:solidFill>
                <a:latin typeface="Calibri"/>
                <a:ea typeface="Calibri"/>
                <a:cs typeface="Calibri"/>
                <a:sym typeface="Calibri"/>
              </a:rPr>
              <a:t>建議老師找一兩張“大家庭”的圖片，比如：川普的一大家子，練習對長輩或者同輩的“稱呼”，例如：姑姑，姑父，表姐，堂哥等等。</a:t>
            </a:r>
            <a:endParaRPr sz="2500" dirty="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8">
                                            <p:txEl>
                                              <p:pRg st="0" end="0"/>
                                            </p:txEl>
                                          </p:spTgt>
                                        </p:tgtEl>
                                        <p:attrNameLst>
                                          <p:attrName>style.visibility</p:attrName>
                                        </p:attrNameLst>
                                      </p:cBhvr>
                                      <p:to>
                                        <p:strVal val="visible"/>
                                      </p:to>
                                    </p:set>
                                    <p:anim calcmode="lin" valueType="num">
                                      <p:cBhvr additive="base">
                                        <p:cTn id="7" dur="500"/>
                                        <p:tgtEl>
                                          <p:spTgt spid="10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8">
                                            <p:txEl>
                                              <p:pRg st="1" end="1"/>
                                            </p:txEl>
                                          </p:spTgt>
                                        </p:tgtEl>
                                        <p:attrNameLst>
                                          <p:attrName>style.visibility</p:attrName>
                                        </p:attrNameLst>
                                      </p:cBhvr>
                                      <p:to>
                                        <p:strVal val="visible"/>
                                      </p:to>
                                    </p:set>
                                    <p:anim calcmode="lin" valueType="num">
                                      <p:cBhvr additive="base">
                                        <p:cTn id="12" dur="500"/>
                                        <p:tgtEl>
                                          <p:spTgt spid="10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08">
                                            <p:txEl>
                                              <p:pRg st="2" end="2"/>
                                            </p:txEl>
                                          </p:spTgt>
                                        </p:tgtEl>
                                        <p:attrNameLst>
                                          <p:attrName>style.visibility</p:attrName>
                                        </p:attrNameLst>
                                      </p:cBhvr>
                                      <p:to>
                                        <p:strVal val="visible"/>
                                      </p:to>
                                    </p:set>
                                    <p:anim calcmode="lin" valueType="num">
                                      <p:cBhvr additive="base">
                                        <p:cTn id="17" dur="500"/>
                                        <p:tgtEl>
                                          <p:spTgt spid="10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6"/>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zh-TW" altLang="en-US" dirty="0"/>
              <a:t>人口</a:t>
            </a:r>
            <a:r>
              <a:rPr lang="en-US" altLang="zh-TW" dirty="0"/>
              <a:t>		</a:t>
            </a:r>
            <a:r>
              <a:rPr lang="zh-TW" altLang="en-US" dirty="0"/>
              <a:t>超過</a:t>
            </a:r>
            <a:r>
              <a:rPr lang="en-US" altLang="zh-TW" dirty="0"/>
              <a:t>		</a:t>
            </a:r>
            <a:r>
              <a:rPr lang="zh-TW" altLang="en-US" dirty="0"/>
              <a:t>億</a:t>
            </a:r>
            <a:r>
              <a:rPr lang="en-US" altLang="zh-TW" dirty="0"/>
              <a:t>		</a:t>
            </a:r>
            <a:r>
              <a:rPr lang="zh-TW" altLang="en-US" dirty="0"/>
              <a:t>排名</a:t>
            </a:r>
            <a:endParaRPr dirty="0"/>
          </a:p>
        </p:txBody>
      </p:sp>
      <p:sp>
        <p:nvSpPr>
          <p:cNvPr id="117" name="Google Shape;117;p6"/>
          <p:cNvSpPr txBox="1"/>
          <p:nvPr/>
        </p:nvSpPr>
        <p:spPr>
          <a:xfrm>
            <a:off x="341526" y="1166862"/>
            <a:ext cx="9960600" cy="4524275"/>
          </a:xfrm>
          <a:prstGeom prst="rect">
            <a:avLst/>
          </a:prstGeom>
          <a:noFill/>
          <a:ln>
            <a:noFill/>
          </a:ln>
        </p:spPr>
        <p:txBody>
          <a:bodyPr spcFirstLastPara="1" wrap="square" lIns="91425" tIns="45700" rIns="91425" bIns="45700" anchor="t" anchorCtr="0">
            <a:spAutoFit/>
          </a:bodyPr>
          <a:lstStyle/>
          <a:p>
            <a:pPr lvl="0" algn="just">
              <a:lnSpc>
                <a:spcPct val="150000"/>
              </a:lnSpc>
              <a:buSzPts val="2400"/>
            </a:pPr>
            <a:r>
              <a:rPr lang="zh-TW" altLang="en-US" sz="2400" dirty="0">
                <a:solidFill>
                  <a:schemeClr val="dk1"/>
                </a:solidFill>
                <a:latin typeface="Times"/>
                <a:ea typeface="Times"/>
                <a:cs typeface="Times"/>
                <a:sym typeface="Times"/>
              </a:rPr>
              <a:t>先帶讀，明確英文意思。 然後通過提問練習這兩個詞。</a:t>
            </a:r>
            <a:endParaRPr lang="en-US" altLang="zh-TW" sz="2400" dirty="0">
              <a:solidFill>
                <a:schemeClr val="dk1"/>
              </a:solidFill>
              <a:latin typeface="Times"/>
              <a:ea typeface="Times"/>
              <a:cs typeface="Times"/>
              <a:sym typeface="Times"/>
            </a:endParaRPr>
          </a:p>
          <a:p>
            <a:pPr lvl="0" algn="just">
              <a:lnSpc>
                <a:spcPct val="150000"/>
              </a:lnSpc>
              <a:buSzPts val="2400"/>
            </a:pPr>
            <a:r>
              <a:rPr lang="en-US" altLang="zh-CN" sz="2400" b="0" i="0" u="none" strike="noStrike" cap="none" dirty="0">
                <a:solidFill>
                  <a:schemeClr val="dk1"/>
                </a:solidFill>
                <a:latin typeface="Times"/>
                <a:ea typeface="Times"/>
                <a:cs typeface="Times"/>
                <a:sym typeface="Times"/>
              </a:rPr>
              <a:t>1. </a:t>
            </a:r>
            <a:r>
              <a:rPr lang="zh-TW" altLang="en-US" sz="2400" dirty="0">
                <a:solidFill>
                  <a:schemeClr val="dk1"/>
                </a:solidFill>
                <a:latin typeface="Times"/>
                <a:ea typeface="Times"/>
                <a:cs typeface="Times"/>
                <a:sym typeface="Times"/>
              </a:rPr>
              <a:t>請問，美國人口現在</a:t>
            </a:r>
            <a:r>
              <a:rPr lang="zh-TW" altLang="en-US" sz="2400" dirty="0">
                <a:solidFill>
                  <a:srgbClr val="FF0000"/>
                </a:solidFill>
                <a:latin typeface="Times"/>
                <a:ea typeface="Times"/>
                <a:cs typeface="Times"/>
                <a:sym typeface="Times"/>
              </a:rPr>
              <a:t>大約</a:t>
            </a:r>
            <a:r>
              <a:rPr lang="zh-TW" altLang="en-US" sz="2400" dirty="0">
                <a:solidFill>
                  <a:schemeClr val="dk1"/>
                </a:solidFill>
                <a:latin typeface="Times"/>
                <a:ea typeface="Times"/>
                <a:cs typeface="Times"/>
                <a:sym typeface="Times"/>
              </a:rPr>
              <a:t>是多少？（</a:t>
            </a:r>
            <a:r>
              <a:rPr lang="en-US" altLang="zh-TW" sz="2400" dirty="0">
                <a:solidFill>
                  <a:schemeClr val="dk1"/>
                </a:solidFill>
                <a:latin typeface="Times"/>
                <a:ea typeface="Times"/>
                <a:cs typeface="Times"/>
                <a:sym typeface="Times"/>
              </a:rPr>
              <a:t>see screenshot below</a:t>
            </a:r>
            <a:r>
              <a:rPr lang="zh-TW" altLang="en-US" sz="2400" dirty="0">
                <a:solidFill>
                  <a:schemeClr val="dk1"/>
                </a:solidFill>
                <a:latin typeface="Times"/>
                <a:ea typeface="Times"/>
                <a:cs typeface="Times"/>
                <a:sym typeface="Times"/>
              </a:rPr>
              <a:t>， 學生可以通過已經學過的數字單位表述：大約是</a:t>
            </a:r>
            <a:r>
              <a:rPr lang="en-US" altLang="zh-TW" sz="2400" dirty="0">
                <a:solidFill>
                  <a:schemeClr val="dk1"/>
                </a:solidFill>
                <a:latin typeface="Times"/>
                <a:ea typeface="Times"/>
                <a:cs typeface="Times"/>
                <a:sym typeface="Times"/>
              </a:rPr>
              <a:t>3</a:t>
            </a:r>
            <a:r>
              <a:rPr lang="zh-TW" altLang="en-US" sz="2400" dirty="0">
                <a:solidFill>
                  <a:schemeClr val="dk1"/>
                </a:solidFill>
                <a:latin typeface="Times"/>
                <a:ea typeface="Times"/>
                <a:cs typeface="Times"/>
                <a:sym typeface="Times"/>
              </a:rPr>
              <a:t>億</a:t>
            </a:r>
            <a:r>
              <a:rPr lang="en-US" altLang="zh-TW" sz="2400" dirty="0">
                <a:solidFill>
                  <a:schemeClr val="dk1"/>
                </a:solidFill>
                <a:latin typeface="Times"/>
                <a:ea typeface="Times"/>
                <a:cs typeface="Times"/>
                <a:sym typeface="Times"/>
              </a:rPr>
              <a:t>3</a:t>
            </a:r>
            <a:r>
              <a:rPr lang="zh-TW" altLang="en-US" sz="2400" dirty="0">
                <a:solidFill>
                  <a:schemeClr val="dk1"/>
                </a:solidFill>
                <a:latin typeface="Times"/>
                <a:ea typeface="Times"/>
                <a:cs typeface="Times"/>
                <a:sym typeface="Times"/>
              </a:rPr>
              <a:t>千</a:t>
            </a:r>
            <a:r>
              <a:rPr lang="en-US" altLang="zh-TW" sz="2400" dirty="0">
                <a:solidFill>
                  <a:schemeClr val="dk1"/>
                </a:solidFill>
                <a:latin typeface="Times"/>
                <a:ea typeface="Times"/>
                <a:cs typeface="Times"/>
                <a:sym typeface="Times"/>
              </a:rPr>
              <a:t>4</a:t>
            </a:r>
            <a:r>
              <a:rPr lang="zh-TW" altLang="en-US" sz="2400" dirty="0">
                <a:solidFill>
                  <a:schemeClr val="dk1"/>
                </a:solidFill>
                <a:latin typeface="Times"/>
                <a:ea typeface="Times"/>
                <a:cs typeface="Times"/>
                <a:sym typeface="Times"/>
              </a:rPr>
              <a:t>百</a:t>
            </a:r>
            <a:r>
              <a:rPr lang="en-US" altLang="zh-TW" sz="2400" dirty="0">
                <a:solidFill>
                  <a:schemeClr val="dk1"/>
                </a:solidFill>
                <a:latin typeface="Times"/>
                <a:ea typeface="Times"/>
                <a:cs typeface="Times"/>
                <a:sym typeface="Times"/>
              </a:rPr>
              <a:t>9</a:t>
            </a:r>
            <a:r>
              <a:rPr lang="zh-TW" altLang="en-US" sz="2400" dirty="0">
                <a:solidFill>
                  <a:schemeClr val="dk1"/>
                </a:solidFill>
                <a:latin typeface="Times"/>
                <a:ea typeface="Times"/>
                <a:cs typeface="Times"/>
                <a:sym typeface="Times"/>
              </a:rPr>
              <a:t>十萬）</a:t>
            </a:r>
            <a:endParaRPr sz="2400" b="0" i="0" u="none" strike="noStrike" cap="none" dirty="0">
              <a:solidFill>
                <a:schemeClr val="dk1"/>
              </a:solidFill>
              <a:latin typeface="Times"/>
              <a:ea typeface="Times"/>
              <a:cs typeface="Times"/>
              <a:sym typeface="Times"/>
            </a:endParaRPr>
          </a:p>
          <a:p>
            <a:pPr lvl="0" algn="just">
              <a:lnSpc>
                <a:spcPct val="150000"/>
              </a:lnSpc>
              <a:buSzPts val="2400"/>
            </a:pPr>
            <a:r>
              <a:rPr lang="zh-TW" altLang="en-US" sz="2400" dirty="0">
                <a:solidFill>
                  <a:schemeClr val="dk1"/>
                </a:solidFill>
                <a:latin typeface="Times"/>
                <a:ea typeface="Times"/>
                <a:cs typeface="Times"/>
                <a:sym typeface="Times"/>
              </a:rPr>
              <a:t>那我們也可以說：美國的人口（超過）</a:t>
            </a:r>
            <a:r>
              <a:rPr lang="en-US" altLang="zh-TW" sz="2400" dirty="0">
                <a:solidFill>
                  <a:schemeClr val="dk1"/>
                </a:solidFill>
                <a:latin typeface="Times"/>
                <a:ea typeface="Times"/>
                <a:cs typeface="Times"/>
                <a:sym typeface="Times"/>
              </a:rPr>
              <a:t>3</a:t>
            </a:r>
            <a:r>
              <a:rPr lang="zh-TW" altLang="en-US" sz="2400" dirty="0">
                <a:solidFill>
                  <a:schemeClr val="dk1"/>
                </a:solidFill>
                <a:latin typeface="Times"/>
                <a:ea typeface="Times"/>
                <a:cs typeface="Times"/>
                <a:sym typeface="Times"/>
              </a:rPr>
              <a:t>億</a:t>
            </a:r>
            <a:r>
              <a:rPr lang="en-US" altLang="zh-TW" sz="2400" dirty="0">
                <a:solidFill>
                  <a:schemeClr val="dk1"/>
                </a:solidFill>
                <a:latin typeface="Times"/>
                <a:ea typeface="Times"/>
                <a:cs typeface="Times"/>
                <a:sym typeface="Times"/>
              </a:rPr>
              <a:t>3</a:t>
            </a:r>
            <a:r>
              <a:rPr lang="zh-TW" altLang="en-US" sz="2400" dirty="0">
                <a:solidFill>
                  <a:schemeClr val="dk1"/>
                </a:solidFill>
                <a:latin typeface="Times"/>
                <a:ea typeface="Times"/>
                <a:cs typeface="Times"/>
                <a:sym typeface="Times"/>
              </a:rPr>
              <a:t>千萬。</a:t>
            </a:r>
            <a:endParaRPr lang="en-US" altLang="zh-TW" sz="2400" dirty="0">
              <a:solidFill>
                <a:schemeClr val="dk1"/>
              </a:solidFill>
              <a:latin typeface="Times"/>
              <a:ea typeface="Times"/>
              <a:cs typeface="Times"/>
              <a:sym typeface="Times"/>
            </a:endParaRPr>
          </a:p>
          <a:p>
            <a:pPr lvl="0" algn="just">
              <a:lnSpc>
                <a:spcPct val="150000"/>
              </a:lnSpc>
              <a:buSzPts val="2400"/>
            </a:pPr>
            <a:r>
              <a:rPr lang="en-US" altLang="zh-CN" sz="2400" b="0" i="0" u="none" strike="noStrike" cap="none" dirty="0">
                <a:solidFill>
                  <a:schemeClr val="dk1"/>
                </a:solidFill>
                <a:latin typeface="Times"/>
                <a:ea typeface="Times"/>
                <a:cs typeface="Times"/>
                <a:sym typeface="Times"/>
              </a:rPr>
              <a:t>2. </a:t>
            </a:r>
            <a:r>
              <a:rPr lang="zh-CN" sz="2400" b="0" i="0" u="none" strike="noStrike" cap="none" dirty="0">
                <a:solidFill>
                  <a:schemeClr val="dk1"/>
                </a:solidFill>
                <a:latin typeface="Times"/>
                <a:ea typeface="Times"/>
                <a:cs typeface="Times"/>
                <a:sym typeface="Times"/>
              </a:rPr>
              <a:t>请问，中国人口现在大约是多少？</a:t>
            </a:r>
            <a:endParaRPr sz="2400" b="0" i="0" u="none" strike="noStrike" cap="none" dirty="0">
              <a:solidFill>
                <a:schemeClr val="dk1"/>
              </a:solidFill>
              <a:latin typeface="Times"/>
              <a:ea typeface="Times"/>
              <a:cs typeface="Times"/>
              <a:sym typeface="Times"/>
            </a:endParaRPr>
          </a:p>
          <a:p>
            <a:pPr lvl="0" algn="just">
              <a:lnSpc>
                <a:spcPct val="150000"/>
              </a:lnSpc>
              <a:buSzPts val="2400"/>
            </a:pPr>
            <a:r>
              <a:rPr lang="zh-TW" altLang="en-US" sz="2400" dirty="0">
                <a:solidFill>
                  <a:schemeClr val="dk1"/>
                </a:solidFill>
                <a:latin typeface="Times"/>
                <a:ea typeface="Times"/>
                <a:cs typeface="Times"/>
                <a:sym typeface="Times"/>
              </a:rPr>
              <a:t>人口大約是</a:t>
            </a:r>
            <a:r>
              <a:rPr lang="en-US" altLang="zh-TW" sz="2400" dirty="0">
                <a:solidFill>
                  <a:schemeClr val="dk1"/>
                </a:solidFill>
                <a:latin typeface="Times"/>
                <a:ea typeface="Times"/>
                <a:cs typeface="Times"/>
                <a:sym typeface="Times"/>
              </a:rPr>
              <a:t>14.25</a:t>
            </a:r>
            <a:r>
              <a:rPr lang="zh-TW" altLang="en-US" sz="2400" dirty="0">
                <a:solidFill>
                  <a:schemeClr val="dk1"/>
                </a:solidFill>
                <a:latin typeface="Times"/>
                <a:ea typeface="Times"/>
                <a:cs typeface="Times"/>
                <a:sym typeface="Times"/>
              </a:rPr>
              <a:t>億。 我們也可以說中國的人口超過</a:t>
            </a:r>
            <a:r>
              <a:rPr lang="en-US" altLang="zh-TW" sz="2400" dirty="0">
                <a:solidFill>
                  <a:schemeClr val="dk1"/>
                </a:solidFill>
                <a:latin typeface="Times"/>
                <a:ea typeface="Times"/>
                <a:cs typeface="Times"/>
                <a:sym typeface="Times"/>
              </a:rPr>
              <a:t>14</a:t>
            </a:r>
            <a:r>
              <a:rPr lang="zh-TW" altLang="en-US" sz="2400" dirty="0">
                <a:solidFill>
                  <a:schemeClr val="dk1"/>
                </a:solidFill>
                <a:latin typeface="Times"/>
                <a:ea typeface="Times"/>
                <a:cs typeface="Times"/>
                <a:sym typeface="Times"/>
              </a:rPr>
              <a:t>億。
</a:t>
            </a:r>
            <a:r>
              <a:rPr lang="en-US" altLang="zh-TW" sz="2400" dirty="0">
                <a:solidFill>
                  <a:schemeClr val="dk1"/>
                </a:solidFill>
                <a:latin typeface="Times"/>
                <a:ea typeface="Times"/>
                <a:cs typeface="Times"/>
                <a:sym typeface="Times"/>
              </a:rPr>
              <a:t>3. </a:t>
            </a:r>
            <a:r>
              <a:rPr lang="zh-TW" altLang="en-US" sz="2400" dirty="0">
                <a:solidFill>
                  <a:schemeClr val="dk1"/>
                </a:solidFill>
                <a:latin typeface="Times"/>
                <a:ea typeface="Times"/>
                <a:cs typeface="Times"/>
                <a:sym typeface="Times"/>
              </a:rPr>
              <a:t>請問，美國人口</a:t>
            </a:r>
            <a:r>
              <a:rPr lang="zh-TW" altLang="en-US" sz="2400" dirty="0">
                <a:solidFill>
                  <a:srgbClr val="FF0000"/>
                </a:solidFill>
                <a:latin typeface="Times"/>
                <a:ea typeface="Times"/>
                <a:cs typeface="Times"/>
                <a:sym typeface="Times"/>
              </a:rPr>
              <a:t>排名</a:t>
            </a:r>
            <a:r>
              <a:rPr lang="zh-TW" altLang="en-US" sz="2400" dirty="0">
                <a:solidFill>
                  <a:schemeClr val="dk1"/>
                </a:solidFill>
                <a:latin typeface="Times"/>
                <a:ea typeface="Times"/>
                <a:cs typeface="Times"/>
                <a:sym typeface="Times"/>
              </a:rPr>
              <a:t>世界第幾？中國呢？</a:t>
            </a: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Clr>
                <a:srgbClr val="000000"/>
              </a:buClr>
              <a:buSzPts val="2400"/>
              <a:buFont typeface="Arial"/>
              <a:buNone/>
            </a:pPr>
            <a:endParaRPr sz="2400" b="0" i="0" u="none" strike="noStrike" cap="none" dirty="0">
              <a:solidFill>
                <a:schemeClr val="dk1"/>
              </a:solidFill>
              <a:latin typeface="Times"/>
              <a:ea typeface="Times"/>
              <a:cs typeface="Times"/>
              <a:sym typeface="Times"/>
            </a:endParaRPr>
          </a:p>
        </p:txBody>
      </p:sp>
      <p:pic>
        <p:nvPicPr>
          <p:cNvPr id="118" name="Google Shape;118;p6"/>
          <p:cNvPicPr preferRelativeResize="0"/>
          <p:nvPr/>
        </p:nvPicPr>
        <p:blipFill rotWithShape="1">
          <a:blip r:embed="rId3">
            <a:alphaModFix/>
          </a:blip>
          <a:srcRect/>
          <a:stretch/>
        </p:blipFill>
        <p:spPr>
          <a:xfrm>
            <a:off x="7271176" y="5096691"/>
            <a:ext cx="4499340" cy="1337595"/>
          </a:xfrm>
          <a:prstGeom prst="rect">
            <a:avLst/>
          </a:prstGeom>
          <a:noFill/>
          <a:ln>
            <a:noFill/>
          </a:ln>
        </p:spPr>
      </p:pic>
      <p:pic>
        <p:nvPicPr>
          <p:cNvPr id="119" name="Google Shape;119;p6"/>
          <p:cNvPicPr preferRelativeResize="0"/>
          <p:nvPr/>
        </p:nvPicPr>
        <p:blipFill rotWithShape="1">
          <a:blip r:embed="rId4">
            <a:alphaModFix/>
          </a:blip>
          <a:srcRect/>
          <a:stretch/>
        </p:blipFill>
        <p:spPr>
          <a:xfrm>
            <a:off x="341526" y="5052077"/>
            <a:ext cx="2709590" cy="168745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7"/>
          <p:cNvSpPr txBox="1">
            <a:spLocks noGrp="1"/>
          </p:cNvSpPr>
          <p:nvPr>
            <p:ph type="title"/>
          </p:nvPr>
        </p:nvSpPr>
        <p:spPr>
          <a:xfrm>
            <a:off x="463446" y="470860"/>
            <a:ext cx="11728554" cy="882907"/>
          </a:xfrm>
          <a:prstGeom prst="rect">
            <a:avLst/>
          </a:prstGeom>
          <a:noFill/>
          <a:ln>
            <a:noFill/>
          </a:ln>
        </p:spPr>
        <p:txBody>
          <a:bodyPr spcFirstLastPara="1" wrap="square" lIns="91425" tIns="45700" rIns="91425" bIns="45700" anchor="ctr" anchorCtr="0">
            <a:normAutofit fontScale="90000"/>
          </a:bodyPr>
          <a:lstStyle/>
          <a:p>
            <a:pPr lvl="0"/>
            <a:r>
              <a:rPr lang="zh-CN" altLang="en-US" dirty="0"/>
              <a:t>民族	   少數民族民族    	漢族	    族群</a:t>
            </a:r>
            <a:r>
              <a:rPr lang="zh-CN" sz="2200" b="0" i="0" u="none" strike="noStrike" cap="none" dirty="0">
                <a:solidFill>
                  <a:srgbClr val="0070C0"/>
                </a:solidFill>
                <a:latin typeface="Times"/>
                <a:ea typeface="Times"/>
                <a:cs typeface="Times"/>
                <a:sym typeface="Times"/>
              </a:rPr>
              <a:t>(add-on word) </a:t>
            </a:r>
            <a:r>
              <a:rPr lang="zh-CN" dirty="0"/>
              <a:t>	</a:t>
            </a:r>
            <a:endParaRPr dirty="0"/>
          </a:p>
        </p:txBody>
      </p:sp>
      <p:sp>
        <p:nvSpPr>
          <p:cNvPr id="125" name="Google Shape;125;p7"/>
          <p:cNvSpPr txBox="1"/>
          <p:nvPr/>
        </p:nvSpPr>
        <p:spPr>
          <a:xfrm>
            <a:off x="329600" y="1249221"/>
            <a:ext cx="11132206" cy="3477835"/>
          </a:xfrm>
          <a:prstGeom prst="rect">
            <a:avLst/>
          </a:prstGeom>
          <a:noFill/>
          <a:ln>
            <a:noFill/>
          </a:ln>
        </p:spPr>
        <p:txBody>
          <a:bodyPr spcFirstLastPara="1" wrap="square" lIns="91425" tIns="45700" rIns="91425" bIns="45700" anchor="t" anchorCtr="0">
            <a:spAutoFit/>
          </a:bodyPr>
          <a:lstStyle/>
          <a:p>
            <a:pPr lvl="0">
              <a:buSzPts val="2200"/>
            </a:pPr>
            <a:r>
              <a:rPr lang="zh-TW" altLang="en-US" sz="2200" dirty="0">
                <a:solidFill>
                  <a:schemeClr val="tx1"/>
                </a:solidFill>
                <a:latin typeface="Calibri"/>
                <a:ea typeface="Calibri"/>
                <a:cs typeface="Calibri"/>
                <a:sym typeface="Calibri"/>
              </a:rPr>
              <a:t>請老師先介紹前三個生詞發音和英文意思，學完瞭解這三個詞在中文里的使用後，再介紹“種族”這個詞。</a:t>
            </a:r>
            <a:endParaRPr lang="en-US" altLang="zh-TW" sz="2200" dirty="0">
              <a:solidFill>
                <a:schemeClr val="tx1"/>
              </a:solidFill>
              <a:latin typeface="Calibri"/>
              <a:ea typeface="Calibri"/>
              <a:cs typeface="Calibri"/>
              <a:sym typeface="Calibri"/>
            </a:endParaRPr>
          </a:p>
          <a:p>
            <a:pPr lvl="0">
              <a:buSzPts val="2200"/>
            </a:pPr>
            <a:endParaRPr lang="en-US" sz="2200" b="0" i="0" u="none" strike="noStrike" cap="none" dirty="0">
              <a:solidFill>
                <a:schemeClr val="tx1"/>
              </a:solidFill>
              <a:latin typeface="Calibri"/>
              <a:ea typeface="Calibri"/>
              <a:cs typeface="Calibri"/>
              <a:sym typeface="Calibri"/>
            </a:endParaRPr>
          </a:p>
          <a:p>
            <a:pPr lvl="0">
              <a:buSzPts val="2200"/>
            </a:pPr>
            <a:endParaRPr sz="2200" b="0" i="0" u="none" strike="noStrike" cap="none" dirty="0">
              <a:solidFill>
                <a:srgbClr val="7F7F7F"/>
              </a:solidFill>
              <a:latin typeface="Calibri"/>
              <a:ea typeface="Calibri"/>
              <a:cs typeface="Calibri"/>
              <a:sym typeface="Calibri"/>
            </a:endParaRPr>
          </a:p>
          <a:p>
            <a:pPr marL="0" marR="0" lvl="0" indent="0" algn="l" rtl="0">
              <a:lnSpc>
                <a:spcPct val="100000"/>
              </a:lnSpc>
              <a:spcBef>
                <a:spcPts val="0"/>
              </a:spcBef>
              <a:spcAft>
                <a:spcPts val="0"/>
              </a:spcAft>
              <a:buNone/>
            </a:pPr>
            <a:r>
              <a:rPr lang="zh-CN" sz="2200" b="0" i="0" u="sng" strike="noStrike" cap="none" dirty="0">
                <a:solidFill>
                  <a:schemeClr val="tx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https://youtu.be/x21WLkQmG3g?si=xfkkO8zG3WuiY9Us</a:t>
            </a:r>
            <a:endParaRPr sz="2200" b="0" i="0" u="none" strike="noStrike" cap="none" dirty="0">
              <a:solidFill>
                <a:schemeClr val="tx1"/>
              </a:solidFill>
              <a:latin typeface="Calibri"/>
              <a:ea typeface="Calibri"/>
              <a:cs typeface="Calibri"/>
              <a:sym typeface="Calibri"/>
            </a:endParaRPr>
          </a:p>
          <a:p>
            <a:pPr marL="342900" lvl="0" indent="-342900">
              <a:buSzPts val="2200"/>
              <a:buFont typeface="Arial"/>
              <a:buChar char="•"/>
            </a:pPr>
            <a:r>
              <a:rPr lang="zh-TW" altLang="en-US" sz="2200" dirty="0">
                <a:solidFill>
                  <a:schemeClr val="tx1"/>
                </a:solidFill>
                <a:latin typeface="Calibri"/>
                <a:ea typeface="Calibri"/>
                <a:cs typeface="Calibri"/>
                <a:sym typeface="Calibri"/>
              </a:rPr>
              <a:t>這個視頻介紹了</a:t>
            </a:r>
            <a:r>
              <a:rPr lang="en-US" altLang="zh-TW" sz="2200" dirty="0">
                <a:solidFill>
                  <a:schemeClr val="tx1"/>
                </a:solidFill>
                <a:latin typeface="Calibri"/>
                <a:ea typeface="Calibri"/>
                <a:cs typeface="Calibri"/>
                <a:sym typeface="Calibri"/>
              </a:rPr>
              <a:t>56</a:t>
            </a:r>
            <a:r>
              <a:rPr lang="zh-TW" altLang="en-US" sz="2200" dirty="0">
                <a:solidFill>
                  <a:schemeClr val="tx1"/>
                </a:solidFill>
                <a:latin typeface="Calibri"/>
                <a:ea typeface="Calibri"/>
                <a:cs typeface="Calibri"/>
                <a:sym typeface="Calibri"/>
              </a:rPr>
              <a:t>個民族的服裝和人口（時間較長，不用看完，只需要看</a:t>
            </a:r>
            <a:r>
              <a:rPr lang="en-US" altLang="zh-TW" sz="2200" dirty="0">
                <a:solidFill>
                  <a:schemeClr val="tx1"/>
                </a:solidFill>
                <a:latin typeface="Calibri"/>
                <a:ea typeface="Calibri"/>
                <a:cs typeface="Calibri"/>
                <a:sym typeface="Calibri"/>
              </a:rPr>
              <a:t>1-2</a:t>
            </a:r>
            <a:r>
              <a:rPr lang="zh-TW" altLang="en-US" sz="2200" dirty="0">
                <a:solidFill>
                  <a:schemeClr val="tx1"/>
                </a:solidFill>
                <a:latin typeface="Calibri"/>
                <a:ea typeface="Calibri"/>
                <a:cs typeface="Calibri"/>
                <a:sym typeface="Calibri"/>
              </a:rPr>
              <a:t>分鐘即可，讓學生意識到不同的民族是什麼樣的即可）。
請找一張</a:t>
            </a:r>
            <a:r>
              <a:rPr lang="en-US" altLang="zh-TW" sz="2200" dirty="0">
                <a:solidFill>
                  <a:schemeClr val="tx1"/>
                </a:solidFill>
                <a:latin typeface="Calibri"/>
                <a:ea typeface="Calibri"/>
                <a:cs typeface="Calibri"/>
                <a:sym typeface="Calibri"/>
              </a:rPr>
              <a:t>56</a:t>
            </a:r>
            <a:r>
              <a:rPr lang="zh-TW" altLang="en-US" sz="2200" dirty="0">
                <a:solidFill>
                  <a:schemeClr val="tx1"/>
                </a:solidFill>
                <a:latin typeface="Calibri"/>
                <a:ea typeface="Calibri"/>
                <a:cs typeface="Calibri"/>
                <a:sym typeface="Calibri"/>
              </a:rPr>
              <a:t>個民族大合照，可以挑選其中幾個比較有特色的可以跟剛剛看的視頻中服飾對應的族裔，比如：蒙古族、傣族、苗族（這幾個族裔的服裝都比較有特色）。 再由不同族裔引出「少數民族」和「漢族」這兩個概念。</a:t>
            </a:r>
            <a:endParaRPr sz="2200" b="0" i="0" u="none" strike="noStrike" cap="none" dirty="0">
              <a:solidFill>
                <a:schemeClr val="tx1"/>
              </a:solidFill>
              <a:latin typeface="Calibri"/>
              <a:ea typeface="Calibri"/>
              <a:cs typeface="Calibri"/>
              <a:sym typeface="Calibri"/>
            </a:endParaRPr>
          </a:p>
        </p:txBody>
      </p:sp>
      <p:sp>
        <p:nvSpPr>
          <p:cNvPr id="126" name="Google Shape;126;p7"/>
          <p:cNvSpPr txBox="1"/>
          <p:nvPr/>
        </p:nvSpPr>
        <p:spPr>
          <a:xfrm>
            <a:off x="404096" y="4947059"/>
            <a:ext cx="11383808" cy="1323439"/>
          </a:xfrm>
          <a:prstGeom prst="rect">
            <a:avLst/>
          </a:prstGeom>
          <a:noFill/>
          <a:ln>
            <a:noFill/>
          </a:ln>
        </p:spPr>
        <p:txBody>
          <a:bodyPr spcFirstLastPara="1" wrap="square" lIns="91425" tIns="45700" rIns="91425" bIns="45700" anchor="t" anchorCtr="0">
            <a:spAutoFit/>
          </a:bodyPr>
          <a:lstStyle/>
          <a:p>
            <a:pPr lvl="0">
              <a:buSzPts val="1400"/>
            </a:pPr>
            <a:r>
              <a:rPr lang="zh-CN" sz="1600" b="0" i="0" u="none" strike="noStrike" cap="none" dirty="0">
                <a:solidFill>
                  <a:srgbClr val="000000"/>
                </a:solidFill>
                <a:latin typeface="Calibri"/>
                <a:ea typeface="Calibri"/>
                <a:cs typeface="Calibri"/>
                <a:sym typeface="Calibri"/>
              </a:rPr>
              <a:t>https://www.163.com/dy/article/IFKU37PR0546N0C3.html </a:t>
            </a:r>
            <a:r>
              <a:rPr lang="zh-TW" altLang="en-US" sz="1600" dirty="0">
                <a:latin typeface="Calibri"/>
                <a:ea typeface="Calibri"/>
                <a:cs typeface="Calibri"/>
                <a:sym typeface="Calibri"/>
              </a:rPr>
              <a:t>（這篇文章里有中國的各個族裔人口數量）， 老師可以結合前面生詞練習：漢族人口是多少？苗族人口是多少？</a:t>
            </a:r>
            <a:endParaRPr sz="16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6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zh-CN" sz="1600" b="0" i="0" u="sng" strike="noStrike" cap="none" dirty="0">
                <a:solidFill>
                  <a:srgbClr val="000000"/>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https://zh.wikipedia.org/wiki/%E8%87%BA%E7%81%A3%E6%97%8F%E7%BE%A4</a:t>
            </a:r>
            <a:endParaRPr sz="1600" b="0" i="0" u="none" strike="noStrike" cap="none" dirty="0">
              <a:solidFill>
                <a:srgbClr val="000000"/>
              </a:solidFill>
              <a:latin typeface="Calibri"/>
              <a:ea typeface="Calibri"/>
              <a:cs typeface="Calibri"/>
              <a:sym typeface="Calibri"/>
            </a:endParaRPr>
          </a:p>
          <a:p>
            <a:pPr lvl="0">
              <a:buSzPts val="1400"/>
            </a:pPr>
            <a:r>
              <a:rPr lang="zh-TW" altLang="en-US" sz="1600" dirty="0">
                <a:latin typeface="Calibri"/>
                <a:ea typeface="Calibri"/>
                <a:cs typeface="Calibri"/>
                <a:sym typeface="Calibri"/>
              </a:rPr>
              <a:t>這篇維琪介紹了臺灣的不同族群和人口佔比。</a:t>
            </a:r>
            <a:endParaRPr sz="1600" b="0" i="0" u="none" strike="noStrike" cap="none" dirty="0">
              <a:solidFill>
                <a:srgbClr val="000000"/>
              </a:solidFill>
              <a:latin typeface="Calibri"/>
              <a:ea typeface="Calibri"/>
              <a:cs typeface="Calibri"/>
              <a:sym typeface="Calibri"/>
            </a:endParaRPr>
          </a:p>
        </p:txBody>
      </p:sp>
      <p:sp>
        <p:nvSpPr>
          <p:cNvPr id="127" name="Google Shape;127;p7"/>
          <p:cNvSpPr txBox="1"/>
          <p:nvPr/>
        </p:nvSpPr>
        <p:spPr>
          <a:xfrm>
            <a:off x="8522766" y="1679308"/>
            <a:ext cx="3000000" cy="1292631"/>
          </a:xfrm>
          <a:prstGeom prst="rect">
            <a:avLst/>
          </a:prstGeom>
          <a:noFill/>
          <a:ln>
            <a:noFill/>
          </a:ln>
        </p:spPr>
        <p:txBody>
          <a:bodyPr spcFirstLastPara="1" wrap="square" lIns="91425" tIns="91425" rIns="91425" bIns="91425" anchor="t" anchorCtr="0">
            <a:spAutoFit/>
          </a:bodyPr>
          <a:lstStyle/>
          <a:p>
            <a:pPr lvl="0"/>
            <a:r>
              <a:rPr lang="zh-TW" altLang="en-US" sz="1800" dirty="0">
                <a:solidFill>
                  <a:srgbClr val="444746"/>
                </a:solidFill>
                <a:latin typeface="Roboto"/>
                <a:ea typeface="Roboto"/>
                <a:cs typeface="Roboto"/>
                <a:sym typeface="Roboto"/>
              </a:rPr>
              <a:t>看完視頻讓學生兩人一組回答一系列問題：中國有多少個民族？有多少個少數民族？哪個民族人口最多？</a:t>
            </a:r>
            <a:endParaRPr sz="2800" dirty="0">
              <a:highlight>
                <a:srgbClr val="C0C0C0"/>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8"/>
          <p:cNvSpPr txBox="1">
            <a:spLocks noGrp="1"/>
          </p:cNvSpPr>
          <p:nvPr>
            <p:ph type="title"/>
          </p:nvPr>
        </p:nvSpPr>
        <p:spPr>
          <a:xfrm>
            <a:off x="2142869" y="288075"/>
            <a:ext cx="8457000" cy="882900"/>
          </a:xfrm>
          <a:prstGeom prst="rect">
            <a:avLst/>
          </a:prstGeom>
          <a:noFill/>
          <a:ln>
            <a:noFill/>
          </a:ln>
        </p:spPr>
        <p:txBody>
          <a:bodyPr spcFirstLastPara="1" wrap="square" lIns="91425" tIns="45700" rIns="91425" bIns="45700" anchor="ctr" anchorCtr="0">
            <a:normAutofit fontScale="90000"/>
          </a:bodyPr>
          <a:lstStyle/>
          <a:p>
            <a:pPr lvl="0">
              <a:buSzPct val="111111"/>
            </a:pPr>
            <a:r>
              <a:rPr lang="zh-CN" altLang="en-US" dirty="0"/>
              <a:t>幾乎</a:t>
            </a:r>
            <a:r>
              <a:rPr lang="zh-CN" dirty="0"/>
              <a:t>  </a:t>
            </a:r>
            <a:r>
              <a:rPr lang="en-US" altLang="zh-CN" dirty="0"/>
              <a:t>+</a:t>
            </a:r>
            <a:r>
              <a:rPr lang="zh-CN" dirty="0"/>
              <a:t> </a:t>
            </a:r>
            <a:r>
              <a:rPr lang="en-US" altLang="zh-CN" dirty="0"/>
              <a:t>(</a:t>
            </a:r>
            <a:r>
              <a:rPr lang="zh-CN" dirty="0"/>
              <a:t>完全</a:t>
            </a:r>
            <a:r>
              <a:rPr lang="en-US" altLang="zh-CN" dirty="0"/>
              <a:t>)+ VP</a:t>
            </a:r>
            <a:br>
              <a:rPr lang="zh-CN" dirty="0"/>
            </a:br>
            <a:endParaRPr dirty="0"/>
          </a:p>
        </p:txBody>
      </p:sp>
      <p:sp>
        <p:nvSpPr>
          <p:cNvPr id="134" name="Google Shape;134;p38"/>
          <p:cNvSpPr txBox="1"/>
          <p:nvPr/>
        </p:nvSpPr>
        <p:spPr>
          <a:xfrm>
            <a:off x="1127448" y="749554"/>
            <a:ext cx="3528392" cy="46166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2400" b="0" i="0" u="none" strike="noStrike" cap="none">
                <a:solidFill>
                  <a:srgbClr val="0070C0"/>
                </a:solidFill>
                <a:latin typeface="Arial"/>
                <a:ea typeface="Arial"/>
                <a:cs typeface="Arial"/>
                <a:sym typeface="Arial"/>
              </a:rPr>
              <a:t>(adv.) Almost, nearly</a:t>
            </a:r>
            <a:endParaRPr sz="2400" b="0" i="0" u="none" strike="noStrike" cap="none">
              <a:solidFill>
                <a:srgbClr val="0070C0"/>
              </a:solidFill>
              <a:latin typeface="Arial"/>
              <a:ea typeface="Arial"/>
              <a:cs typeface="Arial"/>
              <a:sym typeface="Arial"/>
            </a:endParaRPr>
          </a:p>
        </p:txBody>
      </p:sp>
      <p:sp>
        <p:nvSpPr>
          <p:cNvPr id="135" name="Google Shape;135;p38"/>
          <p:cNvSpPr txBox="1"/>
          <p:nvPr/>
        </p:nvSpPr>
        <p:spPr>
          <a:xfrm>
            <a:off x="446857" y="1437785"/>
            <a:ext cx="11298286" cy="4832092"/>
          </a:xfrm>
          <a:prstGeom prst="rect">
            <a:avLst/>
          </a:prstGeom>
          <a:noFill/>
          <a:ln>
            <a:noFill/>
          </a:ln>
        </p:spPr>
        <p:txBody>
          <a:bodyPr spcFirstLastPara="1" wrap="square" lIns="91425" tIns="45700" rIns="91425" bIns="45700" anchor="t" anchorCtr="0">
            <a:spAutoFit/>
          </a:bodyPr>
          <a:lstStyle/>
          <a:p>
            <a:pPr marL="514350" lvl="0" indent="-514350">
              <a:buSzPts val="2800"/>
              <a:buFont typeface="Arial"/>
              <a:buAutoNum type="arabicPeriod"/>
            </a:pPr>
            <a:r>
              <a:rPr lang="zh-TW" altLang="en-US" sz="2800" dirty="0"/>
              <a:t>那個電影太沒有意思了，我幾乎快睡著了。</a:t>
            </a:r>
            <a:endParaRPr lang="en-US" altLang="zh-TW" sz="2800" dirty="0"/>
          </a:p>
          <a:p>
            <a:pPr lvl="0">
              <a:buSzPts val="2800"/>
            </a:pPr>
            <a:r>
              <a:rPr lang="zh-CN" sz="2800" b="0" i="0" u="none" strike="noStrike" cap="none" dirty="0">
                <a:solidFill>
                  <a:srgbClr val="000000"/>
                </a:solidFill>
                <a:latin typeface="Arial"/>
                <a:ea typeface="Arial"/>
                <a:cs typeface="Arial"/>
                <a:sym typeface="Arial"/>
              </a:rPr>
              <a:t>That movie is so boring, I almost fall asleep. </a:t>
            </a:r>
            <a:endParaRPr dirty="0"/>
          </a:p>
          <a:p>
            <a:pPr marL="0" marR="0" lvl="0" indent="0" algn="l" rtl="0">
              <a:lnSpc>
                <a:spcPct val="100000"/>
              </a:lnSpc>
              <a:spcBef>
                <a:spcPts val="0"/>
              </a:spcBef>
              <a:spcAft>
                <a:spcPts val="0"/>
              </a:spcAft>
              <a:buNone/>
            </a:pPr>
            <a:endParaRPr sz="2800" b="0" i="0" u="none" strike="noStrike" cap="none" dirty="0">
              <a:solidFill>
                <a:srgbClr val="000000"/>
              </a:solidFill>
              <a:latin typeface="Arial"/>
              <a:ea typeface="Arial"/>
              <a:cs typeface="Arial"/>
              <a:sym typeface="Arial"/>
            </a:endParaRPr>
          </a:p>
          <a:p>
            <a:pPr lvl="0"/>
            <a:r>
              <a:rPr lang="zh-CN" sz="2800" b="0" i="0" u="none" strike="noStrike" cap="none" dirty="0">
                <a:solidFill>
                  <a:srgbClr val="000000"/>
                </a:solidFill>
                <a:latin typeface="Arial"/>
                <a:ea typeface="Arial"/>
                <a:cs typeface="Arial"/>
                <a:sym typeface="Arial"/>
              </a:rPr>
              <a:t>2. </a:t>
            </a:r>
            <a:r>
              <a:rPr lang="zh-TW" altLang="en-US" sz="2800" dirty="0"/>
              <a:t>期末考試前，我要複習的科目太多了，幾乎完全都沒有時間睡覺。</a:t>
            </a:r>
            <a:endParaRPr sz="2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zh-CN" sz="2800" b="0" i="0" u="none" strike="noStrike" cap="none" dirty="0">
                <a:solidFill>
                  <a:srgbClr val="000000"/>
                </a:solidFill>
                <a:latin typeface="Arial"/>
                <a:ea typeface="Arial"/>
                <a:cs typeface="Arial"/>
                <a:sym typeface="Arial"/>
              </a:rPr>
              <a:t>Before the final exam, I need to review so many subjects, and I barely have time to sleep. </a:t>
            </a:r>
            <a:endParaRPr dirty="0"/>
          </a:p>
          <a:p>
            <a:pPr marL="0" marR="0" lvl="0" indent="0" algn="l" rtl="0">
              <a:lnSpc>
                <a:spcPct val="100000"/>
              </a:lnSpc>
              <a:spcBef>
                <a:spcPts val="0"/>
              </a:spcBef>
              <a:spcAft>
                <a:spcPts val="0"/>
              </a:spcAft>
              <a:buNone/>
            </a:pPr>
            <a:endParaRPr sz="2800" b="0" i="0" u="none" strike="noStrike" cap="none" dirty="0">
              <a:solidFill>
                <a:srgbClr val="000000"/>
              </a:solidFill>
              <a:latin typeface="Arial"/>
              <a:ea typeface="Arial"/>
              <a:cs typeface="Arial"/>
              <a:sym typeface="Arial"/>
            </a:endParaRPr>
          </a:p>
          <a:p>
            <a:pPr lvl="0"/>
            <a:r>
              <a:rPr lang="zh-CN" sz="2800" b="0" i="0" u="none" strike="noStrike" cap="none" dirty="0">
                <a:solidFill>
                  <a:srgbClr val="000000"/>
                </a:solidFill>
                <a:latin typeface="Arial"/>
                <a:ea typeface="Arial"/>
                <a:cs typeface="Arial"/>
                <a:sym typeface="Arial"/>
              </a:rPr>
              <a:t>3. </a:t>
            </a:r>
            <a:r>
              <a:rPr lang="zh-TW" altLang="en-US" sz="2800" dirty="0"/>
              <a:t>在中國</a:t>
            </a:r>
            <a:r>
              <a:rPr lang="zh-TW" altLang="en-US" sz="2800" dirty="0">
                <a:solidFill>
                  <a:srgbClr val="FF0000"/>
                </a:solidFill>
              </a:rPr>
              <a:t>現代</a:t>
            </a:r>
            <a:r>
              <a:rPr lang="zh-TW" altLang="en-US" sz="2800" dirty="0"/>
              <a:t>城市裡，傳統的大家庭幾乎完全不存在了，很多都是三口或者四口之家。</a:t>
            </a:r>
            <a:endParaRPr sz="2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zh-CN" sz="2800" b="0" i="0" u="none" strike="noStrike" cap="none" dirty="0">
                <a:solidFill>
                  <a:srgbClr val="000000"/>
                </a:solidFill>
                <a:latin typeface="Arial"/>
                <a:ea typeface="Arial"/>
                <a:cs typeface="Arial"/>
                <a:sym typeface="Arial"/>
              </a:rPr>
              <a:t>In modern cities of China, the traditional extended family has almost gone extinct. Many are just 3-person or 4-person families. </a:t>
            </a:r>
            <a:endParaRPr dirty="0"/>
          </a:p>
        </p:txBody>
      </p:sp>
      <p:sp>
        <p:nvSpPr>
          <p:cNvPr id="136" name="Google Shape;136;p38"/>
          <p:cNvSpPr txBox="1"/>
          <p:nvPr/>
        </p:nvSpPr>
        <p:spPr>
          <a:xfrm>
            <a:off x="7965778" y="4121035"/>
            <a:ext cx="1314027" cy="46166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zh-CN" sz="2400" b="0" i="0" u="none" strike="noStrike" cap="none">
                <a:solidFill>
                  <a:srgbClr val="FF0000"/>
                </a:solidFill>
                <a:latin typeface="Arial"/>
                <a:ea typeface="Arial"/>
                <a:cs typeface="Arial"/>
                <a:sym typeface="Arial"/>
              </a:rPr>
              <a:t>cúnzài</a:t>
            </a:r>
            <a:endParaRPr/>
          </a:p>
        </p:txBody>
      </p:sp>
      <p:sp>
        <p:nvSpPr>
          <p:cNvPr id="137" name="Google Shape;137;p38"/>
          <p:cNvSpPr txBox="1"/>
          <p:nvPr/>
        </p:nvSpPr>
        <p:spPr>
          <a:xfrm>
            <a:off x="7965778" y="4829286"/>
            <a:ext cx="817853" cy="46166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2400" b="0" i="0" u="none" strike="noStrike" cap="none">
                <a:solidFill>
                  <a:srgbClr val="FF0000"/>
                </a:solidFill>
                <a:latin typeface="Arial"/>
                <a:ea typeface="Arial"/>
                <a:cs typeface="Arial"/>
                <a:sym typeface="Arial"/>
              </a:rPr>
              <a:t>exist</a:t>
            </a:r>
            <a:endParaRPr sz="1400" b="0" i="0" u="none" strike="noStrike" cap="none">
              <a:solidFill>
                <a:srgbClr val="FF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p:tgtEl>
                                          <p:spTgt spid="134"/>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5">
                                            <p:txEl>
                                              <p:pRg st="0" end="0"/>
                                            </p:txEl>
                                          </p:spTgt>
                                        </p:tgtEl>
                                        <p:attrNameLst>
                                          <p:attrName>style.visibility</p:attrName>
                                        </p:attrNameLst>
                                      </p:cBhvr>
                                      <p:to>
                                        <p:strVal val="visible"/>
                                      </p:to>
                                    </p:set>
                                    <p:anim calcmode="lin" valueType="num">
                                      <p:cBhvr additive="base">
                                        <p:cTn id="12" dur="500"/>
                                        <p:tgtEl>
                                          <p:spTgt spid="1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35">
                                            <p:txEl>
                                              <p:pRg st="1" end="1"/>
                                            </p:txEl>
                                          </p:spTgt>
                                        </p:tgtEl>
                                        <p:attrNameLst>
                                          <p:attrName>style.visibility</p:attrName>
                                        </p:attrNameLst>
                                      </p:cBhvr>
                                      <p:to>
                                        <p:strVal val="visible"/>
                                      </p:to>
                                    </p:set>
                                    <p:anim calcmode="lin" valueType="num">
                                      <p:cBhvr additive="base">
                                        <p:cTn id="17" dur="500"/>
                                        <p:tgtEl>
                                          <p:spTgt spid="1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35">
                                            <p:txEl>
                                              <p:pRg st="3" end="3"/>
                                            </p:txEl>
                                          </p:spTgt>
                                        </p:tgtEl>
                                        <p:attrNameLst>
                                          <p:attrName>style.visibility</p:attrName>
                                        </p:attrNameLst>
                                      </p:cBhvr>
                                      <p:to>
                                        <p:strVal val="visible"/>
                                      </p:to>
                                    </p:set>
                                    <p:anim calcmode="lin" valueType="num">
                                      <p:cBhvr additive="base">
                                        <p:cTn id="22" dur="500"/>
                                        <p:tgtEl>
                                          <p:spTgt spid="13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35">
                                            <p:txEl>
                                              <p:pRg st="4" end="4"/>
                                            </p:txEl>
                                          </p:spTgt>
                                        </p:tgtEl>
                                        <p:attrNameLst>
                                          <p:attrName>style.visibility</p:attrName>
                                        </p:attrNameLst>
                                      </p:cBhvr>
                                      <p:to>
                                        <p:strVal val="visible"/>
                                      </p:to>
                                    </p:set>
                                    <p:anim calcmode="lin" valueType="num">
                                      <p:cBhvr additive="base">
                                        <p:cTn id="27" dur="500"/>
                                        <p:tgtEl>
                                          <p:spTgt spid="13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35">
                                            <p:txEl>
                                              <p:pRg st="6" end="6"/>
                                            </p:txEl>
                                          </p:spTgt>
                                        </p:tgtEl>
                                        <p:attrNameLst>
                                          <p:attrName>style.visibility</p:attrName>
                                        </p:attrNameLst>
                                      </p:cBhvr>
                                      <p:to>
                                        <p:strVal val="visible"/>
                                      </p:to>
                                    </p:set>
                                    <p:anim calcmode="lin" valueType="num">
                                      <p:cBhvr additive="base">
                                        <p:cTn id="32" dur="500"/>
                                        <p:tgtEl>
                                          <p:spTgt spid="13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5">
                                            <p:txEl>
                                              <p:pRg st="7" end="7"/>
                                            </p:txEl>
                                          </p:spTgt>
                                        </p:tgtEl>
                                        <p:attrNameLst>
                                          <p:attrName>style.visibility</p:attrName>
                                        </p:attrNameLst>
                                      </p:cBhvr>
                                      <p:to>
                                        <p:strVal val="visible"/>
                                      </p:to>
                                    </p:set>
                                    <p:anim calcmode="lin" valueType="num">
                                      <p:cBhvr additive="base">
                                        <p:cTn id="37" dur="500"/>
                                        <p:tgtEl>
                                          <p:spTgt spid="13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39"/>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0070C0"/>
              </a:buClr>
              <a:buSzPct val="100000"/>
              <a:buFont typeface="Times"/>
              <a:buNone/>
            </a:pPr>
            <a:r>
              <a:rPr lang="zh-CN" dirty="0"/>
              <a:t>交流		使用		必要		口音 </a:t>
            </a:r>
            <a:endParaRPr dirty="0"/>
          </a:p>
          <a:p>
            <a:pPr lvl="0">
              <a:buSzPct val="159035"/>
            </a:pPr>
            <a:r>
              <a:rPr lang="zh-CN" sz="2766" dirty="0">
                <a:solidFill>
                  <a:schemeClr val="dk1"/>
                </a:solidFill>
              </a:rPr>
              <a:t>（</a:t>
            </a:r>
            <a:r>
              <a:rPr lang="zh-TW" altLang="en-US" sz="2766" dirty="0">
                <a:solidFill>
                  <a:schemeClr val="dk1"/>
                </a:solidFill>
              </a:rPr>
              <a:t>選詞填空，請老師自己把這些括弧處的答案扣掉</a:t>
            </a:r>
            <a:r>
              <a:rPr lang="zh-CN" sz="2766" dirty="0">
                <a:solidFill>
                  <a:schemeClr val="dk1"/>
                </a:solidFill>
              </a:rPr>
              <a:t>）</a:t>
            </a:r>
            <a:endParaRPr sz="2766" dirty="0">
              <a:solidFill>
                <a:schemeClr val="dk1"/>
              </a:solidFill>
            </a:endParaRPr>
          </a:p>
        </p:txBody>
      </p:sp>
      <p:sp>
        <p:nvSpPr>
          <p:cNvPr id="143" name="Google Shape;143;p39"/>
          <p:cNvSpPr txBox="1">
            <a:spLocks noGrp="1"/>
          </p:cNvSpPr>
          <p:nvPr>
            <p:ph type="body" idx="1"/>
          </p:nvPr>
        </p:nvSpPr>
        <p:spPr>
          <a:xfrm>
            <a:off x="703288" y="1279300"/>
            <a:ext cx="10515600" cy="5369097"/>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buSzPct val="121621"/>
              <a:buFont typeface="Arial"/>
              <a:buAutoNum type="arabicPeriod"/>
            </a:pPr>
            <a:r>
              <a:rPr lang="zh-TW" altLang="en-US" sz="3200" dirty="0"/>
              <a:t>為了方便（交流），學好並且（使用）</a:t>
            </a:r>
            <a:r>
              <a:rPr lang="zh-TW" altLang="en-US" sz="3200" dirty="0">
                <a:solidFill>
                  <a:srgbClr val="FF0000"/>
                </a:solidFill>
              </a:rPr>
              <a:t>普通話</a:t>
            </a:r>
            <a:r>
              <a:rPr lang="zh-TW" altLang="en-US" sz="3200" dirty="0"/>
              <a:t>是非常必要的。
因為美國是移民國家，所以你聽到帶（口音）的英語是很正常的，有時候這種（口音）甚至很</a:t>
            </a:r>
            <a:r>
              <a:rPr lang="zh-TW" altLang="en-US" sz="3200" dirty="0">
                <a:solidFill>
                  <a:srgbClr val="FF0000"/>
                </a:solidFill>
              </a:rPr>
              <a:t>濃重</a:t>
            </a:r>
            <a:r>
              <a:rPr lang="zh-TW" altLang="en-US" sz="3200" dirty="0"/>
              <a:t>。
在中國大陸，因為各地</a:t>
            </a:r>
            <a:r>
              <a:rPr lang="zh-TW" altLang="en-US" sz="3200" dirty="0">
                <a:solidFill>
                  <a:srgbClr val="FF0000"/>
                </a:solidFill>
              </a:rPr>
              <a:t>方言</a:t>
            </a:r>
            <a:r>
              <a:rPr lang="zh-TW" altLang="en-US" sz="3200" dirty="0"/>
              <a:t>很多，講方言的人即使（使用）普通話的時候，也會帶有比較濃重的（口音）。
使用普通話或者國語的人越多，大家就越容易（交流）。
對於中美兩國來說，保持暢通的文化（交流）非常必要。</a:t>
            </a:r>
            <a:endParaRPr sz="3200" dirty="0"/>
          </a:p>
        </p:txBody>
      </p:sp>
      <p:sp>
        <p:nvSpPr>
          <p:cNvPr id="144" name="Google Shape;144;p39"/>
          <p:cNvSpPr txBox="1"/>
          <p:nvPr/>
        </p:nvSpPr>
        <p:spPr>
          <a:xfrm>
            <a:off x="4949811" y="5270900"/>
            <a:ext cx="10197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000000"/>
                </a:solidFill>
                <a:latin typeface="Arial"/>
                <a:ea typeface="Arial"/>
                <a:cs typeface="Arial"/>
                <a:sym typeface="Arial"/>
              </a:rPr>
              <a:t>chàngtōng</a:t>
            </a:r>
            <a:endParaRPr sz="1400" b="0" i="0" u="none" strike="noStrike" cap="none" dirty="0">
              <a:solidFill>
                <a:srgbClr val="000000"/>
              </a:solidFill>
              <a:latin typeface="Arial"/>
              <a:ea typeface="Arial"/>
              <a:cs typeface="Arial"/>
              <a:sym typeface="Arial"/>
            </a:endParaRPr>
          </a:p>
        </p:txBody>
      </p:sp>
      <p:sp>
        <p:nvSpPr>
          <p:cNvPr id="145" name="Google Shape;145;p39"/>
          <p:cNvSpPr txBox="1"/>
          <p:nvPr/>
        </p:nvSpPr>
        <p:spPr>
          <a:xfrm>
            <a:off x="4710935" y="6000366"/>
            <a:ext cx="1686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000000"/>
                </a:solidFill>
                <a:latin typeface="Arial"/>
                <a:ea typeface="Arial"/>
                <a:cs typeface="Arial"/>
                <a:sym typeface="Arial"/>
              </a:rPr>
              <a:t>smooth, unblocked</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4"/>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lvl="0"/>
            <a:r>
              <a:rPr lang="en-US" altLang="zh-TW" dirty="0"/>
              <a:t>1</a:t>
            </a:r>
            <a:r>
              <a:rPr lang="zh-TW" altLang="en-US" dirty="0"/>
              <a:t>甚至 </a:t>
            </a:r>
            <a:r>
              <a:rPr lang="en-US" altLang="zh-TW" dirty="0"/>
              <a:t>		2</a:t>
            </a:r>
            <a:r>
              <a:rPr lang="zh-TW" altLang="en-US" dirty="0"/>
              <a:t>差別 </a:t>
            </a:r>
            <a:r>
              <a:rPr lang="en-US" altLang="zh-TW" dirty="0"/>
              <a:t>		3</a:t>
            </a:r>
            <a:r>
              <a:rPr lang="zh-TW" altLang="en-US" dirty="0"/>
              <a:t>幾乎</a:t>
            </a:r>
            <a:r>
              <a:rPr lang="en-US" altLang="zh-TW" dirty="0"/>
              <a:t>		</a:t>
            </a:r>
            <a:r>
              <a:rPr lang="zh-TW" altLang="en-US" dirty="0"/>
              <a:t> </a:t>
            </a:r>
            <a:r>
              <a:rPr lang="en-US" altLang="zh-TW" dirty="0"/>
              <a:t>4 </a:t>
            </a:r>
            <a:r>
              <a:rPr lang="zh-TW" altLang="en-US" dirty="0"/>
              <a:t>完全</a:t>
            </a:r>
            <a:endParaRPr dirty="0"/>
          </a:p>
        </p:txBody>
      </p:sp>
      <p:sp>
        <p:nvSpPr>
          <p:cNvPr id="151" name="Google Shape;151;p14"/>
          <p:cNvSpPr txBox="1">
            <a:spLocks noGrp="1"/>
          </p:cNvSpPr>
          <p:nvPr>
            <p:ph type="body" idx="1"/>
          </p:nvPr>
        </p:nvSpPr>
        <p:spPr>
          <a:xfrm>
            <a:off x="0" y="1177874"/>
            <a:ext cx="12192000" cy="5378374"/>
          </a:xfrm>
          <a:prstGeom prst="rect">
            <a:avLst/>
          </a:prstGeom>
          <a:noFill/>
          <a:ln>
            <a:noFill/>
          </a:ln>
        </p:spPr>
        <p:txBody>
          <a:bodyPr spcFirstLastPara="1" wrap="square" lIns="91425" tIns="45700" rIns="91425" bIns="45700" anchor="t" anchorCtr="0">
            <a:normAutofit fontScale="92500" lnSpcReduction="20000"/>
          </a:bodyPr>
          <a:lstStyle/>
          <a:p>
            <a:pPr marL="742950" lvl="0" indent="-708660">
              <a:spcBef>
                <a:spcPts val="0"/>
              </a:spcBef>
              <a:buSzPct val="100000"/>
              <a:buFont typeface="Calibri"/>
              <a:buAutoNum type="arabicPeriod"/>
            </a:pPr>
            <a:r>
              <a:rPr lang="zh-TW" altLang="en-US" dirty="0"/>
              <a:t>她每次出去吃飯</a:t>
            </a:r>
            <a:r>
              <a:rPr lang="en-US" altLang="zh-TW" dirty="0"/>
              <a:t>____</a:t>
            </a:r>
            <a:r>
              <a:rPr lang="zh-TW" altLang="en-US" dirty="0"/>
              <a:t>都要吃川菜。
說國語的臺灣人和說普通話的大陸人交流起來 </a:t>
            </a:r>
            <a:r>
              <a:rPr lang="en-US" altLang="zh-TW" dirty="0"/>
              <a:t>____ </a:t>
            </a:r>
            <a:r>
              <a:rPr lang="zh-TW" altLang="en-US" dirty="0"/>
              <a:t>沒問題。
他去過很多國家旅遊，</a:t>
            </a:r>
            <a:r>
              <a:rPr lang="en-US" altLang="zh-TW" dirty="0"/>
              <a:t>_____</a:t>
            </a:r>
            <a:r>
              <a:rPr lang="zh-TW" altLang="en-US" dirty="0"/>
              <a:t>連那些你叫不出名字的小國家都去過。
那個美國人的普通話說得太好了，完全沒有</a:t>
            </a:r>
            <a:r>
              <a:rPr lang="zh-TW" altLang="en-US" dirty="0">
                <a:solidFill>
                  <a:srgbClr val="FF0000"/>
                </a:solidFill>
              </a:rPr>
              <a:t>口音</a:t>
            </a:r>
            <a:r>
              <a:rPr lang="zh-TW" altLang="en-US" dirty="0"/>
              <a:t>，跟中文母語者</a:t>
            </a:r>
            <a:r>
              <a:rPr lang="en-US" altLang="zh-TW" dirty="0"/>
              <a:t>____ </a:t>
            </a:r>
            <a:r>
              <a:rPr lang="zh-TW" altLang="en-US" dirty="0"/>
              <a:t>沒有 </a:t>
            </a:r>
            <a:r>
              <a:rPr lang="en-US" altLang="zh-TW" dirty="0"/>
              <a:t>____</a:t>
            </a:r>
            <a:r>
              <a:rPr lang="zh-TW" altLang="en-US" dirty="0"/>
              <a:t>！
十大方言之間有很大的</a:t>
            </a:r>
            <a:r>
              <a:rPr lang="en-US" altLang="zh-TW" dirty="0"/>
              <a:t>_____</a:t>
            </a:r>
            <a:r>
              <a:rPr lang="zh-TW" altLang="en-US" dirty="0"/>
              <a:t>。 如果這些人只說方言，會造成</a:t>
            </a:r>
            <a:r>
              <a:rPr lang="zh-TW" altLang="en-US" dirty="0">
                <a:solidFill>
                  <a:srgbClr val="FF0000"/>
                </a:solidFill>
              </a:rPr>
              <a:t>交流</a:t>
            </a:r>
            <a:r>
              <a:rPr lang="zh-TW" altLang="en-US" dirty="0"/>
              <a:t>困難。</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常用">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4722</Words>
  <Application>Microsoft Office PowerPoint</Application>
  <PresentationFormat>Widescreen</PresentationFormat>
  <Paragraphs>102</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Times</vt:lpstr>
      <vt:lpstr>SimSun</vt:lpstr>
      <vt:lpstr>Calibri</vt:lpstr>
      <vt:lpstr>Arial</vt:lpstr>
      <vt:lpstr>Roboto</vt:lpstr>
      <vt:lpstr>常用</vt:lpstr>
      <vt:lpstr>第三課 普通話和方言</vt:lpstr>
      <vt:lpstr>PowerPoint Presentation</vt:lpstr>
      <vt:lpstr>PowerPoint Presentation</vt:lpstr>
      <vt:lpstr>PowerPoint Presentation</vt:lpstr>
      <vt:lpstr>人口  超過  億  排名</vt:lpstr>
      <vt:lpstr>民族    少數民族民族     漢族     族群(add-on word)  </vt:lpstr>
      <vt:lpstr>幾乎  + (完全)+ VP </vt:lpstr>
      <vt:lpstr>交流  使用  必要  口音  （選詞填空，請老師自己把這些括弧處的答案扣掉）</vt:lpstr>
      <vt:lpstr>1甚至   2差別   3幾乎   4 完全</vt:lpstr>
      <vt:lpstr>幅員遼闊    歷史悠久</vt:lpstr>
      <vt:lpstr>PowerPoint Presentation</vt:lpstr>
      <vt:lpstr>據...   統計   約   教育部 </vt:lpstr>
      <vt:lpstr>識字（率）  也就是說   規範</vt:lpstr>
      <vt:lpstr>仍然   進行(very formal expression)</vt:lpstr>
      <vt:lpstr>體現  不斷 </vt:lpstr>
      <vt:lpstr>擴大   範圍</vt:lpstr>
      <vt:lpstr>風俗</vt:lpstr>
      <vt:lpstr>1當地  vs.  2本地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第三课 普通话和方言</dc:title>
  <dc:creator>Runqing Qi</dc:creator>
  <cp:lastModifiedBy>Lily Pear</cp:lastModifiedBy>
  <cp:revision>2</cp:revision>
  <dcterms:created xsi:type="dcterms:W3CDTF">2023-10-15T21:08:56Z</dcterms:created>
  <dcterms:modified xsi:type="dcterms:W3CDTF">2024-03-27T21:25:38Z</dcterms:modified>
</cp:coreProperties>
</file>