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Lst>
  <p:sldSz cy="6858000" cx="12192000"/>
  <p:notesSz cx="6858000" cy="9144000"/>
  <p:embeddedFontLst>
    <p:embeddedFont>
      <p:font typeface="Roboto"/>
      <p:regular r:id="rId23"/>
      <p:bold r:id="rId24"/>
      <p:italic r:id="rId25"/>
      <p:boldItalic r:id="rId26"/>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27" roundtripDataSignature="AMtx7mgJ/3gDGLMmKMQdHyxXTheVxk0yH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22" Type="http://schemas.openxmlformats.org/officeDocument/2006/relationships/slide" Target="slides/slide18.xml"/><Relationship Id="rId21" Type="http://schemas.openxmlformats.org/officeDocument/2006/relationships/slide" Target="slides/slide17.xml"/><Relationship Id="rId24" Type="http://schemas.openxmlformats.org/officeDocument/2006/relationships/font" Target="fonts/Roboto-bold.fntdata"/><Relationship Id="rId23" Type="http://schemas.openxmlformats.org/officeDocument/2006/relationships/font" Target="fonts/Roboto-regular.fntdata"/><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26" Type="http://schemas.openxmlformats.org/officeDocument/2006/relationships/font" Target="fonts/Roboto-boldItalic.fntdata"/><Relationship Id="rId25" Type="http://schemas.openxmlformats.org/officeDocument/2006/relationships/font" Target="fonts/Roboto-italic.fntdata"/><Relationship Id="rId27" Type="http://customschemas.google.com/relationships/presentationmetadata" Target="metadata"/><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19" Type="http://schemas.openxmlformats.org/officeDocument/2006/relationships/slide" Target="slides/slide15.xml"/><Relationship Id="rId18"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zh-CN"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86" name="Google Shape;86;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2" name="Shape 152"/>
        <p:cNvGrpSpPr/>
        <p:nvPr/>
      </p:nvGrpSpPr>
      <p:grpSpPr>
        <a:xfrm>
          <a:off x="0" y="0"/>
          <a:ext cx="0" cy="0"/>
          <a:chOff x="0" y="0"/>
          <a:chExt cx="0" cy="0"/>
        </a:xfrm>
      </p:grpSpPr>
      <p:sp>
        <p:nvSpPr>
          <p:cNvPr id="153" name="Google Shape;153;p40: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4" name="Google Shape;154;p4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9" name="Shape 159"/>
        <p:cNvGrpSpPr/>
        <p:nvPr/>
      </p:nvGrpSpPr>
      <p:grpSpPr>
        <a:xfrm>
          <a:off x="0" y="0"/>
          <a:ext cx="0" cy="0"/>
          <a:chOff x="0" y="0"/>
          <a:chExt cx="0" cy="0"/>
        </a:xfrm>
      </p:grpSpPr>
      <p:sp>
        <p:nvSpPr>
          <p:cNvPr id="160" name="Google Shape;160;p1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61" name="Google Shape;161;p1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4" name="Shape 164"/>
        <p:cNvGrpSpPr/>
        <p:nvPr/>
      </p:nvGrpSpPr>
      <p:grpSpPr>
        <a:xfrm>
          <a:off x="0" y="0"/>
          <a:ext cx="0" cy="0"/>
          <a:chOff x="0" y="0"/>
          <a:chExt cx="0" cy="0"/>
        </a:xfrm>
      </p:grpSpPr>
      <p:sp>
        <p:nvSpPr>
          <p:cNvPr id="165" name="Google Shape;165;p1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66" name="Google Shape;166;p1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1" name="Shape 171"/>
        <p:cNvGrpSpPr/>
        <p:nvPr/>
      </p:nvGrpSpPr>
      <p:grpSpPr>
        <a:xfrm>
          <a:off x="0" y="0"/>
          <a:ext cx="0" cy="0"/>
          <a:chOff x="0" y="0"/>
          <a:chExt cx="0" cy="0"/>
        </a:xfrm>
      </p:grpSpPr>
      <p:sp>
        <p:nvSpPr>
          <p:cNvPr id="172" name="Google Shape;172;p4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3" name="Google Shape;173;p4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9" name="Shape 179"/>
        <p:cNvGrpSpPr/>
        <p:nvPr/>
      </p:nvGrpSpPr>
      <p:grpSpPr>
        <a:xfrm>
          <a:off x="0" y="0"/>
          <a:ext cx="0" cy="0"/>
          <a:chOff x="0" y="0"/>
          <a:chExt cx="0" cy="0"/>
        </a:xfrm>
      </p:grpSpPr>
      <p:sp>
        <p:nvSpPr>
          <p:cNvPr id="180" name="Google Shape;180;p4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Clr>
                <a:schemeClr val="dk1"/>
              </a:buClr>
              <a:buSzPts val="1100"/>
              <a:buFont typeface="Arial"/>
              <a:buNone/>
            </a:pPr>
            <a:r>
              <a:rPr lang="zh-CN"/>
              <a:t>提供的这些例句，可以中英互译，也可以改为选词填空，看老师们自己的灵活安排。本张的生词用蓝色字体，本课学过的生词都使用了红色的字体。</a:t>
            </a:r>
            <a:endParaRPr/>
          </a:p>
          <a:p>
            <a:pPr indent="0" lvl="0" marL="0" rtl="0" algn="l">
              <a:spcBef>
                <a:spcPts val="0"/>
              </a:spcBef>
              <a:spcAft>
                <a:spcPts val="0"/>
              </a:spcAft>
              <a:buNone/>
            </a:pPr>
            <a:r>
              <a:t/>
            </a:r>
            <a:endParaRPr/>
          </a:p>
        </p:txBody>
      </p:sp>
      <p:sp>
        <p:nvSpPr>
          <p:cNvPr id="181" name="Google Shape;181;p4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5" name="Shape 185"/>
        <p:cNvGrpSpPr/>
        <p:nvPr/>
      </p:nvGrpSpPr>
      <p:grpSpPr>
        <a:xfrm>
          <a:off x="0" y="0"/>
          <a:ext cx="0" cy="0"/>
          <a:chOff x="0" y="0"/>
          <a:chExt cx="0" cy="0"/>
        </a:xfrm>
      </p:grpSpPr>
      <p:sp>
        <p:nvSpPr>
          <p:cNvPr id="186" name="Google Shape;186;p4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Clr>
                <a:schemeClr val="dk1"/>
              </a:buClr>
              <a:buSzPts val="1100"/>
              <a:buFont typeface="Arial"/>
              <a:buNone/>
            </a:pPr>
            <a:r>
              <a:rPr lang="zh-CN"/>
              <a:t>提供的这些例句，</a:t>
            </a:r>
            <a:r>
              <a:rPr lang="zh-CN"/>
              <a:t>可以中英互译，也可以改为选词填空，看老师们自己的灵活安排。本张的生词用蓝色字体，本课学过的生词都使用了红色的字体。</a:t>
            </a:r>
            <a:endParaRPr/>
          </a:p>
          <a:p>
            <a:pPr indent="0" lvl="0" marL="0" rtl="0" algn="l">
              <a:spcBef>
                <a:spcPts val="0"/>
              </a:spcBef>
              <a:spcAft>
                <a:spcPts val="0"/>
              </a:spcAft>
              <a:buNone/>
            </a:pPr>
            <a:r>
              <a:t/>
            </a:r>
            <a:endParaRPr/>
          </a:p>
        </p:txBody>
      </p:sp>
      <p:sp>
        <p:nvSpPr>
          <p:cNvPr id="187" name="Google Shape;187;p4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1" name="Shape 191"/>
        <p:cNvGrpSpPr/>
        <p:nvPr/>
      </p:nvGrpSpPr>
      <p:grpSpPr>
        <a:xfrm>
          <a:off x="0" y="0"/>
          <a:ext cx="0" cy="0"/>
          <a:chOff x="0" y="0"/>
          <a:chExt cx="0" cy="0"/>
        </a:xfrm>
      </p:grpSpPr>
      <p:sp>
        <p:nvSpPr>
          <p:cNvPr id="192" name="Google Shape;192;p4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Clr>
                <a:schemeClr val="dk1"/>
              </a:buClr>
              <a:buSzPts val="1100"/>
              <a:buFont typeface="Arial"/>
              <a:buNone/>
            </a:pPr>
            <a:r>
              <a:rPr lang="zh-CN"/>
              <a:t>可以中英互译，也可以选词填空，看老师们自己的灵活安排。本张的生词用蓝色字体，本课学过的生词都使用了红色的字体。</a:t>
            </a:r>
            <a:endParaRPr/>
          </a:p>
          <a:p>
            <a:pPr indent="0" lvl="0" marL="0" rtl="0" algn="l">
              <a:spcBef>
                <a:spcPts val="0"/>
              </a:spcBef>
              <a:spcAft>
                <a:spcPts val="0"/>
              </a:spcAft>
              <a:buNone/>
            </a:pPr>
            <a:r>
              <a:t/>
            </a:r>
            <a:endParaRPr/>
          </a:p>
        </p:txBody>
      </p:sp>
      <p:sp>
        <p:nvSpPr>
          <p:cNvPr id="193" name="Google Shape;193;p4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9" name="Shape 199"/>
        <p:cNvGrpSpPr/>
        <p:nvPr/>
      </p:nvGrpSpPr>
      <p:grpSpPr>
        <a:xfrm>
          <a:off x="0" y="0"/>
          <a:ext cx="0" cy="0"/>
          <a:chOff x="0" y="0"/>
          <a:chExt cx="0" cy="0"/>
        </a:xfrm>
      </p:grpSpPr>
      <p:sp>
        <p:nvSpPr>
          <p:cNvPr id="200" name="Google Shape;200;p4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rPr lang="zh-CN"/>
              <a:t>可以中英互译，也可以选词填空，看老师们自己的灵活安排。本张的生词用蓝色字体，本课学过的生词都使用了红色的字体。</a:t>
            </a:r>
            <a:endParaRPr/>
          </a:p>
        </p:txBody>
      </p:sp>
      <p:sp>
        <p:nvSpPr>
          <p:cNvPr id="201" name="Google Shape;201;p4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5" name="Shape 205"/>
        <p:cNvGrpSpPr/>
        <p:nvPr/>
      </p:nvGrpSpPr>
      <p:grpSpPr>
        <a:xfrm>
          <a:off x="0" y="0"/>
          <a:ext cx="0" cy="0"/>
          <a:chOff x="0" y="0"/>
          <a:chExt cx="0" cy="0"/>
        </a:xfrm>
      </p:grpSpPr>
      <p:sp>
        <p:nvSpPr>
          <p:cNvPr id="206" name="Google Shape;206;p4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457200" lvl="0" marL="457200" rtl="0" algn="l">
              <a:lnSpc>
                <a:spcPct val="150000"/>
              </a:lnSpc>
              <a:spcBef>
                <a:spcPts val="1000"/>
              </a:spcBef>
              <a:spcAft>
                <a:spcPts val="0"/>
              </a:spcAft>
              <a:buClr>
                <a:schemeClr val="dk1"/>
              </a:buClr>
              <a:buSzPts val="3600"/>
              <a:buChar char="•"/>
            </a:pPr>
            <a:r>
              <a:rPr lang="zh-CN" sz="2000">
                <a:latin typeface="Times"/>
                <a:ea typeface="Times"/>
                <a:cs typeface="Times"/>
                <a:sym typeface="Times"/>
              </a:rPr>
              <a:t> In English, both means “local” but has subtle difference.</a:t>
            </a:r>
            <a:endParaRPr sz="3600">
              <a:latin typeface="Times"/>
              <a:ea typeface="Times"/>
              <a:cs typeface="Times"/>
              <a:sym typeface="Times"/>
            </a:endParaRPr>
          </a:p>
          <a:p>
            <a:pPr indent="-457200" lvl="0" marL="457200" rtl="0" algn="l">
              <a:lnSpc>
                <a:spcPct val="150000"/>
              </a:lnSpc>
              <a:spcBef>
                <a:spcPts val="1000"/>
              </a:spcBef>
              <a:spcAft>
                <a:spcPts val="0"/>
              </a:spcAft>
              <a:buClr>
                <a:schemeClr val="dk1"/>
              </a:buClr>
              <a:buSzPts val="3600"/>
              <a:buChar char="•"/>
            </a:pPr>
            <a:r>
              <a:rPr lang="zh-CN" sz="2000">
                <a:latin typeface="Times"/>
                <a:ea typeface="Times"/>
                <a:cs typeface="Times"/>
                <a:sym typeface="Times"/>
              </a:rPr>
              <a:t>“当地”(HSK5:人、物或事情发生的那个地方）</a:t>
            </a:r>
            <a:endParaRPr sz="2000">
              <a:latin typeface="Times"/>
              <a:ea typeface="Times"/>
              <a:cs typeface="Times"/>
              <a:sym typeface="Times"/>
            </a:endParaRPr>
          </a:p>
          <a:p>
            <a:pPr indent="-457200" lvl="0" marL="457200" rtl="0" algn="l">
              <a:lnSpc>
                <a:spcPct val="150000"/>
              </a:lnSpc>
              <a:spcBef>
                <a:spcPts val="1000"/>
              </a:spcBef>
              <a:spcAft>
                <a:spcPts val="0"/>
              </a:spcAft>
              <a:buClr>
                <a:schemeClr val="dk1"/>
              </a:buClr>
              <a:buSzPts val="3600"/>
              <a:buChar char="•"/>
            </a:pPr>
            <a:r>
              <a:rPr lang="zh-CN" sz="2000">
                <a:latin typeface="Times"/>
                <a:ea typeface="Times"/>
                <a:cs typeface="Times"/>
                <a:sym typeface="Times"/>
              </a:rPr>
              <a:t>“本地” (</a:t>
            </a:r>
            <a:r>
              <a:rPr lang="zh-CN" sz="2000">
                <a:latin typeface="Times"/>
                <a:ea typeface="Times"/>
                <a:cs typeface="Times"/>
                <a:sym typeface="Times"/>
              </a:rPr>
              <a:t>人、物或事情发生的这个地方)</a:t>
            </a:r>
            <a:endParaRPr sz="2000">
              <a:latin typeface="Times"/>
              <a:ea typeface="Times"/>
              <a:cs typeface="Times"/>
              <a:sym typeface="Times"/>
            </a:endParaRPr>
          </a:p>
          <a:p>
            <a:pPr indent="-457200" lvl="0" marL="457200" rtl="0" algn="l">
              <a:lnSpc>
                <a:spcPct val="150000"/>
              </a:lnSpc>
              <a:spcBef>
                <a:spcPts val="1000"/>
              </a:spcBef>
              <a:spcAft>
                <a:spcPts val="0"/>
              </a:spcAft>
              <a:buClr>
                <a:schemeClr val="dk1"/>
              </a:buClr>
              <a:buSzPts val="3600"/>
              <a:buChar char="•"/>
            </a:pPr>
            <a:r>
              <a:rPr lang="zh-CN" sz="1600">
                <a:latin typeface="Times"/>
                <a:ea typeface="Times"/>
                <a:cs typeface="Times"/>
                <a:sym typeface="Times"/>
              </a:rPr>
              <a:t>当地 </a:t>
            </a:r>
            <a:r>
              <a:rPr lang="zh-CN" sz="1600">
                <a:solidFill>
                  <a:srgbClr val="0D0D0D"/>
                </a:solidFill>
                <a:latin typeface="Times"/>
                <a:ea typeface="Times"/>
                <a:cs typeface="Times"/>
                <a:sym typeface="Times"/>
              </a:rPr>
              <a:t>usually denotes the location where a certain event, activity, or situation takes place. This term underscores the specific place where an event or activity happens at a given time, which can be a city, region, or country. While 本地 is more often used to refer to the native place or origin of a person or thing. It can also indicate where someone was born, grew up, or currently lives, emphasizing the connection with a specific region or country.</a:t>
            </a:r>
            <a:endParaRPr/>
          </a:p>
        </p:txBody>
      </p:sp>
      <p:sp>
        <p:nvSpPr>
          <p:cNvPr id="207" name="Google Shape;207;p4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0" name="Shape 90"/>
        <p:cNvGrpSpPr/>
        <p:nvPr/>
      </p:nvGrpSpPr>
      <p:grpSpPr>
        <a:xfrm>
          <a:off x="0" y="0"/>
          <a:ext cx="0" cy="0"/>
          <a:chOff x="0" y="0"/>
          <a:chExt cx="0" cy="0"/>
        </a:xfrm>
      </p:grpSpPr>
      <p:sp>
        <p:nvSpPr>
          <p:cNvPr id="91" name="Google Shape;91;p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92" name="Google Shape;92;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p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97" name="Google Shape;97;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3" name="Shape 103"/>
        <p:cNvGrpSpPr/>
        <p:nvPr/>
      </p:nvGrpSpPr>
      <p:grpSpPr>
        <a:xfrm>
          <a:off x="0" y="0"/>
          <a:ext cx="0" cy="0"/>
          <a:chOff x="0" y="0"/>
          <a:chExt cx="0" cy="0"/>
        </a:xfrm>
      </p:grpSpPr>
      <p:sp>
        <p:nvSpPr>
          <p:cNvPr id="104" name="Google Shape;104;p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lang="zh-CN"/>
              <a:t>句2， 老师可以讲到在美国文化里孩子可以叫长辈的名字而不用加uncle, aunt之类，但在中国、台湾等汉语言文化圈则是“尊长孝幼”必须要有称呼。</a:t>
            </a:r>
            <a:endParaRPr/>
          </a:p>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t/>
            </a:r>
            <a:endParaRPr/>
          </a:p>
        </p:txBody>
      </p:sp>
      <p:sp>
        <p:nvSpPr>
          <p:cNvPr id="105" name="Google Shape;105;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p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14" name="Google Shape;114;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0" name="Shape 120"/>
        <p:cNvGrpSpPr/>
        <p:nvPr/>
      </p:nvGrpSpPr>
      <p:grpSpPr>
        <a:xfrm>
          <a:off x="0" y="0"/>
          <a:ext cx="0" cy="0"/>
          <a:chOff x="0" y="0"/>
          <a:chExt cx="0" cy="0"/>
        </a:xfrm>
      </p:grpSpPr>
      <p:sp>
        <p:nvSpPr>
          <p:cNvPr id="121" name="Google Shape;121;p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lang="zh-CN"/>
              <a:t>如果有老师想介绍”种族” race, 请一定要分清民族(ethnic group)和种族不同概念哦。</a:t>
            </a:r>
            <a:endParaRPr/>
          </a:p>
        </p:txBody>
      </p:sp>
      <p:sp>
        <p:nvSpPr>
          <p:cNvPr id="122" name="Google Shape;122;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 name="Shape 128"/>
        <p:cNvGrpSpPr/>
        <p:nvPr/>
      </p:nvGrpSpPr>
      <p:grpSpPr>
        <a:xfrm>
          <a:off x="0" y="0"/>
          <a:ext cx="0" cy="0"/>
          <a:chOff x="0" y="0"/>
          <a:chExt cx="0" cy="0"/>
        </a:xfrm>
      </p:grpSpPr>
      <p:sp>
        <p:nvSpPr>
          <p:cNvPr id="129" name="Google Shape;129;p3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30" name="Google Shape;130;p3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228600" lvl="0" marL="457200" marR="0" rtl="0" algn="l">
              <a:lnSpc>
                <a:spcPct val="100000"/>
              </a:lnSpc>
              <a:spcBef>
                <a:spcPts val="0"/>
              </a:spcBef>
              <a:spcAft>
                <a:spcPts val="0"/>
              </a:spcAft>
              <a:buSzPts val="1400"/>
              <a:buNone/>
            </a:pPr>
            <a:r>
              <a:rPr lang="zh-CN"/>
              <a:t>这一讲也建议先出英文，让学生说中文。最后再说答案。</a:t>
            </a:r>
            <a:r>
              <a:rPr lang="zh-CN"/>
              <a:t>也可以让学生找</a:t>
            </a:r>
            <a:r>
              <a:rPr lang="zh-CN"/>
              <a:t>找课文里的例句。</a:t>
            </a:r>
            <a:endParaRPr/>
          </a:p>
        </p:txBody>
      </p:sp>
      <p:sp>
        <p:nvSpPr>
          <p:cNvPr id="131" name="Google Shape;131;p38: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l">
              <a:lnSpc>
                <a:spcPct val="100000"/>
              </a:lnSpc>
              <a:spcBef>
                <a:spcPts val="0"/>
              </a:spcBef>
              <a:spcAft>
                <a:spcPts val="0"/>
              </a:spcAft>
              <a:buNone/>
            </a:pPr>
            <a:fld id="{00000000-1234-1234-1234-123412341234}" type="slidenum">
              <a:rPr lang="zh-CN"/>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8" name="Shape 138"/>
        <p:cNvGrpSpPr/>
        <p:nvPr/>
      </p:nvGrpSpPr>
      <p:grpSpPr>
        <a:xfrm>
          <a:off x="0" y="0"/>
          <a:ext cx="0" cy="0"/>
          <a:chOff x="0" y="0"/>
          <a:chExt cx="0" cy="0"/>
        </a:xfrm>
      </p:grpSpPr>
      <p:sp>
        <p:nvSpPr>
          <p:cNvPr id="139" name="Google Shape;139;p39: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Clr>
                <a:schemeClr val="dk1"/>
              </a:buClr>
              <a:buSzPts val="1100"/>
              <a:buFont typeface="Arial"/>
              <a:buNone/>
            </a:pPr>
            <a:r>
              <a:rPr lang="zh-CN" sz="1700"/>
              <a:t>建议把这些例句根据老师自己的需要改成不同形式的练习：两人一组回答问题；选词填空、翻译、生词和对应中文释义连线、看图说句子，等等。</a:t>
            </a:r>
            <a:endParaRPr sz="1900">
              <a:latin typeface="Arial"/>
              <a:ea typeface="Arial"/>
              <a:cs typeface="Arial"/>
              <a:sym typeface="Arial"/>
            </a:endParaRPr>
          </a:p>
          <a:p>
            <a:pPr indent="0" lvl="0" marL="0" rtl="0" algn="l">
              <a:spcBef>
                <a:spcPts val="0"/>
              </a:spcBef>
              <a:spcAft>
                <a:spcPts val="0"/>
              </a:spcAft>
              <a:buNone/>
            </a:pPr>
            <a:r>
              <a:t/>
            </a:r>
            <a:endParaRPr/>
          </a:p>
        </p:txBody>
      </p:sp>
      <p:sp>
        <p:nvSpPr>
          <p:cNvPr id="140" name="Google Shape;140;p3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 name="Shape 146"/>
        <p:cNvGrpSpPr/>
        <p:nvPr/>
      </p:nvGrpSpPr>
      <p:grpSpPr>
        <a:xfrm>
          <a:off x="0" y="0"/>
          <a:ext cx="0" cy="0"/>
          <a:chOff x="0" y="0"/>
          <a:chExt cx="0" cy="0"/>
        </a:xfrm>
      </p:grpSpPr>
      <p:sp>
        <p:nvSpPr>
          <p:cNvPr id="147" name="Google Shape;147;p1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lang="zh-CN"/>
              <a:t>*第4句的第一个空可以填上面的三个副词的任何一个，这完全取决于说话者的主观表达。请一定要把这类副词在句意里的这种subtle 差别告诉给学生。另：一般人可能会避开使用“完全”两次，为了不重复。但在某些语境里，这样的重复可以表达强调、惊叹的意思。</a:t>
            </a:r>
            <a:endParaRPr/>
          </a:p>
        </p:txBody>
      </p:sp>
      <p:sp>
        <p:nvSpPr>
          <p:cNvPr id="148" name="Google Shape;148;p1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5" name="Shape 15"/>
        <p:cNvGrpSpPr/>
        <p:nvPr/>
      </p:nvGrpSpPr>
      <p:grpSpPr>
        <a:xfrm>
          <a:off x="0" y="0"/>
          <a:ext cx="0" cy="0"/>
          <a:chOff x="0" y="0"/>
          <a:chExt cx="0" cy="0"/>
        </a:xfrm>
      </p:grpSpPr>
      <p:sp>
        <p:nvSpPr>
          <p:cNvPr id="16" name="Google Shape;16;p27"/>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Times"/>
              <a:buNone/>
              <a:defRPr sz="6000">
                <a:latin typeface="Times"/>
                <a:ea typeface="Times"/>
                <a:cs typeface="Times"/>
                <a:sym typeface="Time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7" name="Google Shape;17;p27"/>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3200"/>
              <a:buNone/>
              <a:defRPr sz="3200">
                <a:latin typeface="Times"/>
                <a:ea typeface="Times"/>
                <a:cs typeface="Times"/>
                <a:sym typeface="Times"/>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8" name="Google Shape;18;p2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2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 name="Google Shape;20;p2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zh-C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2" name="Shape 72"/>
        <p:cNvGrpSpPr/>
        <p:nvPr/>
      </p:nvGrpSpPr>
      <p:grpSpPr>
        <a:xfrm>
          <a:off x="0" y="0"/>
          <a:ext cx="0" cy="0"/>
          <a:chOff x="0" y="0"/>
          <a:chExt cx="0" cy="0"/>
        </a:xfrm>
      </p:grpSpPr>
      <p:sp>
        <p:nvSpPr>
          <p:cNvPr id="73" name="Google Shape;73;p3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4" name="Google Shape;74;p36"/>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5" name="Google Shape;75;p3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6" name="Google Shape;76;p3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7" name="Google Shape;77;p3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zh-C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8" name="Shape 78"/>
        <p:cNvGrpSpPr/>
        <p:nvPr/>
      </p:nvGrpSpPr>
      <p:grpSpPr>
        <a:xfrm>
          <a:off x="0" y="0"/>
          <a:ext cx="0" cy="0"/>
          <a:chOff x="0" y="0"/>
          <a:chExt cx="0" cy="0"/>
        </a:xfrm>
      </p:grpSpPr>
      <p:sp>
        <p:nvSpPr>
          <p:cNvPr id="79" name="Google Shape;79;p37"/>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0" name="Google Shape;80;p37"/>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1" name="Google Shape;81;p3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2" name="Google Shape;82;p3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3" name="Google Shape;83;p3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zh-C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1" name="Shape 21"/>
        <p:cNvGrpSpPr/>
        <p:nvPr/>
      </p:nvGrpSpPr>
      <p:grpSpPr>
        <a:xfrm>
          <a:off x="0" y="0"/>
          <a:ext cx="0" cy="0"/>
          <a:chOff x="0" y="0"/>
          <a:chExt cx="0" cy="0"/>
        </a:xfrm>
      </p:grpSpPr>
      <p:sp>
        <p:nvSpPr>
          <p:cNvPr id="22" name="Google Shape;22;p28"/>
          <p:cNvSpPr txBox="1"/>
          <p:nvPr>
            <p:ph type="title"/>
          </p:nvPr>
        </p:nvSpPr>
        <p:spPr>
          <a:xfrm>
            <a:off x="463446" y="209603"/>
            <a:ext cx="10515600" cy="882907"/>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rgbClr val="0070C0"/>
              </a:buClr>
              <a:buSzPts val="4400"/>
              <a:buFont typeface="Times"/>
              <a:buNone/>
              <a:defRPr>
                <a:solidFill>
                  <a:srgbClr val="0070C0"/>
                </a:solidFill>
                <a:latin typeface="Times"/>
                <a:ea typeface="Times"/>
                <a:cs typeface="Times"/>
                <a:sym typeface="Time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3" name="Google Shape;23;p28"/>
          <p:cNvSpPr txBox="1"/>
          <p:nvPr>
            <p:ph idx="1" type="body"/>
          </p:nvPr>
        </p:nvSpPr>
        <p:spPr>
          <a:xfrm>
            <a:off x="703288" y="1087276"/>
            <a:ext cx="10515600" cy="4644725"/>
          </a:xfrm>
          <a:prstGeom prst="rect">
            <a:avLst/>
          </a:prstGeom>
          <a:noFill/>
          <a:ln>
            <a:noFill/>
          </a:ln>
        </p:spPr>
        <p:txBody>
          <a:bodyPr anchorCtr="0" anchor="t" bIns="45700" lIns="91425" spcFirstLastPara="1" rIns="91425" wrap="square" tIns="45700">
            <a:normAutofit/>
          </a:bodyPr>
          <a:lstStyle>
            <a:lvl1pPr indent="-457200" lvl="0" marL="457200" algn="l">
              <a:lnSpc>
                <a:spcPct val="150000"/>
              </a:lnSpc>
              <a:spcBef>
                <a:spcPts val="1000"/>
              </a:spcBef>
              <a:spcAft>
                <a:spcPts val="0"/>
              </a:spcAft>
              <a:buClr>
                <a:schemeClr val="dk1"/>
              </a:buClr>
              <a:buSzPts val="3600"/>
              <a:buChar char="•"/>
              <a:defRPr sz="3600">
                <a:latin typeface="Times"/>
                <a:ea typeface="Times"/>
                <a:cs typeface="Times"/>
                <a:sym typeface="Times"/>
              </a:defRPr>
            </a:lvl1pPr>
            <a:lvl2pPr indent="-457200" lvl="1" marL="914400" algn="l">
              <a:lnSpc>
                <a:spcPct val="150000"/>
              </a:lnSpc>
              <a:spcBef>
                <a:spcPts val="500"/>
              </a:spcBef>
              <a:spcAft>
                <a:spcPts val="0"/>
              </a:spcAft>
              <a:buClr>
                <a:schemeClr val="dk1"/>
              </a:buClr>
              <a:buSzPts val="3600"/>
              <a:buChar char="•"/>
              <a:defRPr sz="3600">
                <a:latin typeface="Times"/>
                <a:ea typeface="Times"/>
                <a:cs typeface="Times"/>
                <a:sym typeface="Times"/>
              </a:defRPr>
            </a:lvl2pPr>
            <a:lvl3pPr indent="-457200" lvl="2" marL="1371600" algn="l">
              <a:lnSpc>
                <a:spcPct val="150000"/>
              </a:lnSpc>
              <a:spcBef>
                <a:spcPts val="500"/>
              </a:spcBef>
              <a:spcAft>
                <a:spcPts val="0"/>
              </a:spcAft>
              <a:buClr>
                <a:schemeClr val="dk1"/>
              </a:buClr>
              <a:buSzPts val="3600"/>
              <a:buChar char="•"/>
              <a:defRPr sz="3600">
                <a:latin typeface="Times"/>
                <a:ea typeface="Times"/>
                <a:cs typeface="Times"/>
                <a:sym typeface="Times"/>
              </a:defRPr>
            </a:lvl3pPr>
            <a:lvl4pPr indent="-457200" lvl="3" marL="1828800" algn="l">
              <a:lnSpc>
                <a:spcPct val="150000"/>
              </a:lnSpc>
              <a:spcBef>
                <a:spcPts val="500"/>
              </a:spcBef>
              <a:spcAft>
                <a:spcPts val="0"/>
              </a:spcAft>
              <a:buClr>
                <a:schemeClr val="dk1"/>
              </a:buClr>
              <a:buSzPts val="3600"/>
              <a:buChar char="•"/>
              <a:defRPr sz="3600">
                <a:latin typeface="Times"/>
                <a:ea typeface="Times"/>
                <a:cs typeface="Times"/>
                <a:sym typeface="Times"/>
              </a:defRPr>
            </a:lvl4pPr>
            <a:lvl5pPr indent="-457200" lvl="4" marL="2286000" algn="l">
              <a:lnSpc>
                <a:spcPct val="150000"/>
              </a:lnSpc>
              <a:spcBef>
                <a:spcPts val="500"/>
              </a:spcBef>
              <a:spcAft>
                <a:spcPts val="0"/>
              </a:spcAft>
              <a:buClr>
                <a:schemeClr val="dk1"/>
              </a:buClr>
              <a:buSzPts val="3600"/>
              <a:buChar char="•"/>
              <a:defRPr sz="3600">
                <a:latin typeface="Times"/>
                <a:ea typeface="Times"/>
                <a:cs typeface="Times"/>
                <a:sym typeface="Times"/>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4" name="Google Shape;24;p2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 name="Google Shape;25;p2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6" name="Google Shape;26;p28"/>
          <p:cNvSpPr txBox="1"/>
          <p:nvPr>
            <p:ph idx="12" type="sldNum"/>
          </p:nvPr>
        </p:nvSpPr>
        <p:spPr>
          <a:xfrm>
            <a:off x="9342120" y="637286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Times"/>
                <a:ea typeface="Times"/>
                <a:cs typeface="Times"/>
                <a:sym typeface="Times"/>
              </a:defRPr>
            </a:lvl1pPr>
            <a:lvl2pPr indent="0" lvl="1"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Times"/>
                <a:ea typeface="Times"/>
                <a:cs typeface="Times"/>
                <a:sym typeface="Times"/>
              </a:defRPr>
            </a:lvl2pPr>
            <a:lvl3pPr indent="0" lvl="2"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Times"/>
                <a:ea typeface="Times"/>
                <a:cs typeface="Times"/>
                <a:sym typeface="Times"/>
              </a:defRPr>
            </a:lvl3pPr>
            <a:lvl4pPr indent="0" lvl="3"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Times"/>
                <a:ea typeface="Times"/>
                <a:cs typeface="Times"/>
                <a:sym typeface="Times"/>
              </a:defRPr>
            </a:lvl4pPr>
            <a:lvl5pPr indent="0" lvl="4"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Times"/>
                <a:ea typeface="Times"/>
                <a:cs typeface="Times"/>
                <a:sym typeface="Times"/>
              </a:defRPr>
            </a:lvl5pPr>
            <a:lvl6pPr indent="0" lvl="5"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Times"/>
                <a:ea typeface="Times"/>
                <a:cs typeface="Times"/>
                <a:sym typeface="Times"/>
              </a:defRPr>
            </a:lvl6pPr>
            <a:lvl7pPr indent="0" lvl="6"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Times"/>
                <a:ea typeface="Times"/>
                <a:cs typeface="Times"/>
                <a:sym typeface="Times"/>
              </a:defRPr>
            </a:lvl7pPr>
            <a:lvl8pPr indent="0" lvl="7"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Times"/>
                <a:ea typeface="Times"/>
                <a:cs typeface="Times"/>
                <a:sym typeface="Times"/>
              </a:defRPr>
            </a:lvl8pPr>
            <a:lvl9pPr indent="0" lvl="8"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Times"/>
                <a:ea typeface="Times"/>
                <a:cs typeface="Times"/>
                <a:sym typeface="Times"/>
              </a:defRPr>
            </a:lvl9pPr>
          </a:lstStyle>
          <a:p>
            <a:pPr indent="0" lvl="0" marL="0" rtl="0" algn="r">
              <a:spcBef>
                <a:spcPts val="0"/>
              </a:spcBef>
              <a:spcAft>
                <a:spcPts val="0"/>
              </a:spcAft>
              <a:buNone/>
            </a:pPr>
            <a:fld id="{00000000-1234-1234-1234-123412341234}" type="slidenum">
              <a:rPr lang="zh-C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7" name="Shape 27"/>
        <p:cNvGrpSpPr/>
        <p:nvPr/>
      </p:nvGrpSpPr>
      <p:grpSpPr>
        <a:xfrm>
          <a:off x="0" y="0"/>
          <a:ext cx="0" cy="0"/>
          <a:chOff x="0" y="0"/>
          <a:chExt cx="0" cy="0"/>
        </a:xfrm>
      </p:grpSpPr>
      <p:sp>
        <p:nvSpPr>
          <p:cNvPr id="28" name="Google Shape;28;p29"/>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9" name="Google Shape;29;p29"/>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30" name="Google Shape;30;p2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1" name="Google Shape;31;p2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2" name="Google Shape;32;p2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zh-C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3" name="Shape 33"/>
        <p:cNvGrpSpPr/>
        <p:nvPr/>
      </p:nvGrpSpPr>
      <p:grpSpPr>
        <a:xfrm>
          <a:off x="0" y="0"/>
          <a:ext cx="0" cy="0"/>
          <a:chOff x="0" y="0"/>
          <a:chExt cx="0" cy="0"/>
        </a:xfrm>
      </p:grpSpPr>
      <p:sp>
        <p:nvSpPr>
          <p:cNvPr id="34" name="Google Shape;34;p30"/>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30"/>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6" name="Google Shape;36;p30"/>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7" name="Google Shape;37;p3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3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9" name="Google Shape;39;p3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zh-C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0" name="Shape 40"/>
        <p:cNvGrpSpPr/>
        <p:nvPr/>
      </p:nvGrpSpPr>
      <p:grpSpPr>
        <a:xfrm>
          <a:off x="0" y="0"/>
          <a:ext cx="0" cy="0"/>
          <a:chOff x="0" y="0"/>
          <a:chExt cx="0" cy="0"/>
        </a:xfrm>
      </p:grpSpPr>
      <p:sp>
        <p:nvSpPr>
          <p:cNvPr id="41" name="Google Shape;41;p31"/>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2" name="Google Shape;42;p31"/>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3" name="Google Shape;43;p31"/>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4" name="Google Shape;44;p31"/>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5" name="Google Shape;45;p31"/>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6" name="Google Shape;46;p3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3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 name="Google Shape;48;p3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zh-C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9" name="Shape 49"/>
        <p:cNvGrpSpPr/>
        <p:nvPr/>
      </p:nvGrpSpPr>
      <p:grpSpPr>
        <a:xfrm>
          <a:off x="0" y="0"/>
          <a:ext cx="0" cy="0"/>
          <a:chOff x="0" y="0"/>
          <a:chExt cx="0" cy="0"/>
        </a:xfrm>
      </p:grpSpPr>
      <p:sp>
        <p:nvSpPr>
          <p:cNvPr id="50" name="Google Shape;50;p3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1" name="Google Shape;51;p3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3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3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zh-C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4" name="Shape 54"/>
        <p:cNvGrpSpPr/>
        <p:nvPr/>
      </p:nvGrpSpPr>
      <p:grpSpPr>
        <a:xfrm>
          <a:off x="0" y="0"/>
          <a:ext cx="0" cy="0"/>
          <a:chOff x="0" y="0"/>
          <a:chExt cx="0" cy="0"/>
        </a:xfrm>
      </p:grpSpPr>
      <p:sp>
        <p:nvSpPr>
          <p:cNvPr id="55" name="Google Shape;55;p3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3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7" name="Google Shape;57;p3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zh-C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8" name="Shape 58"/>
        <p:cNvGrpSpPr/>
        <p:nvPr/>
      </p:nvGrpSpPr>
      <p:grpSpPr>
        <a:xfrm>
          <a:off x="0" y="0"/>
          <a:ext cx="0" cy="0"/>
          <a:chOff x="0" y="0"/>
          <a:chExt cx="0" cy="0"/>
        </a:xfrm>
      </p:grpSpPr>
      <p:sp>
        <p:nvSpPr>
          <p:cNvPr id="59" name="Google Shape;59;p34"/>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 name="Google Shape;60;p34"/>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61" name="Google Shape;61;p34"/>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2" name="Google Shape;62;p3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3" name="Google Shape;63;p3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4" name="Google Shape;64;p3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zh-C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5" name="Shape 65"/>
        <p:cNvGrpSpPr/>
        <p:nvPr/>
      </p:nvGrpSpPr>
      <p:grpSpPr>
        <a:xfrm>
          <a:off x="0" y="0"/>
          <a:ext cx="0" cy="0"/>
          <a:chOff x="0" y="0"/>
          <a:chExt cx="0" cy="0"/>
        </a:xfrm>
      </p:grpSpPr>
      <p:sp>
        <p:nvSpPr>
          <p:cNvPr id="66" name="Google Shape;66;p35"/>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7" name="Google Shape;67;p35"/>
          <p:cNvSpPr/>
          <p:nvPr>
            <p:ph idx="2" type="pic"/>
          </p:nvPr>
        </p:nvSpPr>
        <p:spPr>
          <a:xfrm>
            <a:off x="5183188" y="987425"/>
            <a:ext cx="6172200" cy="4873625"/>
          </a:xfrm>
          <a:prstGeom prst="rect">
            <a:avLst/>
          </a:prstGeom>
          <a:noFill/>
          <a:ln>
            <a:noFill/>
          </a:ln>
        </p:spPr>
      </p:sp>
      <p:sp>
        <p:nvSpPr>
          <p:cNvPr id="68" name="Google Shape;68;p35"/>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9" name="Google Shape;69;p3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 name="Google Shape;70;p3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1" name="Google Shape;71;p3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zh-C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2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1" name="Google Shape;11;p26"/>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2" name="Google Shape;12;p2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3" name="Google Shape;13;p2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4" name="Google Shape;14;p2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zh-CN"/>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3.pn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hyperlink" Target="https://youtu.be/x21WLkQmG3g?si=xfkkO8zG3WuiY9Us" TargetMode="External"/><Relationship Id="rId4" Type="http://schemas.openxmlformats.org/officeDocument/2006/relationships/hyperlink" Target="https://zh.wikipedia.org/wiki/%E8%87%BA%E7%81%A3%E6%97%8F%E7%BE%A4"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 name="Shape 87"/>
        <p:cNvGrpSpPr/>
        <p:nvPr/>
      </p:nvGrpSpPr>
      <p:grpSpPr>
        <a:xfrm>
          <a:off x="0" y="0"/>
          <a:ext cx="0" cy="0"/>
          <a:chOff x="0" y="0"/>
          <a:chExt cx="0" cy="0"/>
        </a:xfrm>
      </p:grpSpPr>
      <p:sp>
        <p:nvSpPr>
          <p:cNvPr id="88" name="Google Shape;88;p1"/>
          <p:cNvSpPr txBox="1"/>
          <p:nvPr>
            <p:ph type="ctrTitle"/>
          </p:nvPr>
        </p:nvSpPr>
        <p:spPr>
          <a:xfrm>
            <a:off x="1288869" y="639037"/>
            <a:ext cx="9144000" cy="2387600"/>
          </a:xfrm>
          <a:prstGeom prst="rect">
            <a:avLst/>
          </a:prstGeom>
          <a:noFill/>
          <a:ln>
            <a:noFill/>
          </a:ln>
        </p:spPr>
        <p:txBody>
          <a:bodyPr anchorCtr="0" anchor="b" bIns="45700" lIns="91425" spcFirstLastPara="1" rIns="91425" wrap="square" tIns="45700">
            <a:normAutofit/>
          </a:bodyPr>
          <a:lstStyle/>
          <a:p>
            <a:pPr indent="0" lvl="0" marL="0" rtl="0" algn="ctr">
              <a:lnSpc>
                <a:spcPct val="90000"/>
              </a:lnSpc>
              <a:spcBef>
                <a:spcPts val="0"/>
              </a:spcBef>
              <a:spcAft>
                <a:spcPts val="0"/>
              </a:spcAft>
              <a:buClr>
                <a:schemeClr val="dk1"/>
              </a:buClr>
              <a:buSzPts val="6000"/>
              <a:buFont typeface="Times"/>
              <a:buNone/>
            </a:pPr>
            <a:r>
              <a:rPr lang="zh-CN"/>
              <a:t>第三课 普通话和方言</a:t>
            </a:r>
            <a:endParaRPr/>
          </a:p>
        </p:txBody>
      </p:sp>
      <p:sp>
        <p:nvSpPr>
          <p:cNvPr id="89" name="Google Shape;89;p1"/>
          <p:cNvSpPr txBox="1"/>
          <p:nvPr>
            <p:ph idx="1" type="subTitle"/>
          </p:nvPr>
        </p:nvSpPr>
        <p:spPr>
          <a:xfrm>
            <a:off x="1288869" y="3304902"/>
            <a:ext cx="9144000" cy="1469571"/>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1"/>
              </a:buClr>
              <a:buSzPts val="3200"/>
              <a:buNone/>
            </a:pPr>
            <a:r>
              <a:rPr lang="zh-CN"/>
              <a:t>生词练习</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5" name="Shape 155"/>
        <p:cNvGrpSpPr/>
        <p:nvPr/>
      </p:nvGrpSpPr>
      <p:grpSpPr>
        <a:xfrm>
          <a:off x="0" y="0"/>
          <a:ext cx="0" cy="0"/>
          <a:chOff x="0" y="0"/>
          <a:chExt cx="0" cy="0"/>
        </a:xfrm>
      </p:grpSpPr>
      <p:sp>
        <p:nvSpPr>
          <p:cNvPr id="156" name="Google Shape;156;p40"/>
          <p:cNvSpPr txBox="1"/>
          <p:nvPr>
            <p:ph type="title"/>
          </p:nvPr>
        </p:nvSpPr>
        <p:spPr>
          <a:xfrm>
            <a:off x="463446" y="209603"/>
            <a:ext cx="10515600" cy="882907"/>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0070C0"/>
              </a:buClr>
              <a:buSzPts val="4400"/>
              <a:buFont typeface="Times"/>
              <a:buNone/>
            </a:pPr>
            <a:r>
              <a:rPr lang="zh-CN"/>
              <a:t>幅员辽阔			历史悠久</a:t>
            </a:r>
            <a:endParaRPr/>
          </a:p>
        </p:txBody>
      </p:sp>
      <p:sp>
        <p:nvSpPr>
          <p:cNvPr id="157" name="Google Shape;157;p40"/>
          <p:cNvSpPr txBox="1"/>
          <p:nvPr>
            <p:ph idx="1" type="body"/>
          </p:nvPr>
        </p:nvSpPr>
        <p:spPr>
          <a:xfrm>
            <a:off x="703288" y="1087276"/>
            <a:ext cx="10515600" cy="4644725"/>
          </a:xfrm>
          <a:prstGeom prst="rect">
            <a:avLst/>
          </a:prstGeom>
          <a:noFill/>
          <a:ln>
            <a:noFill/>
          </a:ln>
        </p:spPr>
        <p:txBody>
          <a:bodyPr anchorCtr="0" anchor="t" bIns="45700" lIns="91425" spcFirstLastPara="1" rIns="91425" wrap="square" tIns="45700">
            <a:normAutofit/>
          </a:bodyPr>
          <a:lstStyle/>
          <a:p>
            <a:pPr indent="0" lvl="0" marL="0" rtl="0" algn="l">
              <a:lnSpc>
                <a:spcPct val="150000"/>
              </a:lnSpc>
              <a:spcBef>
                <a:spcPts val="1000"/>
              </a:spcBef>
              <a:spcAft>
                <a:spcPts val="0"/>
              </a:spcAft>
              <a:buSzPts val="3600"/>
              <a:buNone/>
            </a:pPr>
            <a:r>
              <a:rPr lang="zh-CN" sz="2800"/>
              <a:t>These two 4-character words are usually used as fixed expressions.</a:t>
            </a:r>
            <a:endParaRPr/>
          </a:p>
          <a:p>
            <a:pPr indent="-457200" lvl="0" marL="457200" rtl="0" algn="l">
              <a:lnSpc>
                <a:spcPct val="150000"/>
              </a:lnSpc>
              <a:spcBef>
                <a:spcPts val="1000"/>
              </a:spcBef>
              <a:spcAft>
                <a:spcPts val="0"/>
              </a:spcAft>
              <a:buClr>
                <a:schemeClr val="dk1"/>
              </a:buClr>
              <a:buSzPts val="3600"/>
              <a:buChar char="•"/>
            </a:pPr>
            <a:r>
              <a:rPr lang="zh-CN" sz="2800"/>
              <a:t>中国是一个</a:t>
            </a:r>
            <a:r>
              <a:rPr lang="zh-CN" sz="2800">
                <a:solidFill>
                  <a:schemeClr val="accent1"/>
                </a:solidFill>
              </a:rPr>
              <a:t>幅员辽阔、历史悠久</a:t>
            </a:r>
            <a:r>
              <a:rPr lang="zh-CN" sz="2800"/>
              <a:t>的国家。</a:t>
            </a:r>
            <a:endParaRPr sz="2800"/>
          </a:p>
          <a:p>
            <a:pPr indent="-457200" lvl="0" marL="457200" rtl="0" algn="l">
              <a:lnSpc>
                <a:spcPct val="150000"/>
              </a:lnSpc>
              <a:spcBef>
                <a:spcPts val="1000"/>
              </a:spcBef>
              <a:spcAft>
                <a:spcPts val="0"/>
              </a:spcAft>
              <a:buClr>
                <a:schemeClr val="dk1"/>
              </a:buClr>
              <a:buSzPts val="3600"/>
              <a:buChar char="•"/>
            </a:pPr>
            <a:r>
              <a:rPr lang="zh-CN" sz="2800"/>
              <a:t>芝加哥很多的建筑大楼都</a:t>
            </a:r>
            <a:r>
              <a:rPr lang="zh-CN" sz="2800">
                <a:solidFill>
                  <a:srgbClr val="FF0000"/>
                </a:solidFill>
              </a:rPr>
              <a:t>体现</a:t>
            </a:r>
            <a:r>
              <a:rPr lang="zh-CN" sz="2800"/>
              <a:t>出了</a:t>
            </a:r>
            <a:r>
              <a:rPr lang="zh-CN" sz="2800">
                <a:solidFill>
                  <a:schemeClr val="accent1"/>
                </a:solidFill>
              </a:rPr>
              <a:t>历史悠久</a:t>
            </a:r>
            <a:r>
              <a:rPr lang="zh-CN" sz="2800"/>
              <a:t>的建筑风格。</a:t>
            </a:r>
            <a:endParaRPr sz="2800"/>
          </a:p>
          <a:p>
            <a:pPr indent="-457200" lvl="0" marL="457200" rtl="0" algn="l">
              <a:lnSpc>
                <a:spcPct val="150000"/>
              </a:lnSpc>
              <a:spcBef>
                <a:spcPts val="1000"/>
              </a:spcBef>
              <a:spcAft>
                <a:spcPts val="0"/>
              </a:spcAft>
              <a:buClr>
                <a:schemeClr val="dk1"/>
              </a:buClr>
              <a:buSzPts val="3600"/>
              <a:buChar char="•"/>
            </a:pPr>
            <a:r>
              <a:rPr lang="zh-CN" sz="2800"/>
              <a:t>美国</a:t>
            </a:r>
            <a:r>
              <a:rPr lang="zh-CN" sz="2800">
                <a:solidFill>
                  <a:schemeClr val="accent1"/>
                </a:solidFill>
              </a:rPr>
              <a:t>幅员辽阔</a:t>
            </a:r>
            <a:r>
              <a:rPr lang="zh-CN" sz="2800"/>
              <a:t>，有丰富的自然资源。</a:t>
            </a:r>
            <a:endParaRPr sz="2800"/>
          </a:p>
          <a:p>
            <a:pPr indent="-457200" lvl="0" marL="457200" rtl="0" algn="l">
              <a:lnSpc>
                <a:spcPct val="150000"/>
              </a:lnSpc>
              <a:spcBef>
                <a:spcPts val="1000"/>
              </a:spcBef>
              <a:spcAft>
                <a:spcPts val="0"/>
              </a:spcAft>
              <a:buClr>
                <a:schemeClr val="dk1"/>
              </a:buClr>
              <a:buSzPts val="3600"/>
              <a:buChar char="•"/>
            </a:pPr>
            <a:r>
              <a:rPr lang="zh-CN" sz="2800"/>
              <a:t>伦敦是一座</a:t>
            </a:r>
            <a:r>
              <a:rPr lang="zh-CN" sz="2800">
                <a:solidFill>
                  <a:schemeClr val="accent1"/>
                </a:solidFill>
              </a:rPr>
              <a:t>历史悠久</a:t>
            </a:r>
            <a:r>
              <a:rPr lang="zh-CN" sz="2800"/>
              <a:t>的城市。</a:t>
            </a:r>
            <a:endParaRPr sz="2800"/>
          </a:p>
        </p:txBody>
      </p:sp>
      <p:sp>
        <p:nvSpPr>
          <p:cNvPr id="158" name="Google Shape;158;p40"/>
          <p:cNvSpPr txBox="1"/>
          <p:nvPr/>
        </p:nvSpPr>
        <p:spPr>
          <a:xfrm>
            <a:off x="8113700" y="5336050"/>
            <a:ext cx="3829800" cy="12315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zh-CN" sz="1700">
                <a:solidFill>
                  <a:schemeClr val="dk1"/>
                </a:solidFill>
                <a:latin typeface="Calibri"/>
                <a:ea typeface="Calibri"/>
                <a:cs typeface="Calibri"/>
                <a:sym typeface="Calibri"/>
              </a:rPr>
              <a:t>建议把</a:t>
            </a:r>
            <a:r>
              <a:rPr lang="zh-CN" sz="1700">
                <a:solidFill>
                  <a:schemeClr val="dk1"/>
                </a:solidFill>
                <a:latin typeface="Calibri"/>
                <a:ea typeface="Calibri"/>
                <a:cs typeface="Calibri"/>
                <a:sym typeface="Calibri"/>
              </a:rPr>
              <a:t>这些</a:t>
            </a:r>
            <a:r>
              <a:rPr lang="zh-CN" sz="1700">
                <a:solidFill>
                  <a:schemeClr val="dk1"/>
                </a:solidFill>
                <a:latin typeface="Calibri"/>
                <a:ea typeface="Calibri"/>
                <a:cs typeface="Calibri"/>
                <a:sym typeface="Calibri"/>
              </a:rPr>
              <a:t>例句根据老师自己的需要改成不同形式的练习：两人一组回答问题；选词填空、翻译、生词和对应中文释义连线、看图说句子，等等。</a:t>
            </a:r>
            <a:endParaRPr sz="1900"/>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E1EFD8"/>
        </a:solidFill>
      </p:bgPr>
    </p:bg>
    <p:spTree>
      <p:nvGrpSpPr>
        <p:cNvPr id="162" name="Shape 162"/>
        <p:cNvGrpSpPr/>
        <p:nvPr/>
      </p:nvGrpSpPr>
      <p:grpSpPr>
        <a:xfrm>
          <a:off x="0" y="0"/>
          <a:ext cx="0" cy="0"/>
          <a:chOff x="0" y="0"/>
          <a:chExt cx="0" cy="0"/>
        </a:xfrm>
      </p:grpSpPr>
      <p:sp>
        <p:nvSpPr>
          <p:cNvPr id="163" name="Google Shape;163;p16"/>
          <p:cNvSpPr txBox="1"/>
          <p:nvPr>
            <p:ph idx="1" type="body"/>
          </p:nvPr>
        </p:nvSpPr>
        <p:spPr>
          <a:xfrm>
            <a:off x="3853542" y="2651760"/>
            <a:ext cx="7365345" cy="3080241"/>
          </a:xfrm>
          <a:prstGeom prst="rect">
            <a:avLst/>
          </a:prstGeom>
          <a:noFill/>
          <a:ln>
            <a:noFill/>
          </a:ln>
        </p:spPr>
        <p:txBody>
          <a:bodyPr anchorCtr="0" anchor="t" bIns="45700" lIns="91425" spcFirstLastPara="1" rIns="91425" wrap="square" tIns="45700">
            <a:normAutofit/>
          </a:bodyPr>
          <a:lstStyle/>
          <a:p>
            <a:pPr indent="0" lvl="0" marL="0" rtl="0" algn="l">
              <a:lnSpc>
                <a:spcPct val="150000"/>
              </a:lnSpc>
              <a:spcBef>
                <a:spcPts val="0"/>
              </a:spcBef>
              <a:spcAft>
                <a:spcPts val="0"/>
              </a:spcAft>
              <a:buClr>
                <a:schemeClr val="dk1"/>
              </a:buClr>
              <a:buSzPts val="3600"/>
              <a:buNone/>
            </a:pPr>
            <a:r>
              <a:rPr lang="zh-CN"/>
              <a:t>生词表二的生词</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7" name="Shape 167"/>
        <p:cNvGrpSpPr/>
        <p:nvPr/>
      </p:nvGrpSpPr>
      <p:grpSpPr>
        <a:xfrm>
          <a:off x="0" y="0"/>
          <a:ext cx="0" cy="0"/>
          <a:chOff x="0" y="0"/>
          <a:chExt cx="0" cy="0"/>
        </a:xfrm>
      </p:grpSpPr>
      <p:sp>
        <p:nvSpPr>
          <p:cNvPr id="168" name="Google Shape;168;p17"/>
          <p:cNvSpPr txBox="1"/>
          <p:nvPr>
            <p:ph type="title"/>
          </p:nvPr>
        </p:nvSpPr>
        <p:spPr>
          <a:xfrm>
            <a:off x="2112278" y="383350"/>
            <a:ext cx="9249600" cy="8829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889"/>
              <a:buFont typeface="Times"/>
              <a:buNone/>
            </a:pPr>
            <a:r>
              <a:rPr lang="zh-CN">
                <a:solidFill>
                  <a:schemeClr val="dk1"/>
                </a:solidFill>
              </a:rPr>
              <a:t>据...   </a:t>
            </a:r>
            <a:r>
              <a:rPr lang="zh-CN">
                <a:solidFill>
                  <a:schemeClr val="dk1"/>
                </a:solidFill>
              </a:rPr>
              <a:t>统计   		约		教育部		</a:t>
            </a:r>
            <a:endParaRPr>
              <a:solidFill>
                <a:schemeClr val="dk1"/>
              </a:solidFill>
              <a:highlight>
                <a:srgbClr val="FFFF00"/>
              </a:highlight>
            </a:endParaRPr>
          </a:p>
        </p:txBody>
      </p:sp>
      <p:sp>
        <p:nvSpPr>
          <p:cNvPr id="169" name="Google Shape;169;p17"/>
          <p:cNvSpPr txBox="1"/>
          <p:nvPr>
            <p:ph idx="1" type="body"/>
          </p:nvPr>
        </p:nvSpPr>
        <p:spPr>
          <a:xfrm>
            <a:off x="156050" y="1489891"/>
            <a:ext cx="11879899" cy="2161216"/>
          </a:xfrm>
          <a:prstGeom prst="rect">
            <a:avLst/>
          </a:prstGeom>
          <a:noFill/>
          <a:ln>
            <a:noFill/>
          </a:ln>
        </p:spPr>
        <p:txBody>
          <a:bodyPr anchorCtr="0" anchor="t" bIns="45700" lIns="91425" spcFirstLastPara="1" rIns="91425" wrap="square" tIns="45700">
            <a:noAutofit/>
          </a:bodyPr>
          <a:lstStyle/>
          <a:p>
            <a:pPr indent="-228600" lvl="0" marL="228600" rtl="0" algn="l">
              <a:lnSpc>
                <a:spcPct val="100000"/>
              </a:lnSpc>
              <a:spcBef>
                <a:spcPts val="0"/>
              </a:spcBef>
              <a:spcAft>
                <a:spcPts val="0"/>
              </a:spcAft>
              <a:buSzPts val="3200"/>
              <a:buChar char="•"/>
            </a:pPr>
            <a:r>
              <a:rPr lang="zh-CN" sz="3200"/>
              <a:t>据统计，中国人口</a:t>
            </a:r>
            <a:r>
              <a:rPr lang="zh-CN" sz="3200">
                <a:extLst>
                  <a:ext uri="http://customooxmlschemas.google.com/">
                    <go:slidesCustomData xmlns:go="http://customooxmlschemas.google.com/" textRoundtripDataId="1"/>
                  </a:ext>
                </a:extLst>
              </a:rPr>
              <a:t>约14</a:t>
            </a:r>
            <a:r>
              <a:rPr lang="zh-CN" sz="3200"/>
              <a:t>.25亿，美国人口约3.3亿。</a:t>
            </a:r>
            <a:endParaRPr sz="3200"/>
          </a:p>
          <a:p>
            <a:pPr indent="-25400" lvl="0" marL="228600" rtl="0" algn="l">
              <a:lnSpc>
                <a:spcPct val="100000"/>
              </a:lnSpc>
              <a:spcBef>
                <a:spcPts val="0"/>
              </a:spcBef>
              <a:spcAft>
                <a:spcPts val="0"/>
              </a:spcAft>
              <a:buSzPts val="3200"/>
              <a:buNone/>
            </a:pPr>
            <a:r>
              <a:t/>
            </a:r>
            <a:endParaRPr sz="3200"/>
          </a:p>
          <a:p>
            <a:pPr indent="-228600" lvl="0" marL="228600" rtl="0" algn="l">
              <a:lnSpc>
                <a:spcPct val="100000"/>
              </a:lnSpc>
              <a:spcBef>
                <a:spcPts val="0"/>
              </a:spcBef>
              <a:spcAft>
                <a:spcPts val="0"/>
              </a:spcAft>
              <a:buSzPts val="3200"/>
              <a:buChar char="•"/>
            </a:pPr>
            <a:r>
              <a:rPr lang="zh-CN"/>
              <a:t>据教育部统计，2024年中国大学毕业生人数将超过1100万。</a:t>
            </a:r>
            <a:endParaRPr/>
          </a:p>
          <a:p>
            <a:pPr indent="-25400" lvl="0" marL="228600" rtl="0" algn="l">
              <a:lnSpc>
                <a:spcPct val="100000"/>
              </a:lnSpc>
              <a:spcBef>
                <a:spcPts val="0"/>
              </a:spcBef>
              <a:spcAft>
                <a:spcPts val="0"/>
              </a:spcAft>
              <a:buSzPts val="3200"/>
              <a:buNone/>
            </a:pPr>
            <a:r>
              <a:t/>
            </a:r>
            <a:endParaRPr sz="3200"/>
          </a:p>
          <a:p>
            <a:pPr indent="-228600" lvl="0" marL="228600" rtl="0" algn="l">
              <a:lnSpc>
                <a:spcPct val="100000"/>
              </a:lnSpc>
              <a:spcBef>
                <a:spcPts val="0"/>
              </a:spcBef>
              <a:spcAft>
                <a:spcPts val="0"/>
              </a:spcAft>
              <a:buSzPts val="3200"/>
              <a:buChar char="•"/>
            </a:pPr>
            <a:r>
              <a:rPr lang="zh-CN" sz="3200"/>
              <a:t>据他说，他</a:t>
            </a:r>
            <a:r>
              <a:rPr lang="zh-CN" sz="3200"/>
              <a:t>约有</a:t>
            </a:r>
            <a:r>
              <a:rPr lang="zh-CN" sz="3200"/>
              <a:t>四年</a:t>
            </a:r>
            <a:r>
              <a:rPr lang="zh-CN" sz="3200">
                <a:solidFill>
                  <a:srgbClr val="FF0000"/>
                </a:solidFill>
              </a:rPr>
              <a:t>以上</a:t>
            </a:r>
            <a:r>
              <a:rPr lang="zh-CN" sz="3200"/>
              <a:t>的工作经验。</a:t>
            </a:r>
            <a:endParaRPr sz="3200"/>
          </a:p>
          <a:p>
            <a:pPr indent="-25400" lvl="0" marL="228600" rtl="0" algn="l">
              <a:lnSpc>
                <a:spcPct val="100000"/>
              </a:lnSpc>
              <a:spcBef>
                <a:spcPts val="0"/>
              </a:spcBef>
              <a:spcAft>
                <a:spcPts val="0"/>
              </a:spcAft>
              <a:buSzPts val="3200"/>
              <a:buNone/>
            </a:pPr>
            <a:r>
              <a:t/>
            </a:r>
            <a:endParaRPr sz="3200"/>
          </a:p>
          <a:p>
            <a:pPr indent="-228600" lvl="0" marL="228600" rtl="0" algn="l">
              <a:lnSpc>
                <a:spcPct val="100000"/>
              </a:lnSpc>
              <a:spcBef>
                <a:spcPts val="0"/>
              </a:spcBef>
              <a:spcAft>
                <a:spcPts val="0"/>
              </a:spcAft>
              <a:buSzPts val="3200"/>
              <a:buChar char="•"/>
            </a:pPr>
            <a:r>
              <a:rPr lang="zh-CN" sz="3200"/>
              <a:t>据人力银行统计，台湾在2022年约有不到16万年轻人给公司企业投简历。这是因为很多20岁</a:t>
            </a:r>
            <a:r>
              <a:rPr lang="zh-CN" sz="3200">
                <a:solidFill>
                  <a:srgbClr val="FF0000"/>
                </a:solidFill>
              </a:rPr>
              <a:t>以上</a:t>
            </a:r>
            <a:r>
              <a:rPr lang="zh-CN" sz="3200"/>
              <a:t>、30岁以下的年轻人都不想当上班族，而更愿意兼职工作。</a:t>
            </a:r>
            <a:endParaRPr sz="3200"/>
          </a:p>
          <a:p>
            <a:pPr indent="0" lvl="0" marL="0" rtl="0" algn="l">
              <a:lnSpc>
                <a:spcPct val="100000"/>
              </a:lnSpc>
              <a:spcBef>
                <a:spcPts val="0"/>
              </a:spcBef>
              <a:spcAft>
                <a:spcPts val="0"/>
              </a:spcAft>
              <a:buSzPts val="3200"/>
              <a:buNone/>
            </a:pPr>
            <a:r>
              <a:t/>
            </a:r>
            <a:endParaRPr sz="3200"/>
          </a:p>
          <a:p>
            <a:pPr indent="-25400" lvl="0" marL="228600" rtl="0" algn="l">
              <a:lnSpc>
                <a:spcPct val="100000"/>
              </a:lnSpc>
              <a:spcBef>
                <a:spcPts val="0"/>
              </a:spcBef>
              <a:spcAft>
                <a:spcPts val="0"/>
              </a:spcAft>
              <a:buSzPts val="3200"/>
              <a:buNone/>
            </a:pPr>
            <a:r>
              <a:t/>
            </a:r>
            <a:endParaRPr sz="3200"/>
          </a:p>
          <a:p>
            <a:pPr indent="-25400" lvl="0" marL="228600" rtl="0" algn="l">
              <a:lnSpc>
                <a:spcPct val="100000"/>
              </a:lnSpc>
              <a:spcBef>
                <a:spcPts val="1000"/>
              </a:spcBef>
              <a:spcAft>
                <a:spcPts val="0"/>
              </a:spcAft>
              <a:buClr>
                <a:schemeClr val="dk1"/>
              </a:buClr>
              <a:buSzPts val="3200"/>
              <a:buNone/>
            </a:pPr>
            <a:r>
              <a:t/>
            </a:r>
            <a:endParaRPr sz="3200"/>
          </a:p>
        </p:txBody>
      </p:sp>
      <p:sp>
        <p:nvSpPr>
          <p:cNvPr id="170" name="Google Shape;170;p17"/>
          <p:cNvSpPr txBox="1"/>
          <p:nvPr/>
        </p:nvSpPr>
        <p:spPr>
          <a:xfrm>
            <a:off x="8618350" y="3263975"/>
            <a:ext cx="3000000" cy="14931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zh-CN" sz="1700">
                <a:solidFill>
                  <a:schemeClr val="dk1"/>
                </a:solidFill>
                <a:latin typeface="Calibri"/>
                <a:ea typeface="Calibri"/>
                <a:cs typeface="Calibri"/>
                <a:sym typeface="Calibri"/>
              </a:rPr>
              <a:t>建议把这些例句根据老师自己的需要改成不同形式的练习：两人一组回答问题；选词填空、翻译、生词和对应中文释义连线、看图说句子，等等。</a:t>
            </a:r>
            <a:endParaRPr sz="1900">
              <a:solidFill>
                <a:schemeClr val="dk1"/>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69">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69">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69">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69">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69">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69">
                                            <p:txEl>
                                              <p:pRg end="5" st="5"/>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69">
                                            <p:txEl>
                                              <p:pRg end="6" st="6"/>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69">
                                            <p:txEl>
                                              <p:pRg end="7" st="7"/>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69">
                                            <p:txEl>
                                              <p:pRg end="8" st="8"/>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69">
                                            <p:txEl>
                                              <p:pRg end="9" st="9"/>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4" name="Shape 174"/>
        <p:cNvGrpSpPr/>
        <p:nvPr/>
      </p:nvGrpSpPr>
      <p:grpSpPr>
        <a:xfrm>
          <a:off x="0" y="0"/>
          <a:ext cx="0" cy="0"/>
          <a:chOff x="0" y="0"/>
          <a:chExt cx="0" cy="0"/>
        </a:xfrm>
      </p:grpSpPr>
      <p:sp>
        <p:nvSpPr>
          <p:cNvPr id="175" name="Google Shape;175;p41"/>
          <p:cNvSpPr txBox="1"/>
          <p:nvPr>
            <p:ph type="title"/>
          </p:nvPr>
        </p:nvSpPr>
        <p:spPr>
          <a:xfrm>
            <a:off x="463446" y="209603"/>
            <a:ext cx="10515600" cy="882907"/>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0070C0"/>
              </a:buClr>
              <a:buSzPts val="4400"/>
              <a:buFont typeface="Times"/>
              <a:buNone/>
            </a:pPr>
            <a:r>
              <a:rPr lang="zh-CN"/>
              <a:t>识字(率)			也就是说			规范</a:t>
            </a:r>
            <a:endParaRPr/>
          </a:p>
        </p:txBody>
      </p:sp>
      <p:sp>
        <p:nvSpPr>
          <p:cNvPr id="176" name="Google Shape;176;p41"/>
          <p:cNvSpPr txBox="1"/>
          <p:nvPr>
            <p:ph idx="1" type="body"/>
          </p:nvPr>
        </p:nvSpPr>
        <p:spPr>
          <a:xfrm>
            <a:off x="317850" y="1087275"/>
            <a:ext cx="10901100" cy="3676800"/>
          </a:xfrm>
          <a:prstGeom prst="rect">
            <a:avLst/>
          </a:prstGeom>
          <a:noFill/>
          <a:ln>
            <a:noFill/>
          </a:ln>
        </p:spPr>
        <p:txBody>
          <a:bodyPr anchorCtr="0" anchor="t" bIns="45700" lIns="91425" spcFirstLastPara="1" rIns="91425" wrap="square" tIns="45700">
            <a:normAutofit fontScale="85000"/>
          </a:bodyPr>
          <a:lstStyle/>
          <a:p>
            <a:pPr indent="-438664" lvl="0" marL="457200" rtl="0" algn="l">
              <a:lnSpc>
                <a:spcPct val="150000"/>
              </a:lnSpc>
              <a:spcBef>
                <a:spcPts val="1000"/>
              </a:spcBef>
              <a:spcAft>
                <a:spcPts val="0"/>
              </a:spcAft>
              <a:buClr>
                <a:schemeClr val="dk1"/>
              </a:buClr>
              <a:buSzPct val="149688"/>
              <a:buChar char="•"/>
            </a:pPr>
            <a:r>
              <a:rPr lang="zh-CN" sz="2600">
                <a:latin typeface="Times"/>
                <a:ea typeface="Times"/>
                <a:cs typeface="Times"/>
                <a:sym typeface="Times"/>
              </a:rPr>
              <a:t>据美国教育数据统计中心报道，2023年美国人的识字率是79%，</a:t>
            </a:r>
            <a:r>
              <a:rPr lang="zh-CN" sz="2600">
                <a:solidFill>
                  <a:schemeClr val="accent5"/>
                </a:solidFill>
                <a:latin typeface="Times"/>
                <a:ea typeface="Times"/>
                <a:cs typeface="Times"/>
                <a:sym typeface="Times"/>
              </a:rPr>
              <a:t>也就是说</a:t>
            </a:r>
            <a:r>
              <a:rPr lang="zh-CN" sz="2600">
                <a:latin typeface="Times"/>
                <a:ea typeface="Times"/>
                <a:cs typeface="Times"/>
                <a:sym typeface="Times"/>
              </a:rPr>
              <a:t>有21%左右的成年美国人不识字。(The National Center for Education Statistics=NCES)</a:t>
            </a:r>
            <a:endParaRPr/>
          </a:p>
          <a:p>
            <a:pPr indent="-438664" lvl="0" marL="457200" rtl="0" algn="l">
              <a:lnSpc>
                <a:spcPct val="150000"/>
              </a:lnSpc>
              <a:spcBef>
                <a:spcPts val="1000"/>
              </a:spcBef>
              <a:spcAft>
                <a:spcPts val="0"/>
              </a:spcAft>
              <a:buClr>
                <a:schemeClr val="dk1"/>
              </a:buClr>
              <a:buSzPct val="149688"/>
              <a:buChar char="•"/>
            </a:pPr>
            <a:r>
              <a:rPr lang="zh-CN" sz="2600">
                <a:latin typeface="Times"/>
                <a:ea typeface="Times"/>
                <a:cs typeface="Times"/>
                <a:sym typeface="Times"/>
              </a:rPr>
              <a:t>据世界银行统计，2023年中国人的识字率是97%。（World Bank open data）</a:t>
            </a:r>
            <a:endParaRPr sz="2600">
              <a:latin typeface="Times"/>
              <a:ea typeface="Times"/>
              <a:cs typeface="Times"/>
              <a:sym typeface="Times"/>
            </a:endParaRPr>
          </a:p>
          <a:p>
            <a:pPr indent="-438664" lvl="0" marL="457200" rtl="0" algn="l">
              <a:lnSpc>
                <a:spcPct val="150000"/>
              </a:lnSpc>
              <a:spcBef>
                <a:spcPts val="1000"/>
              </a:spcBef>
              <a:spcAft>
                <a:spcPts val="0"/>
              </a:spcAft>
              <a:buClr>
                <a:schemeClr val="dk1"/>
              </a:buClr>
              <a:buSzPct val="149688"/>
              <a:buChar char="•"/>
            </a:pPr>
            <a:r>
              <a:rPr lang="zh-CN" sz="2600">
                <a:latin typeface="Times"/>
                <a:ea typeface="Times"/>
                <a:cs typeface="Times"/>
                <a:sym typeface="Times"/>
              </a:rPr>
              <a:t>据中国教育部统计，</a:t>
            </a:r>
            <a:r>
              <a:rPr b="0" i="0" lang="zh-CN" sz="2600" u="none" strike="noStrike">
                <a:solidFill>
                  <a:srgbClr val="000000"/>
                </a:solidFill>
                <a:latin typeface="Times"/>
                <a:ea typeface="Times"/>
                <a:cs typeface="Times"/>
                <a:sym typeface="Times"/>
              </a:rPr>
              <a:t>现在中国有80%左右的人口会说普通话，95%以上的识字人口会使用</a:t>
            </a:r>
            <a:r>
              <a:rPr b="0" i="0" lang="zh-CN" sz="2600" u="none" strike="noStrike">
                <a:solidFill>
                  <a:srgbClr val="FF0000"/>
                </a:solidFill>
                <a:latin typeface="Times"/>
                <a:ea typeface="Times"/>
                <a:cs typeface="Times"/>
                <a:sym typeface="Times"/>
              </a:rPr>
              <a:t>规范</a:t>
            </a:r>
            <a:r>
              <a:rPr b="0" i="0" lang="zh-CN" sz="2600" u="none" strike="noStrike">
                <a:solidFill>
                  <a:srgbClr val="000000"/>
                </a:solidFill>
                <a:latin typeface="Times"/>
                <a:ea typeface="Times"/>
                <a:cs typeface="Times"/>
                <a:sym typeface="Times"/>
              </a:rPr>
              <a:t>汉字。</a:t>
            </a:r>
            <a:endParaRPr sz="2600">
              <a:latin typeface="Times"/>
              <a:ea typeface="Times"/>
              <a:cs typeface="Times"/>
              <a:sym typeface="Times"/>
            </a:endParaRPr>
          </a:p>
        </p:txBody>
      </p:sp>
      <p:sp>
        <p:nvSpPr>
          <p:cNvPr id="177" name="Google Shape;177;p41"/>
          <p:cNvSpPr txBox="1"/>
          <p:nvPr/>
        </p:nvSpPr>
        <p:spPr>
          <a:xfrm>
            <a:off x="137160" y="5803852"/>
            <a:ext cx="12054900" cy="646500"/>
          </a:xfrm>
          <a:prstGeom prst="rect">
            <a:avLst/>
          </a:prstGeom>
          <a:noFill/>
          <a:ln>
            <a:noFill/>
          </a:ln>
        </p:spPr>
        <p:txBody>
          <a:bodyPr anchorCtr="0" anchor="t" bIns="45700" lIns="91425" spcFirstLastPara="1" rIns="91425" wrap="square" tIns="45700">
            <a:spAutoFit/>
          </a:bodyPr>
          <a:lstStyle/>
          <a:p>
            <a:pPr indent="-457200" lvl="0" marL="457200" marR="0" rtl="0" algn="l">
              <a:lnSpc>
                <a:spcPct val="150000"/>
              </a:lnSpc>
              <a:spcBef>
                <a:spcPts val="0"/>
              </a:spcBef>
              <a:spcAft>
                <a:spcPts val="0"/>
              </a:spcAft>
              <a:buClr>
                <a:srgbClr val="000000"/>
              </a:buClr>
              <a:buSzPts val="3600"/>
              <a:buFont typeface="Arial"/>
              <a:buChar char="•"/>
            </a:pPr>
            <a:r>
              <a:rPr b="0" i="0" lang="zh-CN" sz="3600" u="none" cap="none" strike="noStrike">
                <a:solidFill>
                  <a:srgbClr val="212529"/>
                </a:solidFill>
                <a:latin typeface="Arial"/>
                <a:ea typeface="Arial"/>
                <a:cs typeface="Arial"/>
                <a:sym typeface="Arial"/>
              </a:rPr>
              <a:t>行为规范、法律规范、道德规范、行业规范、技术规范</a:t>
            </a:r>
            <a:endParaRPr b="0" i="0" sz="3600" u="none" cap="none" strike="noStrike">
              <a:solidFill>
                <a:srgbClr val="000000"/>
              </a:solidFill>
              <a:latin typeface="Times"/>
              <a:ea typeface="Times"/>
              <a:cs typeface="Times"/>
              <a:sym typeface="Times"/>
            </a:endParaRPr>
          </a:p>
        </p:txBody>
      </p:sp>
      <p:sp>
        <p:nvSpPr>
          <p:cNvPr id="178" name="Google Shape;178;p41"/>
          <p:cNvSpPr txBox="1"/>
          <p:nvPr/>
        </p:nvSpPr>
        <p:spPr>
          <a:xfrm>
            <a:off x="8710025" y="4125825"/>
            <a:ext cx="3000000" cy="14931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zh-CN" sz="1700">
                <a:solidFill>
                  <a:schemeClr val="dk1"/>
                </a:solidFill>
                <a:latin typeface="Calibri"/>
                <a:ea typeface="Calibri"/>
                <a:cs typeface="Calibri"/>
                <a:sym typeface="Calibri"/>
              </a:rPr>
              <a:t>建议把这些例句根据老师自己的需要改成不同形式的练习：两人一组回答问题；选词填空、翻译、生词和对应中文释义连线、看图说句子，等等。</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2" name="Shape 182"/>
        <p:cNvGrpSpPr/>
        <p:nvPr/>
      </p:nvGrpSpPr>
      <p:grpSpPr>
        <a:xfrm>
          <a:off x="0" y="0"/>
          <a:ext cx="0" cy="0"/>
          <a:chOff x="0" y="0"/>
          <a:chExt cx="0" cy="0"/>
        </a:xfrm>
      </p:grpSpPr>
      <p:sp>
        <p:nvSpPr>
          <p:cNvPr id="183" name="Google Shape;183;p42"/>
          <p:cNvSpPr txBox="1"/>
          <p:nvPr>
            <p:ph type="title"/>
          </p:nvPr>
        </p:nvSpPr>
        <p:spPr>
          <a:xfrm>
            <a:off x="463446" y="209603"/>
            <a:ext cx="10515600" cy="882907"/>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0070C0"/>
              </a:buClr>
              <a:buSzPts val="4400"/>
              <a:buFont typeface="Times"/>
              <a:buNone/>
            </a:pPr>
            <a:r>
              <a:rPr lang="zh-CN"/>
              <a:t>仍然			进行</a:t>
            </a:r>
            <a:r>
              <a:rPr lang="zh-CN" sz="2400"/>
              <a:t>(very formal expression)</a:t>
            </a:r>
            <a:endParaRPr/>
          </a:p>
        </p:txBody>
      </p:sp>
      <p:sp>
        <p:nvSpPr>
          <p:cNvPr id="184" name="Google Shape;184;p42"/>
          <p:cNvSpPr txBox="1"/>
          <p:nvPr>
            <p:ph idx="1" type="body"/>
          </p:nvPr>
        </p:nvSpPr>
        <p:spPr>
          <a:xfrm>
            <a:off x="703288" y="1087276"/>
            <a:ext cx="10515600" cy="4644725"/>
          </a:xfrm>
          <a:prstGeom prst="rect">
            <a:avLst/>
          </a:prstGeom>
          <a:noFill/>
          <a:ln>
            <a:noFill/>
          </a:ln>
        </p:spPr>
        <p:txBody>
          <a:bodyPr anchorCtr="0" anchor="t" bIns="45700" lIns="91425" spcFirstLastPara="1" rIns="91425" wrap="square" tIns="45700">
            <a:normAutofit fontScale="92500" lnSpcReduction="20000"/>
          </a:bodyPr>
          <a:lstStyle/>
          <a:p>
            <a:pPr indent="-457200" lvl="0" marL="457200" rtl="0" algn="l">
              <a:lnSpc>
                <a:spcPct val="150000"/>
              </a:lnSpc>
              <a:spcBef>
                <a:spcPts val="1000"/>
              </a:spcBef>
              <a:spcAft>
                <a:spcPts val="0"/>
              </a:spcAft>
              <a:buClr>
                <a:schemeClr val="dk1"/>
              </a:buClr>
              <a:buSzPct val="108108"/>
              <a:buChar char="•"/>
            </a:pPr>
            <a:r>
              <a:rPr b="0" i="0" lang="zh-CN">
                <a:solidFill>
                  <a:srgbClr val="212529"/>
                </a:solidFill>
                <a:latin typeface="Arial"/>
                <a:ea typeface="Arial"/>
                <a:cs typeface="Arial"/>
                <a:sym typeface="Arial"/>
              </a:rPr>
              <a:t>在中国有20%的人口，</a:t>
            </a:r>
            <a:r>
              <a:rPr b="0" i="0" lang="zh-CN">
                <a:solidFill>
                  <a:srgbClr val="FF0000"/>
                </a:solidFill>
                <a:latin typeface="Arial"/>
                <a:ea typeface="Arial"/>
                <a:cs typeface="Arial"/>
                <a:sym typeface="Arial"/>
              </a:rPr>
              <a:t>相当于</a:t>
            </a:r>
            <a:r>
              <a:rPr b="0" i="0" lang="zh-CN">
                <a:solidFill>
                  <a:srgbClr val="212529"/>
                </a:solidFill>
                <a:latin typeface="Arial"/>
                <a:ea typeface="Arial"/>
                <a:cs typeface="Arial"/>
                <a:sym typeface="Arial"/>
              </a:rPr>
              <a:t>3亿人，</a:t>
            </a:r>
            <a:r>
              <a:rPr b="0" i="0" lang="zh-CN">
                <a:solidFill>
                  <a:schemeClr val="accent1"/>
                </a:solidFill>
                <a:latin typeface="Arial"/>
                <a:ea typeface="Arial"/>
                <a:cs typeface="Arial"/>
                <a:sym typeface="Arial"/>
              </a:rPr>
              <a:t>仍然</a:t>
            </a:r>
            <a:r>
              <a:rPr b="0" i="0" lang="zh-CN">
                <a:solidFill>
                  <a:srgbClr val="212529"/>
                </a:solidFill>
                <a:latin typeface="Arial"/>
                <a:ea typeface="Arial"/>
                <a:cs typeface="Arial"/>
                <a:sym typeface="Arial"/>
              </a:rPr>
              <a:t>不能用普通话</a:t>
            </a:r>
            <a:r>
              <a:rPr b="0" i="0" lang="zh-CN">
                <a:solidFill>
                  <a:schemeClr val="accent1"/>
                </a:solidFill>
                <a:latin typeface="Arial"/>
                <a:ea typeface="Arial"/>
                <a:cs typeface="Arial"/>
                <a:sym typeface="Arial"/>
              </a:rPr>
              <a:t>进行</a:t>
            </a:r>
            <a:r>
              <a:rPr b="0" i="0" lang="zh-CN">
                <a:solidFill>
                  <a:srgbClr val="212529"/>
                </a:solidFill>
                <a:latin typeface="Arial"/>
                <a:ea typeface="Arial"/>
                <a:cs typeface="Arial"/>
                <a:sym typeface="Arial"/>
              </a:rPr>
              <a:t>交流。</a:t>
            </a:r>
            <a:endParaRPr b="0" i="0">
              <a:solidFill>
                <a:srgbClr val="212529"/>
              </a:solidFill>
              <a:latin typeface="Arial"/>
              <a:ea typeface="Arial"/>
              <a:cs typeface="Arial"/>
              <a:sym typeface="Arial"/>
            </a:endParaRPr>
          </a:p>
          <a:p>
            <a:pPr indent="-457200" lvl="0" marL="457200" rtl="0" algn="l">
              <a:lnSpc>
                <a:spcPct val="150000"/>
              </a:lnSpc>
              <a:spcBef>
                <a:spcPts val="1000"/>
              </a:spcBef>
              <a:spcAft>
                <a:spcPts val="0"/>
              </a:spcAft>
              <a:buClr>
                <a:schemeClr val="dk1"/>
              </a:buClr>
              <a:buSzPct val="108108"/>
              <a:buChar char="•"/>
            </a:pPr>
            <a:r>
              <a:rPr lang="zh-CN">
                <a:solidFill>
                  <a:srgbClr val="212529"/>
                </a:solidFill>
                <a:latin typeface="Arial"/>
                <a:ea typeface="Arial"/>
                <a:cs typeface="Arial"/>
                <a:sym typeface="Arial"/>
              </a:rPr>
              <a:t>当说两种不同方言的人见面后，他们可以通过普通话</a:t>
            </a:r>
            <a:r>
              <a:rPr lang="zh-CN">
                <a:solidFill>
                  <a:schemeClr val="accent1"/>
                </a:solidFill>
                <a:latin typeface="Arial"/>
                <a:ea typeface="Arial"/>
                <a:cs typeface="Arial"/>
                <a:sym typeface="Arial"/>
              </a:rPr>
              <a:t>进行</a:t>
            </a:r>
            <a:r>
              <a:rPr lang="zh-CN">
                <a:solidFill>
                  <a:srgbClr val="212529"/>
                </a:solidFill>
                <a:latin typeface="Arial"/>
                <a:ea typeface="Arial"/>
                <a:cs typeface="Arial"/>
                <a:sym typeface="Arial"/>
              </a:rPr>
              <a:t>交流。</a:t>
            </a:r>
            <a:endParaRPr>
              <a:solidFill>
                <a:srgbClr val="212529"/>
              </a:solidFill>
              <a:latin typeface="Arial"/>
              <a:ea typeface="Arial"/>
              <a:cs typeface="Arial"/>
              <a:sym typeface="Arial"/>
            </a:endParaRPr>
          </a:p>
          <a:p>
            <a:pPr indent="-457200" lvl="0" marL="457200" rtl="0" algn="l">
              <a:lnSpc>
                <a:spcPct val="150000"/>
              </a:lnSpc>
              <a:spcBef>
                <a:spcPts val="1000"/>
              </a:spcBef>
              <a:spcAft>
                <a:spcPts val="0"/>
              </a:spcAft>
              <a:buClr>
                <a:schemeClr val="dk1"/>
              </a:buClr>
              <a:buSzPct val="108108"/>
              <a:buChar char="•"/>
            </a:pPr>
            <a:r>
              <a:rPr lang="zh-CN">
                <a:solidFill>
                  <a:srgbClr val="212529"/>
                </a:solidFill>
                <a:latin typeface="Arial"/>
                <a:ea typeface="Arial"/>
                <a:cs typeface="Arial"/>
                <a:sym typeface="Arial"/>
              </a:rPr>
              <a:t>在</a:t>
            </a:r>
            <a:r>
              <a:rPr lang="zh-CN">
                <a:solidFill>
                  <a:srgbClr val="FF0000"/>
                </a:solidFill>
                <a:latin typeface="Arial"/>
                <a:ea typeface="Arial"/>
                <a:cs typeface="Arial"/>
                <a:sym typeface="Arial"/>
              </a:rPr>
              <a:t>现代</a:t>
            </a:r>
            <a:r>
              <a:rPr lang="zh-CN">
                <a:solidFill>
                  <a:srgbClr val="212529"/>
                </a:solidFill>
                <a:latin typeface="Arial"/>
                <a:ea typeface="Arial"/>
                <a:cs typeface="Arial"/>
                <a:sym typeface="Arial"/>
              </a:rPr>
              <a:t>中国，网上购物是每天都在</a:t>
            </a:r>
            <a:r>
              <a:rPr lang="zh-CN">
                <a:solidFill>
                  <a:schemeClr val="accent1"/>
                </a:solidFill>
                <a:latin typeface="Arial"/>
                <a:ea typeface="Arial"/>
                <a:cs typeface="Arial"/>
                <a:sym typeface="Arial"/>
              </a:rPr>
              <a:t>进行</a:t>
            </a:r>
            <a:r>
              <a:rPr lang="zh-CN">
                <a:solidFill>
                  <a:srgbClr val="212529"/>
                </a:solidFill>
                <a:latin typeface="Arial"/>
                <a:ea typeface="Arial"/>
                <a:cs typeface="Arial"/>
                <a:sym typeface="Arial"/>
              </a:rPr>
              <a:t>的事情。</a:t>
            </a:r>
            <a:endParaRPr>
              <a:solidFill>
                <a:srgbClr val="212529"/>
              </a:solidFill>
              <a:latin typeface="Arial"/>
              <a:ea typeface="Arial"/>
              <a:cs typeface="Arial"/>
              <a:sym typeface="Arial"/>
            </a:endParaRPr>
          </a:p>
          <a:p>
            <a:pPr indent="-457200" lvl="0" marL="457200" rtl="0" algn="l">
              <a:lnSpc>
                <a:spcPct val="150000"/>
              </a:lnSpc>
              <a:spcBef>
                <a:spcPts val="1000"/>
              </a:spcBef>
              <a:spcAft>
                <a:spcPts val="0"/>
              </a:spcAft>
              <a:buClr>
                <a:schemeClr val="dk1"/>
              </a:buClr>
              <a:buSzPct val="108108"/>
              <a:buChar char="•"/>
            </a:pPr>
            <a:r>
              <a:rPr lang="zh-CN">
                <a:solidFill>
                  <a:srgbClr val="212529"/>
                </a:solidFill>
                <a:latin typeface="Arial"/>
                <a:ea typeface="Arial"/>
                <a:cs typeface="Arial"/>
                <a:sym typeface="Arial"/>
              </a:rPr>
              <a:t>虽然外面天气很冷，他们</a:t>
            </a:r>
            <a:r>
              <a:rPr lang="zh-CN">
                <a:solidFill>
                  <a:schemeClr val="accent1"/>
                </a:solidFill>
                <a:latin typeface="Arial"/>
                <a:ea typeface="Arial"/>
                <a:cs typeface="Arial"/>
                <a:sym typeface="Arial"/>
              </a:rPr>
              <a:t>仍然</a:t>
            </a:r>
            <a:r>
              <a:rPr lang="zh-CN">
                <a:solidFill>
                  <a:srgbClr val="212529"/>
                </a:solidFill>
                <a:latin typeface="Arial"/>
                <a:ea typeface="Arial"/>
                <a:cs typeface="Arial"/>
                <a:sym typeface="Arial"/>
              </a:rPr>
              <a:t>在</a:t>
            </a:r>
            <a:r>
              <a:rPr lang="zh-CN">
                <a:solidFill>
                  <a:schemeClr val="accent1"/>
                </a:solidFill>
                <a:latin typeface="Arial"/>
                <a:ea typeface="Arial"/>
                <a:cs typeface="Arial"/>
                <a:sym typeface="Arial"/>
              </a:rPr>
              <a:t>进行</a:t>
            </a:r>
            <a:r>
              <a:rPr lang="zh-CN">
                <a:solidFill>
                  <a:srgbClr val="212529"/>
                </a:solidFill>
                <a:latin typeface="Arial"/>
                <a:ea typeface="Arial"/>
                <a:cs typeface="Arial"/>
                <a:sym typeface="Arial"/>
              </a:rPr>
              <a:t>户外训练。</a:t>
            </a:r>
            <a:endParaRPr>
              <a:solidFill>
                <a:srgbClr val="212529"/>
              </a:solidFill>
              <a:latin typeface="Arial"/>
              <a:ea typeface="Arial"/>
              <a:cs typeface="Arial"/>
              <a:sym typeface="Arial"/>
            </a:endParaRPr>
          </a:p>
          <a:p>
            <a:pPr indent="-228600" lvl="0" marL="457200" rtl="0" algn="l">
              <a:lnSpc>
                <a:spcPct val="150000"/>
              </a:lnSpc>
              <a:spcBef>
                <a:spcPts val="1000"/>
              </a:spcBef>
              <a:spcAft>
                <a:spcPts val="0"/>
              </a:spcAft>
              <a:buClr>
                <a:schemeClr val="dk1"/>
              </a:buClr>
              <a:buSzPct val="108108"/>
              <a:buNone/>
            </a:pPr>
            <a:r>
              <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8" name="Shape 188"/>
        <p:cNvGrpSpPr/>
        <p:nvPr/>
      </p:nvGrpSpPr>
      <p:grpSpPr>
        <a:xfrm>
          <a:off x="0" y="0"/>
          <a:ext cx="0" cy="0"/>
          <a:chOff x="0" y="0"/>
          <a:chExt cx="0" cy="0"/>
        </a:xfrm>
      </p:grpSpPr>
      <p:sp>
        <p:nvSpPr>
          <p:cNvPr id="189" name="Google Shape;189;p43"/>
          <p:cNvSpPr txBox="1"/>
          <p:nvPr>
            <p:ph type="title"/>
          </p:nvPr>
        </p:nvSpPr>
        <p:spPr>
          <a:xfrm>
            <a:off x="463446" y="209603"/>
            <a:ext cx="10515600" cy="882907"/>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0070C0"/>
              </a:buClr>
              <a:buSzPts val="4400"/>
              <a:buFont typeface="Times"/>
              <a:buNone/>
            </a:pPr>
            <a:r>
              <a:rPr lang="zh-CN"/>
              <a:t>体现		不断		</a:t>
            </a:r>
            <a:endParaRPr/>
          </a:p>
        </p:txBody>
      </p:sp>
      <p:sp>
        <p:nvSpPr>
          <p:cNvPr id="190" name="Google Shape;190;p43"/>
          <p:cNvSpPr txBox="1"/>
          <p:nvPr>
            <p:ph idx="1" type="body"/>
          </p:nvPr>
        </p:nvSpPr>
        <p:spPr>
          <a:xfrm>
            <a:off x="703288" y="1087276"/>
            <a:ext cx="10515600" cy="4644725"/>
          </a:xfrm>
          <a:prstGeom prst="rect">
            <a:avLst/>
          </a:prstGeom>
          <a:noFill/>
          <a:ln>
            <a:noFill/>
          </a:ln>
        </p:spPr>
        <p:txBody>
          <a:bodyPr anchorCtr="0" anchor="t" bIns="45700" lIns="91425" spcFirstLastPara="1" rIns="91425" wrap="square" tIns="45700">
            <a:normAutofit fontScale="92500" lnSpcReduction="20000"/>
          </a:bodyPr>
          <a:lstStyle/>
          <a:p>
            <a:pPr indent="-457200" lvl="0" marL="457200" rtl="0" algn="l">
              <a:lnSpc>
                <a:spcPct val="150000"/>
              </a:lnSpc>
              <a:spcBef>
                <a:spcPts val="1000"/>
              </a:spcBef>
              <a:spcAft>
                <a:spcPts val="0"/>
              </a:spcAft>
              <a:buClr>
                <a:schemeClr val="dk1"/>
              </a:buClr>
              <a:buSzPct val="108108"/>
              <a:buChar char="•"/>
            </a:pPr>
            <a:r>
              <a:rPr b="0" i="0" lang="zh-CN">
                <a:solidFill>
                  <a:schemeClr val="accent1"/>
                </a:solidFill>
                <a:latin typeface="Arial"/>
                <a:ea typeface="Arial"/>
                <a:cs typeface="Arial"/>
                <a:sym typeface="Arial"/>
              </a:rPr>
              <a:t>不断</a:t>
            </a:r>
            <a:r>
              <a:rPr b="0" i="0" lang="zh-CN">
                <a:solidFill>
                  <a:srgbClr val="212529"/>
                </a:solidFill>
                <a:latin typeface="Arial"/>
                <a:ea typeface="Arial"/>
                <a:cs typeface="Arial"/>
                <a:sym typeface="Arial"/>
              </a:rPr>
              <a:t>高速发展的经济</a:t>
            </a:r>
            <a:r>
              <a:rPr b="0" i="0" lang="zh-CN">
                <a:solidFill>
                  <a:schemeClr val="accent1"/>
                </a:solidFill>
                <a:latin typeface="Arial"/>
                <a:ea typeface="Arial"/>
                <a:cs typeface="Arial"/>
                <a:sym typeface="Arial"/>
              </a:rPr>
              <a:t>体现</a:t>
            </a:r>
            <a:r>
              <a:rPr b="0" i="0" lang="zh-CN">
                <a:solidFill>
                  <a:srgbClr val="212529"/>
                </a:solidFill>
                <a:latin typeface="Arial"/>
                <a:ea typeface="Arial"/>
                <a:cs typeface="Arial"/>
                <a:sym typeface="Arial"/>
              </a:rPr>
              <a:t>了一个国家的实力。</a:t>
            </a:r>
            <a:endParaRPr b="0" i="0">
              <a:solidFill>
                <a:srgbClr val="212529"/>
              </a:solidFill>
              <a:latin typeface="Arial"/>
              <a:ea typeface="Arial"/>
              <a:cs typeface="Arial"/>
              <a:sym typeface="Arial"/>
            </a:endParaRPr>
          </a:p>
          <a:p>
            <a:pPr indent="-457200" lvl="0" marL="457200" rtl="0" algn="l">
              <a:lnSpc>
                <a:spcPct val="150000"/>
              </a:lnSpc>
              <a:spcBef>
                <a:spcPts val="1000"/>
              </a:spcBef>
              <a:spcAft>
                <a:spcPts val="0"/>
              </a:spcAft>
              <a:buClr>
                <a:schemeClr val="dk1"/>
              </a:buClr>
              <a:buSzPct val="108108"/>
              <a:buChar char="•"/>
            </a:pPr>
            <a:r>
              <a:rPr lang="zh-CN">
                <a:solidFill>
                  <a:srgbClr val="212529"/>
                </a:solidFill>
                <a:latin typeface="Arial"/>
                <a:ea typeface="Arial"/>
                <a:cs typeface="Arial"/>
                <a:sym typeface="Arial"/>
              </a:rPr>
              <a:t>学生在课堂上</a:t>
            </a:r>
            <a:r>
              <a:rPr lang="zh-CN">
                <a:solidFill>
                  <a:schemeClr val="accent1"/>
                </a:solidFill>
                <a:latin typeface="Arial"/>
                <a:ea typeface="Arial"/>
                <a:cs typeface="Arial"/>
                <a:sym typeface="Arial"/>
              </a:rPr>
              <a:t>不断</a:t>
            </a:r>
            <a:r>
              <a:rPr lang="zh-CN">
                <a:solidFill>
                  <a:srgbClr val="212529"/>
                </a:solidFill>
                <a:latin typeface="Arial"/>
                <a:ea typeface="Arial"/>
                <a:cs typeface="Arial"/>
                <a:sym typeface="Arial"/>
              </a:rPr>
              <a:t>提问</a:t>
            </a:r>
            <a:r>
              <a:rPr lang="zh-CN">
                <a:solidFill>
                  <a:schemeClr val="accent1"/>
                </a:solidFill>
                <a:latin typeface="Arial"/>
                <a:ea typeface="Arial"/>
                <a:cs typeface="Arial"/>
                <a:sym typeface="Arial"/>
              </a:rPr>
              <a:t>体现</a:t>
            </a:r>
            <a:r>
              <a:rPr lang="zh-CN">
                <a:solidFill>
                  <a:srgbClr val="212529"/>
                </a:solidFill>
                <a:latin typeface="Arial"/>
                <a:ea typeface="Arial"/>
                <a:cs typeface="Arial"/>
                <a:sym typeface="Arial"/>
              </a:rPr>
              <a:t>了他们的学习积极性。</a:t>
            </a:r>
            <a:endParaRPr>
              <a:solidFill>
                <a:srgbClr val="212529"/>
              </a:solidFill>
              <a:latin typeface="Arial"/>
              <a:ea typeface="Arial"/>
              <a:cs typeface="Arial"/>
              <a:sym typeface="Arial"/>
            </a:endParaRPr>
          </a:p>
          <a:p>
            <a:pPr indent="-457200" lvl="0" marL="457200" rtl="0" algn="l">
              <a:lnSpc>
                <a:spcPct val="150000"/>
              </a:lnSpc>
              <a:spcBef>
                <a:spcPts val="1000"/>
              </a:spcBef>
              <a:spcAft>
                <a:spcPts val="0"/>
              </a:spcAft>
              <a:buClr>
                <a:schemeClr val="dk1"/>
              </a:buClr>
              <a:buSzPct val="108108"/>
              <a:buChar char="•"/>
            </a:pPr>
            <a:r>
              <a:rPr b="0" i="0" lang="zh-CN">
                <a:solidFill>
                  <a:srgbClr val="0D0D0D"/>
                </a:solidFill>
                <a:latin typeface="Arial"/>
                <a:ea typeface="Arial"/>
                <a:cs typeface="Arial"/>
                <a:sym typeface="Arial"/>
              </a:rPr>
              <a:t>随着科技的发展，社交媒体的使用不断</a:t>
            </a:r>
            <a:r>
              <a:rPr b="0" i="0" lang="zh-CN">
                <a:solidFill>
                  <a:srgbClr val="FF0000"/>
                </a:solidFill>
                <a:latin typeface="Arial"/>
                <a:ea typeface="Arial"/>
                <a:cs typeface="Arial"/>
                <a:sym typeface="Arial"/>
              </a:rPr>
              <a:t>增多</a:t>
            </a:r>
            <a:r>
              <a:rPr b="0" i="0" lang="zh-CN">
                <a:solidFill>
                  <a:srgbClr val="0D0D0D"/>
                </a:solidFill>
                <a:latin typeface="Arial"/>
                <a:ea typeface="Arial"/>
                <a:cs typeface="Arial"/>
                <a:sym typeface="Arial"/>
              </a:rPr>
              <a:t>，</a:t>
            </a:r>
            <a:r>
              <a:rPr b="0" i="0" lang="zh-CN">
                <a:solidFill>
                  <a:schemeClr val="accent1"/>
                </a:solidFill>
                <a:latin typeface="Arial"/>
                <a:ea typeface="Arial"/>
                <a:cs typeface="Arial"/>
                <a:sym typeface="Arial"/>
              </a:rPr>
              <a:t>体现</a:t>
            </a:r>
            <a:r>
              <a:rPr b="0" i="0" lang="zh-CN">
                <a:solidFill>
                  <a:srgbClr val="0D0D0D"/>
                </a:solidFill>
                <a:latin typeface="Arial"/>
                <a:ea typeface="Arial"/>
                <a:cs typeface="Arial"/>
                <a:sym typeface="Arial"/>
              </a:rPr>
              <a:t>了人们</a:t>
            </a:r>
            <a:r>
              <a:rPr b="0" i="0" lang="zh-CN">
                <a:solidFill>
                  <a:srgbClr val="FF0000"/>
                </a:solidFill>
                <a:latin typeface="Arial"/>
                <a:ea typeface="Arial"/>
                <a:cs typeface="Arial"/>
                <a:sym typeface="Arial"/>
              </a:rPr>
              <a:t>交流</a:t>
            </a:r>
            <a:r>
              <a:rPr b="0" i="0" lang="zh-CN">
                <a:solidFill>
                  <a:srgbClr val="0D0D0D"/>
                </a:solidFill>
                <a:latin typeface="Arial"/>
                <a:ea typeface="Arial"/>
                <a:cs typeface="Arial"/>
                <a:sym typeface="Arial"/>
              </a:rPr>
              <a:t>方式的变化。</a:t>
            </a:r>
            <a:endParaRPr b="0" i="0">
              <a:solidFill>
                <a:srgbClr val="0D0D0D"/>
              </a:solidFill>
              <a:latin typeface="Arial"/>
              <a:ea typeface="Arial"/>
              <a:cs typeface="Arial"/>
              <a:sym typeface="Arial"/>
            </a:endParaRPr>
          </a:p>
          <a:p>
            <a:pPr indent="-457200" lvl="0" marL="457200" rtl="0" algn="l">
              <a:lnSpc>
                <a:spcPct val="150000"/>
              </a:lnSpc>
              <a:spcBef>
                <a:spcPts val="1000"/>
              </a:spcBef>
              <a:spcAft>
                <a:spcPts val="0"/>
              </a:spcAft>
              <a:buClr>
                <a:schemeClr val="dk1"/>
              </a:buClr>
              <a:buSzPct val="108108"/>
              <a:buChar char="•"/>
            </a:pPr>
            <a:r>
              <a:rPr b="0" i="0" lang="zh-CN">
                <a:solidFill>
                  <a:srgbClr val="0D0D0D"/>
                </a:solidFill>
                <a:latin typeface="Arial"/>
                <a:ea typeface="Arial"/>
                <a:cs typeface="Arial"/>
                <a:sym typeface="Arial"/>
              </a:rPr>
              <a:t>中文系举办各种活动，这让学生们的课外体验</a:t>
            </a:r>
            <a:r>
              <a:rPr b="0" i="0" lang="zh-CN">
                <a:solidFill>
                  <a:schemeClr val="accent1"/>
                </a:solidFill>
                <a:latin typeface="Arial"/>
                <a:ea typeface="Arial"/>
                <a:cs typeface="Arial"/>
                <a:sym typeface="Arial"/>
              </a:rPr>
              <a:t>不断</a:t>
            </a:r>
            <a:r>
              <a:rPr b="0" i="0" lang="zh-CN">
                <a:solidFill>
                  <a:srgbClr val="FF0000"/>
                </a:solidFill>
                <a:latin typeface="Arial"/>
                <a:ea typeface="Arial"/>
                <a:cs typeface="Arial"/>
                <a:sym typeface="Arial"/>
              </a:rPr>
              <a:t>增多</a:t>
            </a:r>
            <a:r>
              <a:rPr b="0" i="0" lang="zh-CN">
                <a:solidFill>
                  <a:srgbClr val="0D0D0D"/>
                </a:solidFill>
                <a:latin typeface="Arial"/>
                <a:ea typeface="Arial"/>
                <a:cs typeface="Arial"/>
                <a:sym typeface="Arial"/>
              </a:rPr>
              <a:t>，也</a:t>
            </a:r>
            <a:r>
              <a:rPr b="0" i="0" lang="zh-CN">
                <a:solidFill>
                  <a:schemeClr val="accent1"/>
                </a:solidFill>
                <a:latin typeface="Arial"/>
                <a:ea typeface="Arial"/>
                <a:cs typeface="Arial"/>
                <a:sym typeface="Arial"/>
              </a:rPr>
              <a:t>体现</a:t>
            </a:r>
            <a:r>
              <a:rPr b="0" i="0" lang="zh-CN">
                <a:solidFill>
                  <a:srgbClr val="0D0D0D"/>
                </a:solidFill>
                <a:latin typeface="Arial"/>
                <a:ea typeface="Arial"/>
                <a:cs typeface="Arial"/>
                <a:sym typeface="Arial"/>
              </a:rPr>
              <a:t>了教育的多样化。</a:t>
            </a:r>
            <a:endParaRPr>
              <a:solidFill>
                <a:srgbClr val="212529"/>
              </a:solidFill>
              <a:latin typeface="Arial"/>
              <a:ea typeface="Arial"/>
              <a:cs typeface="Arial"/>
              <a:sym typeface="Arial"/>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4" name="Shape 194"/>
        <p:cNvGrpSpPr/>
        <p:nvPr/>
      </p:nvGrpSpPr>
      <p:grpSpPr>
        <a:xfrm>
          <a:off x="0" y="0"/>
          <a:ext cx="0" cy="0"/>
          <a:chOff x="0" y="0"/>
          <a:chExt cx="0" cy="0"/>
        </a:xfrm>
      </p:grpSpPr>
      <p:sp>
        <p:nvSpPr>
          <p:cNvPr id="195" name="Google Shape;195;p44"/>
          <p:cNvSpPr txBox="1"/>
          <p:nvPr>
            <p:ph type="title"/>
          </p:nvPr>
        </p:nvSpPr>
        <p:spPr>
          <a:xfrm>
            <a:off x="463446" y="209603"/>
            <a:ext cx="10515600" cy="882907"/>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0070C0"/>
              </a:buClr>
              <a:buSzPts val="4400"/>
              <a:buFont typeface="Times"/>
              <a:buNone/>
            </a:pPr>
            <a:r>
              <a:rPr lang="zh-CN"/>
              <a:t>扩大			范围</a:t>
            </a:r>
            <a:endParaRPr/>
          </a:p>
        </p:txBody>
      </p:sp>
      <p:sp>
        <p:nvSpPr>
          <p:cNvPr id="196" name="Google Shape;196;p44"/>
          <p:cNvSpPr txBox="1"/>
          <p:nvPr>
            <p:ph idx="1" type="body"/>
          </p:nvPr>
        </p:nvSpPr>
        <p:spPr>
          <a:xfrm>
            <a:off x="703288" y="1087276"/>
            <a:ext cx="10515600" cy="4644725"/>
          </a:xfrm>
          <a:prstGeom prst="rect">
            <a:avLst/>
          </a:prstGeom>
          <a:noFill/>
          <a:ln>
            <a:noFill/>
          </a:ln>
        </p:spPr>
        <p:txBody>
          <a:bodyPr anchorCtr="0" anchor="t" bIns="45700" lIns="91425" spcFirstLastPara="1" rIns="91425" wrap="square" tIns="45700">
            <a:normAutofit fontScale="92500" lnSpcReduction="20000"/>
          </a:bodyPr>
          <a:lstStyle/>
          <a:p>
            <a:pPr indent="-457200" lvl="0" marL="457200" rtl="0" algn="l">
              <a:lnSpc>
                <a:spcPct val="150000"/>
              </a:lnSpc>
              <a:spcBef>
                <a:spcPts val="1000"/>
              </a:spcBef>
              <a:spcAft>
                <a:spcPts val="0"/>
              </a:spcAft>
              <a:buClr>
                <a:schemeClr val="dk1"/>
              </a:buClr>
              <a:buSzPct val="108108"/>
              <a:buChar char="•"/>
            </a:pPr>
            <a:r>
              <a:rPr lang="zh-CN"/>
              <a:t>这家网络公司在</a:t>
            </a:r>
            <a:r>
              <a:rPr lang="zh-CN">
                <a:solidFill>
                  <a:srgbClr val="FF0000"/>
                </a:solidFill>
              </a:rPr>
              <a:t>不断</a:t>
            </a:r>
            <a:r>
              <a:rPr lang="zh-CN">
                <a:solidFill>
                  <a:schemeClr val="accent1"/>
                </a:solidFill>
              </a:rPr>
              <a:t>扩大</a:t>
            </a:r>
            <a:r>
              <a:rPr lang="zh-CN"/>
              <a:t>其业务</a:t>
            </a:r>
            <a:r>
              <a:rPr lang="zh-CN">
                <a:solidFill>
                  <a:schemeClr val="accent1"/>
                </a:solidFill>
              </a:rPr>
              <a:t>范围</a:t>
            </a:r>
            <a:r>
              <a:rPr lang="zh-CN"/>
              <a:t>。</a:t>
            </a:r>
            <a:endParaRPr/>
          </a:p>
          <a:p>
            <a:pPr indent="-457200" lvl="0" marL="457200" rtl="0" algn="l">
              <a:lnSpc>
                <a:spcPct val="150000"/>
              </a:lnSpc>
              <a:spcBef>
                <a:spcPts val="1000"/>
              </a:spcBef>
              <a:spcAft>
                <a:spcPts val="0"/>
              </a:spcAft>
              <a:buClr>
                <a:schemeClr val="dk1"/>
              </a:buClr>
              <a:buSzPct val="108108"/>
              <a:buChar char="•"/>
            </a:pPr>
            <a:r>
              <a:rPr lang="zh-CN"/>
              <a:t>我们学中文的时候，要</a:t>
            </a:r>
            <a:r>
              <a:rPr lang="zh-CN">
                <a:solidFill>
                  <a:srgbClr val="FF0000"/>
                </a:solidFill>
              </a:rPr>
              <a:t>不断</a:t>
            </a:r>
            <a:r>
              <a:rPr lang="zh-CN">
                <a:solidFill>
                  <a:schemeClr val="accent1"/>
                </a:solidFill>
              </a:rPr>
              <a:t>扩大</a:t>
            </a:r>
            <a:r>
              <a:rPr lang="zh-CN"/>
              <a:t>我们的视野</a:t>
            </a:r>
            <a:r>
              <a:rPr lang="zh-CN">
                <a:solidFill>
                  <a:schemeClr val="accent1"/>
                </a:solidFill>
              </a:rPr>
              <a:t>范围</a:t>
            </a:r>
            <a:r>
              <a:rPr lang="zh-CN"/>
              <a:t>，多看多听多说中文。</a:t>
            </a:r>
            <a:endParaRPr/>
          </a:p>
          <a:p>
            <a:pPr indent="-457200" lvl="0" marL="457200" rtl="0" algn="l">
              <a:lnSpc>
                <a:spcPct val="150000"/>
              </a:lnSpc>
              <a:spcBef>
                <a:spcPts val="1000"/>
              </a:spcBef>
              <a:spcAft>
                <a:spcPts val="0"/>
              </a:spcAft>
              <a:buClr>
                <a:schemeClr val="dk1"/>
              </a:buClr>
              <a:buSzPct val="108108"/>
              <a:buChar char="•"/>
            </a:pPr>
            <a:r>
              <a:rPr lang="zh-CN"/>
              <a:t>在</a:t>
            </a:r>
            <a:r>
              <a:rPr lang="zh-CN">
                <a:solidFill>
                  <a:srgbClr val="FF0000"/>
                </a:solidFill>
              </a:rPr>
              <a:t>现代</a:t>
            </a:r>
            <a:r>
              <a:rPr lang="zh-CN"/>
              <a:t>社会，随着人们活动</a:t>
            </a:r>
            <a:r>
              <a:rPr lang="zh-CN">
                <a:solidFill>
                  <a:schemeClr val="accent1"/>
                </a:solidFill>
              </a:rPr>
              <a:t>范围</a:t>
            </a:r>
            <a:r>
              <a:rPr lang="zh-CN"/>
              <a:t>的</a:t>
            </a:r>
            <a:r>
              <a:rPr lang="zh-CN">
                <a:solidFill>
                  <a:schemeClr val="accent1"/>
                </a:solidFill>
              </a:rPr>
              <a:t>不断扩大</a:t>
            </a:r>
            <a:r>
              <a:rPr lang="zh-CN"/>
              <a:t>，</a:t>
            </a:r>
            <a:r>
              <a:rPr lang="zh-CN">
                <a:solidFill>
                  <a:srgbClr val="FF0000"/>
                </a:solidFill>
              </a:rPr>
              <a:t>跨地域</a:t>
            </a:r>
            <a:r>
              <a:rPr lang="zh-CN"/>
              <a:t>交流的增多，会说普通话也变得越来越重要了。</a:t>
            </a:r>
            <a:endParaRPr/>
          </a:p>
          <a:p>
            <a:pPr indent="-457200" lvl="0" marL="457200" rtl="0" algn="l">
              <a:lnSpc>
                <a:spcPct val="150000"/>
              </a:lnSpc>
              <a:spcBef>
                <a:spcPts val="1000"/>
              </a:spcBef>
              <a:spcAft>
                <a:spcPts val="0"/>
              </a:spcAft>
              <a:buClr>
                <a:schemeClr val="dk1"/>
              </a:buClr>
              <a:buSzPct val="108108"/>
              <a:buChar char="•"/>
            </a:pPr>
            <a:r>
              <a:rPr lang="zh-CN"/>
              <a:t>在世界</a:t>
            </a:r>
            <a:r>
              <a:rPr lang="zh-CN">
                <a:solidFill>
                  <a:schemeClr val="accent1"/>
                </a:solidFill>
              </a:rPr>
              <a:t>范围</a:t>
            </a:r>
            <a:r>
              <a:rPr lang="zh-CN"/>
              <a:t>内，美国和中国是两个非常重要的大国。</a:t>
            </a:r>
            <a:endParaRPr/>
          </a:p>
        </p:txBody>
      </p:sp>
      <p:sp>
        <p:nvSpPr>
          <p:cNvPr id="197" name="Google Shape;197;p44"/>
          <p:cNvSpPr txBox="1"/>
          <p:nvPr/>
        </p:nvSpPr>
        <p:spPr>
          <a:xfrm>
            <a:off x="9299448" y="1970183"/>
            <a:ext cx="1051560" cy="338554"/>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zh-CN" sz="1600" u="none" cap="none" strike="noStrike">
                <a:solidFill>
                  <a:srgbClr val="000000"/>
                </a:solidFill>
                <a:latin typeface="Arial"/>
                <a:ea typeface="Arial"/>
                <a:cs typeface="Arial"/>
                <a:sym typeface="Arial"/>
              </a:rPr>
              <a:t>shì  yě</a:t>
            </a:r>
            <a:endParaRPr b="0" i="0" sz="1400" u="none" cap="none" strike="noStrike">
              <a:solidFill>
                <a:srgbClr val="000000"/>
              </a:solidFill>
              <a:latin typeface="Arial"/>
              <a:ea typeface="Arial"/>
              <a:cs typeface="Arial"/>
              <a:sym typeface="Arial"/>
            </a:endParaRPr>
          </a:p>
        </p:txBody>
      </p:sp>
      <p:sp>
        <p:nvSpPr>
          <p:cNvPr id="198" name="Google Shape;198;p44"/>
          <p:cNvSpPr txBox="1"/>
          <p:nvPr/>
        </p:nvSpPr>
        <p:spPr>
          <a:xfrm>
            <a:off x="8795916" y="2817912"/>
            <a:ext cx="2183130" cy="30777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zh-CN" sz="1400" u="none" cap="none" strike="noStrike">
                <a:solidFill>
                  <a:srgbClr val="000000"/>
                </a:solidFill>
                <a:latin typeface="Arial"/>
                <a:ea typeface="Arial"/>
                <a:cs typeface="Arial"/>
                <a:sym typeface="Arial"/>
              </a:rPr>
              <a:t>vision, perspectives, </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2" name="Shape 202"/>
        <p:cNvGrpSpPr/>
        <p:nvPr/>
      </p:nvGrpSpPr>
      <p:grpSpPr>
        <a:xfrm>
          <a:off x="0" y="0"/>
          <a:ext cx="0" cy="0"/>
          <a:chOff x="0" y="0"/>
          <a:chExt cx="0" cy="0"/>
        </a:xfrm>
      </p:grpSpPr>
      <p:sp>
        <p:nvSpPr>
          <p:cNvPr id="203" name="Google Shape;203;p45"/>
          <p:cNvSpPr txBox="1"/>
          <p:nvPr>
            <p:ph type="title"/>
          </p:nvPr>
        </p:nvSpPr>
        <p:spPr>
          <a:xfrm>
            <a:off x="463446" y="209603"/>
            <a:ext cx="10515600" cy="882907"/>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0070C0"/>
              </a:buClr>
              <a:buSzPts val="4400"/>
              <a:buFont typeface="Times"/>
              <a:buNone/>
            </a:pPr>
            <a:r>
              <a:rPr lang="zh-CN"/>
              <a:t>风俗</a:t>
            </a:r>
            <a:endParaRPr/>
          </a:p>
        </p:txBody>
      </p:sp>
      <p:sp>
        <p:nvSpPr>
          <p:cNvPr id="204" name="Google Shape;204;p45"/>
          <p:cNvSpPr txBox="1"/>
          <p:nvPr>
            <p:ph idx="1" type="body"/>
          </p:nvPr>
        </p:nvSpPr>
        <p:spPr>
          <a:xfrm>
            <a:off x="703288" y="1087276"/>
            <a:ext cx="10515600" cy="4644725"/>
          </a:xfrm>
          <a:prstGeom prst="rect">
            <a:avLst/>
          </a:prstGeom>
          <a:noFill/>
          <a:ln>
            <a:noFill/>
          </a:ln>
        </p:spPr>
        <p:txBody>
          <a:bodyPr anchorCtr="0" anchor="t" bIns="45700" lIns="91425" spcFirstLastPara="1" rIns="91425" wrap="square" tIns="45700">
            <a:normAutofit fontScale="92500"/>
          </a:bodyPr>
          <a:lstStyle/>
          <a:p>
            <a:pPr indent="-457200" lvl="0" marL="457200" rtl="0" algn="l">
              <a:lnSpc>
                <a:spcPct val="150000"/>
              </a:lnSpc>
              <a:spcBef>
                <a:spcPts val="1000"/>
              </a:spcBef>
              <a:spcAft>
                <a:spcPts val="0"/>
              </a:spcAft>
              <a:buClr>
                <a:schemeClr val="dk1"/>
              </a:buClr>
              <a:buSzPct val="108108"/>
              <a:buChar char="•"/>
            </a:pPr>
            <a:r>
              <a:rPr lang="zh-CN"/>
              <a:t>很多传统节日都是当地</a:t>
            </a:r>
            <a:r>
              <a:rPr lang="zh-CN">
                <a:solidFill>
                  <a:schemeClr val="accent1"/>
                </a:solidFill>
              </a:rPr>
              <a:t>风俗</a:t>
            </a:r>
            <a:r>
              <a:rPr lang="zh-CN"/>
              <a:t>的</a:t>
            </a:r>
            <a:r>
              <a:rPr lang="zh-CN">
                <a:solidFill>
                  <a:srgbClr val="FF0000"/>
                </a:solidFill>
              </a:rPr>
              <a:t>体现</a:t>
            </a:r>
            <a:r>
              <a:rPr lang="zh-CN"/>
              <a:t>。</a:t>
            </a:r>
            <a:endParaRPr/>
          </a:p>
          <a:p>
            <a:pPr indent="-457200" lvl="0" marL="457200" rtl="0" algn="l">
              <a:lnSpc>
                <a:spcPct val="150000"/>
              </a:lnSpc>
              <a:spcBef>
                <a:spcPts val="1000"/>
              </a:spcBef>
              <a:spcAft>
                <a:spcPts val="0"/>
              </a:spcAft>
              <a:buClr>
                <a:schemeClr val="dk1"/>
              </a:buClr>
              <a:buSzPct val="108108"/>
              <a:buChar char="•"/>
            </a:pPr>
            <a:r>
              <a:rPr lang="zh-CN"/>
              <a:t>学中文可以帮助你</a:t>
            </a:r>
            <a:r>
              <a:rPr lang="zh-CN">
                <a:solidFill>
                  <a:srgbClr val="FF0000"/>
                </a:solidFill>
              </a:rPr>
              <a:t>跨地域</a:t>
            </a:r>
            <a:r>
              <a:rPr lang="zh-CN"/>
              <a:t>了解中国的文化背景和</a:t>
            </a:r>
            <a:r>
              <a:rPr lang="zh-CN">
                <a:solidFill>
                  <a:schemeClr val="accent1"/>
                </a:solidFill>
              </a:rPr>
              <a:t>风俗</a:t>
            </a:r>
            <a:r>
              <a:rPr lang="zh-CN"/>
              <a:t>习惯。</a:t>
            </a:r>
            <a:endParaRPr/>
          </a:p>
          <a:p>
            <a:pPr indent="-457200" lvl="0" marL="457200" rtl="0" algn="l">
              <a:lnSpc>
                <a:spcPct val="150000"/>
              </a:lnSpc>
              <a:spcBef>
                <a:spcPts val="1000"/>
              </a:spcBef>
              <a:spcAft>
                <a:spcPts val="0"/>
              </a:spcAft>
              <a:buClr>
                <a:schemeClr val="dk1"/>
              </a:buClr>
              <a:buSzPct val="108108"/>
              <a:buChar char="•"/>
            </a:pPr>
            <a:r>
              <a:rPr lang="zh-CN"/>
              <a:t>不同</a:t>
            </a:r>
            <a:r>
              <a:rPr lang="zh-CN">
                <a:solidFill>
                  <a:srgbClr val="FF0000"/>
                </a:solidFill>
              </a:rPr>
              <a:t>地域</a:t>
            </a:r>
            <a:r>
              <a:rPr lang="zh-CN"/>
              <a:t>的文化</a:t>
            </a:r>
            <a:r>
              <a:rPr lang="zh-CN">
                <a:solidFill>
                  <a:schemeClr val="accent1"/>
                </a:solidFill>
              </a:rPr>
              <a:t>风俗</a:t>
            </a:r>
            <a:r>
              <a:rPr lang="zh-CN">
                <a:solidFill>
                  <a:srgbClr val="FF0000"/>
                </a:solidFill>
              </a:rPr>
              <a:t>体现</a:t>
            </a:r>
            <a:r>
              <a:rPr lang="zh-CN"/>
              <a:t>了多元的</a:t>
            </a:r>
            <a:r>
              <a:rPr lang="zh-CN">
                <a:solidFill>
                  <a:srgbClr val="FF0000"/>
                </a:solidFill>
              </a:rPr>
              <a:t>民族</a:t>
            </a:r>
            <a:r>
              <a:rPr lang="zh-CN"/>
              <a:t>性。</a:t>
            </a:r>
            <a:endParaRPr/>
          </a:p>
          <a:p>
            <a:pPr indent="-457200" lvl="0" marL="457200" rtl="0" algn="l">
              <a:lnSpc>
                <a:spcPct val="150000"/>
              </a:lnSpc>
              <a:spcBef>
                <a:spcPts val="1000"/>
              </a:spcBef>
              <a:spcAft>
                <a:spcPts val="0"/>
              </a:spcAft>
              <a:buClr>
                <a:schemeClr val="dk1"/>
              </a:buClr>
              <a:buSzPct val="108108"/>
              <a:buChar char="•"/>
            </a:pPr>
            <a:r>
              <a:rPr lang="zh-CN"/>
              <a:t>如果你去外国，会担心</a:t>
            </a:r>
            <a:r>
              <a:rPr lang="zh-CN">
                <a:solidFill>
                  <a:srgbClr val="FF0000"/>
                </a:solidFill>
              </a:rPr>
              <a:t>难以融入</a:t>
            </a:r>
            <a:r>
              <a:rPr lang="zh-CN"/>
              <a:t>当地的文化风俗吗？</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8" name="Shape 208"/>
        <p:cNvGrpSpPr/>
        <p:nvPr/>
      </p:nvGrpSpPr>
      <p:grpSpPr>
        <a:xfrm>
          <a:off x="0" y="0"/>
          <a:ext cx="0" cy="0"/>
          <a:chOff x="0" y="0"/>
          <a:chExt cx="0" cy="0"/>
        </a:xfrm>
      </p:grpSpPr>
      <p:sp>
        <p:nvSpPr>
          <p:cNvPr id="209" name="Google Shape;209;p46"/>
          <p:cNvSpPr txBox="1"/>
          <p:nvPr>
            <p:ph type="title"/>
          </p:nvPr>
        </p:nvSpPr>
        <p:spPr>
          <a:xfrm>
            <a:off x="463446" y="209603"/>
            <a:ext cx="10515600" cy="882907"/>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SzPts val="4400"/>
              <a:buNone/>
            </a:pPr>
            <a:r>
              <a:rPr lang="zh-CN"/>
              <a:t>1当地		vs.		2本地</a:t>
            </a:r>
            <a:endParaRPr/>
          </a:p>
        </p:txBody>
      </p:sp>
      <p:sp>
        <p:nvSpPr>
          <p:cNvPr id="210" name="Google Shape;210;p46"/>
          <p:cNvSpPr txBox="1"/>
          <p:nvPr>
            <p:ph idx="1" type="body"/>
          </p:nvPr>
        </p:nvSpPr>
        <p:spPr>
          <a:xfrm>
            <a:off x="703301" y="1087275"/>
            <a:ext cx="11093400" cy="5295300"/>
          </a:xfrm>
          <a:prstGeom prst="rect">
            <a:avLst/>
          </a:prstGeom>
          <a:noFill/>
          <a:ln>
            <a:noFill/>
          </a:ln>
        </p:spPr>
        <p:txBody>
          <a:bodyPr anchorCtr="0" anchor="t" bIns="45700" lIns="91425" spcFirstLastPara="1" rIns="91425" wrap="square" tIns="45700">
            <a:normAutofit fontScale="92500" lnSpcReduction="20000"/>
          </a:bodyPr>
          <a:lstStyle/>
          <a:p>
            <a:pPr indent="-440055" lvl="0" marL="457200" rtl="0" algn="l">
              <a:lnSpc>
                <a:spcPct val="150000"/>
              </a:lnSpc>
              <a:spcBef>
                <a:spcPts val="1000"/>
              </a:spcBef>
              <a:spcAft>
                <a:spcPts val="0"/>
              </a:spcAft>
              <a:buSzPct val="180000"/>
              <a:buFont typeface="Courier New"/>
              <a:buChar char="o"/>
            </a:pPr>
            <a:r>
              <a:rPr lang="zh-CN" sz="2000">
                <a:latin typeface="Times"/>
                <a:ea typeface="Times"/>
                <a:cs typeface="Times"/>
                <a:sym typeface="Times"/>
              </a:rPr>
              <a:t>我们需要在____1___ 的市场购买蔬菜和肉类。(The speakers </a:t>
            </a:r>
            <a:r>
              <a:rPr lang="zh-CN" sz="2000"/>
              <a:t>are not at the same place as the market locates.</a:t>
            </a:r>
            <a:r>
              <a:rPr lang="zh-CN" sz="2000">
                <a:latin typeface="Times"/>
                <a:ea typeface="Times"/>
                <a:cs typeface="Times"/>
                <a:sym typeface="Times"/>
              </a:rPr>
              <a:t> )</a:t>
            </a:r>
            <a:endParaRPr/>
          </a:p>
          <a:p>
            <a:pPr indent="-440055" lvl="0" marL="457200" rtl="0" algn="l">
              <a:lnSpc>
                <a:spcPct val="150000"/>
              </a:lnSpc>
              <a:spcBef>
                <a:spcPts val="1000"/>
              </a:spcBef>
              <a:spcAft>
                <a:spcPts val="0"/>
              </a:spcAft>
              <a:buSzPct val="180000"/>
              <a:buFont typeface="Courier New"/>
              <a:buChar char="o"/>
            </a:pPr>
            <a:r>
              <a:rPr lang="zh-CN" sz="2000">
                <a:latin typeface="Times"/>
                <a:ea typeface="Times"/>
                <a:cs typeface="Times"/>
                <a:sym typeface="Times"/>
              </a:rPr>
              <a:t>这家公司在____2___ 拥有很好的声誉。(</a:t>
            </a:r>
            <a:r>
              <a:rPr lang="zh-CN" sz="2000"/>
              <a:t>The speaker is at the same place where this company locates.)</a:t>
            </a:r>
            <a:endParaRPr/>
          </a:p>
          <a:p>
            <a:pPr indent="-440055" lvl="0" marL="457200" rtl="0" algn="l">
              <a:lnSpc>
                <a:spcPct val="150000"/>
              </a:lnSpc>
              <a:spcBef>
                <a:spcPts val="1000"/>
              </a:spcBef>
              <a:spcAft>
                <a:spcPts val="0"/>
              </a:spcAft>
              <a:buSzPct val="180000"/>
              <a:buFont typeface="Courier New"/>
              <a:buChar char="o"/>
            </a:pPr>
            <a:r>
              <a:rPr lang="zh-CN" sz="2000"/>
              <a:t>我</a:t>
            </a:r>
            <a:r>
              <a:rPr lang="zh-CN" sz="2000">
                <a:latin typeface="Times"/>
                <a:ea typeface="Times"/>
                <a:cs typeface="Times"/>
                <a:sym typeface="Times"/>
              </a:rPr>
              <a:t>是___2____ 人，对这里的传统风俗很了解。</a:t>
            </a:r>
            <a:endParaRPr/>
          </a:p>
          <a:p>
            <a:pPr indent="-440055" lvl="0" marL="457200" rtl="0" algn="l">
              <a:lnSpc>
                <a:spcPct val="150000"/>
              </a:lnSpc>
              <a:spcBef>
                <a:spcPts val="1000"/>
              </a:spcBef>
              <a:spcAft>
                <a:spcPts val="0"/>
              </a:spcAft>
              <a:buSzPct val="180000"/>
              <a:buFont typeface="Courier New"/>
              <a:buChar char="o"/>
            </a:pPr>
            <a:r>
              <a:rPr lang="zh-CN" sz="2000">
                <a:latin typeface="Times"/>
                <a:ea typeface="Times"/>
                <a:cs typeface="Times"/>
                <a:sym typeface="Times"/>
              </a:rPr>
              <a:t>请问，</a:t>
            </a:r>
            <a:r>
              <a:rPr lang="zh-CN" sz="2000"/>
              <a:t>博尔德</a:t>
            </a:r>
            <a:r>
              <a:rPr lang="zh-CN" sz="2000">
                <a:latin typeface="Times"/>
                <a:ea typeface="Times"/>
                <a:cs typeface="Times"/>
                <a:sym typeface="Times"/>
              </a:rPr>
              <a:t>___1____ 的气候怎么样？(You are an out-of</a:t>
            </a:r>
            <a:r>
              <a:rPr lang="zh-CN" sz="2000"/>
              <a:t>-state student planning to come to study at Boulder the very first time, and you are not in Boulder when asking this question. ) </a:t>
            </a:r>
            <a:endParaRPr/>
          </a:p>
          <a:p>
            <a:pPr indent="-440055" lvl="0" marL="457200" rtl="0" algn="l">
              <a:lnSpc>
                <a:spcPct val="150000"/>
              </a:lnSpc>
              <a:spcBef>
                <a:spcPts val="1000"/>
              </a:spcBef>
              <a:spcAft>
                <a:spcPts val="0"/>
              </a:spcAft>
              <a:buSzPct val="180000"/>
              <a:buFont typeface="Courier New"/>
              <a:buChar char="o"/>
            </a:pPr>
            <a:r>
              <a:rPr lang="zh-CN" sz="2000"/>
              <a:t>很多州立大学都</a:t>
            </a:r>
            <a:r>
              <a:rPr lang="zh-CN" sz="2000">
                <a:latin typeface="Times"/>
                <a:ea typeface="Times"/>
                <a:cs typeface="Times"/>
                <a:sym typeface="Times"/>
              </a:rPr>
              <a:t>为____1&amp;2____ 的学生提供州内学费减免的机会。(depending on </a:t>
            </a:r>
            <a:r>
              <a:rPr lang="zh-CN" sz="2000"/>
              <a:t>where the speaker is when expressing this statement)</a:t>
            </a:r>
            <a:endParaRPr sz="1600">
              <a:latin typeface="Times"/>
              <a:ea typeface="Times"/>
              <a:cs typeface="Times"/>
              <a:sym typeface="Times"/>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E1EFD8"/>
        </a:solidFill>
      </p:bgPr>
    </p:bg>
    <p:spTree>
      <p:nvGrpSpPr>
        <p:cNvPr id="93" name="Shape 93"/>
        <p:cNvGrpSpPr/>
        <p:nvPr/>
      </p:nvGrpSpPr>
      <p:grpSpPr>
        <a:xfrm>
          <a:off x="0" y="0"/>
          <a:ext cx="0" cy="0"/>
          <a:chOff x="0" y="0"/>
          <a:chExt cx="0" cy="0"/>
        </a:xfrm>
      </p:grpSpPr>
      <p:sp>
        <p:nvSpPr>
          <p:cNvPr id="94" name="Google Shape;94;p2"/>
          <p:cNvSpPr txBox="1"/>
          <p:nvPr>
            <p:ph idx="1" type="body"/>
          </p:nvPr>
        </p:nvSpPr>
        <p:spPr>
          <a:xfrm>
            <a:off x="3853542" y="2651760"/>
            <a:ext cx="7365345" cy="3080241"/>
          </a:xfrm>
          <a:prstGeom prst="rect">
            <a:avLst/>
          </a:prstGeom>
          <a:noFill/>
          <a:ln>
            <a:noFill/>
          </a:ln>
        </p:spPr>
        <p:txBody>
          <a:bodyPr anchorCtr="0" anchor="t" bIns="45700" lIns="91425" spcFirstLastPara="1" rIns="91425" wrap="square" tIns="45700">
            <a:normAutofit/>
          </a:bodyPr>
          <a:lstStyle/>
          <a:p>
            <a:pPr indent="0" lvl="0" marL="0" rtl="0" algn="l">
              <a:lnSpc>
                <a:spcPct val="150000"/>
              </a:lnSpc>
              <a:spcBef>
                <a:spcPts val="0"/>
              </a:spcBef>
              <a:spcAft>
                <a:spcPts val="0"/>
              </a:spcAft>
              <a:buClr>
                <a:schemeClr val="dk1"/>
              </a:buClr>
              <a:buSzPts val="3600"/>
              <a:buNone/>
            </a:pPr>
            <a:r>
              <a:rPr lang="zh-CN"/>
              <a:t>生词表一的生词</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8" name="Shape 98"/>
        <p:cNvGrpSpPr/>
        <p:nvPr/>
      </p:nvGrpSpPr>
      <p:grpSpPr>
        <a:xfrm>
          <a:off x="0" y="0"/>
          <a:ext cx="0" cy="0"/>
          <a:chOff x="0" y="0"/>
          <a:chExt cx="0" cy="0"/>
        </a:xfrm>
      </p:grpSpPr>
      <p:sp>
        <p:nvSpPr>
          <p:cNvPr id="99" name="Google Shape;99;p3"/>
          <p:cNvSpPr txBox="1"/>
          <p:nvPr>
            <p:ph idx="1" type="body"/>
          </p:nvPr>
        </p:nvSpPr>
        <p:spPr>
          <a:xfrm>
            <a:off x="401584" y="71944"/>
            <a:ext cx="10515600" cy="5494793"/>
          </a:xfrm>
          <a:prstGeom prst="rect">
            <a:avLst/>
          </a:prstGeom>
          <a:noFill/>
          <a:ln>
            <a:noFill/>
          </a:ln>
        </p:spPr>
        <p:txBody>
          <a:bodyPr anchorCtr="0" anchor="t" bIns="45700" lIns="91425" spcFirstLastPara="1" rIns="91425" wrap="square" tIns="45700">
            <a:normAutofit/>
          </a:bodyPr>
          <a:lstStyle/>
          <a:p>
            <a:pPr indent="0" lvl="0" marL="0" rtl="0" algn="l">
              <a:lnSpc>
                <a:spcPct val="150000"/>
              </a:lnSpc>
              <a:spcBef>
                <a:spcPts val="0"/>
              </a:spcBef>
              <a:spcAft>
                <a:spcPts val="0"/>
              </a:spcAft>
              <a:buSzPts val="3600"/>
              <a:buNone/>
            </a:pPr>
            <a:r>
              <a:rPr lang="zh-CN"/>
              <a:t> 标准语			普通话			方言</a:t>
            </a:r>
            <a:endParaRPr/>
          </a:p>
          <a:p>
            <a:pPr indent="0" lvl="0" marL="0" rtl="0" algn="l">
              <a:lnSpc>
                <a:spcPct val="150000"/>
              </a:lnSpc>
              <a:spcBef>
                <a:spcPts val="0"/>
              </a:spcBef>
              <a:spcAft>
                <a:spcPts val="0"/>
              </a:spcAft>
              <a:buSzPts val="3600"/>
              <a:buNone/>
            </a:pPr>
            <a:r>
              <a:rPr lang="zh-CN"/>
              <a:t>国语	华语	交流</a:t>
            </a:r>
            <a:endParaRPr/>
          </a:p>
          <a:p>
            <a:pPr indent="0" lvl="0" marL="0" rtl="0" algn="l">
              <a:lnSpc>
                <a:spcPct val="150000"/>
              </a:lnSpc>
              <a:spcBef>
                <a:spcPts val="0"/>
              </a:spcBef>
              <a:spcAft>
                <a:spcPts val="0"/>
              </a:spcAft>
              <a:buSzPts val="3600"/>
              <a:buNone/>
            </a:pPr>
            <a:r>
              <a:t/>
            </a:r>
            <a:endParaRPr/>
          </a:p>
          <a:p>
            <a:pPr indent="0" lvl="0" marL="228600" rtl="0" algn="l">
              <a:lnSpc>
                <a:spcPct val="150000"/>
              </a:lnSpc>
              <a:spcBef>
                <a:spcPts val="1000"/>
              </a:spcBef>
              <a:spcAft>
                <a:spcPts val="0"/>
              </a:spcAft>
              <a:buClr>
                <a:schemeClr val="dk1"/>
              </a:buClr>
              <a:buSzPts val="3600"/>
              <a:buNone/>
            </a:pPr>
            <a:r>
              <a:t/>
            </a:r>
            <a:endParaRPr/>
          </a:p>
          <a:p>
            <a:pPr indent="0" lvl="0" marL="228600" rtl="0" algn="l">
              <a:lnSpc>
                <a:spcPct val="150000"/>
              </a:lnSpc>
              <a:spcBef>
                <a:spcPts val="1000"/>
              </a:spcBef>
              <a:spcAft>
                <a:spcPts val="0"/>
              </a:spcAft>
              <a:buClr>
                <a:schemeClr val="dk1"/>
              </a:buClr>
              <a:buSzPts val="3600"/>
              <a:buNone/>
            </a:pPr>
            <a:r>
              <a:t/>
            </a:r>
            <a:endParaRPr/>
          </a:p>
        </p:txBody>
      </p:sp>
      <p:sp>
        <p:nvSpPr>
          <p:cNvPr id="100" name="Google Shape;100;p3"/>
          <p:cNvSpPr txBox="1"/>
          <p:nvPr/>
        </p:nvSpPr>
        <p:spPr>
          <a:xfrm>
            <a:off x="231432" y="1725404"/>
            <a:ext cx="7018196" cy="4832052"/>
          </a:xfrm>
          <a:prstGeom prst="rect">
            <a:avLst/>
          </a:prstGeom>
          <a:noFill/>
          <a:ln>
            <a:noFill/>
          </a:ln>
        </p:spPr>
        <p:txBody>
          <a:bodyPr anchorCtr="0" anchor="t" bIns="45700" lIns="91425" spcFirstLastPara="1" rIns="91425" wrap="square" tIns="45700">
            <a:spAutoFit/>
          </a:bodyPr>
          <a:lstStyle/>
          <a:p>
            <a:pPr indent="-342900" lvl="0" marL="342900" marR="0" rtl="0" algn="l">
              <a:lnSpc>
                <a:spcPct val="100000"/>
              </a:lnSpc>
              <a:spcBef>
                <a:spcPts val="0"/>
              </a:spcBef>
              <a:spcAft>
                <a:spcPts val="0"/>
              </a:spcAft>
              <a:buClr>
                <a:srgbClr val="000000"/>
              </a:buClr>
              <a:buSzPts val="2200"/>
              <a:buFont typeface="Arial"/>
              <a:buChar char="•"/>
            </a:pPr>
            <a:r>
              <a:rPr b="0" i="0" lang="zh-CN" sz="2200" u="none" cap="none" strike="noStrike">
                <a:solidFill>
                  <a:schemeClr val="dk1"/>
                </a:solidFill>
                <a:latin typeface="SimSun"/>
                <a:ea typeface="SimSun"/>
                <a:cs typeface="SimSun"/>
                <a:sym typeface="SimSun"/>
              </a:rPr>
              <a:t>先带读生词，可以在油管上找到一些方言和普通话发音对比的视频，让学生们先听听一些方言和普通话在同一个生词或者句子里的发音区别。看完视频，可以提问：</a:t>
            </a:r>
            <a:endParaRPr b="0" i="0" sz="2200" u="none" cap="none" strike="noStrike">
              <a:solidFill>
                <a:schemeClr val="dk1"/>
              </a:solidFill>
              <a:latin typeface="SimSun"/>
              <a:ea typeface="SimSun"/>
              <a:cs typeface="SimSun"/>
              <a:sym typeface="SimSun"/>
            </a:endParaRPr>
          </a:p>
          <a:p>
            <a:pPr indent="-342900" lvl="2" marL="342900" marR="0" rtl="0" algn="l">
              <a:lnSpc>
                <a:spcPct val="100000"/>
              </a:lnSpc>
              <a:spcBef>
                <a:spcPts val="0"/>
              </a:spcBef>
              <a:spcAft>
                <a:spcPts val="0"/>
              </a:spcAft>
              <a:buClr>
                <a:srgbClr val="000000"/>
              </a:buClr>
              <a:buSzPts val="2200"/>
              <a:buFont typeface="Noto Sans Symbols"/>
              <a:buChar char="⮚"/>
            </a:pPr>
            <a:r>
              <a:rPr b="0" i="0" lang="zh-CN" sz="2200" u="none" cap="none" strike="noStrike">
                <a:solidFill>
                  <a:schemeClr val="dk1"/>
                </a:solidFill>
                <a:latin typeface="SimSun"/>
                <a:ea typeface="SimSun"/>
                <a:cs typeface="SimSun"/>
                <a:sym typeface="SimSun"/>
              </a:rPr>
              <a:t>你们觉得说普通话的人可以跟说方言的人</a:t>
            </a:r>
            <a:r>
              <a:rPr b="0" i="0" lang="zh-CN" sz="2200" u="none" cap="none" strike="noStrike">
                <a:solidFill>
                  <a:srgbClr val="FF0000"/>
                </a:solidFill>
                <a:latin typeface="SimSun"/>
                <a:ea typeface="SimSun"/>
                <a:cs typeface="SimSun"/>
                <a:sym typeface="SimSun"/>
              </a:rPr>
              <a:t>交流</a:t>
            </a:r>
            <a:r>
              <a:rPr b="0" i="0" lang="zh-CN" sz="2200" u="none" cap="none" strike="noStrike">
                <a:solidFill>
                  <a:schemeClr val="dk1"/>
                </a:solidFill>
                <a:latin typeface="SimSun"/>
                <a:ea typeface="SimSun"/>
                <a:cs typeface="SimSun"/>
                <a:sym typeface="SimSun"/>
              </a:rPr>
              <a:t>吗？</a:t>
            </a:r>
            <a:endParaRPr b="0" i="0" sz="2200" u="none" cap="none" strike="noStrike">
              <a:solidFill>
                <a:schemeClr val="dk1"/>
              </a:solidFill>
              <a:latin typeface="SimSun"/>
              <a:ea typeface="SimSun"/>
              <a:cs typeface="SimSun"/>
              <a:sym typeface="SimSun"/>
            </a:endParaRPr>
          </a:p>
          <a:p>
            <a:pPr indent="-342900" lvl="0" marL="342900" marR="0" rtl="0" algn="l">
              <a:lnSpc>
                <a:spcPct val="100000"/>
              </a:lnSpc>
              <a:spcBef>
                <a:spcPts val="0"/>
              </a:spcBef>
              <a:spcAft>
                <a:spcPts val="0"/>
              </a:spcAft>
              <a:buClr>
                <a:srgbClr val="000000"/>
              </a:buClr>
              <a:buSzPts val="2200"/>
              <a:buFont typeface="Arial"/>
              <a:buChar char="•"/>
            </a:pPr>
            <a:r>
              <a:rPr b="0" i="0" lang="zh-CN" sz="2200" u="none" cap="none" strike="noStrike">
                <a:solidFill>
                  <a:schemeClr val="dk1"/>
                </a:solidFill>
                <a:latin typeface="SimSun"/>
                <a:ea typeface="SimSun"/>
                <a:cs typeface="SimSun"/>
                <a:sym typeface="SimSun"/>
              </a:rPr>
              <a:t>然后可以给学生提供一张显示中国十大方言的地图同时让学生找到每一个方言对应的地区或省名。</a:t>
            </a:r>
            <a:endParaRPr b="0" i="0" sz="2200" u="none" cap="none" strike="noStrike">
              <a:solidFill>
                <a:schemeClr val="dk1"/>
              </a:solidFill>
              <a:latin typeface="SimSun"/>
              <a:ea typeface="SimSun"/>
              <a:cs typeface="SimSun"/>
              <a:sym typeface="SimSun"/>
            </a:endParaRPr>
          </a:p>
          <a:p>
            <a:pPr indent="-342900" lvl="0" marL="342900" marR="0" rtl="0" algn="l">
              <a:lnSpc>
                <a:spcPct val="100000"/>
              </a:lnSpc>
              <a:spcBef>
                <a:spcPts val="0"/>
              </a:spcBef>
              <a:spcAft>
                <a:spcPts val="0"/>
              </a:spcAft>
              <a:buClr>
                <a:srgbClr val="000000"/>
              </a:buClr>
              <a:buSzPts val="2200"/>
              <a:buFont typeface="Noto Sans Symbols"/>
              <a:buChar char="⮚"/>
            </a:pPr>
            <a:r>
              <a:rPr b="0" i="0" lang="zh-CN" sz="2200" u="none" cap="none" strike="noStrike">
                <a:solidFill>
                  <a:schemeClr val="dk1"/>
                </a:solidFill>
                <a:latin typeface="SimSun"/>
                <a:ea typeface="SimSun"/>
                <a:cs typeface="SimSun"/>
                <a:sym typeface="SimSun"/>
              </a:rPr>
              <a:t>你们认为如果这两个地方的人只说方言，他们可以相互</a:t>
            </a:r>
            <a:r>
              <a:rPr b="0" i="0" lang="zh-CN" sz="2200" u="none" cap="none" strike="noStrike">
                <a:solidFill>
                  <a:srgbClr val="FF0000"/>
                </a:solidFill>
                <a:latin typeface="SimSun"/>
                <a:ea typeface="SimSun"/>
                <a:cs typeface="SimSun"/>
                <a:sym typeface="SimSun"/>
              </a:rPr>
              <a:t>交流</a:t>
            </a:r>
            <a:r>
              <a:rPr b="0" i="0" lang="zh-CN" sz="2200" u="none" cap="none" strike="noStrike">
                <a:solidFill>
                  <a:schemeClr val="dk1"/>
                </a:solidFill>
                <a:latin typeface="SimSun"/>
                <a:ea typeface="SimSun"/>
                <a:cs typeface="SimSun"/>
                <a:sym typeface="SimSun"/>
              </a:rPr>
              <a:t>吗？</a:t>
            </a:r>
            <a:endParaRPr b="0" i="0" sz="2200" u="none" cap="none" strike="noStrike">
              <a:solidFill>
                <a:schemeClr val="dk1"/>
              </a:solidFill>
              <a:latin typeface="SimSun"/>
              <a:ea typeface="SimSun"/>
              <a:cs typeface="SimSun"/>
              <a:sym typeface="SimSun"/>
            </a:endParaRPr>
          </a:p>
          <a:p>
            <a:pPr indent="0" lvl="0" marL="0" marR="0" rtl="0" algn="l">
              <a:lnSpc>
                <a:spcPct val="100000"/>
              </a:lnSpc>
              <a:spcBef>
                <a:spcPts val="0"/>
              </a:spcBef>
              <a:spcAft>
                <a:spcPts val="0"/>
              </a:spcAft>
              <a:buClr>
                <a:srgbClr val="000000"/>
              </a:buClr>
              <a:buSzPts val="2200"/>
              <a:buFont typeface="Arial"/>
              <a:buNone/>
            </a:pPr>
            <a:r>
              <a:rPr b="0" i="0" lang="zh-CN" sz="2200" u="none" cap="none" strike="noStrike">
                <a:solidFill>
                  <a:schemeClr val="dk1"/>
                </a:solidFill>
                <a:latin typeface="SimSun"/>
                <a:ea typeface="SimSun"/>
                <a:cs typeface="SimSun"/>
                <a:sym typeface="SimSun"/>
              </a:rPr>
              <a:t>也可以通过提问分清这三者：</a:t>
            </a:r>
            <a:endParaRPr b="0" i="0" sz="2200" u="none" cap="none" strike="noStrike">
              <a:solidFill>
                <a:schemeClr val="dk1"/>
              </a:solidFill>
              <a:latin typeface="SimSun"/>
              <a:ea typeface="SimSun"/>
              <a:cs typeface="SimSun"/>
              <a:sym typeface="SimSun"/>
            </a:endParaRPr>
          </a:p>
          <a:p>
            <a:pPr indent="-457200" lvl="0" marL="457200" marR="0" rtl="0" algn="l">
              <a:lnSpc>
                <a:spcPct val="100000"/>
              </a:lnSpc>
              <a:spcBef>
                <a:spcPts val="0"/>
              </a:spcBef>
              <a:spcAft>
                <a:spcPts val="0"/>
              </a:spcAft>
              <a:buClr>
                <a:srgbClr val="000000"/>
              </a:buClr>
              <a:buSzPts val="2200"/>
              <a:buFont typeface="Arial"/>
              <a:buAutoNum type="arabicPeriod"/>
            </a:pPr>
            <a:r>
              <a:rPr b="0" i="0" lang="zh-CN" sz="2200" u="none" cap="none" strike="noStrike">
                <a:solidFill>
                  <a:schemeClr val="dk1"/>
                </a:solidFill>
                <a:latin typeface="SimSun"/>
                <a:ea typeface="SimSun"/>
                <a:cs typeface="SimSun"/>
                <a:sym typeface="SimSun"/>
              </a:rPr>
              <a:t>请问，中国的标准语是什么？</a:t>
            </a:r>
            <a:endParaRPr b="0" i="0" sz="2200" u="none" cap="none" strike="noStrike">
              <a:solidFill>
                <a:schemeClr val="dk1"/>
              </a:solidFill>
              <a:latin typeface="SimSun"/>
              <a:ea typeface="SimSun"/>
              <a:cs typeface="SimSun"/>
              <a:sym typeface="SimSun"/>
            </a:endParaRPr>
          </a:p>
          <a:p>
            <a:pPr indent="0" lvl="0" marL="0" marR="0" rtl="0" algn="l">
              <a:lnSpc>
                <a:spcPct val="100000"/>
              </a:lnSpc>
              <a:spcBef>
                <a:spcPts val="0"/>
              </a:spcBef>
              <a:spcAft>
                <a:spcPts val="0"/>
              </a:spcAft>
              <a:buNone/>
            </a:pPr>
            <a:r>
              <a:rPr b="0" i="0" lang="zh-CN" sz="2200" u="none" cap="none" strike="noStrike">
                <a:solidFill>
                  <a:schemeClr val="dk1"/>
                </a:solidFill>
                <a:latin typeface="SimSun"/>
                <a:ea typeface="SimSun"/>
                <a:cs typeface="SimSun"/>
                <a:sym typeface="SimSun"/>
              </a:rPr>
              <a:t>(普通话)</a:t>
            </a:r>
            <a:endParaRPr/>
          </a:p>
          <a:p>
            <a:pPr indent="0" lvl="0" marL="0" marR="0" rtl="0" algn="l">
              <a:lnSpc>
                <a:spcPct val="100000"/>
              </a:lnSpc>
              <a:spcBef>
                <a:spcPts val="0"/>
              </a:spcBef>
              <a:spcAft>
                <a:spcPts val="0"/>
              </a:spcAft>
              <a:buNone/>
            </a:pPr>
            <a:r>
              <a:rPr b="0" i="0" lang="zh-CN" sz="2200" u="none" cap="none" strike="noStrike">
                <a:solidFill>
                  <a:schemeClr val="dk1"/>
                </a:solidFill>
                <a:latin typeface="SimSun"/>
                <a:ea typeface="SimSun"/>
                <a:cs typeface="SimSun"/>
                <a:sym typeface="SimSun"/>
              </a:rPr>
              <a:t>2. 普通话就是汉语的标准语，对吗？（对）</a:t>
            </a:r>
            <a:endParaRPr b="0" i="0" sz="2200" u="none" cap="none" strike="noStrike">
              <a:solidFill>
                <a:schemeClr val="dk1"/>
              </a:solidFill>
              <a:latin typeface="SimSun"/>
              <a:ea typeface="SimSun"/>
              <a:cs typeface="SimSun"/>
              <a:sym typeface="SimSun"/>
            </a:endParaRPr>
          </a:p>
          <a:p>
            <a:pPr indent="0" lvl="0" marL="0" marR="0" rtl="0" algn="l">
              <a:lnSpc>
                <a:spcPct val="100000"/>
              </a:lnSpc>
              <a:spcBef>
                <a:spcPts val="0"/>
              </a:spcBef>
              <a:spcAft>
                <a:spcPts val="0"/>
              </a:spcAft>
              <a:buNone/>
            </a:pPr>
            <a:r>
              <a:rPr b="0" i="0" lang="zh-CN" sz="2200" u="none" cap="none" strike="noStrike">
                <a:solidFill>
                  <a:schemeClr val="dk1"/>
                </a:solidFill>
                <a:latin typeface="SimSun"/>
                <a:ea typeface="SimSun"/>
                <a:cs typeface="SimSun"/>
                <a:sym typeface="SimSun"/>
              </a:rPr>
              <a:t>3. 美国有标准语吗？(没有)</a:t>
            </a:r>
            <a:endParaRPr b="0" i="0" sz="2200" u="none" cap="none" strike="noStrike">
              <a:solidFill>
                <a:schemeClr val="dk1"/>
              </a:solidFill>
              <a:latin typeface="SimSun"/>
              <a:ea typeface="SimSun"/>
              <a:cs typeface="SimSun"/>
              <a:sym typeface="SimSun"/>
            </a:endParaRPr>
          </a:p>
        </p:txBody>
      </p:sp>
      <p:sp>
        <p:nvSpPr>
          <p:cNvPr id="101" name="Google Shape;101;p3"/>
          <p:cNvSpPr txBox="1"/>
          <p:nvPr/>
        </p:nvSpPr>
        <p:spPr>
          <a:xfrm>
            <a:off x="7644309" y="1291263"/>
            <a:ext cx="2955958" cy="3601050"/>
          </a:xfrm>
          <a:prstGeom prst="rect">
            <a:avLst/>
          </a:prstGeom>
          <a:noFill/>
          <a:ln>
            <a:noFill/>
          </a:ln>
        </p:spPr>
        <p:txBody>
          <a:bodyPr anchorCtr="0" anchor="t" bIns="45700" lIns="91425" spcFirstLastPara="1" rIns="91425" wrap="square" tIns="45700">
            <a:spAutoFit/>
          </a:bodyPr>
          <a:lstStyle/>
          <a:p>
            <a:pPr indent="0" lvl="0" marL="228600" marR="0" rtl="0" algn="l">
              <a:lnSpc>
                <a:spcPct val="150000"/>
              </a:lnSpc>
              <a:spcBef>
                <a:spcPts val="0"/>
              </a:spcBef>
              <a:spcAft>
                <a:spcPts val="0"/>
              </a:spcAft>
              <a:buClr>
                <a:schemeClr val="dk1"/>
              </a:buClr>
              <a:buSzPts val="3600"/>
              <a:buFont typeface="Arial"/>
              <a:buNone/>
            </a:pPr>
            <a:r>
              <a:rPr b="0" i="0" lang="zh-CN" sz="2400" u="none" cap="none" strike="noStrike">
                <a:solidFill>
                  <a:srgbClr val="000000"/>
                </a:solidFill>
                <a:highlight>
                  <a:srgbClr val="FFFFFF"/>
                </a:highlight>
                <a:latin typeface="Arial"/>
                <a:ea typeface="Arial"/>
                <a:cs typeface="Arial"/>
                <a:sym typeface="Arial"/>
              </a:rPr>
              <a:t>官话方言、</a:t>
            </a:r>
            <a:endParaRPr b="0" i="0" sz="2400" u="none" cap="none" strike="noStrike">
              <a:solidFill>
                <a:srgbClr val="000000"/>
              </a:solidFill>
              <a:highlight>
                <a:srgbClr val="FFFFFF"/>
              </a:highlight>
              <a:latin typeface="Arial"/>
              <a:ea typeface="Arial"/>
              <a:cs typeface="Arial"/>
              <a:sym typeface="Arial"/>
            </a:endParaRPr>
          </a:p>
          <a:p>
            <a:pPr indent="0" lvl="0" marL="228600" marR="0" rtl="0" algn="l">
              <a:lnSpc>
                <a:spcPct val="150000"/>
              </a:lnSpc>
              <a:spcBef>
                <a:spcPts val="1000"/>
              </a:spcBef>
              <a:spcAft>
                <a:spcPts val="0"/>
              </a:spcAft>
              <a:buClr>
                <a:schemeClr val="dk1"/>
              </a:buClr>
              <a:buSzPts val="3600"/>
              <a:buFont typeface="Arial"/>
              <a:buNone/>
            </a:pPr>
            <a:r>
              <a:rPr b="0" i="0" lang="zh-CN" sz="2400" u="none" cap="none" strike="noStrike">
                <a:solidFill>
                  <a:srgbClr val="000000"/>
                </a:solidFill>
                <a:highlight>
                  <a:srgbClr val="FFFFFF"/>
                </a:highlight>
                <a:latin typeface="Arial"/>
                <a:ea typeface="Arial"/>
                <a:cs typeface="Arial"/>
                <a:sym typeface="Arial"/>
              </a:rPr>
              <a:t>晋方言、吴方言、闽方言、客家方言、粤方言、湘方言、赣方言、徽方言、</a:t>
            </a:r>
            <a:endParaRPr b="0" i="0" sz="2400" u="none" cap="none" strike="noStrike">
              <a:solidFill>
                <a:srgbClr val="000000"/>
              </a:solidFill>
              <a:highlight>
                <a:srgbClr val="FFFFFF"/>
              </a:highlight>
              <a:latin typeface="Arial"/>
              <a:ea typeface="Arial"/>
              <a:cs typeface="Arial"/>
              <a:sym typeface="Arial"/>
            </a:endParaRPr>
          </a:p>
          <a:p>
            <a:pPr indent="0" lvl="0" marL="228600" marR="0" rtl="0" algn="l">
              <a:lnSpc>
                <a:spcPct val="150000"/>
              </a:lnSpc>
              <a:spcBef>
                <a:spcPts val="1000"/>
              </a:spcBef>
              <a:spcAft>
                <a:spcPts val="0"/>
              </a:spcAft>
              <a:buClr>
                <a:schemeClr val="dk1"/>
              </a:buClr>
              <a:buSzPts val="3600"/>
              <a:buFont typeface="Arial"/>
              <a:buNone/>
            </a:pPr>
            <a:r>
              <a:rPr b="0" i="0" lang="zh-CN" sz="2400" u="none" cap="none" strike="noStrike">
                <a:solidFill>
                  <a:srgbClr val="000000"/>
                </a:solidFill>
                <a:highlight>
                  <a:srgbClr val="FFFFFF"/>
                </a:highlight>
                <a:latin typeface="Arial"/>
                <a:ea typeface="Arial"/>
                <a:cs typeface="Arial"/>
                <a:sym typeface="Arial"/>
              </a:rPr>
              <a:t>平话土话</a:t>
            </a:r>
            <a:endParaRPr b="0" i="0" sz="4400" u="none" cap="none" strike="noStrike">
              <a:solidFill>
                <a:srgbClr val="000000"/>
              </a:solidFill>
              <a:latin typeface="Arial"/>
              <a:ea typeface="Arial"/>
              <a:cs typeface="Arial"/>
              <a:sym typeface="Arial"/>
            </a:endParaRPr>
          </a:p>
        </p:txBody>
      </p:sp>
      <p:pic>
        <p:nvPicPr>
          <p:cNvPr id="102" name="Google Shape;102;p3"/>
          <p:cNvPicPr preferRelativeResize="0"/>
          <p:nvPr/>
        </p:nvPicPr>
        <p:blipFill rotWithShape="1">
          <a:blip r:embed="rId3">
            <a:alphaModFix/>
          </a:blip>
          <a:srcRect b="0" l="0" r="0" t="0"/>
          <a:stretch/>
        </p:blipFill>
        <p:spPr>
          <a:xfrm>
            <a:off x="7630092" y="5225856"/>
            <a:ext cx="4318222" cy="1136708"/>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6" name="Shape 106"/>
        <p:cNvGrpSpPr/>
        <p:nvPr/>
      </p:nvGrpSpPr>
      <p:grpSpPr>
        <a:xfrm>
          <a:off x="0" y="0"/>
          <a:ext cx="0" cy="0"/>
          <a:chOff x="0" y="0"/>
          <a:chExt cx="0" cy="0"/>
        </a:xfrm>
      </p:grpSpPr>
      <p:sp>
        <p:nvSpPr>
          <p:cNvPr id="107" name="Google Shape;107;p9"/>
          <p:cNvSpPr txBox="1"/>
          <p:nvPr/>
        </p:nvSpPr>
        <p:spPr>
          <a:xfrm>
            <a:off x="130629" y="79270"/>
            <a:ext cx="10515600" cy="1524243"/>
          </a:xfrm>
          <a:prstGeom prst="rect">
            <a:avLst/>
          </a:prstGeom>
          <a:noFill/>
          <a:ln>
            <a:noFill/>
          </a:ln>
        </p:spPr>
        <p:txBody>
          <a:bodyPr anchorCtr="0" anchor="ctr" bIns="45700" lIns="91425" spcFirstLastPara="1" rIns="91425" wrap="square" tIns="45700">
            <a:normAutofit fontScale="92500" lnSpcReduction="10000"/>
          </a:bodyPr>
          <a:lstStyle/>
          <a:p>
            <a:pPr indent="0" lvl="0" marL="0" marR="0" rtl="0" algn="l">
              <a:lnSpc>
                <a:spcPct val="120000"/>
              </a:lnSpc>
              <a:spcBef>
                <a:spcPts val="0"/>
              </a:spcBef>
              <a:spcAft>
                <a:spcPts val="0"/>
              </a:spcAft>
              <a:buClr>
                <a:srgbClr val="0070C0"/>
              </a:buClr>
              <a:buSzPct val="108108"/>
              <a:buFont typeface="Times"/>
              <a:buNone/>
            </a:pPr>
            <a:r>
              <a:rPr b="0" i="0" lang="zh-CN" sz="4400" u="none" cap="none" strike="noStrike">
                <a:solidFill>
                  <a:srgbClr val="0070C0"/>
                </a:solidFill>
                <a:latin typeface="Times"/>
                <a:ea typeface="Times"/>
                <a:cs typeface="Times"/>
                <a:sym typeface="Times"/>
              </a:rPr>
              <a:t>称呼: (noun) appellation, form of address; </a:t>
            </a:r>
            <a:endParaRPr/>
          </a:p>
          <a:p>
            <a:pPr indent="0" lvl="0" marL="0" marR="0" rtl="0" algn="l">
              <a:lnSpc>
                <a:spcPct val="120000"/>
              </a:lnSpc>
              <a:spcBef>
                <a:spcPts val="0"/>
              </a:spcBef>
              <a:spcAft>
                <a:spcPts val="0"/>
              </a:spcAft>
              <a:buClr>
                <a:srgbClr val="0070C0"/>
              </a:buClr>
              <a:buSzPct val="108108"/>
              <a:buFont typeface="Times"/>
              <a:buNone/>
            </a:pPr>
            <a:r>
              <a:rPr b="0" i="0" lang="zh-CN" sz="4400" u="none" cap="none" strike="noStrike">
                <a:solidFill>
                  <a:srgbClr val="0070C0"/>
                </a:solidFill>
                <a:latin typeface="Times"/>
                <a:ea typeface="Times"/>
                <a:cs typeface="Times"/>
                <a:sym typeface="Times"/>
              </a:rPr>
              <a:t>	   (verb) to call, address</a:t>
            </a:r>
            <a:endParaRPr b="0" i="0" sz="4400" u="none" cap="none" strike="noStrike">
              <a:solidFill>
                <a:srgbClr val="0070C0"/>
              </a:solidFill>
              <a:latin typeface="Times"/>
              <a:ea typeface="Times"/>
              <a:cs typeface="Times"/>
              <a:sym typeface="Times"/>
            </a:endParaRPr>
          </a:p>
        </p:txBody>
      </p:sp>
      <p:sp>
        <p:nvSpPr>
          <p:cNvPr id="108" name="Google Shape;108;p9"/>
          <p:cNvSpPr txBox="1"/>
          <p:nvPr/>
        </p:nvSpPr>
        <p:spPr>
          <a:xfrm>
            <a:off x="647204" y="1852187"/>
            <a:ext cx="10515600" cy="3785611"/>
          </a:xfrm>
          <a:prstGeom prst="rect">
            <a:avLst/>
          </a:prstGeom>
          <a:noFill/>
          <a:ln>
            <a:noFill/>
          </a:ln>
        </p:spPr>
        <p:txBody>
          <a:bodyPr anchorCtr="0" anchor="t" bIns="45700" lIns="91425" spcFirstLastPara="1" rIns="91425" wrap="square" tIns="45700">
            <a:spAutoFit/>
          </a:bodyPr>
          <a:lstStyle/>
          <a:p>
            <a:pPr indent="-457200" lvl="0" marL="457200" marR="0" rtl="0" algn="just">
              <a:lnSpc>
                <a:spcPct val="250000"/>
              </a:lnSpc>
              <a:spcBef>
                <a:spcPts val="0"/>
              </a:spcBef>
              <a:spcAft>
                <a:spcPts val="0"/>
              </a:spcAft>
              <a:buClr>
                <a:srgbClr val="000000"/>
              </a:buClr>
              <a:buSzPts val="2400"/>
              <a:buFont typeface="Arial"/>
              <a:buAutoNum type="arabicPeriod"/>
            </a:pPr>
            <a:r>
              <a:rPr b="0" i="0" lang="zh-CN" sz="2400" u="none" cap="none" strike="noStrike">
                <a:solidFill>
                  <a:schemeClr val="dk1"/>
                </a:solidFill>
                <a:latin typeface="Times"/>
                <a:ea typeface="Times"/>
                <a:cs typeface="Times"/>
                <a:sym typeface="Times"/>
              </a:rPr>
              <a:t>我应该怎么</a:t>
            </a:r>
            <a:r>
              <a:rPr b="0" i="0" lang="zh-CN" sz="2400" u="sng" cap="none" strike="noStrike">
                <a:solidFill>
                  <a:schemeClr val="dk1"/>
                </a:solidFill>
                <a:latin typeface="Times"/>
                <a:ea typeface="Times"/>
                <a:cs typeface="Times"/>
                <a:sym typeface="Times"/>
              </a:rPr>
              <a:t>称呼</a:t>
            </a:r>
            <a:r>
              <a:rPr b="0" i="0" lang="zh-CN" sz="2400" u="none" cap="none" strike="noStrike">
                <a:solidFill>
                  <a:schemeClr val="dk1"/>
                </a:solidFill>
                <a:latin typeface="Times"/>
                <a:ea typeface="Times"/>
                <a:cs typeface="Times"/>
                <a:sym typeface="Times"/>
              </a:rPr>
              <a:t>您呢？李先生还是李教授？</a:t>
            </a:r>
            <a:r>
              <a:rPr b="0" i="0" lang="zh-CN" sz="2400" u="sng" cap="none" strike="noStrike">
                <a:solidFill>
                  <a:schemeClr val="dk1"/>
                </a:solidFill>
                <a:latin typeface="Times"/>
                <a:ea typeface="Times"/>
                <a:cs typeface="Times"/>
                <a:sym typeface="Times"/>
              </a:rPr>
              <a:t>(v.)</a:t>
            </a:r>
            <a:endParaRPr b="0" i="0" sz="2400" u="sng" cap="none" strike="noStrike">
              <a:solidFill>
                <a:schemeClr val="dk1"/>
              </a:solidFill>
              <a:latin typeface="Times"/>
              <a:ea typeface="Times"/>
              <a:cs typeface="Times"/>
              <a:sym typeface="Times"/>
            </a:endParaRPr>
          </a:p>
          <a:p>
            <a:pPr indent="-457200" lvl="0" marL="457200" marR="0" rtl="0" algn="just">
              <a:lnSpc>
                <a:spcPct val="250000"/>
              </a:lnSpc>
              <a:spcBef>
                <a:spcPts val="0"/>
              </a:spcBef>
              <a:spcAft>
                <a:spcPts val="0"/>
              </a:spcAft>
              <a:buClr>
                <a:srgbClr val="000000"/>
              </a:buClr>
              <a:buSzPts val="2400"/>
              <a:buFont typeface="Arial"/>
              <a:buAutoNum type="arabicPeriod"/>
            </a:pPr>
            <a:r>
              <a:rPr b="0" i="0" lang="zh-CN" sz="2400" u="none" cap="none" strike="noStrike">
                <a:solidFill>
                  <a:schemeClr val="dk1"/>
                </a:solidFill>
                <a:latin typeface="Times"/>
                <a:ea typeface="Times"/>
                <a:cs typeface="Times"/>
                <a:sym typeface="Times"/>
              </a:rPr>
              <a:t>在不同的文化中，人们对长辈的</a:t>
            </a:r>
            <a:r>
              <a:rPr b="0" i="0" lang="zh-CN" sz="2400" u="sng" cap="none" strike="noStrike">
                <a:solidFill>
                  <a:schemeClr val="dk1"/>
                </a:solidFill>
                <a:latin typeface="Times"/>
                <a:ea typeface="Times"/>
                <a:cs typeface="Times"/>
                <a:sym typeface="Times"/>
              </a:rPr>
              <a:t>称呼</a:t>
            </a:r>
            <a:r>
              <a:rPr b="0" i="0" lang="zh-CN" sz="2400" u="none" cap="none" strike="noStrike">
                <a:solidFill>
                  <a:schemeClr val="dk1"/>
                </a:solidFill>
                <a:latin typeface="Times"/>
                <a:ea typeface="Times"/>
                <a:cs typeface="Times"/>
                <a:sym typeface="Times"/>
              </a:rPr>
              <a:t>可能不一样。</a:t>
            </a:r>
            <a:r>
              <a:rPr b="0" i="0" lang="zh-CN" sz="2400" u="sng" cap="none" strike="noStrike">
                <a:solidFill>
                  <a:schemeClr val="dk1"/>
                </a:solidFill>
                <a:latin typeface="Times"/>
                <a:ea typeface="Times"/>
                <a:cs typeface="Times"/>
                <a:sym typeface="Times"/>
              </a:rPr>
              <a:t>(n.)  </a:t>
            </a:r>
            <a:endParaRPr/>
          </a:p>
          <a:p>
            <a:pPr indent="-457200" lvl="0" marL="457200" marR="0" rtl="0" algn="just">
              <a:lnSpc>
                <a:spcPct val="250000"/>
              </a:lnSpc>
              <a:spcBef>
                <a:spcPts val="0"/>
              </a:spcBef>
              <a:spcAft>
                <a:spcPts val="0"/>
              </a:spcAft>
              <a:buClr>
                <a:srgbClr val="000000"/>
              </a:buClr>
              <a:buSzPts val="2400"/>
              <a:buFont typeface="Arial"/>
              <a:buAutoNum type="arabicPeriod"/>
            </a:pPr>
            <a:r>
              <a:rPr b="0" i="0" lang="zh-CN" sz="2400" u="none" cap="none" strike="noStrike">
                <a:solidFill>
                  <a:schemeClr val="dk1"/>
                </a:solidFill>
                <a:latin typeface="Times"/>
                <a:ea typeface="Times"/>
                <a:cs typeface="Times"/>
                <a:sym typeface="Times"/>
              </a:rPr>
              <a:t>汉语在不同的国家和地区有不同的</a:t>
            </a:r>
            <a:r>
              <a:rPr b="0" i="0" lang="zh-CN" sz="2400" u="sng" cap="none" strike="noStrike">
                <a:solidFill>
                  <a:schemeClr val="dk1"/>
                </a:solidFill>
                <a:latin typeface="Times"/>
                <a:ea typeface="Times"/>
                <a:cs typeface="Times"/>
                <a:sym typeface="Times"/>
              </a:rPr>
              <a:t>称呼</a:t>
            </a:r>
            <a:r>
              <a:rPr b="0" i="0" lang="zh-CN" sz="2400" u="none" cap="none" strike="noStrike">
                <a:solidFill>
                  <a:schemeClr val="dk1"/>
                </a:solidFill>
                <a:latin typeface="Times"/>
                <a:ea typeface="Times"/>
                <a:cs typeface="Times"/>
                <a:sym typeface="Times"/>
              </a:rPr>
              <a:t>。在</a:t>
            </a:r>
            <a:r>
              <a:rPr b="0" i="0" lang="zh-CN" sz="2400" u="none" cap="none" strike="noStrike">
                <a:solidFill>
                  <a:srgbClr val="FF0000"/>
                </a:solidFill>
                <a:latin typeface="Times"/>
                <a:ea typeface="Times"/>
                <a:cs typeface="Times"/>
                <a:sym typeface="Times"/>
              </a:rPr>
              <a:t>中国大陆</a:t>
            </a:r>
            <a:r>
              <a:rPr b="0" i="0" lang="zh-CN" sz="2400" u="none" cap="none" strike="noStrike">
                <a:solidFill>
                  <a:schemeClr val="dk1"/>
                </a:solidFill>
                <a:latin typeface="Times"/>
                <a:ea typeface="Times"/>
                <a:cs typeface="Times"/>
                <a:sym typeface="Times"/>
              </a:rPr>
              <a:t>叫 “普通话”, 在台湾叫“国语”，在</a:t>
            </a:r>
            <a:r>
              <a:rPr b="0" i="0" lang="zh-CN" sz="2400" u="none" cap="none" strike="noStrike">
                <a:solidFill>
                  <a:srgbClr val="FF0000"/>
                </a:solidFill>
                <a:latin typeface="Times"/>
                <a:ea typeface="Times"/>
                <a:cs typeface="Times"/>
                <a:sym typeface="Times"/>
              </a:rPr>
              <a:t>新加坡</a:t>
            </a:r>
            <a:r>
              <a:rPr b="0" i="0" lang="zh-CN" sz="2400" u="none" cap="none" strike="noStrike">
                <a:solidFill>
                  <a:schemeClr val="dk1"/>
                </a:solidFill>
                <a:latin typeface="Times"/>
                <a:ea typeface="Times"/>
                <a:cs typeface="Times"/>
                <a:sym typeface="Times"/>
              </a:rPr>
              <a:t>和</a:t>
            </a:r>
            <a:r>
              <a:rPr b="0" i="0" lang="zh-CN" sz="2400" u="none" cap="none" strike="noStrike">
                <a:solidFill>
                  <a:srgbClr val="FF0000"/>
                </a:solidFill>
                <a:latin typeface="Times"/>
                <a:ea typeface="Times"/>
                <a:cs typeface="Times"/>
                <a:sym typeface="Times"/>
              </a:rPr>
              <a:t>马来西亚</a:t>
            </a:r>
            <a:r>
              <a:rPr b="0" i="0" lang="zh-CN" sz="2400" u="none" cap="none" strike="noStrike">
                <a:solidFill>
                  <a:schemeClr val="dk1"/>
                </a:solidFill>
                <a:latin typeface="Times"/>
                <a:ea typeface="Times"/>
                <a:cs typeface="Times"/>
                <a:sym typeface="Times"/>
              </a:rPr>
              <a:t>叫“华语”。</a:t>
            </a:r>
            <a:r>
              <a:rPr b="0" i="0" lang="zh-CN" sz="2400" u="sng" cap="none" strike="noStrike">
                <a:solidFill>
                  <a:schemeClr val="dk1"/>
                </a:solidFill>
                <a:latin typeface="Times"/>
                <a:ea typeface="Times"/>
                <a:cs typeface="Times"/>
                <a:sym typeface="Times"/>
              </a:rPr>
              <a:t>(n.)</a:t>
            </a:r>
            <a:endParaRPr b="0" i="0" sz="2400" u="sng" cap="none" strike="noStrike">
              <a:solidFill>
                <a:schemeClr val="dk1"/>
              </a:solidFill>
              <a:latin typeface="Times"/>
              <a:ea typeface="Times"/>
              <a:cs typeface="Times"/>
              <a:sym typeface="Times"/>
            </a:endParaRPr>
          </a:p>
        </p:txBody>
      </p:sp>
      <p:sp>
        <p:nvSpPr>
          <p:cNvPr id="109" name="Google Shape;109;p9"/>
          <p:cNvSpPr txBox="1"/>
          <p:nvPr/>
        </p:nvSpPr>
        <p:spPr>
          <a:xfrm>
            <a:off x="4301585" y="2464398"/>
            <a:ext cx="1120800" cy="3693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zh-CN" sz="1800" u="none" cap="none" strike="noStrike">
                <a:solidFill>
                  <a:srgbClr val="FF0000"/>
                </a:solidFill>
                <a:latin typeface="Arial"/>
                <a:ea typeface="Arial"/>
                <a:cs typeface="Arial"/>
                <a:sym typeface="Arial"/>
              </a:rPr>
              <a:t>zhǎngbèi</a:t>
            </a:r>
            <a:endParaRPr b="0" i="0" sz="1800" u="none" cap="none" strike="noStrike">
              <a:solidFill>
                <a:srgbClr val="FF0000"/>
              </a:solidFill>
              <a:latin typeface="Arial"/>
              <a:ea typeface="Arial"/>
              <a:cs typeface="Arial"/>
              <a:sym typeface="Arial"/>
            </a:endParaRPr>
          </a:p>
        </p:txBody>
      </p:sp>
      <p:sp>
        <p:nvSpPr>
          <p:cNvPr id="110" name="Google Shape;110;p9"/>
          <p:cNvSpPr txBox="1"/>
          <p:nvPr/>
        </p:nvSpPr>
        <p:spPr>
          <a:xfrm>
            <a:off x="4371623" y="3146253"/>
            <a:ext cx="980700" cy="3387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zh-CN" sz="1600" u="none" cap="none" strike="noStrike">
                <a:solidFill>
                  <a:srgbClr val="FF0000"/>
                </a:solidFill>
                <a:latin typeface="Arial"/>
                <a:ea typeface="Arial"/>
                <a:cs typeface="Arial"/>
                <a:sym typeface="Arial"/>
              </a:rPr>
              <a:t>elderly</a:t>
            </a:r>
            <a:endParaRPr b="0" i="0" sz="1600" u="none" cap="none" strike="noStrike">
              <a:solidFill>
                <a:srgbClr val="000000"/>
              </a:solidFill>
              <a:latin typeface="Arial"/>
              <a:ea typeface="Arial"/>
              <a:cs typeface="Arial"/>
              <a:sym typeface="Arial"/>
            </a:endParaRPr>
          </a:p>
        </p:txBody>
      </p:sp>
      <p:sp>
        <p:nvSpPr>
          <p:cNvPr id="111" name="Google Shape;111;p9"/>
          <p:cNvSpPr txBox="1"/>
          <p:nvPr/>
        </p:nvSpPr>
        <p:spPr>
          <a:xfrm>
            <a:off x="8202700" y="4614800"/>
            <a:ext cx="3447300" cy="2493600"/>
          </a:xfrm>
          <a:prstGeom prst="rect">
            <a:avLst/>
          </a:prstGeom>
          <a:noFill/>
          <a:ln>
            <a:noFill/>
          </a:ln>
        </p:spPr>
        <p:txBody>
          <a:bodyPr anchorCtr="0" anchor="ctr" bIns="91425" lIns="91425" spcFirstLastPara="1" rIns="91425" wrap="square" tIns="91425">
            <a:spAutoFit/>
          </a:bodyPr>
          <a:lstStyle/>
          <a:p>
            <a:pPr indent="0" lvl="0" marL="0" rtl="0" algn="l">
              <a:spcBef>
                <a:spcPts val="0"/>
              </a:spcBef>
              <a:spcAft>
                <a:spcPts val="0"/>
              </a:spcAft>
              <a:buNone/>
            </a:pPr>
            <a:r>
              <a:rPr lang="zh-CN" sz="2500">
                <a:solidFill>
                  <a:schemeClr val="dk1"/>
                </a:solidFill>
                <a:latin typeface="Calibri"/>
                <a:ea typeface="Calibri"/>
                <a:cs typeface="Calibri"/>
                <a:sym typeface="Calibri"/>
              </a:rPr>
              <a:t>建议老师找一两张“大家庭”的图片，比如：川普的一大家子，练习对长辈或者同辈的“称呼”，例如：姑姑，姑父，表姐，堂哥等等。</a:t>
            </a:r>
            <a:endParaRPr sz="2500">
              <a:solidFill>
                <a:schemeClr val="dk1"/>
              </a:solidFill>
              <a:latin typeface="Calibri"/>
              <a:ea typeface="Calibri"/>
              <a:cs typeface="Calibri"/>
              <a:sym typeface="Calibri"/>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08">
                                            <p:txEl>
                                              <p:pRg end="0" st="0"/>
                                            </p:txEl>
                                          </p:spTgt>
                                        </p:tgtEl>
                                        <p:attrNameLst>
                                          <p:attrName>style.visibility</p:attrName>
                                        </p:attrNameLst>
                                      </p:cBhvr>
                                      <p:to>
                                        <p:strVal val="visible"/>
                                      </p:to>
                                    </p:set>
                                    <p:anim calcmode="lin" valueType="num">
                                      <p:cBhvr additive="base">
                                        <p:cTn dur="500"/>
                                        <p:tgtEl>
                                          <p:spTgt spid="108">
                                            <p:txEl>
                                              <p:pRg end="0" st="0"/>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08">
                                            <p:txEl>
                                              <p:pRg end="1" st="1"/>
                                            </p:txEl>
                                          </p:spTgt>
                                        </p:tgtEl>
                                        <p:attrNameLst>
                                          <p:attrName>style.visibility</p:attrName>
                                        </p:attrNameLst>
                                      </p:cBhvr>
                                      <p:to>
                                        <p:strVal val="visible"/>
                                      </p:to>
                                    </p:set>
                                    <p:anim calcmode="lin" valueType="num">
                                      <p:cBhvr additive="base">
                                        <p:cTn dur="500"/>
                                        <p:tgtEl>
                                          <p:spTgt spid="108">
                                            <p:txEl>
                                              <p:pRg end="1" st="1"/>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08">
                                            <p:txEl>
                                              <p:pRg end="2" st="2"/>
                                            </p:txEl>
                                          </p:spTgt>
                                        </p:tgtEl>
                                        <p:attrNameLst>
                                          <p:attrName>style.visibility</p:attrName>
                                        </p:attrNameLst>
                                      </p:cBhvr>
                                      <p:to>
                                        <p:strVal val="visible"/>
                                      </p:to>
                                    </p:set>
                                    <p:anim calcmode="lin" valueType="num">
                                      <p:cBhvr additive="base">
                                        <p:cTn dur="500"/>
                                        <p:tgtEl>
                                          <p:spTgt spid="108">
                                            <p:txEl>
                                              <p:pRg end="2" st="2"/>
                                            </p:txEl>
                                          </p:spTgt>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5" name="Shape 115"/>
        <p:cNvGrpSpPr/>
        <p:nvPr/>
      </p:nvGrpSpPr>
      <p:grpSpPr>
        <a:xfrm>
          <a:off x="0" y="0"/>
          <a:ext cx="0" cy="0"/>
          <a:chOff x="0" y="0"/>
          <a:chExt cx="0" cy="0"/>
        </a:xfrm>
      </p:grpSpPr>
      <p:sp>
        <p:nvSpPr>
          <p:cNvPr id="116" name="Google Shape;116;p6"/>
          <p:cNvSpPr txBox="1"/>
          <p:nvPr>
            <p:ph type="title"/>
          </p:nvPr>
        </p:nvSpPr>
        <p:spPr>
          <a:xfrm>
            <a:off x="463446" y="209603"/>
            <a:ext cx="10515600" cy="882907"/>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0070C0"/>
              </a:buClr>
              <a:buSzPts val="4400"/>
              <a:buFont typeface="Times"/>
              <a:buNone/>
            </a:pPr>
            <a:r>
              <a:rPr lang="zh-CN"/>
              <a:t>人口		超过		</a:t>
            </a:r>
            <a:r>
              <a:rPr lang="zh-CN">
                <a:extLst>
                  <a:ext uri="http://customooxmlschemas.google.com/">
                    <go:slidesCustomData xmlns:go="http://customooxmlschemas.google.com/" textRoundtripDataId="0"/>
                  </a:ext>
                </a:extLst>
              </a:rPr>
              <a:t>亿</a:t>
            </a:r>
            <a:r>
              <a:rPr lang="zh-CN"/>
              <a:t>      排名</a:t>
            </a:r>
            <a:endParaRPr/>
          </a:p>
        </p:txBody>
      </p:sp>
      <p:sp>
        <p:nvSpPr>
          <p:cNvPr id="117" name="Google Shape;117;p6"/>
          <p:cNvSpPr txBox="1"/>
          <p:nvPr/>
        </p:nvSpPr>
        <p:spPr>
          <a:xfrm>
            <a:off x="341526" y="1166862"/>
            <a:ext cx="9960600" cy="4894800"/>
          </a:xfrm>
          <a:prstGeom prst="rect">
            <a:avLst/>
          </a:prstGeom>
          <a:noFill/>
          <a:ln>
            <a:noFill/>
          </a:ln>
        </p:spPr>
        <p:txBody>
          <a:bodyPr anchorCtr="0" anchor="t" bIns="45700" lIns="91425" spcFirstLastPara="1" rIns="91425" wrap="square" tIns="45700">
            <a:spAutoFit/>
          </a:bodyPr>
          <a:lstStyle/>
          <a:p>
            <a:pPr indent="0" lvl="0" marL="0" marR="0" rtl="0" algn="just">
              <a:lnSpc>
                <a:spcPct val="150000"/>
              </a:lnSpc>
              <a:spcBef>
                <a:spcPts val="0"/>
              </a:spcBef>
              <a:spcAft>
                <a:spcPts val="0"/>
              </a:spcAft>
              <a:buClr>
                <a:srgbClr val="000000"/>
              </a:buClr>
              <a:buSzPts val="2400"/>
              <a:buFont typeface="Arial"/>
              <a:buNone/>
            </a:pPr>
            <a:r>
              <a:rPr b="0" i="0" lang="zh-CN" sz="2400" u="none" cap="none" strike="noStrike">
                <a:solidFill>
                  <a:schemeClr val="dk1"/>
                </a:solidFill>
                <a:latin typeface="Times"/>
                <a:ea typeface="Times"/>
                <a:cs typeface="Times"/>
                <a:sym typeface="Times"/>
              </a:rPr>
              <a:t>先带读，明确英文意思。然后通过提问练习这两个词。</a:t>
            </a:r>
            <a:endParaRPr b="0" i="0" sz="2400" u="none" cap="none" strike="noStrike">
              <a:solidFill>
                <a:schemeClr val="dk1"/>
              </a:solidFill>
              <a:latin typeface="Times"/>
              <a:ea typeface="Times"/>
              <a:cs typeface="Times"/>
              <a:sym typeface="Times"/>
            </a:endParaRPr>
          </a:p>
          <a:p>
            <a:pPr indent="-457200" lvl="0" marL="457200" marR="0" rtl="0" algn="just">
              <a:lnSpc>
                <a:spcPct val="150000"/>
              </a:lnSpc>
              <a:spcBef>
                <a:spcPts val="0"/>
              </a:spcBef>
              <a:spcAft>
                <a:spcPts val="0"/>
              </a:spcAft>
              <a:buClr>
                <a:srgbClr val="000000"/>
              </a:buClr>
              <a:buSzPts val="2400"/>
              <a:buFont typeface="Arial"/>
              <a:buAutoNum type="arabicPeriod"/>
            </a:pPr>
            <a:r>
              <a:rPr b="0" i="0" lang="zh-CN" sz="2400" u="none" cap="none" strike="noStrike">
                <a:solidFill>
                  <a:schemeClr val="dk1"/>
                </a:solidFill>
                <a:latin typeface="Times"/>
                <a:ea typeface="Times"/>
                <a:cs typeface="Times"/>
                <a:sym typeface="Times"/>
              </a:rPr>
              <a:t>请问，美国人口现在大约是多少？（see screenshot below, 学生可以通过已经学过的数字单位表述：大约是3亿3千4百9十万）</a:t>
            </a:r>
            <a:endParaRPr b="0" i="0" sz="2400" u="none" cap="none" strike="noStrike">
              <a:solidFill>
                <a:schemeClr val="dk1"/>
              </a:solidFill>
              <a:latin typeface="Times"/>
              <a:ea typeface="Times"/>
              <a:cs typeface="Times"/>
              <a:sym typeface="Times"/>
            </a:endParaRPr>
          </a:p>
          <a:p>
            <a:pPr indent="-457200" lvl="0" marL="457200" marR="0" rtl="0" algn="just">
              <a:lnSpc>
                <a:spcPct val="150000"/>
              </a:lnSpc>
              <a:spcBef>
                <a:spcPts val="0"/>
              </a:spcBef>
              <a:spcAft>
                <a:spcPts val="0"/>
              </a:spcAft>
              <a:buClr>
                <a:srgbClr val="000000"/>
              </a:buClr>
              <a:buSzPts val="2400"/>
              <a:buFont typeface="Arial"/>
              <a:buAutoNum type="arabicPeriod"/>
            </a:pPr>
            <a:r>
              <a:rPr b="0" i="0" lang="zh-CN" sz="2400" u="none" cap="none" strike="noStrike">
                <a:solidFill>
                  <a:schemeClr val="dk1"/>
                </a:solidFill>
                <a:latin typeface="Times"/>
                <a:ea typeface="Times"/>
                <a:cs typeface="Times"/>
                <a:sym typeface="Times"/>
              </a:rPr>
              <a:t>那我们也可以说：美国的人口（超过）3</a:t>
            </a:r>
            <a:r>
              <a:rPr b="0" i="0" lang="zh-CN" sz="2400" u="none" cap="none" strike="noStrike">
                <a:solidFill>
                  <a:schemeClr val="dk1"/>
                </a:solidFill>
                <a:highlight>
                  <a:srgbClr val="FFFF00"/>
                </a:highlight>
                <a:latin typeface="Times"/>
                <a:ea typeface="Times"/>
                <a:cs typeface="Times"/>
                <a:sym typeface="Times"/>
              </a:rPr>
              <a:t>亿</a:t>
            </a:r>
            <a:r>
              <a:rPr b="0" i="0" lang="zh-CN" sz="2400" u="none" cap="none" strike="noStrike">
                <a:solidFill>
                  <a:schemeClr val="dk1"/>
                </a:solidFill>
                <a:latin typeface="Times"/>
                <a:ea typeface="Times"/>
                <a:cs typeface="Times"/>
                <a:sym typeface="Times"/>
              </a:rPr>
              <a:t>3千万。</a:t>
            </a:r>
            <a:endParaRPr b="0" i="0" sz="2400" u="none" cap="none" strike="noStrike">
              <a:solidFill>
                <a:schemeClr val="dk1"/>
              </a:solidFill>
              <a:latin typeface="Times"/>
              <a:ea typeface="Times"/>
              <a:cs typeface="Times"/>
              <a:sym typeface="Times"/>
            </a:endParaRPr>
          </a:p>
          <a:p>
            <a:pPr indent="-457200" lvl="0" marL="457200" marR="0" rtl="0" algn="just">
              <a:lnSpc>
                <a:spcPct val="150000"/>
              </a:lnSpc>
              <a:spcBef>
                <a:spcPts val="0"/>
              </a:spcBef>
              <a:spcAft>
                <a:spcPts val="0"/>
              </a:spcAft>
              <a:buClr>
                <a:srgbClr val="000000"/>
              </a:buClr>
              <a:buSzPts val="2400"/>
              <a:buFont typeface="Arial"/>
              <a:buAutoNum type="arabicPeriod"/>
            </a:pPr>
            <a:r>
              <a:rPr b="0" i="0" lang="zh-CN" sz="2400" u="none" cap="none" strike="noStrike">
                <a:solidFill>
                  <a:schemeClr val="dk1"/>
                </a:solidFill>
                <a:latin typeface="Times"/>
                <a:ea typeface="Times"/>
                <a:cs typeface="Times"/>
                <a:sym typeface="Times"/>
              </a:rPr>
              <a:t>请问，中国人口现在大约是多少？</a:t>
            </a:r>
            <a:endParaRPr b="0" i="0" sz="2400" u="none" cap="none" strike="noStrike">
              <a:solidFill>
                <a:schemeClr val="dk1"/>
              </a:solidFill>
              <a:latin typeface="Times"/>
              <a:ea typeface="Times"/>
              <a:cs typeface="Times"/>
              <a:sym typeface="Times"/>
            </a:endParaRPr>
          </a:p>
          <a:p>
            <a:pPr indent="-342900" lvl="0" marL="342900" marR="0" rtl="0" algn="just">
              <a:lnSpc>
                <a:spcPct val="150000"/>
              </a:lnSpc>
              <a:spcBef>
                <a:spcPts val="0"/>
              </a:spcBef>
              <a:spcAft>
                <a:spcPts val="0"/>
              </a:spcAft>
              <a:buClr>
                <a:srgbClr val="000000"/>
              </a:buClr>
              <a:buSzPts val="2400"/>
              <a:buFont typeface="Noto Sans Symbols"/>
              <a:buChar char="⮚"/>
            </a:pPr>
            <a:r>
              <a:rPr b="0" i="0" lang="zh-CN" sz="2400" u="none" cap="none" strike="noStrike">
                <a:solidFill>
                  <a:schemeClr val="dk1"/>
                </a:solidFill>
                <a:latin typeface="Times"/>
                <a:ea typeface="Times"/>
                <a:cs typeface="Times"/>
                <a:sym typeface="Times"/>
              </a:rPr>
              <a:t>人口大约是14.25亿。我们也可以说中国的人口超过14亿。</a:t>
            </a:r>
            <a:endParaRPr b="0" i="0" sz="2400" u="none" cap="none" strike="noStrike">
              <a:solidFill>
                <a:schemeClr val="dk1"/>
              </a:solidFill>
              <a:latin typeface="Times"/>
              <a:ea typeface="Times"/>
              <a:cs typeface="Times"/>
              <a:sym typeface="Times"/>
            </a:endParaRPr>
          </a:p>
          <a:p>
            <a:pPr indent="0" lvl="0" marL="0" marR="0" rtl="0" algn="just">
              <a:lnSpc>
                <a:spcPct val="150000"/>
              </a:lnSpc>
              <a:spcBef>
                <a:spcPts val="0"/>
              </a:spcBef>
              <a:spcAft>
                <a:spcPts val="0"/>
              </a:spcAft>
              <a:buNone/>
            </a:pPr>
            <a:r>
              <a:rPr b="0" i="0" lang="zh-CN" sz="2400" u="none" cap="none" strike="noStrike">
                <a:solidFill>
                  <a:schemeClr val="dk1"/>
                </a:solidFill>
                <a:latin typeface="Times"/>
                <a:ea typeface="Times"/>
                <a:cs typeface="Times"/>
                <a:sym typeface="Times"/>
              </a:rPr>
              <a:t>4. 请问，美国人口排名世界第几？中国呢？</a:t>
            </a:r>
            <a:endParaRPr b="0" i="0" sz="2400" u="none" cap="none" strike="noStrike">
              <a:solidFill>
                <a:schemeClr val="dk1"/>
              </a:solidFill>
              <a:latin typeface="Times"/>
              <a:ea typeface="Times"/>
              <a:cs typeface="Times"/>
              <a:sym typeface="Times"/>
            </a:endParaRPr>
          </a:p>
          <a:p>
            <a:pPr indent="-304800" lvl="0" marL="457200" marR="0" rtl="0" algn="just">
              <a:lnSpc>
                <a:spcPct val="150000"/>
              </a:lnSpc>
              <a:spcBef>
                <a:spcPts val="0"/>
              </a:spcBef>
              <a:spcAft>
                <a:spcPts val="0"/>
              </a:spcAft>
              <a:buClr>
                <a:srgbClr val="000000"/>
              </a:buClr>
              <a:buSzPts val="2400"/>
              <a:buFont typeface="Arial"/>
              <a:buNone/>
            </a:pPr>
            <a:r>
              <a:t/>
            </a:r>
            <a:endParaRPr b="0" i="0" sz="2400" u="none" cap="none" strike="noStrike">
              <a:solidFill>
                <a:schemeClr val="dk1"/>
              </a:solidFill>
              <a:latin typeface="Times"/>
              <a:ea typeface="Times"/>
              <a:cs typeface="Times"/>
              <a:sym typeface="Times"/>
            </a:endParaRPr>
          </a:p>
          <a:p>
            <a:pPr indent="0" lvl="0" marL="0" marR="0" rtl="0" algn="just">
              <a:lnSpc>
                <a:spcPct val="150000"/>
              </a:lnSpc>
              <a:spcBef>
                <a:spcPts val="0"/>
              </a:spcBef>
              <a:spcAft>
                <a:spcPts val="0"/>
              </a:spcAft>
              <a:buClr>
                <a:srgbClr val="000000"/>
              </a:buClr>
              <a:buSzPts val="2400"/>
              <a:buFont typeface="Arial"/>
              <a:buNone/>
            </a:pPr>
            <a:r>
              <a:t/>
            </a:r>
            <a:endParaRPr b="0" i="0" sz="2400" u="none" cap="none" strike="noStrike">
              <a:solidFill>
                <a:schemeClr val="dk1"/>
              </a:solidFill>
              <a:latin typeface="Times"/>
              <a:ea typeface="Times"/>
              <a:cs typeface="Times"/>
              <a:sym typeface="Times"/>
            </a:endParaRPr>
          </a:p>
        </p:txBody>
      </p:sp>
      <p:pic>
        <p:nvPicPr>
          <p:cNvPr id="118" name="Google Shape;118;p6"/>
          <p:cNvPicPr preferRelativeResize="0"/>
          <p:nvPr/>
        </p:nvPicPr>
        <p:blipFill rotWithShape="1">
          <a:blip r:embed="rId3">
            <a:alphaModFix/>
          </a:blip>
          <a:srcRect b="0" l="0" r="0" t="0"/>
          <a:stretch/>
        </p:blipFill>
        <p:spPr>
          <a:xfrm>
            <a:off x="7488890" y="5401936"/>
            <a:ext cx="4499340" cy="1337595"/>
          </a:xfrm>
          <a:prstGeom prst="rect">
            <a:avLst/>
          </a:prstGeom>
          <a:noFill/>
          <a:ln>
            <a:noFill/>
          </a:ln>
        </p:spPr>
      </p:pic>
      <p:pic>
        <p:nvPicPr>
          <p:cNvPr id="119" name="Google Shape;119;p6"/>
          <p:cNvPicPr preferRelativeResize="0"/>
          <p:nvPr/>
        </p:nvPicPr>
        <p:blipFill rotWithShape="1">
          <a:blip r:embed="rId4">
            <a:alphaModFix/>
          </a:blip>
          <a:srcRect b="0" l="0" r="0" t="0"/>
          <a:stretch/>
        </p:blipFill>
        <p:spPr>
          <a:xfrm>
            <a:off x="341526" y="5052077"/>
            <a:ext cx="2709590" cy="1687454"/>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3" name="Shape 123"/>
        <p:cNvGrpSpPr/>
        <p:nvPr/>
      </p:nvGrpSpPr>
      <p:grpSpPr>
        <a:xfrm>
          <a:off x="0" y="0"/>
          <a:ext cx="0" cy="0"/>
          <a:chOff x="0" y="0"/>
          <a:chExt cx="0" cy="0"/>
        </a:xfrm>
      </p:grpSpPr>
      <p:sp>
        <p:nvSpPr>
          <p:cNvPr id="124" name="Google Shape;124;p7"/>
          <p:cNvSpPr txBox="1"/>
          <p:nvPr>
            <p:ph type="title"/>
          </p:nvPr>
        </p:nvSpPr>
        <p:spPr>
          <a:xfrm>
            <a:off x="463446" y="209603"/>
            <a:ext cx="11728554" cy="882907"/>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0070C0"/>
              </a:buClr>
              <a:buSzPts val="4400"/>
              <a:buFont typeface="Times"/>
              <a:buNone/>
            </a:pPr>
            <a:r>
              <a:rPr lang="zh-CN"/>
              <a:t>民族	   少数民族    	汉族	    族群</a:t>
            </a:r>
            <a:r>
              <a:rPr b="0" i="0" lang="zh-CN" sz="2200" u="none" cap="none" strike="noStrike">
                <a:solidFill>
                  <a:srgbClr val="0070C0"/>
                </a:solidFill>
                <a:latin typeface="Times"/>
                <a:ea typeface="Times"/>
                <a:cs typeface="Times"/>
                <a:sym typeface="Times"/>
              </a:rPr>
              <a:t>(add-on word) </a:t>
            </a:r>
            <a:r>
              <a:rPr lang="zh-CN"/>
              <a:t>	</a:t>
            </a:r>
            <a:endParaRPr/>
          </a:p>
        </p:txBody>
      </p:sp>
      <p:sp>
        <p:nvSpPr>
          <p:cNvPr id="125" name="Google Shape;125;p7"/>
          <p:cNvSpPr txBox="1"/>
          <p:nvPr/>
        </p:nvSpPr>
        <p:spPr>
          <a:xfrm>
            <a:off x="529897" y="1249221"/>
            <a:ext cx="11132206" cy="3139281"/>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200"/>
              <a:buFont typeface="Arial"/>
              <a:buNone/>
            </a:pPr>
            <a:r>
              <a:rPr b="0" i="0" lang="zh-CN" sz="2200" u="none" cap="none" strike="noStrike">
                <a:solidFill>
                  <a:srgbClr val="7F7F7F"/>
                </a:solidFill>
                <a:latin typeface="Calibri"/>
                <a:ea typeface="Calibri"/>
                <a:cs typeface="Calibri"/>
                <a:sym typeface="Calibri"/>
              </a:rPr>
              <a:t>请老师先介绍前三个生词发音和英文意思，学完了解这三个词在中文里的使用后，再介绍“种族”这个词。</a:t>
            </a:r>
            <a:endParaRPr b="0" i="0" sz="2200" u="none" cap="none" strike="noStrike">
              <a:solidFill>
                <a:srgbClr val="7F7F7F"/>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200"/>
              <a:buFont typeface="Arial"/>
              <a:buNone/>
            </a:pPr>
            <a:r>
              <a:t/>
            </a:r>
            <a:endParaRPr b="0" i="0" sz="2200" u="none" cap="none" strike="noStrike">
              <a:solidFill>
                <a:srgbClr val="7F7F7F"/>
              </a:solidFill>
              <a:latin typeface="Calibri"/>
              <a:ea typeface="Calibri"/>
              <a:cs typeface="Calibri"/>
              <a:sym typeface="Calibri"/>
            </a:endParaRPr>
          </a:p>
          <a:p>
            <a:pPr indent="0" lvl="0" marL="0" marR="0" rtl="0" algn="l">
              <a:lnSpc>
                <a:spcPct val="100000"/>
              </a:lnSpc>
              <a:spcBef>
                <a:spcPts val="0"/>
              </a:spcBef>
              <a:spcAft>
                <a:spcPts val="0"/>
              </a:spcAft>
              <a:buNone/>
            </a:pPr>
            <a:r>
              <a:rPr b="0" i="0" lang="zh-CN" sz="2200" u="sng" cap="none" strike="noStrike">
                <a:solidFill>
                  <a:srgbClr val="7F7F7F"/>
                </a:solidFill>
                <a:latin typeface="Calibri"/>
                <a:ea typeface="Calibri"/>
                <a:cs typeface="Calibri"/>
                <a:sym typeface="Calibri"/>
                <a:hlinkClick r:id="rId3">
                  <a:extLst>
                    <a:ext uri="{A12FA001-AC4F-418D-AE19-62706E023703}">
                      <ahyp:hlinkClr val="tx"/>
                    </a:ext>
                  </a:extLst>
                </a:hlinkClick>
              </a:rPr>
              <a:t>https://youtu.be/x21WLkQmG3g?si=xfkkO8zG3WuiY9Us</a:t>
            </a:r>
            <a:endParaRPr b="0" i="0" sz="2200" u="none" cap="none" strike="noStrike">
              <a:solidFill>
                <a:srgbClr val="7F7F7F"/>
              </a:solidFill>
              <a:latin typeface="Calibri"/>
              <a:ea typeface="Calibri"/>
              <a:cs typeface="Calibri"/>
              <a:sym typeface="Calibri"/>
            </a:endParaRPr>
          </a:p>
          <a:p>
            <a:pPr indent="-342900" lvl="0" marL="342900" marR="0" rtl="0" algn="l">
              <a:lnSpc>
                <a:spcPct val="100000"/>
              </a:lnSpc>
              <a:spcBef>
                <a:spcPts val="0"/>
              </a:spcBef>
              <a:spcAft>
                <a:spcPts val="0"/>
              </a:spcAft>
              <a:buClr>
                <a:srgbClr val="000000"/>
              </a:buClr>
              <a:buSzPts val="2200"/>
              <a:buFont typeface="Arial"/>
              <a:buChar char="•"/>
            </a:pPr>
            <a:r>
              <a:rPr b="0" i="0" lang="zh-CN" sz="2200" u="none" cap="none" strike="noStrike">
                <a:solidFill>
                  <a:srgbClr val="7F7F7F"/>
                </a:solidFill>
                <a:latin typeface="Calibri"/>
                <a:ea typeface="Calibri"/>
                <a:cs typeface="Calibri"/>
                <a:sym typeface="Calibri"/>
              </a:rPr>
              <a:t>这个视频介绍了56个民族的服装和人口(时间较长，不用看完，只需要看1-2分钟即可，让学生意识到不同的民族是什么样的即可）。</a:t>
            </a:r>
            <a:endParaRPr b="0" i="0" sz="2200" u="none" cap="none" strike="noStrike">
              <a:solidFill>
                <a:srgbClr val="7F7F7F"/>
              </a:solidFill>
              <a:latin typeface="Calibri"/>
              <a:ea typeface="Calibri"/>
              <a:cs typeface="Calibri"/>
              <a:sym typeface="Calibri"/>
            </a:endParaRPr>
          </a:p>
          <a:p>
            <a:pPr indent="-342900" lvl="0" marL="342900" marR="0" rtl="0" algn="l">
              <a:lnSpc>
                <a:spcPct val="100000"/>
              </a:lnSpc>
              <a:spcBef>
                <a:spcPts val="0"/>
              </a:spcBef>
              <a:spcAft>
                <a:spcPts val="0"/>
              </a:spcAft>
              <a:buClr>
                <a:srgbClr val="000000"/>
              </a:buClr>
              <a:buSzPts val="2200"/>
              <a:buFont typeface="Arial"/>
              <a:buChar char="•"/>
            </a:pPr>
            <a:r>
              <a:rPr b="0" i="0" lang="zh-CN" sz="2200" u="none" cap="none" strike="noStrike">
                <a:solidFill>
                  <a:srgbClr val="7F7F7F"/>
                </a:solidFill>
                <a:latin typeface="Calibri"/>
                <a:ea typeface="Calibri"/>
                <a:cs typeface="Calibri"/>
                <a:sym typeface="Calibri"/>
              </a:rPr>
              <a:t>请找一张56个民族大合照，可以挑选其中几个比较有特色的可以跟刚刚看的视频中服饰对应的族裔，比如：蒙古族、傣族、苗族（这几个族裔的服装都比较有特色）。再由不同族裔引出“少数民族”和“汉族”这两个概念。</a:t>
            </a:r>
            <a:endParaRPr b="0" i="0" sz="2200" u="none" cap="none" strike="noStrike">
              <a:solidFill>
                <a:srgbClr val="7F7F7F"/>
              </a:solidFill>
              <a:latin typeface="Calibri"/>
              <a:ea typeface="Calibri"/>
              <a:cs typeface="Calibri"/>
              <a:sym typeface="Calibri"/>
            </a:endParaRPr>
          </a:p>
        </p:txBody>
      </p:sp>
      <p:sp>
        <p:nvSpPr>
          <p:cNvPr id="126" name="Google Shape;126;p7"/>
          <p:cNvSpPr txBox="1"/>
          <p:nvPr/>
        </p:nvSpPr>
        <p:spPr>
          <a:xfrm>
            <a:off x="635819" y="4545213"/>
            <a:ext cx="11383808" cy="1323439"/>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rPr b="0" i="0" lang="zh-CN" sz="1600" u="none" cap="none" strike="noStrike">
                <a:solidFill>
                  <a:srgbClr val="000000"/>
                </a:solidFill>
                <a:latin typeface="Calibri"/>
                <a:ea typeface="Calibri"/>
                <a:cs typeface="Calibri"/>
                <a:sym typeface="Calibri"/>
              </a:rPr>
              <a:t>https://www.163.com/dy/article/IFKU37PR0546N0C3.html （这篇文章里有中国的各个族裔人口数量）， 老师可以结合前面生词练习：汉族人口是多少？苗族人口是多少？</a:t>
            </a:r>
            <a:endParaRPr b="0" i="0" sz="16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b="0" i="0" sz="16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0" i="0" lang="zh-CN" sz="1600" u="sng" cap="none" strike="noStrike">
                <a:solidFill>
                  <a:srgbClr val="000000"/>
                </a:solidFill>
                <a:latin typeface="Calibri"/>
                <a:ea typeface="Calibri"/>
                <a:cs typeface="Calibri"/>
                <a:sym typeface="Calibri"/>
                <a:hlinkClick r:id="rId4">
                  <a:extLst>
                    <a:ext uri="{A12FA001-AC4F-418D-AE19-62706E023703}">
                      <ahyp:hlinkClr val="tx"/>
                    </a:ext>
                  </a:extLst>
                </a:hlinkClick>
              </a:rPr>
              <a:t>https://zh.wikipedia.org/wiki/%E8%87%BA%E7%81%A3%E6%97%8F%E7%BE%A4</a:t>
            </a:r>
            <a:endParaRPr b="0" i="0" sz="16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0" i="0" lang="zh-CN" sz="1600" u="none" cap="none" strike="noStrike">
                <a:solidFill>
                  <a:srgbClr val="000000"/>
                </a:solidFill>
                <a:latin typeface="Calibri"/>
                <a:ea typeface="Calibri"/>
                <a:cs typeface="Calibri"/>
                <a:sym typeface="Calibri"/>
              </a:rPr>
              <a:t>这篇维基介绍了台湾的不同族群和人口占比。</a:t>
            </a:r>
            <a:endParaRPr b="0" i="0" sz="1600" u="none" cap="none" strike="noStrike">
              <a:solidFill>
                <a:srgbClr val="000000"/>
              </a:solidFill>
              <a:latin typeface="Calibri"/>
              <a:ea typeface="Calibri"/>
              <a:cs typeface="Calibri"/>
              <a:sym typeface="Calibri"/>
            </a:endParaRPr>
          </a:p>
        </p:txBody>
      </p:sp>
      <p:sp>
        <p:nvSpPr>
          <p:cNvPr id="127" name="Google Shape;127;p7"/>
          <p:cNvSpPr txBox="1"/>
          <p:nvPr/>
        </p:nvSpPr>
        <p:spPr>
          <a:xfrm>
            <a:off x="8343275" y="1760350"/>
            <a:ext cx="3000000" cy="669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zh-CN" sz="1050">
                <a:solidFill>
                  <a:srgbClr val="444746"/>
                </a:solidFill>
                <a:latin typeface="Roboto"/>
                <a:ea typeface="Roboto"/>
                <a:cs typeface="Roboto"/>
                <a:sym typeface="Roboto"/>
              </a:rPr>
              <a:t>看完视频让学生两人一组回答一系列问题：中国有多少个民族？有多少个少数民族？哪个民族人口最多？</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2" name="Shape 132"/>
        <p:cNvGrpSpPr/>
        <p:nvPr/>
      </p:nvGrpSpPr>
      <p:grpSpPr>
        <a:xfrm>
          <a:off x="0" y="0"/>
          <a:ext cx="0" cy="0"/>
          <a:chOff x="0" y="0"/>
          <a:chExt cx="0" cy="0"/>
        </a:xfrm>
      </p:grpSpPr>
      <p:sp>
        <p:nvSpPr>
          <p:cNvPr id="133" name="Google Shape;133;p38"/>
          <p:cNvSpPr txBox="1"/>
          <p:nvPr>
            <p:ph type="title"/>
          </p:nvPr>
        </p:nvSpPr>
        <p:spPr>
          <a:xfrm>
            <a:off x="2142869" y="288075"/>
            <a:ext cx="8457000" cy="882900"/>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90000"/>
              </a:lnSpc>
              <a:spcBef>
                <a:spcPts val="0"/>
              </a:spcBef>
              <a:spcAft>
                <a:spcPts val="0"/>
              </a:spcAft>
              <a:buClr>
                <a:srgbClr val="0070C0"/>
              </a:buClr>
              <a:buSzPct val="111111"/>
              <a:buFont typeface="Times"/>
              <a:buNone/>
            </a:pPr>
            <a:r>
              <a:rPr lang="zh-CN"/>
              <a:t>几乎              </a:t>
            </a:r>
            <a:r>
              <a:rPr lang="zh-CN"/>
              <a:t>完全</a:t>
            </a:r>
            <a:br>
              <a:rPr lang="zh-CN"/>
            </a:br>
            <a:endParaRPr/>
          </a:p>
        </p:txBody>
      </p:sp>
      <p:sp>
        <p:nvSpPr>
          <p:cNvPr id="134" name="Google Shape;134;p38"/>
          <p:cNvSpPr txBox="1"/>
          <p:nvPr/>
        </p:nvSpPr>
        <p:spPr>
          <a:xfrm>
            <a:off x="1127448" y="749554"/>
            <a:ext cx="3528392" cy="46166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zh-CN" sz="2400" u="none" cap="none" strike="noStrike">
                <a:solidFill>
                  <a:srgbClr val="0070C0"/>
                </a:solidFill>
                <a:latin typeface="Arial"/>
                <a:ea typeface="Arial"/>
                <a:cs typeface="Arial"/>
                <a:sym typeface="Arial"/>
              </a:rPr>
              <a:t>(adv.) Almost, nearly</a:t>
            </a:r>
            <a:endParaRPr b="0" i="0" sz="2400" u="none" cap="none" strike="noStrike">
              <a:solidFill>
                <a:srgbClr val="0070C0"/>
              </a:solidFill>
              <a:latin typeface="Arial"/>
              <a:ea typeface="Arial"/>
              <a:cs typeface="Arial"/>
              <a:sym typeface="Arial"/>
            </a:endParaRPr>
          </a:p>
        </p:txBody>
      </p:sp>
      <p:sp>
        <p:nvSpPr>
          <p:cNvPr id="135" name="Google Shape;135;p38"/>
          <p:cNvSpPr txBox="1"/>
          <p:nvPr/>
        </p:nvSpPr>
        <p:spPr>
          <a:xfrm>
            <a:off x="446857" y="1437785"/>
            <a:ext cx="11298286" cy="4832092"/>
          </a:xfrm>
          <a:prstGeom prst="rect">
            <a:avLst/>
          </a:prstGeom>
          <a:noFill/>
          <a:ln>
            <a:noFill/>
          </a:ln>
        </p:spPr>
        <p:txBody>
          <a:bodyPr anchorCtr="0" anchor="t" bIns="45700" lIns="91425" spcFirstLastPara="1" rIns="91425" wrap="square" tIns="45700">
            <a:spAutoFit/>
          </a:bodyPr>
          <a:lstStyle/>
          <a:p>
            <a:pPr indent="-514350" lvl="0" marL="514350" marR="0" rtl="0" algn="l">
              <a:lnSpc>
                <a:spcPct val="100000"/>
              </a:lnSpc>
              <a:spcBef>
                <a:spcPts val="0"/>
              </a:spcBef>
              <a:spcAft>
                <a:spcPts val="0"/>
              </a:spcAft>
              <a:buClr>
                <a:srgbClr val="000000"/>
              </a:buClr>
              <a:buSzPts val="2800"/>
              <a:buFont typeface="Arial"/>
              <a:buAutoNum type="arabicPeriod"/>
            </a:pPr>
            <a:r>
              <a:rPr b="0" i="0" lang="zh-CN" sz="2800" u="none" cap="none" strike="noStrike">
                <a:solidFill>
                  <a:srgbClr val="000000"/>
                </a:solidFill>
                <a:latin typeface="Arial"/>
                <a:ea typeface="Arial"/>
                <a:cs typeface="Arial"/>
                <a:sym typeface="Arial"/>
              </a:rPr>
              <a:t>那个电影太没有意思了，我几乎快睡着了。</a:t>
            </a:r>
            <a:endParaRPr b="0" i="0" sz="28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0" lang="zh-CN" sz="2800" u="none" cap="none" strike="noStrike">
                <a:solidFill>
                  <a:srgbClr val="000000"/>
                </a:solidFill>
                <a:latin typeface="Arial"/>
                <a:ea typeface="Arial"/>
                <a:cs typeface="Arial"/>
                <a:sym typeface="Arial"/>
              </a:rPr>
              <a:t>That movie is so boring, I almost fall asleep. </a:t>
            </a:r>
            <a:endParaRPr/>
          </a:p>
          <a:p>
            <a:pPr indent="0" lvl="0" marL="0" marR="0" rtl="0" algn="l">
              <a:lnSpc>
                <a:spcPct val="100000"/>
              </a:lnSpc>
              <a:spcBef>
                <a:spcPts val="0"/>
              </a:spcBef>
              <a:spcAft>
                <a:spcPts val="0"/>
              </a:spcAft>
              <a:buNone/>
            </a:pPr>
            <a:r>
              <a:t/>
            </a:r>
            <a:endParaRPr b="0" i="0" sz="28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0" lang="zh-CN" sz="2800" u="none" cap="none" strike="noStrike">
                <a:solidFill>
                  <a:srgbClr val="000000"/>
                </a:solidFill>
                <a:latin typeface="Arial"/>
                <a:ea typeface="Arial"/>
                <a:cs typeface="Arial"/>
                <a:sym typeface="Arial"/>
              </a:rPr>
              <a:t>2. 期末考试前，我要复习的科目太多了，几乎</a:t>
            </a:r>
            <a:r>
              <a:rPr b="0" i="0" lang="zh-CN" sz="2800" u="none" cap="none" strike="noStrike">
                <a:solidFill>
                  <a:srgbClr val="FF0000"/>
                </a:solidFill>
                <a:latin typeface="Arial"/>
                <a:ea typeface="Arial"/>
                <a:cs typeface="Arial"/>
                <a:sym typeface="Arial"/>
              </a:rPr>
              <a:t>完全</a:t>
            </a:r>
            <a:r>
              <a:rPr b="0" i="0" lang="zh-CN" sz="2800" u="none" cap="none" strike="noStrike">
                <a:solidFill>
                  <a:srgbClr val="000000"/>
                </a:solidFill>
                <a:latin typeface="Arial"/>
                <a:ea typeface="Arial"/>
                <a:cs typeface="Arial"/>
                <a:sym typeface="Arial"/>
              </a:rPr>
              <a:t>都没有时间睡觉。</a:t>
            </a:r>
            <a:endParaRPr b="0" i="0" sz="28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0" lang="zh-CN" sz="2800" u="none" cap="none" strike="noStrike">
                <a:solidFill>
                  <a:srgbClr val="000000"/>
                </a:solidFill>
                <a:latin typeface="Arial"/>
                <a:ea typeface="Arial"/>
                <a:cs typeface="Arial"/>
                <a:sym typeface="Arial"/>
              </a:rPr>
              <a:t>Before the final exam, I need to review so many subjects, and I barely have time to sleep. </a:t>
            </a:r>
            <a:endParaRPr/>
          </a:p>
          <a:p>
            <a:pPr indent="0" lvl="0" marL="0" marR="0" rtl="0" algn="l">
              <a:lnSpc>
                <a:spcPct val="100000"/>
              </a:lnSpc>
              <a:spcBef>
                <a:spcPts val="0"/>
              </a:spcBef>
              <a:spcAft>
                <a:spcPts val="0"/>
              </a:spcAft>
              <a:buNone/>
            </a:pPr>
            <a:r>
              <a:t/>
            </a:r>
            <a:endParaRPr b="0" i="0" sz="28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0" lang="zh-CN" sz="2800" u="none" cap="none" strike="noStrike">
                <a:solidFill>
                  <a:srgbClr val="000000"/>
                </a:solidFill>
                <a:latin typeface="Arial"/>
                <a:ea typeface="Arial"/>
                <a:cs typeface="Arial"/>
                <a:sym typeface="Arial"/>
              </a:rPr>
              <a:t>3. 在中国现代城市里，传统的大家庭几乎</a:t>
            </a:r>
            <a:r>
              <a:rPr b="0" i="0" lang="zh-CN" sz="2800" u="none" cap="none" strike="noStrike">
                <a:solidFill>
                  <a:srgbClr val="FF0000"/>
                </a:solidFill>
                <a:latin typeface="Arial"/>
                <a:ea typeface="Arial"/>
                <a:cs typeface="Arial"/>
                <a:sym typeface="Arial"/>
              </a:rPr>
              <a:t>完全</a:t>
            </a:r>
            <a:r>
              <a:rPr b="0" i="0" lang="zh-CN" sz="2800" u="none" cap="none" strike="noStrike">
                <a:solidFill>
                  <a:srgbClr val="000000"/>
                </a:solidFill>
                <a:latin typeface="Arial"/>
                <a:ea typeface="Arial"/>
                <a:cs typeface="Arial"/>
                <a:sym typeface="Arial"/>
              </a:rPr>
              <a:t>不</a:t>
            </a:r>
            <a:r>
              <a:rPr b="0" i="0" lang="zh-CN" sz="2800" u="sng" cap="none" strike="noStrike">
                <a:solidFill>
                  <a:srgbClr val="000000"/>
                </a:solidFill>
                <a:latin typeface="Arial"/>
                <a:ea typeface="Arial"/>
                <a:cs typeface="Arial"/>
                <a:sym typeface="Arial"/>
              </a:rPr>
              <a:t>存在</a:t>
            </a:r>
            <a:r>
              <a:rPr b="0" i="0" lang="zh-CN" sz="2800" u="none" cap="none" strike="noStrike">
                <a:solidFill>
                  <a:srgbClr val="000000"/>
                </a:solidFill>
                <a:latin typeface="Arial"/>
                <a:ea typeface="Arial"/>
                <a:cs typeface="Arial"/>
                <a:sym typeface="Arial"/>
              </a:rPr>
              <a:t>了，很多都是三口或者四口之家。</a:t>
            </a:r>
            <a:endParaRPr b="0" i="0" sz="28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0" lang="zh-CN" sz="2800" u="none" cap="none" strike="noStrike">
                <a:solidFill>
                  <a:srgbClr val="000000"/>
                </a:solidFill>
                <a:latin typeface="Arial"/>
                <a:ea typeface="Arial"/>
                <a:cs typeface="Arial"/>
                <a:sym typeface="Arial"/>
              </a:rPr>
              <a:t>In modern cities of China, the traditional extended family has almost gone extinct. Many are just 3-person or 4-person families. </a:t>
            </a:r>
            <a:endParaRPr/>
          </a:p>
        </p:txBody>
      </p:sp>
      <p:sp>
        <p:nvSpPr>
          <p:cNvPr id="136" name="Google Shape;136;p38"/>
          <p:cNvSpPr txBox="1"/>
          <p:nvPr/>
        </p:nvSpPr>
        <p:spPr>
          <a:xfrm>
            <a:off x="7965778" y="4121035"/>
            <a:ext cx="1314027" cy="46166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400"/>
              <a:buFont typeface="Arial"/>
              <a:buNone/>
            </a:pPr>
            <a:r>
              <a:rPr b="0" i="0" lang="zh-CN" sz="2400" u="none" cap="none" strike="noStrike">
                <a:solidFill>
                  <a:srgbClr val="FF0000"/>
                </a:solidFill>
                <a:latin typeface="Arial"/>
                <a:ea typeface="Arial"/>
                <a:cs typeface="Arial"/>
                <a:sym typeface="Arial"/>
              </a:rPr>
              <a:t>cúnzài</a:t>
            </a:r>
            <a:endParaRPr/>
          </a:p>
        </p:txBody>
      </p:sp>
      <p:sp>
        <p:nvSpPr>
          <p:cNvPr id="137" name="Google Shape;137;p38"/>
          <p:cNvSpPr txBox="1"/>
          <p:nvPr/>
        </p:nvSpPr>
        <p:spPr>
          <a:xfrm>
            <a:off x="7965778" y="4829286"/>
            <a:ext cx="817853" cy="46166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zh-CN" sz="2400" u="none" cap="none" strike="noStrike">
                <a:solidFill>
                  <a:srgbClr val="FF0000"/>
                </a:solidFill>
                <a:latin typeface="Arial"/>
                <a:ea typeface="Arial"/>
                <a:cs typeface="Arial"/>
                <a:sym typeface="Arial"/>
              </a:rPr>
              <a:t>exist</a:t>
            </a:r>
            <a:endParaRPr b="0" i="0" sz="1400" u="none" cap="none" strike="noStrike">
              <a:solidFill>
                <a:srgbClr val="FF0000"/>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34"/>
                                        </p:tgtEl>
                                        <p:attrNameLst>
                                          <p:attrName>style.visibility</p:attrName>
                                        </p:attrNameLst>
                                      </p:cBhvr>
                                      <p:to>
                                        <p:strVal val="visible"/>
                                      </p:to>
                                    </p:set>
                                    <p:anim calcmode="lin" valueType="num">
                                      <p:cBhvr additive="base">
                                        <p:cTn dur="500"/>
                                        <p:tgtEl>
                                          <p:spTgt spid="134"/>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35">
                                            <p:txEl>
                                              <p:pRg end="0" st="0"/>
                                            </p:txEl>
                                          </p:spTgt>
                                        </p:tgtEl>
                                        <p:attrNameLst>
                                          <p:attrName>style.visibility</p:attrName>
                                        </p:attrNameLst>
                                      </p:cBhvr>
                                      <p:to>
                                        <p:strVal val="visible"/>
                                      </p:to>
                                    </p:set>
                                    <p:anim calcmode="lin" valueType="num">
                                      <p:cBhvr additive="base">
                                        <p:cTn dur="500"/>
                                        <p:tgtEl>
                                          <p:spTgt spid="135">
                                            <p:txEl>
                                              <p:pRg end="0" st="0"/>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35">
                                            <p:txEl>
                                              <p:pRg end="1" st="1"/>
                                            </p:txEl>
                                          </p:spTgt>
                                        </p:tgtEl>
                                        <p:attrNameLst>
                                          <p:attrName>style.visibility</p:attrName>
                                        </p:attrNameLst>
                                      </p:cBhvr>
                                      <p:to>
                                        <p:strVal val="visible"/>
                                      </p:to>
                                    </p:set>
                                    <p:anim calcmode="lin" valueType="num">
                                      <p:cBhvr additive="base">
                                        <p:cTn dur="500"/>
                                        <p:tgtEl>
                                          <p:spTgt spid="135">
                                            <p:txEl>
                                              <p:pRg end="1" st="1"/>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35">
                                            <p:txEl>
                                              <p:pRg end="2" st="2"/>
                                            </p:txEl>
                                          </p:spTgt>
                                        </p:tgtEl>
                                        <p:attrNameLst>
                                          <p:attrName>style.visibility</p:attrName>
                                        </p:attrNameLst>
                                      </p:cBhvr>
                                      <p:to>
                                        <p:strVal val="visible"/>
                                      </p:to>
                                    </p:set>
                                    <p:anim calcmode="lin" valueType="num">
                                      <p:cBhvr additive="base">
                                        <p:cTn dur="500"/>
                                        <p:tgtEl>
                                          <p:spTgt spid="135">
                                            <p:txEl>
                                              <p:pRg end="2" st="2"/>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35">
                                            <p:txEl>
                                              <p:pRg end="3" st="3"/>
                                            </p:txEl>
                                          </p:spTgt>
                                        </p:tgtEl>
                                        <p:attrNameLst>
                                          <p:attrName>style.visibility</p:attrName>
                                        </p:attrNameLst>
                                      </p:cBhvr>
                                      <p:to>
                                        <p:strVal val="visible"/>
                                      </p:to>
                                    </p:set>
                                    <p:anim calcmode="lin" valueType="num">
                                      <p:cBhvr additive="base">
                                        <p:cTn dur="500"/>
                                        <p:tgtEl>
                                          <p:spTgt spid="135">
                                            <p:txEl>
                                              <p:pRg end="3" st="3"/>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35">
                                            <p:txEl>
                                              <p:pRg end="4" st="4"/>
                                            </p:txEl>
                                          </p:spTgt>
                                        </p:tgtEl>
                                        <p:attrNameLst>
                                          <p:attrName>style.visibility</p:attrName>
                                        </p:attrNameLst>
                                      </p:cBhvr>
                                      <p:to>
                                        <p:strVal val="visible"/>
                                      </p:to>
                                    </p:set>
                                    <p:anim calcmode="lin" valueType="num">
                                      <p:cBhvr additive="base">
                                        <p:cTn dur="500"/>
                                        <p:tgtEl>
                                          <p:spTgt spid="135">
                                            <p:txEl>
                                              <p:pRg end="4" st="4"/>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35">
                                            <p:txEl>
                                              <p:pRg end="5" st="5"/>
                                            </p:txEl>
                                          </p:spTgt>
                                        </p:tgtEl>
                                        <p:attrNameLst>
                                          <p:attrName>style.visibility</p:attrName>
                                        </p:attrNameLst>
                                      </p:cBhvr>
                                      <p:to>
                                        <p:strVal val="visible"/>
                                      </p:to>
                                    </p:set>
                                    <p:anim calcmode="lin" valueType="num">
                                      <p:cBhvr additive="base">
                                        <p:cTn dur="500"/>
                                        <p:tgtEl>
                                          <p:spTgt spid="135">
                                            <p:txEl>
                                              <p:pRg end="5" st="5"/>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35">
                                            <p:txEl>
                                              <p:pRg end="6" st="6"/>
                                            </p:txEl>
                                          </p:spTgt>
                                        </p:tgtEl>
                                        <p:attrNameLst>
                                          <p:attrName>style.visibility</p:attrName>
                                        </p:attrNameLst>
                                      </p:cBhvr>
                                      <p:to>
                                        <p:strVal val="visible"/>
                                      </p:to>
                                    </p:set>
                                    <p:anim calcmode="lin" valueType="num">
                                      <p:cBhvr additive="base">
                                        <p:cTn dur="500"/>
                                        <p:tgtEl>
                                          <p:spTgt spid="135">
                                            <p:txEl>
                                              <p:pRg end="6" st="6"/>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35">
                                            <p:txEl>
                                              <p:pRg end="7" st="7"/>
                                            </p:txEl>
                                          </p:spTgt>
                                        </p:tgtEl>
                                        <p:attrNameLst>
                                          <p:attrName>style.visibility</p:attrName>
                                        </p:attrNameLst>
                                      </p:cBhvr>
                                      <p:to>
                                        <p:strVal val="visible"/>
                                      </p:to>
                                    </p:set>
                                    <p:anim calcmode="lin" valueType="num">
                                      <p:cBhvr additive="base">
                                        <p:cTn dur="500"/>
                                        <p:tgtEl>
                                          <p:spTgt spid="135">
                                            <p:txEl>
                                              <p:pRg end="7" st="7"/>
                                            </p:txEl>
                                          </p:spTgt>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1" name="Shape 141"/>
        <p:cNvGrpSpPr/>
        <p:nvPr/>
      </p:nvGrpSpPr>
      <p:grpSpPr>
        <a:xfrm>
          <a:off x="0" y="0"/>
          <a:ext cx="0" cy="0"/>
          <a:chOff x="0" y="0"/>
          <a:chExt cx="0" cy="0"/>
        </a:xfrm>
      </p:grpSpPr>
      <p:sp>
        <p:nvSpPr>
          <p:cNvPr id="142" name="Google Shape;142;p39"/>
          <p:cNvSpPr txBox="1"/>
          <p:nvPr>
            <p:ph type="title"/>
          </p:nvPr>
        </p:nvSpPr>
        <p:spPr>
          <a:xfrm>
            <a:off x="463446" y="209603"/>
            <a:ext cx="10515600" cy="882907"/>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90000"/>
              </a:lnSpc>
              <a:spcBef>
                <a:spcPts val="0"/>
              </a:spcBef>
              <a:spcAft>
                <a:spcPts val="0"/>
              </a:spcAft>
              <a:buClr>
                <a:srgbClr val="0070C0"/>
              </a:buClr>
              <a:buSzPct val="100000"/>
              <a:buFont typeface="Times"/>
              <a:buNone/>
            </a:pPr>
            <a:r>
              <a:rPr lang="zh-CN"/>
              <a:t>交流		使用		必要		口音 </a:t>
            </a:r>
            <a:endParaRPr/>
          </a:p>
          <a:p>
            <a:pPr indent="0" lvl="0" marL="0" rtl="0" algn="l">
              <a:lnSpc>
                <a:spcPct val="90000"/>
              </a:lnSpc>
              <a:spcBef>
                <a:spcPts val="0"/>
              </a:spcBef>
              <a:spcAft>
                <a:spcPts val="0"/>
              </a:spcAft>
              <a:buClr>
                <a:srgbClr val="0070C0"/>
              </a:buClr>
              <a:buSzPct val="159035"/>
              <a:buFont typeface="Times"/>
              <a:buNone/>
            </a:pPr>
            <a:r>
              <a:rPr lang="zh-CN" sz="2766">
                <a:solidFill>
                  <a:schemeClr val="dk1"/>
                </a:solidFill>
              </a:rPr>
              <a:t>（选词填空，请老师自己把这些括号处的答案扣掉）</a:t>
            </a:r>
            <a:endParaRPr sz="2766">
              <a:solidFill>
                <a:schemeClr val="dk1"/>
              </a:solidFill>
            </a:endParaRPr>
          </a:p>
        </p:txBody>
      </p:sp>
      <p:sp>
        <p:nvSpPr>
          <p:cNvPr id="143" name="Google Shape;143;p39"/>
          <p:cNvSpPr txBox="1"/>
          <p:nvPr>
            <p:ph idx="1" type="body"/>
          </p:nvPr>
        </p:nvSpPr>
        <p:spPr>
          <a:xfrm>
            <a:off x="703288" y="1279300"/>
            <a:ext cx="10515600" cy="5369097"/>
          </a:xfrm>
          <a:prstGeom prst="rect">
            <a:avLst/>
          </a:prstGeom>
          <a:noFill/>
          <a:ln>
            <a:noFill/>
          </a:ln>
        </p:spPr>
        <p:txBody>
          <a:bodyPr anchorCtr="0" anchor="t" bIns="45700" lIns="91425" spcFirstLastPara="1" rIns="91425" wrap="square" tIns="45700">
            <a:normAutofit fontScale="92500" lnSpcReduction="20000"/>
          </a:bodyPr>
          <a:lstStyle/>
          <a:p>
            <a:pPr indent="-514350" lvl="0" marL="514350" rtl="0" algn="l">
              <a:lnSpc>
                <a:spcPct val="150000"/>
              </a:lnSpc>
              <a:spcBef>
                <a:spcPts val="1000"/>
              </a:spcBef>
              <a:spcAft>
                <a:spcPts val="0"/>
              </a:spcAft>
              <a:buSzPct val="121621"/>
              <a:buFont typeface="Arial"/>
              <a:buAutoNum type="arabicPeriod"/>
            </a:pPr>
            <a:r>
              <a:rPr lang="zh-CN" sz="3200"/>
              <a:t>为了方便(交流)，学好并且(使用)普通话是非常必要的。</a:t>
            </a:r>
            <a:endParaRPr sz="3200"/>
          </a:p>
          <a:p>
            <a:pPr indent="-514350" lvl="0" marL="514350" rtl="0" algn="l">
              <a:lnSpc>
                <a:spcPct val="150000"/>
              </a:lnSpc>
              <a:spcBef>
                <a:spcPts val="1000"/>
              </a:spcBef>
              <a:spcAft>
                <a:spcPts val="0"/>
              </a:spcAft>
              <a:buSzPct val="121621"/>
              <a:buFont typeface="Arial"/>
              <a:buAutoNum type="arabicPeriod"/>
            </a:pPr>
            <a:r>
              <a:rPr lang="zh-CN" sz="3200"/>
              <a:t>因为美国是移民国家，所以你听到带(</a:t>
            </a:r>
            <a:r>
              <a:rPr lang="zh-CN" sz="3200">
                <a:solidFill>
                  <a:schemeClr val="dk1"/>
                </a:solidFill>
              </a:rPr>
              <a:t>口音)</a:t>
            </a:r>
            <a:r>
              <a:rPr lang="zh-CN" sz="3200"/>
              <a:t>的英语是很正常的，有时候这种(</a:t>
            </a:r>
            <a:r>
              <a:rPr lang="zh-CN" sz="3200">
                <a:solidFill>
                  <a:schemeClr val="dk1"/>
                </a:solidFill>
              </a:rPr>
              <a:t>口音)</a:t>
            </a:r>
            <a:r>
              <a:rPr lang="zh-CN" sz="3200"/>
              <a:t>甚至很</a:t>
            </a:r>
            <a:r>
              <a:rPr lang="zh-CN" sz="3200">
                <a:solidFill>
                  <a:srgbClr val="FF0000"/>
                </a:solidFill>
              </a:rPr>
              <a:t>浓重</a:t>
            </a:r>
            <a:r>
              <a:rPr lang="zh-CN" sz="3200"/>
              <a:t>。</a:t>
            </a:r>
            <a:endParaRPr sz="3200"/>
          </a:p>
          <a:p>
            <a:pPr indent="-514349" lvl="0" marL="514350" rtl="0" algn="l">
              <a:lnSpc>
                <a:spcPct val="150000"/>
              </a:lnSpc>
              <a:spcBef>
                <a:spcPts val="1000"/>
              </a:spcBef>
              <a:spcAft>
                <a:spcPts val="0"/>
              </a:spcAft>
              <a:buSzPct val="121621"/>
              <a:buFont typeface="Arial"/>
              <a:buAutoNum type="arabicPeriod"/>
            </a:pPr>
            <a:r>
              <a:rPr lang="zh-CN" sz="3200"/>
              <a:t>在中国大陆，因为各地方言很多，讲方言的人即使(使用)普通话的时候，也会带有比较</a:t>
            </a:r>
            <a:r>
              <a:rPr lang="zh-CN" sz="3200">
                <a:solidFill>
                  <a:srgbClr val="FF0000"/>
                </a:solidFill>
              </a:rPr>
              <a:t>浓重</a:t>
            </a:r>
            <a:r>
              <a:rPr lang="zh-CN" sz="3200"/>
              <a:t>的(口音)。</a:t>
            </a:r>
            <a:endParaRPr sz="3200"/>
          </a:p>
          <a:p>
            <a:pPr indent="-514350" lvl="0" marL="514350" rtl="0" algn="l">
              <a:lnSpc>
                <a:spcPct val="150000"/>
              </a:lnSpc>
              <a:spcBef>
                <a:spcPts val="1000"/>
              </a:spcBef>
              <a:spcAft>
                <a:spcPts val="0"/>
              </a:spcAft>
              <a:buSzPct val="121621"/>
              <a:buFont typeface="Arial"/>
              <a:buAutoNum type="arabicPeriod"/>
            </a:pPr>
            <a:r>
              <a:rPr lang="zh-CN" sz="3200"/>
              <a:t>使用普通话或者国语的人越多，大家就越容易(交流)。</a:t>
            </a:r>
            <a:endParaRPr sz="3200"/>
          </a:p>
          <a:p>
            <a:pPr indent="-514350" lvl="0" marL="514350" rtl="0" algn="l">
              <a:lnSpc>
                <a:spcPct val="150000"/>
              </a:lnSpc>
              <a:spcBef>
                <a:spcPts val="1000"/>
              </a:spcBef>
              <a:spcAft>
                <a:spcPts val="0"/>
              </a:spcAft>
              <a:buSzPct val="121621"/>
              <a:buFont typeface="Arial"/>
              <a:buAutoNum type="arabicPeriod"/>
            </a:pPr>
            <a:r>
              <a:rPr lang="zh-CN" sz="3200"/>
              <a:t>对于中美两国来说，保持畅通的文化(交流)非常必要。</a:t>
            </a:r>
            <a:endParaRPr sz="3200"/>
          </a:p>
        </p:txBody>
      </p:sp>
      <p:sp>
        <p:nvSpPr>
          <p:cNvPr id="144" name="Google Shape;144;p39"/>
          <p:cNvSpPr txBox="1"/>
          <p:nvPr/>
        </p:nvSpPr>
        <p:spPr>
          <a:xfrm>
            <a:off x="5377835" y="5660136"/>
            <a:ext cx="1019700" cy="3078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zh-CN" sz="1400" u="none" cap="none" strike="noStrike">
                <a:solidFill>
                  <a:srgbClr val="000000"/>
                </a:solidFill>
                <a:latin typeface="Arial"/>
                <a:ea typeface="Arial"/>
                <a:cs typeface="Arial"/>
                <a:sym typeface="Arial"/>
              </a:rPr>
              <a:t>chàngtōng</a:t>
            </a:r>
            <a:endParaRPr b="0" i="0" sz="1400" u="none" cap="none" strike="noStrike">
              <a:solidFill>
                <a:srgbClr val="000000"/>
              </a:solidFill>
              <a:latin typeface="Arial"/>
              <a:ea typeface="Arial"/>
              <a:cs typeface="Arial"/>
              <a:sym typeface="Arial"/>
            </a:endParaRPr>
          </a:p>
        </p:txBody>
      </p:sp>
      <p:sp>
        <p:nvSpPr>
          <p:cNvPr id="145" name="Google Shape;145;p39"/>
          <p:cNvSpPr txBox="1"/>
          <p:nvPr/>
        </p:nvSpPr>
        <p:spPr>
          <a:xfrm>
            <a:off x="5117790" y="6426341"/>
            <a:ext cx="1686600" cy="3078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zh-CN" sz="1400" u="none" cap="none" strike="noStrike">
                <a:solidFill>
                  <a:srgbClr val="000000"/>
                </a:solidFill>
                <a:latin typeface="Arial"/>
                <a:ea typeface="Arial"/>
                <a:cs typeface="Arial"/>
                <a:sym typeface="Arial"/>
              </a:rPr>
              <a:t>smooth, unblocked</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9" name="Shape 149"/>
        <p:cNvGrpSpPr/>
        <p:nvPr/>
      </p:nvGrpSpPr>
      <p:grpSpPr>
        <a:xfrm>
          <a:off x="0" y="0"/>
          <a:ext cx="0" cy="0"/>
          <a:chOff x="0" y="0"/>
          <a:chExt cx="0" cy="0"/>
        </a:xfrm>
      </p:grpSpPr>
      <p:sp>
        <p:nvSpPr>
          <p:cNvPr id="150" name="Google Shape;150;p14"/>
          <p:cNvSpPr txBox="1"/>
          <p:nvPr>
            <p:ph type="title"/>
          </p:nvPr>
        </p:nvSpPr>
        <p:spPr>
          <a:xfrm>
            <a:off x="463446" y="209603"/>
            <a:ext cx="10515600" cy="882907"/>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0070C0"/>
              </a:buClr>
              <a:buSzPts val="4400"/>
              <a:buFont typeface="Times"/>
              <a:buNone/>
            </a:pPr>
            <a:r>
              <a:rPr lang="zh-CN"/>
              <a:t>1甚至		2差别       3几乎        4 完全 </a:t>
            </a:r>
            <a:endParaRPr/>
          </a:p>
        </p:txBody>
      </p:sp>
      <p:sp>
        <p:nvSpPr>
          <p:cNvPr id="151" name="Google Shape;151;p14"/>
          <p:cNvSpPr txBox="1"/>
          <p:nvPr>
            <p:ph idx="1" type="body"/>
          </p:nvPr>
        </p:nvSpPr>
        <p:spPr>
          <a:xfrm>
            <a:off x="0" y="1177874"/>
            <a:ext cx="12192000" cy="5378374"/>
          </a:xfrm>
          <a:prstGeom prst="rect">
            <a:avLst/>
          </a:prstGeom>
          <a:noFill/>
          <a:ln>
            <a:noFill/>
          </a:ln>
        </p:spPr>
        <p:txBody>
          <a:bodyPr anchorCtr="0" anchor="t" bIns="45700" lIns="91425" spcFirstLastPara="1" rIns="91425" wrap="square" tIns="45700">
            <a:normAutofit fontScale="85000" lnSpcReduction="20000"/>
          </a:bodyPr>
          <a:lstStyle/>
          <a:p>
            <a:pPr indent="-708660" lvl="0" marL="742950" rtl="0" algn="l">
              <a:lnSpc>
                <a:spcPct val="150000"/>
              </a:lnSpc>
              <a:spcBef>
                <a:spcPts val="0"/>
              </a:spcBef>
              <a:spcAft>
                <a:spcPts val="0"/>
              </a:spcAft>
              <a:buClr>
                <a:schemeClr val="dk1"/>
              </a:buClr>
              <a:buSzPct val="100000"/>
              <a:buFont typeface="Calibri"/>
              <a:buAutoNum type="arabicPeriod"/>
            </a:pPr>
            <a:r>
              <a:rPr lang="zh-CN"/>
              <a:t>她每次出去吃饭____都要吃川菜。</a:t>
            </a:r>
            <a:endParaRPr/>
          </a:p>
          <a:p>
            <a:pPr indent="-708660" lvl="0" marL="742950" rtl="0" algn="l">
              <a:lnSpc>
                <a:spcPct val="150000"/>
              </a:lnSpc>
              <a:spcBef>
                <a:spcPts val="1000"/>
              </a:spcBef>
              <a:spcAft>
                <a:spcPts val="0"/>
              </a:spcAft>
              <a:buClr>
                <a:schemeClr val="dk1"/>
              </a:buClr>
              <a:buSzPct val="100000"/>
              <a:buFont typeface="Calibri"/>
              <a:buAutoNum type="arabicPeriod"/>
            </a:pPr>
            <a:r>
              <a:rPr lang="zh-CN"/>
              <a:t>说国语的台湾人和说普通话的大陆人交流起来 ____ 没问题。</a:t>
            </a:r>
            <a:endParaRPr/>
          </a:p>
          <a:p>
            <a:pPr indent="-708660" lvl="0" marL="742950" rtl="0" algn="l">
              <a:lnSpc>
                <a:spcPct val="150000"/>
              </a:lnSpc>
              <a:spcBef>
                <a:spcPts val="1000"/>
              </a:spcBef>
              <a:spcAft>
                <a:spcPts val="0"/>
              </a:spcAft>
              <a:buClr>
                <a:schemeClr val="dk1"/>
              </a:buClr>
              <a:buSzPct val="100000"/>
              <a:buFont typeface="Calibri"/>
              <a:buAutoNum type="arabicPeriod"/>
            </a:pPr>
            <a:r>
              <a:rPr lang="zh-CN"/>
              <a:t>他去很多国家旅游过，_____</a:t>
            </a:r>
            <a:r>
              <a:rPr lang="zh-CN">
                <a:highlight>
                  <a:srgbClr val="00FF00"/>
                </a:highlight>
              </a:rPr>
              <a:t>连那些你叫不出名字的小国家</a:t>
            </a:r>
            <a:r>
              <a:rPr lang="zh-CN">
                <a:highlight>
                  <a:srgbClr val="00FF00"/>
                </a:highlight>
              </a:rPr>
              <a:t>都去过</a:t>
            </a:r>
            <a:r>
              <a:rPr lang="zh-CN"/>
              <a:t>。</a:t>
            </a:r>
            <a:endParaRPr/>
          </a:p>
          <a:p>
            <a:pPr indent="-708660" lvl="0" marL="742950" rtl="0" algn="l">
              <a:lnSpc>
                <a:spcPct val="150000"/>
              </a:lnSpc>
              <a:spcBef>
                <a:spcPts val="1000"/>
              </a:spcBef>
              <a:spcAft>
                <a:spcPts val="0"/>
              </a:spcAft>
              <a:buClr>
                <a:schemeClr val="dk1"/>
              </a:buClr>
              <a:buSzPct val="100000"/>
              <a:buFont typeface="Calibri"/>
              <a:buAutoNum type="arabicPeriod"/>
            </a:pPr>
            <a:r>
              <a:rPr lang="zh-CN"/>
              <a:t>那个美国人的普通话说得太好了，完全没有</a:t>
            </a:r>
            <a:r>
              <a:rPr lang="zh-CN">
                <a:solidFill>
                  <a:srgbClr val="FF0000"/>
                </a:solidFill>
              </a:rPr>
              <a:t>口音</a:t>
            </a:r>
            <a:r>
              <a:rPr lang="zh-CN"/>
              <a:t>，跟中文母语者____ 没有 ____！</a:t>
            </a:r>
            <a:endParaRPr/>
          </a:p>
          <a:p>
            <a:pPr indent="-708660" lvl="0" marL="742950" rtl="0" algn="l">
              <a:lnSpc>
                <a:spcPct val="150000"/>
              </a:lnSpc>
              <a:spcBef>
                <a:spcPts val="1000"/>
              </a:spcBef>
              <a:spcAft>
                <a:spcPts val="0"/>
              </a:spcAft>
              <a:buClr>
                <a:schemeClr val="dk1"/>
              </a:buClr>
              <a:buSzPct val="100000"/>
              <a:buFont typeface="Calibri"/>
              <a:buAutoNum type="arabicPeriod"/>
            </a:pPr>
            <a:r>
              <a:rPr lang="zh-CN"/>
              <a:t>十大方言之间有很大的_____。如果这些人只说方言，会</a:t>
            </a:r>
            <a:r>
              <a:rPr lang="zh-CN">
                <a:solidFill>
                  <a:srgbClr val="FF0000"/>
                </a:solidFill>
              </a:rPr>
              <a:t>造成</a:t>
            </a:r>
            <a:r>
              <a:rPr lang="zh-CN"/>
              <a:t>交流</a:t>
            </a:r>
            <a:r>
              <a:rPr lang="zh-CN">
                <a:solidFill>
                  <a:srgbClr val="FF0000"/>
                </a:solidFill>
              </a:rPr>
              <a:t>困难</a:t>
            </a:r>
            <a:r>
              <a:rPr lang="zh-CN"/>
              <a:t>。</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1">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1">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1">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1">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1">
                                            <p:txEl>
                                              <p:pRg end="4" st="4"/>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常用">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2023-10-15T21:08:56Z</dcterms:created>
  <dc:creator>Runqing Qi</dc:creator>
</cp:coreProperties>
</file>