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embeddedFontLst>
    <p:embeddedFont>
      <p:font typeface="Roboto" panose="02000000000000000000" pitchFamily="2" charset="0"/>
      <p:regular r:id="rId14"/>
      <p:bold r:id="rId15"/>
      <p:italic r:id="rId16"/>
      <p:boldItalic r:id="rId17"/>
    </p:embeddedFont>
    <p:embeddedFont>
      <p:font typeface="Times" panose="02020603050405020304" pitchFamily="18" charset="0"/>
      <p:regular r:id="rId18"/>
      <p:bold r:id="rId19"/>
      <p:italic r:id="rId20"/>
      <p:boldItalic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2" roundtripDataSignature="AMtx7mj7H13VnFEMM/VLLkBO8o/SegqOK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709" autoAdjust="0"/>
  </p:normalViewPr>
  <p:slideViewPr>
    <p:cSldViewPr snapToGrid="0" snapToObjects="1">
      <p:cViewPr varScale="1">
        <p:scale>
          <a:sx n="79" d="100"/>
          <a:sy n="79" d="100"/>
        </p:scale>
        <p:origin x="73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8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zh-CN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3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4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7" name="Google Shape;167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3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CN" dirty="0"/>
              <a:t>Note: </a:t>
            </a:r>
            <a:r>
              <a:rPr lang="zh-TW" altLang="en-US" dirty="0"/>
              <a:t>該頁重點練習句型裡的生詞都是藍色字體，紅色字體是本課出現的生詞，如果是新生詞則加註了拼音和英文意思。 以下所有</a:t>
            </a:r>
            <a:r>
              <a:rPr lang="en-US" altLang="zh-TW" dirty="0"/>
              <a:t>PPT </a:t>
            </a:r>
            <a:r>
              <a:rPr lang="zh-TW" altLang="en-US" dirty="0"/>
              <a:t>都是按照這個規則來的。</a:t>
            </a:r>
            <a:endParaRPr dirty="0"/>
          </a:p>
        </p:txBody>
      </p:sp>
      <p:sp>
        <p:nvSpPr>
          <p:cNvPr id="93" name="Google Shape;93;p3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 altLang="zh-CN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" name="Google Shape;100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altLang="zh-TW" dirty="0"/>
              <a:t>4. </a:t>
            </a:r>
            <a:r>
              <a:rPr lang="zh-TW" altLang="en-US" dirty="0"/>
              <a:t>吃飯</a:t>
            </a:r>
            <a:r>
              <a:rPr lang="en-US" altLang="zh-TW" dirty="0"/>
              <a:t>; </a:t>
            </a:r>
            <a:r>
              <a:rPr lang="zh-TW" altLang="en-US" dirty="0"/>
              <a:t>睡覺</a:t>
            </a:r>
            <a:r>
              <a:rPr lang="en-US" altLang="zh-TW" dirty="0"/>
              <a:t>;</a:t>
            </a:r>
            <a:r>
              <a:rPr lang="zh-TW" altLang="en-US" dirty="0"/>
              <a:t>要給我媽媽打電話，</a:t>
            </a:r>
            <a:r>
              <a:rPr lang="en-US" altLang="zh-TW" dirty="0"/>
              <a:t>etc. </a:t>
            </a:r>
            <a:r>
              <a:rPr lang="zh-TW" altLang="en-US" dirty="0"/>
              <a:t>很多場景可以。
</a:t>
            </a:r>
            <a:r>
              <a:rPr lang="en-US" altLang="zh-TW" dirty="0"/>
              <a:t>5. </a:t>
            </a:r>
            <a:r>
              <a:rPr lang="zh-TW" altLang="en-US" dirty="0"/>
              <a:t>這裡有很多資訊都可以放，“火箭怎麼上天”，“怎麼使用網络”，“怎麼用智能手機”</a:t>
            </a:r>
            <a:r>
              <a:rPr lang="en-US" altLang="zh-TW" dirty="0"/>
              <a:t>...</a:t>
            </a:r>
            <a:endParaRPr dirty="0"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CN" dirty="0"/>
              <a:t>参考：https://www.maigoo.com/goomai/193635.html </a:t>
            </a:r>
            <a:endParaRPr dirty="0"/>
          </a:p>
        </p:txBody>
      </p:sp>
      <p:sp>
        <p:nvSpPr>
          <p:cNvPr id="117" name="Google Shape;117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 altLang="zh-CN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4" name="Google Shape;124;p3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altLang="zh-TW" dirty="0"/>
              <a:t>3. </a:t>
            </a:r>
            <a:r>
              <a:rPr lang="zh-TW" altLang="en-US" dirty="0"/>
              <a:t>相當於在</a:t>
            </a:r>
            <a:r>
              <a:rPr lang="en-US" altLang="zh-TW" dirty="0"/>
              <a:t>Broomfield </a:t>
            </a:r>
            <a:r>
              <a:rPr lang="zh-TW" altLang="en-US" dirty="0"/>
              <a:t>買一座獨立屋。 </a:t>
            </a:r>
            <a:r>
              <a:rPr lang="en-US" altLang="zh-TW" dirty="0"/>
              <a:t>Etc.
4. </a:t>
            </a:r>
            <a:r>
              <a:rPr lang="zh-TW" altLang="en-US" dirty="0"/>
              <a:t>口語能力相當於一個母語者。 </a:t>
            </a:r>
            <a:r>
              <a:rPr lang="en-US" altLang="zh-TW" dirty="0"/>
              <a:t>Etc.  </a:t>
            </a:r>
            <a:r>
              <a:rPr lang="zh-TW" altLang="en-US" dirty="0"/>
              <a:t>當然除了「口語能力」外，還有很多其他方面如「聽說能力」、「讀寫能力」 等。
</a:t>
            </a:r>
            <a:r>
              <a:rPr lang="en-US" altLang="zh-TW" dirty="0"/>
              <a:t>5. </a:t>
            </a:r>
            <a:r>
              <a:rPr lang="zh-TW" altLang="en-US" dirty="0"/>
              <a:t>相當於前幾次考試難度的總和。
</a:t>
            </a:r>
            <a:r>
              <a:rPr lang="en-US" altLang="zh-TW" dirty="0"/>
              <a:t>6. </a:t>
            </a:r>
            <a:r>
              <a:rPr lang="zh-TW" altLang="en-US" dirty="0"/>
              <a:t>相當於我半年的收入。 </a:t>
            </a:r>
            <a:r>
              <a:rPr lang="en-US" altLang="zh-TW" dirty="0"/>
              <a:t>Etc.</a:t>
            </a:r>
            <a:endParaRPr dirty="0"/>
          </a:p>
        </p:txBody>
      </p:sp>
      <p:sp>
        <p:nvSpPr>
          <p:cNvPr id="125" name="Google Shape;125;p3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CN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3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3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4" name="Google Shape;144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3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dirty="0"/>
              <a:t>“</a:t>
            </a:r>
            <a:r>
              <a:rPr lang="zh-TW" altLang="en-US" dirty="0"/>
              <a:t>由於“會在後面出現。</a:t>
            </a:r>
            <a:endParaRPr dirty="0"/>
          </a:p>
        </p:txBody>
      </p:sp>
      <p:sp>
        <p:nvSpPr>
          <p:cNvPr id="150" name="Google Shape;150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"/>
              <a:buNone/>
              <a:defRPr sz="6000">
                <a:latin typeface="Times"/>
                <a:ea typeface="Times"/>
                <a:cs typeface="Times"/>
                <a:sym typeface="Time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>
                <a:latin typeface="Times"/>
                <a:ea typeface="Times"/>
                <a:cs typeface="Times"/>
                <a:sym typeface="Times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3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3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3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3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3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3"/>
          <p:cNvSpPr txBox="1"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400"/>
              <a:buFont typeface="Times"/>
              <a:buNone/>
              <a:defRPr>
                <a:solidFill>
                  <a:srgbClr val="0070C0"/>
                </a:solidFill>
                <a:latin typeface="Times"/>
                <a:ea typeface="Times"/>
                <a:cs typeface="Times"/>
                <a:sym typeface="Time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3"/>
          <p:cNvSpPr txBox="1">
            <a:spLocks noGrp="1"/>
          </p:cNvSpPr>
          <p:nvPr>
            <p:ph type="body" idx="1"/>
          </p:nvPr>
        </p:nvSpPr>
        <p:spPr>
          <a:xfrm>
            <a:off x="703288" y="1087276"/>
            <a:ext cx="10515600" cy="4644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572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>
                <a:latin typeface="Times"/>
                <a:ea typeface="Times"/>
                <a:cs typeface="Times"/>
                <a:sym typeface="Times"/>
              </a:defRPr>
            </a:lvl1pPr>
            <a:lvl2pPr marL="914400" lvl="1" indent="-4572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>
                <a:latin typeface="Times"/>
                <a:ea typeface="Times"/>
                <a:cs typeface="Times"/>
                <a:sym typeface="Times"/>
              </a:defRPr>
            </a:lvl2pPr>
            <a:lvl3pPr marL="1371600" lvl="2" indent="-4572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>
                <a:latin typeface="Times"/>
                <a:ea typeface="Times"/>
                <a:cs typeface="Times"/>
                <a:sym typeface="Times"/>
              </a:defRPr>
            </a:lvl3pPr>
            <a:lvl4pPr marL="1828800" lvl="3" indent="-4572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>
                <a:latin typeface="Times"/>
                <a:ea typeface="Times"/>
                <a:cs typeface="Times"/>
                <a:sym typeface="Times"/>
              </a:defRPr>
            </a:lvl4pPr>
            <a:lvl5pPr marL="2286000" lvl="4" indent="-4572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>
                <a:latin typeface="Times"/>
                <a:ea typeface="Times"/>
                <a:cs typeface="Times"/>
                <a:sym typeface="Times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23"/>
          <p:cNvSpPr txBox="1">
            <a:spLocks noGrp="1"/>
          </p:cNvSpPr>
          <p:nvPr>
            <p:ph type="sldNum" idx="12"/>
          </p:nvPr>
        </p:nvSpPr>
        <p:spPr>
          <a:xfrm>
            <a:off x="9342120" y="637286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2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2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2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2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2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3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3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3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>
            <a:spLocks noGrp="1"/>
          </p:cNvSpPr>
          <p:nvPr>
            <p:ph type="ctrTitle"/>
          </p:nvPr>
        </p:nvSpPr>
        <p:spPr>
          <a:xfrm>
            <a:off x="1524000" y="2126704"/>
            <a:ext cx="9144000" cy="974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lvl="0"/>
            <a:r>
              <a:rPr lang="zh-TW" altLang="en-US" dirty="0"/>
              <a:t>第三課 普通話</a:t>
            </a:r>
            <a:r>
              <a:rPr lang="zh-CN" altLang="en-US" dirty="0"/>
              <a:t>和</a:t>
            </a:r>
            <a:r>
              <a:rPr lang="zh-TW" altLang="en-US" dirty="0"/>
              <a:t>方言</a:t>
            </a:r>
            <a:endParaRPr dirty="0"/>
          </a:p>
        </p:txBody>
      </p:sp>
      <p:sp>
        <p:nvSpPr>
          <p:cNvPr id="89" name="Google Shape;89;p1"/>
          <p:cNvSpPr txBox="1">
            <a:spLocks noGrp="1"/>
          </p:cNvSpPr>
          <p:nvPr>
            <p:ph type="subTitle" idx="1"/>
          </p:nvPr>
        </p:nvSpPr>
        <p:spPr>
          <a:xfrm>
            <a:off x="1524000" y="3429000"/>
            <a:ext cx="9144000" cy="10935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>
              <a:spcBef>
                <a:spcPts val="0"/>
              </a:spcBef>
              <a:buSzPts val="3600"/>
            </a:pPr>
            <a:r>
              <a:rPr lang="zh-CN" altLang="en-US" sz="3600" dirty="0"/>
              <a:t>句型練習</a:t>
            </a:r>
            <a:endParaRPr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9"/>
          <p:cNvSpPr txBox="1"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zh-CN" altLang="en-US" dirty="0"/>
              <a:t>複習</a:t>
            </a:r>
            <a:r>
              <a:rPr lang="zh-CN" dirty="0"/>
              <a:t>： 即使……, (S)也…… </a:t>
            </a:r>
            <a:r>
              <a:rPr lang="zh-CN" sz="2800" dirty="0"/>
              <a:t>(though…still…)</a:t>
            </a:r>
            <a:endParaRPr dirty="0"/>
          </a:p>
        </p:txBody>
      </p:sp>
      <p:sp>
        <p:nvSpPr>
          <p:cNvPr id="159" name="Google Shape;159;p39"/>
          <p:cNvSpPr txBox="1">
            <a:spLocks noGrp="1"/>
          </p:cNvSpPr>
          <p:nvPr>
            <p:ph type="body" idx="1"/>
          </p:nvPr>
        </p:nvSpPr>
        <p:spPr>
          <a:xfrm>
            <a:off x="703288" y="1087276"/>
            <a:ext cx="10515600" cy="4644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/>
            <a:r>
              <a:rPr lang="zh-TW" altLang="en-US" sz="2800" dirty="0"/>
              <a:t>很多講方言的人</a:t>
            </a:r>
            <a:r>
              <a:rPr lang="zh-TW" altLang="en-US" sz="2800" dirty="0">
                <a:solidFill>
                  <a:schemeClr val="accent1"/>
                </a:solidFill>
              </a:rPr>
              <a:t>即使</a:t>
            </a:r>
            <a:r>
              <a:rPr lang="zh-TW" altLang="en-US" sz="2800" dirty="0"/>
              <a:t>在說普通話的時候，</a:t>
            </a:r>
            <a:r>
              <a:rPr lang="zh-TW" altLang="en-US" sz="2800" dirty="0">
                <a:solidFill>
                  <a:schemeClr val="accent1"/>
                </a:solidFill>
              </a:rPr>
              <a:t>也</a:t>
            </a:r>
            <a:r>
              <a:rPr lang="zh-TW" altLang="en-US" sz="2800" dirty="0"/>
              <a:t>會帶有比較濃重的口音。 這就</a:t>
            </a:r>
            <a:r>
              <a:rPr lang="zh-TW" altLang="en-US" sz="2800" dirty="0">
                <a:solidFill>
                  <a:srgbClr val="FF0000"/>
                </a:solidFill>
              </a:rPr>
              <a:t>造成</a:t>
            </a:r>
            <a:r>
              <a:rPr lang="zh-TW" altLang="en-US" sz="2800" dirty="0"/>
              <a:t>了</a:t>
            </a:r>
            <a:r>
              <a:rPr lang="zh-TW" altLang="en-US" sz="2800" dirty="0">
                <a:solidFill>
                  <a:srgbClr val="FF0000"/>
                </a:solidFill>
              </a:rPr>
              <a:t>交流</a:t>
            </a:r>
            <a:r>
              <a:rPr lang="zh-TW" altLang="en-US" sz="2800" dirty="0"/>
              <a:t>上的困難。</a:t>
            </a:r>
            <a:endParaRPr lang="en-US" altLang="zh-TW" sz="2800" dirty="0"/>
          </a:p>
          <a:p>
            <a:pPr lvl="0"/>
            <a:r>
              <a:rPr lang="zh-TW" altLang="en-US" sz="2800" dirty="0"/>
              <a:t>她是一個很固執的人。 你即使勸她，她也不會聽。</a:t>
            </a:r>
            <a:r>
              <a:rPr lang="zh-CN" sz="2800" dirty="0"/>
              <a:t>__________________, </a:t>
            </a:r>
            <a:r>
              <a:rPr lang="zh-TW" altLang="en-US" sz="2800" dirty="0"/>
              <a:t>我們也要上課</a:t>
            </a:r>
            <a:r>
              <a:rPr lang="zh-CN" sz="2800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6"/>
                  </a:ext>
                </a:extLst>
              </a:rPr>
              <a:t>。</a:t>
            </a:r>
            <a:endParaRPr sz="2800" dirty="0"/>
          </a:p>
          <a:p>
            <a:pPr lvl="0"/>
            <a:r>
              <a:rPr lang="zh-TW" altLang="en-US" sz="2800" dirty="0"/>
              <a:t>即使他已經</a:t>
            </a:r>
            <a:r>
              <a:rPr lang="en-US" altLang="zh-TW" sz="2800" dirty="0"/>
              <a:t>70</a:t>
            </a:r>
            <a:r>
              <a:rPr lang="zh-TW" altLang="en-US" sz="2800" dirty="0"/>
              <a:t>多歲了</a:t>
            </a:r>
            <a:r>
              <a:rPr lang="zh-CN" sz="2800" dirty="0"/>
              <a:t>，也_____________。</a:t>
            </a:r>
            <a:endParaRPr sz="2800" dirty="0"/>
          </a:p>
          <a:p>
            <a:pPr lvl="0"/>
            <a:r>
              <a:rPr lang="zh-CN" sz="2800" dirty="0"/>
              <a:t>__________________, </a:t>
            </a:r>
            <a:r>
              <a:rPr lang="zh-TW" altLang="en-US" sz="2800" dirty="0"/>
              <a:t>我們也不會放棄</a:t>
            </a:r>
            <a:r>
              <a:rPr lang="zh-CN" sz="2800" dirty="0"/>
              <a:t>。</a:t>
            </a:r>
            <a:endParaRPr sz="2800" dirty="0"/>
          </a:p>
        </p:txBody>
      </p:sp>
      <p:sp>
        <p:nvSpPr>
          <p:cNvPr id="160" name="Google Shape;160;p39"/>
          <p:cNvSpPr txBox="1"/>
          <p:nvPr/>
        </p:nvSpPr>
        <p:spPr>
          <a:xfrm>
            <a:off x="3131336" y="2490942"/>
            <a:ext cx="68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sz="1600" b="0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gùzhí</a:t>
            </a:r>
            <a:endParaRPr sz="1600" b="0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39"/>
          <p:cNvSpPr txBox="1"/>
          <p:nvPr/>
        </p:nvSpPr>
        <p:spPr>
          <a:xfrm>
            <a:off x="3017520" y="3099128"/>
            <a:ext cx="91403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sz="16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stubbon</a:t>
            </a:r>
            <a:endParaRPr sz="1600" b="0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39"/>
          <p:cNvSpPr txBox="1"/>
          <p:nvPr/>
        </p:nvSpPr>
        <p:spPr>
          <a:xfrm>
            <a:off x="6382587" y="4699775"/>
            <a:ext cx="813741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sz="1400" b="0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fàng qì</a:t>
            </a:r>
            <a:endParaRPr sz="1400" b="0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39"/>
          <p:cNvSpPr txBox="1"/>
          <p:nvPr/>
        </p:nvSpPr>
        <p:spPr>
          <a:xfrm>
            <a:off x="6382586" y="5465366"/>
            <a:ext cx="813741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dirty="0">
                <a:solidFill>
                  <a:srgbClr val="FF0000"/>
                </a:solidFill>
              </a:rPr>
              <a:t>g</a:t>
            </a:r>
            <a:r>
              <a:rPr lang="zh-CN" sz="1400" b="0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ive up</a:t>
            </a:r>
            <a:endParaRPr dirty="0"/>
          </a:p>
        </p:txBody>
      </p:sp>
      <p:sp>
        <p:nvSpPr>
          <p:cNvPr id="164" name="Google Shape;164;p39"/>
          <p:cNvSpPr txBox="1"/>
          <p:nvPr/>
        </p:nvSpPr>
        <p:spPr>
          <a:xfrm>
            <a:off x="8911750" y="3437675"/>
            <a:ext cx="2067300" cy="126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/>
            <a:r>
              <a:rPr lang="zh-TW" altLang="en-US" sz="1750" dirty="0">
                <a:solidFill>
                  <a:srgbClr val="444746"/>
                </a:solidFill>
                <a:latin typeface="Roboto"/>
                <a:ea typeface="Roboto"/>
                <a:cs typeface="Roboto"/>
                <a:sym typeface="Roboto"/>
              </a:rPr>
              <a:t>建議老師們在網上找到相應內容的圖片，讓學生完成補寫這些句子。</a:t>
            </a:r>
            <a:endParaRPr sz="2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40"/>
          <p:cNvSpPr txBox="1"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zh-CN" altLang="en-US" dirty="0"/>
              <a:t>由於</a:t>
            </a:r>
            <a:r>
              <a:rPr lang="zh-CN" dirty="0"/>
              <a:t>: owing to, thanks to, due to, because of</a:t>
            </a:r>
            <a:endParaRPr dirty="0"/>
          </a:p>
        </p:txBody>
      </p:sp>
      <p:sp>
        <p:nvSpPr>
          <p:cNvPr id="170" name="Google Shape;170;p40"/>
          <p:cNvSpPr txBox="1">
            <a:spLocks noGrp="1"/>
          </p:cNvSpPr>
          <p:nvPr>
            <p:ph type="body" idx="1"/>
          </p:nvPr>
        </p:nvSpPr>
        <p:spPr>
          <a:xfrm>
            <a:off x="377687" y="1087276"/>
            <a:ext cx="11350867" cy="5404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0" lvl="0" indent="0">
              <a:spcBef>
                <a:spcPts val="0"/>
              </a:spcBef>
              <a:buSzPct val="128571"/>
              <a:buNone/>
            </a:pPr>
            <a:r>
              <a:rPr lang="zh-CN" sz="2800" dirty="0"/>
              <a:t>1. </a:t>
            </a:r>
            <a:r>
              <a:rPr lang="zh-TW" altLang="en-US" sz="2800" dirty="0"/>
              <a:t>由於受到氣候的影響，中國南北方人的飲食習慣不同。</a:t>
            </a:r>
            <a:endParaRPr sz="2800" dirty="0"/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28571"/>
              <a:buNone/>
            </a:pPr>
            <a:r>
              <a:rPr lang="zh-CN" sz="2800" dirty="0"/>
              <a:t>Due to the impact of climate, the dietary habits of people in norther and southern China also differ.</a:t>
            </a:r>
            <a:endParaRPr dirty="0"/>
          </a:p>
          <a:p>
            <a:pPr marL="0" lvl="0" indent="0">
              <a:buSzPct val="128571"/>
              <a:buNone/>
            </a:pPr>
            <a:r>
              <a:rPr lang="zh-CN" sz="2800" dirty="0"/>
              <a:t>2. </a:t>
            </a:r>
            <a:r>
              <a:rPr lang="zh-TW" altLang="en-US" sz="2800" dirty="0"/>
              <a:t>明天的會議由於天氣原因而取消了。</a:t>
            </a:r>
            <a:endParaRPr sz="2800" dirty="0"/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28571"/>
              <a:buNone/>
            </a:pPr>
            <a:r>
              <a:rPr lang="zh-CN" sz="2800" dirty="0"/>
              <a:t>Tomorrow’s meeting is cancelled due to the weather. </a:t>
            </a:r>
            <a:endParaRPr dirty="0"/>
          </a:p>
          <a:p>
            <a:pPr marL="0" lvl="0" indent="0">
              <a:buSzPct val="128571"/>
              <a:buNone/>
            </a:pPr>
            <a:r>
              <a:rPr lang="zh-CN" sz="2800" dirty="0"/>
              <a:t>3. </a:t>
            </a:r>
            <a:r>
              <a:rPr lang="zh-TW" altLang="en-US" sz="2800" dirty="0"/>
              <a:t>由於受到西方文化的影響，很多中國的年輕人也開始慶祝西方的節日。</a:t>
            </a:r>
            <a:endParaRPr lang="en-US" altLang="zh-TW" sz="2800" dirty="0"/>
          </a:p>
          <a:p>
            <a:pPr marL="0" lvl="0" indent="0">
              <a:buSzPct val="128571"/>
              <a:buNone/>
            </a:pPr>
            <a:r>
              <a:rPr lang="zh-CN" sz="2800" dirty="0"/>
              <a:t>Due to the influence of Western culture, many young people in China have also started to celebrate Western holidays.</a:t>
            </a:r>
            <a:endParaRPr dirty="0"/>
          </a:p>
          <a:p>
            <a:pPr marL="0" lvl="0" indent="0">
              <a:lnSpc>
                <a:spcPct val="100000"/>
              </a:lnSpc>
              <a:buSzPct val="180000"/>
              <a:buNone/>
            </a:pPr>
            <a:r>
              <a:rPr lang="zh-CN" sz="2000" dirty="0"/>
              <a:t>Note：both </a:t>
            </a:r>
            <a:r>
              <a:rPr lang="zh-CN" altLang="en-US" sz="2000" dirty="0"/>
              <a:t>由於</a:t>
            </a:r>
            <a:r>
              <a:rPr lang="en-US" altLang="zh-CN" sz="2000" dirty="0"/>
              <a:t>&amp;</a:t>
            </a:r>
            <a:r>
              <a:rPr lang="zh-CN" altLang="en-US" sz="2000" dirty="0"/>
              <a:t>因為</a:t>
            </a:r>
            <a:r>
              <a:rPr lang="zh-CN" sz="2000" dirty="0"/>
              <a:t> can be used to introduce the reason and cause. However, </a:t>
            </a:r>
            <a:r>
              <a:rPr lang="zh-CN" altLang="en-US" sz="2000" dirty="0"/>
              <a:t>因為</a:t>
            </a:r>
            <a:r>
              <a:rPr lang="zh-CN" sz="2000" dirty="0"/>
              <a:t> is more flexible in terms of its position. It can be used in either the first or second clause while </a:t>
            </a:r>
            <a:r>
              <a:rPr lang="zh-CN" altLang="en-US" sz="2000" dirty="0"/>
              <a:t>由於</a:t>
            </a:r>
            <a:r>
              <a:rPr lang="zh-CN" sz="2000" dirty="0"/>
              <a:t> can only be used in first clause. </a:t>
            </a:r>
            <a:r>
              <a:rPr lang="zh-CN" altLang="en-US" sz="2000" dirty="0"/>
              <a:t>由於</a:t>
            </a:r>
            <a:r>
              <a:rPr lang="zh-CN" sz="2000" dirty="0"/>
              <a:t> is more formal than </a:t>
            </a:r>
            <a:r>
              <a:rPr lang="zh-CN" altLang="en-US" sz="2000" dirty="0"/>
              <a:t>因為</a:t>
            </a:r>
            <a:r>
              <a:rPr lang="en-US" altLang="zh-CN" sz="2000" dirty="0"/>
              <a:t>.</a:t>
            </a:r>
            <a:endParaRPr sz="2800" dirty="0"/>
          </a:p>
          <a:p>
            <a:pPr marL="22860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dirty="0"/>
          </a:p>
        </p:txBody>
      </p:sp>
      <p:sp>
        <p:nvSpPr>
          <p:cNvPr id="171" name="Google Shape;171;p40"/>
          <p:cNvSpPr txBox="1"/>
          <p:nvPr/>
        </p:nvSpPr>
        <p:spPr>
          <a:xfrm>
            <a:off x="4252588" y="2584903"/>
            <a:ext cx="1843412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sz="1600" b="0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qǔxiāo,</a:t>
            </a:r>
            <a:r>
              <a:rPr lang="zh-CN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cancel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3"/>
          <p:cNvSpPr txBox="1"/>
          <p:nvPr/>
        </p:nvSpPr>
        <p:spPr>
          <a:xfrm>
            <a:off x="3561982" y="2684749"/>
            <a:ext cx="1957694" cy="43084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zh-CN"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提供：tígōng</a:t>
            </a:r>
            <a:endParaRPr sz="2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33"/>
          <p:cNvSpPr txBox="1"/>
          <p:nvPr/>
        </p:nvSpPr>
        <p:spPr>
          <a:xfrm>
            <a:off x="130629" y="19636"/>
            <a:ext cx="10515600" cy="8829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lnSpc>
                <a:spcPct val="90000"/>
              </a:lnSpc>
              <a:buClr>
                <a:srgbClr val="0070C0"/>
              </a:buClr>
              <a:buSzPts val="4400"/>
            </a:pPr>
            <a:r>
              <a:rPr lang="zh-CN" altLang="en-US" sz="4400" dirty="0">
                <a:solidFill>
                  <a:srgbClr val="0070C0"/>
                </a:solidFill>
                <a:latin typeface="Times"/>
                <a:ea typeface="Times"/>
                <a:cs typeface="Times"/>
                <a:sym typeface="Times"/>
              </a:rPr>
              <a:t>作為</a:t>
            </a:r>
            <a:r>
              <a:rPr lang="zh-CN" sz="4400" b="0" i="0" u="none" strike="noStrike" cap="none" dirty="0">
                <a:solidFill>
                  <a:srgbClr val="0070C0"/>
                </a:solidFill>
                <a:latin typeface="Times"/>
                <a:ea typeface="Times"/>
                <a:cs typeface="Times"/>
                <a:sym typeface="Times"/>
              </a:rPr>
              <a:t>：as… + a noun phrase</a:t>
            </a:r>
            <a:endParaRPr sz="4400" b="0" i="0" u="none" strike="noStrike" cap="none" dirty="0">
              <a:solidFill>
                <a:srgbClr val="0070C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97" name="Google Shape;97;p33"/>
          <p:cNvSpPr txBox="1"/>
          <p:nvPr/>
        </p:nvSpPr>
        <p:spPr>
          <a:xfrm>
            <a:off x="460659" y="1263530"/>
            <a:ext cx="10515600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sz="2400" b="0" i="0" u="none" strike="noStrike" cap="none" dirty="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1. As students, our main task is to study. </a:t>
            </a:r>
            <a:endParaRPr dirty="0"/>
          </a:p>
          <a:p>
            <a:pPr lvl="0" algn="just">
              <a:lnSpc>
                <a:spcPct val="150000"/>
              </a:lnSpc>
            </a:pPr>
            <a:r>
              <a:rPr lang="zh-TW" altLang="en-US" sz="2400" b="1" dirty="0">
                <a:solidFill>
                  <a:schemeClr val="accent1"/>
                </a:solidFill>
                <a:latin typeface="Times"/>
                <a:ea typeface="Times"/>
                <a:cs typeface="Times"/>
                <a:sym typeface="Times"/>
              </a:rPr>
              <a:t>作為</a:t>
            </a:r>
            <a:r>
              <a:rPr lang="zh-TW" altLang="en-US" sz="2400" b="1" dirty="0">
                <a:solidFill>
                  <a:schemeClr val="tx1"/>
                </a:solidFill>
                <a:latin typeface="Times"/>
                <a:ea typeface="Times"/>
                <a:cs typeface="Times"/>
                <a:sym typeface="Times"/>
              </a:rPr>
              <a:t>一個學生，我們的主要任務就是學習。</a:t>
            </a:r>
            <a:endParaRPr lang="en-US" altLang="zh-TW" sz="2400" b="1" dirty="0">
              <a:solidFill>
                <a:schemeClr val="tx1"/>
              </a:solidFill>
              <a:latin typeface="Times"/>
              <a:ea typeface="Times"/>
              <a:cs typeface="Times"/>
              <a:sym typeface="Times"/>
            </a:endParaRPr>
          </a:p>
          <a:p>
            <a:pPr lvl="0" algn="just">
              <a:lnSpc>
                <a:spcPct val="150000"/>
              </a:lnSpc>
            </a:pPr>
            <a:endParaRPr sz="2400" b="0" i="0" u="none" strike="noStrike" cap="none" dirty="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sz="2400" b="0" i="0" u="none" strike="noStrike" cap="none" dirty="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2. As a teacher, I’d like to </a:t>
            </a:r>
            <a:r>
              <a:rPr lang="zh-CN" sz="2400" b="0" i="0" u="sng" strike="noStrike" cap="none" dirty="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provide</a:t>
            </a:r>
            <a:r>
              <a:rPr lang="zh-CN" sz="2400" b="0" i="0" u="none" strike="noStrike" cap="none" dirty="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 the best educational resources to my students.</a:t>
            </a:r>
            <a:endParaRPr dirty="0"/>
          </a:p>
          <a:p>
            <a:pPr lvl="0" algn="just">
              <a:lnSpc>
                <a:spcPct val="150000"/>
              </a:lnSpc>
            </a:pPr>
            <a:r>
              <a:rPr lang="zh-TW" altLang="en-US" sz="2400" b="1" dirty="0">
                <a:solidFill>
                  <a:schemeClr val="accent1"/>
                </a:solidFill>
                <a:latin typeface="Times"/>
                <a:ea typeface="Times"/>
                <a:cs typeface="Times"/>
                <a:sym typeface="Times"/>
              </a:rPr>
              <a:t>作為</a:t>
            </a:r>
            <a:r>
              <a:rPr lang="zh-TW" altLang="en-US" sz="2400" b="1" dirty="0">
                <a:solidFill>
                  <a:schemeClr val="tx1"/>
                </a:solidFill>
                <a:latin typeface="Times"/>
                <a:ea typeface="Times"/>
                <a:cs typeface="Times"/>
                <a:sym typeface="Times"/>
              </a:rPr>
              <a:t>（一名）教師，我要為學生提供最好的教育資源。</a:t>
            </a:r>
            <a:endParaRPr lang="en-US" altLang="zh-TW" sz="2400" b="1" dirty="0">
              <a:solidFill>
                <a:schemeClr val="tx1"/>
              </a:solidFill>
              <a:latin typeface="Times"/>
              <a:ea typeface="Times"/>
              <a:cs typeface="Times"/>
              <a:sym typeface="Times"/>
            </a:endParaRPr>
          </a:p>
          <a:p>
            <a:pPr lvl="0" algn="just">
              <a:lnSpc>
                <a:spcPct val="150000"/>
              </a:lnSpc>
            </a:pPr>
            <a:endParaRPr sz="2400" b="0" i="0" u="none" strike="noStrike" cap="none" dirty="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  <a:p>
            <a:pPr lvl="0" algn="just">
              <a:lnSpc>
                <a:spcPct val="150000"/>
              </a:lnSpc>
            </a:pPr>
            <a:r>
              <a:rPr lang="zh-CN" sz="2400" b="0" i="0" u="none" strike="noStrike" cap="none" dirty="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3. </a:t>
            </a:r>
            <a:r>
              <a:rPr lang="zh-TW" altLang="en-US" sz="2400" dirty="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漢語</a:t>
            </a:r>
            <a:r>
              <a:rPr lang="zh-TW" altLang="en-US" sz="2400" b="1" dirty="0">
                <a:solidFill>
                  <a:schemeClr val="accent1"/>
                </a:solidFill>
                <a:latin typeface="Times"/>
                <a:ea typeface="Times"/>
                <a:cs typeface="Times"/>
                <a:sym typeface="Times"/>
              </a:rPr>
              <a:t>作為</a:t>
            </a:r>
            <a:r>
              <a:rPr lang="zh-TW" altLang="en-US" sz="2400" dirty="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世界上使用人數最多的語言，在不同地區有不同的稱呼。</a:t>
            </a:r>
            <a:endParaRPr sz="2400" b="0" i="0" u="none" strike="noStrike" cap="none" dirty="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sz="2400" b="0" i="0" u="none" strike="noStrike" cap="none" dirty="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Chinese, as the most widely spoken language in the world, has different names in different regions.  </a:t>
            </a:r>
            <a:endParaRPr sz="2400" b="0" i="0" u="none" strike="noStrike" cap="none" dirty="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4"/>
          <p:cNvSpPr txBox="1">
            <a:spLocks noGrp="1"/>
          </p:cNvSpPr>
          <p:nvPr>
            <p:ph type="title"/>
          </p:nvPr>
        </p:nvSpPr>
        <p:spPr>
          <a:xfrm>
            <a:off x="257178" y="42865"/>
            <a:ext cx="11614254" cy="10496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3600"/>
            </a:pPr>
            <a:r>
              <a:rPr lang="zh-CN" altLang="en-US" sz="3600" dirty="0"/>
              <a:t>根據： </a:t>
            </a:r>
            <a:r>
              <a:rPr lang="en-US" altLang="zh-CN" sz="3600" dirty="0"/>
              <a:t>according to 		</a:t>
            </a:r>
            <a:r>
              <a:rPr lang="zh-CN" altLang="en-US" sz="3600" dirty="0"/>
              <a:t>被劃為： </a:t>
            </a:r>
            <a:r>
              <a:rPr lang="en-US" altLang="zh-CN" sz="3600" dirty="0"/>
              <a:t>be classified as/into...</a:t>
            </a:r>
            <a:endParaRPr sz="3600" dirty="0"/>
          </a:p>
        </p:txBody>
      </p:sp>
      <p:sp>
        <p:nvSpPr>
          <p:cNvPr id="103" name="Google Shape;103;p34"/>
          <p:cNvSpPr txBox="1">
            <a:spLocks noGrp="1"/>
          </p:cNvSpPr>
          <p:nvPr>
            <p:ph type="body" idx="1"/>
          </p:nvPr>
        </p:nvSpPr>
        <p:spPr>
          <a:xfrm>
            <a:off x="132522" y="955050"/>
            <a:ext cx="11738909" cy="5412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574675" lvl="0" indent="-574675">
              <a:lnSpc>
                <a:spcPct val="120000"/>
              </a:lnSpc>
              <a:spcBef>
                <a:spcPts val="0"/>
              </a:spcBef>
              <a:buFont typeface="Calibri"/>
              <a:buAutoNum type="arabicPeriod"/>
            </a:pPr>
            <a:r>
              <a:rPr lang="zh-CN" altLang="en-US" sz="3200" dirty="0">
                <a:solidFill>
                  <a:schemeClr val="accent1"/>
                </a:solidFill>
              </a:rPr>
              <a:t>根據</a:t>
            </a:r>
            <a:r>
              <a:rPr lang="zh-TW" altLang="en-US" sz="3200" dirty="0"/>
              <a:t>難度，漢語水平考試</a:t>
            </a:r>
            <a:r>
              <a:rPr lang="zh-CN" altLang="en-US" sz="3200" dirty="0">
                <a:solidFill>
                  <a:schemeClr val="accent1"/>
                </a:solidFill>
              </a:rPr>
              <a:t>被劃為</a:t>
            </a:r>
            <a:r>
              <a:rPr lang="zh-CN" altLang="en-US" sz="3200" dirty="0"/>
              <a:t>不同的等級</a:t>
            </a:r>
            <a:r>
              <a:rPr lang="zh-CN" sz="3200" dirty="0"/>
              <a:t>。</a:t>
            </a:r>
            <a:endParaRPr sz="3200" dirty="0"/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zh-CN" sz="2400" dirty="0"/>
              <a:t>According to difficulty, the HSK(Chinese Proficiency Test) is classified into different levels.</a:t>
            </a:r>
            <a:endParaRPr dirty="0"/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endParaRPr sz="2400" dirty="0"/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zh-CN" sz="3200" dirty="0"/>
              <a:t>2. </a:t>
            </a:r>
            <a:r>
              <a:rPr lang="zh-CN" sz="2800" dirty="0"/>
              <a:t>According to </a:t>
            </a:r>
            <a:r>
              <a:rPr lang="zh-CN" sz="2800" u="sng" dirty="0"/>
              <a:t>urban planning</a:t>
            </a:r>
            <a:r>
              <a:rPr lang="zh-CN" sz="2800" dirty="0"/>
              <a:t>, this piece of land is designated as a </a:t>
            </a:r>
            <a:r>
              <a:rPr lang="zh-CN" sz="2800" u="sng" dirty="0"/>
              <a:t>residential area</a:t>
            </a:r>
            <a:r>
              <a:rPr lang="zh-CN" sz="2800" dirty="0"/>
              <a:t>.</a:t>
            </a:r>
            <a:endParaRPr dirty="0"/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CN" altLang="en-US" sz="3200" dirty="0">
                <a:solidFill>
                  <a:schemeClr val="accent1"/>
                </a:solidFill>
              </a:rPr>
              <a:t>根據</a:t>
            </a:r>
            <a:r>
              <a:rPr lang="zh-CN" altLang="en-US" sz="3200" u="sng" dirty="0"/>
              <a:t>城市規劃</a:t>
            </a:r>
            <a:r>
              <a:rPr lang="zh-CN" sz="3200" dirty="0"/>
              <a:t>，</a:t>
            </a:r>
            <a:r>
              <a:rPr lang="zh-CN" altLang="en-US" sz="3200" dirty="0"/>
              <a:t>這片土地</a:t>
            </a:r>
            <a:r>
              <a:rPr lang="zh-CN" altLang="en-US" sz="3200" dirty="0">
                <a:solidFill>
                  <a:schemeClr val="accent1"/>
                </a:solidFill>
              </a:rPr>
              <a:t>被劃為</a:t>
            </a:r>
            <a:r>
              <a:rPr lang="zh-CN" altLang="en-US" sz="3200" u="sng" dirty="0"/>
              <a:t>住宅區。</a:t>
            </a:r>
            <a:endParaRPr lang="en-US" altLang="zh-CN" sz="3200" u="sng" dirty="0"/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endParaRPr sz="3200" dirty="0"/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CN" sz="3200" dirty="0"/>
              <a:t>3. </a:t>
            </a:r>
            <a:r>
              <a:rPr lang="zh-CN" altLang="en-US" sz="3200" dirty="0">
                <a:solidFill>
                  <a:srgbClr val="2F5496"/>
                </a:solidFill>
              </a:rPr>
              <a:t>根據</a:t>
            </a:r>
            <a:r>
              <a:rPr lang="zh-TW" altLang="en-US" sz="3200" dirty="0"/>
              <a:t>使用人數的多少</a:t>
            </a:r>
            <a:r>
              <a:rPr lang="zh-CN" sz="3200" dirty="0"/>
              <a:t>，</a:t>
            </a:r>
            <a:r>
              <a:rPr lang="zh-TW" altLang="en-US" sz="3200" dirty="0"/>
              <a:t>中國有十大方言</a:t>
            </a:r>
            <a:r>
              <a:rPr lang="zh-CN" altLang="en-US" sz="3200" dirty="0">
                <a:solidFill>
                  <a:srgbClr val="2F5496"/>
                </a:solidFill>
              </a:rPr>
              <a:t>被劃為</a:t>
            </a:r>
            <a:r>
              <a:rPr lang="zh-CN" altLang="en-US" sz="3200" dirty="0"/>
              <a:t>常用方言</a:t>
            </a:r>
            <a:r>
              <a:rPr lang="zh-CN" sz="3200" dirty="0"/>
              <a:t>。</a:t>
            </a:r>
            <a:endParaRPr sz="3200" dirty="0"/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zh-CN" sz="2800" dirty="0"/>
              <a:t>According to the number of speakers, ten major dialects in China are classified as commonly used dialects.</a:t>
            </a:r>
            <a:endParaRPr sz="2800" dirty="0"/>
          </a:p>
        </p:txBody>
      </p:sp>
      <p:sp>
        <p:nvSpPr>
          <p:cNvPr id="104" name="Google Shape;104;p34"/>
          <p:cNvSpPr txBox="1"/>
          <p:nvPr/>
        </p:nvSpPr>
        <p:spPr>
          <a:xfrm>
            <a:off x="8322365" y="723179"/>
            <a:ext cx="300082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jí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34"/>
          <p:cNvSpPr txBox="1"/>
          <p:nvPr/>
        </p:nvSpPr>
        <p:spPr>
          <a:xfrm>
            <a:off x="8622447" y="1018315"/>
            <a:ext cx="659155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level</a:t>
            </a:r>
            <a:endParaRPr/>
          </a:p>
        </p:txBody>
      </p:sp>
      <p:sp>
        <p:nvSpPr>
          <p:cNvPr id="106" name="Google Shape;106;p34"/>
          <p:cNvSpPr txBox="1"/>
          <p:nvPr/>
        </p:nvSpPr>
        <p:spPr>
          <a:xfrm flipH="1">
            <a:off x="1843406" y="3090446"/>
            <a:ext cx="88127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guī huà</a:t>
            </a:r>
            <a:endParaRPr sz="1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34"/>
          <p:cNvSpPr txBox="1"/>
          <p:nvPr/>
        </p:nvSpPr>
        <p:spPr>
          <a:xfrm flipH="1">
            <a:off x="6302762" y="3090134"/>
            <a:ext cx="88127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zhái qū</a:t>
            </a:r>
            <a:endParaRPr sz="1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"/>
          <p:cNvSpPr txBox="1"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zh-CN" dirty="0"/>
              <a:t>S + </a:t>
            </a:r>
            <a:r>
              <a:rPr lang="zh-CN" altLang="en-US" dirty="0"/>
              <a:t>甚至</a:t>
            </a:r>
            <a:r>
              <a:rPr lang="zh-CN" dirty="0"/>
              <a:t> + a clause/vp…</a:t>
            </a:r>
            <a:endParaRPr dirty="0"/>
          </a:p>
        </p:txBody>
      </p:sp>
      <p:sp>
        <p:nvSpPr>
          <p:cNvPr id="113" name="Google Shape;113;p2"/>
          <p:cNvSpPr txBox="1">
            <a:spLocks noGrp="1"/>
          </p:cNvSpPr>
          <p:nvPr>
            <p:ph type="body" idx="1"/>
          </p:nvPr>
        </p:nvSpPr>
        <p:spPr>
          <a:xfrm>
            <a:off x="703288" y="1087276"/>
            <a:ext cx="10515600" cy="55611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514350" lvl="0" indent="-514350">
              <a:spcBef>
                <a:spcPts val="0"/>
              </a:spcBef>
              <a:buFont typeface="Arial"/>
              <a:buAutoNum type="arabicPeriod"/>
            </a:pPr>
            <a:r>
              <a:rPr lang="zh-TW" altLang="en-US" sz="3200" dirty="0"/>
              <a:t>最近我太忙了，</a:t>
            </a:r>
            <a:r>
              <a:rPr lang="zh-TW" altLang="en-US" sz="3200" dirty="0">
                <a:solidFill>
                  <a:schemeClr val="accent1"/>
                </a:solidFill>
              </a:rPr>
              <a:t>甚至</a:t>
            </a:r>
            <a:r>
              <a:rPr lang="zh-TW" altLang="en-US" sz="3200" dirty="0"/>
              <a:t>週末也沒有時間休息。
他太喜歡中國文化了，</a:t>
            </a:r>
            <a:r>
              <a:rPr lang="zh-TW" altLang="en-US" sz="3200" dirty="0">
                <a:solidFill>
                  <a:schemeClr val="accent1"/>
                </a:solidFill>
              </a:rPr>
              <a:t>甚至</a:t>
            </a:r>
            <a:r>
              <a:rPr lang="zh-TW" altLang="en-US" sz="3200" dirty="0"/>
              <a:t>超過了對自己國家文化的喜歡。
這家餐館的服務非常好，</a:t>
            </a:r>
            <a:r>
              <a:rPr lang="zh-TW" altLang="en-US" sz="3200" dirty="0">
                <a:solidFill>
                  <a:schemeClr val="accent1"/>
                </a:solidFill>
              </a:rPr>
              <a:t>甚至</a:t>
            </a:r>
            <a:r>
              <a:rPr lang="zh-TW" altLang="en-US" sz="3200" dirty="0"/>
              <a:t>讓不少客人感覺像在家一樣舒服。
這本小說太好看了，我</a:t>
            </a:r>
            <a:r>
              <a:rPr lang="zh-TW" altLang="en-US" sz="3200" dirty="0">
                <a:solidFill>
                  <a:schemeClr val="accent1"/>
                </a:solidFill>
              </a:rPr>
              <a:t>甚至</a:t>
            </a:r>
            <a:r>
              <a:rPr lang="zh-TW" altLang="en-US" sz="3200" dirty="0"/>
              <a:t>連</a:t>
            </a:r>
            <a:r>
              <a:rPr lang="en-US" altLang="zh-TW" sz="3200" dirty="0"/>
              <a:t>______________</a:t>
            </a:r>
            <a:r>
              <a:rPr lang="zh-TW" altLang="en-US" sz="3200" dirty="0"/>
              <a:t>都忘了。
雖然她已經</a:t>
            </a:r>
            <a:r>
              <a:rPr lang="en-US" altLang="zh-TW" sz="3200" dirty="0"/>
              <a:t>70</a:t>
            </a:r>
            <a:r>
              <a:rPr lang="zh-TW" altLang="en-US" sz="3200" dirty="0"/>
              <a:t>多歲了，可是她的知識面很廣，</a:t>
            </a:r>
            <a:r>
              <a:rPr lang="zh-TW" altLang="en-US" sz="3200" dirty="0">
                <a:solidFill>
                  <a:schemeClr val="accent1"/>
                </a:solidFill>
              </a:rPr>
              <a:t>甚至</a:t>
            </a:r>
            <a:r>
              <a:rPr lang="zh-TW" altLang="en-US" sz="3200" dirty="0"/>
              <a:t>連</a:t>
            </a:r>
            <a:r>
              <a:rPr lang="en-US" altLang="zh-TW" sz="3200" dirty="0"/>
              <a:t>______________</a:t>
            </a:r>
            <a:r>
              <a:rPr lang="zh-TW" altLang="en-US" sz="3200" dirty="0"/>
              <a:t>都知道。</a:t>
            </a:r>
            <a:endParaRPr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3"/>
          <p:cNvSpPr txBox="1">
            <a:spLocks noGrp="1"/>
          </p:cNvSpPr>
          <p:nvPr>
            <p:ph type="title"/>
          </p:nvPr>
        </p:nvSpPr>
        <p:spPr>
          <a:xfrm>
            <a:off x="182982" y="164672"/>
            <a:ext cx="10515600" cy="8829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zh-CN" altLang="en-US" dirty="0"/>
              <a:t>據</a:t>
            </a:r>
            <a:r>
              <a:rPr lang="en-US" altLang="zh-CN" dirty="0"/>
              <a:t>... </a:t>
            </a:r>
            <a:r>
              <a:rPr lang="zh-CN" altLang="en-US" dirty="0"/>
              <a:t>統計</a:t>
            </a:r>
            <a:endParaRPr dirty="0"/>
          </a:p>
        </p:txBody>
      </p:sp>
      <p:sp>
        <p:nvSpPr>
          <p:cNvPr id="120" name="Google Shape;120;p3"/>
          <p:cNvSpPr txBox="1">
            <a:spLocks noGrp="1"/>
          </p:cNvSpPr>
          <p:nvPr>
            <p:ph type="body" idx="1"/>
          </p:nvPr>
        </p:nvSpPr>
        <p:spPr>
          <a:xfrm>
            <a:off x="244140" y="1298763"/>
            <a:ext cx="9526051" cy="5541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lvl="0" indent="-514350">
              <a:lnSpc>
                <a:spcPct val="200000"/>
              </a:lnSpc>
              <a:spcBef>
                <a:spcPts val="0"/>
              </a:spcBef>
              <a:buSzPts val="3200"/>
              <a:buAutoNum type="arabicPeriod"/>
            </a:pPr>
            <a:r>
              <a:rPr lang="zh-TW" altLang="en-US" sz="3200" dirty="0">
                <a:solidFill>
                  <a:schemeClr val="accent1"/>
                </a:solidFill>
              </a:rPr>
              <a:t>據</a:t>
            </a:r>
            <a:r>
              <a:rPr lang="zh-TW" altLang="en-US" sz="3200" dirty="0"/>
              <a:t>人口調查</a:t>
            </a:r>
            <a:r>
              <a:rPr lang="zh-TW" altLang="en-US" sz="3200" dirty="0">
                <a:solidFill>
                  <a:schemeClr val="accent1"/>
                </a:solidFill>
              </a:rPr>
              <a:t>統計</a:t>
            </a:r>
            <a:r>
              <a:rPr lang="zh-TW" altLang="en-US" sz="3200" dirty="0"/>
              <a:t>，美國</a:t>
            </a:r>
            <a:r>
              <a:rPr lang="en-US" altLang="zh-TW" sz="3200" dirty="0"/>
              <a:t>2023</a:t>
            </a:r>
            <a:r>
              <a:rPr lang="zh-TW" altLang="en-US" sz="3200" dirty="0"/>
              <a:t>年人口超過</a:t>
            </a:r>
            <a:r>
              <a:rPr lang="en-US" altLang="zh-TW" sz="3200" dirty="0"/>
              <a:t>3.3</a:t>
            </a:r>
            <a:r>
              <a:rPr lang="zh-TW" altLang="en-US" sz="3200" dirty="0"/>
              <a:t>億。
</a:t>
            </a:r>
            <a:r>
              <a:rPr lang="zh-TW" altLang="en-US" sz="3200" dirty="0">
                <a:solidFill>
                  <a:schemeClr val="accent1"/>
                </a:solidFill>
              </a:rPr>
              <a:t>據統計</a:t>
            </a:r>
            <a:r>
              <a:rPr lang="zh-TW" altLang="en-US" sz="3200" dirty="0"/>
              <a:t>，中國</a:t>
            </a:r>
            <a:r>
              <a:rPr lang="en-US" altLang="zh-TW" sz="3200" dirty="0"/>
              <a:t>2023</a:t>
            </a:r>
            <a:r>
              <a:rPr lang="zh-TW" altLang="en-US" sz="3200" dirty="0"/>
              <a:t>年人口超過</a:t>
            </a:r>
            <a:r>
              <a:rPr lang="en-US" altLang="zh-TW" sz="3200" dirty="0"/>
              <a:t>14</a:t>
            </a:r>
            <a:r>
              <a:rPr lang="zh-TW" altLang="en-US" sz="3200" dirty="0"/>
              <a:t>億。
</a:t>
            </a:r>
            <a:r>
              <a:rPr lang="zh-TW" altLang="en-US" sz="3200" dirty="0">
                <a:solidFill>
                  <a:schemeClr val="accent1"/>
                </a:solidFill>
              </a:rPr>
              <a:t>據</a:t>
            </a:r>
            <a:r>
              <a:rPr lang="zh-TW" altLang="en-US" sz="3200" dirty="0"/>
              <a:t>中國人口調查</a:t>
            </a:r>
            <a:r>
              <a:rPr lang="zh-TW" altLang="en-US" sz="3200" dirty="0">
                <a:solidFill>
                  <a:schemeClr val="accent1"/>
                </a:solidFill>
              </a:rPr>
              <a:t>統計</a:t>
            </a:r>
            <a:r>
              <a:rPr lang="zh-TW" altLang="en-US" sz="3200" dirty="0"/>
              <a:t>，人口最多的少數民族是</a:t>
            </a:r>
            <a:r>
              <a:rPr lang="en-US" altLang="zh-TW" sz="3200" dirty="0"/>
              <a:t>_______; </a:t>
            </a:r>
            <a:r>
              <a:rPr lang="zh-TW" altLang="en-US" sz="3200" dirty="0"/>
              <a:t>人口最少的少數民族是</a:t>
            </a:r>
            <a:r>
              <a:rPr lang="en-US" altLang="zh-TW" sz="3200" dirty="0"/>
              <a:t>_______</a:t>
            </a:r>
            <a:r>
              <a:rPr lang="zh-TW" altLang="en-US" sz="3200" dirty="0"/>
              <a:t>。
</a:t>
            </a:r>
            <a:r>
              <a:rPr lang="zh-TW" altLang="en-US" sz="3200" dirty="0">
                <a:solidFill>
                  <a:schemeClr val="accent1"/>
                </a:solidFill>
              </a:rPr>
              <a:t>據</a:t>
            </a:r>
            <a:r>
              <a:rPr lang="zh-TW" altLang="en-US" sz="3200" dirty="0"/>
              <a:t>老師</a:t>
            </a:r>
            <a:r>
              <a:rPr lang="zh-TW" altLang="en-US" sz="3200" dirty="0">
                <a:solidFill>
                  <a:schemeClr val="accent1"/>
                </a:solidFill>
              </a:rPr>
              <a:t>統計</a:t>
            </a:r>
            <a:r>
              <a:rPr lang="zh-TW" altLang="en-US" sz="3200" dirty="0"/>
              <a:t>，上個學期拿</a:t>
            </a:r>
            <a:r>
              <a:rPr lang="en-US" altLang="zh-TW" sz="3200" dirty="0"/>
              <a:t>A</a:t>
            </a:r>
            <a:r>
              <a:rPr lang="zh-TW" altLang="en-US" sz="3200" dirty="0"/>
              <a:t>的同學超過全班的</a:t>
            </a:r>
            <a:r>
              <a:rPr lang="en-US" altLang="zh-TW" sz="3200" dirty="0"/>
              <a:t>90%</a:t>
            </a:r>
            <a:r>
              <a:rPr lang="zh-TW" altLang="en-US" sz="3200" dirty="0"/>
              <a:t>。</a:t>
            </a:r>
            <a:endParaRPr sz="3200" dirty="0"/>
          </a:p>
        </p:txBody>
      </p:sp>
      <p:sp>
        <p:nvSpPr>
          <p:cNvPr id="121" name="Google Shape;121;p3"/>
          <p:cNvSpPr txBox="1"/>
          <p:nvPr/>
        </p:nvSpPr>
        <p:spPr>
          <a:xfrm>
            <a:off x="9449303" y="170991"/>
            <a:ext cx="2498557" cy="31392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SzPts val="2200"/>
            </a:pPr>
            <a:r>
              <a:rPr lang="zh-TW" altLang="en-US" sz="2200" dirty="0">
                <a:solidFill>
                  <a:schemeClr val="dk1"/>
                </a:solidFill>
                <a:latin typeface="SimSun"/>
                <a:ea typeface="SimSun"/>
                <a:cs typeface="SimSun"/>
                <a:sym typeface="SimSun"/>
              </a:rPr>
              <a:t>建議此處插入一些表示中美人口的圖表。 中國各個少數民族人口總量分佈圖或者網頁：
</a:t>
            </a:r>
            <a:r>
              <a:rPr lang="en-US" altLang="zh-TW" sz="2200" dirty="0">
                <a:solidFill>
                  <a:schemeClr val="dk1"/>
                </a:solidFill>
                <a:latin typeface="SimSun"/>
                <a:ea typeface="SimSun"/>
                <a:cs typeface="SimSun"/>
                <a:sym typeface="SimSun"/>
              </a:rPr>
              <a:t>https://www.gov.cn/test/2005-07/26/content_17366_3.htm</a:t>
            </a:r>
            <a:endParaRPr sz="2200" b="0" i="0" u="none" strike="noStrike" cap="none" dirty="0">
              <a:solidFill>
                <a:schemeClr val="dk1"/>
              </a:solidFill>
              <a:highlight>
                <a:srgbClr val="C0C0C0"/>
              </a:highlight>
              <a:latin typeface="SimSun"/>
              <a:ea typeface="SimSun"/>
              <a:cs typeface="SimSun"/>
              <a:sym typeface="SimSu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35"/>
          <p:cNvSpPr txBox="1"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zh-CN" dirty="0"/>
              <a:t>……, </a:t>
            </a:r>
            <a:r>
              <a:rPr lang="zh-CN" altLang="en-US" dirty="0"/>
              <a:t>相當於</a:t>
            </a:r>
            <a:r>
              <a:rPr lang="zh-CN" dirty="0"/>
              <a:t>……: equivalent to </a:t>
            </a:r>
            <a:endParaRPr dirty="0"/>
          </a:p>
        </p:txBody>
      </p:sp>
      <p:sp>
        <p:nvSpPr>
          <p:cNvPr id="128" name="Google Shape;128;p35"/>
          <p:cNvSpPr txBox="1">
            <a:spLocks noGrp="1"/>
          </p:cNvSpPr>
          <p:nvPr>
            <p:ph type="body" idx="1"/>
          </p:nvPr>
        </p:nvSpPr>
        <p:spPr>
          <a:xfrm>
            <a:off x="329184" y="1087276"/>
            <a:ext cx="11475720" cy="5496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742950" lvl="0" indent="-742950">
              <a:buSzPct val="121621"/>
              <a:buFont typeface="Arial"/>
              <a:buAutoNum type="arabicPeriod"/>
            </a:pPr>
            <a:r>
              <a:rPr lang="zh-TW" altLang="en-US" sz="3200" dirty="0"/>
              <a:t>中國有</a:t>
            </a:r>
            <a:r>
              <a:rPr lang="en-US" altLang="zh-TW" sz="3200" dirty="0"/>
              <a:t>20%</a:t>
            </a:r>
            <a:r>
              <a:rPr lang="zh-TW" altLang="en-US" sz="3200" dirty="0"/>
              <a:t>的人口，相當於</a:t>
            </a:r>
            <a:r>
              <a:rPr lang="en-US" altLang="zh-TW" sz="3200" dirty="0"/>
              <a:t>3</a:t>
            </a:r>
            <a:r>
              <a:rPr lang="zh-TW" altLang="en-US" sz="3200" dirty="0"/>
              <a:t>億人，不能用普通話進行交流。
這次旅行我們花費了</a:t>
            </a:r>
            <a:r>
              <a:rPr lang="en-US" altLang="zh-TW" sz="3200" dirty="0"/>
              <a:t>1000</a:t>
            </a:r>
            <a:r>
              <a:rPr lang="zh-TW" altLang="en-US" sz="3200" dirty="0"/>
              <a:t>美金，相當於</a:t>
            </a:r>
            <a:r>
              <a:rPr lang="en-US" altLang="zh-TW" sz="3200" dirty="0"/>
              <a:t>________</a:t>
            </a:r>
            <a:r>
              <a:rPr lang="zh-TW" altLang="en-US" sz="3200" dirty="0"/>
              <a:t>人民幣。</a:t>
            </a:r>
            <a:endParaRPr lang="en-US" altLang="zh-TW" sz="3200" dirty="0"/>
          </a:p>
          <a:p>
            <a:pPr marL="0" lvl="0" indent="0">
              <a:buSzPct val="121621"/>
              <a:buNone/>
            </a:pPr>
            <a:r>
              <a:rPr lang="en-US" altLang="zh-CN" sz="3200" dirty="0"/>
              <a:t>								</a:t>
            </a:r>
            <a:r>
              <a:rPr lang="zh-CN" sz="3200" dirty="0"/>
              <a:t>（1美金=7.4元）</a:t>
            </a:r>
            <a:endParaRPr sz="3200" dirty="0"/>
          </a:p>
          <a:p>
            <a:pPr marL="0" lvl="0" indent="0">
              <a:buSzPct val="121621"/>
              <a:buNone/>
            </a:pPr>
            <a:r>
              <a:rPr lang="zh-CN" sz="3200" dirty="0"/>
              <a:t>3. 在Boulder</a:t>
            </a:r>
            <a:r>
              <a:rPr lang="zh-TW" altLang="en-US" sz="3200" dirty="0"/>
              <a:t>買一間小公寓的價格</a:t>
            </a:r>
            <a:r>
              <a:rPr lang="zh-CN" sz="3200" dirty="0"/>
              <a:t>______________。</a:t>
            </a:r>
            <a:endParaRPr sz="3200" dirty="0"/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ct val="121621"/>
              <a:buNone/>
            </a:pPr>
            <a:r>
              <a:rPr lang="zh-CN" sz="3200" dirty="0"/>
              <a:t>4. 她的中文非常好，____________</a:t>
            </a:r>
            <a:endParaRPr dirty="0"/>
          </a:p>
          <a:p>
            <a:pPr marL="0" lvl="0" indent="0">
              <a:buSzPct val="121621"/>
              <a:buNone/>
            </a:pPr>
            <a:r>
              <a:rPr lang="zh-CN" sz="3200" dirty="0"/>
              <a:t>5. </a:t>
            </a:r>
            <a:r>
              <a:rPr lang="zh-TW" altLang="en-US" sz="3200" dirty="0"/>
              <a:t>這次考試的難度</a:t>
            </a:r>
            <a:r>
              <a:rPr lang="zh-CN" sz="3200" dirty="0"/>
              <a:t> ____________________</a:t>
            </a:r>
            <a:r>
              <a:rPr lang="zh-CN" altLang="en-US" sz="3200" dirty="0"/>
              <a:t>的總和</a:t>
            </a:r>
            <a:r>
              <a:rPr lang="zh-CN" sz="3200" dirty="0"/>
              <a:t>。</a:t>
            </a:r>
            <a:endParaRPr sz="3200" dirty="0"/>
          </a:p>
          <a:p>
            <a:pPr marL="0" lvl="0" indent="0">
              <a:buSzPct val="121621"/>
              <a:buNone/>
            </a:pPr>
            <a:r>
              <a:rPr lang="zh-CN" sz="3200" dirty="0"/>
              <a:t>6. </a:t>
            </a:r>
            <a:r>
              <a:rPr lang="zh-TW" altLang="en-US" sz="3200" dirty="0"/>
              <a:t>她一個月的工資</a:t>
            </a:r>
            <a:r>
              <a:rPr lang="zh-CN" sz="3200" dirty="0"/>
              <a:t> ________________。</a:t>
            </a:r>
            <a:endParaRPr sz="3200" dirty="0"/>
          </a:p>
        </p:txBody>
      </p:sp>
      <p:sp>
        <p:nvSpPr>
          <p:cNvPr id="129" name="Google Shape;129;p35"/>
          <p:cNvSpPr txBox="1"/>
          <p:nvPr/>
        </p:nvSpPr>
        <p:spPr>
          <a:xfrm>
            <a:off x="6428232" y="4178808"/>
            <a:ext cx="1010213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sum, total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36"/>
          <p:cNvSpPr txBox="1">
            <a:spLocks noGrp="1"/>
          </p:cNvSpPr>
          <p:nvPr>
            <p:ph type="title"/>
          </p:nvPr>
        </p:nvSpPr>
        <p:spPr>
          <a:xfrm>
            <a:off x="463446" y="209603"/>
            <a:ext cx="10893402" cy="8829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ct val="111111"/>
            </a:pPr>
            <a:r>
              <a:rPr lang="zh-CN" dirty="0"/>
              <a:t>以……</a:t>
            </a:r>
            <a:r>
              <a:rPr lang="zh-CN" altLang="en-US" dirty="0"/>
              <a:t>為恥</a:t>
            </a:r>
            <a:r>
              <a:rPr lang="zh-CN" dirty="0"/>
              <a:t>：be shamed of , feel shame because of</a:t>
            </a:r>
            <a:endParaRPr dirty="0"/>
          </a:p>
        </p:txBody>
      </p:sp>
      <p:sp>
        <p:nvSpPr>
          <p:cNvPr id="135" name="Google Shape;135;p36"/>
          <p:cNvSpPr txBox="1">
            <a:spLocks noGrp="1"/>
          </p:cNvSpPr>
          <p:nvPr>
            <p:ph type="body" idx="1"/>
          </p:nvPr>
        </p:nvSpPr>
        <p:spPr>
          <a:xfrm>
            <a:off x="237744" y="1087276"/>
            <a:ext cx="11704320" cy="55611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/>
            <a:r>
              <a:rPr lang="zh-TW" altLang="en-US" dirty="0"/>
              <a:t>在中國的有些城市，本地人</a:t>
            </a:r>
            <a:r>
              <a:rPr lang="zh-TW" altLang="en-US" dirty="0">
                <a:solidFill>
                  <a:srgbClr val="FF0000"/>
                </a:solidFill>
              </a:rPr>
              <a:t>甚至</a:t>
            </a:r>
            <a:r>
              <a:rPr lang="zh-TW" altLang="en-US" dirty="0">
                <a:solidFill>
                  <a:schemeClr val="accent1"/>
                </a:solidFill>
              </a:rPr>
              <a:t>以</a:t>
            </a:r>
            <a:r>
              <a:rPr lang="zh-TW" altLang="en-US" dirty="0"/>
              <a:t>不會講方言</a:t>
            </a:r>
            <a:r>
              <a:rPr lang="zh-TW" altLang="en-US" dirty="0">
                <a:solidFill>
                  <a:schemeClr val="accent1"/>
                </a:solidFill>
              </a:rPr>
              <a:t>為恥</a:t>
            </a:r>
            <a:r>
              <a:rPr lang="zh-TW" altLang="en-US" dirty="0"/>
              <a:t>。
學生們</a:t>
            </a:r>
            <a:r>
              <a:rPr lang="zh-TW" altLang="en-US" dirty="0">
                <a:solidFill>
                  <a:schemeClr val="accent1"/>
                </a:solidFill>
              </a:rPr>
              <a:t>以</a:t>
            </a:r>
            <a:r>
              <a:rPr lang="zh-TW" altLang="en-US" dirty="0"/>
              <a:t>遲到</a:t>
            </a:r>
            <a:r>
              <a:rPr lang="zh-TW" altLang="en-US" dirty="0">
                <a:solidFill>
                  <a:schemeClr val="accent1"/>
                </a:solidFill>
              </a:rPr>
              <a:t>為恥</a:t>
            </a:r>
            <a:r>
              <a:rPr lang="zh-TW" altLang="en-US" dirty="0"/>
              <a:t>，努力保持良好的學習態度和習慣。
不少香港人努力保護當地方言文化的傳承</a:t>
            </a:r>
            <a:r>
              <a:rPr lang="zh-CN" altLang="en-US" dirty="0"/>
              <a:t>，</a:t>
            </a:r>
            <a:r>
              <a:rPr lang="zh-TW" altLang="en-US" dirty="0">
                <a:solidFill>
                  <a:schemeClr val="accent1"/>
                </a:solidFill>
              </a:rPr>
              <a:t>以</a:t>
            </a:r>
            <a:r>
              <a:rPr lang="zh-TW" altLang="en-US" dirty="0"/>
              <a:t>不說粵語</a:t>
            </a:r>
            <a:r>
              <a:rPr lang="zh-TW" altLang="en-US" dirty="0">
                <a:solidFill>
                  <a:schemeClr val="accent1"/>
                </a:solidFill>
              </a:rPr>
              <a:t>為恥。</a:t>
            </a:r>
            <a:r>
              <a:rPr lang="en-US" altLang="zh-TW" dirty="0"/>
              <a:t> 
</a:t>
            </a:r>
            <a:r>
              <a:rPr lang="zh-TW" altLang="en-US" dirty="0"/>
              <a:t>我們要</a:t>
            </a:r>
            <a:r>
              <a:rPr lang="zh-TW" altLang="en-US" dirty="0">
                <a:solidFill>
                  <a:schemeClr val="accent1"/>
                </a:solidFill>
              </a:rPr>
              <a:t>以</a:t>
            </a:r>
            <a:r>
              <a:rPr lang="zh-TW" altLang="en-US" dirty="0"/>
              <a:t>放棄</a:t>
            </a:r>
            <a:r>
              <a:rPr lang="zh-TW" altLang="en-US" dirty="0">
                <a:solidFill>
                  <a:schemeClr val="accent1"/>
                </a:solidFill>
              </a:rPr>
              <a:t>為恥</a:t>
            </a:r>
            <a:r>
              <a:rPr lang="zh-TW" altLang="en-US" dirty="0"/>
              <a:t>，堅持追求自己的夢想和目標。</a:t>
            </a:r>
            <a:endParaRPr dirty="0"/>
          </a:p>
        </p:txBody>
      </p:sp>
      <p:sp>
        <p:nvSpPr>
          <p:cNvPr id="136" name="Google Shape;136;p36"/>
          <p:cNvSpPr txBox="1"/>
          <p:nvPr/>
        </p:nvSpPr>
        <p:spPr>
          <a:xfrm>
            <a:off x="7980313" y="3854403"/>
            <a:ext cx="12984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sz="1400" b="0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Inheritance </a:t>
            </a:r>
            <a:endParaRPr dirty="0"/>
          </a:p>
        </p:txBody>
      </p:sp>
      <p:sp>
        <p:nvSpPr>
          <p:cNvPr id="137" name="Google Shape;137;p36"/>
          <p:cNvSpPr txBox="1"/>
          <p:nvPr/>
        </p:nvSpPr>
        <p:spPr>
          <a:xfrm>
            <a:off x="8028313" y="3054748"/>
            <a:ext cx="12504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sz="1400" b="0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chuánchéng</a:t>
            </a:r>
            <a:endParaRPr sz="1400" b="0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36"/>
          <p:cNvSpPr txBox="1"/>
          <p:nvPr/>
        </p:nvSpPr>
        <p:spPr>
          <a:xfrm>
            <a:off x="5910147" y="4844834"/>
            <a:ext cx="9426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sz="1400" b="0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zhuī qiú</a:t>
            </a:r>
            <a:endParaRPr sz="1400" b="0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36"/>
          <p:cNvSpPr txBox="1"/>
          <p:nvPr/>
        </p:nvSpPr>
        <p:spPr>
          <a:xfrm>
            <a:off x="5892730" y="5632587"/>
            <a:ext cx="7773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sz="1400" b="0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pursue</a:t>
            </a:r>
            <a:endParaRPr dirty="0"/>
          </a:p>
        </p:txBody>
      </p:sp>
      <p:sp>
        <p:nvSpPr>
          <p:cNvPr id="140" name="Google Shape;140;p36"/>
          <p:cNvSpPr txBox="1"/>
          <p:nvPr/>
        </p:nvSpPr>
        <p:spPr>
          <a:xfrm>
            <a:off x="2673096" y="4741849"/>
            <a:ext cx="8136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sz="1400" b="0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fàng qì</a:t>
            </a:r>
            <a:endParaRPr sz="1400" b="0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36"/>
          <p:cNvSpPr txBox="1"/>
          <p:nvPr/>
        </p:nvSpPr>
        <p:spPr>
          <a:xfrm>
            <a:off x="2647150" y="5488485"/>
            <a:ext cx="8136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sz="1400" b="0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Give up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7"/>
          <p:cNvSpPr txBox="1"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400"/>
              <a:buFont typeface="Times"/>
              <a:buNone/>
            </a:pPr>
            <a:r>
              <a:rPr lang="zh-CN"/>
              <a:t>…难以 + vp …:   it’s hard to v…</a:t>
            </a:r>
            <a:endParaRPr/>
          </a:p>
        </p:txBody>
      </p:sp>
      <p:sp>
        <p:nvSpPr>
          <p:cNvPr id="147" name="Google Shape;147;p37"/>
          <p:cNvSpPr txBox="1">
            <a:spLocks noGrp="1"/>
          </p:cNvSpPr>
          <p:nvPr>
            <p:ph type="body" idx="1"/>
          </p:nvPr>
        </p:nvSpPr>
        <p:spPr>
          <a:xfrm>
            <a:off x="703288" y="1087276"/>
            <a:ext cx="11567960" cy="4644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lvl="0">
              <a:buSzPct val="121621"/>
            </a:pPr>
            <a:r>
              <a:rPr lang="zh-TW" altLang="en-US" sz="3200" dirty="0"/>
              <a:t>一些外來人口擔心自己的孩子不會使用</a:t>
            </a:r>
            <a:r>
              <a:rPr lang="zh-CN" altLang="en-US" sz="3200" dirty="0">
                <a:solidFill>
                  <a:srgbClr val="FF0000"/>
                </a:solidFill>
              </a:rPr>
              <a:t>當地</a:t>
            </a:r>
            <a:r>
              <a:rPr lang="zh-CN" sz="3200" dirty="0"/>
              <a:t>方言，</a:t>
            </a:r>
            <a:r>
              <a:rPr lang="zh-CN" altLang="en-US" sz="3200" dirty="0">
                <a:solidFill>
                  <a:schemeClr val="accent1"/>
                </a:solidFill>
              </a:rPr>
              <a:t>難以融入</a:t>
            </a:r>
            <a:r>
              <a:rPr lang="zh-TW" altLang="en-US" sz="3200" dirty="0"/>
              <a:t>到同學中去。</a:t>
            </a:r>
            <a:endParaRPr sz="3200" dirty="0"/>
          </a:p>
          <a:p>
            <a:pPr lvl="0">
              <a:buSzPct val="121621"/>
            </a:pPr>
            <a:r>
              <a:rPr lang="zh-TW" altLang="en-US" sz="3200" dirty="0"/>
              <a:t>這個小學的籃球俱樂部很受歡迎</a:t>
            </a:r>
            <a:r>
              <a:rPr lang="zh-CN" sz="3200" dirty="0"/>
              <a:t>，</a:t>
            </a:r>
            <a:r>
              <a:rPr lang="zh-CN" altLang="en-US" sz="3200" dirty="0">
                <a:solidFill>
                  <a:srgbClr val="FF0000"/>
                </a:solidFill>
              </a:rPr>
              <a:t>由於</a:t>
            </a:r>
            <a:r>
              <a:rPr lang="zh-TW" altLang="en-US" sz="3200" dirty="0"/>
              <a:t>報名的人太多</a:t>
            </a:r>
            <a:r>
              <a:rPr lang="zh-CN" sz="3200" dirty="0"/>
              <a:t>，</a:t>
            </a:r>
            <a:r>
              <a:rPr lang="zh-TW" altLang="en-US" sz="3200" dirty="0"/>
              <a:t>她的孩子</a:t>
            </a:r>
            <a:r>
              <a:rPr lang="zh-TW" altLang="en-US" sz="3200" dirty="0">
                <a:solidFill>
                  <a:schemeClr val="accent1"/>
                </a:solidFill>
              </a:rPr>
              <a:t>難以加入</a:t>
            </a:r>
            <a:r>
              <a:rPr lang="zh-TW" altLang="en-US" sz="3200" dirty="0"/>
              <a:t>其中。</a:t>
            </a:r>
            <a:endParaRPr sz="3200" dirty="0"/>
          </a:p>
          <a:p>
            <a:pPr lvl="0">
              <a:buSzPct val="121621"/>
            </a:pPr>
            <a:r>
              <a:rPr lang="zh-TW" altLang="en-US" sz="3200" dirty="0"/>
              <a:t>粵語方言太複雜了</a:t>
            </a:r>
            <a:r>
              <a:rPr lang="zh-CN" sz="3200" dirty="0"/>
              <a:t>，</a:t>
            </a:r>
            <a:r>
              <a:rPr lang="zh-TW" altLang="en-US" sz="3200" dirty="0"/>
              <a:t>對外地人來說常常</a:t>
            </a:r>
            <a:r>
              <a:rPr lang="zh-CN" altLang="en-US" sz="3200" dirty="0">
                <a:solidFill>
                  <a:schemeClr val="accent1"/>
                </a:solidFill>
              </a:rPr>
              <a:t>難以聽懂</a:t>
            </a:r>
            <a:r>
              <a:rPr lang="zh-CN" sz="3200" dirty="0"/>
              <a:t>。</a:t>
            </a:r>
            <a:endParaRPr sz="3200" dirty="0"/>
          </a:p>
          <a:p>
            <a:pPr lvl="0">
              <a:buSzPct val="121621"/>
            </a:pPr>
            <a:r>
              <a:rPr lang="zh-TW" altLang="en-US" sz="3200" dirty="0"/>
              <a:t>這個問題</a:t>
            </a:r>
            <a:r>
              <a:rPr lang="zh-TW" altLang="en-US" sz="3200" dirty="0">
                <a:solidFill>
                  <a:schemeClr val="accent1"/>
                </a:solidFill>
              </a:rPr>
              <a:t>難以找到</a:t>
            </a:r>
            <a:r>
              <a:rPr lang="zh-TW" altLang="en-US" sz="3200" dirty="0"/>
              <a:t>一個簡單的答案。</a:t>
            </a:r>
            <a:endParaRPr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38"/>
          <p:cNvSpPr txBox="1"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zh-CN" dirty="0"/>
              <a:t>S + </a:t>
            </a:r>
            <a:r>
              <a:rPr lang="zh-CN" altLang="en-US" dirty="0"/>
              <a:t>變得</a:t>
            </a:r>
            <a:r>
              <a:rPr lang="zh-CN" dirty="0"/>
              <a:t> + 更……了/</a:t>
            </a:r>
            <a:r>
              <a:rPr lang="zh-CN" altLang="en-US" dirty="0"/>
              <a:t>越來越</a:t>
            </a:r>
            <a:r>
              <a:rPr lang="zh-CN" dirty="0"/>
              <a:t>……了</a:t>
            </a:r>
            <a:endParaRPr dirty="0"/>
          </a:p>
        </p:txBody>
      </p:sp>
      <p:sp>
        <p:nvSpPr>
          <p:cNvPr id="153" name="Google Shape;153;p38"/>
          <p:cNvSpPr txBox="1">
            <a:spLocks noGrp="1"/>
          </p:cNvSpPr>
          <p:nvPr>
            <p:ph type="body" idx="1"/>
          </p:nvPr>
        </p:nvSpPr>
        <p:spPr>
          <a:xfrm>
            <a:off x="703288" y="1087276"/>
            <a:ext cx="10515600" cy="4644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/>
            <a:r>
              <a:rPr lang="zh-TW" altLang="en-US" sz="2800" dirty="0"/>
              <a:t>在現代社會，隨著人們活動</a:t>
            </a:r>
            <a:r>
              <a:rPr lang="zh-TW" altLang="en-US" sz="2800" dirty="0">
                <a:solidFill>
                  <a:srgbClr val="FF0000"/>
                </a:solidFill>
              </a:rPr>
              <a:t>範圍</a:t>
            </a:r>
            <a:r>
              <a:rPr lang="zh-TW" altLang="en-US" sz="2800" dirty="0"/>
              <a:t>的不斷擴大，</a:t>
            </a:r>
            <a:r>
              <a:rPr lang="zh-TW" altLang="en-US" sz="2800" dirty="0">
                <a:solidFill>
                  <a:srgbClr val="FF0000"/>
                </a:solidFill>
              </a:rPr>
              <a:t>跨地域交流</a:t>
            </a:r>
            <a:r>
              <a:rPr lang="zh-TW" altLang="en-US" sz="2800" dirty="0"/>
              <a:t>的增多，會說普通話也</a:t>
            </a:r>
            <a:r>
              <a:rPr lang="zh-TW" altLang="en-US" sz="2800" b="1" dirty="0">
                <a:solidFill>
                  <a:schemeClr val="accent1"/>
                </a:solidFill>
              </a:rPr>
              <a:t>變得越來越重要了</a:t>
            </a:r>
            <a:r>
              <a:rPr lang="zh-TW" altLang="en-US" sz="2800" dirty="0"/>
              <a:t>。
</a:t>
            </a:r>
            <a:r>
              <a:rPr lang="zh-TW" altLang="en-US" sz="2800" dirty="0">
                <a:solidFill>
                  <a:srgbClr val="FF0000"/>
                </a:solidFill>
              </a:rPr>
              <a:t>由於</a:t>
            </a:r>
            <a:r>
              <a:rPr lang="zh-TW" altLang="en-US" sz="2800" dirty="0"/>
              <a:t>互聯網的普及，世界各地人們的</a:t>
            </a:r>
            <a:r>
              <a:rPr lang="zh-TW" altLang="en-US" sz="2800" dirty="0">
                <a:solidFill>
                  <a:srgbClr val="FF0000"/>
                </a:solidFill>
              </a:rPr>
              <a:t>交流</a:t>
            </a:r>
            <a:r>
              <a:rPr lang="zh-TW" altLang="en-US" sz="2800" b="1" dirty="0">
                <a:solidFill>
                  <a:schemeClr val="accent1"/>
                </a:solidFill>
              </a:rPr>
              <a:t>變得越來越容易了</a:t>
            </a:r>
            <a:r>
              <a:rPr lang="zh-TW" altLang="en-US" sz="2800" dirty="0"/>
              <a:t>。
她通過</a:t>
            </a:r>
            <a:r>
              <a:rPr lang="zh-TW" altLang="en-US" sz="2800" dirty="0">
                <a:solidFill>
                  <a:srgbClr val="FF0000"/>
                </a:solidFill>
              </a:rPr>
              <a:t>不斷</a:t>
            </a:r>
            <a:r>
              <a:rPr lang="zh-TW" altLang="en-US" sz="2800" dirty="0"/>
              <a:t>努力</a:t>
            </a:r>
            <a:r>
              <a:rPr lang="zh-TW" altLang="en-US" sz="2800" b="1" dirty="0">
                <a:solidFill>
                  <a:schemeClr val="accent1"/>
                </a:solidFill>
              </a:rPr>
              <a:t>變得越來越優秀和自信</a:t>
            </a:r>
            <a:r>
              <a:rPr lang="zh-CN" altLang="en-US" sz="2800" b="1" dirty="0">
                <a:solidFill>
                  <a:schemeClr val="accent1"/>
                </a:solidFill>
              </a:rPr>
              <a:t>了</a:t>
            </a:r>
            <a:r>
              <a:rPr lang="zh-TW" altLang="en-US" sz="2800" dirty="0"/>
              <a:t>。
這種新技術讓我們的工作</a:t>
            </a:r>
            <a:r>
              <a:rPr lang="en-US" altLang="zh-TW" sz="2800" dirty="0"/>
              <a:t>_______________</a:t>
            </a:r>
            <a:r>
              <a:rPr lang="zh-TW" altLang="en-US" sz="2800" dirty="0"/>
              <a:t>。
春天馬上要到了，天氣</a:t>
            </a:r>
            <a:r>
              <a:rPr lang="en-US" altLang="zh-TW" sz="2800" dirty="0"/>
              <a:t>_________________</a:t>
            </a:r>
            <a:r>
              <a:rPr lang="zh-TW" altLang="en-US" sz="2800" dirty="0"/>
              <a:t>。</a:t>
            </a:r>
            <a:endParaRPr sz="28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A991DB2-6C4A-30B3-CF70-6D0BC75D25B3}"/>
              </a:ext>
            </a:extLst>
          </p:cNvPr>
          <p:cNvSpPr txBox="1"/>
          <p:nvPr/>
        </p:nvSpPr>
        <p:spPr>
          <a:xfrm>
            <a:off x="3143795" y="2508068"/>
            <a:ext cx="1620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800" dirty="0" err="1"/>
              <a:t>pǔjí</a:t>
            </a:r>
            <a:r>
              <a:rPr lang="en-US" altLang="zh-CN" dirty="0"/>
              <a:t>, widespread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常用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2665</Words>
  <Application>Microsoft Office PowerPoint</Application>
  <PresentationFormat>Widescreen</PresentationFormat>
  <Paragraphs>81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Times</vt:lpstr>
      <vt:lpstr>SimSun</vt:lpstr>
      <vt:lpstr>Calibri</vt:lpstr>
      <vt:lpstr>Arial</vt:lpstr>
      <vt:lpstr>Roboto</vt:lpstr>
      <vt:lpstr>常用</vt:lpstr>
      <vt:lpstr>第三課 普通話和方言</vt:lpstr>
      <vt:lpstr>PowerPoint Presentation</vt:lpstr>
      <vt:lpstr>根據： according to   被劃為： be classified as/into...</vt:lpstr>
      <vt:lpstr>S + 甚至 + a clause/vp…</vt:lpstr>
      <vt:lpstr>據... 統計</vt:lpstr>
      <vt:lpstr>……, 相當於……: equivalent to </vt:lpstr>
      <vt:lpstr>以……為恥：be shamed of , feel shame because of</vt:lpstr>
      <vt:lpstr>…难以 + vp …:   it’s hard to v…</vt:lpstr>
      <vt:lpstr>S + 變得 + 更……了/越來越……了</vt:lpstr>
      <vt:lpstr>複習： 即使……, (S)也…… (though…still…)</vt:lpstr>
      <vt:lpstr>由於: owing to, thanks to, due to, because of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第三課 普通話和方言</dc:title>
  <dc:creator>Microsoft Office User</dc:creator>
  <cp:lastModifiedBy>Lily Pear</cp:lastModifiedBy>
  <cp:revision>2</cp:revision>
  <dcterms:created xsi:type="dcterms:W3CDTF">2022-04-09T20:27:13Z</dcterms:created>
  <dcterms:modified xsi:type="dcterms:W3CDTF">2024-03-27T21:56:51Z</dcterms:modified>
</cp:coreProperties>
</file>