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embeddedFontLst>
    <p:embeddedFont>
      <p:font typeface="Roboto" panose="02000000000000000000" pitchFamily="2" charset="0"/>
      <p:regular r:id="rId14"/>
      <p:bold r:id="rId15"/>
      <p:italic r:id="rId16"/>
      <p:boldItalic r:id="rId17"/>
    </p:embeddedFont>
    <p:embeddedFont>
      <p:font typeface="Times" panose="02020603050405020304" pitchFamily="18"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j7H13VnFEMM/VLLkBO8o/SegqOK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560" autoAdjust="0"/>
  </p:normalViewPr>
  <p:slideViewPr>
    <p:cSldViewPr snapToGrid="0" snapToObjects="1">
      <p:cViewPr varScale="1">
        <p:scale>
          <a:sx n="96" d="100"/>
          <a:sy n="96" d="100"/>
        </p:scale>
        <p:origin x="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zh-CN"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3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4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7" name="Google Shape;167;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3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CN" dirty="0"/>
              <a:t>Note: 该页</a:t>
            </a:r>
            <a:r>
              <a:rPr lang="zh-CN" altLang="en-US" dirty="0"/>
              <a:t>重点</a:t>
            </a:r>
            <a:r>
              <a:rPr lang="zh-CN" dirty="0"/>
              <a:t>句型里的生词都</a:t>
            </a:r>
            <a:r>
              <a:rPr lang="zh-CN" altLang="en-US" dirty="0"/>
              <a:t>用</a:t>
            </a:r>
            <a:r>
              <a:rPr lang="zh-CN" dirty="0"/>
              <a:t>蓝色字体</a:t>
            </a:r>
            <a:r>
              <a:rPr lang="zh-CN" altLang="en-US" dirty="0"/>
              <a:t>显示在页面上（包括在例句里出现时）</a:t>
            </a:r>
            <a:r>
              <a:rPr lang="zh-CN" dirty="0"/>
              <a:t>，</a:t>
            </a:r>
            <a:r>
              <a:rPr lang="zh-CN" altLang="en-US" dirty="0"/>
              <a:t>本课生词表出现过的生词使用了红色字体，</a:t>
            </a:r>
            <a:r>
              <a:rPr lang="zh-CN" dirty="0"/>
              <a:t>如果是</a:t>
            </a:r>
            <a:r>
              <a:rPr lang="zh-CN" altLang="en-US" dirty="0"/>
              <a:t>未曾学过的</a:t>
            </a:r>
            <a:r>
              <a:rPr lang="zh-CN" dirty="0"/>
              <a:t>新生词则加注了拼音和英文意思。以下所有PPT 都是按照这个规则来的。</a:t>
            </a:r>
            <a:endParaRPr dirty="0"/>
          </a:p>
        </p:txBody>
      </p:sp>
      <p:sp>
        <p:nvSpPr>
          <p:cNvPr id="93" name="Google Shape;93;p3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ltLang="zh-CN"/>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0" name="Google Shape;100;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CN"/>
              <a:t>4. 吃饭； 睡觉；要给我妈妈打电话，etc. 很多场景可以。</a:t>
            </a:r>
            <a:endParaRPr/>
          </a:p>
          <a:p>
            <a:pPr marL="0" lvl="0" indent="0" algn="l" rtl="0">
              <a:lnSpc>
                <a:spcPct val="100000"/>
              </a:lnSpc>
              <a:spcBef>
                <a:spcPts val="0"/>
              </a:spcBef>
              <a:spcAft>
                <a:spcPts val="0"/>
              </a:spcAft>
              <a:buSzPts val="1400"/>
              <a:buNone/>
            </a:pPr>
            <a:r>
              <a:rPr lang="zh-CN"/>
              <a:t>5. 这里有很多信息都可以放，“火箭怎么上天”，“怎么使用网络”，“怎么用智能手机”…</a:t>
            </a:r>
            <a:endParaRPr/>
          </a:p>
        </p:txBody>
      </p:sp>
      <p:sp>
        <p:nvSpPr>
          <p:cNvPr id="110" name="Google Shape;11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zh-CN"/>
              <a:t>参考：https://www.maigoo.com/goomai/193635.html </a:t>
            </a:r>
            <a:endParaRPr/>
          </a:p>
        </p:txBody>
      </p:sp>
      <p:sp>
        <p:nvSpPr>
          <p:cNvPr id="117" name="Google Shape;11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ltLang="zh-CN"/>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3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r>
              <a:rPr lang="zh-CN"/>
              <a:t>3. 相当于在Broomfield 买一座独立屋。Etc.</a:t>
            </a:r>
            <a:endParaRPr/>
          </a:p>
          <a:p>
            <a:pPr marL="457200" marR="0" lvl="0" indent="-228600" algn="l" rtl="0">
              <a:lnSpc>
                <a:spcPct val="100000"/>
              </a:lnSpc>
              <a:spcBef>
                <a:spcPts val="0"/>
              </a:spcBef>
              <a:spcAft>
                <a:spcPts val="0"/>
              </a:spcAft>
              <a:buSzPts val="1400"/>
              <a:buNone/>
            </a:pPr>
            <a:r>
              <a:rPr lang="zh-CN"/>
              <a:t>4. 口语能力相当于一个母语者。Etc.</a:t>
            </a:r>
            <a:endParaRPr/>
          </a:p>
          <a:p>
            <a:pPr marL="457200" marR="0" lvl="0" indent="-228600" algn="l" rtl="0">
              <a:lnSpc>
                <a:spcPct val="100000"/>
              </a:lnSpc>
              <a:spcBef>
                <a:spcPts val="0"/>
              </a:spcBef>
              <a:spcAft>
                <a:spcPts val="0"/>
              </a:spcAft>
              <a:buSzPts val="1400"/>
              <a:buNone/>
            </a:pPr>
            <a:r>
              <a:rPr lang="zh-CN"/>
              <a:t>5. 相当于前几次考试难度的总和。</a:t>
            </a:r>
            <a:endParaRPr/>
          </a:p>
          <a:p>
            <a:pPr marL="457200" marR="0" lvl="0" indent="-228600" algn="l" rtl="0">
              <a:lnSpc>
                <a:spcPct val="100000"/>
              </a:lnSpc>
              <a:spcBef>
                <a:spcPts val="0"/>
              </a:spcBef>
              <a:spcAft>
                <a:spcPts val="0"/>
              </a:spcAft>
              <a:buSzPts val="1400"/>
              <a:buNone/>
            </a:pPr>
            <a:r>
              <a:rPr lang="zh-CN"/>
              <a:t>6. 相当于我半年的收入。Etc.</a:t>
            </a:r>
            <a:endParaRPr/>
          </a:p>
        </p:txBody>
      </p:sp>
      <p:sp>
        <p:nvSpPr>
          <p:cNvPr id="125" name="Google Shape;125;p3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altLang="zh-CN"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Times"/>
              <a:buNone/>
              <a:defRPr sz="6000">
                <a:latin typeface="Times"/>
                <a:ea typeface="Times"/>
                <a:cs typeface="Times"/>
                <a:sym typeface="Time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3200"/>
              <a:buNone/>
              <a:defRPr sz="3200">
                <a:latin typeface="Times"/>
                <a:ea typeface="Times"/>
                <a:cs typeface="Times"/>
                <a:sym typeface="Times"/>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3"/>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070C0"/>
              </a:buClr>
              <a:buSzPts val="4400"/>
              <a:buFont typeface="Times"/>
              <a:buNone/>
              <a:defRPr>
                <a:solidFill>
                  <a:srgbClr val="0070C0"/>
                </a:solidFill>
                <a:latin typeface="Times"/>
                <a:ea typeface="Times"/>
                <a:cs typeface="Times"/>
                <a:sym typeface="Time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3"/>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a:bodyPr>
          <a:lstStyle>
            <a:lvl1pPr marL="457200" lvl="0" indent="-457200" algn="l">
              <a:lnSpc>
                <a:spcPct val="150000"/>
              </a:lnSpc>
              <a:spcBef>
                <a:spcPts val="1000"/>
              </a:spcBef>
              <a:spcAft>
                <a:spcPts val="0"/>
              </a:spcAft>
              <a:buClr>
                <a:schemeClr val="dk1"/>
              </a:buClr>
              <a:buSzPts val="3600"/>
              <a:buChar char="•"/>
              <a:defRPr sz="3600">
                <a:latin typeface="Times"/>
                <a:ea typeface="Times"/>
                <a:cs typeface="Times"/>
                <a:sym typeface="Times"/>
              </a:defRPr>
            </a:lvl1pPr>
            <a:lvl2pPr marL="914400" lvl="1" indent="-457200" algn="l">
              <a:lnSpc>
                <a:spcPct val="150000"/>
              </a:lnSpc>
              <a:spcBef>
                <a:spcPts val="500"/>
              </a:spcBef>
              <a:spcAft>
                <a:spcPts val="0"/>
              </a:spcAft>
              <a:buClr>
                <a:schemeClr val="dk1"/>
              </a:buClr>
              <a:buSzPts val="3600"/>
              <a:buChar char="•"/>
              <a:defRPr sz="3600">
                <a:latin typeface="Times"/>
                <a:ea typeface="Times"/>
                <a:cs typeface="Times"/>
                <a:sym typeface="Times"/>
              </a:defRPr>
            </a:lvl2pPr>
            <a:lvl3pPr marL="1371600" lvl="2" indent="-457200" algn="l">
              <a:lnSpc>
                <a:spcPct val="150000"/>
              </a:lnSpc>
              <a:spcBef>
                <a:spcPts val="500"/>
              </a:spcBef>
              <a:spcAft>
                <a:spcPts val="0"/>
              </a:spcAft>
              <a:buClr>
                <a:schemeClr val="dk1"/>
              </a:buClr>
              <a:buSzPts val="3600"/>
              <a:buChar char="•"/>
              <a:defRPr sz="3600">
                <a:latin typeface="Times"/>
                <a:ea typeface="Times"/>
                <a:cs typeface="Times"/>
                <a:sym typeface="Times"/>
              </a:defRPr>
            </a:lvl3pPr>
            <a:lvl4pPr marL="1828800" lvl="3" indent="-457200" algn="l">
              <a:lnSpc>
                <a:spcPct val="150000"/>
              </a:lnSpc>
              <a:spcBef>
                <a:spcPts val="500"/>
              </a:spcBef>
              <a:spcAft>
                <a:spcPts val="0"/>
              </a:spcAft>
              <a:buClr>
                <a:schemeClr val="dk1"/>
              </a:buClr>
              <a:buSzPts val="3600"/>
              <a:buChar char="•"/>
              <a:defRPr sz="3600">
                <a:latin typeface="Times"/>
                <a:ea typeface="Times"/>
                <a:cs typeface="Times"/>
                <a:sym typeface="Times"/>
              </a:defRPr>
            </a:lvl4pPr>
            <a:lvl5pPr marL="2286000" lvl="4" indent="-457200" algn="l">
              <a:lnSpc>
                <a:spcPct val="150000"/>
              </a:lnSpc>
              <a:spcBef>
                <a:spcPts val="500"/>
              </a:spcBef>
              <a:spcAft>
                <a:spcPts val="0"/>
              </a:spcAft>
              <a:buClr>
                <a:schemeClr val="dk1"/>
              </a:buClr>
              <a:buSzPts val="3600"/>
              <a:buChar char="•"/>
              <a:defRPr sz="3600">
                <a:latin typeface="Times"/>
                <a:ea typeface="Times"/>
                <a:cs typeface="Times"/>
                <a:sym typeface="Times"/>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3"/>
          <p:cNvSpPr txBox="1">
            <a:spLocks noGrp="1"/>
          </p:cNvSpPr>
          <p:nvPr>
            <p:ph type="sldNum" idx="12"/>
          </p:nvPr>
        </p:nvSpPr>
        <p:spPr>
          <a:xfrm>
            <a:off x="9342120" y="637286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Times"/>
                <a:ea typeface="Times"/>
                <a:cs typeface="Times"/>
                <a:sym typeface="Times"/>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0"/>
          <p:cNvSpPr>
            <a:spLocks noGrp="1"/>
          </p:cNvSpPr>
          <p:nvPr>
            <p:ph type="pic" idx="2"/>
          </p:nvPr>
        </p:nvSpPr>
        <p:spPr>
          <a:xfrm>
            <a:off x="5183188" y="987425"/>
            <a:ext cx="6172200" cy="4873625"/>
          </a:xfrm>
          <a:prstGeom prst="rect">
            <a:avLst/>
          </a:prstGeom>
          <a:noFill/>
          <a:ln>
            <a:noFill/>
          </a:ln>
        </p:spPr>
      </p:sp>
      <p:sp>
        <p:nvSpPr>
          <p:cNvPr id="68" name="Google Shape;68;p3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zh-C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ctrTitle"/>
          </p:nvPr>
        </p:nvSpPr>
        <p:spPr>
          <a:xfrm>
            <a:off x="1524000" y="2126704"/>
            <a:ext cx="9144000" cy="974451"/>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Times"/>
              <a:buNone/>
            </a:pPr>
            <a:r>
              <a:rPr lang="zh-CN"/>
              <a:t>第三课   普通话与方言</a:t>
            </a:r>
            <a:endParaRPr/>
          </a:p>
        </p:txBody>
      </p:sp>
      <p:sp>
        <p:nvSpPr>
          <p:cNvPr id="89" name="Google Shape;89;p1"/>
          <p:cNvSpPr txBox="1">
            <a:spLocks noGrp="1"/>
          </p:cNvSpPr>
          <p:nvPr>
            <p:ph type="subTitle" idx="1"/>
          </p:nvPr>
        </p:nvSpPr>
        <p:spPr>
          <a:xfrm>
            <a:off x="1524000" y="3429000"/>
            <a:ext cx="9144000" cy="1093573"/>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3600"/>
              <a:buNone/>
            </a:pPr>
            <a:r>
              <a:rPr lang="zh-CN" sz="3600"/>
              <a:t>句型练习</a:t>
            </a:r>
            <a:endParaRPr sz="3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9"/>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Times"/>
              <a:buNone/>
            </a:pPr>
            <a:r>
              <a:rPr lang="zh-CN"/>
              <a:t>复习： 即使……, (S)也…… </a:t>
            </a:r>
            <a:r>
              <a:rPr lang="zh-CN" sz="2800"/>
              <a:t>(though…still…)</a:t>
            </a:r>
            <a:endParaRPr/>
          </a:p>
        </p:txBody>
      </p:sp>
      <p:sp>
        <p:nvSpPr>
          <p:cNvPr id="159" name="Google Shape;159;p39"/>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a:bodyPr>
          <a:lstStyle/>
          <a:p>
            <a:pPr marL="457200" lvl="0" indent="-457200" algn="l" rtl="0">
              <a:lnSpc>
                <a:spcPct val="150000"/>
              </a:lnSpc>
              <a:spcBef>
                <a:spcPts val="1000"/>
              </a:spcBef>
              <a:spcAft>
                <a:spcPts val="0"/>
              </a:spcAft>
              <a:buClr>
                <a:schemeClr val="dk1"/>
              </a:buClr>
              <a:buSzPts val="3600"/>
              <a:buChar char="•"/>
            </a:pPr>
            <a:r>
              <a:rPr lang="zh-CN" sz="2800" dirty="0"/>
              <a:t>很多讲方言的人</a:t>
            </a:r>
            <a:r>
              <a:rPr lang="zh-CN" sz="2800" dirty="0">
                <a:solidFill>
                  <a:schemeClr val="accent1"/>
                </a:solidFill>
              </a:rPr>
              <a:t>即使</a:t>
            </a:r>
            <a:r>
              <a:rPr lang="zh-CN" sz="2800" dirty="0"/>
              <a:t>在说普通话的时候，</a:t>
            </a:r>
            <a:r>
              <a:rPr lang="zh-CN" sz="2800" dirty="0">
                <a:solidFill>
                  <a:schemeClr val="accent1"/>
                </a:solidFill>
              </a:rPr>
              <a:t>也</a:t>
            </a:r>
            <a:r>
              <a:rPr lang="zh-CN" sz="2800" dirty="0"/>
              <a:t>会带有比较</a:t>
            </a:r>
            <a:r>
              <a:rPr lang="zh-CN" sz="2800" dirty="0">
                <a:solidFill>
                  <a:srgbClr val="FF0000"/>
                </a:solidFill>
              </a:rPr>
              <a:t>浓重</a:t>
            </a:r>
            <a:r>
              <a:rPr lang="zh-CN" sz="2800" dirty="0"/>
              <a:t>的</a:t>
            </a:r>
            <a:r>
              <a:rPr lang="zh-CN" sz="2800" dirty="0">
                <a:solidFill>
                  <a:srgbClr val="FF0000"/>
                </a:solidFill>
              </a:rPr>
              <a:t>口音</a:t>
            </a:r>
            <a:r>
              <a:rPr lang="zh-CN" sz="2800" dirty="0"/>
              <a:t>。这就</a:t>
            </a:r>
            <a:r>
              <a:rPr lang="zh-CN" sz="2800" dirty="0">
                <a:solidFill>
                  <a:srgbClr val="FF0000"/>
                </a:solidFill>
              </a:rPr>
              <a:t>造成</a:t>
            </a:r>
            <a:r>
              <a:rPr lang="zh-CN" sz="2800" dirty="0"/>
              <a:t>了交流上的困难。</a:t>
            </a:r>
            <a:endParaRPr sz="2800" dirty="0"/>
          </a:p>
          <a:p>
            <a:pPr marL="457200" lvl="0" indent="-457200" algn="l" rtl="0">
              <a:lnSpc>
                <a:spcPct val="150000"/>
              </a:lnSpc>
              <a:spcBef>
                <a:spcPts val="1000"/>
              </a:spcBef>
              <a:spcAft>
                <a:spcPts val="0"/>
              </a:spcAft>
              <a:buClr>
                <a:schemeClr val="dk1"/>
              </a:buClr>
              <a:buSzPts val="3600"/>
              <a:buChar char="•"/>
            </a:pPr>
            <a:r>
              <a:rPr lang="zh-CN" sz="2800" dirty="0"/>
              <a:t>她是一个很固执的人。你</a:t>
            </a:r>
            <a:r>
              <a:rPr lang="zh-CN" sz="2800" dirty="0">
                <a:solidFill>
                  <a:schemeClr val="accent1"/>
                </a:solidFill>
              </a:rPr>
              <a:t>即使</a:t>
            </a:r>
            <a:r>
              <a:rPr lang="zh-CN" sz="2800" dirty="0"/>
              <a:t>劝她，她</a:t>
            </a:r>
            <a:r>
              <a:rPr lang="zh-CN" sz="2800" dirty="0">
                <a:solidFill>
                  <a:schemeClr val="accent1"/>
                </a:solidFill>
              </a:rPr>
              <a:t>也</a:t>
            </a:r>
            <a:r>
              <a:rPr lang="zh-CN" sz="2800" dirty="0"/>
              <a:t>不会听。</a:t>
            </a:r>
            <a:endParaRPr sz="2800" dirty="0"/>
          </a:p>
          <a:p>
            <a:pPr marL="457200" lvl="0" indent="-457200" algn="l" rtl="0">
              <a:lnSpc>
                <a:spcPct val="150000"/>
              </a:lnSpc>
              <a:spcBef>
                <a:spcPts val="1000"/>
              </a:spcBef>
              <a:spcAft>
                <a:spcPts val="0"/>
              </a:spcAft>
              <a:buClr>
                <a:schemeClr val="dk1"/>
              </a:buClr>
              <a:buSzPts val="3600"/>
              <a:buChar char="•"/>
            </a:pPr>
            <a:r>
              <a:rPr lang="zh-CN" sz="2800" dirty="0"/>
              <a:t>__________________, 我们也要上课</a:t>
            </a:r>
            <a:r>
              <a:rPr lang="zh-CN" sz="28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a:t>
            </a:r>
            <a:endParaRPr sz="2800" dirty="0"/>
          </a:p>
          <a:p>
            <a:pPr marL="457200" lvl="0" indent="-457200" algn="l" rtl="0">
              <a:lnSpc>
                <a:spcPct val="150000"/>
              </a:lnSpc>
              <a:spcBef>
                <a:spcPts val="1000"/>
              </a:spcBef>
              <a:spcAft>
                <a:spcPts val="0"/>
              </a:spcAft>
              <a:buClr>
                <a:schemeClr val="dk1"/>
              </a:buClr>
              <a:buSzPts val="3600"/>
              <a:buChar char="•"/>
            </a:pPr>
            <a:r>
              <a:rPr lang="zh-CN" sz="2800" dirty="0"/>
              <a:t>即使他已经70多岁了，也_____________。</a:t>
            </a:r>
            <a:endParaRPr sz="2800" dirty="0"/>
          </a:p>
          <a:p>
            <a:pPr marL="457200" lvl="0" indent="-457200" algn="l" rtl="0">
              <a:lnSpc>
                <a:spcPct val="150000"/>
              </a:lnSpc>
              <a:spcBef>
                <a:spcPts val="1000"/>
              </a:spcBef>
              <a:spcAft>
                <a:spcPts val="0"/>
              </a:spcAft>
              <a:buClr>
                <a:schemeClr val="dk1"/>
              </a:buClr>
              <a:buSzPts val="3600"/>
              <a:buChar char="•"/>
            </a:pPr>
            <a:r>
              <a:rPr lang="zh-CN" sz="2800" dirty="0"/>
              <a:t>__________________, 我们也不会放弃。</a:t>
            </a:r>
            <a:endParaRPr sz="2800" dirty="0"/>
          </a:p>
        </p:txBody>
      </p:sp>
      <p:sp>
        <p:nvSpPr>
          <p:cNvPr id="160" name="Google Shape;160;p39"/>
          <p:cNvSpPr txBox="1"/>
          <p:nvPr/>
        </p:nvSpPr>
        <p:spPr>
          <a:xfrm>
            <a:off x="3131336" y="2500024"/>
            <a:ext cx="686400" cy="338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600" b="0" i="0" u="none" strike="noStrike" cap="none" dirty="0">
                <a:solidFill>
                  <a:srgbClr val="FF0000"/>
                </a:solidFill>
                <a:latin typeface="Arial"/>
                <a:ea typeface="Arial"/>
                <a:cs typeface="Arial"/>
                <a:sym typeface="Arial"/>
              </a:rPr>
              <a:t>gùzhí</a:t>
            </a:r>
            <a:endParaRPr sz="1600" b="0" i="0" u="none" strike="noStrike" cap="none" dirty="0">
              <a:solidFill>
                <a:srgbClr val="FF0000"/>
              </a:solidFill>
              <a:latin typeface="Arial"/>
              <a:ea typeface="Arial"/>
              <a:cs typeface="Arial"/>
              <a:sym typeface="Arial"/>
            </a:endParaRPr>
          </a:p>
        </p:txBody>
      </p:sp>
      <p:sp>
        <p:nvSpPr>
          <p:cNvPr id="161" name="Google Shape;161;p39"/>
          <p:cNvSpPr txBox="1"/>
          <p:nvPr/>
        </p:nvSpPr>
        <p:spPr>
          <a:xfrm>
            <a:off x="3017520" y="3099128"/>
            <a:ext cx="914033"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600" b="0" i="0" u="none" strike="noStrike" cap="none">
                <a:solidFill>
                  <a:srgbClr val="FF0000"/>
                </a:solidFill>
                <a:latin typeface="Arial"/>
                <a:ea typeface="Arial"/>
                <a:cs typeface="Arial"/>
                <a:sym typeface="Arial"/>
              </a:rPr>
              <a:t>stubbon</a:t>
            </a:r>
            <a:endParaRPr sz="1600" b="0" i="0" u="none" strike="noStrike" cap="none">
              <a:solidFill>
                <a:srgbClr val="FF0000"/>
              </a:solidFill>
              <a:latin typeface="Arial"/>
              <a:ea typeface="Arial"/>
              <a:cs typeface="Arial"/>
              <a:sym typeface="Arial"/>
            </a:endParaRPr>
          </a:p>
        </p:txBody>
      </p:sp>
      <p:sp>
        <p:nvSpPr>
          <p:cNvPr id="162" name="Google Shape;162;p39"/>
          <p:cNvSpPr txBox="1"/>
          <p:nvPr/>
        </p:nvSpPr>
        <p:spPr>
          <a:xfrm>
            <a:off x="6382587" y="4829379"/>
            <a:ext cx="813741"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a:solidFill>
                  <a:srgbClr val="FF0000"/>
                </a:solidFill>
                <a:latin typeface="Arial"/>
                <a:ea typeface="Arial"/>
                <a:cs typeface="Arial"/>
                <a:sym typeface="Arial"/>
              </a:rPr>
              <a:t>fàng qì</a:t>
            </a:r>
            <a:endParaRPr sz="1400" b="0" i="0" u="none" strike="noStrike" cap="none">
              <a:solidFill>
                <a:srgbClr val="FF0000"/>
              </a:solidFill>
              <a:latin typeface="Arial"/>
              <a:ea typeface="Arial"/>
              <a:cs typeface="Arial"/>
              <a:sym typeface="Arial"/>
            </a:endParaRPr>
          </a:p>
        </p:txBody>
      </p:sp>
      <p:sp>
        <p:nvSpPr>
          <p:cNvPr id="163" name="Google Shape;163;p39"/>
          <p:cNvSpPr txBox="1"/>
          <p:nvPr/>
        </p:nvSpPr>
        <p:spPr>
          <a:xfrm>
            <a:off x="6382586" y="5465366"/>
            <a:ext cx="813741"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a:solidFill>
                  <a:srgbClr val="FF0000"/>
                </a:solidFill>
                <a:latin typeface="Arial"/>
                <a:ea typeface="Arial"/>
                <a:cs typeface="Arial"/>
                <a:sym typeface="Arial"/>
              </a:rPr>
              <a:t>Give up</a:t>
            </a:r>
            <a:endParaRPr/>
          </a:p>
        </p:txBody>
      </p:sp>
      <p:sp>
        <p:nvSpPr>
          <p:cNvPr id="164" name="Google Shape;164;p39"/>
          <p:cNvSpPr txBox="1"/>
          <p:nvPr/>
        </p:nvSpPr>
        <p:spPr>
          <a:xfrm>
            <a:off x="8911750" y="3437675"/>
            <a:ext cx="2067300" cy="1262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zh-CN" sz="1750">
                <a:solidFill>
                  <a:srgbClr val="444746"/>
                </a:solidFill>
                <a:latin typeface="Roboto"/>
                <a:ea typeface="Roboto"/>
                <a:cs typeface="Roboto"/>
                <a:sym typeface="Roboto"/>
              </a:rPr>
              <a:t>建议老师们在网上找到相应内容的图片，让学生完成补写这些句子。</a:t>
            </a:r>
            <a:endParaRPr sz="2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40"/>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Times"/>
              <a:buNone/>
            </a:pPr>
            <a:r>
              <a:rPr lang="zh-CN" dirty="0"/>
              <a:t>由于: </a:t>
            </a:r>
            <a:r>
              <a:rPr lang="zh-CN" sz="3600" dirty="0"/>
              <a:t>owing to, thanks to, due to, because of</a:t>
            </a:r>
            <a:endParaRPr dirty="0"/>
          </a:p>
        </p:txBody>
      </p:sp>
      <p:sp>
        <p:nvSpPr>
          <p:cNvPr id="170" name="Google Shape;170;p40"/>
          <p:cNvSpPr txBox="1">
            <a:spLocks noGrp="1"/>
          </p:cNvSpPr>
          <p:nvPr>
            <p:ph type="body" idx="1"/>
          </p:nvPr>
        </p:nvSpPr>
        <p:spPr>
          <a:xfrm>
            <a:off x="377687" y="1087276"/>
            <a:ext cx="11350867" cy="5404964"/>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150000"/>
              </a:lnSpc>
              <a:spcBef>
                <a:spcPts val="0"/>
              </a:spcBef>
              <a:spcAft>
                <a:spcPts val="0"/>
              </a:spcAft>
              <a:buClr>
                <a:schemeClr val="dk1"/>
              </a:buClr>
              <a:buSzPct val="128571"/>
              <a:buNone/>
            </a:pPr>
            <a:r>
              <a:rPr lang="zh-CN" sz="2800" dirty="0"/>
              <a:t>1. </a:t>
            </a:r>
            <a:r>
              <a:rPr lang="zh-CN" sz="2800" b="1" dirty="0">
                <a:solidFill>
                  <a:schemeClr val="accent1"/>
                </a:solidFill>
              </a:rPr>
              <a:t>由于</a:t>
            </a:r>
            <a:r>
              <a:rPr lang="zh-CN" sz="2800" dirty="0"/>
              <a:t>受到气候的影响，中国南北方人的饮食习惯不同。</a:t>
            </a:r>
            <a:endParaRPr sz="2800" dirty="0"/>
          </a:p>
          <a:p>
            <a:pPr marL="0" lvl="0" indent="0" algn="l" rtl="0">
              <a:lnSpc>
                <a:spcPct val="150000"/>
              </a:lnSpc>
              <a:spcBef>
                <a:spcPts val="1000"/>
              </a:spcBef>
              <a:spcAft>
                <a:spcPts val="0"/>
              </a:spcAft>
              <a:buClr>
                <a:schemeClr val="dk1"/>
              </a:buClr>
              <a:buSzPct val="128571"/>
              <a:buNone/>
            </a:pPr>
            <a:r>
              <a:rPr lang="zh-CN" sz="2800" dirty="0"/>
              <a:t>Due to the impact of climate, the dietary habits of people in norther and southern China also differ.</a:t>
            </a:r>
            <a:endParaRPr dirty="0"/>
          </a:p>
          <a:p>
            <a:pPr marL="0" lvl="0" indent="0" algn="l" rtl="0">
              <a:lnSpc>
                <a:spcPct val="150000"/>
              </a:lnSpc>
              <a:spcBef>
                <a:spcPts val="1000"/>
              </a:spcBef>
              <a:spcAft>
                <a:spcPts val="0"/>
              </a:spcAft>
              <a:buClr>
                <a:schemeClr val="dk1"/>
              </a:buClr>
              <a:buSzPct val="128571"/>
              <a:buNone/>
            </a:pPr>
            <a:r>
              <a:rPr lang="zh-CN" sz="2800" dirty="0"/>
              <a:t>2. 明天的会议</a:t>
            </a:r>
            <a:r>
              <a:rPr lang="zh-CN" sz="2800" b="1" dirty="0">
                <a:solidFill>
                  <a:schemeClr val="accent1"/>
                </a:solidFill>
              </a:rPr>
              <a:t>由于</a:t>
            </a:r>
            <a:r>
              <a:rPr lang="zh-CN" sz="2800" dirty="0"/>
              <a:t>天气原因而取消了。</a:t>
            </a:r>
            <a:endParaRPr sz="2800" dirty="0"/>
          </a:p>
          <a:p>
            <a:pPr marL="0" lvl="0" indent="0" algn="l" rtl="0">
              <a:lnSpc>
                <a:spcPct val="150000"/>
              </a:lnSpc>
              <a:spcBef>
                <a:spcPts val="1000"/>
              </a:spcBef>
              <a:spcAft>
                <a:spcPts val="0"/>
              </a:spcAft>
              <a:buClr>
                <a:schemeClr val="dk1"/>
              </a:buClr>
              <a:buSzPct val="128571"/>
              <a:buNone/>
            </a:pPr>
            <a:r>
              <a:rPr lang="zh-CN" sz="2800" dirty="0"/>
              <a:t>Tomorrow’s meeting is cancelled due to the weather. </a:t>
            </a:r>
            <a:endParaRPr dirty="0"/>
          </a:p>
          <a:p>
            <a:pPr marL="0" lvl="0" indent="0" algn="l" rtl="0">
              <a:lnSpc>
                <a:spcPct val="150000"/>
              </a:lnSpc>
              <a:spcBef>
                <a:spcPts val="1000"/>
              </a:spcBef>
              <a:spcAft>
                <a:spcPts val="0"/>
              </a:spcAft>
              <a:buClr>
                <a:schemeClr val="dk1"/>
              </a:buClr>
              <a:buSzPct val="128571"/>
              <a:buNone/>
            </a:pPr>
            <a:r>
              <a:rPr lang="zh-CN" sz="2800" dirty="0"/>
              <a:t>3. </a:t>
            </a:r>
            <a:r>
              <a:rPr lang="zh-CN" sz="2800" b="1" dirty="0">
                <a:solidFill>
                  <a:schemeClr val="accent1"/>
                </a:solidFill>
              </a:rPr>
              <a:t>由于</a:t>
            </a:r>
            <a:r>
              <a:rPr lang="zh-CN" sz="2800" dirty="0"/>
              <a:t>受到西方文化的影响，很多中国的年轻人也开始庆祝西方的节日。</a:t>
            </a:r>
            <a:endParaRPr sz="2800" dirty="0"/>
          </a:p>
          <a:p>
            <a:pPr marL="0" lvl="0" indent="0" algn="l" rtl="0">
              <a:lnSpc>
                <a:spcPct val="150000"/>
              </a:lnSpc>
              <a:spcBef>
                <a:spcPts val="1000"/>
              </a:spcBef>
              <a:spcAft>
                <a:spcPts val="0"/>
              </a:spcAft>
              <a:buSzPct val="128571"/>
              <a:buNone/>
            </a:pPr>
            <a:r>
              <a:rPr lang="zh-CN" sz="2800" dirty="0"/>
              <a:t>Due to the influence of Western culture, many young people in China have also started to celebrate Western holidays.</a:t>
            </a:r>
            <a:endParaRPr dirty="0"/>
          </a:p>
          <a:p>
            <a:pPr marL="0" lvl="0" indent="0" algn="l" rtl="0">
              <a:lnSpc>
                <a:spcPct val="100000"/>
              </a:lnSpc>
              <a:spcBef>
                <a:spcPts val="1000"/>
              </a:spcBef>
              <a:spcAft>
                <a:spcPts val="0"/>
              </a:spcAft>
              <a:buSzPct val="180000"/>
              <a:buNone/>
            </a:pPr>
            <a:r>
              <a:rPr lang="zh-CN" sz="2000" dirty="0"/>
              <a:t>Note：both 由于&amp;因为 can be used to introduce the reason and cause. However, 因为 is more flexible in terms of its position. It can be used in either the first or second clause while 由于 can only be used in first clause. 由于 is more formal than 因为.</a:t>
            </a:r>
            <a:endParaRPr sz="1600" dirty="0"/>
          </a:p>
          <a:p>
            <a:pPr marL="228600" lvl="0" indent="0" algn="l" rtl="0">
              <a:lnSpc>
                <a:spcPct val="150000"/>
              </a:lnSpc>
              <a:spcBef>
                <a:spcPts val="1000"/>
              </a:spcBef>
              <a:spcAft>
                <a:spcPts val="0"/>
              </a:spcAft>
              <a:buClr>
                <a:schemeClr val="dk1"/>
              </a:buClr>
              <a:buSzPct val="128571"/>
              <a:buNone/>
            </a:pPr>
            <a:endParaRPr sz="2800" dirty="0"/>
          </a:p>
          <a:p>
            <a:pPr marL="228600" lvl="0" indent="0" algn="l" rtl="0">
              <a:lnSpc>
                <a:spcPct val="150000"/>
              </a:lnSpc>
              <a:spcBef>
                <a:spcPts val="1000"/>
              </a:spcBef>
              <a:spcAft>
                <a:spcPts val="0"/>
              </a:spcAft>
              <a:buClr>
                <a:schemeClr val="dk1"/>
              </a:buClr>
              <a:buSzPct val="100000"/>
              <a:buNone/>
            </a:pPr>
            <a:endParaRPr dirty="0"/>
          </a:p>
        </p:txBody>
      </p:sp>
      <p:sp>
        <p:nvSpPr>
          <p:cNvPr id="171" name="Google Shape;171;p40"/>
          <p:cNvSpPr txBox="1"/>
          <p:nvPr/>
        </p:nvSpPr>
        <p:spPr>
          <a:xfrm>
            <a:off x="4342446" y="2550259"/>
            <a:ext cx="13788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C00000"/>
                </a:solidFill>
                <a:latin typeface="Arial"/>
                <a:ea typeface="Arial"/>
                <a:cs typeface="Arial"/>
                <a:sym typeface="Arial"/>
              </a:rPr>
              <a:t>qǔxiāo, cancel </a:t>
            </a:r>
            <a:endParaRPr sz="1400" b="0" i="0" u="none" strike="noStrike" cap="none" dirty="0">
              <a:solidFill>
                <a:srgbClr val="C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0">
                                            <p:txEl>
                                              <p:pRg st="0" end="0"/>
                                            </p:txEl>
                                          </p:spTgt>
                                        </p:tgtEl>
                                        <p:attrNameLst>
                                          <p:attrName>style.visibility</p:attrName>
                                        </p:attrNameLst>
                                      </p:cBhvr>
                                      <p:to>
                                        <p:strVal val="visible"/>
                                      </p:to>
                                    </p:set>
                                    <p:anim calcmode="lin" valueType="num">
                                      <p:cBhvr additive="base">
                                        <p:cTn id="7" dur="500"/>
                                        <p:tgtEl>
                                          <p:spTgt spid="17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70">
                                            <p:txEl>
                                              <p:pRg st="1" end="1"/>
                                            </p:txEl>
                                          </p:spTgt>
                                        </p:tgtEl>
                                        <p:attrNameLst>
                                          <p:attrName>style.visibility</p:attrName>
                                        </p:attrNameLst>
                                      </p:cBhvr>
                                      <p:to>
                                        <p:strVal val="visible"/>
                                      </p:to>
                                    </p:set>
                                    <p:anim calcmode="lin" valueType="num">
                                      <p:cBhvr additive="base">
                                        <p:cTn id="12" dur="500"/>
                                        <p:tgtEl>
                                          <p:spTgt spid="17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0">
                                            <p:txEl>
                                              <p:pRg st="2" end="2"/>
                                            </p:txEl>
                                          </p:spTgt>
                                        </p:tgtEl>
                                        <p:attrNameLst>
                                          <p:attrName>style.visibility</p:attrName>
                                        </p:attrNameLst>
                                      </p:cBhvr>
                                      <p:to>
                                        <p:strVal val="visible"/>
                                      </p:to>
                                    </p:set>
                                    <p:anim calcmode="lin" valueType="num">
                                      <p:cBhvr additive="base">
                                        <p:cTn id="17" dur="500"/>
                                        <p:tgtEl>
                                          <p:spTgt spid="17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70">
                                            <p:txEl>
                                              <p:pRg st="3" end="3"/>
                                            </p:txEl>
                                          </p:spTgt>
                                        </p:tgtEl>
                                        <p:attrNameLst>
                                          <p:attrName>style.visibility</p:attrName>
                                        </p:attrNameLst>
                                      </p:cBhvr>
                                      <p:to>
                                        <p:strVal val="visible"/>
                                      </p:to>
                                    </p:set>
                                    <p:anim calcmode="lin" valueType="num">
                                      <p:cBhvr additive="base">
                                        <p:cTn id="22" dur="500"/>
                                        <p:tgtEl>
                                          <p:spTgt spid="17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70">
                                            <p:txEl>
                                              <p:pRg st="4" end="4"/>
                                            </p:txEl>
                                          </p:spTgt>
                                        </p:tgtEl>
                                        <p:attrNameLst>
                                          <p:attrName>style.visibility</p:attrName>
                                        </p:attrNameLst>
                                      </p:cBhvr>
                                      <p:to>
                                        <p:strVal val="visible"/>
                                      </p:to>
                                    </p:set>
                                    <p:anim calcmode="lin" valueType="num">
                                      <p:cBhvr additive="base">
                                        <p:cTn id="27" dur="500"/>
                                        <p:tgtEl>
                                          <p:spTgt spid="17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70">
                                            <p:txEl>
                                              <p:pRg st="5" end="5"/>
                                            </p:txEl>
                                          </p:spTgt>
                                        </p:tgtEl>
                                        <p:attrNameLst>
                                          <p:attrName>style.visibility</p:attrName>
                                        </p:attrNameLst>
                                      </p:cBhvr>
                                      <p:to>
                                        <p:strVal val="visible"/>
                                      </p:to>
                                    </p:set>
                                    <p:anim calcmode="lin" valueType="num">
                                      <p:cBhvr additive="base">
                                        <p:cTn id="32" dur="500"/>
                                        <p:tgtEl>
                                          <p:spTgt spid="17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70">
                                            <p:txEl>
                                              <p:pRg st="6" end="6"/>
                                            </p:txEl>
                                          </p:spTgt>
                                        </p:tgtEl>
                                        <p:attrNameLst>
                                          <p:attrName>style.visibility</p:attrName>
                                        </p:attrNameLst>
                                      </p:cBhvr>
                                      <p:to>
                                        <p:strVal val="visible"/>
                                      </p:to>
                                    </p:set>
                                    <p:anim calcmode="lin" valueType="num">
                                      <p:cBhvr additive="base">
                                        <p:cTn id="37" dur="500"/>
                                        <p:tgtEl>
                                          <p:spTgt spid="17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70">
                                            <p:txEl>
                                              <p:pRg st="7" end="7"/>
                                            </p:txEl>
                                          </p:spTgt>
                                        </p:tgtEl>
                                        <p:attrNameLst>
                                          <p:attrName>style.visibility</p:attrName>
                                        </p:attrNameLst>
                                      </p:cBhvr>
                                      <p:to>
                                        <p:strVal val="visible"/>
                                      </p:to>
                                    </p:set>
                                    <p:anim calcmode="lin" valueType="num">
                                      <p:cBhvr additive="base">
                                        <p:cTn id="42" dur="500"/>
                                        <p:tgtEl>
                                          <p:spTgt spid="170">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70">
                                            <p:txEl>
                                              <p:pRg st="8" end="8"/>
                                            </p:txEl>
                                          </p:spTgt>
                                        </p:tgtEl>
                                        <p:attrNameLst>
                                          <p:attrName>style.visibility</p:attrName>
                                        </p:attrNameLst>
                                      </p:cBhvr>
                                      <p:to>
                                        <p:strVal val="visible"/>
                                      </p:to>
                                    </p:set>
                                    <p:anim calcmode="lin" valueType="num">
                                      <p:cBhvr additive="base">
                                        <p:cTn id="47" dur="500"/>
                                        <p:tgtEl>
                                          <p:spTgt spid="170">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33"/>
          <p:cNvSpPr txBox="1"/>
          <p:nvPr/>
        </p:nvSpPr>
        <p:spPr>
          <a:xfrm>
            <a:off x="3561982" y="2684749"/>
            <a:ext cx="1957694" cy="430847"/>
          </a:xfrm>
          <a:prstGeom prst="rect">
            <a:avLst/>
          </a:prstGeom>
          <a:solidFill>
            <a:srgbClr val="FFC000"/>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zh-CN" sz="2200" b="0" i="0" u="none" strike="noStrike" cap="none">
                <a:solidFill>
                  <a:schemeClr val="dk1"/>
                </a:solidFill>
                <a:latin typeface="Calibri"/>
                <a:ea typeface="Calibri"/>
                <a:cs typeface="Calibri"/>
                <a:sym typeface="Calibri"/>
              </a:rPr>
              <a:t>提供：tígōng</a:t>
            </a:r>
            <a:endParaRPr sz="2200" b="0" i="0" u="none" strike="noStrike" cap="none">
              <a:solidFill>
                <a:schemeClr val="dk1"/>
              </a:solidFill>
              <a:latin typeface="Calibri"/>
              <a:ea typeface="Calibri"/>
              <a:cs typeface="Calibri"/>
              <a:sym typeface="Calibri"/>
            </a:endParaRPr>
          </a:p>
        </p:txBody>
      </p:sp>
      <p:sp>
        <p:nvSpPr>
          <p:cNvPr id="96" name="Google Shape;96;p33"/>
          <p:cNvSpPr txBox="1"/>
          <p:nvPr/>
        </p:nvSpPr>
        <p:spPr>
          <a:xfrm>
            <a:off x="130629" y="19636"/>
            <a:ext cx="10515600" cy="88290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070C0"/>
              </a:buClr>
              <a:buSzPts val="4400"/>
              <a:buFont typeface="Times"/>
              <a:buNone/>
            </a:pPr>
            <a:r>
              <a:rPr lang="zh-CN" sz="4400" b="0" i="0" u="none" strike="noStrike" cap="none">
                <a:solidFill>
                  <a:srgbClr val="0070C0"/>
                </a:solidFill>
                <a:latin typeface="Times"/>
                <a:ea typeface="Times"/>
                <a:cs typeface="Times"/>
                <a:sym typeface="Times"/>
              </a:rPr>
              <a:t>作为：as… + a noun phrase</a:t>
            </a:r>
            <a:endParaRPr sz="4400" b="0" i="0" u="none" strike="noStrike" cap="none">
              <a:solidFill>
                <a:srgbClr val="0070C0"/>
              </a:solidFill>
              <a:latin typeface="Times"/>
              <a:ea typeface="Times"/>
              <a:cs typeface="Times"/>
              <a:sym typeface="Times"/>
            </a:endParaRPr>
          </a:p>
        </p:txBody>
      </p:sp>
      <p:sp>
        <p:nvSpPr>
          <p:cNvPr id="97" name="Google Shape;97;p33"/>
          <p:cNvSpPr txBox="1"/>
          <p:nvPr/>
        </p:nvSpPr>
        <p:spPr>
          <a:xfrm>
            <a:off x="460659" y="1263530"/>
            <a:ext cx="10515600" cy="618626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zh-CN" sz="2400" b="0" i="0" u="none" strike="noStrike" cap="none" dirty="0">
                <a:solidFill>
                  <a:schemeClr val="dk1"/>
                </a:solidFill>
                <a:latin typeface="Times"/>
                <a:ea typeface="Times"/>
                <a:cs typeface="Times"/>
                <a:sym typeface="Times"/>
              </a:rPr>
              <a:t>1. As students, our main task is to study. </a:t>
            </a:r>
            <a:endParaRPr dirty="0"/>
          </a:p>
          <a:p>
            <a:pPr marL="0" marR="0" lvl="0" indent="0" algn="just" rtl="0">
              <a:lnSpc>
                <a:spcPct val="150000"/>
              </a:lnSpc>
              <a:spcBef>
                <a:spcPts val="0"/>
              </a:spcBef>
              <a:spcAft>
                <a:spcPts val="0"/>
              </a:spcAft>
              <a:buNone/>
            </a:pPr>
            <a:r>
              <a:rPr lang="zh-CN" sz="2400" b="1" i="0" u="none" strike="noStrike" cap="none" dirty="0">
                <a:solidFill>
                  <a:schemeClr val="accent1"/>
                </a:solidFill>
                <a:latin typeface="Times"/>
                <a:ea typeface="Times"/>
                <a:cs typeface="Times"/>
                <a:sym typeface="Times"/>
              </a:rPr>
              <a:t>作为</a:t>
            </a:r>
            <a:r>
              <a:rPr lang="zh-CN" sz="2400" b="0" i="0" u="none" strike="noStrike" cap="none" dirty="0">
                <a:solidFill>
                  <a:schemeClr val="dk1"/>
                </a:solidFill>
                <a:latin typeface="Times"/>
                <a:ea typeface="Times"/>
                <a:cs typeface="Times"/>
                <a:sym typeface="Times"/>
              </a:rPr>
              <a:t>一个学生，我们的主要任务就是学习。</a:t>
            </a:r>
            <a:endParaRPr sz="2400" b="0" i="0" u="none" strike="noStrike" cap="none" dirty="0">
              <a:solidFill>
                <a:schemeClr val="dk1"/>
              </a:solidFill>
              <a:latin typeface="Times"/>
              <a:ea typeface="Times"/>
              <a:cs typeface="Times"/>
              <a:sym typeface="Times"/>
            </a:endParaRPr>
          </a:p>
          <a:p>
            <a:pPr marL="0" marR="0" lvl="0" indent="0" algn="just" rtl="0">
              <a:lnSpc>
                <a:spcPct val="150000"/>
              </a:lnSpc>
              <a:spcBef>
                <a:spcPts val="0"/>
              </a:spcBef>
              <a:spcAft>
                <a:spcPts val="0"/>
              </a:spcAft>
              <a:buNone/>
            </a:pPr>
            <a:endParaRPr sz="2400" b="0" i="0" u="none" strike="noStrike" cap="none" dirty="0">
              <a:solidFill>
                <a:schemeClr val="dk1"/>
              </a:solidFill>
              <a:latin typeface="Times"/>
              <a:ea typeface="Times"/>
              <a:cs typeface="Times"/>
              <a:sym typeface="Times"/>
            </a:endParaRPr>
          </a:p>
          <a:p>
            <a:pPr marL="0" marR="0" lvl="0" indent="0" algn="just" rtl="0">
              <a:lnSpc>
                <a:spcPct val="150000"/>
              </a:lnSpc>
              <a:spcBef>
                <a:spcPts val="0"/>
              </a:spcBef>
              <a:spcAft>
                <a:spcPts val="0"/>
              </a:spcAft>
              <a:buNone/>
            </a:pPr>
            <a:r>
              <a:rPr lang="zh-CN" sz="2400" b="0" i="0" u="none" strike="noStrike" cap="none" dirty="0">
                <a:solidFill>
                  <a:schemeClr val="dk1"/>
                </a:solidFill>
                <a:latin typeface="Times"/>
                <a:ea typeface="Times"/>
                <a:cs typeface="Times"/>
                <a:sym typeface="Times"/>
              </a:rPr>
              <a:t>2. As a teacher, I’d like to </a:t>
            </a:r>
            <a:r>
              <a:rPr lang="zh-CN" sz="2400" b="0" i="0" u="sng" strike="noStrike" cap="none" dirty="0">
                <a:solidFill>
                  <a:schemeClr val="dk1"/>
                </a:solidFill>
                <a:latin typeface="Times"/>
                <a:ea typeface="Times"/>
                <a:cs typeface="Times"/>
                <a:sym typeface="Times"/>
              </a:rPr>
              <a:t>provide</a:t>
            </a:r>
            <a:r>
              <a:rPr lang="zh-CN" sz="2400" b="0" i="0" u="none" strike="noStrike" cap="none" dirty="0">
                <a:solidFill>
                  <a:schemeClr val="dk1"/>
                </a:solidFill>
                <a:latin typeface="Times"/>
                <a:ea typeface="Times"/>
                <a:cs typeface="Times"/>
                <a:sym typeface="Times"/>
              </a:rPr>
              <a:t> the best educational resources to my students.</a:t>
            </a:r>
            <a:endParaRPr dirty="0"/>
          </a:p>
          <a:p>
            <a:pPr marL="0" marR="0" lvl="0" indent="0" algn="just" rtl="0">
              <a:lnSpc>
                <a:spcPct val="150000"/>
              </a:lnSpc>
              <a:spcBef>
                <a:spcPts val="0"/>
              </a:spcBef>
              <a:spcAft>
                <a:spcPts val="0"/>
              </a:spcAft>
              <a:buNone/>
            </a:pPr>
            <a:r>
              <a:rPr lang="zh-CN" sz="2400" b="1" i="0" u="none" strike="noStrike" cap="none" dirty="0">
                <a:solidFill>
                  <a:schemeClr val="accent1"/>
                </a:solidFill>
                <a:latin typeface="Times"/>
                <a:ea typeface="Times"/>
                <a:cs typeface="Times"/>
                <a:sym typeface="Times"/>
              </a:rPr>
              <a:t>作为</a:t>
            </a:r>
            <a:r>
              <a:rPr lang="zh-CN" sz="2400" b="0" i="0" u="none" strike="noStrike" cap="none" dirty="0">
                <a:solidFill>
                  <a:schemeClr val="dk1"/>
                </a:solidFill>
                <a:latin typeface="Times"/>
                <a:ea typeface="Times"/>
                <a:cs typeface="Times"/>
                <a:sym typeface="Times"/>
              </a:rPr>
              <a:t>(一名)教师，我要为学生提供最好的教育资源。  </a:t>
            </a:r>
            <a:endParaRPr dirty="0"/>
          </a:p>
          <a:p>
            <a:pPr marL="0" marR="0" lvl="0" indent="0" algn="just" rtl="0">
              <a:lnSpc>
                <a:spcPct val="150000"/>
              </a:lnSpc>
              <a:spcBef>
                <a:spcPts val="0"/>
              </a:spcBef>
              <a:spcAft>
                <a:spcPts val="0"/>
              </a:spcAft>
              <a:buNone/>
            </a:pPr>
            <a:endParaRPr sz="2400" b="0" i="0" u="none" strike="noStrike" cap="none" dirty="0">
              <a:solidFill>
                <a:schemeClr val="dk1"/>
              </a:solidFill>
              <a:latin typeface="Times"/>
              <a:ea typeface="Times"/>
              <a:cs typeface="Times"/>
              <a:sym typeface="Times"/>
            </a:endParaRPr>
          </a:p>
          <a:p>
            <a:pPr marL="0" marR="0" lvl="0" indent="0" algn="just" rtl="0">
              <a:lnSpc>
                <a:spcPct val="150000"/>
              </a:lnSpc>
              <a:spcBef>
                <a:spcPts val="0"/>
              </a:spcBef>
              <a:spcAft>
                <a:spcPts val="0"/>
              </a:spcAft>
              <a:buNone/>
            </a:pPr>
            <a:r>
              <a:rPr lang="zh-CN" sz="2400" b="0" i="0" u="none" strike="noStrike" cap="none" dirty="0">
                <a:solidFill>
                  <a:schemeClr val="dk1"/>
                </a:solidFill>
                <a:latin typeface="Times"/>
                <a:ea typeface="Times"/>
                <a:cs typeface="Times"/>
                <a:sym typeface="Times"/>
              </a:rPr>
              <a:t>3. 汉语</a:t>
            </a:r>
            <a:r>
              <a:rPr lang="zh-CN" sz="2400" b="1" i="0" u="none" strike="noStrike" cap="none" dirty="0">
                <a:solidFill>
                  <a:schemeClr val="accent1"/>
                </a:solidFill>
                <a:latin typeface="Times"/>
                <a:ea typeface="Times"/>
                <a:cs typeface="Times"/>
                <a:sym typeface="Times"/>
              </a:rPr>
              <a:t>作为</a:t>
            </a:r>
            <a:r>
              <a:rPr lang="zh-CN" sz="2400" b="0" i="0" u="none" strike="noStrike" cap="none" dirty="0">
                <a:solidFill>
                  <a:schemeClr val="dk1"/>
                </a:solidFill>
                <a:latin typeface="Times"/>
                <a:ea typeface="Times"/>
                <a:cs typeface="Times"/>
                <a:sym typeface="Times"/>
              </a:rPr>
              <a:t>世界上</a:t>
            </a:r>
            <a:r>
              <a:rPr lang="zh-CN" sz="2400" b="0" i="0" u="none" strike="noStrike" cap="none" dirty="0">
                <a:solidFill>
                  <a:srgbClr val="FF0000"/>
                </a:solidFill>
                <a:latin typeface="Times"/>
                <a:ea typeface="Times"/>
                <a:cs typeface="Times"/>
                <a:sym typeface="Times"/>
              </a:rPr>
              <a:t>使用</a:t>
            </a:r>
            <a:r>
              <a:rPr lang="zh-CN" sz="2400" b="0" i="0" u="none" strike="noStrike" cap="none" dirty="0">
                <a:solidFill>
                  <a:schemeClr val="dk1"/>
                </a:solidFill>
                <a:latin typeface="Times"/>
                <a:ea typeface="Times"/>
                <a:cs typeface="Times"/>
                <a:sym typeface="Times"/>
              </a:rPr>
              <a:t>人数最多的语言，在不同地区有不同的称呼。</a:t>
            </a:r>
            <a:endParaRPr sz="2400" b="0" i="0" u="none" strike="noStrike" cap="none" dirty="0">
              <a:solidFill>
                <a:schemeClr val="dk1"/>
              </a:solidFill>
              <a:latin typeface="Times"/>
              <a:ea typeface="Times"/>
              <a:cs typeface="Times"/>
              <a:sym typeface="Times"/>
            </a:endParaRPr>
          </a:p>
          <a:p>
            <a:pPr marL="0" marR="0" lvl="0" indent="0" algn="just" rtl="0">
              <a:lnSpc>
                <a:spcPct val="150000"/>
              </a:lnSpc>
              <a:spcBef>
                <a:spcPts val="0"/>
              </a:spcBef>
              <a:spcAft>
                <a:spcPts val="0"/>
              </a:spcAft>
              <a:buNone/>
            </a:pPr>
            <a:r>
              <a:rPr lang="zh-CN" sz="2400" b="0" i="0" u="none" strike="noStrike" cap="none" dirty="0">
                <a:solidFill>
                  <a:schemeClr val="dk1"/>
                </a:solidFill>
                <a:latin typeface="Times"/>
                <a:ea typeface="Times"/>
                <a:cs typeface="Times"/>
                <a:sym typeface="Times"/>
              </a:rPr>
              <a:t>Chinese, as the most widely spoken language in the world, has different names in different regions.  </a:t>
            </a:r>
            <a:endParaRPr sz="2400" b="0" i="0" u="none" strike="noStrike" cap="none" dirty="0">
              <a:solidFill>
                <a:schemeClr val="dk1"/>
              </a:solidFill>
              <a:latin typeface="Times"/>
              <a:ea typeface="Times"/>
              <a:cs typeface="Times"/>
              <a:sym typeface="Times"/>
            </a:endParaRPr>
          </a:p>
          <a:p>
            <a:pPr marL="0" marR="0" lvl="0" indent="0" algn="just" rtl="0">
              <a:lnSpc>
                <a:spcPct val="150000"/>
              </a:lnSpc>
              <a:spcBef>
                <a:spcPts val="0"/>
              </a:spcBef>
              <a:spcAft>
                <a:spcPts val="0"/>
              </a:spcAft>
              <a:buClr>
                <a:srgbClr val="000000"/>
              </a:buClr>
              <a:buSzPts val="2400"/>
              <a:buFont typeface="Arial"/>
              <a:buNone/>
            </a:pPr>
            <a:endParaRPr sz="2400" b="0" i="0" u="none" strike="noStrike" cap="none" dirty="0">
              <a:solidFill>
                <a:schemeClr val="dk1"/>
              </a:solidFill>
              <a:latin typeface="Times"/>
              <a:ea typeface="Times"/>
              <a:cs typeface="Times"/>
              <a:sym typeface="Times"/>
            </a:endParaRPr>
          </a:p>
          <a:p>
            <a:pPr marL="0" marR="0" lvl="0" indent="0" algn="just" rtl="0">
              <a:lnSpc>
                <a:spcPct val="150000"/>
              </a:lnSpc>
              <a:spcBef>
                <a:spcPts val="0"/>
              </a:spcBef>
              <a:spcAft>
                <a:spcPts val="0"/>
              </a:spcAft>
              <a:buClr>
                <a:srgbClr val="000000"/>
              </a:buClr>
              <a:buSzPts val="2400"/>
              <a:buFont typeface="Arial"/>
              <a:buNone/>
            </a:pPr>
            <a:endParaRPr sz="2400" b="0" i="0" u="none" strike="noStrike" cap="none" dirty="0">
              <a:solidFill>
                <a:schemeClr val="dk1"/>
              </a:solidFill>
              <a:latin typeface="Times"/>
              <a:ea typeface="Times"/>
              <a:cs typeface="Times"/>
              <a:sym typeface="Time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4"/>
          <p:cNvSpPr txBox="1">
            <a:spLocks noGrp="1"/>
          </p:cNvSpPr>
          <p:nvPr>
            <p:ph type="title"/>
          </p:nvPr>
        </p:nvSpPr>
        <p:spPr>
          <a:xfrm>
            <a:off x="257178" y="42865"/>
            <a:ext cx="11614254" cy="104964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3600"/>
              <a:buFont typeface="Times"/>
              <a:buNone/>
            </a:pPr>
            <a:r>
              <a:rPr lang="zh-CN" sz="3600"/>
              <a:t>根据: according to 			被划为: be classified as/into…</a:t>
            </a:r>
            <a:endParaRPr sz="3600"/>
          </a:p>
        </p:txBody>
      </p:sp>
      <p:sp>
        <p:nvSpPr>
          <p:cNvPr id="103" name="Google Shape;103;p34"/>
          <p:cNvSpPr txBox="1">
            <a:spLocks noGrp="1"/>
          </p:cNvSpPr>
          <p:nvPr>
            <p:ph type="body" idx="1"/>
          </p:nvPr>
        </p:nvSpPr>
        <p:spPr>
          <a:xfrm>
            <a:off x="132522" y="955050"/>
            <a:ext cx="11738909" cy="5412620"/>
          </a:xfrm>
          <a:prstGeom prst="rect">
            <a:avLst/>
          </a:prstGeom>
          <a:noFill/>
          <a:ln>
            <a:noFill/>
          </a:ln>
        </p:spPr>
        <p:txBody>
          <a:bodyPr spcFirstLastPara="1" wrap="square" lIns="91425" tIns="45700" rIns="91425" bIns="45700" anchor="t" anchorCtr="0">
            <a:normAutofit lnSpcReduction="10000"/>
          </a:bodyPr>
          <a:lstStyle/>
          <a:p>
            <a:pPr marL="574675" lvl="0" indent="-574675" algn="l" rtl="0">
              <a:lnSpc>
                <a:spcPct val="120000"/>
              </a:lnSpc>
              <a:spcBef>
                <a:spcPts val="0"/>
              </a:spcBef>
              <a:spcAft>
                <a:spcPts val="0"/>
              </a:spcAft>
              <a:buClr>
                <a:schemeClr val="dk1"/>
              </a:buClr>
              <a:buSzPts val="3600"/>
              <a:buFont typeface="Calibri"/>
              <a:buAutoNum type="arabicPeriod"/>
            </a:pPr>
            <a:r>
              <a:rPr lang="zh-CN" sz="3200" dirty="0">
                <a:solidFill>
                  <a:schemeClr val="accent1"/>
                </a:solidFill>
              </a:rPr>
              <a:t>根据</a:t>
            </a:r>
            <a:r>
              <a:rPr lang="zh-CN" sz="3200" dirty="0"/>
              <a:t>难度，汉语水平考试</a:t>
            </a:r>
            <a:r>
              <a:rPr lang="zh-CN" sz="3200" dirty="0">
                <a:solidFill>
                  <a:schemeClr val="accent1"/>
                </a:solidFill>
              </a:rPr>
              <a:t>被划为</a:t>
            </a:r>
            <a:r>
              <a:rPr lang="zh-CN" sz="3200" dirty="0"/>
              <a:t>不同的</a:t>
            </a:r>
            <a:r>
              <a:rPr lang="zh-CN" sz="3200" u="sng" dirty="0"/>
              <a:t>等级</a:t>
            </a:r>
            <a:r>
              <a:rPr lang="zh-CN" sz="3200" dirty="0"/>
              <a:t>。</a:t>
            </a:r>
            <a:endParaRPr sz="3200" dirty="0"/>
          </a:p>
          <a:p>
            <a:pPr marL="0" lvl="0" indent="0" algn="l" rtl="0">
              <a:lnSpc>
                <a:spcPct val="120000"/>
              </a:lnSpc>
              <a:spcBef>
                <a:spcPts val="0"/>
              </a:spcBef>
              <a:spcAft>
                <a:spcPts val="0"/>
              </a:spcAft>
              <a:buClr>
                <a:schemeClr val="dk1"/>
              </a:buClr>
              <a:buSzPts val="3600"/>
              <a:buNone/>
            </a:pPr>
            <a:r>
              <a:rPr lang="zh-CN" sz="2400" dirty="0"/>
              <a:t>According to difficulty, the HSK(Chinese Proficiency Test) is classified into different levels.</a:t>
            </a:r>
            <a:endParaRPr dirty="0"/>
          </a:p>
          <a:p>
            <a:pPr marL="0" lvl="0" indent="0" algn="l" rtl="0">
              <a:lnSpc>
                <a:spcPct val="120000"/>
              </a:lnSpc>
              <a:spcBef>
                <a:spcPts val="0"/>
              </a:spcBef>
              <a:spcAft>
                <a:spcPts val="0"/>
              </a:spcAft>
              <a:buClr>
                <a:schemeClr val="dk1"/>
              </a:buClr>
              <a:buSzPts val="3600"/>
              <a:buNone/>
            </a:pPr>
            <a:endParaRPr sz="2400" dirty="0"/>
          </a:p>
          <a:p>
            <a:pPr marL="0" lvl="0" indent="0" algn="l" rtl="0">
              <a:lnSpc>
                <a:spcPct val="120000"/>
              </a:lnSpc>
              <a:spcBef>
                <a:spcPts val="0"/>
              </a:spcBef>
              <a:spcAft>
                <a:spcPts val="0"/>
              </a:spcAft>
              <a:buClr>
                <a:schemeClr val="dk1"/>
              </a:buClr>
              <a:buSzPts val="3600"/>
              <a:buNone/>
            </a:pPr>
            <a:r>
              <a:rPr lang="zh-CN" sz="3200" dirty="0"/>
              <a:t>2. </a:t>
            </a:r>
            <a:r>
              <a:rPr lang="zh-CN" sz="2800" dirty="0"/>
              <a:t>According to </a:t>
            </a:r>
            <a:r>
              <a:rPr lang="zh-CN" sz="2800" u="sng" dirty="0"/>
              <a:t>urban planning</a:t>
            </a:r>
            <a:r>
              <a:rPr lang="zh-CN" sz="2800" dirty="0"/>
              <a:t>, this piece of land is designated as a </a:t>
            </a:r>
            <a:r>
              <a:rPr lang="zh-CN" sz="2800" u="sng" dirty="0"/>
              <a:t>residential area</a:t>
            </a:r>
            <a:r>
              <a:rPr lang="zh-CN" sz="2800" dirty="0"/>
              <a:t>.</a:t>
            </a:r>
            <a:endParaRPr dirty="0"/>
          </a:p>
          <a:p>
            <a:pPr marL="0" lvl="0" indent="0" algn="l" rtl="0">
              <a:lnSpc>
                <a:spcPct val="120000"/>
              </a:lnSpc>
              <a:spcBef>
                <a:spcPts val="0"/>
              </a:spcBef>
              <a:spcAft>
                <a:spcPts val="0"/>
              </a:spcAft>
              <a:buClr>
                <a:schemeClr val="dk1"/>
              </a:buClr>
              <a:buSzPts val="3600"/>
              <a:buNone/>
            </a:pPr>
            <a:r>
              <a:rPr lang="zh-CN" sz="3200" dirty="0">
                <a:solidFill>
                  <a:schemeClr val="accent1"/>
                </a:solidFill>
              </a:rPr>
              <a:t>根据</a:t>
            </a:r>
            <a:r>
              <a:rPr lang="zh-CN" sz="3200" u="sng" dirty="0"/>
              <a:t>城市规划</a:t>
            </a:r>
            <a:r>
              <a:rPr lang="zh-CN" sz="3200" dirty="0"/>
              <a:t>，这片土地</a:t>
            </a:r>
            <a:r>
              <a:rPr lang="zh-CN" sz="3200" dirty="0">
                <a:solidFill>
                  <a:schemeClr val="accent1"/>
                </a:solidFill>
              </a:rPr>
              <a:t>被划为</a:t>
            </a:r>
            <a:r>
              <a:rPr lang="zh-CN" sz="3200" u="sng" dirty="0"/>
              <a:t>住宅区</a:t>
            </a:r>
            <a:r>
              <a:rPr lang="zh-CN" sz="3200" dirty="0"/>
              <a:t>。</a:t>
            </a:r>
            <a:endParaRPr sz="3200" dirty="0"/>
          </a:p>
          <a:p>
            <a:pPr marL="0" lvl="0" indent="0" algn="l" rtl="0">
              <a:lnSpc>
                <a:spcPct val="120000"/>
              </a:lnSpc>
              <a:spcBef>
                <a:spcPts val="0"/>
              </a:spcBef>
              <a:spcAft>
                <a:spcPts val="0"/>
              </a:spcAft>
              <a:buClr>
                <a:schemeClr val="dk1"/>
              </a:buClr>
              <a:buSzPts val="3600"/>
              <a:buNone/>
            </a:pPr>
            <a:endParaRPr sz="3200" dirty="0"/>
          </a:p>
          <a:p>
            <a:pPr marL="0" lvl="0" indent="0" algn="l" rtl="0">
              <a:lnSpc>
                <a:spcPct val="120000"/>
              </a:lnSpc>
              <a:spcBef>
                <a:spcPts val="0"/>
              </a:spcBef>
              <a:spcAft>
                <a:spcPts val="0"/>
              </a:spcAft>
              <a:buClr>
                <a:schemeClr val="dk1"/>
              </a:buClr>
              <a:buSzPts val="3600"/>
              <a:buNone/>
            </a:pPr>
            <a:r>
              <a:rPr lang="zh-CN" sz="3200" dirty="0"/>
              <a:t>3. </a:t>
            </a:r>
            <a:r>
              <a:rPr lang="zh-CN" sz="3200" dirty="0">
                <a:solidFill>
                  <a:srgbClr val="2F5496"/>
                </a:solidFill>
              </a:rPr>
              <a:t>根据</a:t>
            </a:r>
            <a:r>
              <a:rPr lang="zh-CN" sz="3200" dirty="0">
                <a:solidFill>
                  <a:srgbClr val="FF0000"/>
                </a:solidFill>
              </a:rPr>
              <a:t>使用</a:t>
            </a:r>
            <a:r>
              <a:rPr lang="zh-CN" sz="3200" dirty="0"/>
              <a:t>人数的多少，中国有十大</a:t>
            </a:r>
            <a:r>
              <a:rPr lang="zh-CN" sz="3200" dirty="0">
                <a:solidFill>
                  <a:srgbClr val="FF0000"/>
                </a:solidFill>
              </a:rPr>
              <a:t>方言</a:t>
            </a:r>
            <a:r>
              <a:rPr lang="zh-CN" sz="3200" dirty="0">
                <a:solidFill>
                  <a:srgbClr val="2F5496"/>
                </a:solidFill>
              </a:rPr>
              <a:t>被划为</a:t>
            </a:r>
            <a:r>
              <a:rPr lang="zh-CN" sz="3200" dirty="0"/>
              <a:t>常用方言。</a:t>
            </a:r>
            <a:endParaRPr sz="3200" dirty="0"/>
          </a:p>
          <a:p>
            <a:pPr marL="0" lvl="0" indent="0" algn="l" rtl="0">
              <a:lnSpc>
                <a:spcPct val="120000"/>
              </a:lnSpc>
              <a:spcBef>
                <a:spcPts val="0"/>
              </a:spcBef>
              <a:spcAft>
                <a:spcPts val="0"/>
              </a:spcAft>
              <a:buClr>
                <a:schemeClr val="dk1"/>
              </a:buClr>
              <a:buSzPts val="3600"/>
              <a:buNone/>
            </a:pPr>
            <a:r>
              <a:rPr lang="zh-CN" sz="2800" dirty="0"/>
              <a:t>According to the number of speakers, ten major dialects in China are classified as commonly used dialects.</a:t>
            </a:r>
            <a:endParaRPr sz="2800" dirty="0"/>
          </a:p>
        </p:txBody>
      </p:sp>
      <p:sp>
        <p:nvSpPr>
          <p:cNvPr id="104" name="Google Shape;104;p34"/>
          <p:cNvSpPr txBox="1"/>
          <p:nvPr/>
        </p:nvSpPr>
        <p:spPr>
          <a:xfrm>
            <a:off x="8322365" y="723179"/>
            <a:ext cx="300082"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800" b="0" i="0" u="none" strike="noStrike" cap="none">
                <a:solidFill>
                  <a:srgbClr val="000000"/>
                </a:solidFill>
                <a:latin typeface="Arial"/>
                <a:ea typeface="Arial"/>
                <a:cs typeface="Arial"/>
                <a:sym typeface="Arial"/>
              </a:rPr>
              <a:t>jí</a:t>
            </a:r>
            <a:endParaRPr sz="1800" b="0" i="0" u="none" strike="noStrike" cap="none">
              <a:solidFill>
                <a:srgbClr val="000000"/>
              </a:solidFill>
              <a:latin typeface="Arial"/>
              <a:ea typeface="Arial"/>
              <a:cs typeface="Arial"/>
              <a:sym typeface="Arial"/>
            </a:endParaRPr>
          </a:p>
        </p:txBody>
      </p:sp>
      <p:sp>
        <p:nvSpPr>
          <p:cNvPr id="105" name="Google Shape;105;p34"/>
          <p:cNvSpPr txBox="1"/>
          <p:nvPr/>
        </p:nvSpPr>
        <p:spPr>
          <a:xfrm>
            <a:off x="8622447" y="1018315"/>
            <a:ext cx="659155"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800" b="0" i="0" u="none" strike="noStrike" cap="none">
                <a:solidFill>
                  <a:srgbClr val="000000"/>
                </a:solidFill>
                <a:latin typeface="Arial"/>
                <a:ea typeface="Arial"/>
                <a:cs typeface="Arial"/>
                <a:sym typeface="Arial"/>
              </a:rPr>
              <a:t>level</a:t>
            </a:r>
            <a:endParaRPr/>
          </a:p>
        </p:txBody>
      </p:sp>
      <p:sp>
        <p:nvSpPr>
          <p:cNvPr id="106" name="Google Shape;106;p34"/>
          <p:cNvSpPr txBox="1"/>
          <p:nvPr/>
        </p:nvSpPr>
        <p:spPr>
          <a:xfrm flipH="1">
            <a:off x="1843406" y="3090446"/>
            <a:ext cx="881273"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600" b="0" i="0" u="none" strike="noStrike" cap="none">
                <a:solidFill>
                  <a:srgbClr val="000000"/>
                </a:solidFill>
                <a:latin typeface="Arial"/>
                <a:ea typeface="Arial"/>
                <a:cs typeface="Arial"/>
                <a:sym typeface="Arial"/>
              </a:rPr>
              <a:t>guī huà</a:t>
            </a:r>
            <a:endParaRPr sz="1600" b="0" i="0" u="none" strike="noStrike" cap="none">
              <a:solidFill>
                <a:srgbClr val="000000"/>
              </a:solidFill>
              <a:latin typeface="Arial"/>
              <a:ea typeface="Arial"/>
              <a:cs typeface="Arial"/>
              <a:sym typeface="Arial"/>
            </a:endParaRPr>
          </a:p>
        </p:txBody>
      </p:sp>
      <p:sp>
        <p:nvSpPr>
          <p:cNvPr id="107" name="Google Shape;107;p34"/>
          <p:cNvSpPr txBox="1"/>
          <p:nvPr/>
        </p:nvSpPr>
        <p:spPr>
          <a:xfrm flipH="1">
            <a:off x="6302762" y="3090134"/>
            <a:ext cx="881273"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600" b="0" i="0" u="none" strike="noStrike" cap="none">
                <a:solidFill>
                  <a:srgbClr val="000000"/>
                </a:solidFill>
                <a:latin typeface="Arial"/>
                <a:ea typeface="Arial"/>
                <a:cs typeface="Arial"/>
                <a:sym typeface="Arial"/>
              </a:rPr>
              <a:t>zhái qū</a:t>
            </a:r>
            <a:endParaRPr sz="16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Times"/>
              <a:buNone/>
            </a:pPr>
            <a:r>
              <a:rPr lang="zh-CN"/>
              <a:t>S + 甚至 + a clause/vp…</a:t>
            </a:r>
            <a:endParaRPr/>
          </a:p>
        </p:txBody>
      </p:sp>
      <p:sp>
        <p:nvSpPr>
          <p:cNvPr id="113" name="Google Shape;113;p2"/>
          <p:cNvSpPr txBox="1">
            <a:spLocks noGrp="1"/>
          </p:cNvSpPr>
          <p:nvPr>
            <p:ph type="body" idx="1"/>
          </p:nvPr>
        </p:nvSpPr>
        <p:spPr>
          <a:xfrm>
            <a:off x="703288" y="1087276"/>
            <a:ext cx="10515600" cy="5561121"/>
          </a:xfrm>
          <a:prstGeom prst="rect">
            <a:avLst/>
          </a:prstGeom>
          <a:noFill/>
          <a:ln>
            <a:noFill/>
          </a:ln>
        </p:spPr>
        <p:txBody>
          <a:bodyPr spcFirstLastPara="1" wrap="square" lIns="91425" tIns="45700" rIns="91425" bIns="45700" anchor="t" anchorCtr="0">
            <a:normAutofit lnSpcReduction="10000"/>
          </a:bodyPr>
          <a:lstStyle/>
          <a:p>
            <a:pPr marL="514350" lvl="0" indent="-514350" algn="l" rtl="0">
              <a:lnSpc>
                <a:spcPct val="150000"/>
              </a:lnSpc>
              <a:spcBef>
                <a:spcPts val="0"/>
              </a:spcBef>
              <a:spcAft>
                <a:spcPts val="0"/>
              </a:spcAft>
              <a:buClr>
                <a:schemeClr val="dk1"/>
              </a:buClr>
              <a:buSzPts val="3600"/>
              <a:buFont typeface="Arial"/>
              <a:buAutoNum type="arabicPeriod"/>
            </a:pPr>
            <a:r>
              <a:rPr lang="zh-CN" sz="3200" dirty="0"/>
              <a:t>最近我太忙了，</a:t>
            </a:r>
            <a:r>
              <a:rPr lang="zh-CN" sz="3200" dirty="0">
                <a:solidFill>
                  <a:schemeClr val="accent1"/>
                </a:solidFill>
              </a:rPr>
              <a:t>甚至</a:t>
            </a:r>
            <a:r>
              <a:rPr lang="zh-CN" sz="3200" dirty="0"/>
              <a:t>周末也没有时间休息。</a:t>
            </a:r>
            <a:endParaRPr sz="3200" dirty="0"/>
          </a:p>
          <a:p>
            <a:pPr marL="514350" lvl="0" indent="-514350" algn="l" rtl="0">
              <a:lnSpc>
                <a:spcPct val="150000"/>
              </a:lnSpc>
              <a:spcBef>
                <a:spcPts val="0"/>
              </a:spcBef>
              <a:spcAft>
                <a:spcPts val="0"/>
              </a:spcAft>
              <a:buClr>
                <a:schemeClr val="dk1"/>
              </a:buClr>
              <a:buSzPts val="3600"/>
              <a:buFont typeface="Arial"/>
              <a:buAutoNum type="arabicPeriod"/>
            </a:pPr>
            <a:r>
              <a:rPr lang="zh-CN" sz="3200" dirty="0"/>
              <a:t>他太喜欢中国文化了，</a:t>
            </a:r>
            <a:r>
              <a:rPr lang="zh-CN" sz="3200" dirty="0">
                <a:solidFill>
                  <a:schemeClr val="accent1"/>
                </a:solidFill>
              </a:rPr>
              <a:t>甚至</a:t>
            </a:r>
            <a:r>
              <a:rPr lang="zh-CN" sz="3200" dirty="0">
                <a:solidFill>
                  <a:srgbClr val="FF0000"/>
                </a:solidFill>
              </a:rPr>
              <a:t>超过</a:t>
            </a:r>
            <a:r>
              <a:rPr lang="zh-CN" sz="3200" dirty="0"/>
              <a:t>了对自己国家文化的喜欢。</a:t>
            </a:r>
            <a:endParaRPr sz="3200" dirty="0"/>
          </a:p>
          <a:p>
            <a:pPr marL="514350" lvl="0" indent="-514350" algn="l" rtl="0">
              <a:lnSpc>
                <a:spcPct val="150000"/>
              </a:lnSpc>
              <a:spcBef>
                <a:spcPts val="0"/>
              </a:spcBef>
              <a:spcAft>
                <a:spcPts val="0"/>
              </a:spcAft>
              <a:buClr>
                <a:schemeClr val="dk1"/>
              </a:buClr>
              <a:buSzPts val="3600"/>
              <a:buFont typeface="Arial"/>
              <a:buAutoNum type="arabicPeriod"/>
            </a:pPr>
            <a:r>
              <a:rPr lang="zh-CN" sz="3200" dirty="0"/>
              <a:t>这家餐馆的服务非常好，</a:t>
            </a:r>
            <a:r>
              <a:rPr lang="zh-CN" sz="3200" dirty="0">
                <a:solidFill>
                  <a:schemeClr val="accent1"/>
                </a:solidFill>
              </a:rPr>
              <a:t>甚至</a:t>
            </a:r>
            <a:r>
              <a:rPr lang="zh-CN" sz="3200" dirty="0"/>
              <a:t>让不少客人感觉像在家一样舒服。</a:t>
            </a:r>
            <a:endParaRPr sz="3200" dirty="0"/>
          </a:p>
          <a:p>
            <a:pPr marL="514350" lvl="0" indent="-514350" algn="l" rtl="0">
              <a:lnSpc>
                <a:spcPct val="150000"/>
              </a:lnSpc>
              <a:spcBef>
                <a:spcPts val="0"/>
              </a:spcBef>
              <a:spcAft>
                <a:spcPts val="0"/>
              </a:spcAft>
              <a:buClr>
                <a:schemeClr val="dk1"/>
              </a:buClr>
              <a:buSzPts val="3600"/>
              <a:buFont typeface="Arial"/>
              <a:buAutoNum type="arabicPeriod"/>
            </a:pPr>
            <a:r>
              <a:rPr lang="zh-CN" sz="3200" dirty="0"/>
              <a:t>这本小说太好看了，我</a:t>
            </a:r>
            <a:r>
              <a:rPr lang="zh-CN" sz="3200" dirty="0">
                <a:solidFill>
                  <a:schemeClr val="accent1"/>
                </a:solidFill>
              </a:rPr>
              <a:t>甚至连</a:t>
            </a:r>
            <a:r>
              <a:rPr lang="zh-CN" sz="3200" dirty="0"/>
              <a:t>______________都忘了。</a:t>
            </a:r>
            <a:endParaRPr sz="3200" dirty="0"/>
          </a:p>
          <a:p>
            <a:pPr marL="514350" lvl="0" indent="-514350" algn="l" rtl="0">
              <a:lnSpc>
                <a:spcPct val="150000"/>
              </a:lnSpc>
              <a:spcBef>
                <a:spcPts val="0"/>
              </a:spcBef>
              <a:spcAft>
                <a:spcPts val="0"/>
              </a:spcAft>
              <a:buClr>
                <a:schemeClr val="dk1"/>
              </a:buClr>
              <a:buSzPts val="3600"/>
              <a:buFont typeface="Arial"/>
              <a:buAutoNum type="arabicPeriod"/>
            </a:pPr>
            <a:r>
              <a:rPr lang="zh-CN" sz="3200" dirty="0"/>
              <a:t>虽然她已经70多岁了，可是她的知识面很广，</a:t>
            </a:r>
            <a:r>
              <a:rPr lang="zh-CN" sz="3200" dirty="0">
                <a:solidFill>
                  <a:schemeClr val="accent1"/>
                </a:solidFill>
              </a:rPr>
              <a:t>甚至连</a:t>
            </a:r>
            <a:r>
              <a:rPr lang="zh-CN" sz="3200" dirty="0"/>
              <a:t>______________都知道。</a:t>
            </a:r>
            <a:endParaRP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82982" y="164672"/>
            <a:ext cx="10515600" cy="88290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Times"/>
              <a:buNone/>
            </a:pPr>
            <a:r>
              <a:rPr lang="zh-CN"/>
              <a:t>据…统计</a:t>
            </a:r>
            <a:endParaRPr/>
          </a:p>
        </p:txBody>
      </p:sp>
      <p:sp>
        <p:nvSpPr>
          <p:cNvPr id="120" name="Google Shape;120;p3"/>
          <p:cNvSpPr txBox="1">
            <a:spLocks noGrp="1"/>
          </p:cNvSpPr>
          <p:nvPr>
            <p:ph type="body" idx="1"/>
          </p:nvPr>
        </p:nvSpPr>
        <p:spPr>
          <a:xfrm>
            <a:off x="244140" y="1298763"/>
            <a:ext cx="9526051" cy="5541760"/>
          </a:xfrm>
          <a:prstGeom prst="rect">
            <a:avLst/>
          </a:prstGeom>
          <a:noFill/>
          <a:ln>
            <a:noFill/>
          </a:ln>
        </p:spPr>
        <p:txBody>
          <a:bodyPr spcFirstLastPara="1" wrap="square" lIns="91425" tIns="45700" rIns="91425" bIns="45700" anchor="t" anchorCtr="0">
            <a:noAutofit/>
          </a:bodyPr>
          <a:lstStyle/>
          <a:p>
            <a:pPr marL="514350" lvl="0" indent="-514350" algn="l" rtl="0">
              <a:lnSpc>
                <a:spcPct val="200000"/>
              </a:lnSpc>
              <a:spcBef>
                <a:spcPts val="0"/>
              </a:spcBef>
              <a:spcAft>
                <a:spcPts val="0"/>
              </a:spcAft>
              <a:buClr>
                <a:schemeClr val="dk1"/>
              </a:buClr>
              <a:buSzPts val="3200"/>
              <a:buAutoNum type="arabicPeriod"/>
            </a:pPr>
            <a:r>
              <a:rPr lang="zh-CN" sz="3200" b="1" dirty="0">
                <a:solidFill>
                  <a:schemeClr val="accent1"/>
                </a:solidFill>
              </a:rPr>
              <a:t>据</a:t>
            </a:r>
            <a:r>
              <a:rPr lang="zh-CN" sz="3200" dirty="0"/>
              <a:t>人口调查</a:t>
            </a:r>
            <a:r>
              <a:rPr lang="zh-CN" sz="3200" b="1" dirty="0">
                <a:solidFill>
                  <a:schemeClr val="accent1"/>
                </a:solidFill>
              </a:rPr>
              <a:t>统计</a:t>
            </a:r>
            <a:r>
              <a:rPr lang="zh-CN" sz="3200" dirty="0"/>
              <a:t>，美国2023年</a:t>
            </a:r>
            <a:r>
              <a:rPr lang="zh-CN" sz="3200" dirty="0">
                <a:solidFill>
                  <a:srgbClr val="FF0000"/>
                </a:solidFill>
              </a:rPr>
              <a:t>人口超过</a:t>
            </a:r>
            <a:r>
              <a:rPr lang="zh-CN" sz="3200" dirty="0"/>
              <a:t>3.3</a:t>
            </a:r>
            <a:r>
              <a:rPr lang="zh-CN" sz="3200" dirty="0">
                <a:solidFill>
                  <a:srgbClr val="FF0000"/>
                </a:solidFill>
              </a:rPr>
              <a:t>亿</a:t>
            </a:r>
            <a:r>
              <a:rPr lang="zh-CN" sz="3200" dirty="0"/>
              <a:t>。</a:t>
            </a:r>
            <a:endParaRPr sz="3200" dirty="0"/>
          </a:p>
          <a:p>
            <a:pPr marL="514350" lvl="0" indent="-514350" algn="l" rtl="0">
              <a:lnSpc>
                <a:spcPct val="200000"/>
              </a:lnSpc>
              <a:spcBef>
                <a:spcPts val="0"/>
              </a:spcBef>
              <a:spcAft>
                <a:spcPts val="0"/>
              </a:spcAft>
              <a:buClr>
                <a:schemeClr val="dk1"/>
              </a:buClr>
              <a:buSzPts val="3200"/>
              <a:buAutoNum type="arabicPeriod"/>
            </a:pPr>
            <a:r>
              <a:rPr lang="zh-CN" sz="3200" b="1" dirty="0">
                <a:solidFill>
                  <a:schemeClr val="accent1"/>
                </a:solidFill>
              </a:rPr>
              <a:t>据统计</a:t>
            </a:r>
            <a:r>
              <a:rPr lang="zh-CN" sz="3200" dirty="0"/>
              <a:t>，中国2023年人口超过14亿。</a:t>
            </a:r>
            <a:endParaRPr sz="3200" dirty="0"/>
          </a:p>
          <a:p>
            <a:pPr marL="514350" lvl="0" indent="-514350" algn="l" rtl="0">
              <a:lnSpc>
                <a:spcPct val="200000"/>
              </a:lnSpc>
              <a:spcBef>
                <a:spcPts val="0"/>
              </a:spcBef>
              <a:spcAft>
                <a:spcPts val="0"/>
              </a:spcAft>
              <a:buClr>
                <a:schemeClr val="dk1"/>
              </a:buClr>
              <a:buSzPts val="3200"/>
              <a:buAutoNum type="arabicPeriod"/>
            </a:pPr>
            <a:r>
              <a:rPr lang="zh-CN" sz="3200" b="1" dirty="0">
                <a:solidFill>
                  <a:schemeClr val="accent1"/>
                </a:solidFill>
              </a:rPr>
              <a:t>据</a:t>
            </a:r>
            <a:r>
              <a:rPr lang="zh-CN" sz="3200" dirty="0"/>
              <a:t>中国人口调查</a:t>
            </a:r>
            <a:r>
              <a:rPr lang="zh-CN" sz="3200" b="1" dirty="0">
                <a:solidFill>
                  <a:schemeClr val="accent1"/>
                </a:solidFill>
              </a:rPr>
              <a:t>统计</a:t>
            </a:r>
            <a:r>
              <a:rPr lang="zh-CN" sz="3200" dirty="0"/>
              <a:t>，人口最多的</a:t>
            </a:r>
            <a:r>
              <a:rPr lang="zh-CN" sz="3200" dirty="0">
                <a:solidFill>
                  <a:srgbClr val="FF0000"/>
                </a:solidFill>
              </a:rPr>
              <a:t>少数民族</a:t>
            </a:r>
            <a:r>
              <a:rPr lang="zh-CN" sz="3200" dirty="0"/>
              <a:t>是_______; 人口最少的少数民族是_______。</a:t>
            </a:r>
            <a:endParaRPr sz="3200" dirty="0"/>
          </a:p>
          <a:p>
            <a:pPr marL="514350" lvl="0" indent="-514350" algn="l" rtl="0">
              <a:lnSpc>
                <a:spcPct val="200000"/>
              </a:lnSpc>
              <a:spcBef>
                <a:spcPts val="0"/>
              </a:spcBef>
              <a:spcAft>
                <a:spcPts val="0"/>
              </a:spcAft>
              <a:buClr>
                <a:schemeClr val="dk1"/>
              </a:buClr>
              <a:buSzPts val="3200"/>
              <a:buAutoNum type="arabicPeriod"/>
            </a:pPr>
            <a:r>
              <a:rPr lang="zh-CN" sz="3200" b="1" dirty="0">
                <a:solidFill>
                  <a:schemeClr val="accent1"/>
                </a:solidFill>
              </a:rPr>
              <a:t>据</a:t>
            </a:r>
            <a:r>
              <a:rPr lang="zh-CN" sz="3200" dirty="0"/>
              <a:t>老师</a:t>
            </a:r>
            <a:r>
              <a:rPr lang="zh-CN" sz="3200" b="1" dirty="0">
                <a:solidFill>
                  <a:schemeClr val="accent1"/>
                </a:solidFill>
              </a:rPr>
              <a:t>统计</a:t>
            </a:r>
            <a:r>
              <a:rPr lang="zh-CN" sz="3200" dirty="0"/>
              <a:t>，上个学期拿A的同学超过全班的90%。</a:t>
            </a:r>
            <a:endParaRPr sz="3200" dirty="0"/>
          </a:p>
        </p:txBody>
      </p:sp>
      <p:sp>
        <p:nvSpPr>
          <p:cNvPr id="121" name="Google Shape;121;p3"/>
          <p:cNvSpPr txBox="1"/>
          <p:nvPr/>
        </p:nvSpPr>
        <p:spPr>
          <a:xfrm>
            <a:off x="9449303" y="170991"/>
            <a:ext cx="2498557" cy="313928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zh-CN" sz="2200" b="0" i="0" u="none" strike="noStrike" cap="none">
                <a:solidFill>
                  <a:schemeClr val="dk1"/>
                </a:solidFill>
                <a:highlight>
                  <a:srgbClr val="C0C0C0"/>
                </a:highlight>
                <a:latin typeface="SimSun"/>
                <a:ea typeface="SimSun"/>
                <a:cs typeface="SimSun"/>
                <a:sym typeface="SimSun"/>
              </a:rPr>
              <a:t>建议此处插入一些表示中美人口的图表。 中国各个少数民族人口总量分布图或者网页：</a:t>
            </a:r>
            <a:endParaRPr sz="2200" b="0" i="0" u="none" strike="noStrike" cap="none">
              <a:solidFill>
                <a:schemeClr val="dk1"/>
              </a:solidFill>
              <a:highlight>
                <a:srgbClr val="C0C0C0"/>
              </a:highlight>
              <a:latin typeface="SimSun"/>
              <a:ea typeface="SimSun"/>
              <a:cs typeface="SimSun"/>
              <a:sym typeface="SimSun"/>
            </a:endParaRPr>
          </a:p>
          <a:p>
            <a:pPr marL="0" marR="0" lvl="0" indent="0" algn="l" rtl="0">
              <a:lnSpc>
                <a:spcPct val="100000"/>
              </a:lnSpc>
              <a:spcBef>
                <a:spcPts val="0"/>
              </a:spcBef>
              <a:spcAft>
                <a:spcPts val="0"/>
              </a:spcAft>
              <a:buClr>
                <a:srgbClr val="000000"/>
              </a:buClr>
              <a:buSzPts val="2200"/>
              <a:buFont typeface="Arial"/>
              <a:buNone/>
            </a:pPr>
            <a:r>
              <a:rPr lang="zh-CN" sz="2200" b="0" i="0" u="none" strike="noStrike" cap="none">
                <a:solidFill>
                  <a:schemeClr val="dk1"/>
                </a:solidFill>
                <a:highlight>
                  <a:srgbClr val="C0C0C0"/>
                </a:highlight>
                <a:latin typeface="SimSun"/>
                <a:ea typeface="SimSun"/>
                <a:cs typeface="SimSun"/>
                <a:sym typeface="SimSun"/>
              </a:rPr>
              <a:t>https://www.gov.cn/test/2005-07/26/content_17366_3.htm</a:t>
            </a:r>
            <a:endParaRPr sz="2200" b="0" i="0" u="none" strike="noStrike" cap="none">
              <a:solidFill>
                <a:schemeClr val="dk1"/>
              </a:solidFill>
              <a:highlight>
                <a:srgbClr val="C0C0C0"/>
              </a:highlight>
              <a:latin typeface="SimSun"/>
              <a:ea typeface="SimSun"/>
              <a:cs typeface="SimSun"/>
              <a:sym typeface="SimSu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35"/>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Times"/>
              <a:buNone/>
            </a:pPr>
            <a:r>
              <a:rPr lang="zh-CN"/>
              <a:t>……, 相当于……: equivalent to </a:t>
            </a:r>
            <a:endParaRPr/>
          </a:p>
        </p:txBody>
      </p:sp>
      <p:sp>
        <p:nvSpPr>
          <p:cNvPr id="128" name="Google Shape;128;p35"/>
          <p:cNvSpPr txBox="1">
            <a:spLocks noGrp="1"/>
          </p:cNvSpPr>
          <p:nvPr>
            <p:ph type="body" idx="1"/>
          </p:nvPr>
        </p:nvSpPr>
        <p:spPr>
          <a:xfrm>
            <a:off x="329184" y="1087276"/>
            <a:ext cx="11475720" cy="5496404"/>
          </a:xfrm>
          <a:prstGeom prst="rect">
            <a:avLst/>
          </a:prstGeom>
          <a:noFill/>
          <a:ln>
            <a:noFill/>
          </a:ln>
        </p:spPr>
        <p:txBody>
          <a:bodyPr spcFirstLastPara="1" wrap="square" lIns="91425" tIns="45700" rIns="91425" bIns="45700" anchor="t" anchorCtr="0">
            <a:normAutofit fontScale="92500" lnSpcReduction="10000"/>
          </a:bodyPr>
          <a:lstStyle/>
          <a:p>
            <a:pPr marL="742950" lvl="0" indent="-742950" algn="l" rtl="0">
              <a:lnSpc>
                <a:spcPct val="150000"/>
              </a:lnSpc>
              <a:spcBef>
                <a:spcPts val="1000"/>
              </a:spcBef>
              <a:spcAft>
                <a:spcPts val="0"/>
              </a:spcAft>
              <a:buSzPct val="121621"/>
              <a:buFont typeface="Arial"/>
              <a:buAutoNum type="arabicPeriod"/>
            </a:pPr>
            <a:r>
              <a:rPr lang="zh-CN" sz="3200" dirty="0"/>
              <a:t>中国有20%的人口，</a:t>
            </a:r>
            <a:r>
              <a:rPr lang="zh-CN" sz="3200" b="1" dirty="0">
                <a:solidFill>
                  <a:schemeClr val="accent1"/>
                </a:solidFill>
              </a:rPr>
              <a:t>相当于</a:t>
            </a:r>
            <a:r>
              <a:rPr lang="zh-CN" sz="3200" dirty="0"/>
              <a:t>3亿人，不能用</a:t>
            </a:r>
            <a:r>
              <a:rPr lang="zh-CN" sz="3200" dirty="0">
                <a:solidFill>
                  <a:srgbClr val="FF0000"/>
                </a:solidFill>
              </a:rPr>
              <a:t>普通话进行交流</a:t>
            </a:r>
            <a:r>
              <a:rPr lang="zh-CN" sz="3200" dirty="0"/>
              <a:t>。</a:t>
            </a:r>
            <a:endParaRPr sz="3200" dirty="0"/>
          </a:p>
          <a:p>
            <a:pPr marL="742950" lvl="0" indent="-742950" algn="l" rtl="0">
              <a:lnSpc>
                <a:spcPct val="150000"/>
              </a:lnSpc>
              <a:spcBef>
                <a:spcPts val="1000"/>
              </a:spcBef>
              <a:spcAft>
                <a:spcPts val="0"/>
              </a:spcAft>
              <a:buSzPct val="121621"/>
              <a:buFont typeface="Arial"/>
              <a:buAutoNum type="arabicPeriod"/>
            </a:pPr>
            <a:r>
              <a:rPr lang="zh-CN" sz="3200" dirty="0"/>
              <a:t>这次旅行我们花费了1000美金，</a:t>
            </a:r>
            <a:r>
              <a:rPr lang="zh-CN" sz="3200" b="1" dirty="0">
                <a:solidFill>
                  <a:schemeClr val="accent1"/>
                </a:solidFill>
              </a:rPr>
              <a:t>相当于</a:t>
            </a:r>
            <a:r>
              <a:rPr lang="zh-CN" sz="3200" dirty="0"/>
              <a:t>________人民币。</a:t>
            </a:r>
            <a:endParaRPr sz="3200" dirty="0"/>
          </a:p>
          <a:p>
            <a:pPr marL="0" lvl="0" indent="0" algn="r" rtl="0">
              <a:lnSpc>
                <a:spcPct val="150000"/>
              </a:lnSpc>
              <a:spcBef>
                <a:spcPts val="1000"/>
              </a:spcBef>
              <a:spcAft>
                <a:spcPts val="0"/>
              </a:spcAft>
              <a:buSzPct val="121621"/>
              <a:buNone/>
            </a:pPr>
            <a:r>
              <a:rPr lang="zh-CN" sz="3200" dirty="0"/>
              <a:t>（1美金=7.4元）</a:t>
            </a:r>
            <a:endParaRPr sz="3200" dirty="0"/>
          </a:p>
          <a:p>
            <a:pPr marL="0" lvl="0" indent="0" algn="l" rtl="0">
              <a:lnSpc>
                <a:spcPct val="150000"/>
              </a:lnSpc>
              <a:spcBef>
                <a:spcPts val="1000"/>
              </a:spcBef>
              <a:spcAft>
                <a:spcPts val="0"/>
              </a:spcAft>
              <a:buSzPct val="121621"/>
              <a:buNone/>
            </a:pPr>
            <a:r>
              <a:rPr lang="zh-CN" sz="3200" dirty="0"/>
              <a:t>3. 在Boulder买一间小公寓的价格______________。</a:t>
            </a:r>
            <a:endParaRPr sz="3200" dirty="0"/>
          </a:p>
          <a:p>
            <a:pPr marL="0" lvl="0" indent="0" algn="l" rtl="0">
              <a:lnSpc>
                <a:spcPct val="150000"/>
              </a:lnSpc>
              <a:spcBef>
                <a:spcPts val="1000"/>
              </a:spcBef>
              <a:spcAft>
                <a:spcPts val="0"/>
              </a:spcAft>
              <a:buSzPct val="121621"/>
              <a:buNone/>
            </a:pPr>
            <a:r>
              <a:rPr lang="zh-CN" sz="3200" dirty="0"/>
              <a:t>4. 她的中文非常好，____________</a:t>
            </a:r>
            <a:endParaRPr dirty="0"/>
          </a:p>
          <a:p>
            <a:pPr marL="0" lvl="0" indent="0" algn="l" rtl="0">
              <a:lnSpc>
                <a:spcPct val="150000"/>
              </a:lnSpc>
              <a:spcBef>
                <a:spcPts val="1000"/>
              </a:spcBef>
              <a:spcAft>
                <a:spcPts val="0"/>
              </a:spcAft>
              <a:buSzPct val="121621"/>
              <a:buNone/>
            </a:pPr>
            <a:r>
              <a:rPr lang="zh-CN" sz="3200" dirty="0"/>
              <a:t>5. 这次考试的难度 ____________________的总和。</a:t>
            </a:r>
            <a:endParaRPr sz="3200" dirty="0"/>
          </a:p>
          <a:p>
            <a:pPr marL="0" lvl="0" indent="0" algn="l" rtl="0">
              <a:lnSpc>
                <a:spcPct val="150000"/>
              </a:lnSpc>
              <a:spcBef>
                <a:spcPts val="1000"/>
              </a:spcBef>
              <a:spcAft>
                <a:spcPts val="0"/>
              </a:spcAft>
              <a:buSzPct val="121621"/>
              <a:buNone/>
            </a:pPr>
            <a:r>
              <a:rPr lang="zh-CN" sz="3200" dirty="0"/>
              <a:t>6. 她一个月的工资 ________________。</a:t>
            </a:r>
            <a:endParaRPr sz="3200" dirty="0"/>
          </a:p>
        </p:txBody>
      </p:sp>
      <p:sp>
        <p:nvSpPr>
          <p:cNvPr id="129" name="Google Shape;129;p35"/>
          <p:cNvSpPr txBox="1"/>
          <p:nvPr/>
        </p:nvSpPr>
        <p:spPr>
          <a:xfrm>
            <a:off x="7673936" y="5570286"/>
            <a:ext cx="1010213"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000000"/>
                </a:solidFill>
                <a:latin typeface="Arial"/>
                <a:ea typeface="Arial"/>
                <a:cs typeface="Arial"/>
                <a:sym typeface="Arial"/>
              </a:rPr>
              <a:t>sum, total </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36"/>
          <p:cNvSpPr txBox="1">
            <a:spLocks noGrp="1"/>
          </p:cNvSpPr>
          <p:nvPr>
            <p:ph type="title"/>
          </p:nvPr>
        </p:nvSpPr>
        <p:spPr>
          <a:xfrm>
            <a:off x="463446" y="209603"/>
            <a:ext cx="10893402" cy="882907"/>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0070C0"/>
              </a:buClr>
              <a:buSzPct val="111111"/>
              <a:buFont typeface="Times"/>
              <a:buNone/>
            </a:pPr>
            <a:r>
              <a:rPr lang="zh-CN"/>
              <a:t>以……为耻：be shamed of , feel shame because of</a:t>
            </a:r>
            <a:endParaRPr/>
          </a:p>
        </p:txBody>
      </p:sp>
      <p:sp>
        <p:nvSpPr>
          <p:cNvPr id="135" name="Google Shape;135;p36"/>
          <p:cNvSpPr txBox="1">
            <a:spLocks noGrp="1"/>
          </p:cNvSpPr>
          <p:nvPr>
            <p:ph type="body" idx="1"/>
          </p:nvPr>
        </p:nvSpPr>
        <p:spPr>
          <a:xfrm>
            <a:off x="237744" y="1087276"/>
            <a:ext cx="11704320" cy="5561121"/>
          </a:xfrm>
          <a:prstGeom prst="rect">
            <a:avLst/>
          </a:prstGeom>
          <a:noFill/>
          <a:ln>
            <a:noFill/>
          </a:ln>
        </p:spPr>
        <p:txBody>
          <a:bodyPr spcFirstLastPara="1" wrap="square" lIns="91425" tIns="45700" rIns="91425" bIns="45700" anchor="t" anchorCtr="0">
            <a:normAutofit/>
          </a:bodyPr>
          <a:lstStyle/>
          <a:p>
            <a:pPr marL="457200" lvl="0" indent="-457200" algn="l" rtl="0">
              <a:lnSpc>
                <a:spcPct val="150000"/>
              </a:lnSpc>
              <a:spcBef>
                <a:spcPts val="1000"/>
              </a:spcBef>
              <a:spcAft>
                <a:spcPts val="0"/>
              </a:spcAft>
              <a:buClr>
                <a:schemeClr val="dk1"/>
              </a:buClr>
              <a:buSzPts val="3600"/>
              <a:buChar char="•"/>
            </a:pPr>
            <a:r>
              <a:rPr lang="zh-CN" dirty="0"/>
              <a:t>在中国的有些城市，</a:t>
            </a:r>
            <a:r>
              <a:rPr lang="zh-CN" dirty="0">
                <a:solidFill>
                  <a:srgbClr val="FF0000"/>
                </a:solidFill>
              </a:rPr>
              <a:t>本地</a:t>
            </a:r>
            <a:r>
              <a:rPr lang="zh-CN" dirty="0"/>
              <a:t>人甚至</a:t>
            </a:r>
            <a:r>
              <a:rPr lang="zh-CN" b="1" dirty="0">
                <a:solidFill>
                  <a:schemeClr val="accent1"/>
                </a:solidFill>
              </a:rPr>
              <a:t>以</a:t>
            </a:r>
            <a:r>
              <a:rPr lang="zh-CN" dirty="0"/>
              <a:t>不会讲方言</a:t>
            </a:r>
            <a:r>
              <a:rPr lang="zh-CN" b="1" dirty="0">
                <a:solidFill>
                  <a:schemeClr val="accent1"/>
                </a:solidFill>
              </a:rPr>
              <a:t>为耻</a:t>
            </a:r>
            <a:r>
              <a:rPr lang="zh-CN" dirty="0"/>
              <a:t>。</a:t>
            </a:r>
            <a:endParaRPr dirty="0"/>
          </a:p>
          <a:p>
            <a:pPr marL="457200" lvl="0" indent="-457200" algn="l" rtl="0">
              <a:lnSpc>
                <a:spcPct val="150000"/>
              </a:lnSpc>
              <a:spcBef>
                <a:spcPts val="1000"/>
              </a:spcBef>
              <a:spcAft>
                <a:spcPts val="0"/>
              </a:spcAft>
              <a:buClr>
                <a:schemeClr val="dk1"/>
              </a:buClr>
              <a:buSzPts val="3600"/>
              <a:buChar char="•"/>
            </a:pPr>
            <a:r>
              <a:rPr lang="zh-CN" dirty="0"/>
              <a:t>学生们</a:t>
            </a:r>
            <a:r>
              <a:rPr lang="zh-CN" b="1" dirty="0">
                <a:solidFill>
                  <a:schemeClr val="accent1"/>
                </a:solidFill>
              </a:rPr>
              <a:t>以</a:t>
            </a:r>
            <a:r>
              <a:rPr lang="zh-CN" dirty="0"/>
              <a:t>迟到</a:t>
            </a:r>
            <a:r>
              <a:rPr lang="zh-CN" b="1" dirty="0">
                <a:solidFill>
                  <a:schemeClr val="accent1"/>
                </a:solidFill>
              </a:rPr>
              <a:t>为耻</a:t>
            </a:r>
            <a:r>
              <a:rPr lang="zh-CN" dirty="0"/>
              <a:t>，努力保持良好的学习态度和习惯。</a:t>
            </a:r>
            <a:endParaRPr dirty="0"/>
          </a:p>
          <a:p>
            <a:pPr marL="457200" lvl="0" indent="-457200" algn="l" rtl="0">
              <a:lnSpc>
                <a:spcPct val="150000"/>
              </a:lnSpc>
              <a:spcBef>
                <a:spcPts val="1000"/>
              </a:spcBef>
              <a:spcAft>
                <a:spcPts val="0"/>
              </a:spcAft>
              <a:buClr>
                <a:schemeClr val="dk1"/>
              </a:buClr>
              <a:buSzPts val="3600"/>
              <a:buChar char="•"/>
            </a:pPr>
            <a:r>
              <a:rPr lang="zh-CN"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不少香港人努力保护</a:t>
            </a:r>
            <a:r>
              <a:rPr lang="zh-CN" dirty="0">
                <a:solidFill>
                  <a:srgbClr val="FF000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当地方言</a:t>
            </a:r>
            <a:r>
              <a:rPr lang="zh-CN"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文化的传承</a:t>
            </a:r>
            <a:r>
              <a:rPr lang="zh-CN" alt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a:t>
            </a:r>
            <a:r>
              <a:rPr lang="zh-CN" b="1" dirty="0">
                <a:solidFill>
                  <a:schemeClr val="accen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以</a:t>
            </a:r>
            <a:r>
              <a:rPr lang="zh-CN"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不说粤语</a:t>
            </a:r>
            <a:r>
              <a:rPr lang="zh-CN" b="1" dirty="0">
                <a:solidFill>
                  <a:schemeClr val="accen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为耻</a:t>
            </a:r>
            <a:r>
              <a:rPr lang="zh-CN"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a:t>
            </a:r>
            <a:endParaRPr dirty="0"/>
          </a:p>
          <a:p>
            <a:pPr marL="457200" lvl="0" indent="-457200" algn="l" rtl="0">
              <a:lnSpc>
                <a:spcPct val="150000"/>
              </a:lnSpc>
              <a:spcBef>
                <a:spcPts val="1000"/>
              </a:spcBef>
              <a:spcAft>
                <a:spcPts val="0"/>
              </a:spcAft>
              <a:buClr>
                <a:schemeClr val="dk1"/>
              </a:buClr>
              <a:buSzPts val="3600"/>
              <a:buChar char="•"/>
            </a:pPr>
            <a:r>
              <a:rPr lang="zh-CN" dirty="0"/>
              <a:t>我们要</a:t>
            </a:r>
            <a:r>
              <a:rPr lang="zh-CN" b="1" dirty="0">
                <a:solidFill>
                  <a:schemeClr val="accent1"/>
                </a:solidFill>
              </a:rPr>
              <a:t>以</a:t>
            </a:r>
            <a:r>
              <a:rPr lang="zh-CN" dirty="0"/>
              <a:t>放弃</a:t>
            </a:r>
            <a:r>
              <a:rPr lang="zh-CN" b="1" dirty="0">
                <a:solidFill>
                  <a:schemeClr val="accent1"/>
                </a:solidFill>
              </a:rPr>
              <a:t>为耻</a:t>
            </a:r>
            <a:r>
              <a:rPr lang="zh-CN" dirty="0"/>
              <a:t>，坚持追求自己的梦想和目标。</a:t>
            </a:r>
            <a:endParaRPr dirty="0"/>
          </a:p>
        </p:txBody>
      </p:sp>
      <p:sp>
        <p:nvSpPr>
          <p:cNvPr id="136" name="Google Shape;136;p36"/>
          <p:cNvSpPr txBox="1"/>
          <p:nvPr/>
        </p:nvSpPr>
        <p:spPr>
          <a:xfrm>
            <a:off x="8059077" y="3786837"/>
            <a:ext cx="12984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FF0000"/>
                </a:solidFill>
                <a:latin typeface="Arial"/>
                <a:ea typeface="Arial"/>
                <a:cs typeface="Arial"/>
                <a:sym typeface="Arial"/>
              </a:rPr>
              <a:t>Inheritance </a:t>
            </a:r>
            <a:endParaRPr dirty="0"/>
          </a:p>
        </p:txBody>
      </p:sp>
      <p:sp>
        <p:nvSpPr>
          <p:cNvPr id="137" name="Google Shape;137;p36"/>
          <p:cNvSpPr txBox="1"/>
          <p:nvPr/>
        </p:nvSpPr>
        <p:spPr>
          <a:xfrm>
            <a:off x="8004313" y="3126807"/>
            <a:ext cx="12504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FF0000"/>
                </a:solidFill>
                <a:latin typeface="Arial"/>
                <a:ea typeface="Arial"/>
                <a:cs typeface="Arial"/>
                <a:sym typeface="Arial"/>
              </a:rPr>
              <a:t>chuánchéng</a:t>
            </a:r>
            <a:endParaRPr sz="1400" b="0" i="0" u="none" strike="noStrike" cap="none" dirty="0">
              <a:solidFill>
                <a:srgbClr val="FF0000"/>
              </a:solidFill>
              <a:latin typeface="Arial"/>
              <a:ea typeface="Arial"/>
              <a:cs typeface="Arial"/>
              <a:sym typeface="Arial"/>
            </a:endParaRPr>
          </a:p>
        </p:txBody>
      </p:sp>
      <p:sp>
        <p:nvSpPr>
          <p:cNvPr id="138" name="Google Shape;138;p36"/>
          <p:cNvSpPr txBox="1"/>
          <p:nvPr/>
        </p:nvSpPr>
        <p:spPr>
          <a:xfrm>
            <a:off x="5910147" y="4804049"/>
            <a:ext cx="942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FF0000"/>
                </a:solidFill>
                <a:latin typeface="Arial"/>
                <a:ea typeface="Arial"/>
                <a:cs typeface="Arial"/>
                <a:sym typeface="Arial"/>
              </a:rPr>
              <a:t>zhuī qiú</a:t>
            </a:r>
            <a:endParaRPr sz="1400" b="0" i="0" u="none" strike="noStrike" cap="none" dirty="0">
              <a:solidFill>
                <a:srgbClr val="FF0000"/>
              </a:solidFill>
              <a:latin typeface="Arial"/>
              <a:ea typeface="Arial"/>
              <a:cs typeface="Arial"/>
              <a:sym typeface="Arial"/>
            </a:endParaRPr>
          </a:p>
        </p:txBody>
      </p:sp>
      <p:sp>
        <p:nvSpPr>
          <p:cNvPr id="139" name="Google Shape;139;p36"/>
          <p:cNvSpPr txBox="1"/>
          <p:nvPr/>
        </p:nvSpPr>
        <p:spPr>
          <a:xfrm>
            <a:off x="5910147" y="5616824"/>
            <a:ext cx="7773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FF0000"/>
                </a:solidFill>
                <a:latin typeface="Arial"/>
                <a:ea typeface="Arial"/>
                <a:cs typeface="Arial"/>
                <a:sym typeface="Arial"/>
              </a:rPr>
              <a:t>pursue</a:t>
            </a:r>
            <a:endParaRPr dirty="0"/>
          </a:p>
        </p:txBody>
      </p:sp>
      <p:sp>
        <p:nvSpPr>
          <p:cNvPr id="140" name="Google Shape;140;p36"/>
          <p:cNvSpPr txBox="1"/>
          <p:nvPr/>
        </p:nvSpPr>
        <p:spPr>
          <a:xfrm>
            <a:off x="2667146" y="4804049"/>
            <a:ext cx="813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FF0000"/>
                </a:solidFill>
                <a:latin typeface="Arial"/>
                <a:ea typeface="Arial"/>
                <a:cs typeface="Arial"/>
                <a:sym typeface="Arial"/>
              </a:rPr>
              <a:t>fàng qì</a:t>
            </a:r>
            <a:endParaRPr sz="1400" b="0" i="0" u="none" strike="noStrike" cap="none" dirty="0">
              <a:solidFill>
                <a:srgbClr val="FF0000"/>
              </a:solidFill>
              <a:latin typeface="Arial"/>
              <a:ea typeface="Arial"/>
              <a:cs typeface="Arial"/>
              <a:sym typeface="Arial"/>
            </a:endParaRPr>
          </a:p>
        </p:txBody>
      </p:sp>
      <p:sp>
        <p:nvSpPr>
          <p:cNvPr id="141" name="Google Shape;141;p36"/>
          <p:cNvSpPr txBox="1"/>
          <p:nvPr/>
        </p:nvSpPr>
        <p:spPr>
          <a:xfrm>
            <a:off x="2667146" y="5616824"/>
            <a:ext cx="8136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zh-CN" sz="1400" b="0" i="0" u="none" strike="noStrike" cap="none" dirty="0">
                <a:solidFill>
                  <a:srgbClr val="FF0000"/>
                </a:solidFill>
                <a:latin typeface="Arial"/>
                <a:ea typeface="Arial"/>
                <a:cs typeface="Arial"/>
                <a:sym typeface="Arial"/>
              </a:rPr>
              <a:t>Give up</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37"/>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Times"/>
              <a:buNone/>
            </a:pPr>
            <a:r>
              <a:rPr lang="zh-CN"/>
              <a:t>…难以 + vp …:   it’s hard to v…</a:t>
            </a:r>
            <a:endParaRPr/>
          </a:p>
        </p:txBody>
      </p:sp>
      <p:sp>
        <p:nvSpPr>
          <p:cNvPr id="147" name="Google Shape;147;p37"/>
          <p:cNvSpPr txBox="1">
            <a:spLocks noGrp="1"/>
          </p:cNvSpPr>
          <p:nvPr>
            <p:ph type="body" idx="1"/>
          </p:nvPr>
        </p:nvSpPr>
        <p:spPr>
          <a:xfrm>
            <a:off x="703288" y="1087276"/>
            <a:ext cx="11567960" cy="4644725"/>
          </a:xfrm>
          <a:prstGeom prst="rect">
            <a:avLst/>
          </a:prstGeom>
          <a:noFill/>
          <a:ln>
            <a:noFill/>
          </a:ln>
        </p:spPr>
        <p:txBody>
          <a:bodyPr spcFirstLastPara="1" wrap="square" lIns="91425" tIns="45700" rIns="91425" bIns="45700" anchor="t" anchorCtr="0">
            <a:normAutofit fontScale="92500" lnSpcReduction="10000"/>
          </a:bodyPr>
          <a:lstStyle/>
          <a:p>
            <a:pPr marL="457200" lvl="0" indent="-457200" algn="l" rtl="0">
              <a:lnSpc>
                <a:spcPct val="150000"/>
              </a:lnSpc>
              <a:spcBef>
                <a:spcPts val="1000"/>
              </a:spcBef>
              <a:spcAft>
                <a:spcPts val="0"/>
              </a:spcAft>
              <a:buClr>
                <a:schemeClr val="dk1"/>
              </a:buClr>
              <a:buSzPct val="121621"/>
              <a:buChar char="•"/>
            </a:pPr>
            <a:r>
              <a:rPr lang="zh-CN" sz="3200" dirty="0"/>
              <a:t>一些外来人口担心自己的孩子不会使用当地方言，</a:t>
            </a:r>
            <a:r>
              <a:rPr lang="zh-CN" sz="3200" dirty="0">
                <a:solidFill>
                  <a:schemeClr val="accent1"/>
                </a:solidFill>
              </a:rPr>
              <a:t>难以融入</a:t>
            </a:r>
            <a:r>
              <a:rPr lang="zh-CN" sz="3200" dirty="0"/>
              <a:t>到同学中去。</a:t>
            </a:r>
            <a:endParaRPr sz="3200" dirty="0"/>
          </a:p>
          <a:p>
            <a:pPr marL="457200" lvl="0" indent="-457200" algn="l" rtl="0">
              <a:lnSpc>
                <a:spcPct val="150000"/>
              </a:lnSpc>
              <a:spcBef>
                <a:spcPts val="1000"/>
              </a:spcBef>
              <a:spcAft>
                <a:spcPts val="0"/>
              </a:spcAft>
              <a:buClr>
                <a:schemeClr val="dk1"/>
              </a:buClr>
              <a:buSzPct val="121621"/>
              <a:buChar char="•"/>
            </a:pPr>
            <a:r>
              <a:rPr lang="zh-CN" sz="3200" dirty="0"/>
              <a:t>这个小学的篮球俱乐部很受欢迎，</a:t>
            </a:r>
            <a:r>
              <a:rPr lang="zh-CN" sz="3200" dirty="0">
                <a:solidFill>
                  <a:srgbClr val="FF0000"/>
                </a:solidFill>
              </a:rPr>
              <a:t>由于</a:t>
            </a:r>
            <a:r>
              <a:rPr lang="zh-CN" sz="3200" dirty="0"/>
              <a:t>报名的人太多，她的孩子</a:t>
            </a:r>
            <a:r>
              <a:rPr lang="zh-CN" sz="3200" dirty="0">
                <a:solidFill>
                  <a:schemeClr val="accent1"/>
                </a:solidFill>
              </a:rPr>
              <a:t>难以加入</a:t>
            </a:r>
            <a:r>
              <a:rPr lang="zh-CN" sz="3200" dirty="0"/>
              <a:t>其中。</a:t>
            </a:r>
            <a:endParaRPr sz="3200" dirty="0"/>
          </a:p>
          <a:p>
            <a:pPr marL="457200" lvl="0" indent="-457200" algn="l" rtl="0">
              <a:lnSpc>
                <a:spcPct val="150000"/>
              </a:lnSpc>
              <a:spcBef>
                <a:spcPts val="1000"/>
              </a:spcBef>
              <a:spcAft>
                <a:spcPts val="0"/>
              </a:spcAft>
              <a:buClr>
                <a:schemeClr val="dk1"/>
              </a:buClr>
              <a:buSzPct val="121621"/>
              <a:buChar char="•"/>
            </a:pPr>
            <a:r>
              <a:rPr lang="zh-CN" sz="3200" dirty="0">
                <a:solidFill>
                  <a:srgbClr val="FF0000"/>
                </a:solidFill>
              </a:rPr>
              <a:t>粤语</a:t>
            </a:r>
            <a:r>
              <a:rPr lang="zh-CN" sz="3200" dirty="0"/>
              <a:t>方言太复杂了，对外地人来说</a:t>
            </a:r>
            <a:r>
              <a:rPr lang="zh-CN" sz="3200"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常常</a:t>
            </a:r>
            <a:r>
              <a:rPr lang="zh-CN" sz="3200" dirty="0">
                <a:solidFill>
                  <a:schemeClr val="accent1"/>
                </a:solidFill>
              </a:rPr>
              <a:t>难以听懂</a:t>
            </a:r>
            <a:r>
              <a:rPr lang="zh-CN" sz="3200" dirty="0"/>
              <a:t>。</a:t>
            </a:r>
            <a:endParaRPr sz="3200" dirty="0"/>
          </a:p>
          <a:p>
            <a:pPr marL="457200" lvl="0" indent="-457200" algn="l" rtl="0">
              <a:lnSpc>
                <a:spcPct val="150000"/>
              </a:lnSpc>
              <a:spcBef>
                <a:spcPts val="1000"/>
              </a:spcBef>
              <a:spcAft>
                <a:spcPts val="0"/>
              </a:spcAft>
              <a:buClr>
                <a:schemeClr val="dk1"/>
              </a:buClr>
              <a:buSzPct val="121621"/>
              <a:buChar char="•"/>
            </a:pPr>
            <a:r>
              <a:rPr lang="zh-CN" sz="3200" dirty="0"/>
              <a:t>这个问题</a:t>
            </a:r>
            <a:r>
              <a:rPr lang="zh-CN" sz="3200" dirty="0">
                <a:solidFill>
                  <a:schemeClr val="accent1"/>
                </a:solidFill>
              </a:rPr>
              <a:t>难以找到</a:t>
            </a:r>
            <a:r>
              <a:rPr lang="zh-CN" sz="3200" dirty="0"/>
              <a:t>一个简单的答案。</a:t>
            </a:r>
            <a:endParaRPr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38"/>
          <p:cNvSpPr txBox="1">
            <a:spLocks noGrp="1"/>
          </p:cNvSpPr>
          <p:nvPr>
            <p:ph type="title"/>
          </p:nvPr>
        </p:nvSpPr>
        <p:spPr>
          <a:xfrm>
            <a:off x="463446" y="209603"/>
            <a:ext cx="10515600" cy="88290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70C0"/>
              </a:buClr>
              <a:buSzPts val="4400"/>
              <a:buFont typeface="Times"/>
              <a:buNone/>
            </a:pPr>
            <a:r>
              <a:rPr lang="zh-CN"/>
              <a:t>S + 变得 + 更……了/越来越……了</a:t>
            </a:r>
            <a:endParaRPr/>
          </a:p>
        </p:txBody>
      </p:sp>
      <p:sp>
        <p:nvSpPr>
          <p:cNvPr id="153" name="Google Shape;153;p38"/>
          <p:cNvSpPr txBox="1">
            <a:spLocks noGrp="1"/>
          </p:cNvSpPr>
          <p:nvPr>
            <p:ph type="body" idx="1"/>
          </p:nvPr>
        </p:nvSpPr>
        <p:spPr>
          <a:xfrm>
            <a:off x="703288" y="1087276"/>
            <a:ext cx="10515600" cy="4644725"/>
          </a:xfrm>
          <a:prstGeom prst="rect">
            <a:avLst/>
          </a:prstGeom>
          <a:noFill/>
          <a:ln>
            <a:noFill/>
          </a:ln>
        </p:spPr>
        <p:txBody>
          <a:bodyPr spcFirstLastPara="1" wrap="square" lIns="91425" tIns="45700" rIns="91425" bIns="45700" anchor="t" anchorCtr="0">
            <a:normAutofit/>
          </a:bodyPr>
          <a:lstStyle/>
          <a:p>
            <a:pPr marL="457200" lvl="0" indent="-457200" algn="l" rtl="0">
              <a:lnSpc>
                <a:spcPct val="150000"/>
              </a:lnSpc>
              <a:spcBef>
                <a:spcPts val="1000"/>
              </a:spcBef>
              <a:spcAft>
                <a:spcPts val="0"/>
              </a:spcAft>
              <a:buClr>
                <a:schemeClr val="dk1"/>
              </a:buClr>
              <a:buSzPts val="3600"/>
              <a:buChar char="•"/>
            </a:pPr>
            <a:r>
              <a:rPr lang="zh-CN" sz="2800" dirty="0"/>
              <a:t>在现代社会，随着人们活动</a:t>
            </a:r>
            <a:r>
              <a:rPr lang="zh-CN" sz="2800" dirty="0">
                <a:solidFill>
                  <a:srgbClr val="FF0000"/>
                </a:solidFill>
              </a:rPr>
              <a:t>范围</a:t>
            </a:r>
            <a:r>
              <a:rPr lang="zh-CN" sz="2800" dirty="0"/>
              <a:t>的</a:t>
            </a:r>
            <a:r>
              <a:rPr lang="zh-CN" sz="2800" dirty="0">
                <a:solidFill>
                  <a:srgbClr val="FF0000"/>
                </a:solidFill>
              </a:rPr>
              <a:t>不断扩大</a:t>
            </a:r>
            <a:r>
              <a:rPr lang="zh-CN" sz="2800" dirty="0"/>
              <a:t>，</a:t>
            </a:r>
            <a:r>
              <a:rPr lang="zh-CN" sz="2800" dirty="0">
                <a:solidFill>
                  <a:srgbClr val="FF0000"/>
                </a:solidFill>
              </a:rPr>
              <a:t>跨地域</a:t>
            </a:r>
            <a:r>
              <a:rPr lang="zh-CN" sz="2800" dirty="0"/>
              <a:t>交流的增多，会说普通话也</a:t>
            </a:r>
            <a:r>
              <a:rPr lang="zh-CN" sz="2800" dirty="0">
                <a:solidFill>
                  <a:schemeClr val="accent1"/>
                </a:solidFill>
              </a:rPr>
              <a:t>变得越来越重要了</a:t>
            </a:r>
            <a:r>
              <a:rPr lang="zh-CN" sz="2800" dirty="0"/>
              <a:t>。</a:t>
            </a:r>
            <a:endParaRPr sz="2800" dirty="0"/>
          </a:p>
          <a:p>
            <a:pPr marL="457200" lvl="0" indent="-457200" algn="l" rtl="0">
              <a:lnSpc>
                <a:spcPct val="150000"/>
              </a:lnSpc>
              <a:spcBef>
                <a:spcPts val="1000"/>
              </a:spcBef>
              <a:spcAft>
                <a:spcPts val="0"/>
              </a:spcAft>
              <a:buSzPts val="3600"/>
              <a:buChar char="•"/>
            </a:pPr>
            <a:r>
              <a:rPr lang="zh-CN" sz="2800" dirty="0">
                <a:solidFill>
                  <a:srgbClr val="FF0000"/>
                </a:solidFill>
              </a:rPr>
              <a:t>由于</a:t>
            </a:r>
            <a:r>
              <a:rPr lang="zh-CN" sz="2800" dirty="0"/>
              <a:t>互联网的普及，世界各地人们的交流</a:t>
            </a:r>
            <a:r>
              <a:rPr lang="zh-CN" sz="2800" dirty="0">
                <a:solidFill>
                  <a:schemeClr val="accent1"/>
                </a:solidFill>
              </a:rPr>
              <a:t>变得越来越容易了</a:t>
            </a:r>
            <a:r>
              <a:rPr lang="zh-CN" sz="2800" dirty="0"/>
              <a:t>。</a:t>
            </a:r>
            <a:endParaRPr sz="2800" dirty="0"/>
          </a:p>
          <a:p>
            <a:pPr marL="457200" lvl="0" indent="-457200" algn="l" rtl="0">
              <a:lnSpc>
                <a:spcPct val="150000"/>
              </a:lnSpc>
              <a:spcBef>
                <a:spcPts val="1000"/>
              </a:spcBef>
              <a:spcAft>
                <a:spcPts val="0"/>
              </a:spcAft>
              <a:buSzPts val="3600"/>
              <a:buChar char="•"/>
            </a:pPr>
            <a:r>
              <a:rPr lang="zh-CN" sz="2800" dirty="0"/>
              <a:t>她通过不断努力</a:t>
            </a:r>
            <a:r>
              <a:rPr lang="zh-CN" sz="2800" dirty="0">
                <a:solidFill>
                  <a:schemeClr val="accent1"/>
                </a:solidFill>
              </a:rPr>
              <a:t>变得越来越优秀和自信</a:t>
            </a:r>
            <a:r>
              <a:rPr lang="zh-CN" altLang="en-US" sz="2800" dirty="0">
                <a:solidFill>
                  <a:schemeClr val="accent1"/>
                </a:solidFill>
              </a:rPr>
              <a:t>了</a:t>
            </a:r>
            <a:r>
              <a:rPr lang="zh-CN" sz="2800" dirty="0"/>
              <a:t>。</a:t>
            </a:r>
            <a:endParaRPr sz="2800" dirty="0"/>
          </a:p>
          <a:p>
            <a:pPr marL="457200" lvl="0" indent="-457200" algn="l" rtl="0">
              <a:lnSpc>
                <a:spcPct val="150000"/>
              </a:lnSpc>
              <a:spcBef>
                <a:spcPts val="1000"/>
              </a:spcBef>
              <a:spcAft>
                <a:spcPts val="0"/>
              </a:spcAft>
              <a:buClr>
                <a:schemeClr val="dk1"/>
              </a:buClr>
              <a:buSzPts val="3600"/>
              <a:buChar char="•"/>
            </a:pPr>
            <a:r>
              <a:rPr lang="zh-CN" sz="2800" dirty="0"/>
              <a:t>这种新技术让我们的工作_______________。</a:t>
            </a:r>
            <a:endParaRPr sz="2800" dirty="0"/>
          </a:p>
          <a:p>
            <a:pPr marL="457200" lvl="0" indent="-457200" algn="l" rtl="0">
              <a:lnSpc>
                <a:spcPct val="150000"/>
              </a:lnSpc>
              <a:spcBef>
                <a:spcPts val="1000"/>
              </a:spcBef>
              <a:spcAft>
                <a:spcPts val="0"/>
              </a:spcAft>
              <a:buClr>
                <a:schemeClr val="dk1"/>
              </a:buClr>
              <a:buSzPts val="3600"/>
              <a:buChar char="•"/>
            </a:pPr>
            <a:r>
              <a:rPr lang="zh-CN" sz="2800" dirty="0"/>
              <a:t>春天马上要到了，天气_________________。</a:t>
            </a:r>
            <a:endParaRPr sz="2800" dirty="0"/>
          </a:p>
        </p:txBody>
      </p:sp>
      <p:sp>
        <p:nvSpPr>
          <p:cNvPr id="2" name="TextBox 1">
            <a:extLst>
              <a:ext uri="{FF2B5EF4-FFF2-40B4-BE49-F238E27FC236}">
                <a16:creationId xmlns:a16="http://schemas.microsoft.com/office/drawing/2014/main" id="{0A73613F-E33C-B118-5EB5-4528771E2A3B}"/>
              </a:ext>
            </a:extLst>
          </p:cNvPr>
          <p:cNvSpPr txBox="1"/>
          <p:nvPr/>
        </p:nvSpPr>
        <p:spPr>
          <a:xfrm>
            <a:off x="3160643" y="2544417"/>
            <a:ext cx="1487908" cy="307777"/>
          </a:xfrm>
          <a:prstGeom prst="rect">
            <a:avLst/>
          </a:prstGeom>
          <a:noFill/>
        </p:spPr>
        <p:txBody>
          <a:bodyPr wrap="none" rtlCol="0">
            <a:spAutoFit/>
          </a:bodyPr>
          <a:lstStyle/>
          <a:p>
            <a:r>
              <a:rPr lang="en-US" dirty="0" err="1">
                <a:solidFill>
                  <a:srgbClr val="C00000"/>
                </a:solidFill>
              </a:rPr>
              <a:t>pǔjí</a:t>
            </a:r>
            <a:r>
              <a:rPr lang="en-US" dirty="0">
                <a:solidFill>
                  <a:srgbClr val="C00000"/>
                </a:solidFill>
              </a:rPr>
              <a:t>, widespread</a:t>
            </a:r>
          </a:p>
        </p:txBody>
      </p:sp>
    </p:spTree>
  </p:cSld>
  <p:clrMapOvr>
    <a:masterClrMapping/>
  </p:clrMapOvr>
</p:sld>
</file>

<file path=ppt/theme/theme1.xml><?xml version="1.0" encoding="utf-8"?>
<a:theme xmlns:a="http://schemas.openxmlformats.org/drawingml/2006/main" name="常用">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2788</Words>
  <Application>Microsoft Office PowerPoint</Application>
  <PresentationFormat>Widescreen</PresentationFormat>
  <Paragraphs>101</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Times</vt:lpstr>
      <vt:lpstr>SimSun</vt:lpstr>
      <vt:lpstr>Roboto</vt:lpstr>
      <vt:lpstr>Calibri</vt:lpstr>
      <vt:lpstr>Arial</vt:lpstr>
      <vt:lpstr>常用</vt:lpstr>
      <vt:lpstr>第三课   普通话与方言</vt:lpstr>
      <vt:lpstr>PowerPoint Presentation</vt:lpstr>
      <vt:lpstr>根据: according to    被划为: be classified as/into…</vt:lpstr>
      <vt:lpstr>S + 甚至 + a clause/vp…</vt:lpstr>
      <vt:lpstr>据…统计</vt:lpstr>
      <vt:lpstr>……, 相当于……: equivalent to </vt:lpstr>
      <vt:lpstr>以……为耻：be shamed of , feel shame because of</vt:lpstr>
      <vt:lpstr>…难以 + vp …:   it’s hard to v…</vt:lpstr>
      <vt:lpstr>S + 变得 + 更……了/越来越……了</vt:lpstr>
      <vt:lpstr>复习： 即使……, (S)也…… (though…still…)</vt:lpstr>
      <vt:lpstr>由于: owing to, thanks to, due to, because of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第三课   普通话与方言</dc:title>
  <dc:creator>Microsoft Office User</dc:creator>
  <cp:lastModifiedBy>Lily Pear</cp:lastModifiedBy>
  <cp:revision>1</cp:revision>
  <dcterms:created xsi:type="dcterms:W3CDTF">2022-04-09T20:27:13Z</dcterms:created>
  <dcterms:modified xsi:type="dcterms:W3CDTF">2024-03-27T22:24:19Z</dcterms:modified>
</cp:coreProperties>
</file>