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7"/>
  </p:notesMasterIdLst>
  <p:sldIdLst>
    <p:sldId id="257" r:id="rId2"/>
    <p:sldId id="290" r:id="rId3"/>
    <p:sldId id="258" r:id="rId4"/>
    <p:sldId id="259" r:id="rId5"/>
    <p:sldId id="272" r:id="rId6"/>
    <p:sldId id="292" r:id="rId7"/>
    <p:sldId id="262" r:id="rId8"/>
    <p:sldId id="264" r:id="rId9"/>
    <p:sldId id="273" r:id="rId10"/>
    <p:sldId id="270" r:id="rId11"/>
    <p:sldId id="276" r:id="rId12"/>
    <p:sldId id="265" r:id="rId13"/>
    <p:sldId id="266" r:id="rId14"/>
    <p:sldId id="271" r:id="rId15"/>
    <p:sldId id="277" r:id="rId16"/>
    <p:sldId id="291" r:id="rId17"/>
    <p:sldId id="279" r:id="rId18"/>
    <p:sldId id="280" r:id="rId19"/>
    <p:sldId id="281" r:id="rId20"/>
    <p:sldId id="282" r:id="rId21"/>
    <p:sldId id="283" r:id="rId22"/>
    <p:sldId id="284" r:id="rId23"/>
    <p:sldId id="287" r:id="rId24"/>
    <p:sldId id="288" r:id="rId25"/>
    <p:sldId id="2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55"/>
  </p:normalViewPr>
  <p:slideViewPr>
    <p:cSldViewPr snapToGrid="0" snapToObjects="1">
      <p:cViewPr varScale="1">
        <p:scale>
          <a:sx n="95" d="100"/>
          <a:sy n="95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188D-DF7A-AC49-BCAB-FDD6BF414269}" type="datetimeFigureOut">
              <a:rPr lang="en-US" smtClean="0"/>
              <a:t>11/5/23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204D5-800B-E144-8383-AAE082140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3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wannianrili.bmcx.com</a:t>
            </a:r>
            <a:r>
              <a:rPr lang="en-US" dirty="0"/>
              <a:t>/2022-06-29__wannianrili/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A0D748-D548-9745-B42C-95C3A833B6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46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加图片打印出来  让学生连线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5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前两个带着学生说，后几个让学生两人一组自己说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36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加图片  让学生连线 打印出来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4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播放后有动画效果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08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播放后有动画效果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11/5/23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annianrili.bmcx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annianrili.bmcx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annianrili.bmcx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annianrili.bmcx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DFAE-DC47-7C4B-A425-84CCA293B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869" y="639037"/>
            <a:ext cx="9144000" cy="2387600"/>
          </a:xfrm>
        </p:spPr>
        <p:txBody>
          <a:bodyPr/>
          <a:lstStyle/>
          <a:p>
            <a:r>
              <a:rPr lang="zh-CN" altLang="en-US" dirty="0"/>
              <a:t>第二</a:t>
            </a:r>
            <a:r>
              <a:rPr lang="zh-CN" altLang="en-US"/>
              <a:t>课 节日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AF7CA-323D-A543-B598-C657BC5C0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869" y="3304902"/>
            <a:ext cx="9144000" cy="1469571"/>
          </a:xfrm>
        </p:spPr>
        <p:txBody>
          <a:bodyPr/>
          <a:lstStyle/>
          <a:p>
            <a:r>
              <a:rPr lang="zh-CN" altLang="en-US" dirty="0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1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7BA5-1C7C-634F-80A4-AEBE82A54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和你的同学讨论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1983C-0498-ED47-B87F-D52032728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04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 你最喜欢什么</a:t>
            </a:r>
            <a:r>
              <a:rPr lang="zh-CN" altLang="en-US" dirty="0">
                <a:solidFill>
                  <a:srgbClr val="FF0000"/>
                </a:solidFill>
              </a:rPr>
              <a:t>节日</a:t>
            </a:r>
            <a:r>
              <a:rPr lang="zh-CN" altLang="en-US" dirty="0"/>
              <a:t>？为什么？这个节日有什么习俗？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dirty="0"/>
              <a:t> 中国有什么传统节日？这些节日各有什么习俗？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上网查一查你的生日是阴历</a:t>
            </a:r>
            <a:r>
              <a:rPr lang="en-US" altLang="zh-CN" dirty="0"/>
              <a:t>/</a:t>
            </a:r>
            <a:r>
              <a:rPr lang="zh-CN" altLang="en-US" dirty="0"/>
              <a:t>农历的几月几号？</a:t>
            </a:r>
            <a:endParaRPr lang="en-US" altLang="zh-CN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buNone/>
            </a:pPr>
            <a:endParaRPr lang="en-US" altLang="zh-CN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75E8C3-A31D-DD49-B5A9-C78950C78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246" y="4072146"/>
            <a:ext cx="2179075" cy="212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7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23DE6-A06E-164B-986C-C89880D05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121" y="267789"/>
            <a:ext cx="2497112" cy="63224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清明节</a:t>
            </a:r>
            <a:r>
              <a:rPr lang="zh-CN" altLang="en-US" dirty="0"/>
              <a:t>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端午节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中秋节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春节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儿童节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国庆节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国际劳动节 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D64D4E-0F33-B34F-BF64-CABA2F6A4331}"/>
              </a:ext>
            </a:extLst>
          </p:cNvPr>
          <p:cNvSpPr txBox="1">
            <a:spLocks/>
          </p:cNvSpPr>
          <p:nvPr/>
        </p:nvSpPr>
        <p:spPr>
          <a:xfrm>
            <a:off x="8069610" y="315687"/>
            <a:ext cx="4304141" cy="63224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农历五月初五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农历正月初一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阴历八月十五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阳历六月一号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公历五月一号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公历十月一号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阳历四</a:t>
            </a:r>
            <a:r>
              <a:rPr lang="zh-CN" altLang="en-US" dirty="0"/>
              <a:t>月五号左右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BFF078-27C9-7A4D-AED0-C165EAB751DC}"/>
              </a:ext>
            </a:extLst>
          </p:cNvPr>
          <p:cNvSpPr txBox="1">
            <a:spLocks/>
          </p:cNvSpPr>
          <p:nvPr/>
        </p:nvSpPr>
        <p:spPr>
          <a:xfrm>
            <a:off x="249320" y="1613263"/>
            <a:ext cx="4118030" cy="63224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 err="1">
                <a:solidFill>
                  <a:srgbClr val="00B050"/>
                </a:solidFill>
              </a:rPr>
              <a:t>公历</a:t>
            </a:r>
            <a:r>
              <a:rPr lang="en-US" altLang="zh-CN" sz="4000" dirty="0">
                <a:solidFill>
                  <a:srgbClr val="00B050"/>
                </a:solidFill>
              </a:rPr>
              <a:t>/</a:t>
            </a:r>
            <a:r>
              <a:rPr lang="zh-CN" altLang="en-US" sz="4000" dirty="0">
                <a:solidFill>
                  <a:srgbClr val="00B050"/>
                </a:solidFill>
              </a:rPr>
              <a:t>阳历节日</a:t>
            </a:r>
            <a:endParaRPr lang="en-US" altLang="zh-CN" sz="4000" dirty="0">
              <a:solidFill>
                <a:srgbClr val="00B05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000" dirty="0">
                <a:solidFill>
                  <a:srgbClr val="FF0000"/>
                </a:solidFill>
              </a:rPr>
              <a:t>农历</a:t>
            </a:r>
            <a:r>
              <a:rPr lang="en-US" altLang="zh-CN" sz="4000" dirty="0">
                <a:solidFill>
                  <a:srgbClr val="FF0000"/>
                </a:solidFill>
              </a:rPr>
              <a:t>/</a:t>
            </a:r>
            <a:r>
              <a:rPr lang="zh-CN" altLang="en-US" sz="4000" dirty="0">
                <a:solidFill>
                  <a:srgbClr val="FF0000"/>
                </a:solidFill>
              </a:rPr>
              <a:t>阴历节日</a:t>
            </a:r>
            <a:endParaRPr lang="en-US" sz="40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1E4896-3C5B-B742-881B-B97901AFF44C}"/>
              </a:ext>
            </a:extLst>
          </p:cNvPr>
          <p:cNvCxnSpPr>
            <a:cxnSpLocks/>
          </p:cNvCxnSpPr>
          <p:nvPr/>
        </p:nvCxnSpPr>
        <p:spPr>
          <a:xfrm flipV="1">
            <a:off x="6168333" y="3526973"/>
            <a:ext cx="1803799" cy="70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A6152188-31AD-3849-97FB-2D3D68AD9A77}"/>
              </a:ext>
            </a:extLst>
          </p:cNvPr>
          <p:cNvSpPr/>
          <p:nvPr/>
        </p:nvSpPr>
        <p:spPr>
          <a:xfrm>
            <a:off x="4303227" y="1116876"/>
            <a:ext cx="2175946" cy="27366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6D73B6-71F8-A744-85A9-8C5D9B49FEC9}"/>
              </a:ext>
            </a:extLst>
          </p:cNvPr>
          <p:cNvSpPr/>
          <p:nvPr/>
        </p:nvSpPr>
        <p:spPr>
          <a:xfrm>
            <a:off x="4064796" y="3879670"/>
            <a:ext cx="3328778" cy="273666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BCFDAA6-845F-3445-819D-FF618E551F2C}"/>
              </a:ext>
            </a:extLst>
          </p:cNvPr>
          <p:cNvSpPr/>
          <p:nvPr/>
        </p:nvSpPr>
        <p:spPr>
          <a:xfrm>
            <a:off x="4428305" y="315687"/>
            <a:ext cx="1810262" cy="80118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8BCAB4-EE29-5444-A178-14BE0462E023}"/>
              </a:ext>
            </a:extLst>
          </p:cNvPr>
          <p:cNvCxnSpPr>
            <a:cxnSpLocks/>
          </p:cNvCxnSpPr>
          <p:nvPr/>
        </p:nvCxnSpPr>
        <p:spPr>
          <a:xfrm>
            <a:off x="6148247" y="5199021"/>
            <a:ext cx="1803799" cy="65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C02B7AF-2846-3346-A67B-44788A9C4665}"/>
              </a:ext>
            </a:extLst>
          </p:cNvPr>
          <p:cNvCxnSpPr>
            <a:cxnSpLocks/>
          </p:cNvCxnSpPr>
          <p:nvPr/>
        </p:nvCxnSpPr>
        <p:spPr>
          <a:xfrm flipV="1">
            <a:off x="5942470" y="1730833"/>
            <a:ext cx="2029662" cy="1704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00FAFA1-BF6D-344B-A629-BD1551C2EC3E}"/>
              </a:ext>
            </a:extLst>
          </p:cNvPr>
          <p:cNvCxnSpPr>
            <a:cxnSpLocks/>
          </p:cNvCxnSpPr>
          <p:nvPr/>
        </p:nvCxnSpPr>
        <p:spPr>
          <a:xfrm flipV="1">
            <a:off x="6224309" y="855616"/>
            <a:ext cx="1803799" cy="70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EDCC80F-5939-284B-BADF-D9D60D13DE16}"/>
              </a:ext>
            </a:extLst>
          </p:cNvPr>
          <p:cNvCxnSpPr>
            <a:cxnSpLocks/>
          </p:cNvCxnSpPr>
          <p:nvPr/>
        </p:nvCxnSpPr>
        <p:spPr>
          <a:xfrm flipV="1">
            <a:off x="7070232" y="4467500"/>
            <a:ext cx="999378" cy="1534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4B2C696-5AA5-8046-AF82-B0F29C2C0741}"/>
              </a:ext>
            </a:extLst>
          </p:cNvPr>
          <p:cNvCxnSpPr>
            <a:cxnSpLocks/>
          </p:cNvCxnSpPr>
          <p:nvPr/>
        </p:nvCxnSpPr>
        <p:spPr>
          <a:xfrm>
            <a:off x="6171562" y="2527664"/>
            <a:ext cx="1803799" cy="65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C035C9E-A544-7447-A723-D4FF4738E5EA}"/>
              </a:ext>
            </a:extLst>
          </p:cNvPr>
          <p:cNvCxnSpPr>
            <a:cxnSpLocks/>
          </p:cNvCxnSpPr>
          <p:nvPr/>
        </p:nvCxnSpPr>
        <p:spPr>
          <a:xfrm>
            <a:off x="6207029" y="705395"/>
            <a:ext cx="1745017" cy="5401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06B1A45-375A-E841-9A46-5EB3D57A603F}"/>
              </a:ext>
            </a:extLst>
          </p:cNvPr>
          <p:cNvSpPr txBox="1"/>
          <p:nvPr/>
        </p:nvSpPr>
        <p:spPr>
          <a:xfrm>
            <a:off x="156754" y="6405545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handout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1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0184-D0A1-1540-9D4F-5E1B71244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7" y="42865"/>
            <a:ext cx="12204789" cy="1049646"/>
          </a:xfrm>
        </p:spPr>
        <p:txBody>
          <a:bodyPr>
            <a:normAutofit/>
          </a:bodyPr>
          <a:lstStyle/>
          <a:p>
            <a:r>
              <a:rPr lang="en-US" sz="3600" dirty="0" err="1"/>
              <a:t>和你的同学讨论</a:t>
            </a:r>
            <a:r>
              <a:rPr lang="zh-CN" altLang="en-US" sz="3600" dirty="0"/>
              <a:t>：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FE699-3AF8-E34D-8FAC-96AFF10D4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7" y="955050"/>
            <a:ext cx="11614254" cy="5765490"/>
          </a:xfrm>
        </p:spPr>
        <p:txBody>
          <a:bodyPr>
            <a:normAutofit/>
          </a:bodyPr>
          <a:lstStyle/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在中国的节日中，哪些是</a:t>
            </a:r>
            <a:r>
              <a:rPr lang="zh-CN" altLang="en-US" dirty="0">
                <a:solidFill>
                  <a:srgbClr val="FF0000"/>
                </a:solidFill>
              </a:rPr>
              <a:t>传统</a:t>
            </a:r>
            <a:r>
              <a:rPr lang="zh-CN" altLang="en-US" dirty="0"/>
              <a:t>节日？哪些是</a:t>
            </a:r>
            <a:r>
              <a:rPr lang="zh-CN" altLang="en-US" dirty="0">
                <a:solidFill>
                  <a:srgbClr val="FF0000"/>
                </a:solidFill>
              </a:rPr>
              <a:t>法定</a:t>
            </a:r>
            <a:r>
              <a:rPr lang="zh-CN" altLang="en-US" dirty="0"/>
              <a:t>节日？</a:t>
            </a:r>
            <a:endParaRPr lang="en-US" altLang="zh-CN" dirty="0"/>
          </a:p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哪些是</a:t>
            </a:r>
            <a:r>
              <a:rPr lang="zh-CN" altLang="en-US" dirty="0">
                <a:solidFill>
                  <a:srgbClr val="FF0000"/>
                </a:solidFill>
              </a:rPr>
              <a:t>公历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阳历</a:t>
            </a:r>
            <a:r>
              <a:rPr lang="zh-CN" altLang="en-US" dirty="0"/>
              <a:t>节日？哪些是</a:t>
            </a:r>
            <a:r>
              <a:rPr lang="zh-CN" altLang="en-US" dirty="0">
                <a:solidFill>
                  <a:srgbClr val="FF0000"/>
                </a:solidFill>
              </a:rPr>
              <a:t>农历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阴历</a:t>
            </a:r>
            <a:r>
              <a:rPr lang="zh-CN" altLang="en-US" dirty="0"/>
              <a:t>节日？</a:t>
            </a:r>
            <a:endParaRPr lang="en-US" altLang="zh-CN" dirty="0"/>
          </a:p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中国的国庆节和春节</a:t>
            </a:r>
            <a:r>
              <a:rPr lang="zh-CN" altLang="en-US" dirty="0">
                <a:solidFill>
                  <a:srgbClr val="FF0000"/>
                </a:solidFill>
              </a:rPr>
              <a:t>放</a:t>
            </a:r>
            <a:r>
              <a:rPr lang="zh-CN" altLang="en-US" dirty="0"/>
              <a:t>几天</a:t>
            </a:r>
            <a:r>
              <a:rPr lang="zh-CN" altLang="en-US" dirty="0">
                <a:solidFill>
                  <a:srgbClr val="FF0000"/>
                </a:solidFill>
              </a:rPr>
              <a:t>假</a:t>
            </a:r>
            <a:r>
              <a:rPr lang="zh-CN" altLang="en-US" dirty="0"/>
              <a:t>？中秋节呢？端午节呢？</a:t>
            </a:r>
            <a:endParaRPr lang="en-US" altLang="zh-CN" dirty="0"/>
          </a:p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美国的国庆节</a:t>
            </a:r>
            <a:r>
              <a:rPr lang="zh-CN" altLang="en-US" dirty="0">
                <a:solidFill>
                  <a:srgbClr val="FF0000"/>
                </a:solidFill>
              </a:rPr>
              <a:t>放</a:t>
            </a:r>
            <a:r>
              <a:rPr lang="zh-CN" altLang="en-US" dirty="0"/>
              <a:t>几天</a:t>
            </a:r>
            <a:r>
              <a:rPr lang="zh-CN" altLang="en-US" dirty="0">
                <a:solidFill>
                  <a:srgbClr val="FF0000"/>
                </a:solidFill>
              </a:rPr>
              <a:t>假</a:t>
            </a:r>
            <a:r>
              <a:rPr lang="zh-CN" altLang="en-US" dirty="0"/>
              <a:t>？美国什么节日</a:t>
            </a:r>
            <a:r>
              <a:rPr lang="zh-CN" altLang="en-US" dirty="0">
                <a:solidFill>
                  <a:srgbClr val="FF0000"/>
                </a:solidFill>
              </a:rPr>
              <a:t>放假</a:t>
            </a:r>
            <a:r>
              <a:rPr lang="zh-CN" altLang="en-US" dirty="0"/>
              <a:t>的时间最长？放几天假？</a:t>
            </a:r>
            <a:endParaRPr lang="en-US" altLang="zh-CN" dirty="0"/>
          </a:p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你</a:t>
            </a:r>
            <a:r>
              <a:rPr lang="zh-CN" altLang="en-US" dirty="0">
                <a:solidFill>
                  <a:srgbClr val="FF0000"/>
                </a:solidFill>
              </a:rPr>
              <a:t>放假</a:t>
            </a:r>
            <a:r>
              <a:rPr lang="zh-CN" altLang="en-US" dirty="0"/>
              <a:t>的时候一般会做什么？你会在家</a:t>
            </a:r>
            <a:r>
              <a:rPr lang="zh-CN" altLang="en-US" dirty="0">
                <a:solidFill>
                  <a:srgbClr val="FF0000"/>
                </a:solidFill>
              </a:rPr>
              <a:t>休息</a:t>
            </a:r>
            <a:r>
              <a:rPr lang="zh-CN" altLang="en-US" dirty="0"/>
              <a:t>还是会</a:t>
            </a:r>
            <a:r>
              <a:rPr lang="zh-CN" altLang="en-US" dirty="0">
                <a:solidFill>
                  <a:srgbClr val="FF0000"/>
                </a:solidFill>
              </a:rPr>
              <a:t>外出</a:t>
            </a:r>
            <a:r>
              <a:rPr lang="zh-CN" altLang="en-US" dirty="0"/>
              <a:t>旅游</a:t>
            </a:r>
            <a:r>
              <a:rPr lang="en-US" altLang="zh-CN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7950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A0BA9-6EBB-E045-A400-E4BED3A13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02" y="657354"/>
            <a:ext cx="11501775" cy="4644725"/>
          </a:xfrm>
        </p:spPr>
        <p:txBody>
          <a:bodyPr>
            <a:normAutofit/>
          </a:bodyPr>
          <a:lstStyle/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疫情</a:t>
            </a:r>
            <a:r>
              <a:rPr lang="zh-CN" altLang="en-US" u="sng" dirty="0"/>
              <a:t>期间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政府</a:t>
            </a:r>
            <a:r>
              <a:rPr lang="zh-CN" altLang="en-US" dirty="0"/>
              <a:t>有什么</a:t>
            </a:r>
            <a:r>
              <a:rPr lang="zh-CN" altLang="en-US" dirty="0">
                <a:solidFill>
                  <a:srgbClr val="FF0000"/>
                </a:solidFill>
              </a:rPr>
              <a:t>规定</a:t>
            </a:r>
            <a:r>
              <a:rPr lang="en-US" altLang="zh-CN" dirty="0">
                <a:solidFill>
                  <a:srgbClr val="FF0000"/>
                </a:solidFill>
              </a:rPr>
              <a:t>n.</a:t>
            </a:r>
            <a:r>
              <a:rPr lang="zh-CN" altLang="en-US" dirty="0"/>
              <a:t>？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政府规定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v.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大家要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</a:p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在你家，父母对你有什么</a:t>
            </a:r>
            <a:r>
              <a:rPr lang="zh-CN" altLang="en-US" dirty="0">
                <a:solidFill>
                  <a:srgbClr val="FF0000"/>
                </a:solidFill>
              </a:rPr>
              <a:t>规定</a:t>
            </a:r>
            <a:r>
              <a:rPr lang="en-US" altLang="zh-CN" dirty="0"/>
              <a:t>n.</a:t>
            </a:r>
            <a:r>
              <a:rPr lang="zh-CN" altLang="en-US" dirty="0"/>
              <a:t>？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父母规定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v.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我要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lang="en-US" altLang="zh-CN" dirty="0"/>
          </a:p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你更喜欢</a:t>
            </a:r>
            <a:r>
              <a:rPr lang="zh-CN" altLang="en-US" dirty="0">
                <a:solidFill>
                  <a:srgbClr val="FF0000"/>
                </a:solidFill>
              </a:rPr>
              <a:t>上班</a:t>
            </a:r>
            <a:r>
              <a:rPr lang="zh-CN" altLang="en-US" dirty="0"/>
              <a:t>还是更喜欢上课？为什么？</a:t>
            </a:r>
            <a:endParaRPr lang="en-US" altLang="zh-CN" dirty="0"/>
          </a:p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你</a:t>
            </a:r>
            <a:r>
              <a:rPr lang="zh-CN" altLang="en-US" dirty="0">
                <a:solidFill>
                  <a:srgbClr val="FF0000"/>
                </a:solidFill>
              </a:rPr>
              <a:t>休息</a:t>
            </a:r>
            <a:r>
              <a:rPr lang="zh-CN" altLang="en-US" dirty="0"/>
              <a:t>的时候一般会做什么？</a:t>
            </a:r>
            <a:endParaRPr lang="en-US" altLang="zh-CN" dirty="0"/>
          </a:p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商家会做什么来</a:t>
            </a:r>
            <a:r>
              <a:rPr lang="zh-CN" altLang="en-US" dirty="0">
                <a:solidFill>
                  <a:srgbClr val="FF0000"/>
                </a:solidFill>
              </a:rPr>
              <a:t>刺激</a:t>
            </a:r>
            <a:r>
              <a:rPr lang="zh-CN" altLang="en-US" dirty="0"/>
              <a:t>大家</a:t>
            </a:r>
            <a:r>
              <a:rPr lang="zh-CN" altLang="en-US" dirty="0">
                <a:solidFill>
                  <a:srgbClr val="FF0000"/>
                </a:solidFill>
              </a:rPr>
              <a:t>消费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3DA9AD-FD15-334E-B3DB-0AD825D4C771}"/>
              </a:ext>
            </a:extLst>
          </p:cNvPr>
          <p:cNvSpPr txBox="1"/>
          <p:nvPr/>
        </p:nvSpPr>
        <p:spPr>
          <a:xfrm>
            <a:off x="935415" y="5129324"/>
            <a:ext cx="108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merchant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4D330-C1C1-3148-907A-88E9B78705FD}"/>
              </a:ext>
            </a:extLst>
          </p:cNvPr>
          <p:cNvSpPr txBox="1"/>
          <p:nvPr/>
        </p:nvSpPr>
        <p:spPr>
          <a:xfrm>
            <a:off x="1038427" y="564761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yì</a:t>
            </a:r>
            <a:r>
              <a:rPr lang="zh-CN" altLang="en-US" dirty="0"/>
              <a:t>    </a:t>
            </a:r>
            <a:r>
              <a:rPr lang="en-US" altLang="zh-CN" dirty="0" err="1"/>
              <a:t>qíng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7B2FF2-439B-F64C-A573-1972D47A3E44}"/>
              </a:ext>
            </a:extLst>
          </p:cNvPr>
          <p:cNvSpPr txBox="1"/>
          <p:nvPr/>
        </p:nvSpPr>
        <p:spPr>
          <a:xfrm>
            <a:off x="2023470" y="130530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during</a:t>
            </a:r>
          </a:p>
        </p:txBody>
      </p:sp>
    </p:spTree>
    <p:extLst>
      <p:ext uri="{BB962C8B-B14F-4D97-AF65-F5344CB8AC3E}">
        <p14:creationId xmlns:p14="http://schemas.microsoft.com/office/powerpoint/2010/main" val="1442705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A7867-8843-8E4F-AE0D-48248BD71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/>
              <a:t> 其他        </a:t>
            </a:r>
            <a:r>
              <a:rPr lang="en-US" altLang="zh-CN" dirty="0"/>
              <a:t>2</a:t>
            </a:r>
            <a:r>
              <a:rPr lang="zh-CN" altLang="en-US" dirty="0"/>
              <a:t> 其它        </a:t>
            </a:r>
            <a:r>
              <a:rPr lang="en-US" altLang="zh-CN" dirty="0"/>
              <a:t>3</a:t>
            </a:r>
            <a:r>
              <a:rPr lang="zh-CN" altLang="en-US" dirty="0"/>
              <a:t> 其实       </a:t>
            </a:r>
            <a:r>
              <a:rPr lang="en-US" altLang="zh-CN" dirty="0"/>
              <a:t>4</a:t>
            </a:r>
            <a:r>
              <a:rPr lang="zh-CN" altLang="en-US" dirty="0"/>
              <a:t> 其中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40EC-F654-D44E-B5CF-E5ACF8887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59" y="1113866"/>
            <a:ext cx="11942682" cy="5378374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在我家，只有我爱吃辣的，</a:t>
            </a:r>
            <a:r>
              <a:rPr lang="en-US" altLang="zh-CN" dirty="0"/>
              <a:t>____</a:t>
            </a:r>
            <a:r>
              <a:rPr lang="zh-CN" altLang="en-US" dirty="0"/>
              <a:t>人都不能吃辣。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我只喜欢喝草莓味的酸奶           ，我不喜欢</a:t>
            </a:r>
            <a:r>
              <a:rPr lang="en-US" altLang="zh-CN" dirty="0"/>
              <a:t>____</a:t>
            </a:r>
            <a:r>
              <a:rPr lang="zh-CN" altLang="en-US" dirty="0"/>
              <a:t>口味的。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除了中国以外，我没去过</a:t>
            </a:r>
            <a:r>
              <a:rPr lang="en-US" altLang="zh-CN" dirty="0"/>
              <a:t>_____</a:t>
            </a:r>
            <a:r>
              <a:rPr lang="zh-CN" altLang="en-US" dirty="0"/>
              <a:t>国家。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虽然他说他的厨艺不怎么样，但</a:t>
            </a:r>
            <a:r>
              <a:rPr lang="en-US" altLang="zh-CN" dirty="0"/>
              <a:t>____</a:t>
            </a:r>
            <a:r>
              <a:rPr lang="zh-CN" altLang="en-US" dirty="0"/>
              <a:t>他的厨艺特别好！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我跟她说我没有时间，</a:t>
            </a:r>
            <a:r>
              <a:rPr lang="en-US" altLang="zh-CN" dirty="0"/>
              <a:t>____</a:t>
            </a:r>
            <a:r>
              <a:rPr lang="zh-CN" altLang="en-US" dirty="0"/>
              <a:t>我有时间，我只是不想见他。</a:t>
            </a:r>
            <a:endParaRPr lang="en-US" altLang="zh-CN" dirty="0"/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我吃过很多中国菜，</a:t>
            </a:r>
            <a:r>
              <a:rPr lang="en-US" altLang="zh-CN" dirty="0"/>
              <a:t>____</a:t>
            </a:r>
            <a:r>
              <a:rPr lang="zh-CN" altLang="en-US" dirty="0"/>
              <a:t>麻婆豆腐是我最喜欢的。</a:t>
            </a:r>
            <a:endParaRPr lang="en-US" altLang="zh-C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FF485-8688-5140-B268-974947C721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147" t="13541" r="14773" b="16974"/>
          <a:stretch/>
        </p:blipFill>
        <p:spPr>
          <a:xfrm>
            <a:off x="6096000" y="1935089"/>
            <a:ext cx="1027611" cy="10189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67A8E4-6358-5942-8573-4A2FF53AEF36}"/>
              </a:ext>
            </a:extLst>
          </p:cNvPr>
          <p:cNvSpPr txBox="1"/>
          <p:nvPr/>
        </p:nvSpPr>
        <p:spPr>
          <a:xfrm>
            <a:off x="3231833" y="1892225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cǎo</a:t>
            </a:r>
            <a:r>
              <a:rPr lang="zh-CN" altLang="en-US" dirty="0"/>
              <a:t>  </a:t>
            </a:r>
            <a:r>
              <a:rPr lang="en-US" altLang="zh-CN" dirty="0" err="1"/>
              <a:t>méi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35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B03FF-7DDB-E84D-9D6C-59BDDF3C0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8624" y="1187311"/>
            <a:ext cx="8040974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1</a:t>
            </a:r>
            <a:r>
              <a:rPr lang="zh-CN" altLang="en-US" dirty="0">
                <a:solidFill>
                  <a:schemeClr val="tx1"/>
                </a:solidFill>
              </a:rPr>
              <a:t> 其实      </a:t>
            </a:r>
            <a:r>
              <a:rPr lang="en-US" altLang="zh-CN" dirty="0">
                <a:solidFill>
                  <a:schemeClr val="tx1"/>
                </a:solidFill>
              </a:rPr>
              <a:t>2</a:t>
            </a:r>
            <a:r>
              <a:rPr lang="zh-CN" altLang="en-US" dirty="0">
                <a:solidFill>
                  <a:schemeClr val="tx1"/>
                </a:solidFill>
              </a:rPr>
              <a:t> 其他     </a:t>
            </a:r>
            <a:r>
              <a:rPr lang="en-US" altLang="zh-CN" dirty="0">
                <a:solidFill>
                  <a:schemeClr val="tx1"/>
                </a:solidFill>
              </a:rPr>
              <a:t>3</a:t>
            </a:r>
            <a:r>
              <a:rPr lang="zh-CN" altLang="en-US" dirty="0">
                <a:solidFill>
                  <a:schemeClr val="tx1"/>
                </a:solidFill>
              </a:rPr>
              <a:t> 其它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5FCFA-E797-0248-B2FC-FA1B68C2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2894" y="2165020"/>
            <a:ext cx="10515600" cy="4644725"/>
          </a:xfrm>
        </p:spPr>
        <p:txBody>
          <a:bodyPr/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这道菜看起来很好吃，</a:t>
            </a:r>
            <a:r>
              <a:rPr lang="en-US" altLang="zh-CN" dirty="0"/>
              <a:t>____</a:t>
            </a:r>
            <a:r>
              <a:rPr lang="zh-CN" altLang="en-US" dirty="0"/>
              <a:t>味道不怎么样。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她说“没什么菜”，</a:t>
            </a:r>
            <a:r>
              <a:rPr lang="en-US" altLang="zh-CN" dirty="0"/>
              <a:t>____</a:t>
            </a:r>
            <a:r>
              <a:rPr lang="zh-CN" altLang="en-US" dirty="0"/>
              <a:t>她做了很多菜！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在我家，除了我以外</a:t>
            </a:r>
            <a:r>
              <a:rPr lang="en-US" altLang="zh-CN" dirty="0"/>
              <a:t>____</a:t>
            </a:r>
            <a:r>
              <a:rPr lang="zh-CN" altLang="en-US" dirty="0"/>
              <a:t>人都不能吃辣。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除了中文以外，我没学过</a:t>
            </a:r>
            <a:r>
              <a:rPr lang="en-US" altLang="zh-CN" dirty="0"/>
              <a:t>____</a:t>
            </a:r>
            <a:r>
              <a:rPr lang="zh-CN" altLang="en-US" dirty="0"/>
              <a:t>语言。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717F32-57A0-AB49-8AC0-11F07EC42D02}"/>
              </a:ext>
            </a:extLst>
          </p:cNvPr>
          <p:cNvSpPr txBox="1">
            <a:spLocks/>
          </p:cNvSpPr>
          <p:nvPr/>
        </p:nvSpPr>
        <p:spPr>
          <a:xfrm>
            <a:off x="463446" y="20960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/>
              <a:t>复习生词：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9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37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CD1F-62CB-354E-A605-C98D3572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77608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东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方</a:t>
            </a:r>
            <a:r>
              <a:rPr lang="zh-CN" altLang="en-US" dirty="0">
                <a:solidFill>
                  <a:schemeClr val="tx1"/>
                </a:solidFill>
              </a:rPr>
              <a:t> 西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方</a:t>
            </a:r>
            <a:r>
              <a:rPr lang="zh-CN" altLang="en-US" dirty="0">
                <a:solidFill>
                  <a:schemeClr val="tx1"/>
                </a:solidFill>
              </a:rPr>
              <a:t>  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  东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部</a:t>
            </a:r>
            <a:r>
              <a:rPr lang="zh-CN" altLang="en-US" dirty="0">
                <a:solidFill>
                  <a:schemeClr val="tx1"/>
                </a:solidFill>
              </a:rPr>
              <a:t>  西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部</a:t>
            </a:r>
            <a:r>
              <a:rPr lang="zh-CN" altLang="en-US" dirty="0">
                <a:solidFill>
                  <a:schemeClr val="tx1"/>
                </a:solidFill>
              </a:rPr>
              <a:t>    </a:t>
            </a:r>
            <a:r>
              <a:rPr lang="en-US" altLang="zh-CN" dirty="0">
                <a:solidFill>
                  <a:schemeClr val="tx1"/>
                </a:solidFill>
              </a:rPr>
              <a:t>VS</a:t>
            </a:r>
            <a:r>
              <a:rPr lang="zh-CN" altLang="en-US" dirty="0">
                <a:solidFill>
                  <a:schemeClr val="tx1"/>
                </a:solidFill>
              </a:rPr>
              <a:t>  东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边</a:t>
            </a:r>
            <a:r>
              <a:rPr lang="zh-CN" altLang="en-US" dirty="0">
                <a:solidFill>
                  <a:schemeClr val="tx1"/>
                </a:solidFill>
              </a:rPr>
              <a:t>  西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边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DC69A-CDF7-794C-B6C3-46BDB973B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493" y="4244974"/>
            <a:ext cx="6301493" cy="21612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3200" dirty="0"/>
              <a:t>中国人过圣诞节、感恩节这些</a:t>
            </a:r>
            <a:r>
              <a:rPr lang="en-US" altLang="zh-CN" sz="3200" dirty="0"/>
              <a:t>____</a:t>
            </a:r>
            <a:r>
              <a:rPr lang="zh-CN" altLang="en-US" sz="3200" dirty="0"/>
              <a:t>节日吗？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r>
              <a:rPr lang="zh-CN" altLang="en-US" sz="3200" dirty="0"/>
              <a:t>上海在中国的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r>
              <a:rPr lang="zh-CN" altLang="en-US" sz="3200" dirty="0"/>
              <a:t>日本在中国的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endParaRPr lang="en-US" altLang="zh-CN" sz="3200" dirty="0"/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9A5BAF-5FD1-8049-80F2-DC000BF63CBA}"/>
              </a:ext>
            </a:extLst>
          </p:cNvPr>
          <p:cNvSpPr txBox="1">
            <a:spLocks/>
          </p:cNvSpPr>
          <p:nvPr/>
        </p:nvSpPr>
        <p:spPr>
          <a:xfrm>
            <a:off x="6397882" y="4597129"/>
            <a:ext cx="5901000" cy="2051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sz="3200" dirty="0"/>
              <a:t>科罗拉多州在美国的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r>
              <a:rPr lang="zh-CN" altLang="en-US" sz="3200" dirty="0"/>
              <a:t>加州在美国的</a:t>
            </a:r>
            <a:r>
              <a:rPr lang="en-US" altLang="zh-CN" sz="3200" dirty="0"/>
              <a:t>______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r>
              <a:rPr lang="zh-CN" altLang="en-US" sz="3200" dirty="0"/>
              <a:t>我家在学校的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>
              <a:lnSpc>
                <a:spcPct val="100000"/>
              </a:lnSpc>
            </a:pPr>
            <a:endParaRPr lang="en-US" altLang="zh-CN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BCAF45-BB94-F343-AF9F-E50FFB5D3D8B}"/>
              </a:ext>
            </a:extLst>
          </p:cNvPr>
          <p:cNvSpPr txBox="1"/>
          <p:nvPr/>
        </p:nvSpPr>
        <p:spPr>
          <a:xfrm>
            <a:off x="2085510" y="2048825"/>
            <a:ext cx="885370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</a:rPr>
              <a:t>此处插入世界地图和</a:t>
            </a:r>
            <a:endParaRPr lang="en-US" sz="2600" dirty="0">
              <a:highlight>
                <a:srgbClr val="C0C0C0"/>
              </a:highlight>
            </a:endParaRPr>
          </a:p>
          <a:p>
            <a:r>
              <a:rPr lang="en-US" sz="2600" dirty="0" err="1">
                <a:highlight>
                  <a:srgbClr val="C0C0C0"/>
                </a:highlight>
              </a:rPr>
              <a:t>中国地图</a:t>
            </a:r>
            <a:r>
              <a:rPr lang="zh-CN" altLang="en-US" sz="2600" dirty="0">
                <a:highlight>
                  <a:srgbClr val="C0C0C0"/>
                </a:highlight>
              </a:rPr>
              <a:t>（分东部地区、西部地区、中部地区和东北地区）</a:t>
            </a:r>
            <a:endParaRPr lang="en-US" sz="2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7532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1A5E-A917-8A48-A17C-9D18AD11C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10691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圣诞节      平安夜       天主教       基督教       教堂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447232-16F4-1F4C-A83A-70CA73B1AD79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，然后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，出一张图片，请学生说一个词。也可以根据图片用生词提问。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5146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43E8-5DA4-B146-A82B-F5A56BA0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和你的同学讨论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9C51D-F98B-E244-8263-7DB83CCEA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278041" cy="5663148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美国人一般怎么过</a:t>
            </a:r>
            <a:r>
              <a:rPr lang="zh-CN" altLang="en-US" dirty="0">
                <a:solidFill>
                  <a:srgbClr val="FF0000"/>
                </a:solidFill>
              </a:rPr>
              <a:t>圣诞节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00050" indent="-400050">
              <a:buFont typeface="+mj-lt"/>
              <a:buAutoNum type="arabicPeriod"/>
            </a:pPr>
            <a:r>
              <a:rPr lang="zh-CN" altLang="en-US" dirty="0">
                <a:solidFill>
                  <a:srgbClr val="FF0000"/>
                </a:solidFill>
              </a:rPr>
              <a:t>平安夜</a:t>
            </a:r>
            <a:r>
              <a:rPr lang="zh-CN" altLang="en-US" dirty="0"/>
              <a:t>的时候你会做什么？</a:t>
            </a:r>
            <a:endParaRPr lang="en-US" altLang="zh-CN" dirty="0"/>
          </a:p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你信</a:t>
            </a:r>
            <a:r>
              <a:rPr lang="zh-CN" altLang="en-US" dirty="0">
                <a:solidFill>
                  <a:srgbClr val="FF0000"/>
                </a:solidFill>
              </a:rPr>
              <a:t>天主教</a:t>
            </a:r>
            <a:r>
              <a:rPr lang="zh-CN" altLang="en-US" dirty="0"/>
              <a:t>吗？你信</a:t>
            </a:r>
            <a:r>
              <a:rPr lang="zh-CN" altLang="en-US" dirty="0">
                <a:solidFill>
                  <a:srgbClr val="FF0000"/>
                </a:solidFill>
              </a:rPr>
              <a:t>基督教</a:t>
            </a:r>
            <a:r>
              <a:rPr lang="zh-CN" altLang="en-US" dirty="0"/>
              <a:t>吗？美国人大多信什么教？</a:t>
            </a:r>
            <a:endParaRPr lang="en-US" altLang="zh-CN" dirty="0"/>
          </a:p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博尔多有很多</a:t>
            </a:r>
            <a:r>
              <a:rPr lang="zh-CN" altLang="en-US" dirty="0">
                <a:solidFill>
                  <a:srgbClr val="FF0000"/>
                </a:solidFill>
              </a:rPr>
              <a:t>教堂</a:t>
            </a:r>
            <a:r>
              <a:rPr lang="zh-CN" altLang="en-US" dirty="0"/>
              <a:t>吗？这些教堂大多是天主教的教堂还是基督教的教堂？</a:t>
            </a:r>
            <a:endParaRPr lang="en-US" altLang="zh-CN" dirty="0"/>
          </a:p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人们一般什么时候去</a:t>
            </a:r>
            <a:r>
              <a:rPr lang="zh-CN" altLang="en-US" dirty="0">
                <a:solidFill>
                  <a:srgbClr val="FF0000"/>
                </a:solidFill>
              </a:rPr>
              <a:t>教堂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8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生词表一的生词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3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D117-BC8F-D64B-ABD5-22CB2760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P</a:t>
            </a:r>
            <a:r>
              <a:rPr lang="en-US" sz="3200" dirty="0"/>
              <a:t>lace</a:t>
            </a:r>
            <a:r>
              <a:rPr lang="zh-CN" altLang="en-US" sz="3200" dirty="0"/>
              <a:t> </a:t>
            </a:r>
            <a:r>
              <a:rPr lang="en-US" altLang="zh-CN" sz="3200" dirty="0"/>
              <a:t>(</a:t>
            </a:r>
            <a:r>
              <a:rPr lang="zh-CN" altLang="en-US" sz="3200" dirty="0"/>
              <a:t>里</a:t>
            </a:r>
            <a:r>
              <a:rPr lang="en-US" altLang="zh-CN" sz="3200" dirty="0"/>
              <a:t>/</a:t>
            </a:r>
            <a:r>
              <a:rPr lang="zh-CN" altLang="en-US" sz="3200" dirty="0"/>
              <a:t>上</a:t>
            </a:r>
            <a:r>
              <a:rPr lang="en-US" altLang="zh-CN" sz="3200" dirty="0"/>
              <a:t>)</a:t>
            </a:r>
            <a:r>
              <a:rPr lang="zh-CN" altLang="en-US" dirty="0"/>
              <a:t> 挤满了</a:t>
            </a:r>
            <a:r>
              <a:rPr lang="en-US" altLang="zh-CN" sz="3200" dirty="0"/>
              <a:t>somebody/something</a:t>
            </a:r>
            <a:endParaRPr lang="en-US" sz="3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788799E-89F2-4749-8909-5873AAA9E918}"/>
              </a:ext>
            </a:extLst>
          </p:cNvPr>
          <p:cNvSpPr txBox="1">
            <a:spLocks/>
          </p:cNvSpPr>
          <p:nvPr/>
        </p:nvSpPr>
        <p:spPr>
          <a:xfrm>
            <a:off x="5159860" y="5840650"/>
            <a:ext cx="3013186" cy="113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酒吧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13F1AFB-0989-884A-99DD-2C304435A6C5}"/>
              </a:ext>
            </a:extLst>
          </p:cNvPr>
          <p:cNvSpPr txBox="1">
            <a:spLocks/>
          </p:cNvSpPr>
          <p:nvPr/>
        </p:nvSpPr>
        <p:spPr>
          <a:xfrm>
            <a:off x="9004595" y="5841840"/>
            <a:ext cx="3013186" cy="113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体育场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853DAA-A97B-8046-BF2B-C6A4E568DFD1}"/>
              </a:ext>
            </a:extLst>
          </p:cNvPr>
          <p:cNvSpPr txBox="1"/>
          <p:nvPr/>
        </p:nvSpPr>
        <p:spPr>
          <a:xfrm>
            <a:off x="3040712" y="791212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jǐ</a:t>
            </a:r>
            <a:r>
              <a:rPr lang="zh-CN" altLang="en-US" sz="2400" dirty="0"/>
              <a:t>   </a:t>
            </a:r>
            <a:r>
              <a:rPr lang="en-US" altLang="zh-CN" sz="2400" dirty="0" err="1"/>
              <a:t>mǎn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F06DD9-CA45-4441-A6C2-7B49AAEC1C13}"/>
              </a:ext>
            </a:extLst>
          </p:cNvPr>
          <p:cNvSpPr txBox="1"/>
          <p:nvPr/>
        </p:nvSpPr>
        <p:spPr>
          <a:xfrm>
            <a:off x="4941368" y="3271309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此处插入各种地方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（教堂、长城、医院、酒吧、体育场）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挤满了人的图片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9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2910-68C5-6148-B620-09A75642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和家人团圆        聚在一起       送礼物       社交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873401-BE1A-A140-9678-066F894B0703}"/>
              </a:ext>
            </a:extLst>
          </p:cNvPr>
          <p:cNvSpPr txBox="1"/>
          <p:nvPr/>
        </p:nvSpPr>
        <p:spPr>
          <a:xfrm>
            <a:off x="4941368" y="3271309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6460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E982-6D8D-7F42-8BD3-F53D9DAF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和你的同学讨论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40745-755C-7147-A20D-3D62F499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87276"/>
            <a:ext cx="11541320" cy="5300461"/>
          </a:xfrm>
        </p:spPr>
        <p:txBody>
          <a:bodyPr>
            <a:normAutofit fontScale="92500" lnSpcReduction="20000"/>
          </a:bodyPr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中国人过节的时候</a:t>
            </a:r>
            <a:r>
              <a:rPr lang="zh-CN" altLang="en-US" dirty="0">
                <a:solidFill>
                  <a:srgbClr val="FF0000"/>
                </a:solidFill>
              </a:rPr>
              <a:t>讲究</a:t>
            </a:r>
            <a:r>
              <a:rPr lang="zh-CN" altLang="en-US" dirty="0"/>
              <a:t>和家人</a:t>
            </a:r>
            <a:r>
              <a:rPr lang="zh-CN" altLang="en-US" dirty="0">
                <a:solidFill>
                  <a:srgbClr val="FF0000"/>
                </a:solidFill>
              </a:rPr>
              <a:t>团圆</a:t>
            </a:r>
            <a:r>
              <a:rPr lang="zh-CN" altLang="en-US" dirty="0"/>
              <a:t>，美国人呢？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你什么时候会给你的家人</a:t>
            </a:r>
            <a:r>
              <a:rPr lang="en-US" altLang="zh-CN" dirty="0"/>
              <a:t>/</a:t>
            </a:r>
            <a:r>
              <a:rPr lang="zh-CN" altLang="en-US" dirty="0"/>
              <a:t>男朋友</a:t>
            </a:r>
            <a:r>
              <a:rPr lang="en-US" altLang="zh-CN" dirty="0"/>
              <a:t>/</a:t>
            </a:r>
            <a:r>
              <a:rPr lang="zh-CN" altLang="en-US" dirty="0"/>
              <a:t>女朋友</a:t>
            </a:r>
            <a:r>
              <a:rPr lang="en-US" altLang="zh-CN" dirty="0"/>
              <a:t>/</a:t>
            </a:r>
            <a:r>
              <a:rPr lang="zh-CN" altLang="en-US" dirty="0"/>
              <a:t>好朋友</a:t>
            </a:r>
            <a:r>
              <a:rPr lang="zh-CN" altLang="en-US" dirty="0">
                <a:solidFill>
                  <a:srgbClr val="FF0000"/>
                </a:solidFill>
              </a:rPr>
              <a:t>送礼物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和好朋友</a:t>
            </a:r>
            <a:r>
              <a:rPr lang="zh-CN" altLang="en-US" dirty="0">
                <a:solidFill>
                  <a:srgbClr val="FF0000"/>
                </a:solidFill>
              </a:rPr>
              <a:t>聚在一起</a:t>
            </a:r>
            <a:r>
              <a:rPr lang="zh-CN" altLang="en-US" dirty="0"/>
              <a:t>的时候，你们会做什么？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你喜欢用什么</a:t>
            </a:r>
            <a:r>
              <a:rPr lang="zh-CN" altLang="en-US" dirty="0">
                <a:solidFill>
                  <a:srgbClr val="FF0000"/>
                </a:solidFill>
              </a:rPr>
              <a:t>社交</a:t>
            </a:r>
            <a:r>
              <a:rPr lang="zh-CN" altLang="en-US" dirty="0"/>
              <a:t>网站？你每天会在这些</a:t>
            </a:r>
            <a:r>
              <a:rPr lang="zh-CN" altLang="en-US" dirty="0">
                <a:solidFill>
                  <a:srgbClr val="FF0000"/>
                </a:solidFill>
              </a:rPr>
              <a:t>社交</a:t>
            </a:r>
            <a:r>
              <a:rPr lang="zh-CN" altLang="en-US" dirty="0"/>
              <a:t>网站上花多长时间？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你现在的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和高中的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一样吗？</a:t>
            </a:r>
            <a:endParaRPr lang="en-US" altLang="zh-CN" dirty="0"/>
          </a:p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上大学以后，你的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变大了还是变小了？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6BB2EF-F30A-E940-92BB-CBAA77A415F3}"/>
              </a:ext>
            </a:extLst>
          </p:cNvPr>
          <p:cNvSpPr txBox="1"/>
          <p:nvPr/>
        </p:nvSpPr>
        <p:spPr>
          <a:xfrm>
            <a:off x="4343400" y="3997618"/>
            <a:ext cx="916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711324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3084-5EE6-2941-8E77-79930787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466099"/>
            <a:ext cx="10515600" cy="882907"/>
          </a:xfrm>
        </p:spPr>
        <p:txBody>
          <a:bodyPr/>
          <a:lstStyle/>
          <a:p>
            <a:r>
              <a:rPr lang="zh-CN" altLang="en-US" dirty="0"/>
              <a:t>需求 </a:t>
            </a:r>
            <a:r>
              <a:rPr lang="en-US" altLang="zh-CN" dirty="0"/>
              <a:t>need;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B78E2-1A9A-CF4F-8ED3-AC3454576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66" y="1171775"/>
            <a:ext cx="10515600" cy="4644725"/>
          </a:xfrm>
        </p:spPr>
        <p:txBody>
          <a:bodyPr>
            <a:normAutofit/>
          </a:bodyPr>
          <a:lstStyle/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spiritual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 精神需求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social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社交需求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consumption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r>
              <a:rPr lang="zh-CN" altLang="en-US" dirty="0"/>
              <a:t> 消费需求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basic</a:t>
            </a:r>
            <a:r>
              <a:rPr lang="zh-CN" altLang="en-US" dirty="0"/>
              <a:t> </a:t>
            </a:r>
            <a:r>
              <a:rPr lang="en-US" altLang="zh-CN" dirty="0"/>
              <a:t>daily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生活需求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learning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学习需求</a:t>
            </a:r>
            <a:endParaRPr lang="en-US" altLang="zh-C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68C7FF-4B1D-6E49-864C-3BEDDC977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209" y="1256276"/>
            <a:ext cx="2413000" cy="800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9B5BB8-42AF-5E4C-9332-A14FAF16C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756" y="2056376"/>
            <a:ext cx="2413000" cy="800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9F9D53-9C02-1248-A13B-019CA3181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709" y="3094088"/>
            <a:ext cx="2413000" cy="800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AEEA4D-864C-5E43-A97F-637B2E6DC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209" y="4981044"/>
            <a:ext cx="2413000" cy="800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385DBE8-D460-7A45-BE1A-2CDDBA4FE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5220" y="4046588"/>
            <a:ext cx="2413000" cy="8001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62782E3-E189-7248-A15D-28EFE81AC958}"/>
              </a:ext>
            </a:extLst>
          </p:cNvPr>
          <p:cNvSpPr txBox="1"/>
          <p:nvPr/>
        </p:nvSpPr>
        <p:spPr>
          <a:xfrm>
            <a:off x="589572" y="140432"/>
            <a:ext cx="1080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xū</a:t>
            </a:r>
            <a:r>
              <a:rPr lang="zh-CN" altLang="en-US" sz="2400" dirty="0"/>
              <a:t>   </a:t>
            </a:r>
            <a:r>
              <a:rPr lang="en-US" altLang="zh-CN" sz="2400" dirty="0" err="1"/>
              <a:t>qiú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BC755A-AB6C-FB43-AEB4-5930D69F9BD1}"/>
              </a:ext>
            </a:extLst>
          </p:cNvPr>
          <p:cNvSpPr txBox="1"/>
          <p:nvPr/>
        </p:nvSpPr>
        <p:spPr>
          <a:xfrm>
            <a:off x="7249147" y="5534922"/>
            <a:ext cx="48526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此处有动画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，播放时会出现中文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048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3084-5EE6-2941-8E77-79930787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需求 </a:t>
            </a:r>
            <a:r>
              <a:rPr lang="en-US" altLang="zh-CN" dirty="0"/>
              <a:t>need;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B78E2-1A9A-CF4F-8ED3-AC3454576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spiritual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 精神需求</a:t>
            </a:r>
            <a:endParaRPr lang="en-US" altLang="zh-CN" dirty="0"/>
          </a:p>
          <a:p>
            <a:r>
              <a:rPr lang="en-US" altLang="zh-CN" dirty="0"/>
              <a:t>social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社交需求</a:t>
            </a:r>
            <a:endParaRPr lang="en-US" altLang="zh-CN" dirty="0"/>
          </a:p>
          <a:p>
            <a:r>
              <a:rPr lang="en-US" altLang="zh-CN" dirty="0"/>
              <a:t>consumption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r>
              <a:rPr lang="zh-CN" altLang="en-US" dirty="0"/>
              <a:t> 消费需求</a:t>
            </a:r>
            <a:endParaRPr lang="en-US" altLang="zh-CN" dirty="0"/>
          </a:p>
          <a:p>
            <a:r>
              <a:rPr lang="en-US" altLang="zh-CN" dirty="0"/>
              <a:t>basic</a:t>
            </a:r>
            <a:r>
              <a:rPr lang="zh-CN" altLang="en-US" dirty="0"/>
              <a:t> </a:t>
            </a:r>
            <a:r>
              <a:rPr lang="en-US" altLang="zh-CN" dirty="0"/>
              <a:t>daily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生活需求</a:t>
            </a:r>
            <a:endParaRPr lang="en-US" altLang="zh-CN" dirty="0"/>
          </a:p>
          <a:p>
            <a:r>
              <a:rPr lang="en-US" altLang="zh-CN" dirty="0"/>
              <a:t>learning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学习需求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3048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F4904-C9D2-E941-B409-371601919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互相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20484-55E3-C443-9821-95A88FF31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7"/>
            <a:ext cx="10635272" cy="1904118"/>
          </a:xfrm>
        </p:spPr>
        <p:txBody>
          <a:bodyPr/>
          <a:lstStyle/>
          <a:p>
            <a:r>
              <a:rPr lang="en-US" dirty="0" err="1"/>
              <a:t>平安夜的时候人们在教堂里</a:t>
            </a:r>
            <a:r>
              <a:rPr lang="en-US" dirty="0" err="1">
                <a:solidFill>
                  <a:srgbClr val="FF0000"/>
                </a:solidFill>
              </a:rPr>
              <a:t>互道</a:t>
            </a:r>
            <a:r>
              <a:rPr lang="zh-CN" altLang="en-US" dirty="0"/>
              <a:t>“</a:t>
            </a:r>
            <a:r>
              <a:rPr lang="en-US" dirty="0" err="1"/>
              <a:t>圣诞快乐</a:t>
            </a:r>
            <a:r>
              <a:rPr lang="zh-CN" altLang="en-US" dirty="0"/>
              <a:t>”。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                                   </a:t>
            </a:r>
            <a:r>
              <a:rPr lang="zh-CN" altLang="en-US" dirty="0">
                <a:solidFill>
                  <a:srgbClr val="FF0000"/>
                </a:solidFill>
              </a:rPr>
              <a:t>互相说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F27FE9-662E-9E43-809E-DF14B4A16D6C}"/>
              </a:ext>
            </a:extLst>
          </p:cNvPr>
          <p:cNvSpPr txBox="1"/>
          <p:nvPr/>
        </p:nvSpPr>
        <p:spPr>
          <a:xfrm>
            <a:off x="244103" y="5849658"/>
            <a:ext cx="236475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互相送礼物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2C2A19-6091-FA4E-BF1B-8558BA2E4645}"/>
              </a:ext>
            </a:extLst>
          </p:cNvPr>
          <p:cNvSpPr txBox="1"/>
          <p:nvPr/>
        </p:nvSpPr>
        <p:spPr>
          <a:xfrm>
            <a:off x="5056557" y="5849657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互相鼓励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773AA4-A8B8-3247-8B0F-C340943A91F7}"/>
              </a:ext>
            </a:extLst>
          </p:cNvPr>
          <p:cNvSpPr txBox="1"/>
          <p:nvPr/>
        </p:nvSpPr>
        <p:spPr>
          <a:xfrm>
            <a:off x="9488933" y="5765107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互相学习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889E8E-D093-AF42-AF25-D5CD1B081247}"/>
              </a:ext>
            </a:extLst>
          </p:cNvPr>
          <p:cNvSpPr txBox="1"/>
          <p:nvPr/>
        </p:nvSpPr>
        <p:spPr>
          <a:xfrm>
            <a:off x="6004559" y="6354534"/>
            <a:ext cx="82105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gǔ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lì</a:t>
            </a:r>
            <a:endParaRPr lang="en-US" sz="2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B568CC-270C-1B41-86F7-34BE8AD9E19B}"/>
              </a:ext>
            </a:extLst>
          </p:cNvPr>
          <p:cNvSpPr txBox="1"/>
          <p:nvPr/>
        </p:nvSpPr>
        <p:spPr>
          <a:xfrm>
            <a:off x="4428179" y="4879312"/>
            <a:ext cx="318548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r>
              <a:rPr lang="zh-CN" altLang="en-US" sz="26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sz="26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232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E16F0-A81E-1144-B1D0-325F1956C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57" y="0"/>
            <a:ext cx="10515600" cy="573200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清明节             端午节           中秋节           春节</a:t>
            </a:r>
            <a:endParaRPr lang="en-US" altLang="zh-CN" dirty="0"/>
          </a:p>
          <a:p>
            <a:endParaRPr lang="en-US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国庆节               国际劳动节            儿童节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E105F-6981-6D42-B6E6-B35884DEDAFD}"/>
              </a:ext>
            </a:extLst>
          </p:cNvPr>
          <p:cNvSpPr txBox="1"/>
          <p:nvPr/>
        </p:nvSpPr>
        <p:spPr>
          <a:xfrm>
            <a:off x="5278582" y="2105891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，然后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此处插入相关节日图片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C6389D-0A3A-AF46-80EE-F80915486C79}"/>
              </a:ext>
            </a:extLst>
          </p:cNvPr>
          <p:cNvSpPr txBox="1"/>
          <p:nvPr/>
        </p:nvSpPr>
        <p:spPr>
          <a:xfrm>
            <a:off x="5175487" y="5431797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，然后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此处插入相关节日图片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789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C3C2-E7B4-0B48-8A4A-1B901770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和你的同学讨论一下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C33B8-BA0C-AA4A-ABB7-6C85926B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805540" cy="5561121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你的国家有</a:t>
            </a:r>
            <a:r>
              <a:rPr lang="zh-CN" altLang="en-US" dirty="0">
                <a:solidFill>
                  <a:srgbClr val="FF0000"/>
                </a:solidFill>
              </a:rPr>
              <a:t>国庆节</a:t>
            </a:r>
            <a:r>
              <a:rPr lang="zh-CN" altLang="en-US" dirty="0"/>
              <a:t>吗？是在什么时候？人们怎么庆祝？中国的</a:t>
            </a:r>
            <a:r>
              <a:rPr lang="zh-CN" altLang="en-US" dirty="0">
                <a:solidFill>
                  <a:srgbClr val="FF0000"/>
                </a:solidFill>
              </a:rPr>
              <a:t>国庆节</a:t>
            </a:r>
            <a:r>
              <a:rPr lang="zh-CN" altLang="en-US" dirty="0"/>
              <a:t>是几月几号？</a:t>
            </a:r>
            <a:endParaRPr lang="en-US" altLang="zh-CN" dirty="0"/>
          </a:p>
          <a:p>
            <a:r>
              <a:rPr lang="zh-CN" altLang="en-US" dirty="0"/>
              <a:t>你的国家有</a:t>
            </a:r>
            <a:r>
              <a:rPr lang="zh-CN" altLang="en-US" dirty="0">
                <a:solidFill>
                  <a:srgbClr val="FF0000"/>
                </a:solidFill>
              </a:rPr>
              <a:t>劳动节</a:t>
            </a:r>
            <a:r>
              <a:rPr lang="zh-CN" altLang="en-US" dirty="0"/>
              <a:t>吗？是在几月几号？中国呢？</a:t>
            </a:r>
            <a:endParaRPr lang="en-US" altLang="zh-CN" dirty="0"/>
          </a:p>
          <a:p>
            <a:r>
              <a:rPr lang="zh-CN" altLang="en-US" dirty="0"/>
              <a:t>中国的</a:t>
            </a:r>
            <a:r>
              <a:rPr lang="zh-CN" altLang="en-US" dirty="0">
                <a:solidFill>
                  <a:srgbClr val="FF0000"/>
                </a:solidFill>
              </a:rPr>
              <a:t>儿童节</a:t>
            </a:r>
            <a:r>
              <a:rPr lang="zh-CN" altLang="en-US" dirty="0"/>
              <a:t>在几月几号？你的国家有儿童节吗？是在什么时候？你知道中国人怎么过儿童节吗？</a:t>
            </a:r>
            <a:endParaRPr lang="en-US" altLang="zh-CN" dirty="0"/>
          </a:p>
          <a:p>
            <a:r>
              <a:rPr lang="zh-CN" altLang="en-US" dirty="0"/>
              <a:t>中国人</a:t>
            </a:r>
            <a:r>
              <a:rPr lang="zh-CN" altLang="en-US" dirty="0">
                <a:solidFill>
                  <a:srgbClr val="FF0000"/>
                </a:solidFill>
              </a:rPr>
              <a:t>清明节、端午节、中秋节、春节</a:t>
            </a:r>
            <a:r>
              <a:rPr lang="zh-CN" altLang="en-US" dirty="0"/>
              <a:t>的时候会做什么？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33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9FF8A-50AB-8047-B1B6-48F5430EC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52185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清明节             端午节           中秋节           春节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CA683C3-721D-C84F-8CDB-ED86DE93C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400" dirty="0"/>
          </a:p>
          <a:p>
            <a:endParaRPr lang="en-US" altLang="zh-CN" sz="34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划龙舟                  禁火                吃饺子               吃月饼 </a:t>
            </a:r>
            <a:endParaRPr lang="en-US" altLang="zh-CN" sz="34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吃粽子                  扫墓                放鞭炮               看月亮</a:t>
            </a:r>
            <a:endParaRPr lang="en-US" altLang="zh-CN" sz="34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喝雄黄酒                                      贴春联</a:t>
            </a:r>
            <a:endParaRPr lang="en-US" altLang="zh-CN" sz="3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A7131D-0142-0B4B-888D-3A409536BC8C}"/>
              </a:ext>
            </a:extLst>
          </p:cNvPr>
          <p:cNvSpPr txBox="1"/>
          <p:nvPr/>
        </p:nvSpPr>
        <p:spPr>
          <a:xfrm>
            <a:off x="6982590" y="33077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biān</a:t>
            </a:r>
            <a:r>
              <a:rPr lang="zh-CN" altLang="en-US" dirty="0"/>
              <a:t> </a:t>
            </a:r>
            <a:r>
              <a:rPr lang="en-US" altLang="zh-CN" dirty="0" err="1"/>
              <a:t>pào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3F1CB3-8C59-014A-9C48-CF4777A239A4}"/>
              </a:ext>
            </a:extLst>
          </p:cNvPr>
          <p:cNvSpPr txBox="1"/>
          <p:nvPr/>
        </p:nvSpPr>
        <p:spPr>
          <a:xfrm>
            <a:off x="6543538" y="397140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tiē</a:t>
            </a:r>
            <a:r>
              <a:rPr lang="zh-CN" altLang="en-US" dirty="0"/>
              <a:t>            </a:t>
            </a:r>
            <a:r>
              <a:rPr lang="en-US" altLang="zh-CN" dirty="0" err="1"/>
              <a:t>lián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09B534-594E-AA4D-89AA-46E9B871FED4}"/>
              </a:ext>
            </a:extLst>
          </p:cNvPr>
          <p:cNvSpPr txBox="1"/>
          <p:nvPr/>
        </p:nvSpPr>
        <p:spPr>
          <a:xfrm>
            <a:off x="3994443" y="3966821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sǎo</a:t>
            </a:r>
            <a:r>
              <a:rPr lang="zh-CN" altLang="en-US" dirty="0"/>
              <a:t>   </a:t>
            </a:r>
            <a:r>
              <a:rPr lang="en-US" altLang="zh-CN" dirty="0" err="1"/>
              <a:t>mù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90CCDE-86FE-764B-91A8-10F99973C63A}"/>
              </a:ext>
            </a:extLst>
          </p:cNvPr>
          <p:cNvSpPr txBox="1"/>
          <p:nvPr/>
        </p:nvSpPr>
        <p:spPr>
          <a:xfrm>
            <a:off x="4040029" y="2626158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jìn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44737F-23B4-B64F-A838-BA1EE94A5BB6}"/>
              </a:ext>
            </a:extLst>
          </p:cNvPr>
          <p:cNvSpPr txBox="1"/>
          <p:nvPr/>
        </p:nvSpPr>
        <p:spPr>
          <a:xfrm>
            <a:off x="622772" y="2635601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huá</a:t>
            </a:r>
            <a:r>
              <a:rPr lang="zh-CN" altLang="en-US" dirty="0"/>
              <a:t> </a:t>
            </a:r>
            <a:r>
              <a:rPr lang="en-US" altLang="zh-CN" dirty="0" err="1"/>
              <a:t>lóng</a:t>
            </a:r>
            <a:r>
              <a:rPr lang="zh-CN" altLang="en-US" dirty="0"/>
              <a:t> </a:t>
            </a:r>
            <a:r>
              <a:rPr lang="en-US" altLang="zh-CN" dirty="0" err="1"/>
              <a:t>zhōu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9203FD-FA61-B04C-A526-66BEF995D689}"/>
              </a:ext>
            </a:extLst>
          </p:cNvPr>
          <p:cNvSpPr txBox="1"/>
          <p:nvPr/>
        </p:nvSpPr>
        <p:spPr>
          <a:xfrm>
            <a:off x="1132280" y="3311315"/>
            <a:ext cx="623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zòng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F0E469-8EF8-EB4C-A680-8C29F5F4F536}"/>
              </a:ext>
            </a:extLst>
          </p:cNvPr>
          <p:cNvSpPr txBox="1"/>
          <p:nvPr/>
        </p:nvSpPr>
        <p:spPr>
          <a:xfrm>
            <a:off x="1108415" y="4588268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xióng</a:t>
            </a:r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964AC3F6-8814-FC4B-BB21-0CA092BA3B79}"/>
              </a:ext>
            </a:extLst>
          </p:cNvPr>
          <p:cNvSpPr/>
          <p:nvPr/>
        </p:nvSpPr>
        <p:spPr>
          <a:xfrm>
            <a:off x="6472441" y="2849763"/>
            <a:ext cx="1577717" cy="1985601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F8468B0-8862-E14A-A7DA-9C27A4D3CAF5}"/>
              </a:ext>
            </a:extLst>
          </p:cNvPr>
          <p:cNvSpPr/>
          <p:nvPr/>
        </p:nvSpPr>
        <p:spPr>
          <a:xfrm>
            <a:off x="9395416" y="2884864"/>
            <a:ext cx="1577717" cy="127664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C2137180-5029-6D4D-82C6-E1950F8C1AA4}"/>
              </a:ext>
            </a:extLst>
          </p:cNvPr>
          <p:cNvSpPr/>
          <p:nvPr/>
        </p:nvSpPr>
        <p:spPr>
          <a:xfrm>
            <a:off x="3897581" y="2706108"/>
            <a:ext cx="1077602" cy="1640993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4BC2C620-0D89-9E40-8BD0-FD314AEEA0EB}"/>
              </a:ext>
            </a:extLst>
          </p:cNvPr>
          <p:cNvSpPr/>
          <p:nvPr/>
        </p:nvSpPr>
        <p:spPr>
          <a:xfrm>
            <a:off x="538496" y="2595402"/>
            <a:ext cx="2099942" cy="2402577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716E69-D24E-7C4E-8234-52F0939A5456}"/>
              </a:ext>
            </a:extLst>
          </p:cNvPr>
          <p:cNvSpPr txBox="1"/>
          <p:nvPr/>
        </p:nvSpPr>
        <p:spPr>
          <a:xfrm>
            <a:off x="5001351" y="1247143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此处插入节日习俗相关图片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，出一张图片，请学生说一个词，然后再出中文。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010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7D5DE-7574-2C41-BD6A-3CB7CEA4F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中秋节在公历和农历的几月几号？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3F2B3D-A64B-E843-9180-111B83F2B687}"/>
              </a:ext>
            </a:extLst>
          </p:cNvPr>
          <p:cNvSpPr txBox="1"/>
          <p:nvPr/>
        </p:nvSpPr>
        <p:spPr>
          <a:xfrm>
            <a:off x="3065929" y="2070847"/>
            <a:ext cx="629964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" pitchFamily="2" charset="0"/>
                <a:ea typeface="SimSun" panose="02010600030101010101" pitchFamily="2" charset="-122"/>
                <a:hlinkClick r:id="rId2"/>
              </a:rPr>
              <a:t>https://wannianrili.bmcx.com/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>
                <a:latin typeface="Times" pitchFamily="2" charset="0"/>
                <a:ea typeface="SimSun" panose="02010600030101010101" pitchFamily="2" charset="-122"/>
              </a:rPr>
              <a:t>教师在万年历网站上截取日历图片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，带着学生找中秋节的阴历和阳历日期。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1420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56AB-8542-B14E-957C-2ADAD82AB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春节在阳历和阴历的几月几号？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E068E0-0837-7C47-B6E1-717185B497A2}"/>
              </a:ext>
            </a:extLst>
          </p:cNvPr>
          <p:cNvSpPr txBox="1">
            <a:spLocks/>
          </p:cNvSpPr>
          <p:nvPr/>
        </p:nvSpPr>
        <p:spPr>
          <a:xfrm>
            <a:off x="2988319" y="4997076"/>
            <a:ext cx="6169969" cy="186092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800" dirty="0"/>
              <a:t>公历</a:t>
            </a:r>
            <a:r>
              <a:rPr lang="en-US" altLang="zh-CN" sz="3800" dirty="0"/>
              <a:t>/</a:t>
            </a:r>
            <a:r>
              <a:rPr lang="zh-CN" altLang="en-US" sz="3800" dirty="0"/>
              <a:t>阳历：一月、十二月</a:t>
            </a:r>
            <a:br>
              <a:rPr lang="en-US" altLang="zh-CN" sz="3800" dirty="0"/>
            </a:br>
            <a:r>
              <a:rPr lang="zh-CN" altLang="en-US" sz="3800" dirty="0"/>
              <a:t>农历</a:t>
            </a:r>
            <a:r>
              <a:rPr lang="en-US" altLang="zh-CN" sz="3800" dirty="0"/>
              <a:t>/</a:t>
            </a:r>
            <a:r>
              <a:rPr lang="zh-CN" altLang="en-US" sz="3800" dirty="0"/>
              <a:t>阴历：正月、腊月</a:t>
            </a:r>
            <a:endParaRPr lang="en-US" sz="3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D77EAE-6F86-BB42-AABF-375512AA4CDA}"/>
              </a:ext>
            </a:extLst>
          </p:cNvPr>
          <p:cNvSpPr txBox="1"/>
          <p:nvPr/>
        </p:nvSpPr>
        <p:spPr>
          <a:xfrm>
            <a:off x="5382368" y="5754958"/>
            <a:ext cx="20906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bg1">
                    <a:lumMod val="50000"/>
                  </a:schemeClr>
                </a:solidFill>
              </a:rPr>
              <a:t>zhēng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                </a:t>
            </a:r>
            <a:r>
              <a:rPr lang="en-US" altLang="zh-CN" sz="2200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435096-9C0F-B34D-95DC-697C0C4498D0}"/>
              </a:ext>
            </a:extLst>
          </p:cNvPr>
          <p:cNvSpPr txBox="1"/>
          <p:nvPr/>
        </p:nvSpPr>
        <p:spPr>
          <a:xfrm>
            <a:off x="3065929" y="2070847"/>
            <a:ext cx="629964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" pitchFamily="2" charset="0"/>
                <a:ea typeface="SimSun" panose="02010600030101010101" pitchFamily="2" charset="-122"/>
                <a:hlinkClick r:id="rId2"/>
              </a:rPr>
              <a:t>https://wannianrili.bmcx.com/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>
                <a:latin typeface="Times" pitchFamily="2" charset="0"/>
                <a:ea typeface="SimSun" panose="02010600030101010101" pitchFamily="2" charset="-122"/>
              </a:rPr>
              <a:t>教师在万年历网站上截取日历图片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，让学生讨论找春节的阴历和阳历日期。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156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B4CDFF2-284D-2347-9B48-2F820F7ACFDB}"/>
              </a:ext>
            </a:extLst>
          </p:cNvPr>
          <p:cNvSpPr txBox="1">
            <a:spLocks/>
          </p:cNvSpPr>
          <p:nvPr/>
        </p:nvSpPr>
        <p:spPr>
          <a:xfrm>
            <a:off x="7210697" y="945407"/>
            <a:ext cx="4850674" cy="15283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sz="2800" dirty="0">
                <a:solidFill>
                  <a:srgbClr val="0070C0"/>
                </a:solidFill>
              </a:rPr>
              <a:t>公历</a:t>
            </a:r>
            <a:r>
              <a:rPr lang="en-US" altLang="zh-CN" sz="2800" dirty="0">
                <a:solidFill>
                  <a:srgbClr val="0070C0"/>
                </a:solidFill>
              </a:rPr>
              <a:t>/</a:t>
            </a:r>
            <a:r>
              <a:rPr lang="zh-CN" altLang="en-US" sz="2800" dirty="0">
                <a:solidFill>
                  <a:srgbClr val="0070C0"/>
                </a:solidFill>
              </a:rPr>
              <a:t>阳历：</a:t>
            </a:r>
            <a:r>
              <a:rPr lang="en-US" altLang="zh-CN" sz="2800" dirty="0"/>
              <a:t>…</a:t>
            </a:r>
            <a:r>
              <a:rPr lang="zh-CN" altLang="en-US" sz="2800" dirty="0"/>
              <a:t>月</a:t>
            </a:r>
            <a:r>
              <a:rPr lang="en-US" altLang="zh-CN" sz="2800" dirty="0"/>
              <a:t>…</a:t>
            </a:r>
            <a:r>
              <a:rPr lang="zh-CN" altLang="en-US" sz="2800" dirty="0"/>
              <a:t>号</a:t>
            </a:r>
            <a:br>
              <a:rPr lang="en-US" altLang="zh-CN" sz="2800" dirty="0"/>
            </a:br>
            <a:r>
              <a:rPr lang="zh-CN" altLang="en-US" sz="2800" dirty="0">
                <a:solidFill>
                  <a:srgbClr val="0070C0"/>
                </a:solidFill>
              </a:rPr>
              <a:t>农历</a:t>
            </a:r>
            <a:r>
              <a:rPr lang="en-US" altLang="zh-CN" sz="2800" dirty="0">
                <a:solidFill>
                  <a:srgbClr val="0070C0"/>
                </a:solidFill>
              </a:rPr>
              <a:t>/</a:t>
            </a:r>
            <a:r>
              <a:rPr lang="zh-CN" altLang="en-US" sz="2800" dirty="0">
                <a:solidFill>
                  <a:srgbClr val="0070C0"/>
                </a:solidFill>
              </a:rPr>
              <a:t>阴历：  </a:t>
            </a:r>
            <a:r>
              <a:rPr lang="en-US" altLang="zh-CN" sz="2800" dirty="0"/>
              <a:t>1-9</a:t>
            </a:r>
            <a:r>
              <a:rPr lang="zh-CN" altLang="en-US" sz="2800" dirty="0"/>
              <a:t>：</a:t>
            </a:r>
            <a:r>
              <a:rPr lang="en-US" altLang="zh-CN" sz="2800" dirty="0"/>
              <a:t>…</a:t>
            </a:r>
            <a:r>
              <a:rPr lang="zh-CN" altLang="en-US" sz="2800" dirty="0"/>
              <a:t>月</a:t>
            </a:r>
            <a:r>
              <a:rPr lang="zh-CN" altLang="en-US" sz="2800" dirty="0">
                <a:highlight>
                  <a:srgbClr val="FFFF00"/>
                </a:highlight>
              </a:rPr>
              <a:t>初</a:t>
            </a:r>
            <a:r>
              <a:rPr lang="en-US" altLang="zh-CN" sz="2800" dirty="0"/>
              <a:t>…</a:t>
            </a:r>
            <a:br>
              <a:rPr lang="en-US" altLang="zh-CN" sz="2800" dirty="0"/>
            </a:br>
            <a:r>
              <a:rPr lang="zh-CN" altLang="en-US" sz="2800" dirty="0"/>
              <a:t>                      </a:t>
            </a:r>
            <a:r>
              <a:rPr lang="en-US" altLang="zh-CN" sz="2800" dirty="0"/>
              <a:t>21-29</a:t>
            </a:r>
            <a:r>
              <a:rPr lang="zh-CN" altLang="en-US" sz="2800" dirty="0"/>
              <a:t>：</a:t>
            </a:r>
            <a:r>
              <a:rPr lang="en-US" altLang="zh-CN" sz="2800" dirty="0"/>
              <a:t>…</a:t>
            </a:r>
            <a:r>
              <a:rPr lang="zh-CN" altLang="en-US" sz="2800" dirty="0"/>
              <a:t>月</a:t>
            </a:r>
            <a:r>
              <a:rPr lang="zh-CN" altLang="en-US" sz="2800" dirty="0">
                <a:highlight>
                  <a:srgbClr val="FFFF00"/>
                </a:highlight>
              </a:rPr>
              <a:t>廿</a:t>
            </a:r>
            <a:r>
              <a:rPr lang="en-US" altLang="zh-CN" sz="2800" dirty="0"/>
              <a:t>…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F92AC2-CF2F-3844-A03E-05AEFB558A5F}"/>
              </a:ext>
            </a:extLst>
          </p:cNvPr>
          <p:cNvSpPr txBox="1"/>
          <p:nvPr/>
        </p:nvSpPr>
        <p:spPr>
          <a:xfrm>
            <a:off x="10883663" y="1048087"/>
            <a:ext cx="598241" cy="430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200" dirty="0" err="1"/>
              <a:t>chū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8A2F55-9D2D-3A43-8DE8-01745BCBAE03}"/>
              </a:ext>
            </a:extLst>
          </p:cNvPr>
          <p:cNvSpPr txBox="1"/>
          <p:nvPr/>
        </p:nvSpPr>
        <p:spPr>
          <a:xfrm>
            <a:off x="11142709" y="2293169"/>
            <a:ext cx="678391" cy="430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200" dirty="0" err="1"/>
              <a:t>niàn</a:t>
            </a:r>
            <a:endParaRPr lang="en-US" sz="2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D32DCC-A417-7740-8338-1D054DC1D23A}"/>
              </a:ext>
            </a:extLst>
          </p:cNvPr>
          <p:cNvSpPr txBox="1">
            <a:spLocks/>
          </p:cNvSpPr>
          <p:nvPr/>
        </p:nvSpPr>
        <p:spPr>
          <a:xfrm>
            <a:off x="130629" y="19636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端午节在阳历和阴历的几月几号？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B24AB4-A817-F14A-ADE9-66BAF5EEB36B}"/>
              </a:ext>
            </a:extLst>
          </p:cNvPr>
          <p:cNvSpPr txBox="1"/>
          <p:nvPr/>
        </p:nvSpPr>
        <p:spPr>
          <a:xfrm>
            <a:off x="2017059" y="2724056"/>
            <a:ext cx="629964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" pitchFamily="2" charset="0"/>
                <a:ea typeface="SimSun" panose="02010600030101010101" pitchFamily="2" charset="-122"/>
                <a:hlinkClick r:id="rId3"/>
              </a:rPr>
              <a:t>https://wannianrili.bmcx.com/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>
                <a:latin typeface="Times" pitchFamily="2" charset="0"/>
                <a:ea typeface="SimSun" panose="02010600030101010101" pitchFamily="2" charset="-122"/>
              </a:rPr>
              <a:t>教师在万年历网站上截取日历图片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，让学生讨论找端午节的阴历和阳历日期。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734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12C7B7-9EE4-EB4A-AFF1-2AB062561381}"/>
              </a:ext>
            </a:extLst>
          </p:cNvPr>
          <p:cNvSpPr txBox="1">
            <a:spLocks/>
          </p:cNvSpPr>
          <p:nvPr/>
        </p:nvSpPr>
        <p:spPr>
          <a:xfrm>
            <a:off x="130629" y="19636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清明节在公历</a:t>
            </a:r>
            <a:r>
              <a:rPr lang="en-US" altLang="zh-CN" dirty="0"/>
              <a:t>/</a:t>
            </a:r>
            <a:r>
              <a:rPr lang="zh-CN" altLang="en-US" dirty="0"/>
              <a:t>阳历的几月几号？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1C06-0753-2347-A726-B962279DDD23}"/>
              </a:ext>
            </a:extLst>
          </p:cNvPr>
          <p:cNvSpPr txBox="1"/>
          <p:nvPr/>
        </p:nvSpPr>
        <p:spPr>
          <a:xfrm>
            <a:off x="3065929" y="2070847"/>
            <a:ext cx="629964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" pitchFamily="2" charset="0"/>
                <a:ea typeface="SimSun" panose="02010600030101010101" pitchFamily="2" charset="-122"/>
                <a:hlinkClick r:id="rId2"/>
              </a:rPr>
              <a:t>https://wannianrili.bmcx.com/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>
                <a:latin typeface="Times" pitchFamily="2" charset="0"/>
                <a:ea typeface="SimSun" panose="02010600030101010101" pitchFamily="2" charset="-122"/>
              </a:rPr>
              <a:t>教师在万年历网站上截取日历图片</a:t>
            </a:r>
            <a:r>
              <a:rPr lang="zh-CN" altLang="en-US" sz="2400" dirty="0">
                <a:latin typeface="Times" pitchFamily="2" charset="0"/>
                <a:ea typeface="SimSun" panose="02010600030101010101" pitchFamily="2" charset="-122"/>
              </a:rPr>
              <a:t>，让学生讨论找清明节的阴历和阳历日期。</a:t>
            </a: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4966318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93</TotalTime>
  <Words>1203</Words>
  <Application>Microsoft Macintosh PowerPoint</Application>
  <PresentationFormat>Widescreen</PresentationFormat>
  <Paragraphs>165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第二课 节日</vt:lpstr>
      <vt:lpstr>PowerPoint Presentation</vt:lpstr>
      <vt:lpstr>PowerPoint Presentation</vt:lpstr>
      <vt:lpstr>和你的同学讨论一下：</vt:lpstr>
      <vt:lpstr>清明节             端午节           中秋节           春节</vt:lpstr>
      <vt:lpstr>中秋节在公历和农历的几月几号？</vt:lpstr>
      <vt:lpstr>春节在阳历和阴历的几月几号？</vt:lpstr>
      <vt:lpstr>PowerPoint Presentation</vt:lpstr>
      <vt:lpstr>PowerPoint Presentation</vt:lpstr>
      <vt:lpstr>和你的同学讨论：</vt:lpstr>
      <vt:lpstr>PowerPoint Presentation</vt:lpstr>
      <vt:lpstr>和你的同学讨论：</vt:lpstr>
      <vt:lpstr>PowerPoint Presentation</vt:lpstr>
      <vt:lpstr>1 其他        2 其它        3 其实       4 其中</vt:lpstr>
      <vt:lpstr>1 其实      2 其他     3 其它</vt:lpstr>
      <vt:lpstr>PowerPoint Presentation</vt:lpstr>
      <vt:lpstr>东方 西方   VS    东部  西部    VS  东边  西边</vt:lpstr>
      <vt:lpstr>圣诞节      平安夜       天主教       基督教       教堂</vt:lpstr>
      <vt:lpstr>和你的同学讨论：</vt:lpstr>
      <vt:lpstr>Place (里/上) 挤满了somebody/something</vt:lpstr>
      <vt:lpstr>和家人团圆        聚在一起       送礼物       社交</vt:lpstr>
      <vt:lpstr>和你的同学讨论：</vt:lpstr>
      <vt:lpstr>需求 need; demand</vt:lpstr>
      <vt:lpstr>需求 need; demand</vt:lpstr>
      <vt:lpstr>互相…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7</cp:revision>
  <dcterms:created xsi:type="dcterms:W3CDTF">2023-10-15T21:08:56Z</dcterms:created>
  <dcterms:modified xsi:type="dcterms:W3CDTF">2023-11-05T17:57:25Z</dcterms:modified>
</cp:coreProperties>
</file>