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1"/>
  </p:notesMasterIdLst>
  <p:sldIdLst>
    <p:sldId id="256" r:id="rId2"/>
    <p:sldId id="302" r:id="rId3"/>
    <p:sldId id="304" r:id="rId4"/>
    <p:sldId id="267" r:id="rId5"/>
    <p:sldId id="271" r:id="rId6"/>
    <p:sldId id="261" r:id="rId7"/>
    <p:sldId id="268" r:id="rId8"/>
    <p:sldId id="273" r:id="rId9"/>
    <p:sldId id="265" r:id="rId10"/>
    <p:sldId id="269" r:id="rId11"/>
    <p:sldId id="279" r:id="rId12"/>
    <p:sldId id="266" r:id="rId13"/>
    <p:sldId id="297" r:id="rId14"/>
    <p:sldId id="259" r:id="rId15"/>
    <p:sldId id="283" r:id="rId16"/>
    <p:sldId id="278" r:id="rId17"/>
    <p:sldId id="293" r:id="rId18"/>
    <p:sldId id="294" r:id="rId19"/>
    <p:sldId id="295" r:id="rId20"/>
    <p:sldId id="299" r:id="rId21"/>
    <p:sldId id="287" r:id="rId22"/>
    <p:sldId id="296" r:id="rId23"/>
    <p:sldId id="305" r:id="rId24"/>
    <p:sldId id="281" r:id="rId25"/>
    <p:sldId id="290" r:id="rId26"/>
    <p:sldId id="291" r:id="rId27"/>
    <p:sldId id="292" r:id="rId28"/>
    <p:sldId id="275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888"/>
    <p:restoredTop sz="94694"/>
  </p:normalViewPr>
  <p:slideViewPr>
    <p:cSldViewPr snapToGrid="0" snapToObjects="1">
      <p:cViewPr varScale="1">
        <p:scale>
          <a:sx n="89" d="100"/>
          <a:sy n="89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897C1-1DA4-C943-A5AB-73C4AA112114}" type="datetimeFigureOut">
              <a:rPr lang="en-US" smtClean="0"/>
              <a:t>3/8/24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9AD75-929F-0342-B0C6-4FB66FD4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4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368FA-0E1E-5045-B7FE-C6A5CC58AD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29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368FA-0E1E-5045-B7FE-C6A5CC58AD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36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368FA-0E1E-5045-B7FE-C6A5CC58AD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36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客人会考虑怎么做才是对主人来说最方便的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为了把放假的时间连在一起，形成三天或者五天的小长假，有时人们周末的时候会上班。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E486A-FE62-7640-B12B-8A433BDE8C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6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C2DAC-F0E2-AD4E-9147-19B700274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imes" pitchFamily="2" charset="0"/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D5C7E-40ED-5041-A2D3-90B0CC315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Times" pitchFamily="2" charset="0"/>
                <a:ea typeface="KaiTi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C02C3-DC72-D94E-981C-2C22732E2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44EAA-FEB5-1545-9354-431874E6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227D9-F3FF-FA4C-98E5-EB6336BF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6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FA27-4B1B-8448-BE84-2DFA41B8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4B318-A634-CA42-A7EA-68D0F55C9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7235F-930E-5C4F-B508-359E74A7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B9B76-8BA8-5E43-9522-C53B8253C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8D72E-DA0F-874C-AE6E-7A443109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1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CF8E27-2AD8-C941-9F65-F16E0D1DFA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22ADE-244D-6245-B488-6D54F7C51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35486-542D-584D-8B8E-F4E426E6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FF620-3354-3347-9C90-5D1E16EFC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AB7E-BB1D-A047-863D-F008B839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7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5FF52-9798-2843-8771-15581219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6" y="209603"/>
            <a:ext cx="10515600" cy="882907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FA296-2940-9E4E-AAB9-805FFAF7F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8" y="1087276"/>
            <a:ext cx="10515600" cy="464472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600">
                <a:latin typeface="Times" pitchFamily="2" charset="0"/>
                <a:ea typeface="KaiTi" panose="02010609060101010101" pitchFamily="49" charset="-122"/>
              </a:defRPr>
            </a:lvl1pPr>
            <a:lvl2pPr>
              <a:lnSpc>
                <a:spcPct val="150000"/>
              </a:lnSpc>
              <a:defRPr sz="3600">
                <a:latin typeface="Times" pitchFamily="2" charset="0"/>
                <a:ea typeface="KaiTi" panose="02010609060101010101" pitchFamily="49" charset="-122"/>
              </a:defRPr>
            </a:lvl2pPr>
            <a:lvl3pPr>
              <a:lnSpc>
                <a:spcPct val="150000"/>
              </a:lnSpc>
              <a:defRPr sz="3600">
                <a:latin typeface="Times" pitchFamily="2" charset="0"/>
                <a:ea typeface="KaiTi" panose="02010609060101010101" pitchFamily="49" charset="-122"/>
              </a:defRPr>
            </a:lvl3pPr>
            <a:lvl4pPr>
              <a:lnSpc>
                <a:spcPct val="150000"/>
              </a:lnSpc>
              <a:defRPr sz="3600">
                <a:latin typeface="Times" pitchFamily="2" charset="0"/>
                <a:ea typeface="KaiTi" panose="02010609060101010101" pitchFamily="49" charset="-122"/>
              </a:defRPr>
            </a:lvl4pPr>
            <a:lvl5pPr>
              <a:lnSpc>
                <a:spcPct val="150000"/>
              </a:lnSpc>
              <a:defRPr sz="3600">
                <a:latin typeface="Times" pitchFamily="2" charset="0"/>
                <a:ea typeface="KaiTi" panose="02010609060101010101" pitchFamily="49" charset="-122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BE6BE-FBAA-AE42-94C2-C6268714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F8810-A993-BC46-B156-254A1B1D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9B9C1-79CA-314F-BFC9-1B0E63D5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120" y="6372860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7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6C5E-5F82-2F48-A1CD-CCD3A891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950C1-14F7-7146-9CB2-79873440D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FF37C-3540-9041-9969-36EAE338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465E5-E4C3-CD4F-B2AF-2D914CFA2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BF38F-C68A-304C-9285-3DB02D9E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3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F0EC7-1697-274A-80A1-FC5A2BA5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33EE8-708A-F444-BA26-0993B3C7D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A6A46-AFEB-3F4A-A9BD-76DBE3E44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1E993-321E-7742-9A8B-61904124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92EDE-486D-A441-BB4B-21F6551DF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A621D-F98B-4D40-9917-CAA3E044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5957-2CDC-6F46-BB99-FCAD5944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02479-D168-824B-B537-9582CB35B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F09EE-9EAF-0646-A900-6CFC6D7BC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2C687-24FF-5C4D-8E87-282D47823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6969FD-347D-234E-A3AF-B82FB1A9B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8E8E27-3D9C-B842-9090-EE7D08A5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E296A6-1ECC-B646-B358-D306070F6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70DA33-BECB-964C-BE59-3EBAE3DE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E0164-FBF4-974D-8312-549BD973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C6660-0D68-1A46-8F1C-246D34352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EC6E1-8480-0D4A-891A-5CFD2A7F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E9A1F-0616-ED42-B3A9-346FFC3F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7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275A0A-E0AA-5142-8C6E-25347535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79857-A657-9B46-AC8B-0D0C3114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CC917-2087-0C4F-99A7-B5A2AFEE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328D2-9760-CE45-8D53-93346612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D9723-04A6-F646-A7E6-FC5C308DC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A11EA-E87F-634B-9535-8A11595C9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F4A5A-2502-7745-8BA7-D667E55C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CAD1F-FA04-9B4D-9559-7F797689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50685-4FBF-A942-A89B-2F15AEE9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5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FA72-E2D4-5D4C-961C-DB5F518D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C97C7-29DA-6547-A4CC-0266B7030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B6F92-A1DA-A445-98EC-BA8A29DFB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A2572-0AFD-CE4E-BB08-C82ED2DF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32282-B557-7A4C-8F95-6897C8CF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27D6E-F36A-E743-82BD-09ECDCDD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A8D86D-30AE-274C-83B2-D52F4DB5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9D9B7-2C01-6246-A796-CEC5D6924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33B9F-CC9A-EE4F-8106-5C773A01D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29222-6D68-1B41-B4AB-431A67E30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62C56-A1F3-7E48-9F73-255EB3E55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0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55540-2A8C-0E48-85BF-9A301EF9D2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第二课</a:t>
            </a:r>
            <a:r>
              <a:rPr lang="zh-CN" altLang="en-US"/>
              <a:t> 节日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9D681-BB11-8040-9355-306F25DEC5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句型练习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5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BBA92A3-19CC-E745-8E72-A31A628FE0D0}"/>
              </a:ext>
            </a:extLst>
          </p:cNvPr>
          <p:cNvSpPr txBox="1"/>
          <p:nvPr/>
        </p:nvSpPr>
        <p:spPr>
          <a:xfrm>
            <a:off x="9966158" y="2625821"/>
            <a:ext cx="1111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总统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/>
              <a:t>zǒng</a:t>
            </a:r>
            <a:r>
              <a:rPr lang="zh-CN" altLang="en-US" dirty="0"/>
              <a:t> </a:t>
            </a:r>
            <a:r>
              <a:rPr lang="en-US" altLang="zh-CN" dirty="0" err="1"/>
              <a:t>tǒng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5947C78-6E54-EA40-8AD0-AC8036789A5A}"/>
              </a:ext>
            </a:extLst>
          </p:cNvPr>
          <p:cNvSpPr/>
          <p:nvPr/>
        </p:nvSpPr>
        <p:spPr>
          <a:xfrm>
            <a:off x="3122091" y="3383556"/>
            <a:ext cx="1942801" cy="6722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0F0A572-1FAF-9647-A450-6138F46E75AB}"/>
              </a:ext>
            </a:extLst>
          </p:cNvPr>
          <p:cNvSpPr txBox="1">
            <a:spLocks/>
          </p:cNvSpPr>
          <p:nvPr/>
        </p:nvSpPr>
        <p:spPr>
          <a:xfrm rot="1776139">
            <a:off x="2374769" y="2970980"/>
            <a:ext cx="1144319" cy="149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→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7A20F36-73E7-D947-BA19-D0156127C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716" y="3455704"/>
            <a:ext cx="1601115" cy="7979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R</a:t>
            </a:r>
            <a:r>
              <a:rPr lang="zh-CN" altLang="en-US" dirty="0"/>
              <a:t>级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64B0A1-A3BD-D14E-8808-10CC12AFC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76" y="7773"/>
            <a:ext cx="10849102" cy="208991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70BB901-A1FD-9245-B5AE-98A61D64CF56}"/>
              </a:ext>
            </a:extLst>
          </p:cNvPr>
          <p:cNvSpPr txBox="1"/>
          <p:nvPr/>
        </p:nvSpPr>
        <p:spPr>
          <a:xfrm>
            <a:off x="3489196" y="4760316"/>
            <a:ext cx="60901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根据句子内容插入相关图片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buAutoNum type="arabicPeriod"/>
            </a:pP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这部电影被定为R级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buAutoNum type="arabicPeriod"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拜登被选为美国总统。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buAutoNum type="arabicPeriod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圣经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被翻译为很多不同语言。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750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CDFC1E-F8BB-E242-8629-2FC601B92DA9}"/>
              </a:ext>
            </a:extLst>
          </p:cNvPr>
          <p:cNvSpPr txBox="1">
            <a:spLocks/>
          </p:cNvSpPr>
          <p:nvPr/>
        </p:nvSpPr>
        <p:spPr>
          <a:xfrm>
            <a:off x="3860958" y="-8754"/>
            <a:ext cx="1568549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past</a:t>
            </a:r>
            <a:endParaRPr lang="en-US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24F6CF-4E41-9340-8782-D6CC5AA530C2}"/>
              </a:ext>
            </a:extLst>
          </p:cNvPr>
          <p:cNvSpPr txBox="1">
            <a:spLocks/>
          </p:cNvSpPr>
          <p:nvPr/>
        </p:nvSpPr>
        <p:spPr>
          <a:xfrm>
            <a:off x="1148151" y="1520021"/>
            <a:ext cx="10515600" cy="168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dirty="0"/>
              <a:t>以前             </a:t>
            </a:r>
            <a:r>
              <a:rPr lang="zh-CN" altLang="en-US" sz="3200" dirty="0">
                <a:highlight>
                  <a:srgbClr val="FFFF00"/>
                </a:highlight>
              </a:rPr>
              <a:t>后来</a:t>
            </a:r>
            <a:r>
              <a:rPr lang="zh-CN" altLang="en-US" sz="3200" dirty="0"/>
              <a:t>          再后来        现在             以后</a:t>
            </a:r>
            <a:r>
              <a:rPr lang="en-US" altLang="zh-CN" sz="3200" dirty="0"/>
              <a:t>/</a:t>
            </a:r>
            <a:r>
              <a:rPr lang="zh-CN" altLang="en-US" sz="3200" dirty="0"/>
              <a:t>将来</a:t>
            </a:r>
            <a:endParaRPr lang="en-US" altLang="zh-CN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dirty="0"/>
              <a:t>一开始         从</a:t>
            </a:r>
            <a:r>
              <a:rPr lang="en-US" altLang="zh-CN" sz="3200" dirty="0"/>
              <a:t>…</a:t>
            </a:r>
            <a:r>
              <a:rPr lang="zh-CN" altLang="en-US" sz="3200" dirty="0"/>
              <a:t>开始</a:t>
            </a:r>
            <a:endParaRPr lang="en-US" altLang="zh-CN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dirty="0"/>
              <a:t>小时候</a:t>
            </a:r>
            <a:endParaRPr lang="en-US" altLang="zh-CN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3200" dirty="0"/>
              <a:t>                              </a:t>
            </a:r>
            <a:endParaRPr lang="en-US" altLang="zh-CN" sz="32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A766A9B-5BC6-994E-8CE0-FCDED0313FE2}"/>
              </a:ext>
            </a:extLst>
          </p:cNvPr>
          <p:cNvCxnSpPr/>
          <p:nvPr/>
        </p:nvCxnSpPr>
        <p:spPr>
          <a:xfrm>
            <a:off x="1041763" y="1067431"/>
            <a:ext cx="64897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2BCEE8F-4C1D-A942-99E5-37FC60478AFE}"/>
              </a:ext>
            </a:extLst>
          </p:cNvPr>
          <p:cNvSpPr/>
          <p:nvPr/>
        </p:nvSpPr>
        <p:spPr>
          <a:xfrm>
            <a:off x="1562463" y="94043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242530-F2DF-3F42-BAD2-7C7B98BFE635}"/>
              </a:ext>
            </a:extLst>
          </p:cNvPr>
          <p:cNvSpPr/>
          <p:nvPr/>
        </p:nvSpPr>
        <p:spPr>
          <a:xfrm>
            <a:off x="3556158" y="89977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36734B-0EBC-7E44-9C1D-BC673DC7598A}"/>
              </a:ext>
            </a:extLst>
          </p:cNvPr>
          <p:cNvSpPr/>
          <p:nvPr/>
        </p:nvSpPr>
        <p:spPr>
          <a:xfrm>
            <a:off x="7506063" y="91503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6E2445-1C9C-4844-8B57-05922DA240B1}"/>
              </a:ext>
            </a:extLst>
          </p:cNvPr>
          <p:cNvCxnSpPr>
            <a:cxnSpLocks/>
          </p:cNvCxnSpPr>
          <p:nvPr/>
        </p:nvCxnSpPr>
        <p:spPr>
          <a:xfrm>
            <a:off x="7848963" y="1080131"/>
            <a:ext cx="3814788" cy="0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92E722-380F-C149-86C1-E016E7402C6F}"/>
              </a:ext>
            </a:extLst>
          </p:cNvPr>
          <p:cNvCxnSpPr>
            <a:cxnSpLocks/>
          </p:cNvCxnSpPr>
          <p:nvPr/>
        </p:nvCxnSpPr>
        <p:spPr>
          <a:xfrm>
            <a:off x="7658463" y="553795"/>
            <a:ext cx="0" cy="138407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8B560D1-0673-3343-A95C-6308B0B49E67}"/>
              </a:ext>
            </a:extLst>
          </p:cNvPr>
          <p:cNvSpPr txBox="1">
            <a:spLocks/>
          </p:cNvSpPr>
          <p:nvPr/>
        </p:nvSpPr>
        <p:spPr>
          <a:xfrm>
            <a:off x="9220358" y="-8754"/>
            <a:ext cx="1568549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future</a:t>
            </a:r>
            <a:endParaRPr lang="en-US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ADB126-5425-EE4D-9734-C6F69F84C37E}"/>
              </a:ext>
            </a:extLst>
          </p:cNvPr>
          <p:cNvSpPr txBox="1">
            <a:spLocks/>
          </p:cNvSpPr>
          <p:nvPr/>
        </p:nvSpPr>
        <p:spPr>
          <a:xfrm>
            <a:off x="7026588" y="-5398"/>
            <a:ext cx="1568549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now</a:t>
            </a:r>
            <a:endParaRPr lang="en-US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04BB1E6-1892-704C-9E3E-F51DA0AA70CD}"/>
              </a:ext>
            </a:extLst>
          </p:cNvPr>
          <p:cNvSpPr txBox="1">
            <a:spLocks/>
          </p:cNvSpPr>
          <p:nvPr/>
        </p:nvSpPr>
        <p:spPr>
          <a:xfrm>
            <a:off x="820107" y="3064714"/>
            <a:ext cx="10829967" cy="16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zh-CN" altLang="en-US" dirty="0">
                <a:solidFill>
                  <a:schemeClr val="tx1"/>
                </a:solidFill>
              </a:rPr>
              <a:t>我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</a:rPr>
              <a:t>以前</a:t>
            </a:r>
            <a:r>
              <a:rPr lang="zh-CN" altLang="en-US" dirty="0">
                <a:solidFill>
                  <a:schemeClr val="tx1"/>
                </a:solidFill>
              </a:rPr>
              <a:t>不太喜欢吃牛油果</a:t>
            </a:r>
            <a:r>
              <a:rPr lang="en-US" altLang="zh-CN" dirty="0">
                <a:solidFill>
                  <a:schemeClr val="tx1"/>
                </a:solidFill>
              </a:rPr>
              <a:t>🥑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</a:rPr>
              <a:t>后来</a:t>
            </a:r>
            <a:r>
              <a:rPr lang="zh-CN" altLang="en-US" dirty="0">
                <a:solidFill>
                  <a:schemeClr val="tx1"/>
                </a:solidFill>
              </a:rPr>
              <a:t>我去了哥伦比亚，开始常常吃</a:t>
            </a:r>
            <a:r>
              <a:rPr lang="en-US" altLang="zh-CN" dirty="0">
                <a:solidFill>
                  <a:schemeClr val="tx1"/>
                </a:solidFill>
              </a:rPr>
              <a:t>🥑</a:t>
            </a:r>
            <a:r>
              <a:rPr lang="zh-CN" altLang="en-US" dirty="0">
                <a:solidFill>
                  <a:schemeClr val="tx1"/>
                </a:solidFill>
              </a:rPr>
              <a:t>。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</a:rPr>
              <a:t>现在</a:t>
            </a:r>
            <a:r>
              <a:rPr lang="zh-CN" altLang="en-US" dirty="0">
                <a:solidFill>
                  <a:schemeClr val="tx1"/>
                </a:solidFill>
              </a:rPr>
              <a:t>我很喜欢吃</a:t>
            </a:r>
            <a:r>
              <a:rPr lang="en-US" altLang="zh-CN" dirty="0">
                <a:solidFill>
                  <a:schemeClr val="tx1"/>
                </a:solidFill>
              </a:rPr>
              <a:t>🥑</a:t>
            </a:r>
            <a:r>
              <a:rPr lang="zh-CN" altLang="en-US" dirty="0">
                <a:solidFill>
                  <a:schemeClr val="tx1"/>
                </a:solidFill>
              </a:rPr>
              <a:t>，每天早上都会吃。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BE3C5A-F20D-7746-9415-3DECA9F519F5}"/>
              </a:ext>
            </a:extLst>
          </p:cNvPr>
          <p:cNvSpPr txBox="1"/>
          <p:nvPr/>
        </p:nvSpPr>
        <p:spPr>
          <a:xfrm>
            <a:off x="278183" y="1977871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beginning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417A90-0B6F-1544-8239-EA7E2F52E60E}"/>
              </a:ext>
            </a:extLst>
          </p:cNvPr>
          <p:cNvSpPr txBox="1"/>
          <p:nvPr/>
        </p:nvSpPr>
        <p:spPr>
          <a:xfrm>
            <a:off x="1142110" y="1269607"/>
            <a:ext cx="114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previously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65052E-7187-514A-8A81-577A2B5B1B45}"/>
              </a:ext>
            </a:extLst>
          </p:cNvPr>
          <p:cNvSpPr txBox="1"/>
          <p:nvPr/>
        </p:nvSpPr>
        <p:spPr>
          <a:xfrm>
            <a:off x="3479208" y="1290457"/>
            <a:ext cx="61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later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C663BCC-76E7-2640-A0B3-C454DB34211B}"/>
              </a:ext>
            </a:extLst>
          </p:cNvPr>
          <p:cNvSpPr/>
          <p:nvPr/>
        </p:nvSpPr>
        <p:spPr>
          <a:xfrm>
            <a:off x="5583394" y="8939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5921F5-FE24-8F48-911C-138686BD258B}"/>
              </a:ext>
            </a:extLst>
          </p:cNvPr>
          <p:cNvSpPr txBox="1"/>
          <p:nvPr/>
        </p:nvSpPr>
        <p:spPr>
          <a:xfrm>
            <a:off x="2529749" y="2606011"/>
            <a:ext cx="18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hen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was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child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D13B3B2-D355-FF42-8012-9DB77AE7ABFB}"/>
              </a:ext>
            </a:extLst>
          </p:cNvPr>
          <p:cNvSpPr txBox="1">
            <a:spLocks/>
          </p:cNvSpPr>
          <p:nvPr/>
        </p:nvSpPr>
        <p:spPr>
          <a:xfrm>
            <a:off x="336935" y="4973117"/>
            <a:ext cx="11913817" cy="1606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</a:rPr>
              <a:t>        我</a:t>
            </a: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</a:rPr>
              <a:t>小时候</a:t>
            </a:r>
            <a:r>
              <a:rPr lang="zh-CN" altLang="en-US" sz="3200" dirty="0">
                <a:solidFill>
                  <a:schemeClr val="tx1"/>
                </a:solidFill>
              </a:rPr>
              <a:t>在中国上小学和中学，</a:t>
            </a: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</a:rPr>
              <a:t>后来</a:t>
            </a:r>
            <a:r>
              <a:rPr lang="zh-CN" altLang="en-US" sz="3200" dirty="0">
                <a:solidFill>
                  <a:schemeClr val="tx1"/>
                </a:solidFill>
              </a:rPr>
              <a:t>去了香港大学读硕士，</a:t>
            </a: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</a:rPr>
              <a:t>再后来</a:t>
            </a:r>
            <a:r>
              <a:rPr lang="zh-CN" altLang="en-US" sz="3200" dirty="0">
                <a:solidFill>
                  <a:schemeClr val="tx1"/>
                </a:solidFill>
              </a:rPr>
              <a:t>到美国读博士。</a:t>
            </a: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</a:rPr>
              <a:t>从</a:t>
            </a:r>
            <a:r>
              <a:rPr lang="en-US" altLang="zh-CN" sz="3200" dirty="0">
                <a:solidFill>
                  <a:schemeClr val="tx1"/>
                </a:solidFill>
                <a:highlight>
                  <a:srgbClr val="FFFF00"/>
                </a:highlight>
              </a:rPr>
              <a:t>2021</a:t>
            </a: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</a:rPr>
              <a:t>年开始</a:t>
            </a:r>
            <a:r>
              <a:rPr lang="zh-CN" altLang="en-US" sz="3200" dirty="0">
                <a:solidFill>
                  <a:schemeClr val="tx1"/>
                </a:solidFill>
              </a:rPr>
              <a:t>我在科罗拉多大学教中文。</a:t>
            </a: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</a:rPr>
              <a:t>以后</a:t>
            </a:r>
            <a:r>
              <a:rPr lang="zh-CN" altLang="en-US" sz="3200" dirty="0">
                <a:solidFill>
                  <a:schemeClr val="tx1"/>
                </a:solidFill>
              </a:rPr>
              <a:t>我还会继续教中文。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980354-1B92-5B4D-8E12-C9682F64858D}"/>
              </a:ext>
            </a:extLst>
          </p:cNvPr>
          <p:cNvSpPr txBox="1"/>
          <p:nvPr/>
        </p:nvSpPr>
        <p:spPr>
          <a:xfrm>
            <a:off x="2565528" y="6059276"/>
            <a:ext cx="186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jì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xù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;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continue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to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CDFC1E-F8BB-E242-8629-2FC601B92DA9}"/>
              </a:ext>
            </a:extLst>
          </p:cNvPr>
          <p:cNvSpPr txBox="1">
            <a:spLocks/>
          </p:cNvSpPr>
          <p:nvPr/>
        </p:nvSpPr>
        <p:spPr>
          <a:xfrm>
            <a:off x="3860958" y="21226"/>
            <a:ext cx="1568549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past</a:t>
            </a:r>
            <a:endParaRPr lang="en-US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24F6CF-4E41-9340-8782-D6CC5AA530C2}"/>
              </a:ext>
            </a:extLst>
          </p:cNvPr>
          <p:cNvSpPr txBox="1">
            <a:spLocks/>
          </p:cNvSpPr>
          <p:nvPr/>
        </p:nvSpPr>
        <p:spPr>
          <a:xfrm>
            <a:off x="1148151" y="1669921"/>
            <a:ext cx="10515600" cy="168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dirty="0"/>
              <a:t>以前             </a:t>
            </a:r>
            <a:r>
              <a:rPr lang="zh-CN" altLang="en-US" sz="3200" dirty="0">
                <a:highlight>
                  <a:srgbClr val="FFFF00"/>
                </a:highlight>
              </a:rPr>
              <a:t>后来</a:t>
            </a:r>
            <a:r>
              <a:rPr lang="zh-CN" altLang="en-US" sz="3200" dirty="0"/>
              <a:t>          再后来        现在             以后</a:t>
            </a:r>
            <a:r>
              <a:rPr lang="en-US" altLang="zh-CN" sz="3200" dirty="0"/>
              <a:t>/</a:t>
            </a:r>
            <a:r>
              <a:rPr lang="zh-CN" altLang="en-US" sz="3200" dirty="0"/>
              <a:t>将来</a:t>
            </a:r>
            <a:endParaRPr lang="en-US" altLang="zh-CN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dirty="0"/>
              <a:t>一开始         从</a:t>
            </a:r>
            <a:r>
              <a:rPr lang="en-US" altLang="zh-CN" sz="3200" dirty="0"/>
              <a:t>…</a:t>
            </a:r>
            <a:r>
              <a:rPr lang="zh-CN" altLang="en-US" sz="3200" dirty="0"/>
              <a:t>开始</a:t>
            </a:r>
            <a:endParaRPr lang="en-US" altLang="zh-CN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dirty="0"/>
              <a:t>小时候</a:t>
            </a:r>
            <a:endParaRPr lang="en-US" altLang="zh-CN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3200" dirty="0"/>
              <a:t>                              </a:t>
            </a:r>
            <a:endParaRPr lang="en-US" altLang="zh-CN" sz="32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A766A9B-5BC6-994E-8CE0-FCDED0313FE2}"/>
              </a:ext>
            </a:extLst>
          </p:cNvPr>
          <p:cNvCxnSpPr/>
          <p:nvPr/>
        </p:nvCxnSpPr>
        <p:spPr>
          <a:xfrm>
            <a:off x="1041763" y="1217331"/>
            <a:ext cx="64897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2BCEE8F-4C1D-A942-99E5-37FC60478AFE}"/>
              </a:ext>
            </a:extLst>
          </p:cNvPr>
          <p:cNvSpPr/>
          <p:nvPr/>
        </p:nvSpPr>
        <p:spPr>
          <a:xfrm>
            <a:off x="1562463" y="109033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242530-F2DF-3F42-BAD2-7C7B98BFE635}"/>
              </a:ext>
            </a:extLst>
          </p:cNvPr>
          <p:cNvSpPr/>
          <p:nvPr/>
        </p:nvSpPr>
        <p:spPr>
          <a:xfrm>
            <a:off x="3556158" y="104967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36734B-0EBC-7E44-9C1D-BC673DC7598A}"/>
              </a:ext>
            </a:extLst>
          </p:cNvPr>
          <p:cNvSpPr/>
          <p:nvPr/>
        </p:nvSpPr>
        <p:spPr>
          <a:xfrm>
            <a:off x="7506063" y="106493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6E2445-1C9C-4844-8B57-05922DA240B1}"/>
              </a:ext>
            </a:extLst>
          </p:cNvPr>
          <p:cNvCxnSpPr>
            <a:cxnSpLocks/>
          </p:cNvCxnSpPr>
          <p:nvPr/>
        </p:nvCxnSpPr>
        <p:spPr>
          <a:xfrm>
            <a:off x="7848963" y="1230031"/>
            <a:ext cx="3814788" cy="0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92E722-380F-C149-86C1-E016E7402C6F}"/>
              </a:ext>
            </a:extLst>
          </p:cNvPr>
          <p:cNvCxnSpPr>
            <a:cxnSpLocks/>
          </p:cNvCxnSpPr>
          <p:nvPr/>
        </p:nvCxnSpPr>
        <p:spPr>
          <a:xfrm>
            <a:off x="7658463" y="703695"/>
            <a:ext cx="0" cy="138407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8B560D1-0673-3343-A95C-6308B0B49E67}"/>
              </a:ext>
            </a:extLst>
          </p:cNvPr>
          <p:cNvSpPr txBox="1">
            <a:spLocks/>
          </p:cNvSpPr>
          <p:nvPr/>
        </p:nvSpPr>
        <p:spPr>
          <a:xfrm>
            <a:off x="9220358" y="21226"/>
            <a:ext cx="1568549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future</a:t>
            </a:r>
            <a:endParaRPr lang="en-US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ADB126-5425-EE4D-9734-C6F69F84C37E}"/>
              </a:ext>
            </a:extLst>
          </p:cNvPr>
          <p:cNvSpPr txBox="1">
            <a:spLocks/>
          </p:cNvSpPr>
          <p:nvPr/>
        </p:nvSpPr>
        <p:spPr>
          <a:xfrm>
            <a:off x="7026588" y="24582"/>
            <a:ext cx="1568549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now</a:t>
            </a:r>
            <a:endParaRPr lang="en-US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BE3C5A-F20D-7746-9415-3DECA9F519F5}"/>
              </a:ext>
            </a:extLst>
          </p:cNvPr>
          <p:cNvSpPr txBox="1"/>
          <p:nvPr/>
        </p:nvSpPr>
        <p:spPr>
          <a:xfrm>
            <a:off x="8369" y="2112277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beginning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417A90-0B6F-1544-8239-EA7E2F52E60E}"/>
              </a:ext>
            </a:extLst>
          </p:cNvPr>
          <p:cNvSpPr txBox="1"/>
          <p:nvPr/>
        </p:nvSpPr>
        <p:spPr>
          <a:xfrm>
            <a:off x="1142110" y="1419507"/>
            <a:ext cx="114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previously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65052E-7187-514A-8A81-577A2B5B1B45}"/>
              </a:ext>
            </a:extLst>
          </p:cNvPr>
          <p:cNvSpPr txBox="1"/>
          <p:nvPr/>
        </p:nvSpPr>
        <p:spPr>
          <a:xfrm>
            <a:off x="3479208" y="1440357"/>
            <a:ext cx="61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later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C663BCC-76E7-2640-A0B3-C454DB34211B}"/>
              </a:ext>
            </a:extLst>
          </p:cNvPr>
          <p:cNvSpPr/>
          <p:nvPr/>
        </p:nvSpPr>
        <p:spPr>
          <a:xfrm>
            <a:off x="5583394" y="10438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5921F5-FE24-8F48-911C-138686BD258B}"/>
              </a:ext>
            </a:extLst>
          </p:cNvPr>
          <p:cNvSpPr txBox="1"/>
          <p:nvPr/>
        </p:nvSpPr>
        <p:spPr>
          <a:xfrm>
            <a:off x="903374" y="3080657"/>
            <a:ext cx="18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hen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was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child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3DF2E2D-48E7-6B42-A947-9F23C7DC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8" y="3507379"/>
            <a:ext cx="4992974" cy="1127524"/>
          </a:xfrm>
        </p:spPr>
        <p:txBody>
          <a:bodyPr/>
          <a:lstStyle/>
          <a:p>
            <a:r>
              <a:rPr lang="zh-CN" altLang="en-US" dirty="0"/>
              <a:t>你一直住在博尔多吗？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4023F0-3CF3-A442-952D-465955F63155}"/>
              </a:ext>
            </a:extLst>
          </p:cNvPr>
          <p:cNvSpPr txBox="1"/>
          <p:nvPr/>
        </p:nvSpPr>
        <p:spPr>
          <a:xfrm>
            <a:off x="3299615" y="3302658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bó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</a:rPr>
              <a:t>ěr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</a:rPr>
              <a:t>duō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C613068-7B83-DE45-9AF4-DAAAEEB27F9D}"/>
              </a:ext>
            </a:extLst>
          </p:cNvPr>
          <p:cNvSpPr txBox="1">
            <a:spLocks/>
          </p:cNvSpPr>
          <p:nvPr/>
        </p:nvSpPr>
        <p:spPr>
          <a:xfrm>
            <a:off x="703287" y="4473007"/>
            <a:ext cx="10515599" cy="1127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你最好的朋友叫什么？你和她</a:t>
            </a:r>
            <a:r>
              <a:rPr lang="en-US" altLang="zh-CN" dirty="0"/>
              <a:t>/</a:t>
            </a:r>
            <a:r>
              <a:rPr lang="zh-CN" altLang="en-US" dirty="0"/>
              <a:t>他是怎么成为好朋友的？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047101-49B3-DB4A-89CE-6FFBD2B6059E}"/>
              </a:ext>
            </a:extLst>
          </p:cNvPr>
          <p:cNvSpPr txBox="1"/>
          <p:nvPr/>
        </p:nvSpPr>
        <p:spPr>
          <a:xfrm>
            <a:off x="8280998" y="5102225"/>
            <a:ext cx="9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become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C3BF1E4-4248-7F40-9257-11227C906740}"/>
              </a:ext>
            </a:extLst>
          </p:cNvPr>
          <p:cNvSpPr txBox="1">
            <a:spLocks/>
          </p:cNvSpPr>
          <p:nvPr/>
        </p:nvSpPr>
        <p:spPr>
          <a:xfrm>
            <a:off x="740045" y="5441577"/>
            <a:ext cx="10515599" cy="1127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你是怎么开始学中文的？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014D5-FEAE-1041-B185-C46C10D9D583}"/>
              </a:ext>
            </a:extLst>
          </p:cNvPr>
          <p:cNvSpPr txBox="1"/>
          <p:nvPr/>
        </p:nvSpPr>
        <p:spPr>
          <a:xfrm>
            <a:off x="6405951" y="2894448"/>
            <a:ext cx="413324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When</a:t>
            </a:r>
            <a:r>
              <a:rPr lang="zh-CN" altLang="en-US" sz="2400" dirty="0"/>
              <a:t> </a:t>
            </a:r>
            <a:r>
              <a:rPr lang="en-US" altLang="zh-CN" sz="2400" dirty="0"/>
              <a:t>answering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questions,</a:t>
            </a:r>
          </a:p>
          <a:p>
            <a:pPr algn="ctr"/>
            <a:r>
              <a:rPr lang="zh-CN" altLang="en-US" sz="2400" dirty="0"/>
              <a:t> </a:t>
            </a:r>
            <a:r>
              <a:rPr lang="en-US" altLang="zh-CN" sz="2400" dirty="0"/>
              <a:t>try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describe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process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algn="ctr"/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using</a:t>
            </a:r>
            <a:r>
              <a:rPr lang="zh-CN" altLang="en-US" sz="2400" dirty="0"/>
              <a:t> </a:t>
            </a:r>
            <a:r>
              <a:rPr lang="en-US" altLang="zh-CN" sz="2400" dirty="0"/>
              <a:t>these</a:t>
            </a:r>
            <a:r>
              <a:rPr lang="zh-CN" altLang="en-US" sz="2400" dirty="0"/>
              <a:t> </a:t>
            </a:r>
            <a:r>
              <a:rPr lang="en-US" altLang="zh-CN" sz="2400" dirty="0"/>
              <a:t>time</a:t>
            </a:r>
            <a:r>
              <a:rPr lang="zh-CN" altLang="en-US" sz="2400" dirty="0"/>
              <a:t> </a:t>
            </a:r>
            <a:r>
              <a:rPr lang="en-US" altLang="zh-CN" sz="2400" dirty="0"/>
              <a:t>words.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E8CFA3-88FF-A246-9360-DBA315B639FD}"/>
              </a:ext>
            </a:extLst>
          </p:cNvPr>
          <p:cNvSpPr txBox="1"/>
          <p:nvPr/>
        </p:nvSpPr>
        <p:spPr>
          <a:xfrm>
            <a:off x="3523605" y="4196879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Boulder</a:t>
            </a:r>
          </a:p>
        </p:txBody>
      </p:sp>
    </p:spTree>
    <p:extLst>
      <p:ext uri="{BB962C8B-B14F-4D97-AF65-F5344CB8AC3E}">
        <p14:creationId xmlns:p14="http://schemas.microsoft.com/office/powerpoint/2010/main" val="163228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CDFC1E-F8BB-E242-8629-2FC601B92DA9}"/>
              </a:ext>
            </a:extLst>
          </p:cNvPr>
          <p:cNvSpPr txBox="1">
            <a:spLocks/>
          </p:cNvSpPr>
          <p:nvPr/>
        </p:nvSpPr>
        <p:spPr>
          <a:xfrm>
            <a:off x="3860958" y="21226"/>
            <a:ext cx="1568549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past</a:t>
            </a:r>
            <a:endParaRPr lang="en-US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24F6CF-4E41-9340-8782-D6CC5AA530C2}"/>
              </a:ext>
            </a:extLst>
          </p:cNvPr>
          <p:cNvSpPr txBox="1">
            <a:spLocks/>
          </p:cNvSpPr>
          <p:nvPr/>
        </p:nvSpPr>
        <p:spPr>
          <a:xfrm>
            <a:off x="1148151" y="1669921"/>
            <a:ext cx="10515600" cy="168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dirty="0"/>
              <a:t>以前             </a:t>
            </a:r>
            <a:r>
              <a:rPr lang="zh-CN" altLang="en-US" sz="3200" dirty="0">
                <a:highlight>
                  <a:srgbClr val="FFFF00"/>
                </a:highlight>
              </a:rPr>
              <a:t>后来</a:t>
            </a:r>
            <a:r>
              <a:rPr lang="zh-CN" altLang="en-US" sz="3200" dirty="0"/>
              <a:t>          再后来        现在             以后</a:t>
            </a:r>
            <a:r>
              <a:rPr lang="en-US" altLang="zh-CN" sz="3200" dirty="0"/>
              <a:t>/</a:t>
            </a:r>
            <a:r>
              <a:rPr lang="zh-CN" altLang="en-US" sz="3200" dirty="0"/>
              <a:t>将来</a:t>
            </a:r>
            <a:endParaRPr lang="en-US" altLang="zh-CN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dirty="0"/>
              <a:t>一开始         从</a:t>
            </a:r>
            <a:r>
              <a:rPr lang="en-US" altLang="zh-CN" sz="3200" dirty="0"/>
              <a:t>…</a:t>
            </a:r>
            <a:r>
              <a:rPr lang="zh-CN" altLang="en-US" sz="3200" dirty="0"/>
              <a:t>开始</a:t>
            </a:r>
            <a:endParaRPr lang="en-US" altLang="zh-CN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dirty="0"/>
              <a:t>小时候</a:t>
            </a:r>
            <a:endParaRPr lang="en-US" altLang="zh-CN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3200" dirty="0"/>
              <a:t>                              </a:t>
            </a:r>
            <a:endParaRPr lang="en-US" altLang="zh-CN" sz="32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A766A9B-5BC6-994E-8CE0-FCDED0313FE2}"/>
              </a:ext>
            </a:extLst>
          </p:cNvPr>
          <p:cNvCxnSpPr/>
          <p:nvPr/>
        </p:nvCxnSpPr>
        <p:spPr>
          <a:xfrm>
            <a:off x="1041763" y="1217331"/>
            <a:ext cx="64897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2BCEE8F-4C1D-A942-99E5-37FC60478AFE}"/>
              </a:ext>
            </a:extLst>
          </p:cNvPr>
          <p:cNvSpPr/>
          <p:nvPr/>
        </p:nvSpPr>
        <p:spPr>
          <a:xfrm>
            <a:off x="1562463" y="109033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242530-F2DF-3F42-BAD2-7C7B98BFE635}"/>
              </a:ext>
            </a:extLst>
          </p:cNvPr>
          <p:cNvSpPr/>
          <p:nvPr/>
        </p:nvSpPr>
        <p:spPr>
          <a:xfrm>
            <a:off x="3556158" y="104967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36734B-0EBC-7E44-9C1D-BC673DC7598A}"/>
              </a:ext>
            </a:extLst>
          </p:cNvPr>
          <p:cNvSpPr/>
          <p:nvPr/>
        </p:nvSpPr>
        <p:spPr>
          <a:xfrm>
            <a:off x="7506063" y="106493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6E2445-1C9C-4844-8B57-05922DA240B1}"/>
              </a:ext>
            </a:extLst>
          </p:cNvPr>
          <p:cNvCxnSpPr>
            <a:cxnSpLocks/>
          </p:cNvCxnSpPr>
          <p:nvPr/>
        </p:nvCxnSpPr>
        <p:spPr>
          <a:xfrm>
            <a:off x="7848963" y="1230031"/>
            <a:ext cx="3814788" cy="0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92E722-380F-C149-86C1-E016E7402C6F}"/>
              </a:ext>
            </a:extLst>
          </p:cNvPr>
          <p:cNvCxnSpPr>
            <a:cxnSpLocks/>
          </p:cNvCxnSpPr>
          <p:nvPr/>
        </p:nvCxnSpPr>
        <p:spPr>
          <a:xfrm>
            <a:off x="7658463" y="703695"/>
            <a:ext cx="0" cy="138407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8B560D1-0673-3343-A95C-6308B0B49E67}"/>
              </a:ext>
            </a:extLst>
          </p:cNvPr>
          <p:cNvSpPr txBox="1">
            <a:spLocks/>
          </p:cNvSpPr>
          <p:nvPr/>
        </p:nvSpPr>
        <p:spPr>
          <a:xfrm>
            <a:off x="9220358" y="21226"/>
            <a:ext cx="1568549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future</a:t>
            </a:r>
            <a:endParaRPr lang="en-US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ADB126-5425-EE4D-9734-C6F69F84C37E}"/>
              </a:ext>
            </a:extLst>
          </p:cNvPr>
          <p:cNvSpPr txBox="1">
            <a:spLocks/>
          </p:cNvSpPr>
          <p:nvPr/>
        </p:nvSpPr>
        <p:spPr>
          <a:xfrm>
            <a:off x="7026588" y="24582"/>
            <a:ext cx="1568549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now</a:t>
            </a:r>
            <a:endParaRPr lang="en-US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BE3C5A-F20D-7746-9415-3DECA9F519F5}"/>
              </a:ext>
            </a:extLst>
          </p:cNvPr>
          <p:cNvSpPr txBox="1"/>
          <p:nvPr/>
        </p:nvSpPr>
        <p:spPr>
          <a:xfrm>
            <a:off x="8369" y="2112277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beginning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417A90-0B6F-1544-8239-EA7E2F52E60E}"/>
              </a:ext>
            </a:extLst>
          </p:cNvPr>
          <p:cNvSpPr txBox="1"/>
          <p:nvPr/>
        </p:nvSpPr>
        <p:spPr>
          <a:xfrm>
            <a:off x="1142110" y="1419507"/>
            <a:ext cx="114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previously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65052E-7187-514A-8A81-577A2B5B1B45}"/>
              </a:ext>
            </a:extLst>
          </p:cNvPr>
          <p:cNvSpPr txBox="1"/>
          <p:nvPr/>
        </p:nvSpPr>
        <p:spPr>
          <a:xfrm>
            <a:off x="3479208" y="1440357"/>
            <a:ext cx="61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later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C663BCC-76E7-2640-A0B3-C454DB34211B}"/>
              </a:ext>
            </a:extLst>
          </p:cNvPr>
          <p:cNvSpPr/>
          <p:nvPr/>
        </p:nvSpPr>
        <p:spPr>
          <a:xfrm>
            <a:off x="5583394" y="10438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5921F5-FE24-8F48-911C-138686BD258B}"/>
              </a:ext>
            </a:extLst>
          </p:cNvPr>
          <p:cNvSpPr txBox="1"/>
          <p:nvPr/>
        </p:nvSpPr>
        <p:spPr>
          <a:xfrm>
            <a:off x="903374" y="3080657"/>
            <a:ext cx="18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hen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was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child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3DF2E2D-48E7-6B42-A947-9F23C7DC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7" y="3507379"/>
            <a:ext cx="9002415" cy="1200328"/>
          </a:xfrm>
        </p:spPr>
        <p:txBody>
          <a:bodyPr>
            <a:normAutofit/>
          </a:bodyPr>
          <a:lstStyle/>
          <a:p>
            <a:r>
              <a:rPr lang="zh-CN" altLang="en-US" dirty="0"/>
              <a:t>你有什么爱好？你是怎么喜欢上</a:t>
            </a:r>
            <a:r>
              <a:rPr lang="en-US" altLang="zh-CN" dirty="0"/>
              <a:t>…</a:t>
            </a:r>
            <a:r>
              <a:rPr lang="zh-CN" altLang="en-US" dirty="0"/>
              <a:t>的？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C613068-7B83-DE45-9AF4-DAAAEEB27F9D}"/>
              </a:ext>
            </a:extLst>
          </p:cNvPr>
          <p:cNvSpPr txBox="1">
            <a:spLocks/>
          </p:cNvSpPr>
          <p:nvPr/>
        </p:nvSpPr>
        <p:spPr>
          <a:xfrm>
            <a:off x="703287" y="4473007"/>
            <a:ext cx="10515599" cy="1127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大一、大二、大三的生活有什么不同？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C3BF1E4-4248-7F40-9257-11227C906740}"/>
              </a:ext>
            </a:extLst>
          </p:cNvPr>
          <p:cNvSpPr txBox="1">
            <a:spLocks/>
          </p:cNvSpPr>
          <p:nvPr/>
        </p:nvSpPr>
        <p:spPr>
          <a:xfrm>
            <a:off x="740045" y="5441577"/>
            <a:ext cx="10515599" cy="1127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小时候你有什么目标？现在呢？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014D5-FEAE-1041-B185-C46C10D9D583}"/>
              </a:ext>
            </a:extLst>
          </p:cNvPr>
          <p:cNvSpPr txBox="1"/>
          <p:nvPr/>
        </p:nvSpPr>
        <p:spPr>
          <a:xfrm>
            <a:off x="7667659" y="2400707"/>
            <a:ext cx="413324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When</a:t>
            </a:r>
            <a:r>
              <a:rPr lang="zh-CN" altLang="en-US" sz="2400" dirty="0"/>
              <a:t> </a:t>
            </a:r>
            <a:r>
              <a:rPr lang="en-US" altLang="zh-CN" sz="2400" dirty="0"/>
              <a:t>answering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questions,</a:t>
            </a:r>
          </a:p>
          <a:p>
            <a:pPr algn="ctr"/>
            <a:r>
              <a:rPr lang="zh-CN" altLang="en-US" sz="2400" dirty="0"/>
              <a:t> </a:t>
            </a:r>
            <a:r>
              <a:rPr lang="en-US" altLang="zh-CN" sz="2400" dirty="0"/>
              <a:t>try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describe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process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algn="ctr"/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using</a:t>
            </a:r>
            <a:r>
              <a:rPr lang="zh-CN" altLang="en-US" sz="2400" dirty="0"/>
              <a:t> </a:t>
            </a:r>
            <a:r>
              <a:rPr lang="en-US" altLang="zh-CN" sz="2400" dirty="0"/>
              <a:t>these</a:t>
            </a:r>
            <a:r>
              <a:rPr lang="zh-CN" altLang="en-US" sz="2400" dirty="0"/>
              <a:t> </a:t>
            </a:r>
            <a:r>
              <a:rPr lang="en-US" altLang="zh-CN" sz="2400" dirty="0"/>
              <a:t>time</a:t>
            </a:r>
            <a:r>
              <a:rPr lang="zh-CN" altLang="en-US" sz="2400" dirty="0"/>
              <a:t> </a:t>
            </a:r>
            <a:r>
              <a:rPr lang="en-US" altLang="zh-CN" sz="2400" dirty="0"/>
              <a:t>words.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1AAB88-3CA5-8E4E-96A6-BB1E313F12BE}"/>
              </a:ext>
            </a:extLst>
          </p:cNvPr>
          <p:cNvSpPr txBox="1"/>
          <p:nvPr/>
        </p:nvSpPr>
        <p:spPr>
          <a:xfrm>
            <a:off x="4286613" y="6072791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aim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5F2D3C-0AD6-834A-AE08-EA6892DCD603}"/>
              </a:ext>
            </a:extLst>
          </p:cNvPr>
          <p:cNvSpPr txBox="1"/>
          <p:nvPr/>
        </p:nvSpPr>
        <p:spPr>
          <a:xfrm>
            <a:off x="4643935" y="5390131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biāo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7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/>
      <p:bldP spid="28" grpId="0"/>
      <p:bldP spid="15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0DD96-8D04-DB4A-BB1B-B6D129511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6" y="152451"/>
            <a:ext cx="10515600" cy="882907"/>
          </a:xfrm>
        </p:spPr>
        <p:txBody>
          <a:bodyPr>
            <a:normAutofit/>
          </a:bodyPr>
          <a:lstStyle/>
          <a:p>
            <a:r>
              <a:rPr lang="zh-CN" altLang="en-US" dirty="0"/>
              <a:t>通过</a:t>
            </a:r>
            <a:r>
              <a:rPr lang="en-US" altLang="zh-CN" dirty="0"/>
              <a:t>…</a:t>
            </a:r>
            <a:r>
              <a:rPr lang="en-US" altLang="zh-CN" sz="3100" dirty="0"/>
              <a:t>(</a:t>
            </a:r>
            <a:r>
              <a:rPr lang="en-US" sz="3100" dirty="0"/>
              <a:t>methods) </a:t>
            </a:r>
            <a:r>
              <a:rPr lang="en-US" dirty="0"/>
              <a:t>… (</a:t>
            </a:r>
            <a:r>
              <a:rPr lang="zh-CN" altLang="en-US" dirty="0"/>
              <a:t>来</a:t>
            </a:r>
            <a:r>
              <a:rPr lang="en-US" altLang="zh-CN" dirty="0"/>
              <a:t>) </a:t>
            </a:r>
            <a:r>
              <a:rPr lang="en-US" altLang="zh-CN" sz="3100" dirty="0"/>
              <a:t>…(</a:t>
            </a:r>
            <a:r>
              <a:rPr lang="en-US" sz="3100" dirty="0"/>
              <a:t>achieve a certain result)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F2EF7-433C-CA43-A007-AE778AA89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46" y="1480080"/>
            <a:ext cx="10515600" cy="5470623"/>
          </a:xfrm>
        </p:spPr>
        <p:txBody>
          <a:bodyPr>
            <a:normAutofit fontScale="92500" lnSpcReduction="20000"/>
          </a:bodyPr>
          <a:lstStyle/>
          <a:p>
            <a:pPr marL="469900" indent="-469900">
              <a:buFont typeface="+mj-lt"/>
              <a:buAutoNum type="arabicPeriod"/>
            </a:pPr>
            <a:r>
              <a:rPr lang="zh-CN" altLang="en-US" dirty="0"/>
              <a:t>中国政府</a:t>
            </a:r>
            <a:r>
              <a:rPr lang="zh-CN" altLang="en-US" dirty="0">
                <a:solidFill>
                  <a:srgbClr val="FF0000"/>
                </a:solidFill>
              </a:rPr>
              <a:t>通过</a:t>
            </a:r>
            <a:r>
              <a:rPr lang="zh-CN" altLang="en-US" dirty="0"/>
              <a:t>调休</a:t>
            </a:r>
            <a:r>
              <a:rPr lang="zh-CN" altLang="en-US" dirty="0">
                <a:solidFill>
                  <a:srgbClr val="FF0000"/>
                </a:solidFill>
              </a:rPr>
              <a:t>来</a:t>
            </a:r>
            <a:r>
              <a:rPr lang="zh-CN" altLang="en-US" dirty="0"/>
              <a:t>刺激人们外出旅游、消费。</a:t>
            </a:r>
            <a:endParaRPr lang="en-US" altLang="zh-CN" dirty="0"/>
          </a:p>
          <a:p>
            <a:pPr marL="469900" indent="-469900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通过</a:t>
            </a:r>
            <a:r>
              <a:rPr lang="zh-CN" altLang="en-US" dirty="0"/>
              <a:t>打乒乓球，他认识了很多新朋友。</a:t>
            </a:r>
            <a:endParaRPr lang="en-US" altLang="zh-CN" dirty="0"/>
          </a:p>
          <a:p>
            <a:pPr marL="469900" indent="-469900">
              <a:buFont typeface="+mj-lt"/>
              <a:buAutoNum type="arabicPeriod"/>
            </a:pPr>
            <a:r>
              <a:rPr lang="zh-CN" altLang="en-US" dirty="0"/>
              <a:t>很多学生</a:t>
            </a:r>
            <a:r>
              <a:rPr lang="zh-CN" altLang="en-US" dirty="0">
                <a:solidFill>
                  <a:srgbClr val="FF0000"/>
                </a:solidFill>
              </a:rPr>
              <a:t>通过</a:t>
            </a:r>
            <a:r>
              <a:rPr lang="zh-CN" altLang="en-US" dirty="0"/>
              <a:t>我的中文课</a:t>
            </a:r>
            <a:r>
              <a:rPr lang="zh-CN" altLang="en-US" dirty="0">
                <a:solidFill>
                  <a:srgbClr val="FF0000"/>
                </a:solidFill>
              </a:rPr>
              <a:t>来</a:t>
            </a:r>
            <a:r>
              <a:rPr lang="zh-CN" altLang="en-US" dirty="0"/>
              <a:t>学习中国的语言和文化；我也</a:t>
            </a:r>
            <a:r>
              <a:rPr lang="zh-CN" altLang="en-US" dirty="0">
                <a:solidFill>
                  <a:srgbClr val="FF0000"/>
                </a:solidFill>
              </a:rPr>
              <a:t>通过</a:t>
            </a:r>
            <a:r>
              <a:rPr lang="zh-CN" altLang="en-US" dirty="0"/>
              <a:t>和学生交流</a:t>
            </a:r>
            <a:r>
              <a:rPr lang="zh-CN" altLang="en-US" dirty="0">
                <a:solidFill>
                  <a:srgbClr val="FF0000"/>
                </a:solidFill>
              </a:rPr>
              <a:t>来</a:t>
            </a:r>
            <a:r>
              <a:rPr lang="zh-CN" altLang="en-US" dirty="0"/>
              <a:t>了解不同国家的文化。</a:t>
            </a:r>
            <a:endParaRPr lang="en-US" altLang="zh-CN" dirty="0"/>
          </a:p>
          <a:p>
            <a:pPr marL="469900" indent="-469900">
              <a:buFont typeface="+mj-lt"/>
              <a:buAutoNum type="arabicPeriod"/>
            </a:pPr>
            <a:r>
              <a:rPr lang="zh-CN" altLang="en-US" dirty="0"/>
              <a:t>我通过</a:t>
            </a:r>
            <a:r>
              <a:rPr lang="en-US" altLang="zh-CN" dirty="0"/>
              <a:t>……</a:t>
            </a:r>
            <a:r>
              <a:rPr lang="zh-CN" altLang="en-US" dirty="0"/>
              <a:t>来提高我的中文水平。</a:t>
            </a:r>
            <a:endParaRPr lang="en-US" altLang="zh-CN" dirty="0"/>
          </a:p>
          <a:p>
            <a:pPr marL="469900" indent="-469900">
              <a:buFont typeface="+mj-lt"/>
              <a:buAutoNum type="arabicPeriod"/>
            </a:pPr>
            <a:r>
              <a:rPr lang="zh-CN" altLang="en-US" dirty="0"/>
              <a:t>我通过</a:t>
            </a:r>
            <a:r>
              <a:rPr lang="en-US" altLang="zh-CN" dirty="0"/>
              <a:t>……</a:t>
            </a:r>
            <a:r>
              <a:rPr lang="zh-CN" altLang="en-US" dirty="0"/>
              <a:t>来了解别的国家的文化。</a:t>
            </a:r>
            <a:endParaRPr lang="en-US" altLang="zh-CN" dirty="0"/>
          </a:p>
          <a:p>
            <a:pPr marL="469900" indent="-469900">
              <a:buFont typeface="+mj-lt"/>
              <a:buAutoNum type="arabicPeriod"/>
            </a:pPr>
            <a:r>
              <a:rPr lang="zh-CN" altLang="en-US" dirty="0"/>
              <a:t>政府通过</a:t>
            </a:r>
            <a:r>
              <a:rPr lang="en-US" altLang="zh-CN" dirty="0"/>
              <a:t>……</a:t>
            </a:r>
            <a:r>
              <a:rPr lang="zh-CN" altLang="en-US" dirty="0"/>
              <a:t>来控制疫情。</a:t>
            </a:r>
            <a:endParaRPr lang="en-US" altLang="zh-CN" dirty="0"/>
          </a:p>
          <a:p>
            <a:pPr marL="469900" indent="-469900">
              <a:buFont typeface="+mj-lt"/>
              <a:buAutoNum type="arabicPeriod"/>
            </a:pPr>
            <a:endParaRPr lang="en-US" altLang="zh-CN" dirty="0"/>
          </a:p>
          <a:p>
            <a:pPr marL="469900" indent="-469900">
              <a:buFont typeface="+mj-lt"/>
              <a:buAutoNum type="arabicPeriod"/>
            </a:pPr>
            <a:endParaRPr lang="en-US" altLang="zh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9B81A-4F0D-AD42-8BDB-6D077B19EF7A}"/>
              </a:ext>
            </a:extLst>
          </p:cNvPr>
          <p:cNvSpPr txBox="1"/>
          <p:nvPr/>
        </p:nvSpPr>
        <p:spPr>
          <a:xfrm>
            <a:off x="2980974" y="838153"/>
            <a:ext cx="2600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through…to…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23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BB27-78D4-974A-81DB-E976EC37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72" y="307300"/>
            <a:ext cx="10515600" cy="882907"/>
          </a:xfrm>
        </p:spPr>
        <p:txBody>
          <a:bodyPr/>
          <a:lstStyle/>
          <a:p>
            <a:r>
              <a:rPr lang="en-US" altLang="zh-CN" dirty="0"/>
              <a:t>…</a:t>
            </a:r>
            <a:r>
              <a:rPr lang="zh-CN" altLang="en-US" dirty="0"/>
              <a:t>满足</a:t>
            </a:r>
            <a:r>
              <a:rPr lang="en-US" altLang="zh-CN" dirty="0"/>
              <a:t>…</a:t>
            </a:r>
            <a:r>
              <a:rPr lang="zh-CN" altLang="en-US" dirty="0"/>
              <a:t>的</a:t>
            </a:r>
            <a:r>
              <a:rPr lang="en-US" altLang="zh-CN" dirty="0"/>
              <a:t>(…)</a:t>
            </a:r>
            <a:r>
              <a:rPr lang="zh-CN" altLang="en-US" dirty="0"/>
              <a:t>需求   </a:t>
            </a:r>
            <a:r>
              <a:rPr lang="en-US" altLang="zh-CN" sz="3200" dirty="0"/>
              <a:t>to</a:t>
            </a:r>
            <a:r>
              <a:rPr lang="zh-CN" altLang="en-US" sz="3200" dirty="0"/>
              <a:t> </a:t>
            </a:r>
            <a:r>
              <a:rPr lang="en-US" altLang="zh-CN" sz="3200" dirty="0"/>
              <a:t>meet</a:t>
            </a:r>
            <a:r>
              <a:rPr lang="zh-CN" altLang="en-US" sz="3200" dirty="0"/>
              <a:t> </a:t>
            </a:r>
            <a:r>
              <a:rPr lang="en-US" altLang="zh-CN" sz="3200" dirty="0"/>
              <a:t>someone’s</a:t>
            </a:r>
            <a:r>
              <a:rPr lang="zh-CN" altLang="en-US" sz="3200" dirty="0"/>
              <a:t> </a:t>
            </a:r>
            <a:r>
              <a:rPr lang="en-US" altLang="zh-CN" sz="3200" dirty="0"/>
              <a:t>needs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0E836-A3CC-8144-A030-10F094D46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178953"/>
            <a:ext cx="8534400" cy="55294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/>
              <a:t>这款新车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meet</a:t>
            </a:r>
            <a:r>
              <a:rPr lang="zh-CN" altLang="en-US" dirty="0"/>
              <a:t> </a:t>
            </a:r>
            <a:r>
              <a:rPr lang="en-US" altLang="zh-CN" dirty="0"/>
              <a:t>needs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consumers.</a:t>
            </a:r>
          </a:p>
          <a:p>
            <a:pPr>
              <a:lnSpc>
                <a:spcPct val="100000"/>
              </a:lnSpc>
            </a:pPr>
            <a:endParaRPr lang="en-US" altLang="zh-CN" dirty="0"/>
          </a:p>
          <a:p>
            <a:pPr>
              <a:lnSpc>
                <a:spcPct val="100000"/>
              </a:lnSpc>
            </a:pPr>
            <a:r>
              <a:rPr lang="zh-CN" altLang="en-US" dirty="0"/>
              <a:t>中国的传统节日 </a:t>
            </a: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satisfy</a:t>
            </a:r>
            <a:r>
              <a:rPr lang="zh-CN" altLang="en-US" dirty="0"/>
              <a:t> </a:t>
            </a:r>
            <a:r>
              <a:rPr lang="en-US" altLang="zh-CN" dirty="0"/>
              <a:t>social</a:t>
            </a:r>
            <a:r>
              <a:rPr lang="zh-CN" altLang="en-US" dirty="0"/>
              <a:t> </a:t>
            </a:r>
            <a:r>
              <a:rPr lang="en-US" altLang="zh-CN" dirty="0"/>
              <a:t>needs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young</a:t>
            </a:r>
            <a:r>
              <a:rPr lang="zh-CN" altLang="en-US" dirty="0"/>
              <a:t> </a:t>
            </a:r>
            <a:r>
              <a:rPr lang="en-US" altLang="zh-CN" dirty="0"/>
              <a:t>people.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Her</a:t>
            </a:r>
            <a:r>
              <a:rPr lang="zh-CN" altLang="en-US" dirty="0"/>
              <a:t> </a:t>
            </a:r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meet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needs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students.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04022-3604-9D4D-886F-57D965F1C686}"/>
              </a:ext>
            </a:extLst>
          </p:cNvPr>
          <p:cNvSpPr txBox="1"/>
          <p:nvPr/>
        </p:nvSpPr>
        <p:spPr>
          <a:xfrm>
            <a:off x="4332157" y="957600"/>
            <a:ext cx="64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kuǎn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CD884E-F25E-494C-BC21-DE23E45E4340}"/>
              </a:ext>
            </a:extLst>
          </p:cNvPr>
          <p:cNvSpPr txBox="1"/>
          <p:nvPr/>
        </p:nvSpPr>
        <p:spPr>
          <a:xfrm>
            <a:off x="1212954" y="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mǎn</a:t>
            </a:r>
            <a:r>
              <a:rPr lang="zh-CN" altLang="en-US" sz="2400" dirty="0"/>
              <a:t> </a:t>
            </a:r>
            <a:r>
              <a:rPr lang="en-US" altLang="zh-CN" sz="2400" dirty="0" err="1"/>
              <a:t>zú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CBB69D-E50F-0940-8D95-6A0C514E2426}"/>
              </a:ext>
            </a:extLst>
          </p:cNvPr>
          <p:cNvSpPr txBox="1"/>
          <p:nvPr/>
        </p:nvSpPr>
        <p:spPr>
          <a:xfrm>
            <a:off x="4426752" y="9400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xū</a:t>
            </a:r>
            <a:r>
              <a:rPr lang="zh-CN" altLang="en-US" sz="2400" dirty="0"/>
              <a:t>   </a:t>
            </a:r>
            <a:r>
              <a:rPr lang="en-US" altLang="zh-CN" sz="2400" dirty="0" err="1"/>
              <a:t>qiú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73218B-1300-3B49-8723-54126155CEFC}"/>
              </a:ext>
            </a:extLst>
          </p:cNvPr>
          <p:cNvSpPr txBox="1"/>
          <p:nvPr/>
        </p:nvSpPr>
        <p:spPr>
          <a:xfrm>
            <a:off x="632434" y="2343577"/>
            <a:ext cx="202504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此处可根据句子内容插入相关图片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093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DCDC1-76DD-2D42-9C20-A5CC3585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82" y="204369"/>
            <a:ext cx="4544124" cy="866785"/>
          </a:xfrm>
        </p:spPr>
        <p:txBody>
          <a:bodyPr/>
          <a:lstStyle/>
          <a:p>
            <a:r>
              <a:rPr lang="zh-CN" altLang="en-US" dirty="0"/>
              <a:t>满足</a:t>
            </a:r>
            <a:r>
              <a:rPr lang="en-US" altLang="zh-CN" dirty="0"/>
              <a:t>…</a:t>
            </a:r>
            <a:r>
              <a:rPr lang="zh-CN" altLang="en-US" dirty="0"/>
              <a:t>的需求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53E53E-5CEC-884C-A5B8-0607348F2F57}"/>
              </a:ext>
            </a:extLst>
          </p:cNvPr>
          <p:cNvSpPr txBox="1">
            <a:spLocks/>
          </p:cNvSpPr>
          <p:nvPr/>
        </p:nvSpPr>
        <p:spPr>
          <a:xfrm>
            <a:off x="260344" y="4509929"/>
            <a:ext cx="11880319" cy="1313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2800" dirty="0"/>
              <a:t>In order to </a:t>
            </a:r>
            <a:r>
              <a:rPr lang="en-US" altLang="zh-CN" sz="2800" dirty="0">
                <a:solidFill>
                  <a:srgbClr val="FF0000"/>
                </a:solidFill>
              </a:rPr>
              <a:t>meet the needs of </a:t>
            </a:r>
            <a:r>
              <a:rPr lang="en-US" altLang="zh-CN" sz="2800" dirty="0"/>
              <a:t>Chinese consumers, KFC has launched many </a:t>
            </a:r>
            <a:r>
              <a:rPr lang="en-US" altLang="zh-CN" sz="2800" dirty="0">
                <a:solidFill>
                  <a:srgbClr val="00B050"/>
                </a:solidFill>
              </a:rPr>
              <a:t>localized products.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71A007-0953-8340-8D81-ECFC699E2B32}"/>
              </a:ext>
            </a:extLst>
          </p:cNvPr>
          <p:cNvSpPr txBox="1"/>
          <p:nvPr/>
        </p:nvSpPr>
        <p:spPr>
          <a:xfrm>
            <a:off x="8948315" y="494494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KaiTi" panose="02010609060101010101" pitchFamily="49" charset="-122"/>
                <a:ea typeface="KaiTi" panose="02010609060101010101" pitchFamily="49" charset="-122"/>
              </a:rPr>
              <a:t>推出</a:t>
            </a:r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435051-885F-4548-8426-8F7932A0161F}"/>
              </a:ext>
            </a:extLst>
          </p:cNvPr>
          <p:cNvSpPr txBox="1"/>
          <p:nvPr/>
        </p:nvSpPr>
        <p:spPr>
          <a:xfrm>
            <a:off x="3080429" y="505223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本土化产品</a:t>
            </a:r>
            <a:endParaRPr lang="en-US" sz="2800" dirty="0">
              <a:solidFill>
                <a:srgbClr val="00B05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12D11-3B2F-EA4E-B7F8-19D760B1A5A9}"/>
              </a:ext>
            </a:extLst>
          </p:cNvPr>
          <p:cNvSpPr txBox="1"/>
          <p:nvPr/>
        </p:nvSpPr>
        <p:spPr>
          <a:xfrm>
            <a:off x="4122799" y="5485931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chǎn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 err="1">
                <a:solidFill>
                  <a:srgbClr val="00B050"/>
                </a:solidFill>
              </a:rPr>
              <a:t>pǐn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8211E9-B016-5D4A-AB05-35A5ED510648}"/>
              </a:ext>
            </a:extLst>
          </p:cNvPr>
          <p:cNvSpPr txBox="1"/>
          <p:nvPr/>
        </p:nvSpPr>
        <p:spPr>
          <a:xfrm>
            <a:off x="8996823" y="538891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tuī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0677D93-8D27-5A47-BFD1-49E85DE9ADB9}"/>
              </a:ext>
            </a:extLst>
          </p:cNvPr>
          <p:cNvSpPr txBox="1">
            <a:spLocks/>
          </p:cNvSpPr>
          <p:nvPr/>
        </p:nvSpPr>
        <p:spPr>
          <a:xfrm>
            <a:off x="178946" y="5926534"/>
            <a:ext cx="11646362" cy="746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dirty="0"/>
              <a:t>为了满足中国消费者的需求，肯德基推出了很多</a:t>
            </a:r>
            <a:r>
              <a:rPr lang="zh-CN" altLang="en-US" u="sng" dirty="0"/>
              <a:t>本土化</a:t>
            </a:r>
            <a:r>
              <a:rPr lang="zh-CN" altLang="en-US" dirty="0"/>
              <a:t>产品。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945E28-797B-6E4A-98E7-E75CA7E2E9FF}"/>
              </a:ext>
            </a:extLst>
          </p:cNvPr>
          <p:cNvSpPr txBox="1"/>
          <p:nvPr/>
        </p:nvSpPr>
        <p:spPr>
          <a:xfrm>
            <a:off x="1486737" y="1809462"/>
            <a:ext cx="83643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此处可插入相关图片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，例如肯德基的粥、鸡肉卷、凉茶等等。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60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2" grpId="0"/>
      <p:bldP spid="9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F485-6F6B-7E44-BDE4-47A484AF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满足</a:t>
            </a:r>
            <a:r>
              <a:rPr lang="en-US" altLang="zh-CN" dirty="0"/>
              <a:t>…</a:t>
            </a:r>
            <a:r>
              <a:rPr lang="zh-CN" altLang="en-US" dirty="0"/>
              <a:t>的需求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989B0-1FA6-864F-AE67-F37436C9D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164" y="3721914"/>
            <a:ext cx="11279410" cy="26843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3600" dirty="0"/>
              <a:t>In order to meet the needs of Chinese consumers, McDonald has launched many localized products.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/>
              <a:t>为了满足中国消费者的需求，麦当劳推出了很多本土化产品。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FEC4A6-6E11-2D4D-9F71-E45791D03122}"/>
              </a:ext>
            </a:extLst>
          </p:cNvPr>
          <p:cNvSpPr txBox="1"/>
          <p:nvPr/>
        </p:nvSpPr>
        <p:spPr>
          <a:xfrm>
            <a:off x="9209314" y="4336869"/>
            <a:ext cx="14157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mài</a:t>
            </a:r>
            <a:r>
              <a:rPr lang="zh-CN" altLang="en-US" dirty="0"/>
              <a:t> </a:t>
            </a:r>
            <a:r>
              <a:rPr lang="en-US" altLang="zh-CN" dirty="0" err="1"/>
              <a:t>dāng</a:t>
            </a:r>
            <a:r>
              <a:rPr lang="zh-CN" altLang="en-US" dirty="0"/>
              <a:t> </a:t>
            </a:r>
            <a:r>
              <a:rPr lang="en-US" altLang="zh-CN" dirty="0" err="1"/>
              <a:t>láo</a:t>
            </a:r>
            <a:endParaRPr lang="en-US" altLang="zh-CN" dirty="0"/>
          </a:p>
          <a:p>
            <a:r>
              <a:rPr lang="en-US" sz="3200" dirty="0" err="1"/>
              <a:t>麦当劳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AE6AA-3716-9143-87DF-4B1FE18A96F4}"/>
              </a:ext>
            </a:extLst>
          </p:cNvPr>
          <p:cNvSpPr txBox="1"/>
          <p:nvPr/>
        </p:nvSpPr>
        <p:spPr>
          <a:xfrm>
            <a:off x="1486737" y="1809462"/>
            <a:ext cx="83643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此处可插入相关图片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，例如麦当劳的肉夹馍、盖浇饭、热干面等等。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61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A0BA-C1E9-6D4A-A6E5-EAFFF42D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…</a:t>
            </a:r>
            <a:r>
              <a:rPr lang="zh-CN" altLang="en-US" dirty="0"/>
              <a:t>满足</a:t>
            </a:r>
            <a:r>
              <a:rPr lang="en-US" altLang="zh-CN" dirty="0"/>
              <a:t>…</a:t>
            </a:r>
            <a:r>
              <a:rPr lang="zh-CN" altLang="en-US" dirty="0"/>
              <a:t>的需求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C419-6CA2-524F-9C30-840A58D93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现在有很多人喜欢每天都待在家里，不喜欢外出，因为</a:t>
            </a:r>
            <a:r>
              <a:rPr lang="en-US" altLang="zh-CN" dirty="0"/>
              <a:t>……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659C3-118B-8B41-880F-ABE85CFE393E}"/>
              </a:ext>
            </a:extLst>
          </p:cNvPr>
          <p:cNvSpPr txBox="1"/>
          <p:nvPr/>
        </p:nvSpPr>
        <p:spPr>
          <a:xfrm>
            <a:off x="4450559" y="3781716"/>
            <a:ext cx="1826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消费需求</a:t>
            </a:r>
            <a:endParaRPr lang="en-US" altLang="zh-CN" sz="3200" dirty="0"/>
          </a:p>
          <a:p>
            <a:r>
              <a:rPr lang="en-US" altLang="zh-CN" sz="2200" dirty="0" err="1"/>
              <a:t>xiāo</a:t>
            </a:r>
            <a:r>
              <a:rPr lang="zh-CN" altLang="en-US" sz="2200" dirty="0"/>
              <a:t> </a:t>
            </a:r>
            <a:r>
              <a:rPr lang="en-US" altLang="zh-CN" sz="2200" dirty="0" err="1"/>
              <a:t>fèi</a:t>
            </a: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D9167-E985-3847-85BC-862E1760D9E4}"/>
              </a:ext>
            </a:extLst>
          </p:cNvPr>
          <p:cNvSpPr txBox="1"/>
          <p:nvPr/>
        </p:nvSpPr>
        <p:spPr>
          <a:xfrm>
            <a:off x="9812647" y="378171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社交需求</a:t>
            </a:r>
            <a:endParaRPr lang="en-US" altLang="zh-C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B67416-F7EE-C640-AEB9-73372283B818}"/>
              </a:ext>
            </a:extLst>
          </p:cNvPr>
          <p:cNvSpPr txBox="1"/>
          <p:nvPr/>
        </p:nvSpPr>
        <p:spPr>
          <a:xfrm>
            <a:off x="9882498" y="590038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娱乐需求</a:t>
            </a:r>
            <a:endParaRPr lang="en-US" altLang="zh-CN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7655DD-E900-2149-AEE8-EFB4CBC34521}"/>
              </a:ext>
            </a:extLst>
          </p:cNvPr>
          <p:cNvSpPr txBox="1"/>
          <p:nvPr/>
        </p:nvSpPr>
        <p:spPr>
          <a:xfrm>
            <a:off x="9954596" y="562518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yú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D57595-EB6E-2144-8600-5FF99E6E573B}"/>
              </a:ext>
            </a:extLst>
          </p:cNvPr>
          <p:cNvSpPr txBox="1"/>
          <p:nvPr/>
        </p:nvSpPr>
        <p:spPr>
          <a:xfrm>
            <a:off x="9413550" y="6423387"/>
            <a:ext cx="154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entertainment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D8A32F-5B76-3942-9331-A67836909CEB}"/>
              </a:ext>
            </a:extLst>
          </p:cNvPr>
          <p:cNvSpPr txBox="1"/>
          <p:nvPr/>
        </p:nvSpPr>
        <p:spPr>
          <a:xfrm>
            <a:off x="789503" y="5115553"/>
            <a:ext cx="83643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此处可插入相关图片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，说明人们可以在网上</a:t>
            </a:r>
            <a:r>
              <a:rPr lang="zh-CN" altLang="en-US" sz="320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购物、社交、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学习、娱乐等等。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25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53445-F9F7-D74D-A99C-246E2C80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满足</a:t>
            </a:r>
            <a:r>
              <a:rPr lang="en-US" altLang="zh-CN" dirty="0"/>
              <a:t>…</a:t>
            </a:r>
            <a:r>
              <a:rPr lang="zh-CN" altLang="en-US" dirty="0"/>
              <a:t>的需求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B0602-51C8-1941-8134-E8A56717A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8" y="1087276"/>
            <a:ext cx="10515600" cy="5182895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大学生们大多不喜欢在家上网课，因为</a:t>
            </a:r>
            <a:r>
              <a:rPr lang="en-US" altLang="zh-CN" dirty="0"/>
              <a:t>……</a:t>
            </a:r>
            <a:r>
              <a:rPr lang="zh-CN" altLang="en-US" dirty="0"/>
              <a:t>不能满足他们的</a:t>
            </a:r>
            <a:r>
              <a:rPr lang="en-US" altLang="zh-CN" dirty="0"/>
              <a:t>……</a:t>
            </a:r>
            <a:r>
              <a:rPr lang="zh-CN" altLang="en-US" dirty="0"/>
              <a:t>需求。</a:t>
            </a:r>
            <a:endParaRPr lang="en-US" altLang="zh-CN" dirty="0"/>
          </a:p>
          <a:p>
            <a:pPr>
              <a:lnSpc>
                <a:spcPct val="100000"/>
              </a:lnSpc>
            </a:pPr>
            <a:r>
              <a:rPr lang="en-US" sz="3200" dirty="0"/>
              <a:t>After the epidemic, many tourist attractions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have discounted tickets to meet people</a:t>
            </a:r>
            <a:r>
              <a:rPr lang="en-US" altLang="zh-CN" sz="3200" dirty="0"/>
              <a:t>’</a:t>
            </a:r>
            <a:r>
              <a:rPr lang="en-US" sz="3200" dirty="0"/>
              <a:t>s growing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demand for tourism consumption</a:t>
            </a:r>
            <a:r>
              <a:rPr lang="en-US" altLang="zh-CN" sz="3200" dirty="0"/>
              <a:t>.</a:t>
            </a:r>
          </a:p>
          <a:p>
            <a:pPr marL="0" indent="0">
              <a:buNone/>
            </a:pPr>
            <a:r>
              <a:rPr lang="zh-CN" altLang="en-US" dirty="0"/>
              <a:t>疫情后，很多旅游景点门票打折，满足了人们增长的旅游消费需求。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22261C-6BDF-D84B-AF57-C9F34AACDFA6}"/>
              </a:ext>
            </a:extLst>
          </p:cNvPr>
          <p:cNvSpPr txBox="1"/>
          <p:nvPr/>
        </p:nvSpPr>
        <p:spPr>
          <a:xfrm>
            <a:off x="9301163" y="1970183"/>
            <a:ext cx="26102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此处可插入和zoom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fatigue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相关的图片。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755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0739BC-5B63-764F-9A48-66C97C33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66" y="513914"/>
            <a:ext cx="10515600" cy="882907"/>
          </a:xfrm>
        </p:spPr>
        <p:txBody>
          <a:bodyPr>
            <a:noAutofit/>
          </a:bodyPr>
          <a:lstStyle/>
          <a:p>
            <a:pPr marL="971550" lvl="1" indent="-514350" algn="l">
              <a:lnSpc>
                <a:spcPct val="120000"/>
              </a:lnSpc>
            </a:pPr>
            <a:r>
              <a:rPr lang="en-US" altLang="zh-CN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……</a:t>
            </a:r>
            <a:r>
              <a:rPr lang="zh-CN" altLang="en-US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大致可以分为</a:t>
            </a:r>
            <a:r>
              <a:rPr lang="en-US" altLang="zh-CN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……</a:t>
            </a:r>
            <a:r>
              <a:rPr lang="zh-CN" altLang="en-US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/</a:t>
            </a:r>
            <a:r>
              <a:rPr lang="zh-CN" altLang="en-US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……</a:t>
            </a:r>
            <a:r>
              <a:rPr lang="zh-CN" altLang="en-US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包括</a:t>
            </a:r>
            <a:r>
              <a:rPr lang="en-US" altLang="zh-CN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……</a:t>
            </a:r>
            <a:br>
              <a:rPr lang="en-US" altLang="zh-TW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</a:br>
            <a:endParaRPr lang="en-US" sz="3000" dirty="0">
              <a:latin typeface="Times" pitchFamily="2" charset="0"/>
              <a:ea typeface="KaiTi" panose="0201060906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D6B31-433D-B640-8535-3E0565268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23" y="2877192"/>
            <a:ext cx="1564105" cy="1173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4780D-2428-1141-B1FA-C18356124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974" y="2808083"/>
            <a:ext cx="1758511" cy="1230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851047-914C-E249-B42B-2CCEF7510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656" y="2841477"/>
            <a:ext cx="1538037" cy="1068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FE69ED-9455-1842-B0D2-EA4A404B0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52" y="2841477"/>
            <a:ext cx="1466350" cy="1140494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646DCC38-9549-EA45-8401-B741478E3C25}"/>
              </a:ext>
            </a:extLst>
          </p:cNvPr>
          <p:cNvSpPr/>
          <p:nvPr/>
        </p:nvSpPr>
        <p:spPr>
          <a:xfrm>
            <a:off x="9584778" y="1370776"/>
            <a:ext cx="561296" cy="315568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2005C-476B-E640-ABD4-184CCE6BBE7A}"/>
              </a:ext>
            </a:extLst>
          </p:cNvPr>
          <p:cNvSpPr txBox="1"/>
          <p:nvPr/>
        </p:nvSpPr>
        <p:spPr>
          <a:xfrm>
            <a:off x="8342349" y="259467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KaiTi" panose="02010609060101010101" pitchFamily="49" charset="-122"/>
                <a:ea typeface="KaiTi" panose="02010609060101010101" pitchFamily="49" charset="-122"/>
              </a:rPr>
              <a:t>面食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76D8C0-D0C9-9B47-8001-F652014F3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941" y="3811392"/>
            <a:ext cx="1403655" cy="1198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B17C65-F1E9-3D4A-94F2-C5C837F0EB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0360" y="2332384"/>
            <a:ext cx="1474625" cy="11670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6C945B-0051-C740-8284-AB06EE7843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0360" y="626094"/>
            <a:ext cx="1350818" cy="14893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960DF2-5357-1348-857B-71DA2C9DE794}"/>
              </a:ext>
            </a:extLst>
          </p:cNvPr>
          <p:cNvSpPr txBox="1"/>
          <p:nvPr/>
        </p:nvSpPr>
        <p:spPr>
          <a:xfrm>
            <a:off x="7775371" y="-2365"/>
            <a:ext cx="64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kuò</a:t>
            </a:r>
            <a:endParaRPr lang="en-US" sz="24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FFA7BDE-CE93-6A4D-8291-BB8BAB8843F1}"/>
              </a:ext>
            </a:extLst>
          </p:cNvPr>
          <p:cNvSpPr txBox="1">
            <a:spLocks/>
          </p:cNvSpPr>
          <p:nvPr/>
        </p:nvSpPr>
        <p:spPr>
          <a:xfrm>
            <a:off x="857996" y="851114"/>
            <a:ext cx="10515600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sz="2600" dirty="0"/>
              <a:t>…can</a:t>
            </a:r>
            <a:r>
              <a:rPr lang="zh-CN" altLang="en-US" sz="2600" dirty="0"/>
              <a:t> </a:t>
            </a:r>
            <a:r>
              <a:rPr lang="en-US" altLang="zh-CN" sz="2600" dirty="0"/>
              <a:t>be</a:t>
            </a:r>
            <a:r>
              <a:rPr lang="zh-CN" altLang="en-US" sz="2600" dirty="0"/>
              <a:t> </a:t>
            </a:r>
            <a:r>
              <a:rPr lang="en-US" altLang="zh-CN" sz="2600" dirty="0"/>
              <a:t>generally</a:t>
            </a:r>
            <a:r>
              <a:rPr lang="zh-CN" altLang="en-US" sz="2600" dirty="0"/>
              <a:t> </a:t>
            </a:r>
            <a:r>
              <a:rPr lang="en-US" altLang="zh-CN" sz="2600" dirty="0"/>
              <a:t>divided</a:t>
            </a:r>
            <a:r>
              <a:rPr lang="zh-CN" altLang="en-US" sz="2600" dirty="0"/>
              <a:t> </a:t>
            </a:r>
            <a:r>
              <a:rPr lang="en-US" altLang="zh-CN" sz="2600" dirty="0"/>
              <a:t>into…</a:t>
            </a:r>
            <a:r>
              <a:rPr lang="zh-CN" altLang="en-US" sz="2600" dirty="0"/>
              <a:t>                    </a:t>
            </a:r>
            <a:r>
              <a:rPr lang="en-US" altLang="zh-CN" sz="2600" dirty="0"/>
              <a:t>…include…</a:t>
            </a:r>
            <a:endParaRPr lang="en-US" sz="2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02FB4C-D3A9-C147-8C79-159C8CC8CFFF}"/>
              </a:ext>
            </a:extLst>
          </p:cNvPr>
          <p:cNvSpPr txBox="1"/>
          <p:nvPr/>
        </p:nvSpPr>
        <p:spPr>
          <a:xfrm>
            <a:off x="3056725" y="1485263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KaiTi" panose="02010609060101010101" pitchFamily="49" charset="-122"/>
                <a:ea typeface="KaiTi" panose="02010609060101010101" pitchFamily="49" charset="-122"/>
              </a:rPr>
              <a:t>中国菜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77A46B06-A78C-4041-9A27-67DB90C085EB}"/>
              </a:ext>
            </a:extLst>
          </p:cNvPr>
          <p:cNvSpPr/>
          <p:nvPr/>
        </p:nvSpPr>
        <p:spPr>
          <a:xfrm rot="5400000">
            <a:off x="3637850" y="907062"/>
            <a:ext cx="561296" cy="3155685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FF8460-E451-834E-A10A-66063D0144BA}"/>
              </a:ext>
            </a:extLst>
          </p:cNvPr>
          <p:cNvSpPr txBox="1"/>
          <p:nvPr/>
        </p:nvSpPr>
        <p:spPr>
          <a:xfrm>
            <a:off x="2686639" y="4276211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KaiTi" panose="02010609060101010101" pitchFamily="49" charset="-122"/>
                <a:ea typeface="KaiTi" panose="02010609060101010101" pitchFamily="49" charset="-122"/>
              </a:rPr>
              <a:t>中国的节日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6D96BDCB-97E7-0848-9638-8BDB29446FB9}"/>
              </a:ext>
            </a:extLst>
          </p:cNvPr>
          <p:cNvSpPr/>
          <p:nvPr/>
        </p:nvSpPr>
        <p:spPr>
          <a:xfrm rot="5400000">
            <a:off x="3647377" y="3729901"/>
            <a:ext cx="561296" cy="3155685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2E7CB5-E767-E949-AC19-99E9D648B5E4}"/>
              </a:ext>
            </a:extLst>
          </p:cNvPr>
          <p:cNvSpPr txBox="1"/>
          <p:nvPr/>
        </p:nvSpPr>
        <p:spPr>
          <a:xfrm>
            <a:off x="1212660" y="564779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KaiTi" panose="02010609060101010101" pitchFamily="49" charset="-122"/>
                <a:ea typeface="KaiTi" panose="02010609060101010101" pitchFamily="49" charset="-122"/>
              </a:rPr>
              <a:t>公历节日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2B3A56-3C99-244B-9002-CA7FD2616F04}"/>
              </a:ext>
            </a:extLst>
          </p:cNvPr>
          <p:cNvSpPr txBox="1"/>
          <p:nvPr/>
        </p:nvSpPr>
        <p:spPr>
          <a:xfrm>
            <a:off x="4430477" y="564857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KaiTi" panose="02010609060101010101" pitchFamily="49" charset="-122"/>
                <a:ea typeface="KaiTi" panose="02010609060101010101" pitchFamily="49" charset="-122"/>
              </a:rPr>
              <a:t>农历节日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94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8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6708-4E99-2244-AC00-D79131D4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71" y="366766"/>
            <a:ext cx="10515600" cy="882907"/>
          </a:xfrm>
        </p:spPr>
        <p:txBody>
          <a:bodyPr>
            <a:normAutofit fontScale="90000"/>
          </a:bodyPr>
          <a:lstStyle/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所谓</a:t>
            </a:r>
            <a:r>
              <a:rPr lang="en-US" altLang="zh-CN" dirty="0"/>
              <a:t>…</a:t>
            </a:r>
            <a:r>
              <a:rPr lang="en-US" altLang="zh-CN" sz="3600" dirty="0"/>
              <a:t>(</a:t>
            </a:r>
            <a:r>
              <a:rPr lang="en-US" sz="3600" dirty="0"/>
              <a:t>term)</a:t>
            </a:r>
            <a:r>
              <a:rPr lang="en-US" dirty="0"/>
              <a:t>… ，</a:t>
            </a:r>
            <a:r>
              <a:rPr lang="zh-CN" altLang="en-US" dirty="0"/>
              <a:t>就是</a:t>
            </a:r>
            <a:r>
              <a:rPr lang="en-US" altLang="zh-CN" dirty="0"/>
              <a:t>…</a:t>
            </a:r>
            <a:r>
              <a:rPr lang="en-US" altLang="zh-CN" sz="3600" dirty="0"/>
              <a:t>(</a:t>
            </a:r>
            <a:r>
              <a:rPr lang="en-US" sz="3600" dirty="0"/>
              <a:t>meaning)</a:t>
            </a:r>
            <a:r>
              <a:rPr lang="en-US" dirty="0"/>
              <a:t>…。</a:t>
            </a:r>
            <a:br>
              <a:rPr lang="en-US" dirty="0"/>
            </a:br>
            <a:r>
              <a:rPr lang="en-US" sz="3600" dirty="0"/>
              <a:t>Function: to define and explain a term.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F8126-6B1B-904C-98CF-203ADE61C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76" y="1644488"/>
            <a:ext cx="11341074" cy="4644725"/>
          </a:xfrm>
        </p:spPr>
        <p:txBody>
          <a:bodyPr/>
          <a:lstStyle/>
          <a:p>
            <a:pPr marL="469900" indent="-469900">
              <a:buFont typeface="+mj-lt"/>
              <a:buAutoNum type="arabicPeriod"/>
            </a:pPr>
            <a:r>
              <a:rPr lang="en-US" dirty="0" err="1"/>
              <a:t>所谓</a:t>
            </a:r>
            <a:r>
              <a:rPr lang="zh-CN" altLang="en-US" dirty="0"/>
              <a:t>“调休”，就是调整人们休息的时间。</a:t>
            </a:r>
            <a:endParaRPr lang="en-US" altLang="zh-CN" dirty="0"/>
          </a:p>
          <a:p>
            <a:pPr marL="469900" indent="-469900">
              <a:buFont typeface="+mj-lt"/>
              <a:buAutoNum type="arabicPeriod"/>
            </a:pPr>
            <a:r>
              <a:rPr lang="zh-CN" altLang="en-US" dirty="0"/>
              <a:t>所谓“南米北面”，就是南方人喜欢吃米饭，而北方人习惯吃面食。</a:t>
            </a:r>
            <a:endParaRPr lang="en-US" altLang="zh-CN" dirty="0"/>
          </a:p>
          <a:p>
            <a:pPr marL="469900" indent="-469900">
              <a:buFont typeface="+mj-lt"/>
              <a:buAutoNum type="arabicPeriod"/>
            </a:pPr>
            <a:r>
              <a:rPr lang="zh-CN" altLang="en-US" dirty="0"/>
              <a:t>所谓“色香味俱全”，就是</a:t>
            </a:r>
            <a:r>
              <a:rPr lang="en-US" altLang="zh-CN" dirty="0"/>
              <a:t>……</a:t>
            </a:r>
            <a:r>
              <a:rPr lang="zh-CN" altLang="en-US" dirty="0"/>
              <a:t>。</a:t>
            </a:r>
            <a:endParaRPr lang="en-US" altLang="zh-CN" dirty="0"/>
          </a:p>
          <a:p>
            <a:pPr marL="469900" indent="-469900">
              <a:buFont typeface="+mj-lt"/>
              <a:buAutoNum type="arabicPeriod"/>
            </a:pPr>
            <a:r>
              <a:rPr lang="zh-CN" altLang="en-US" dirty="0"/>
              <a:t>所谓“南甜北咸”，就是</a:t>
            </a:r>
            <a:r>
              <a:rPr lang="en-US" altLang="zh-CN" dirty="0"/>
              <a:t>……</a:t>
            </a:r>
            <a:r>
              <a:rPr lang="zh-CN" altLang="en-US" dirty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55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E6D6-E3B5-3A45-9044-5AC3652C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09" y="460248"/>
            <a:ext cx="10515600" cy="882907"/>
          </a:xfrm>
        </p:spPr>
        <p:txBody>
          <a:bodyPr/>
          <a:lstStyle/>
          <a:p>
            <a:r>
              <a:rPr lang="en-US" altLang="zh-CN" dirty="0"/>
              <a:t>……</a:t>
            </a:r>
            <a:r>
              <a:rPr lang="zh-CN" altLang="en-US" dirty="0"/>
              <a:t>。具体来说，</a:t>
            </a:r>
            <a:r>
              <a:rPr lang="en-US" altLang="zh-CN" dirty="0"/>
              <a:t>……</a:t>
            </a:r>
            <a:r>
              <a:rPr lang="zh-CN" altLang="en-US" dirty="0"/>
              <a:t>  </a:t>
            </a:r>
            <a:r>
              <a:rPr lang="en-US" altLang="zh-CN" sz="3200" dirty="0"/>
              <a:t>specifically</a:t>
            </a:r>
            <a:r>
              <a:rPr lang="zh-CN" altLang="en-US" sz="3200" dirty="0"/>
              <a:t> </a:t>
            </a:r>
            <a:r>
              <a:rPr lang="en-US" altLang="zh-CN" sz="3200" dirty="0"/>
              <a:t>speaking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E1D9D-43AC-7546-84B2-6D6FAFA05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20" y="1213968"/>
            <a:ext cx="11876600" cy="5369114"/>
          </a:xfrm>
        </p:spPr>
        <p:txBody>
          <a:bodyPr>
            <a:normAutofit/>
          </a:bodyPr>
          <a:lstStyle/>
          <a:p>
            <a:r>
              <a:rPr lang="zh-CN" altLang="en-US" dirty="0"/>
              <a:t>中国的饮食讲究</a:t>
            </a:r>
            <a:r>
              <a:rPr lang="zh-CN" altLang="en-US" u="sng" dirty="0"/>
              <a:t>色香味俱全</a:t>
            </a:r>
            <a:r>
              <a:rPr lang="zh-CN" altLang="en-US" dirty="0"/>
              <a:t>。</a:t>
            </a:r>
            <a:r>
              <a:rPr lang="zh-CN" altLang="en-US" dirty="0">
                <a:solidFill>
                  <a:srgbClr val="FF0000"/>
                </a:solidFill>
              </a:rPr>
              <a:t>具体来说</a:t>
            </a:r>
            <a:r>
              <a:rPr lang="zh-CN" altLang="en-US" dirty="0"/>
              <a:t>，就是颜色、香味、味道都很好。</a:t>
            </a:r>
            <a:endParaRPr lang="en-US" altLang="zh-CN" dirty="0"/>
          </a:p>
          <a:p>
            <a:r>
              <a:rPr lang="zh-CN" altLang="en-US" dirty="0"/>
              <a:t>中国有“南米北面”和“南甜北咸”的饮食差异。</a:t>
            </a:r>
            <a:r>
              <a:rPr lang="zh-CN" altLang="en-US" dirty="0">
                <a:solidFill>
                  <a:srgbClr val="FF0000"/>
                </a:solidFill>
              </a:rPr>
              <a:t>具体来说</a:t>
            </a:r>
            <a:r>
              <a:rPr lang="zh-CN" altLang="en-US" dirty="0"/>
              <a:t>，就是 </a:t>
            </a:r>
            <a:r>
              <a:rPr lang="en-US" altLang="zh-CN" dirty="0"/>
              <a:t>……</a:t>
            </a:r>
          </a:p>
          <a:p>
            <a:r>
              <a:rPr lang="zh-CN" altLang="en-US" dirty="0"/>
              <a:t>中国政府规定放假时间的时候常常会</a:t>
            </a:r>
            <a:r>
              <a:rPr lang="zh-CN" altLang="en-US" u="sng" dirty="0"/>
              <a:t>调休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00"/>
                </a:solidFill>
              </a:rPr>
              <a:t>具体来说</a:t>
            </a:r>
            <a:r>
              <a:rPr lang="zh-CN" altLang="en-US" dirty="0"/>
              <a:t>，</a:t>
            </a:r>
            <a:r>
              <a:rPr lang="en-US" altLang="zh-CN" dirty="0"/>
              <a:t>……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ED917-3F7D-D04F-A82F-3175859E58F7}"/>
              </a:ext>
            </a:extLst>
          </p:cNvPr>
          <p:cNvSpPr txBox="1"/>
          <p:nvPr/>
        </p:nvSpPr>
        <p:spPr>
          <a:xfrm>
            <a:off x="2312125" y="116378"/>
            <a:ext cx="9300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/>
              <a:t>jù</a:t>
            </a:r>
            <a:r>
              <a:rPr lang="zh-CN" altLang="en-US" sz="2600" dirty="0"/>
              <a:t>    </a:t>
            </a:r>
            <a:r>
              <a:rPr lang="en-US" altLang="zh-CN" sz="2600" dirty="0" err="1"/>
              <a:t>tǐ</a:t>
            </a:r>
            <a:endParaRPr lang="en-US" sz="2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B3C0A8-ECEA-4449-B21E-BF65358112E2}"/>
              </a:ext>
            </a:extLst>
          </p:cNvPr>
          <p:cNvSpPr txBox="1"/>
          <p:nvPr/>
        </p:nvSpPr>
        <p:spPr>
          <a:xfrm>
            <a:off x="2957513" y="5886450"/>
            <a:ext cx="880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为了形成三天或者五天的小长假，有时人们周末的时候会上班。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9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0654-D411-F041-B944-EBA9692A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0" y="182386"/>
            <a:ext cx="12030368" cy="88290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CN" sz="3600" dirty="0"/>
              <a:t>To</a:t>
            </a:r>
            <a:r>
              <a:rPr lang="zh-CN" altLang="en-US" sz="3600" dirty="0"/>
              <a:t> </a:t>
            </a:r>
            <a:r>
              <a:rPr lang="en-US" altLang="zh-CN" sz="3600" dirty="0"/>
              <a:t>explain</a:t>
            </a:r>
            <a:r>
              <a:rPr lang="zh-CN" altLang="en-US" sz="3600" dirty="0"/>
              <a:t> </a:t>
            </a:r>
            <a:r>
              <a:rPr lang="en-US" altLang="zh-CN" sz="3600" dirty="0"/>
              <a:t>a</a:t>
            </a:r>
            <a:r>
              <a:rPr lang="zh-CN" altLang="en-US" sz="3600" dirty="0"/>
              <a:t> </a:t>
            </a:r>
            <a:r>
              <a:rPr lang="en-US" altLang="zh-CN" sz="3600" dirty="0"/>
              <a:t>term:</a:t>
            </a:r>
            <a:r>
              <a:rPr lang="zh-CN" altLang="en-US" sz="3600" dirty="0"/>
              <a:t> </a:t>
            </a:r>
            <a:br>
              <a:rPr lang="en-US" altLang="zh-CN" dirty="0"/>
            </a:br>
            <a:r>
              <a:rPr lang="zh-CN" altLang="en-US" dirty="0"/>
              <a:t>所谓</a:t>
            </a:r>
            <a:r>
              <a:rPr lang="en-US" altLang="zh-CN" dirty="0"/>
              <a:t>…</a:t>
            </a:r>
            <a:r>
              <a:rPr lang="en-US" altLang="zh-CN" sz="3600" dirty="0"/>
              <a:t>(term)</a:t>
            </a:r>
            <a:r>
              <a:rPr lang="en-US" altLang="zh-CN" dirty="0"/>
              <a:t>… </a:t>
            </a:r>
            <a:r>
              <a:rPr lang="zh-CN" altLang="en-US" dirty="0"/>
              <a:t>，就是</a:t>
            </a:r>
            <a:r>
              <a:rPr lang="en-US" altLang="zh-CN" dirty="0"/>
              <a:t>…</a:t>
            </a:r>
            <a:r>
              <a:rPr lang="en-US" altLang="zh-CN" sz="3600" dirty="0"/>
              <a:t>(meaning)</a:t>
            </a:r>
            <a:r>
              <a:rPr lang="en-US" altLang="zh-CN" dirty="0"/>
              <a:t>…</a:t>
            </a:r>
            <a:r>
              <a:rPr lang="zh-CN" altLang="en-US" dirty="0"/>
              <a:t> 。具体来说，</a:t>
            </a:r>
            <a:r>
              <a:rPr lang="en-US" altLang="zh-CN" dirty="0"/>
              <a:t>……</a:t>
            </a:r>
            <a:r>
              <a:rPr lang="zh-CN" altLang="en-US" dirty="0"/>
              <a:t>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37499-F8C7-3740-987F-B60827E94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36" y="1319349"/>
            <a:ext cx="11944859" cy="553865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dirty="0"/>
              <a:t>近年来，“催婚”这个词在中国很流行。所谓</a:t>
            </a:r>
            <a:r>
              <a:rPr lang="en-US" altLang="zh-CN" dirty="0"/>
              <a:t>…</a:t>
            </a:r>
            <a:r>
              <a:rPr lang="zh-CN" altLang="en-US" dirty="0"/>
              <a:t>，就是</a:t>
            </a:r>
            <a:r>
              <a:rPr lang="en-US" altLang="zh-CN" dirty="0"/>
              <a:t>…</a:t>
            </a:r>
            <a:r>
              <a:rPr lang="zh-CN" altLang="en-US" dirty="0"/>
              <a:t>。具体来说，</a:t>
            </a:r>
            <a:r>
              <a:rPr lang="en-US" altLang="zh-CN" dirty="0"/>
              <a:t>……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dirty="0"/>
              <a:t>中国政府规定放假时间的时候常常会调休。所谓</a:t>
            </a:r>
            <a:r>
              <a:rPr lang="en-US" altLang="zh-CN" dirty="0"/>
              <a:t>…</a:t>
            </a:r>
            <a:r>
              <a:rPr lang="zh-CN" altLang="en-US" dirty="0"/>
              <a:t>，就是</a:t>
            </a:r>
            <a:r>
              <a:rPr lang="en-US" altLang="zh-CN" dirty="0"/>
              <a:t>…</a:t>
            </a:r>
            <a:r>
              <a:rPr lang="zh-CN" altLang="en-US" dirty="0"/>
              <a:t>。具体来说，</a:t>
            </a:r>
            <a:r>
              <a:rPr lang="en-US" altLang="zh-CN" dirty="0"/>
              <a:t>…</a:t>
            </a:r>
            <a:endParaRPr lang="en-US" altLang="zh-CN" sz="2600" dirty="0"/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600" dirty="0"/>
              <a:t>Please</a:t>
            </a:r>
            <a:r>
              <a:rPr lang="zh-CN" altLang="en-US" sz="2600" dirty="0"/>
              <a:t> </a:t>
            </a:r>
            <a:r>
              <a:rPr lang="en-US" altLang="zh-CN" sz="2600" dirty="0"/>
              <a:t>search</a:t>
            </a:r>
            <a:r>
              <a:rPr lang="zh-CN" altLang="en-US" sz="2600" dirty="0"/>
              <a:t> </a:t>
            </a:r>
            <a:r>
              <a:rPr lang="en-US" altLang="zh-CN" sz="2600" dirty="0"/>
              <a:t>on</a:t>
            </a:r>
            <a:r>
              <a:rPr lang="zh-CN" altLang="en-US" sz="2600" dirty="0"/>
              <a:t> </a:t>
            </a:r>
            <a:r>
              <a:rPr lang="en-US" altLang="zh-CN" sz="2600" dirty="0"/>
              <a:t>your</a:t>
            </a:r>
            <a:r>
              <a:rPr lang="zh-CN" altLang="en-US" sz="2600" dirty="0"/>
              <a:t> </a:t>
            </a:r>
            <a:r>
              <a:rPr lang="en-US" altLang="zh-CN" sz="2600" dirty="0"/>
              <a:t>phone</a:t>
            </a:r>
            <a:r>
              <a:rPr lang="zh-CN" altLang="en-US" sz="2600" dirty="0"/>
              <a:t> </a:t>
            </a:r>
            <a:r>
              <a:rPr lang="en-US" altLang="zh-CN" sz="2600" dirty="0"/>
              <a:t>to</a:t>
            </a:r>
            <a:r>
              <a:rPr lang="zh-CN" altLang="en-US" sz="2600" dirty="0"/>
              <a:t> </a:t>
            </a:r>
            <a:r>
              <a:rPr lang="en-US" altLang="zh-CN" sz="2600" dirty="0"/>
              <a:t>find</a:t>
            </a:r>
            <a:r>
              <a:rPr lang="zh-CN" altLang="en-US" sz="2600" dirty="0"/>
              <a:t> </a:t>
            </a:r>
            <a:r>
              <a:rPr lang="en-US" altLang="zh-CN" sz="2600" dirty="0"/>
              <a:t>the</a:t>
            </a:r>
            <a:r>
              <a:rPr lang="zh-CN" altLang="en-US" sz="2600" dirty="0"/>
              <a:t> </a:t>
            </a:r>
            <a:r>
              <a:rPr lang="en-US" altLang="zh-CN" sz="2600" dirty="0"/>
              <a:t>meaning</a:t>
            </a:r>
            <a:r>
              <a:rPr lang="zh-CN" altLang="en-US" sz="2600" dirty="0"/>
              <a:t> </a:t>
            </a:r>
            <a:r>
              <a:rPr lang="en-US" altLang="zh-CN" sz="2600" dirty="0"/>
              <a:t>of</a:t>
            </a:r>
            <a:r>
              <a:rPr lang="zh-CN" altLang="en-US" sz="2600" dirty="0"/>
              <a:t> </a:t>
            </a:r>
            <a:r>
              <a:rPr lang="en-US" altLang="zh-CN" sz="2600" dirty="0"/>
              <a:t>the</a:t>
            </a:r>
            <a:r>
              <a:rPr lang="zh-CN" altLang="en-US" sz="2600" dirty="0"/>
              <a:t> </a:t>
            </a:r>
            <a:r>
              <a:rPr lang="en-US" altLang="zh-CN" sz="2600" dirty="0"/>
              <a:t>following</a:t>
            </a:r>
            <a:r>
              <a:rPr lang="zh-CN" altLang="en-US" sz="2600" dirty="0"/>
              <a:t> </a:t>
            </a:r>
            <a:r>
              <a:rPr lang="en-US" altLang="zh-CN" sz="2600" dirty="0"/>
              <a:t>words</a:t>
            </a:r>
            <a:r>
              <a:rPr lang="zh-CN" altLang="en-US" sz="2600" dirty="0"/>
              <a:t> </a:t>
            </a:r>
            <a:r>
              <a:rPr lang="en-US" altLang="zh-CN" sz="2600" dirty="0"/>
              <a:t>and</a:t>
            </a:r>
            <a:r>
              <a:rPr lang="zh-CN" altLang="en-US" sz="2600" dirty="0"/>
              <a:t> </a:t>
            </a:r>
            <a:r>
              <a:rPr lang="en-US" altLang="zh-CN" sz="2600" dirty="0"/>
              <a:t>explain</a:t>
            </a:r>
            <a:r>
              <a:rPr lang="zh-CN" altLang="en-US" sz="2600" dirty="0"/>
              <a:t> </a:t>
            </a:r>
            <a:r>
              <a:rPr lang="en-US" altLang="zh-CN" sz="2600" dirty="0"/>
              <a:t>them</a:t>
            </a:r>
            <a:r>
              <a:rPr lang="zh-CN" altLang="en-US" sz="2600" dirty="0"/>
              <a:t> </a:t>
            </a:r>
            <a:r>
              <a:rPr lang="en-US" altLang="zh-CN" sz="2600" dirty="0"/>
              <a:t>in</a:t>
            </a:r>
            <a:r>
              <a:rPr lang="zh-CN" altLang="en-US" sz="2600" dirty="0"/>
              <a:t> </a:t>
            </a:r>
            <a:r>
              <a:rPr lang="en-US" altLang="zh-CN" sz="2600" dirty="0"/>
              <a:t>Chinese</a:t>
            </a:r>
            <a:r>
              <a:rPr lang="zh-CN" altLang="en-US" sz="2600" dirty="0"/>
              <a:t> </a:t>
            </a:r>
            <a:r>
              <a:rPr lang="en-US" altLang="zh-CN" sz="2600" dirty="0"/>
              <a:t>by</a:t>
            </a:r>
            <a:r>
              <a:rPr lang="zh-CN" altLang="en-US" sz="2600" dirty="0"/>
              <a:t> </a:t>
            </a:r>
            <a:r>
              <a:rPr lang="en-US" altLang="zh-CN" sz="2600" dirty="0"/>
              <a:t>using</a:t>
            </a:r>
            <a:r>
              <a:rPr lang="zh-CN" altLang="en-US" sz="2600" dirty="0"/>
              <a:t> </a:t>
            </a:r>
            <a:r>
              <a:rPr lang="en-US" altLang="zh-CN" sz="2600" dirty="0"/>
              <a:t>both</a:t>
            </a:r>
            <a:r>
              <a:rPr lang="zh-CN" altLang="en-US" sz="2600" dirty="0"/>
              <a:t> </a:t>
            </a:r>
            <a:r>
              <a:rPr lang="en-US" altLang="zh-CN" sz="2600" dirty="0"/>
              <a:t>structures.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zh-CN" altLang="en-US" dirty="0"/>
              <a:t>“</a:t>
            </a:r>
            <a:r>
              <a:rPr lang="en-US" altLang="zh-CN" dirty="0"/>
              <a:t>996</a:t>
            </a:r>
            <a:r>
              <a:rPr lang="zh-CN" altLang="en-US" dirty="0"/>
              <a:t>”       </a:t>
            </a:r>
            <a:endParaRPr lang="en-US" altLang="zh-CN" dirty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zh-CN" altLang="en-US" dirty="0"/>
              <a:t>“</a:t>
            </a:r>
            <a:r>
              <a:rPr lang="en-US" altLang="zh-CN" dirty="0"/>
              <a:t>666</a:t>
            </a:r>
            <a:r>
              <a:rPr lang="zh-CN" altLang="en-US" dirty="0"/>
              <a:t>”</a:t>
            </a:r>
            <a:endParaRPr lang="en-US" altLang="zh-CN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4032F-B0FF-3940-B7E6-29156DD65D1E}"/>
              </a:ext>
            </a:extLst>
          </p:cNvPr>
          <p:cNvSpPr txBox="1"/>
          <p:nvPr/>
        </p:nvSpPr>
        <p:spPr>
          <a:xfrm>
            <a:off x="3913804" y="3429000"/>
            <a:ext cx="81355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如果星期二是中秋节，要放假，那么人们一般会周六工作，然后周日、</a:t>
            </a:r>
            <a:endParaRPr lang="en-US" altLang="zh-CN" sz="2000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周一、周二休息。</a:t>
            </a:r>
            <a:r>
              <a:rPr lang="en-US" altLang="zh-CN" sz="2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/</a:t>
            </a:r>
            <a:r>
              <a:rPr lang="zh-CN" altLang="en-US" sz="2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为了形成三到五天的小长假，有时候周末要上班。</a:t>
            </a:r>
            <a:endParaRPr lang="en-US" altLang="zh-CN" sz="2000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2000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055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7560-A093-1A49-B74A-903C2318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A</a:t>
            </a:r>
            <a:r>
              <a:rPr lang="zh-CN" altLang="en-US" dirty="0">
                <a:solidFill>
                  <a:schemeClr val="tx1"/>
                </a:solidFill>
              </a:rPr>
              <a:t>以</a:t>
            </a:r>
            <a:r>
              <a:rPr lang="en-US" altLang="zh-CN" dirty="0">
                <a:solidFill>
                  <a:schemeClr val="tx1"/>
                </a:solidFill>
              </a:rPr>
              <a:t>B</a:t>
            </a:r>
            <a:r>
              <a:rPr lang="zh-CN" altLang="en-US" dirty="0">
                <a:solidFill>
                  <a:schemeClr val="tx1"/>
                </a:solidFill>
              </a:rPr>
              <a:t>为核心 </a:t>
            </a:r>
            <a:r>
              <a:rPr lang="en-US" altLang="zh-CN" sz="4000" dirty="0">
                <a:solidFill>
                  <a:schemeClr val="tx1"/>
                </a:solidFill>
              </a:rPr>
              <a:t>=</a:t>
            </a:r>
            <a:r>
              <a:rPr lang="zh-CN" altLang="en-US" sz="4000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A</a:t>
            </a:r>
            <a:r>
              <a:rPr lang="zh-CN" altLang="en-US" dirty="0">
                <a:solidFill>
                  <a:schemeClr val="tx1"/>
                </a:solidFill>
              </a:rPr>
              <a:t>的核心是</a:t>
            </a:r>
            <a:r>
              <a:rPr lang="en-US" altLang="zh-CN" dirty="0">
                <a:solidFill>
                  <a:schemeClr val="tx1"/>
                </a:solidFill>
              </a:rPr>
              <a:t>B</a:t>
            </a:r>
            <a:r>
              <a:rPr lang="zh-CN" altLang="en-US" dirty="0">
                <a:solidFill>
                  <a:schemeClr val="tx1"/>
                </a:solidFill>
              </a:rPr>
              <a:t>  </a:t>
            </a:r>
            <a:r>
              <a:rPr lang="en-US" altLang="zh-CN" sz="4400" dirty="0">
                <a:solidFill>
                  <a:schemeClr val="tx1"/>
                </a:solidFill>
              </a:rPr>
              <a:t>(B</a:t>
            </a:r>
            <a:r>
              <a:rPr lang="zh-CN" altLang="en-US" sz="4400" dirty="0">
                <a:solidFill>
                  <a:schemeClr val="tx1"/>
                </a:solidFill>
              </a:rPr>
              <a:t> </a:t>
            </a:r>
            <a:r>
              <a:rPr lang="en-US" altLang="zh-CN" sz="4400" dirty="0">
                <a:solidFill>
                  <a:schemeClr val="tx1"/>
                </a:solidFill>
              </a:rPr>
              <a:t>is</a:t>
            </a:r>
            <a:r>
              <a:rPr lang="zh-CN" altLang="en-US" sz="4400" dirty="0">
                <a:solidFill>
                  <a:schemeClr val="tx1"/>
                </a:solidFill>
              </a:rPr>
              <a:t> </a:t>
            </a:r>
            <a:r>
              <a:rPr lang="en-US" altLang="zh-CN" sz="4400" dirty="0">
                <a:solidFill>
                  <a:schemeClr val="tx1"/>
                </a:solidFill>
              </a:rPr>
              <a:t>the</a:t>
            </a:r>
            <a:r>
              <a:rPr lang="zh-CN" altLang="en-US" sz="4400" dirty="0">
                <a:solidFill>
                  <a:schemeClr val="tx1"/>
                </a:solidFill>
              </a:rPr>
              <a:t> </a:t>
            </a:r>
            <a:r>
              <a:rPr lang="en-US" altLang="zh-CN" sz="4400" dirty="0">
                <a:solidFill>
                  <a:schemeClr val="tx1"/>
                </a:solidFill>
              </a:rPr>
              <a:t>core</a:t>
            </a:r>
            <a:r>
              <a:rPr lang="zh-CN" altLang="en-US" sz="4400" dirty="0">
                <a:solidFill>
                  <a:schemeClr val="tx1"/>
                </a:solidFill>
              </a:rPr>
              <a:t> </a:t>
            </a:r>
            <a:r>
              <a:rPr lang="en-US" altLang="zh-CN" sz="4400" dirty="0">
                <a:solidFill>
                  <a:schemeClr val="tx1"/>
                </a:solidFill>
              </a:rPr>
              <a:t>of</a:t>
            </a:r>
            <a:r>
              <a:rPr lang="zh-CN" altLang="en-US" sz="4400" dirty="0">
                <a:solidFill>
                  <a:schemeClr val="tx1"/>
                </a:solidFill>
              </a:rPr>
              <a:t> </a:t>
            </a:r>
            <a:r>
              <a:rPr lang="en-US" altLang="zh-CN" sz="4400" dirty="0">
                <a:solidFill>
                  <a:schemeClr val="tx1"/>
                </a:solidFill>
              </a:rPr>
              <a:t>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0F89-1204-9A41-8ECD-DE2A7FFFD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46" y="1044412"/>
            <a:ext cx="11488712" cy="5770724"/>
          </a:xfrm>
        </p:spPr>
        <p:txBody>
          <a:bodyPr/>
          <a:lstStyle/>
          <a:p>
            <a:r>
              <a:rPr lang="zh-CN" altLang="en-US" dirty="0"/>
              <a:t>中国的很多传统节日都是</a:t>
            </a:r>
            <a:r>
              <a:rPr lang="zh-CN" altLang="en-US" dirty="0">
                <a:solidFill>
                  <a:srgbClr val="FF0000"/>
                </a:solidFill>
              </a:rPr>
              <a:t>以</a:t>
            </a:r>
            <a:r>
              <a:rPr lang="zh-CN" altLang="en-US" dirty="0"/>
              <a:t>“和家人团圆”</a:t>
            </a:r>
            <a:r>
              <a:rPr lang="zh-CN" altLang="en-US" dirty="0">
                <a:solidFill>
                  <a:srgbClr val="FF0000"/>
                </a:solidFill>
              </a:rPr>
              <a:t>为核心</a:t>
            </a:r>
            <a:r>
              <a:rPr lang="zh-CN" altLang="en-US" dirty="0"/>
              <a:t>的。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太阳系以</a:t>
            </a:r>
            <a:r>
              <a:rPr lang="en-US" altLang="zh-CN" dirty="0"/>
              <a:t>…</a:t>
            </a:r>
            <a:r>
              <a:rPr lang="zh-CN" altLang="en-US" dirty="0"/>
              <a:t>为核心。</a:t>
            </a:r>
            <a:endParaRPr lang="en-US" dirty="0"/>
          </a:p>
          <a:p>
            <a:r>
              <a:rPr lang="zh-CN" altLang="en-US" dirty="0"/>
              <a:t>这个社交圈以</a:t>
            </a:r>
            <a:r>
              <a:rPr lang="en-US" altLang="zh-CN" dirty="0"/>
              <a:t>…</a:t>
            </a:r>
            <a:r>
              <a:rPr lang="zh-CN" altLang="en-US" dirty="0"/>
              <a:t>为核心。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161AE-8047-7E49-8B7C-FF0055752A8B}"/>
              </a:ext>
            </a:extLst>
          </p:cNvPr>
          <p:cNvSpPr txBox="1"/>
          <p:nvPr/>
        </p:nvSpPr>
        <p:spPr>
          <a:xfrm>
            <a:off x="1049234" y="2127346"/>
            <a:ext cx="9344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此处插入反应中秋节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、春节、端午节阖家团圆的图片。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F5927-0C4B-814E-B2C4-BDCBAB5B4075}"/>
              </a:ext>
            </a:extLst>
          </p:cNvPr>
          <p:cNvSpPr txBox="1"/>
          <p:nvPr/>
        </p:nvSpPr>
        <p:spPr>
          <a:xfrm>
            <a:off x="4944959" y="4978088"/>
            <a:ext cx="4013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此处插入太阳系的图片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C5935-1DC6-7744-BB74-AC2359425F13}"/>
              </a:ext>
            </a:extLst>
          </p:cNvPr>
          <p:cNvSpPr txBox="1"/>
          <p:nvPr/>
        </p:nvSpPr>
        <p:spPr>
          <a:xfrm>
            <a:off x="6087958" y="5813588"/>
            <a:ext cx="50530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此处插入big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bang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theory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中朋友们以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sheldon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为核心的图片。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559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24DE-DA25-A046-888F-CCD106B2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A</a:t>
            </a:r>
            <a:r>
              <a:rPr lang="zh-CN" altLang="en-US" dirty="0">
                <a:solidFill>
                  <a:schemeClr val="tx1"/>
                </a:solidFill>
              </a:rPr>
              <a:t>以</a:t>
            </a:r>
            <a:r>
              <a:rPr lang="en-US" altLang="zh-CN" dirty="0">
                <a:solidFill>
                  <a:schemeClr val="tx1"/>
                </a:solidFill>
              </a:rPr>
              <a:t>B</a:t>
            </a:r>
            <a:r>
              <a:rPr lang="zh-CN" altLang="en-US" dirty="0">
                <a:solidFill>
                  <a:schemeClr val="tx1"/>
                </a:solidFill>
              </a:rPr>
              <a:t>为核心 </a:t>
            </a:r>
            <a:r>
              <a:rPr lang="en-US" altLang="zh-CN" sz="4000" dirty="0">
                <a:solidFill>
                  <a:schemeClr val="tx1"/>
                </a:solidFill>
              </a:rPr>
              <a:t>=</a:t>
            </a:r>
            <a:r>
              <a:rPr lang="zh-CN" altLang="en-US" sz="4000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A</a:t>
            </a:r>
            <a:r>
              <a:rPr lang="zh-CN" altLang="en-US" dirty="0">
                <a:solidFill>
                  <a:schemeClr val="tx1"/>
                </a:solidFill>
              </a:rPr>
              <a:t>的核心是</a:t>
            </a:r>
            <a:r>
              <a:rPr lang="en-US" altLang="zh-CN" dirty="0">
                <a:solidFill>
                  <a:schemeClr val="tx1"/>
                </a:solidFill>
              </a:rPr>
              <a:t>B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(B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is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the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core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of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A)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9248F-2D4A-5B43-A875-E355EA04A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7050" indent="-527050">
              <a:buFont typeface="+mj-lt"/>
              <a:buAutoNum type="arabicPeriod"/>
            </a:pPr>
            <a:r>
              <a:rPr lang="zh-CN" altLang="en-US" dirty="0"/>
              <a:t>中国的传统节日大多</a:t>
            </a:r>
            <a:r>
              <a:rPr lang="zh-CN" altLang="en-US" dirty="0">
                <a:solidFill>
                  <a:srgbClr val="FF0000"/>
                </a:solidFill>
              </a:rPr>
              <a:t>以</a:t>
            </a:r>
            <a:r>
              <a:rPr lang="zh-CN" altLang="en-US" dirty="0"/>
              <a:t>什么</a:t>
            </a:r>
            <a:r>
              <a:rPr lang="zh-CN" altLang="en-US" dirty="0">
                <a:solidFill>
                  <a:srgbClr val="FF0000"/>
                </a:solidFill>
              </a:rPr>
              <a:t>为核心</a:t>
            </a:r>
            <a:r>
              <a:rPr lang="zh-CN" altLang="en-US" dirty="0"/>
              <a:t>？</a:t>
            </a:r>
            <a:endParaRPr lang="en-US" altLang="zh-CN" dirty="0"/>
          </a:p>
          <a:p>
            <a:pPr marL="527050" indent="-527050">
              <a:buFont typeface="+mj-lt"/>
              <a:buAutoNum type="arabicPeriod"/>
            </a:pPr>
            <a:r>
              <a:rPr lang="zh-CN" altLang="en-US" dirty="0"/>
              <a:t>你觉得美国文化</a:t>
            </a:r>
            <a:r>
              <a:rPr lang="zh-CN" altLang="en-US" dirty="0">
                <a:solidFill>
                  <a:srgbClr val="FF0000"/>
                </a:solidFill>
              </a:rPr>
              <a:t>以</a:t>
            </a:r>
            <a:r>
              <a:rPr lang="zh-CN" altLang="en-US" dirty="0"/>
              <a:t>什么</a:t>
            </a:r>
            <a:r>
              <a:rPr lang="zh-CN" altLang="en-US" dirty="0">
                <a:solidFill>
                  <a:srgbClr val="FF0000"/>
                </a:solidFill>
              </a:rPr>
              <a:t>为核心</a:t>
            </a:r>
            <a:r>
              <a:rPr lang="zh-CN" altLang="en-US" dirty="0"/>
              <a:t>？</a:t>
            </a:r>
            <a:endParaRPr lang="en-US" altLang="zh-CN" dirty="0"/>
          </a:p>
          <a:p>
            <a:pPr marL="527050" indent="-527050">
              <a:buFont typeface="+mj-lt"/>
              <a:buAutoNum type="arabicPeriod"/>
            </a:pPr>
            <a:r>
              <a:rPr lang="zh-CN" altLang="en-US" dirty="0"/>
              <a:t>你的社交圈</a:t>
            </a:r>
            <a:r>
              <a:rPr lang="zh-CN" altLang="en-US" dirty="0">
                <a:solidFill>
                  <a:srgbClr val="FF0000"/>
                </a:solidFill>
              </a:rPr>
              <a:t>以</a:t>
            </a:r>
            <a:r>
              <a:rPr lang="zh-CN" altLang="en-US" dirty="0"/>
              <a:t>谁为</a:t>
            </a:r>
            <a:r>
              <a:rPr lang="zh-CN" altLang="en-US" dirty="0">
                <a:solidFill>
                  <a:srgbClr val="FF0000"/>
                </a:solidFill>
              </a:rPr>
              <a:t>核心</a:t>
            </a:r>
            <a:r>
              <a:rPr lang="zh-CN" altLang="en-US" dirty="0"/>
              <a:t>？</a:t>
            </a:r>
            <a:endParaRPr lang="en-US" altLang="zh-CN" dirty="0"/>
          </a:p>
          <a:p>
            <a:pPr marL="527050" indent="-527050">
              <a:buFont typeface="+mj-lt"/>
              <a:buAutoNum type="arabicPeriod"/>
            </a:pPr>
            <a:r>
              <a:rPr lang="zh-CN" altLang="en-US" dirty="0"/>
              <a:t>你家的</a:t>
            </a:r>
            <a:r>
              <a:rPr lang="zh-CN" altLang="en-US" dirty="0">
                <a:solidFill>
                  <a:srgbClr val="FF0000"/>
                </a:solidFill>
              </a:rPr>
              <a:t>核心是</a:t>
            </a:r>
            <a:r>
              <a:rPr lang="zh-CN" altLang="en-US" dirty="0"/>
              <a:t>谁？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75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F5F4C-92FC-B946-A9D1-77424C17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</a:t>
            </a:r>
            <a:r>
              <a:rPr lang="zh-CN" altLang="en-US" dirty="0"/>
              <a:t>很难做到</a:t>
            </a:r>
            <a:r>
              <a:rPr lang="en-US" altLang="zh-CN" dirty="0"/>
              <a:t>……</a:t>
            </a:r>
            <a:r>
              <a:rPr lang="zh-CN" altLang="en-US" dirty="0"/>
              <a:t> </a:t>
            </a:r>
            <a:r>
              <a:rPr lang="en-US" altLang="zh-CN" sz="3600" dirty="0"/>
              <a:t>it’s</a:t>
            </a:r>
            <a:r>
              <a:rPr lang="zh-CN" altLang="en-US" sz="3600" dirty="0"/>
              <a:t> </a:t>
            </a:r>
            <a:r>
              <a:rPr lang="en-US" altLang="zh-CN" sz="3600" dirty="0"/>
              <a:t>difficult</a:t>
            </a:r>
            <a:r>
              <a:rPr lang="zh-CN" altLang="en-US" sz="3600" dirty="0"/>
              <a:t> </a:t>
            </a:r>
            <a:r>
              <a:rPr lang="en-US" altLang="zh-CN" sz="3600" dirty="0"/>
              <a:t>for</a:t>
            </a:r>
            <a:r>
              <a:rPr lang="zh-CN" altLang="en-US" sz="3600" dirty="0"/>
              <a:t> </a:t>
            </a:r>
            <a:r>
              <a:rPr lang="en-US" altLang="zh-CN" sz="3600" dirty="0"/>
              <a:t>someone</a:t>
            </a:r>
            <a:r>
              <a:rPr lang="zh-CN" altLang="en-US" sz="3600" dirty="0"/>
              <a:t> </a:t>
            </a:r>
            <a:r>
              <a:rPr lang="en-US" altLang="zh-CN" sz="3600" dirty="0"/>
              <a:t>to</a:t>
            </a:r>
            <a:r>
              <a:rPr lang="zh-CN" altLang="en-US" sz="3600" dirty="0"/>
              <a:t> </a:t>
            </a:r>
            <a:r>
              <a:rPr lang="en-US" altLang="zh-CN" sz="3600" dirty="0"/>
              <a:t>do</a:t>
            </a:r>
            <a:r>
              <a:rPr lang="zh-CN" altLang="en-US" sz="3600" dirty="0"/>
              <a:t> </a:t>
            </a:r>
            <a:r>
              <a:rPr lang="en-US" altLang="zh-CN" sz="3600" dirty="0"/>
              <a:t>something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7A57A-1A0E-4C45-9269-F1190C865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8" y="1087276"/>
            <a:ext cx="10515600" cy="537883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在大城市打拼的年轻人</a:t>
            </a:r>
            <a:r>
              <a:rPr lang="zh-CN" altLang="en-US" dirty="0">
                <a:solidFill>
                  <a:srgbClr val="FF0000"/>
                </a:solidFill>
              </a:rPr>
              <a:t>很难做到</a:t>
            </a:r>
            <a:r>
              <a:rPr lang="zh-CN" altLang="en-US" dirty="0"/>
              <a:t>每次过节都回家。</a:t>
            </a:r>
            <a:endParaRPr lang="en-US" altLang="zh-CN" dirty="0"/>
          </a:p>
          <a:p>
            <a:r>
              <a:rPr lang="zh-CN" altLang="en-US" dirty="0"/>
              <a:t>我</a:t>
            </a:r>
            <a:r>
              <a:rPr lang="zh-CN" altLang="en-US" dirty="0">
                <a:solidFill>
                  <a:srgbClr val="FF0000"/>
                </a:solidFill>
              </a:rPr>
              <a:t>很难做到</a:t>
            </a:r>
            <a:r>
              <a:rPr lang="zh-CN" altLang="en-US" dirty="0"/>
              <a:t>每次生词小考都得</a:t>
            </a:r>
            <a:r>
              <a:rPr lang="en-US" altLang="zh-CN" dirty="0"/>
              <a:t>10</a:t>
            </a:r>
            <a:r>
              <a:rPr lang="zh-CN" altLang="en-US" dirty="0"/>
              <a:t>分。</a:t>
            </a:r>
            <a:endParaRPr lang="en-US" altLang="zh-CN" dirty="0"/>
          </a:p>
          <a:p>
            <a:r>
              <a:rPr lang="zh-CN" altLang="en-US" dirty="0"/>
              <a:t>我</a:t>
            </a:r>
            <a:r>
              <a:rPr lang="zh-CN" altLang="en-US" dirty="0">
                <a:solidFill>
                  <a:srgbClr val="FF0000"/>
                </a:solidFill>
              </a:rPr>
              <a:t>很难做到</a:t>
            </a:r>
            <a:r>
              <a:rPr lang="en-US" altLang="zh-CN" dirty="0"/>
              <a:t>……</a:t>
            </a:r>
          </a:p>
          <a:p>
            <a:pPr marL="0" indent="0">
              <a:buNone/>
            </a:pP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early</a:t>
            </a:r>
            <a:r>
              <a:rPr lang="zh-CN" altLang="en-US" dirty="0"/>
              <a:t> </a:t>
            </a:r>
            <a:r>
              <a:rPr lang="en-US" altLang="zh-CN" dirty="0"/>
              <a:t>everyday</a:t>
            </a:r>
            <a:r>
              <a:rPr lang="zh-CN" altLang="en-US" dirty="0"/>
              <a:t>    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everyday</a:t>
            </a:r>
            <a:r>
              <a:rPr lang="zh-CN" altLang="en-US" dirty="0"/>
              <a:t>   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married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26</a:t>
            </a:r>
            <a:r>
              <a:rPr lang="zh-CN" altLang="en-US" dirty="0"/>
              <a:t>     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 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rest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weekend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0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B55D2-231F-3743-B90E-E153B9AB3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无论</a:t>
            </a:r>
            <a:r>
              <a:rPr lang="en-US" altLang="zh-CN" dirty="0"/>
              <a:t>……</a:t>
            </a:r>
            <a:r>
              <a:rPr lang="zh-CN" altLang="en-US" dirty="0"/>
              <a:t>，</a:t>
            </a:r>
            <a:r>
              <a:rPr lang="en-US" altLang="zh-CN" dirty="0"/>
              <a:t>S</a:t>
            </a:r>
            <a:r>
              <a:rPr lang="zh-CN" altLang="en-US" dirty="0"/>
              <a:t>都</a:t>
            </a:r>
            <a:r>
              <a:rPr lang="en-US" altLang="zh-CN" dirty="0"/>
              <a:t>……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E2324-EB32-1C49-8E09-61F87113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46" y="1087276"/>
            <a:ext cx="10755442" cy="5391901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无论是春节、元宵节、端午节还是中秋节，父母都希望孩子能够回家过节。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下面的句子对吗</a:t>
            </a:r>
            <a:r>
              <a:rPr lang="zh-CN" altLang="en-US" dirty="0">
                <a:solidFill>
                  <a:srgbClr val="FF0000"/>
                </a:solidFill>
              </a:rPr>
              <a:t>？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无论什么做的菜</a:t>
            </a:r>
            <a:r>
              <a:rPr lang="zh-CN" altLang="en-US" dirty="0"/>
              <a:t>，四川人都放辣子。</a:t>
            </a:r>
            <a:endParaRPr lang="en-US" altLang="zh-CN" dirty="0"/>
          </a:p>
          <a:p>
            <a:r>
              <a:rPr lang="zh-CN" altLang="en-US" dirty="0"/>
              <a:t>无论你做什么菜，我都吃菜。</a:t>
            </a:r>
            <a:endParaRPr lang="en-US" altLang="zh-CN" dirty="0"/>
          </a:p>
          <a:p>
            <a:r>
              <a:rPr lang="en-US" altLang="zh-CN" sz="3200" dirty="0"/>
              <a:t>You</a:t>
            </a:r>
            <a:r>
              <a:rPr lang="zh-CN" altLang="en-US" sz="3200" dirty="0"/>
              <a:t> </a:t>
            </a:r>
            <a:r>
              <a:rPr lang="en-US" altLang="zh-CN" sz="3200" dirty="0"/>
              <a:t>look</a:t>
            </a:r>
            <a:r>
              <a:rPr lang="zh-CN" altLang="en-US" sz="3200" dirty="0"/>
              <a:t> </a:t>
            </a:r>
            <a:r>
              <a:rPr lang="en-US" altLang="zh-CN" sz="3200" dirty="0"/>
              <a:t>pretty</a:t>
            </a:r>
            <a:r>
              <a:rPr lang="zh-CN" altLang="en-US" sz="3200" dirty="0"/>
              <a:t> </a:t>
            </a:r>
            <a:r>
              <a:rPr lang="en-US" altLang="zh-CN" sz="3200" dirty="0"/>
              <a:t>in</a:t>
            </a:r>
            <a:r>
              <a:rPr lang="zh-CN" altLang="en-US" sz="3200" dirty="0"/>
              <a:t> </a:t>
            </a:r>
            <a:r>
              <a:rPr lang="en-US" altLang="zh-CN" sz="3200" dirty="0"/>
              <a:t>anything</a:t>
            </a:r>
            <a:r>
              <a:rPr lang="zh-CN" altLang="en-US" sz="3200" dirty="0"/>
              <a:t> </a:t>
            </a:r>
            <a:r>
              <a:rPr lang="en-US" altLang="zh-CN" sz="3200" dirty="0"/>
              <a:t>you</a:t>
            </a:r>
            <a:r>
              <a:rPr lang="zh-CN" altLang="en-US" sz="3200" dirty="0"/>
              <a:t> </a:t>
            </a:r>
            <a:r>
              <a:rPr lang="en-US" altLang="zh-CN" sz="3200" dirty="0"/>
              <a:t>wear.</a:t>
            </a:r>
          </a:p>
          <a:p>
            <a:r>
              <a:rPr lang="zh-CN" altLang="en-US" dirty="0"/>
              <a:t>无论你什么穿，你看漂亮。</a:t>
            </a:r>
            <a:endParaRPr lang="en-US" altLang="zh-C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EFACF-E7E5-704C-950B-48F087460B7B}"/>
              </a:ext>
            </a:extLst>
          </p:cNvPr>
          <p:cNvSpPr txBox="1"/>
          <p:nvPr/>
        </p:nvSpPr>
        <p:spPr>
          <a:xfrm>
            <a:off x="1972491" y="378322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做什么菜</a:t>
            </a:r>
            <a:endParaRPr lang="en-US" sz="28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29F108-764F-2842-A342-01500891EE44}"/>
              </a:ext>
            </a:extLst>
          </p:cNvPr>
          <p:cNvCxnSpPr/>
          <p:nvPr/>
        </p:nvCxnSpPr>
        <p:spPr>
          <a:xfrm>
            <a:off x="5342709" y="4153989"/>
            <a:ext cx="483325" cy="5617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1FF4679-259B-2F42-A0A7-805E9BCD9855}"/>
              </a:ext>
            </a:extLst>
          </p:cNvPr>
          <p:cNvSpPr txBox="1"/>
          <p:nvPr/>
        </p:nvSpPr>
        <p:spPr>
          <a:xfrm>
            <a:off x="1946946" y="612517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穿什么</a:t>
            </a:r>
            <a:endParaRPr lang="en-US" sz="28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3858F-C45E-7F41-A356-E65B0B1E29F7}"/>
              </a:ext>
            </a:extLst>
          </p:cNvPr>
          <p:cNvSpPr txBox="1"/>
          <p:nvPr/>
        </p:nvSpPr>
        <p:spPr>
          <a:xfrm>
            <a:off x="3593448" y="613105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你都看起来很漂亮</a:t>
            </a:r>
            <a:endParaRPr lang="en-US" sz="28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429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28C1E-B199-6344-80B3-135F269B2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44" y="3285308"/>
            <a:ext cx="11488712" cy="30893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无论爸爸妈妈</a:t>
            </a:r>
            <a:r>
              <a:rPr lang="zh-CN" altLang="en-US" dirty="0">
                <a:solidFill>
                  <a:srgbClr val="FF0000"/>
                </a:solidFill>
              </a:rPr>
              <a:t>怎么</a:t>
            </a:r>
            <a:r>
              <a:rPr lang="zh-CN" altLang="en-US" dirty="0"/>
              <a:t>催婚，我都不会结婚的。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altLang="zh-CN" sz="3200" dirty="0"/>
              <a:t>No</a:t>
            </a:r>
            <a:r>
              <a:rPr lang="zh-CN" altLang="en-US" sz="3200" dirty="0"/>
              <a:t> </a:t>
            </a:r>
            <a:r>
              <a:rPr lang="en-US" altLang="zh-CN" sz="3200" dirty="0"/>
              <a:t>matter</a:t>
            </a:r>
            <a:r>
              <a:rPr lang="zh-CN" altLang="en-US" sz="3200" dirty="0"/>
              <a:t> </a:t>
            </a:r>
            <a:r>
              <a:rPr lang="en-US" altLang="zh-CN" sz="3200" dirty="0"/>
              <a:t>it’s</a:t>
            </a:r>
            <a:r>
              <a:rPr lang="zh-CN" altLang="en-US" sz="3200" dirty="0"/>
              <a:t> </a:t>
            </a:r>
            <a:r>
              <a:rPr lang="en-US" altLang="zh-CN" sz="3200" dirty="0"/>
              <a:t>spring</a:t>
            </a:r>
            <a:r>
              <a:rPr lang="zh-CN" altLang="en-US" sz="3200" dirty="0"/>
              <a:t> </a:t>
            </a:r>
            <a:r>
              <a:rPr lang="en-US" altLang="zh-CN" sz="3200" dirty="0"/>
              <a:t>festival,</a:t>
            </a:r>
            <a:r>
              <a:rPr lang="zh-CN" altLang="en-US" sz="3200" dirty="0"/>
              <a:t> </a:t>
            </a:r>
            <a:r>
              <a:rPr lang="en-US" altLang="zh-CN" sz="3200" dirty="0"/>
              <a:t>Mid-autumn,</a:t>
            </a:r>
            <a:r>
              <a:rPr lang="zh-CN" altLang="en-US" sz="3200" dirty="0"/>
              <a:t> </a:t>
            </a:r>
            <a:r>
              <a:rPr lang="en-US" altLang="zh-CN" sz="3200" dirty="0"/>
              <a:t>or</a:t>
            </a:r>
            <a:r>
              <a:rPr lang="zh-CN" altLang="en-US" sz="3200" dirty="0"/>
              <a:t> </a:t>
            </a:r>
            <a:r>
              <a:rPr lang="en-US" altLang="zh-CN" sz="3200" dirty="0"/>
              <a:t>Dragon</a:t>
            </a:r>
            <a:r>
              <a:rPr lang="zh-CN" altLang="en-US" sz="3200" dirty="0"/>
              <a:t> </a:t>
            </a:r>
            <a:r>
              <a:rPr lang="en-US" altLang="zh-CN" sz="3200" dirty="0"/>
              <a:t>boat</a:t>
            </a:r>
            <a:r>
              <a:rPr lang="zh-CN" altLang="en-US" sz="3200" dirty="0"/>
              <a:t> </a:t>
            </a:r>
            <a:r>
              <a:rPr lang="en-US" altLang="zh-CN" sz="3200" dirty="0"/>
              <a:t>festival,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parents</a:t>
            </a:r>
            <a:r>
              <a:rPr lang="zh-CN" altLang="en-US" sz="3200" dirty="0"/>
              <a:t> </a:t>
            </a:r>
            <a:r>
              <a:rPr lang="en-US" altLang="zh-CN" sz="3200" dirty="0"/>
              <a:t>expect</a:t>
            </a:r>
            <a:r>
              <a:rPr lang="zh-CN" altLang="en-US" sz="3200" dirty="0"/>
              <a:t> </a:t>
            </a:r>
            <a:r>
              <a:rPr lang="en-US" altLang="zh-CN" sz="3200" dirty="0"/>
              <a:t>their</a:t>
            </a:r>
            <a:r>
              <a:rPr lang="zh-CN" altLang="en-US" sz="3200" dirty="0"/>
              <a:t> 孩子 </a:t>
            </a:r>
            <a:r>
              <a:rPr lang="en-US" altLang="zh-CN" sz="3200" dirty="0"/>
              <a:t>to</a:t>
            </a:r>
            <a:r>
              <a:rPr lang="zh-CN" altLang="en-US" sz="3200" dirty="0"/>
              <a:t> </a:t>
            </a:r>
            <a:r>
              <a:rPr lang="en-US" altLang="zh-CN" sz="3200" dirty="0"/>
              <a:t>go</a:t>
            </a:r>
            <a:r>
              <a:rPr lang="zh-CN" altLang="en-US" sz="3200" dirty="0"/>
              <a:t> </a:t>
            </a:r>
            <a:r>
              <a:rPr lang="en-US" altLang="zh-CN" sz="3200" dirty="0"/>
              <a:t>back</a:t>
            </a:r>
            <a:r>
              <a:rPr lang="zh-CN" altLang="en-US" sz="3200" dirty="0"/>
              <a:t> </a:t>
            </a:r>
            <a:r>
              <a:rPr lang="en-US" altLang="zh-CN" sz="3200" dirty="0"/>
              <a:t>home.</a:t>
            </a:r>
          </a:p>
          <a:p>
            <a:pPr>
              <a:lnSpc>
                <a:spcPct val="100000"/>
              </a:lnSpc>
            </a:pPr>
            <a:r>
              <a:rPr lang="en-US" altLang="zh-CN" sz="3200" dirty="0"/>
              <a:t>Wherever</a:t>
            </a:r>
            <a:r>
              <a:rPr lang="zh-CN" altLang="en-US" sz="3200" dirty="0"/>
              <a:t> </a:t>
            </a:r>
            <a:r>
              <a:rPr lang="en-US" altLang="zh-CN" sz="3200" dirty="0"/>
              <a:t>you</a:t>
            </a:r>
            <a:r>
              <a:rPr lang="zh-CN" altLang="en-US" sz="3200" dirty="0"/>
              <a:t> </a:t>
            </a:r>
            <a:r>
              <a:rPr lang="en-US" altLang="zh-CN" sz="3200" dirty="0"/>
              <a:t>go,</a:t>
            </a:r>
            <a:r>
              <a:rPr lang="zh-CN" altLang="en-US" sz="3200" dirty="0"/>
              <a:t> </a:t>
            </a:r>
            <a:r>
              <a:rPr lang="en-US" altLang="zh-CN" sz="3200" dirty="0"/>
              <a:t>I’ll</a:t>
            </a:r>
            <a:r>
              <a:rPr lang="zh-CN" altLang="en-US" sz="3200" dirty="0"/>
              <a:t> </a:t>
            </a:r>
            <a:r>
              <a:rPr lang="en-US" altLang="zh-CN" sz="3200" dirty="0"/>
              <a:t>go</a:t>
            </a:r>
            <a:r>
              <a:rPr lang="zh-CN" altLang="en-US" sz="3200" dirty="0"/>
              <a:t> </a:t>
            </a:r>
            <a:r>
              <a:rPr lang="en-US" altLang="zh-CN" sz="3200" dirty="0"/>
              <a:t>with</a:t>
            </a:r>
            <a:r>
              <a:rPr lang="zh-CN" altLang="en-US" sz="3200" dirty="0"/>
              <a:t> </a:t>
            </a:r>
            <a:r>
              <a:rPr lang="en-US" altLang="zh-CN" sz="3200" dirty="0"/>
              <a:t>you.</a:t>
            </a:r>
            <a:r>
              <a:rPr lang="zh-CN" altLang="en-US" sz="3200" dirty="0"/>
              <a:t> 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6E9E76-5298-B14A-A70F-BA6C6E2A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6" y="209603"/>
            <a:ext cx="10515600" cy="882907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无论</a:t>
            </a:r>
            <a:r>
              <a:rPr lang="en-US" altLang="zh-CN" dirty="0">
                <a:solidFill>
                  <a:schemeClr val="tx1"/>
                </a:solidFill>
              </a:rPr>
              <a:t>+</a:t>
            </a:r>
            <a:r>
              <a:rPr lang="en-US" altLang="zh-CN" dirty="0">
                <a:solidFill>
                  <a:schemeClr val="tx1"/>
                </a:solidFill>
                <a:highlight>
                  <a:srgbClr val="FFFF00"/>
                </a:highlight>
              </a:rPr>
              <a:t>Question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S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</a:rPr>
              <a:t>都</a:t>
            </a:r>
            <a:r>
              <a:rPr lang="en-US" altLang="zh-CN" dirty="0">
                <a:solidFill>
                  <a:schemeClr val="tx1"/>
                </a:solidFill>
              </a:rPr>
              <a:t>……</a:t>
            </a:r>
            <a:r>
              <a:rPr lang="zh-TW" altLang="en-US" dirty="0">
                <a:solidFill>
                  <a:schemeClr val="tx1"/>
                </a:solidFill>
              </a:rPr>
              <a:t>  </a:t>
            </a:r>
            <a:r>
              <a:rPr lang="en-US" altLang="zh-TW" sz="3600" dirty="0">
                <a:solidFill>
                  <a:schemeClr val="tx1"/>
                </a:solidFill>
              </a:rPr>
              <a:t>no</a:t>
            </a:r>
            <a:r>
              <a:rPr lang="zh-TW" altLang="en-US" sz="3600" dirty="0">
                <a:solidFill>
                  <a:schemeClr val="tx1"/>
                </a:solidFill>
              </a:rPr>
              <a:t> </a:t>
            </a:r>
            <a:r>
              <a:rPr lang="en-US" altLang="zh-TW" sz="3600" dirty="0">
                <a:solidFill>
                  <a:schemeClr val="tx1"/>
                </a:solidFill>
              </a:rPr>
              <a:t>matter⋯</a:t>
            </a:r>
            <a:r>
              <a:rPr lang="zh-TW" altLang="en-US" sz="3600" dirty="0">
                <a:solidFill>
                  <a:schemeClr val="tx1"/>
                </a:solidFill>
              </a:rPr>
              <a:t>，</a:t>
            </a:r>
            <a:r>
              <a:rPr lang="en-US" altLang="zh-TW" sz="3600" dirty="0">
                <a:solidFill>
                  <a:schemeClr val="tx1"/>
                </a:solidFill>
              </a:rPr>
              <a:t>⋯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BC6886-65CB-FB45-AE74-F8A022B5A72A}"/>
              </a:ext>
            </a:extLst>
          </p:cNvPr>
          <p:cNvSpPr txBox="1">
            <a:spLocks/>
          </p:cNvSpPr>
          <p:nvPr/>
        </p:nvSpPr>
        <p:spPr>
          <a:xfrm>
            <a:off x="649184" y="1092510"/>
            <a:ext cx="5229102" cy="2336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highlight>
                  <a:srgbClr val="FFFF00"/>
                </a:highlight>
              </a:rPr>
              <a:t>谁</a:t>
            </a:r>
            <a:r>
              <a:rPr lang="en-US" altLang="zh-CN" sz="3200" dirty="0">
                <a:highlight>
                  <a:srgbClr val="FFFF00"/>
                </a:highlight>
              </a:rPr>
              <a:t>/</a:t>
            </a:r>
            <a:r>
              <a:rPr lang="zh-CN" altLang="en-US" sz="3200" dirty="0">
                <a:highlight>
                  <a:srgbClr val="FFFF00"/>
                </a:highlight>
              </a:rPr>
              <a:t>什么</a:t>
            </a:r>
            <a:r>
              <a:rPr lang="en-US" altLang="zh-CN" sz="3200" dirty="0">
                <a:highlight>
                  <a:srgbClr val="FFFF00"/>
                </a:highlight>
              </a:rPr>
              <a:t>/</a:t>
            </a:r>
            <a:r>
              <a:rPr lang="zh-CN" altLang="en-US" sz="3200" dirty="0">
                <a:highlight>
                  <a:srgbClr val="FFFF00"/>
                </a:highlight>
              </a:rPr>
              <a:t>哪儿</a:t>
            </a:r>
            <a:r>
              <a:rPr lang="en-US" altLang="zh-CN" sz="3200" dirty="0">
                <a:highlight>
                  <a:srgbClr val="FFFF00"/>
                </a:highlight>
              </a:rPr>
              <a:t>/</a:t>
            </a:r>
            <a:r>
              <a:rPr lang="zh-CN" altLang="en-US" sz="3200" dirty="0">
                <a:highlight>
                  <a:srgbClr val="FFFF00"/>
                </a:highlight>
              </a:rPr>
              <a:t>怎么</a:t>
            </a:r>
            <a:r>
              <a:rPr lang="en-US" altLang="zh-CN" sz="3200" dirty="0">
                <a:highlight>
                  <a:srgbClr val="FFFF00"/>
                </a:highlight>
              </a:rPr>
              <a:t>/</a:t>
            </a:r>
            <a:r>
              <a:rPr lang="zh-CN" altLang="en-US" sz="3200" dirty="0">
                <a:highlight>
                  <a:srgbClr val="FFFF00"/>
                </a:highlight>
              </a:rPr>
              <a:t>怎么样</a:t>
            </a:r>
            <a:endParaRPr lang="en-US" altLang="zh-CN" sz="3200" dirty="0">
              <a:highlight>
                <a:srgbClr val="FFFF00"/>
              </a:highlight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highlight>
                  <a:srgbClr val="FFFF00"/>
                </a:highlight>
              </a:rPr>
              <a:t>A</a:t>
            </a:r>
            <a:r>
              <a:rPr lang="zh-CN" altLang="en-US" sz="3200" dirty="0">
                <a:highlight>
                  <a:srgbClr val="FFFF00"/>
                </a:highlight>
              </a:rPr>
              <a:t>还是</a:t>
            </a:r>
            <a:r>
              <a:rPr lang="en-US" altLang="zh-CN" sz="3200" dirty="0">
                <a:highlight>
                  <a:srgbClr val="FFFF00"/>
                </a:highlight>
              </a:rPr>
              <a:t>B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highlight>
                  <a:srgbClr val="FFFF00"/>
                </a:highlight>
              </a:rPr>
              <a:t>V</a:t>
            </a:r>
            <a:r>
              <a:rPr lang="zh-CN" altLang="en-US" sz="3200" dirty="0">
                <a:highlight>
                  <a:srgbClr val="FFFF00"/>
                </a:highlight>
              </a:rPr>
              <a:t>不</a:t>
            </a:r>
            <a:r>
              <a:rPr lang="en-US" altLang="zh-CN" sz="3200" dirty="0">
                <a:highlight>
                  <a:srgbClr val="FFFF00"/>
                </a:highlight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5270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2F5BF-0D42-714B-A164-A6711C0D4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75" y="2597748"/>
            <a:ext cx="10515600" cy="45066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dirty="0"/>
              <a:t>No matter how expensive this dress is, I will buy it.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zh-CN" altLang="en-US" sz="4100" dirty="0"/>
              <a:t>无论这件衣服</a:t>
            </a:r>
            <a:r>
              <a:rPr lang="zh-CN" altLang="en-US" sz="4100" dirty="0">
                <a:solidFill>
                  <a:srgbClr val="00B050"/>
                </a:solidFill>
              </a:rPr>
              <a:t>多</a:t>
            </a:r>
            <a:r>
              <a:rPr lang="zh-CN" altLang="en-US" sz="4100" dirty="0"/>
              <a:t>贵，我</a:t>
            </a:r>
            <a:r>
              <a:rPr lang="zh-CN" altLang="en-US" sz="4100" dirty="0">
                <a:solidFill>
                  <a:srgbClr val="FF0000"/>
                </a:solidFill>
              </a:rPr>
              <a:t>都</a:t>
            </a:r>
            <a:r>
              <a:rPr lang="zh-CN" altLang="en-US" sz="4100" dirty="0"/>
              <a:t>要买。</a:t>
            </a:r>
            <a:endParaRPr lang="en-US" altLang="zh-CN" sz="4100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dirty="0"/>
              <a:t>No matter how much you dislike him, you have to work with him.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zh-CN" altLang="en-US" sz="4100" dirty="0"/>
              <a:t>无论你</a:t>
            </a:r>
            <a:r>
              <a:rPr lang="zh-CN" altLang="en-US" sz="4100" dirty="0">
                <a:solidFill>
                  <a:srgbClr val="00B050"/>
                </a:solidFill>
              </a:rPr>
              <a:t>多</a:t>
            </a:r>
            <a:r>
              <a:rPr lang="zh-CN" altLang="en-US" sz="4100" dirty="0">
                <a:solidFill>
                  <a:srgbClr val="FF0000"/>
                </a:solidFill>
              </a:rPr>
              <a:t>不</a:t>
            </a:r>
            <a:r>
              <a:rPr lang="zh-CN" altLang="en-US" sz="4100" dirty="0"/>
              <a:t>喜欢他，你</a:t>
            </a:r>
            <a:r>
              <a:rPr lang="zh-CN" altLang="en-US" sz="4100" dirty="0">
                <a:solidFill>
                  <a:srgbClr val="FF0000"/>
                </a:solidFill>
              </a:rPr>
              <a:t>也</a:t>
            </a:r>
            <a:r>
              <a:rPr lang="zh-CN" altLang="en-US" sz="4100" dirty="0"/>
              <a:t>要和他一起工作。</a:t>
            </a:r>
            <a:endParaRPr lang="en-US" altLang="zh-CN" sz="4100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matter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worried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parents</a:t>
            </a:r>
            <a:r>
              <a:rPr lang="zh-CN" altLang="en-US" dirty="0"/>
              <a:t> </a:t>
            </a:r>
            <a:r>
              <a:rPr lang="en-US" altLang="zh-CN" dirty="0"/>
              <a:t>are,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married.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zh-CN" altLang="en-US" sz="4100" dirty="0"/>
              <a:t>无论我爸爸妈妈</a:t>
            </a:r>
            <a:r>
              <a:rPr lang="zh-CN" altLang="en-US" sz="4100" dirty="0">
                <a:solidFill>
                  <a:srgbClr val="00B050"/>
                </a:solidFill>
              </a:rPr>
              <a:t>多</a:t>
            </a:r>
            <a:r>
              <a:rPr lang="zh-CN" altLang="en-US" sz="4100" dirty="0"/>
              <a:t>着急，我</a:t>
            </a:r>
            <a:r>
              <a:rPr lang="zh-CN" altLang="en-US" sz="4100" dirty="0">
                <a:solidFill>
                  <a:srgbClr val="FF0000"/>
                </a:solidFill>
              </a:rPr>
              <a:t>也不</a:t>
            </a:r>
            <a:r>
              <a:rPr lang="zh-CN" altLang="en-US" sz="4100" dirty="0"/>
              <a:t>结婚。</a:t>
            </a:r>
            <a:endParaRPr lang="en-US" altLang="zh-CN" sz="4100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matter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bad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mood</a:t>
            </a:r>
            <a:r>
              <a:rPr lang="zh-CN" altLang="en-US" dirty="0"/>
              <a:t> </a:t>
            </a:r>
            <a:r>
              <a:rPr lang="en-US" altLang="zh-CN" dirty="0"/>
              <a:t>it,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spank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child.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zh-CN" altLang="en-US" sz="4100" dirty="0"/>
              <a:t>无论你的心情</a:t>
            </a:r>
            <a:r>
              <a:rPr lang="zh-CN" altLang="en-US" sz="4100" dirty="0">
                <a:solidFill>
                  <a:srgbClr val="00B050"/>
                </a:solidFill>
              </a:rPr>
              <a:t>多</a:t>
            </a:r>
            <a:r>
              <a:rPr lang="zh-CN" altLang="en-US" sz="4100" dirty="0"/>
              <a:t>不好，你</a:t>
            </a:r>
            <a:r>
              <a:rPr lang="zh-CN" altLang="en-US" sz="4100" dirty="0">
                <a:solidFill>
                  <a:srgbClr val="FF0000"/>
                </a:solidFill>
              </a:rPr>
              <a:t>也不</a:t>
            </a:r>
            <a:r>
              <a:rPr lang="zh-CN" altLang="en-US" sz="4100" dirty="0"/>
              <a:t>应该打孩子。</a:t>
            </a:r>
            <a:endParaRPr lang="en-US" altLang="zh-CN" sz="4100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D33EDB-EDDE-D949-904B-A9D672B1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75" y="852112"/>
            <a:ext cx="10699567" cy="17456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/>
                </a:solidFill>
              </a:rPr>
              <a:t>When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there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is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a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zh-CN" altLang="en-US" dirty="0">
                <a:solidFill>
                  <a:srgbClr val="FF0000"/>
                </a:solidFill>
              </a:rPr>
              <a:t>不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没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in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the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sentence: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br>
              <a:rPr lang="en-US" altLang="zh-CN" sz="3600" dirty="0">
                <a:solidFill>
                  <a:schemeClr val="tx1"/>
                </a:solidFill>
              </a:rPr>
            </a:br>
            <a:r>
              <a:rPr lang="zh-CN" altLang="en-US" dirty="0">
                <a:solidFill>
                  <a:schemeClr val="tx1"/>
                </a:solidFill>
              </a:rPr>
              <a:t>无论</a:t>
            </a:r>
            <a:r>
              <a:rPr lang="en-US" altLang="zh-CN" dirty="0">
                <a:solidFill>
                  <a:schemeClr val="tx1"/>
                </a:solidFill>
              </a:rPr>
              <a:t>+</a:t>
            </a:r>
            <a:r>
              <a:rPr lang="zh-CN" altLang="en-US" sz="4400" dirty="0">
                <a:solidFill>
                  <a:schemeClr val="tx1"/>
                </a:solidFill>
                <a:highlight>
                  <a:srgbClr val="00FF00"/>
                </a:highlight>
              </a:rPr>
              <a:t>多</a:t>
            </a:r>
            <a:r>
              <a:rPr lang="en-US" altLang="zh-CN" sz="4400" dirty="0">
                <a:solidFill>
                  <a:schemeClr val="tx1"/>
                </a:solidFill>
                <a:highlight>
                  <a:srgbClr val="00FF00"/>
                </a:highlight>
              </a:rPr>
              <a:t>+adj/v</a:t>
            </a:r>
            <a:r>
              <a:rPr lang="zh-CN" altLang="en-US" sz="4400" dirty="0">
                <a:solidFill>
                  <a:schemeClr val="tx1"/>
                </a:solidFill>
              </a:rPr>
              <a:t> 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</a:rPr>
              <a:t>how… 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S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</a:rPr>
              <a:t>也</a:t>
            </a:r>
            <a:r>
              <a:rPr lang="en-US" altLang="zh-CN" dirty="0">
                <a:solidFill>
                  <a:schemeClr val="tx1"/>
                </a:solidFill>
              </a:rPr>
              <a:t>……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7278D3-DCC4-5D4F-A710-1F107FE666D7}"/>
              </a:ext>
            </a:extLst>
          </p:cNvPr>
          <p:cNvSpPr txBox="1">
            <a:spLocks/>
          </p:cNvSpPr>
          <p:nvPr/>
        </p:nvSpPr>
        <p:spPr>
          <a:xfrm>
            <a:off x="485218" y="203278"/>
            <a:ext cx="10515600" cy="791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</a:rPr>
              <a:t>无论</a:t>
            </a:r>
            <a:r>
              <a:rPr lang="en-US" altLang="zh-CN" dirty="0">
                <a:solidFill>
                  <a:schemeClr val="tx1"/>
                </a:solidFill>
              </a:rPr>
              <a:t>+</a:t>
            </a:r>
            <a:r>
              <a:rPr lang="zh-CN" altLang="en-US" dirty="0">
                <a:solidFill>
                  <a:schemeClr val="tx1"/>
                </a:solidFill>
                <a:highlight>
                  <a:srgbClr val="00FF00"/>
                </a:highlight>
              </a:rPr>
              <a:t>多</a:t>
            </a:r>
            <a:r>
              <a:rPr lang="en-US" altLang="zh-CN" dirty="0">
                <a:solidFill>
                  <a:schemeClr val="tx1"/>
                </a:solidFill>
                <a:highlight>
                  <a:srgbClr val="00FF00"/>
                </a:highlight>
              </a:rPr>
              <a:t>+adj/v</a:t>
            </a:r>
            <a:r>
              <a:rPr lang="zh-CN" altLang="en-US" dirty="0">
                <a:solidFill>
                  <a:schemeClr val="tx1"/>
                </a:solidFill>
              </a:rPr>
              <a:t>  </a:t>
            </a:r>
            <a:r>
              <a:rPr lang="en-US" altLang="zh-CN" sz="3300" dirty="0">
                <a:solidFill>
                  <a:schemeClr val="bg1">
                    <a:lumMod val="50000"/>
                  </a:schemeClr>
                </a:solidFill>
              </a:rPr>
              <a:t>how…</a:t>
            </a:r>
            <a:r>
              <a:rPr lang="en-US" altLang="zh-CN" sz="4000" dirty="0">
                <a:solidFill>
                  <a:schemeClr val="tx1"/>
                </a:solidFill>
              </a:rPr>
              <a:t> 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S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</a:rPr>
              <a:t>都</a:t>
            </a:r>
            <a:r>
              <a:rPr lang="en-US" altLang="zh-CN" dirty="0">
                <a:solidFill>
                  <a:schemeClr val="tx1"/>
                </a:solidFill>
              </a:rPr>
              <a:t>……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E14E2-8C62-8644-BAF0-41779C5E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2597749"/>
            <a:ext cx="11754394" cy="426025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3000" dirty="0"/>
              <a:t>No</a:t>
            </a:r>
            <a:r>
              <a:rPr lang="zh-CN" altLang="en-US" sz="3000" dirty="0"/>
              <a:t> </a:t>
            </a:r>
            <a:r>
              <a:rPr lang="en-US" altLang="zh-CN" sz="3000" dirty="0"/>
              <a:t>matter</a:t>
            </a: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busy</a:t>
            </a:r>
            <a:r>
              <a:rPr lang="zh-CN" altLang="en-US" sz="3000" dirty="0"/>
              <a:t> </a:t>
            </a:r>
            <a:r>
              <a:rPr lang="en-US" altLang="zh-CN" sz="3000" dirty="0"/>
              <a:t>I</a:t>
            </a:r>
            <a:r>
              <a:rPr lang="zh-CN" altLang="en-US" sz="3000" dirty="0"/>
              <a:t> </a:t>
            </a:r>
            <a:r>
              <a:rPr lang="en-US" altLang="zh-CN" sz="3000" dirty="0"/>
              <a:t>am,</a:t>
            </a:r>
            <a:r>
              <a:rPr lang="zh-CN" altLang="en-US" sz="3000" dirty="0"/>
              <a:t> </a:t>
            </a:r>
            <a:r>
              <a:rPr lang="en-US" altLang="zh-CN" sz="3000" dirty="0"/>
              <a:t>I</a:t>
            </a:r>
            <a:r>
              <a:rPr lang="zh-CN" altLang="en-US" sz="3000" dirty="0"/>
              <a:t> </a:t>
            </a:r>
            <a:r>
              <a:rPr lang="en-US" altLang="zh-CN" sz="3000" dirty="0"/>
              <a:t>call</a:t>
            </a:r>
            <a:r>
              <a:rPr lang="zh-CN" altLang="en-US" sz="3000" dirty="0"/>
              <a:t> </a:t>
            </a:r>
            <a:r>
              <a:rPr lang="en-US" altLang="zh-CN" sz="3000" dirty="0"/>
              <a:t>my</a:t>
            </a:r>
            <a:r>
              <a:rPr lang="zh-CN" altLang="en-US" sz="3000" dirty="0"/>
              <a:t> </a:t>
            </a:r>
            <a:r>
              <a:rPr lang="en-US" altLang="zh-CN" sz="3000" dirty="0"/>
              <a:t>mom</a:t>
            </a:r>
            <a:r>
              <a:rPr lang="zh-CN" altLang="en-US" sz="3000" dirty="0"/>
              <a:t> </a:t>
            </a:r>
            <a:r>
              <a:rPr lang="en-US" altLang="zh-CN" sz="3000" dirty="0"/>
              <a:t>every</a:t>
            </a:r>
            <a:r>
              <a:rPr lang="zh-CN" altLang="en-US" sz="3000" dirty="0"/>
              <a:t> </a:t>
            </a:r>
            <a:r>
              <a:rPr lang="en-US" altLang="zh-CN" sz="3000" dirty="0"/>
              <a:t>week. (</a:t>
            </a:r>
            <a:r>
              <a:rPr lang="zh-CN" altLang="en-US" sz="3000" dirty="0"/>
              <a:t>给</a:t>
            </a:r>
            <a:r>
              <a:rPr lang="en-US" altLang="zh-CN" sz="3000" dirty="0"/>
              <a:t>…</a:t>
            </a:r>
            <a:r>
              <a:rPr lang="zh-CN" altLang="en-US" sz="3000" dirty="0"/>
              <a:t>打电话</a:t>
            </a:r>
            <a:r>
              <a:rPr lang="en-US" altLang="zh-CN" sz="3000" dirty="0"/>
              <a:t>)</a:t>
            </a:r>
            <a:r>
              <a:rPr lang="zh-CN" altLang="en-US" sz="3000" dirty="0"/>
              <a:t> </a:t>
            </a:r>
            <a:endParaRPr lang="en-US" altLang="zh-CN" sz="3000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3000" dirty="0"/>
              <a:t>No</a:t>
            </a:r>
            <a:r>
              <a:rPr lang="zh-CN" altLang="en-US" sz="3000" dirty="0"/>
              <a:t> </a:t>
            </a:r>
            <a:r>
              <a:rPr lang="en-US" altLang="zh-CN" sz="3000" dirty="0"/>
              <a:t>matter</a:t>
            </a: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much</a:t>
            </a:r>
            <a:r>
              <a:rPr lang="zh-CN" altLang="en-US" sz="3000" dirty="0"/>
              <a:t> </a:t>
            </a:r>
            <a:r>
              <a:rPr lang="en-US" altLang="zh-CN" sz="3000" dirty="0"/>
              <a:t>you</a:t>
            </a:r>
            <a:r>
              <a:rPr lang="zh-CN" altLang="en-US" sz="3000" dirty="0"/>
              <a:t> </a:t>
            </a:r>
            <a:r>
              <a:rPr lang="en-US" altLang="zh-CN" sz="3000" dirty="0"/>
              <a:t>love</a:t>
            </a:r>
            <a:r>
              <a:rPr lang="zh-CN" altLang="en-US" sz="3000" dirty="0"/>
              <a:t> </a:t>
            </a:r>
            <a:r>
              <a:rPr lang="en-US" altLang="zh-CN" sz="3000" dirty="0"/>
              <a:t>her,</a:t>
            </a:r>
            <a:r>
              <a:rPr lang="zh-CN" altLang="en-US" sz="3000" dirty="0"/>
              <a:t> </a:t>
            </a:r>
            <a:r>
              <a:rPr lang="en-US" altLang="zh-CN" sz="3000" dirty="0"/>
              <a:t>you</a:t>
            </a:r>
            <a:r>
              <a:rPr lang="zh-CN" altLang="en-US" sz="3000" dirty="0"/>
              <a:t> </a:t>
            </a:r>
            <a:r>
              <a:rPr lang="en-US" altLang="zh-CN" sz="3000" dirty="0"/>
              <a:t>cannot</a:t>
            </a:r>
            <a:r>
              <a:rPr lang="zh-CN" altLang="en-US" sz="3000" dirty="0"/>
              <a:t> </a:t>
            </a:r>
            <a:r>
              <a:rPr lang="en-US" altLang="zh-CN" sz="3000" dirty="0"/>
              <a:t>marry</a:t>
            </a:r>
            <a:r>
              <a:rPr lang="zh-CN" altLang="en-US" sz="3000" dirty="0"/>
              <a:t> </a:t>
            </a:r>
            <a:r>
              <a:rPr lang="en-US" altLang="zh-CN" sz="3000" dirty="0"/>
              <a:t>her!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3000" dirty="0"/>
              <a:t>No</a:t>
            </a:r>
            <a:r>
              <a:rPr lang="zh-CN" altLang="en-US" sz="3000" dirty="0"/>
              <a:t> </a:t>
            </a:r>
            <a:r>
              <a:rPr lang="en-US" altLang="zh-CN" sz="3000" dirty="0"/>
              <a:t>matter</a:t>
            </a: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bad</a:t>
            </a:r>
            <a:r>
              <a:rPr lang="zh-CN" altLang="en-US" sz="3000" dirty="0"/>
              <a:t> </a:t>
            </a:r>
            <a:r>
              <a:rPr lang="en-US" altLang="zh-CN" sz="3000" dirty="0"/>
              <a:t>your</a:t>
            </a:r>
            <a:r>
              <a:rPr lang="zh-CN" altLang="en-US" sz="3000" dirty="0"/>
              <a:t> </a:t>
            </a:r>
            <a:r>
              <a:rPr lang="en-US" altLang="zh-CN" sz="3000" dirty="0"/>
              <a:t>mood</a:t>
            </a:r>
            <a:r>
              <a:rPr lang="zh-CN" altLang="en-US" sz="3000" dirty="0"/>
              <a:t> </a:t>
            </a:r>
            <a:r>
              <a:rPr lang="en-US" altLang="zh-CN" sz="3000" dirty="0"/>
              <a:t>is,</a:t>
            </a:r>
            <a:r>
              <a:rPr lang="zh-CN" altLang="en-US" sz="3000" dirty="0"/>
              <a:t> </a:t>
            </a:r>
            <a:r>
              <a:rPr lang="en-US" altLang="zh-CN" sz="3000" dirty="0"/>
              <a:t>you</a:t>
            </a:r>
            <a:r>
              <a:rPr lang="zh-CN" altLang="en-US" sz="3000" dirty="0"/>
              <a:t> </a:t>
            </a:r>
            <a:r>
              <a:rPr lang="en-US" altLang="zh-CN" sz="3000" dirty="0"/>
              <a:t>should</a:t>
            </a:r>
            <a:r>
              <a:rPr lang="zh-CN" altLang="en-US" sz="3000" dirty="0"/>
              <a:t> </a:t>
            </a:r>
            <a:r>
              <a:rPr lang="en-US" altLang="zh-CN" sz="3000" dirty="0"/>
              <a:t>not</a:t>
            </a:r>
            <a:r>
              <a:rPr lang="zh-CN" altLang="en-US" sz="3000" dirty="0"/>
              <a:t> </a:t>
            </a:r>
            <a:r>
              <a:rPr lang="en-US" altLang="zh-CN" sz="3000" dirty="0"/>
              <a:t>scold(</a:t>
            </a:r>
            <a:r>
              <a:rPr lang="zh-CN" altLang="en-US" sz="3000" dirty="0"/>
              <a:t>骂</a:t>
            </a:r>
            <a:r>
              <a:rPr lang="en-US" altLang="zh-CN" sz="3000" dirty="0" err="1"/>
              <a:t>mà</a:t>
            </a:r>
            <a:r>
              <a:rPr lang="en-US" altLang="zh-CN" sz="3000" dirty="0"/>
              <a:t>)</a:t>
            </a:r>
            <a:r>
              <a:rPr lang="zh-CN" altLang="en-US" sz="3000" dirty="0"/>
              <a:t> </a:t>
            </a:r>
            <a:r>
              <a:rPr lang="en-US" altLang="zh-CN" sz="3000" dirty="0"/>
              <a:t>him.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3000" dirty="0"/>
              <a:t>No</a:t>
            </a:r>
            <a:r>
              <a:rPr lang="zh-CN" altLang="en-US" sz="3000" dirty="0"/>
              <a:t> </a:t>
            </a:r>
            <a:r>
              <a:rPr lang="en-US" altLang="zh-CN" sz="3000" dirty="0"/>
              <a:t>matter</a:t>
            </a: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worried</a:t>
            </a:r>
            <a:r>
              <a:rPr lang="zh-CN" altLang="en-US" sz="3000" dirty="0"/>
              <a:t> </a:t>
            </a:r>
            <a:r>
              <a:rPr lang="en-US" altLang="zh-CN" sz="3000" dirty="0"/>
              <a:t>you</a:t>
            </a:r>
            <a:r>
              <a:rPr lang="zh-CN" altLang="en-US" sz="3000" dirty="0"/>
              <a:t> </a:t>
            </a:r>
            <a:r>
              <a:rPr lang="en-US" altLang="zh-CN" sz="3000" dirty="0"/>
              <a:t>feel,</a:t>
            </a:r>
            <a:r>
              <a:rPr lang="zh-CN" altLang="en-US" sz="3000" dirty="0"/>
              <a:t> </a:t>
            </a:r>
            <a:r>
              <a:rPr lang="en-US" altLang="zh-CN" sz="3000" dirty="0"/>
              <a:t>you</a:t>
            </a:r>
            <a:r>
              <a:rPr lang="zh-CN" altLang="en-US" sz="3000" dirty="0"/>
              <a:t> </a:t>
            </a:r>
            <a:r>
              <a:rPr lang="en-US" altLang="zh-CN" sz="3000" dirty="0"/>
              <a:t>should</a:t>
            </a:r>
            <a:r>
              <a:rPr lang="zh-CN" altLang="en-US" sz="3000" dirty="0"/>
              <a:t> </a:t>
            </a:r>
            <a:r>
              <a:rPr lang="en-US" altLang="zh-CN" sz="3000" dirty="0"/>
              <a:t>not</a:t>
            </a:r>
            <a:r>
              <a:rPr lang="zh-CN" altLang="en-US" sz="3000" dirty="0"/>
              <a:t> </a:t>
            </a:r>
            <a:r>
              <a:rPr lang="en-US" altLang="zh-CN" sz="3000" dirty="0"/>
              <a:t>always</a:t>
            </a:r>
            <a:r>
              <a:rPr lang="zh-CN" altLang="en-US" sz="3000" dirty="0"/>
              <a:t> </a:t>
            </a:r>
            <a:r>
              <a:rPr lang="en-US" altLang="zh-CN" sz="3000" dirty="0"/>
              <a:t>urge</a:t>
            </a:r>
            <a:r>
              <a:rPr lang="zh-CN" altLang="en-US" sz="3000" dirty="0"/>
              <a:t> </a:t>
            </a:r>
            <a:r>
              <a:rPr lang="en-US" altLang="zh-CN" sz="3000" dirty="0"/>
              <a:t>her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get</a:t>
            </a:r>
            <a:r>
              <a:rPr lang="zh-CN" altLang="en-US" sz="3000" dirty="0"/>
              <a:t> </a:t>
            </a:r>
            <a:r>
              <a:rPr lang="en-US" altLang="zh-CN" sz="3000" dirty="0"/>
              <a:t>married.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3000" dirty="0"/>
              <a:t>No</a:t>
            </a:r>
            <a:r>
              <a:rPr lang="zh-CN" altLang="en-US" sz="3000" dirty="0"/>
              <a:t> </a:t>
            </a:r>
            <a:r>
              <a:rPr lang="en-US" altLang="zh-CN" sz="3000" dirty="0"/>
              <a:t>matter</a:t>
            </a: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much</a:t>
            </a:r>
            <a:r>
              <a:rPr lang="zh-CN" altLang="en-US" sz="3000" dirty="0"/>
              <a:t> </a:t>
            </a:r>
            <a:r>
              <a:rPr lang="en-US" altLang="zh-CN" sz="3000" dirty="0"/>
              <a:t>you</a:t>
            </a:r>
            <a:r>
              <a:rPr lang="zh-CN" altLang="en-US" sz="3000" dirty="0"/>
              <a:t> </a:t>
            </a:r>
            <a:r>
              <a:rPr lang="en-US" altLang="zh-CN" sz="3000" dirty="0"/>
              <a:t>like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eat</a:t>
            </a:r>
            <a:r>
              <a:rPr lang="zh-CN" altLang="en-US" sz="3000" dirty="0"/>
              <a:t> </a:t>
            </a:r>
            <a:r>
              <a:rPr lang="en-US" altLang="zh-CN" sz="3000" dirty="0"/>
              <a:t>moon</a:t>
            </a:r>
            <a:r>
              <a:rPr lang="zh-CN" altLang="en-US" sz="3000" dirty="0"/>
              <a:t> </a:t>
            </a:r>
            <a:r>
              <a:rPr lang="en-US" altLang="zh-CN" sz="3000" dirty="0"/>
              <a:t>cake,</a:t>
            </a:r>
            <a:r>
              <a:rPr lang="zh-CN" altLang="en-US" sz="3000" dirty="0"/>
              <a:t> </a:t>
            </a:r>
            <a:r>
              <a:rPr lang="en-US" altLang="zh-CN" sz="3000" dirty="0"/>
              <a:t>you</a:t>
            </a:r>
            <a:r>
              <a:rPr lang="zh-CN" altLang="en-US" sz="3000" dirty="0"/>
              <a:t> </a:t>
            </a:r>
            <a:r>
              <a:rPr lang="en-US" altLang="zh-CN" sz="3000" dirty="0"/>
              <a:t>should</a:t>
            </a:r>
            <a:r>
              <a:rPr lang="zh-CN" altLang="en-US" sz="3000" dirty="0"/>
              <a:t> </a:t>
            </a:r>
            <a:r>
              <a:rPr lang="en-US" altLang="zh-CN" sz="3000" dirty="0"/>
              <a:t>not</a:t>
            </a:r>
            <a:r>
              <a:rPr lang="zh-CN" altLang="en-US" sz="3000" dirty="0"/>
              <a:t> </a:t>
            </a:r>
            <a:r>
              <a:rPr lang="en-US" altLang="zh-CN" sz="3000" dirty="0"/>
              <a:t>eat</a:t>
            </a:r>
            <a:r>
              <a:rPr lang="zh-CN" altLang="en-US" sz="3000" dirty="0"/>
              <a:t> </a:t>
            </a:r>
            <a:r>
              <a:rPr lang="en-US" altLang="zh-CN" sz="3000" dirty="0"/>
              <a:t>it</a:t>
            </a:r>
            <a:r>
              <a:rPr lang="zh-CN" altLang="en-US" sz="3000" dirty="0"/>
              <a:t> </a:t>
            </a:r>
            <a:r>
              <a:rPr lang="en-US" altLang="zh-CN" sz="3000" dirty="0"/>
              <a:t>everyday.</a:t>
            </a:r>
            <a:endParaRPr lang="en-US" sz="3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8427BE-7C59-5143-8862-3726C85F0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419" y="721482"/>
            <a:ext cx="9726879" cy="17456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/>
                </a:solidFill>
              </a:rPr>
              <a:t>When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there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is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a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zh-CN" altLang="en-US" dirty="0">
                <a:solidFill>
                  <a:srgbClr val="FF0000"/>
                </a:solidFill>
              </a:rPr>
              <a:t>不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没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in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the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sentence: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br>
              <a:rPr lang="en-US" altLang="zh-CN" sz="3600" dirty="0">
                <a:solidFill>
                  <a:schemeClr val="tx1"/>
                </a:solidFill>
              </a:rPr>
            </a:br>
            <a:r>
              <a:rPr lang="zh-CN" altLang="en-US" dirty="0">
                <a:solidFill>
                  <a:schemeClr val="tx1"/>
                </a:solidFill>
              </a:rPr>
              <a:t>无论</a:t>
            </a:r>
            <a:r>
              <a:rPr lang="en-US" altLang="zh-CN" dirty="0">
                <a:solidFill>
                  <a:schemeClr val="tx1"/>
                </a:solidFill>
              </a:rPr>
              <a:t>+</a:t>
            </a:r>
            <a:r>
              <a:rPr lang="zh-CN" altLang="en-US" sz="4400" dirty="0">
                <a:solidFill>
                  <a:schemeClr val="tx1"/>
                </a:solidFill>
                <a:highlight>
                  <a:srgbClr val="00FF00"/>
                </a:highlight>
              </a:rPr>
              <a:t>多</a:t>
            </a:r>
            <a:r>
              <a:rPr lang="en-US" altLang="zh-CN" sz="4400" dirty="0">
                <a:solidFill>
                  <a:schemeClr val="tx1"/>
                </a:solidFill>
                <a:highlight>
                  <a:srgbClr val="00FF00"/>
                </a:highlight>
              </a:rPr>
              <a:t>+adj/v</a:t>
            </a:r>
            <a:r>
              <a:rPr lang="zh-CN" altLang="en-US" sz="4400" dirty="0">
                <a:solidFill>
                  <a:schemeClr val="tx1"/>
                </a:solidFill>
              </a:rPr>
              <a:t>  </a:t>
            </a:r>
            <a:r>
              <a:rPr lang="en-US" altLang="zh-CN" sz="4000" dirty="0">
                <a:solidFill>
                  <a:schemeClr val="tx1"/>
                </a:solidFill>
              </a:rPr>
              <a:t>how… 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S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</a:rPr>
              <a:t>也</a:t>
            </a:r>
            <a:r>
              <a:rPr lang="en-US" altLang="zh-CN" dirty="0">
                <a:solidFill>
                  <a:schemeClr val="tx1"/>
                </a:solidFill>
              </a:rPr>
              <a:t>……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705DDC-F301-1343-A128-EC78ABFF7E98}"/>
              </a:ext>
            </a:extLst>
          </p:cNvPr>
          <p:cNvSpPr txBox="1">
            <a:spLocks/>
          </p:cNvSpPr>
          <p:nvPr/>
        </p:nvSpPr>
        <p:spPr>
          <a:xfrm>
            <a:off x="963200" y="72648"/>
            <a:ext cx="9559636" cy="791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</a:rPr>
              <a:t>无论</a:t>
            </a:r>
            <a:r>
              <a:rPr lang="en-US" altLang="zh-CN" dirty="0">
                <a:solidFill>
                  <a:schemeClr val="tx1"/>
                </a:solidFill>
              </a:rPr>
              <a:t>+</a:t>
            </a:r>
            <a:r>
              <a:rPr lang="zh-CN" altLang="en-US" dirty="0">
                <a:solidFill>
                  <a:schemeClr val="tx1"/>
                </a:solidFill>
                <a:highlight>
                  <a:srgbClr val="00FF00"/>
                </a:highlight>
              </a:rPr>
              <a:t>多</a:t>
            </a:r>
            <a:r>
              <a:rPr lang="en-US" altLang="zh-CN" dirty="0">
                <a:solidFill>
                  <a:schemeClr val="tx1"/>
                </a:solidFill>
                <a:highlight>
                  <a:srgbClr val="00FF00"/>
                </a:highlight>
              </a:rPr>
              <a:t>+adj/v</a:t>
            </a:r>
            <a:r>
              <a:rPr lang="zh-CN" altLang="en-US" dirty="0">
                <a:solidFill>
                  <a:schemeClr val="tx1"/>
                </a:solidFill>
              </a:rPr>
              <a:t>  </a:t>
            </a:r>
            <a:r>
              <a:rPr lang="en-US" altLang="zh-CN" sz="4000" dirty="0">
                <a:solidFill>
                  <a:schemeClr val="tx1"/>
                </a:solidFill>
              </a:rPr>
              <a:t>how… 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S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</a:rPr>
              <a:t>都</a:t>
            </a:r>
            <a:r>
              <a:rPr lang="en-US" altLang="zh-CN" dirty="0">
                <a:solidFill>
                  <a:schemeClr val="tx1"/>
                </a:solidFill>
              </a:rPr>
              <a:t>……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0739BC-5B63-764F-9A48-66C97C33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66" y="313882"/>
            <a:ext cx="10515600" cy="882907"/>
          </a:xfrm>
        </p:spPr>
        <p:txBody>
          <a:bodyPr>
            <a:noAutofit/>
          </a:bodyPr>
          <a:lstStyle/>
          <a:p>
            <a:pPr marL="971550" lvl="1" indent="-514350" algn="l">
              <a:lnSpc>
                <a:spcPct val="120000"/>
              </a:lnSpc>
            </a:pPr>
            <a:r>
              <a:rPr lang="en-US" altLang="zh-CN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……</a:t>
            </a:r>
            <a:r>
              <a:rPr lang="zh-CN" altLang="en-US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大致可以分为</a:t>
            </a:r>
            <a:r>
              <a:rPr lang="en-US" altLang="zh-CN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……</a:t>
            </a:r>
            <a:r>
              <a:rPr lang="zh-CN" altLang="en-US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/</a:t>
            </a:r>
            <a:r>
              <a:rPr lang="zh-CN" altLang="en-US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……</a:t>
            </a:r>
            <a:r>
              <a:rPr lang="zh-CN" altLang="en-US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包括</a:t>
            </a:r>
            <a:r>
              <a:rPr lang="en-US" altLang="zh-CN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……</a:t>
            </a:r>
            <a:br>
              <a:rPr lang="en-US" altLang="zh-TW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</a:br>
            <a:endParaRPr lang="en-US" sz="3000" dirty="0">
              <a:latin typeface="Times" pitchFamily="2" charset="0"/>
              <a:ea typeface="KaiTi" panose="02010609060101010101" pitchFamily="49" charset="-122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FFA7BDE-CE93-6A4D-8291-BB8BAB8843F1}"/>
              </a:ext>
            </a:extLst>
          </p:cNvPr>
          <p:cNvSpPr txBox="1">
            <a:spLocks/>
          </p:cNvSpPr>
          <p:nvPr/>
        </p:nvSpPr>
        <p:spPr>
          <a:xfrm>
            <a:off x="857996" y="651082"/>
            <a:ext cx="10515600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sz="2600" dirty="0"/>
              <a:t>…can</a:t>
            </a:r>
            <a:r>
              <a:rPr lang="zh-CN" altLang="en-US" sz="2600" dirty="0"/>
              <a:t> </a:t>
            </a:r>
            <a:r>
              <a:rPr lang="en-US" altLang="zh-CN" sz="2600" dirty="0"/>
              <a:t>be</a:t>
            </a:r>
            <a:r>
              <a:rPr lang="zh-CN" altLang="en-US" sz="2600" dirty="0"/>
              <a:t> </a:t>
            </a:r>
            <a:r>
              <a:rPr lang="en-US" altLang="zh-CN" sz="2600" dirty="0"/>
              <a:t>generally</a:t>
            </a:r>
            <a:r>
              <a:rPr lang="zh-CN" altLang="en-US" sz="2600" dirty="0"/>
              <a:t> </a:t>
            </a:r>
            <a:r>
              <a:rPr lang="en-US" altLang="zh-CN" sz="2600" dirty="0"/>
              <a:t>divided</a:t>
            </a:r>
            <a:r>
              <a:rPr lang="zh-CN" altLang="en-US" sz="2600" dirty="0"/>
              <a:t> </a:t>
            </a:r>
            <a:r>
              <a:rPr lang="en-US" altLang="zh-CN" sz="2600" dirty="0"/>
              <a:t>into…</a:t>
            </a:r>
            <a:r>
              <a:rPr lang="zh-CN" altLang="en-US" sz="2600" dirty="0"/>
              <a:t>                    </a:t>
            </a:r>
            <a:r>
              <a:rPr lang="en-US" altLang="zh-CN" sz="2600" dirty="0"/>
              <a:t>…include…</a:t>
            </a:r>
            <a:endParaRPr lang="en-US" sz="2600" dirty="0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77A46B06-A78C-4041-9A27-67DB90C085EB}"/>
              </a:ext>
            </a:extLst>
          </p:cNvPr>
          <p:cNvSpPr/>
          <p:nvPr/>
        </p:nvSpPr>
        <p:spPr>
          <a:xfrm rot="5400000">
            <a:off x="2563221" y="1566665"/>
            <a:ext cx="510269" cy="2608005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B8D8FAF-21A2-CA42-8942-7773B79E4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883" y="1789969"/>
            <a:ext cx="3098003" cy="882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美国的政党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3CAC0-9C84-6142-A45B-C9CA23F56D53}"/>
              </a:ext>
            </a:extLst>
          </p:cNvPr>
          <p:cNvSpPr txBox="1"/>
          <p:nvPr/>
        </p:nvSpPr>
        <p:spPr>
          <a:xfrm>
            <a:off x="2977436" y="1681311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zhèng</a:t>
            </a:r>
            <a:r>
              <a:rPr lang="zh-CN" altLang="en-US" dirty="0"/>
              <a:t> </a:t>
            </a:r>
            <a:r>
              <a:rPr lang="en-US" altLang="zh-CN" dirty="0" err="1"/>
              <a:t>dǎng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4A855E-6BDE-834C-8EF5-17D41E48AF62}"/>
              </a:ext>
            </a:extLst>
          </p:cNvPr>
          <p:cNvSpPr txBox="1"/>
          <p:nvPr/>
        </p:nvSpPr>
        <p:spPr>
          <a:xfrm>
            <a:off x="2931747" y="2475597"/>
            <a:ext cx="162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political</a:t>
            </a:r>
            <a:r>
              <a:rPr lang="zh-CN" altLang="en-US" dirty="0"/>
              <a:t> </a:t>
            </a:r>
            <a:r>
              <a:rPr lang="en-US" altLang="zh-CN" dirty="0"/>
              <a:t>parties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A4954C-A90F-A545-9F06-6FEA15243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61"/>
          <a:stretch/>
        </p:blipFill>
        <p:spPr>
          <a:xfrm>
            <a:off x="3018919" y="3258534"/>
            <a:ext cx="1834372" cy="15018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792B20-4B70-354C-948E-4959DA231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50902" b="-1463"/>
          <a:stretch/>
        </p:blipFill>
        <p:spPr>
          <a:xfrm>
            <a:off x="623529" y="3258534"/>
            <a:ext cx="1737362" cy="1523802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338F7A0-5408-7141-9A23-1F7BA8242596}"/>
              </a:ext>
            </a:extLst>
          </p:cNvPr>
          <p:cNvSpPr txBox="1">
            <a:spLocks/>
          </p:cNvSpPr>
          <p:nvPr/>
        </p:nvSpPr>
        <p:spPr>
          <a:xfrm>
            <a:off x="5681835" y="3826798"/>
            <a:ext cx="2546312" cy="1001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600"/>
              <a:t>博尔德分校</a:t>
            </a:r>
            <a:r>
              <a:rPr lang="zh-TW" altLang="en-US" sz="2600"/>
              <a:t>    </a:t>
            </a:r>
            <a:endParaRPr lang="en-US" sz="26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90BBB16-6347-D340-9E3A-6E245D2A59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" t="47551"/>
          <a:stretch/>
        </p:blipFill>
        <p:spPr>
          <a:xfrm>
            <a:off x="5777744" y="2567298"/>
            <a:ext cx="5458800" cy="13445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18B4263-A2B0-E046-AC0A-5CCB485DC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991" y="1600544"/>
            <a:ext cx="3043490" cy="671262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1133B89-7975-9040-B66E-469EEF51CB81}"/>
              </a:ext>
            </a:extLst>
          </p:cNvPr>
          <p:cNvSpPr txBox="1">
            <a:spLocks/>
          </p:cNvSpPr>
          <p:nvPr/>
        </p:nvSpPr>
        <p:spPr>
          <a:xfrm>
            <a:off x="7586692" y="3829545"/>
            <a:ext cx="2546312" cy="1001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600" dirty="0"/>
              <a:t>斯普林斯分校</a:t>
            </a:r>
            <a:r>
              <a:rPr lang="zh-TW" altLang="en-US" sz="2600" dirty="0"/>
              <a:t>    </a:t>
            </a:r>
            <a:endParaRPr lang="en-US" sz="2600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6109A97-EFE5-7F42-8C0E-9F49E2C343AA}"/>
              </a:ext>
            </a:extLst>
          </p:cNvPr>
          <p:cNvSpPr txBox="1">
            <a:spLocks/>
          </p:cNvSpPr>
          <p:nvPr/>
        </p:nvSpPr>
        <p:spPr>
          <a:xfrm>
            <a:off x="9711007" y="3828763"/>
            <a:ext cx="2546312" cy="1001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600" dirty="0"/>
              <a:t>丹佛分校</a:t>
            </a:r>
            <a:r>
              <a:rPr lang="zh-TW" altLang="en-US" sz="2600" dirty="0"/>
              <a:t>    </a:t>
            </a:r>
            <a:endParaRPr lang="en-US" sz="2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F865B1-0111-EB49-9203-C5387145807D}"/>
              </a:ext>
            </a:extLst>
          </p:cNvPr>
          <p:cNvSpPr txBox="1"/>
          <p:nvPr/>
        </p:nvSpPr>
        <p:spPr>
          <a:xfrm>
            <a:off x="5757652" y="435478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bó</a:t>
            </a:r>
            <a:r>
              <a:rPr lang="zh-CN" altLang="en-US" dirty="0"/>
              <a:t>  </a:t>
            </a:r>
            <a:r>
              <a:rPr lang="en-US" altLang="zh-CN" dirty="0" err="1"/>
              <a:t>ěr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39CD18-4B80-9746-B083-4E466040DB81}"/>
              </a:ext>
            </a:extLst>
          </p:cNvPr>
          <p:cNvSpPr txBox="1"/>
          <p:nvPr/>
        </p:nvSpPr>
        <p:spPr>
          <a:xfrm>
            <a:off x="7614049" y="432172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sī</a:t>
            </a:r>
            <a:r>
              <a:rPr lang="zh-CN" altLang="en-US" dirty="0"/>
              <a:t>   </a:t>
            </a:r>
            <a:r>
              <a:rPr lang="en-US" altLang="zh-CN" dirty="0" err="1"/>
              <a:t>pǔ</a:t>
            </a:r>
            <a:r>
              <a:rPr lang="zh-CN" altLang="en-US" dirty="0"/>
              <a:t>   </a:t>
            </a:r>
            <a:r>
              <a:rPr lang="en-US" altLang="zh-CN" dirty="0" err="1"/>
              <a:t>lín</a:t>
            </a:r>
            <a:r>
              <a:rPr lang="zh-CN" altLang="en-US" dirty="0"/>
              <a:t>  </a:t>
            </a:r>
            <a:r>
              <a:rPr lang="en-US" altLang="zh-CN" dirty="0" err="1"/>
              <a:t>sī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072B9D-D64E-BD47-B938-D3E9D12F4574}"/>
              </a:ext>
            </a:extLst>
          </p:cNvPr>
          <p:cNvSpPr txBox="1"/>
          <p:nvPr/>
        </p:nvSpPr>
        <p:spPr>
          <a:xfrm>
            <a:off x="9739583" y="4345545"/>
            <a:ext cx="77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dān</a:t>
            </a:r>
            <a:r>
              <a:rPr lang="zh-CN" altLang="en-US" dirty="0"/>
              <a:t> </a:t>
            </a:r>
            <a:r>
              <a:rPr lang="en-US" altLang="zh-CN" dirty="0" err="1"/>
              <a:t>fó</a:t>
            </a:r>
            <a:endParaRPr lang="en-US" dirty="0"/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DE14FFFE-A0E2-2544-AD8F-CCD1B5B17201}"/>
              </a:ext>
            </a:extLst>
          </p:cNvPr>
          <p:cNvSpPr/>
          <p:nvPr/>
        </p:nvSpPr>
        <p:spPr>
          <a:xfrm rot="5400000">
            <a:off x="8230929" y="711854"/>
            <a:ext cx="463881" cy="3380384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A7A099-3D50-CA42-8FB2-53FDACAE867F}"/>
              </a:ext>
            </a:extLst>
          </p:cNvPr>
          <p:cNvSpPr txBox="1"/>
          <p:nvPr/>
        </p:nvSpPr>
        <p:spPr>
          <a:xfrm>
            <a:off x="4639750" y="509641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KaiTi" panose="02010609060101010101" pitchFamily="49" charset="-122"/>
                <a:ea typeface="KaiTi" panose="02010609060101010101" pitchFamily="49" charset="-122"/>
              </a:rPr>
              <a:t>味道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5EB42F-2559-E543-8080-E0E8028D7022}"/>
              </a:ext>
            </a:extLst>
          </p:cNvPr>
          <p:cNvSpPr txBox="1"/>
          <p:nvPr/>
        </p:nvSpPr>
        <p:spPr>
          <a:xfrm>
            <a:off x="2928081" y="5979972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KaiTi" panose="02010609060101010101" pitchFamily="49" charset="-122"/>
                <a:ea typeface="KaiTi" panose="02010609060101010101" pitchFamily="49" charset="-122"/>
              </a:rPr>
              <a:t>酸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sz="4000" dirty="0" err="1">
                <a:latin typeface="KaiTi" panose="02010609060101010101" pitchFamily="49" charset="-122"/>
                <a:ea typeface="KaiTi" panose="02010609060101010101" pitchFamily="49" charset="-122"/>
              </a:rPr>
              <a:t>甜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sz="4000" dirty="0" err="1">
                <a:latin typeface="KaiTi" panose="02010609060101010101" pitchFamily="49" charset="-122"/>
                <a:ea typeface="KaiTi" panose="02010609060101010101" pitchFamily="49" charset="-122"/>
              </a:rPr>
              <a:t>苦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sz="4000" dirty="0" err="1">
                <a:latin typeface="KaiTi" panose="02010609060101010101" pitchFamily="49" charset="-122"/>
                <a:ea typeface="KaiTi" panose="02010609060101010101" pitchFamily="49" charset="-122"/>
              </a:rPr>
              <a:t>辣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  咸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B39891D3-AD72-3B45-8DA3-E8F623A84C1D}"/>
              </a:ext>
            </a:extLst>
          </p:cNvPr>
          <p:cNvSpPr/>
          <p:nvPr/>
        </p:nvSpPr>
        <p:spPr>
          <a:xfrm rot="5400000">
            <a:off x="5055399" y="3999199"/>
            <a:ext cx="496774" cy="3879952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build="p"/>
      <p:bldP spid="26" grpId="0"/>
      <p:bldP spid="27" grpId="0"/>
      <p:bldP spid="30" grpId="0" build="p"/>
      <p:bldP spid="33" grpId="0"/>
      <p:bldP spid="34" grpId="0"/>
      <p:bldP spid="35" grpId="0"/>
      <p:bldP spid="36" grpId="0"/>
      <p:bldP spid="37" grpId="0"/>
      <p:bldP spid="38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402B-C430-5246-B4B8-8D729DDA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…</a:t>
            </a:r>
            <a:r>
              <a:rPr lang="zh-CN" altLang="en-US" dirty="0"/>
              <a:t>中 </a:t>
            </a:r>
            <a:r>
              <a:rPr lang="en-US" altLang="zh-CN" dirty="0"/>
              <a:t>among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A1398-08D2-4D45-924E-0BC69CE6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在</a:t>
            </a:r>
            <a:r>
              <a:rPr lang="zh-CN" altLang="en-US" dirty="0"/>
              <a:t>中国的传统节日</a:t>
            </a:r>
            <a:r>
              <a:rPr lang="zh-CN" altLang="en-US" dirty="0">
                <a:solidFill>
                  <a:srgbClr val="FF0000"/>
                </a:solidFill>
              </a:rPr>
              <a:t>中</a:t>
            </a:r>
            <a:r>
              <a:rPr lang="zh-CN" altLang="en-US" dirty="0"/>
              <a:t>，哪些是国家法定节日？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在</a:t>
            </a:r>
            <a:r>
              <a:rPr lang="zh-CN" altLang="en-US" dirty="0"/>
              <a:t>中国的传统节日</a:t>
            </a:r>
            <a:r>
              <a:rPr lang="zh-CN" altLang="en-US" dirty="0">
                <a:solidFill>
                  <a:srgbClr val="FF0000"/>
                </a:solidFill>
              </a:rPr>
              <a:t>中</a:t>
            </a:r>
            <a:r>
              <a:rPr lang="zh-CN" altLang="en-US" dirty="0"/>
              <a:t>，哪些节日会放假？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在</a:t>
            </a:r>
            <a:r>
              <a:rPr lang="zh-CN" altLang="en-US" dirty="0"/>
              <a:t>你吃过的中国菜</a:t>
            </a:r>
            <a:r>
              <a:rPr lang="zh-CN" altLang="en-US" dirty="0">
                <a:solidFill>
                  <a:srgbClr val="FF0000"/>
                </a:solidFill>
              </a:rPr>
              <a:t>中</a:t>
            </a:r>
            <a:r>
              <a:rPr lang="zh-CN" altLang="en-US" dirty="0"/>
              <a:t>，什么菜最好吃？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在</a:t>
            </a:r>
            <a:r>
              <a:rPr lang="zh-CN" altLang="en-US" dirty="0"/>
              <a:t>你的同学</a:t>
            </a:r>
            <a:r>
              <a:rPr lang="zh-CN" altLang="en-US" dirty="0">
                <a:solidFill>
                  <a:srgbClr val="FF0000"/>
                </a:solidFill>
              </a:rPr>
              <a:t>中</a:t>
            </a:r>
            <a:r>
              <a:rPr lang="zh-CN" altLang="en-US" dirty="0"/>
              <a:t>，谁最高？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4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026D-FB11-F04F-9FFA-0F49B5C61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从</a:t>
            </a:r>
            <a:r>
              <a:rPr lang="en-US" altLang="zh-CN" dirty="0"/>
              <a:t>…</a:t>
            </a:r>
            <a:r>
              <a:rPr lang="zh-CN" altLang="en-US" dirty="0"/>
              <a:t>开始   </a:t>
            </a:r>
            <a:r>
              <a:rPr lang="en-US" altLang="zh-CN" sz="3200" dirty="0"/>
              <a:t>start</a:t>
            </a:r>
            <a:r>
              <a:rPr lang="zh-CN" altLang="en-US" sz="3200" dirty="0"/>
              <a:t> </a:t>
            </a:r>
            <a:r>
              <a:rPr lang="en-US" altLang="zh-CN" sz="3200" dirty="0"/>
              <a:t>from……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2B8F5-C04A-0C4F-B388-8EA482C0C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8" y="1087276"/>
            <a:ext cx="11025266" cy="5423883"/>
          </a:xfrm>
        </p:spPr>
        <p:txBody>
          <a:bodyPr>
            <a:normAutofit/>
          </a:bodyPr>
          <a:lstStyle/>
          <a:p>
            <a:pPr marL="584200" indent="-584200">
              <a:buFont typeface="+mj-lt"/>
              <a:buAutoNum type="arabicPeriod"/>
            </a:pPr>
            <a:r>
              <a:rPr lang="zh-CN" altLang="en-US" dirty="0"/>
              <a:t>很多中国的小学生从十岁开始学英文。</a:t>
            </a:r>
            <a:endParaRPr lang="en-US" altLang="zh-CN" dirty="0"/>
          </a:p>
          <a:p>
            <a:pPr marL="520700" indent="-520700">
              <a:buFont typeface="+mj-lt"/>
              <a:buAutoNum type="arabicPeriod"/>
            </a:pPr>
            <a:r>
              <a:rPr lang="zh-CN" altLang="en-US" dirty="0"/>
              <a:t>美国人从什么时候开始庆祝圣诞节？</a:t>
            </a:r>
            <a:endParaRPr lang="en-US" altLang="zh-CN" dirty="0"/>
          </a:p>
          <a:p>
            <a:pPr marL="520700" indent="-520700">
              <a:buFont typeface="+mj-lt"/>
              <a:buAutoNum type="arabicPeriod"/>
            </a:pPr>
            <a:r>
              <a:rPr lang="en-US" dirty="0" err="1"/>
              <a:t>从什么时候开始</a:t>
            </a:r>
            <a:r>
              <a:rPr lang="zh-CN" altLang="en-US" dirty="0"/>
              <a:t>，清明节、中秋节、端午节成了法定假日？</a:t>
            </a:r>
            <a:endParaRPr lang="en-US" altLang="zh-CN" dirty="0"/>
          </a:p>
          <a:p>
            <a:pPr marL="520700" indent="-520700">
              <a:buFont typeface="+mj-lt"/>
              <a:buAutoNum type="arabicPeriod"/>
            </a:pPr>
            <a:r>
              <a:rPr lang="en-US" sz="2800" dirty="0"/>
              <a:t>Government requires everyone to wear masks from September 2021</a:t>
            </a:r>
            <a:r>
              <a:rPr lang="en-US" altLang="zh-CN" sz="2800" dirty="0"/>
              <a:t>.</a:t>
            </a:r>
            <a:endParaRPr lang="en-US" sz="2800" dirty="0"/>
          </a:p>
          <a:p>
            <a:pPr marL="0" indent="0">
              <a:buNone/>
            </a:pPr>
            <a:r>
              <a:rPr lang="zh-CN" altLang="en-US" dirty="0"/>
              <a:t>    政府规定从</a:t>
            </a:r>
            <a:r>
              <a:rPr lang="en-US" altLang="zh-CN" dirty="0"/>
              <a:t>…</a:t>
            </a:r>
            <a:r>
              <a:rPr lang="zh-CN" altLang="en-US" dirty="0"/>
              <a:t>开始，</a:t>
            </a:r>
            <a:r>
              <a:rPr lang="en-US" altLang="zh-CN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63651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2A766-B562-4644-96CC-EDC09B2D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6" y="209603"/>
            <a:ext cx="11606634" cy="882907"/>
          </a:xfrm>
        </p:spPr>
        <p:txBody>
          <a:bodyPr>
            <a:normAutofit/>
          </a:bodyPr>
          <a:lstStyle/>
          <a:p>
            <a:r>
              <a:rPr lang="zh-CN" altLang="en-US" dirty="0"/>
              <a:t>以前</a:t>
            </a:r>
            <a:r>
              <a:rPr lang="en-US" altLang="zh-CN" dirty="0"/>
              <a:t>…</a:t>
            </a:r>
            <a:r>
              <a:rPr lang="zh-CN" altLang="en-US" dirty="0"/>
              <a:t>。从</a:t>
            </a:r>
            <a:r>
              <a:rPr lang="en-US" altLang="zh-CN" dirty="0"/>
              <a:t>…</a:t>
            </a:r>
            <a:r>
              <a:rPr lang="zh-CN" altLang="en-US" dirty="0"/>
              <a:t>开始，</a:t>
            </a:r>
            <a:r>
              <a:rPr lang="en-US" altLang="zh-CN" dirty="0"/>
              <a:t>……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B44FBC-EC22-134D-A76F-AB01C04F9148}"/>
              </a:ext>
            </a:extLst>
          </p:cNvPr>
          <p:cNvSpPr txBox="1">
            <a:spLocks/>
          </p:cNvSpPr>
          <p:nvPr/>
        </p:nvSpPr>
        <p:spPr>
          <a:xfrm>
            <a:off x="624911" y="1226645"/>
            <a:ext cx="10515600" cy="258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highlight>
                  <a:srgbClr val="FFFF00"/>
                </a:highlight>
              </a:rPr>
              <a:t>以前</a:t>
            </a:r>
            <a:r>
              <a:rPr lang="zh-CN" altLang="en-US" dirty="0"/>
              <a:t>，清明节，端午节，中秋节不是法定节日；</a:t>
            </a:r>
            <a:r>
              <a:rPr lang="zh-CN" altLang="en-US" dirty="0">
                <a:highlight>
                  <a:srgbClr val="FFFF00"/>
                </a:highlight>
              </a:rPr>
              <a:t>从</a:t>
            </a:r>
            <a:r>
              <a:rPr lang="en-US" altLang="zh-CN" dirty="0"/>
              <a:t>2008</a:t>
            </a:r>
            <a:r>
              <a:rPr lang="zh-CN" altLang="en-US" dirty="0"/>
              <a:t>年</a:t>
            </a:r>
            <a:r>
              <a:rPr lang="zh-CN" altLang="en-US" dirty="0">
                <a:highlight>
                  <a:srgbClr val="FFFF00"/>
                </a:highlight>
              </a:rPr>
              <a:t>开始</a:t>
            </a:r>
            <a:r>
              <a:rPr lang="zh-CN" altLang="en-US" dirty="0"/>
              <a:t>，这些节日都被定为</a:t>
            </a:r>
            <a:r>
              <a:rPr lang="en-US" altLang="zh-CN" dirty="0"/>
              <a:t>……</a:t>
            </a:r>
            <a:r>
              <a:rPr lang="zh-CN" altLang="en-US" dirty="0"/>
              <a:t>，各放一天假。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493916-8467-3547-8B8B-B890BE5154A5}"/>
              </a:ext>
            </a:extLst>
          </p:cNvPr>
          <p:cNvSpPr txBox="1"/>
          <p:nvPr/>
        </p:nvSpPr>
        <p:spPr>
          <a:xfrm>
            <a:off x="2721725" y="4374480"/>
            <a:ext cx="2386012" cy="11001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10BF881-22AD-1E44-B9A6-2C7155DB929E}"/>
              </a:ext>
            </a:extLst>
          </p:cNvPr>
          <p:cNvSpPr txBox="1">
            <a:spLocks/>
          </p:cNvSpPr>
          <p:nvPr/>
        </p:nvSpPr>
        <p:spPr>
          <a:xfrm>
            <a:off x="3253563" y="3613847"/>
            <a:ext cx="7554887" cy="1041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以前              从</a:t>
            </a:r>
            <a:r>
              <a:rPr lang="en-US" altLang="zh-CN" dirty="0"/>
              <a:t>2021</a:t>
            </a:r>
            <a:r>
              <a:rPr lang="zh-CN" altLang="en-US" dirty="0"/>
              <a:t>年开始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D8BB39-0DEB-C34A-8610-8FCAF1FA7BEB}"/>
              </a:ext>
            </a:extLst>
          </p:cNvPr>
          <p:cNvSpPr txBox="1"/>
          <p:nvPr/>
        </p:nvSpPr>
        <p:spPr>
          <a:xfrm>
            <a:off x="5766558" y="4374480"/>
            <a:ext cx="2455377" cy="11001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00EB40-52C2-164F-A39E-A6793603059C}"/>
              </a:ext>
            </a:extLst>
          </p:cNvPr>
          <p:cNvSpPr txBox="1"/>
          <p:nvPr/>
        </p:nvSpPr>
        <p:spPr>
          <a:xfrm>
            <a:off x="5157822" y="4562360"/>
            <a:ext cx="6719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/>
              <a:t>→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A74DCEC-BDD9-6448-9037-B0EC0E88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5955" y="4374212"/>
            <a:ext cx="2386012" cy="13816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Juneteenth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/>
              <a:t>法定节日？</a:t>
            </a:r>
            <a:endParaRPr lang="en-US" sz="28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A1A3221-7428-8744-B460-CB9A6CA37076}"/>
              </a:ext>
            </a:extLst>
          </p:cNvPr>
          <p:cNvSpPr txBox="1">
            <a:spLocks/>
          </p:cNvSpPr>
          <p:nvPr/>
        </p:nvSpPr>
        <p:spPr>
          <a:xfrm>
            <a:off x="6044364" y="4396330"/>
            <a:ext cx="2046603" cy="1381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800" dirty="0"/>
              <a:t>六月节 </a:t>
            </a:r>
            <a:endParaRPr lang="en-US" altLang="zh-CN" sz="28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800" dirty="0"/>
              <a:t>法定节日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00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1" grpId="0" build="p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5809983-A59E-B44E-B104-D3A86069A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143240">
            <a:off x="8135994" y="2619219"/>
            <a:ext cx="4543782" cy="25800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4C012A5-605E-EF4B-A1D5-69D4D2C15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6" y="209603"/>
            <a:ext cx="11606634" cy="882907"/>
          </a:xfrm>
        </p:spPr>
        <p:txBody>
          <a:bodyPr>
            <a:normAutofit/>
          </a:bodyPr>
          <a:lstStyle/>
          <a:p>
            <a:r>
              <a:rPr lang="zh-CN" altLang="en-US" dirty="0"/>
              <a:t>以前</a:t>
            </a:r>
            <a:r>
              <a:rPr lang="en-US" altLang="zh-CN" dirty="0"/>
              <a:t>…</a:t>
            </a:r>
            <a:r>
              <a:rPr lang="zh-CN" altLang="en-US" dirty="0"/>
              <a:t>。从</a:t>
            </a:r>
            <a:r>
              <a:rPr lang="en-US" altLang="zh-CN" dirty="0"/>
              <a:t>…</a:t>
            </a:r>
            <a:r>
              <a:rPr lang="zh-CN" altLang="en-US" dirty="0"/>
              <a:t>开始，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zh-CN" altLang="en-US" dirty="0">
                <a:solidFill>
                  <a:srgbClr val="FF0000"/>
                </a:solidFill>
              </a:rPr>
              <a:t>由于</a:t>
            </a:r>
            <a:r>
              <a:rPr lang="en-US" altLang="zh-CN" dirty="0">
                <a:solidFill>
                  <a:srgbClr val="FF0000"/>
                </a:solidFill>
              </a:rPr>
              <a:t>……)</a:t>
            </a:r>
            <a:r>
              <a:rPr lang="zh-CN" altLang="en-US" dirty="0"/>
              <a:t>，</a:t>
            </a:r>
            <a:r>
              <a:rPr lang="en-US" altLang="zh-CN" dirty="0"/>
              <a:t>……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5168F6-7CA6-7C45-9D7A-39215B16907E}"/>
              </a:ext>
            </a:extLst>
          </p:cNvPr>
          <p:cNvSpPr txBox="1"/>
          <p:nvPr/>
        </p:nvSpPr>
        <p:spPr>
          <a:xfrm>
            <a:off x="9994002" y="359332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打了疫苗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56B581-8B81-554C-8B2E-7F9926EA1BC4}"/>
              </a:ext>
            </a:extLst>
          </p:cNvPr>
          <p:cNvSpPr txBox="1"/>
          <p:nvPr/>
        </p:nvSpPr>
        <p:spPr>
          <a:xfrm>
            <a:off x="10928449" y="336166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yì</a:t>
            </a:r>
            <a:r>
              <a:rPr lang="zh-CN" altLang="en-US" dirty="0"/>
              <a:t> </a:t>
            </a:r>
            <a:r>
              <a:rPr lang="en-US" altLang="zh-CN" dirty="0" err="1"/>
              <a:t>miáo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01B4B4A-D265-A14B-9D71-D4E975FA9A12}"/>
              </a:ext>
            </a:extLst>
          </p:cNvPr>
          <p:cNvSpPr txBox="1">
            <a:spLocks/>
          </p:cNvSpPr>
          <p:nvPr/>
        </p:nvSpPr>
        <p:spPr>
          <a:xfrm>
            <a:off x="2996702" y="1624753"/>
            <a:ext cx="1071966" cy="86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→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96684B-91F5-8E47-B5CF-8B4BBBA3A87D}"/>
              </a:ext>
            </a:extLst>
          </p:cNvPr>
          <p:cNvSpPr txBox="1"/>
          <p:nvPr/>
        </p:nvSpPr>
        <p:spPr>
          <a:xfrm>
            <a:off x="1863664" y="3429000"/>
            <a:ext cx="71420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插入相关图片表示下列句子</a:t>
            </a:r>
            <a:r>
              <a:rPr lang="zh-CN" altLang="en-US" sz="26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endParaRPr lang="en-US" altLang="zh-CN" sz="26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 err="1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以前</a:t>
            </a:r>
            <a:r>
              <a:rPr lang="zh-CN" altLang="en-US" sz="26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，学生们在教室里面对面上课，从</a:t>
            </a:r>
            <a:r>
              <a:rPr lang="en-US" altLang="zh-CN" sz="26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2019</a:t>
            </a:r>
            <a:r>
              <a:rPr lang="zh-CN" altLang="en-US" sz="26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年开始，由于受到疫情的影响，学生们开始在网上上课。</a:t>
            </a:r>
            <a:endParaRPr lang="en-US" altLang="zh-CN" sz="26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26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在网上上课</a:t>
            </a:r>
            <a:r>
              <a:rPr lang="en-US" altLang="zh-CN" sz="26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→</a:t>
            </a:r>
            <a:r>
              <a:rPr lang="zh-CN" altLang="en-US" sz="26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由于打了疫苗，回到教室上课。</a:t>
            </a:r>
            <a:endParaRPr lang="en-US" altLang="zh-CN" sz="26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26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餐厅挤满了人</a:t>
            </a:r>
            <a:r>
              <a:rPr lang="en-US" altLang="zh-CN" sz="26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→</a:t>
            </a:r>
            <a:r>
              <a:rPr lang="zh-CN" altLang="en-US" sz="26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餐厅里没有人</a:t>
            </a:r>
            <a:endParaRPr lang="en-US" altLang="zh-CN" sz="26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26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09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84437-9A46-5840-BA83-1B998A6D7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92" y="204954"/>
            <a:ext cx="10515600" cy="882907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O</a:t>
            </a:r>
            <a:r>
              <a:rPr lang="zh-CN" altLang="en-US" sz="4000" dirty="0"/>
              <a:t> 被 </a:t>
            </a:r>
            <a:r>
              <a:rPr lang="en-US" altLang="zh-CN" sz="4000" dirty="0"/>
              <a:t>(S)</a:t>
            </a:r>
            <a:r>
              <a:rPr lang="zh-CN" altLang="en-US" sz="4000" dirty="0"/>
              <a:t>  </a:t>
            </a:r>
            <a:r>
              <a:rPr lang="en-US" altLang="zh-CN" sz="4000" dirty="0"/>
              <a:t>V</a:t>
            </a:r>
            <a:r>
              <a:rPr lang="zh-CN" altLang="en-US" sz="4000" dirty="0"/>
              <a:t>  </a:t>
            </a:r>
            <a:r>
              <a:rPr lang="en-US" altLang="zh-CN" sz="4000" dirty="0"/>
              <a:t>RC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87FD8-7683-6644-8549-4BB6C1A01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46" y="3062868"/>
            <a:ext cx="3677480" cy="822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牛奶 被 喝 完了。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B91514-C57B-514A-A64E-FBC31D27B8DE}"/>
              </a:ext>
            </a:extLst>
          </p:cNvPr>
          <p:cNvSpPr txBox="1">
            <a:spLocks/>
          </p:cNvSpPr>
          <p:nvPr/>
        </p:nvSpPr>
        <p:spPr>
          <a:xfrm>
            <a:off x="4257260" y="2546262"/>
            <a:ext cx="3677480" cy="822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手机 被 摔 坏了。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DF174B-7E7D-5F4A-8A59-4F0DDDD8E72C}"/>
              </a:ext>
            </a:extLst>
          </p:cNvPr>
          <p:cNvSpPr txBox="1">
            <a:spLocks/>
          </p:cNvSpPr>
          <p:nvPr/>
        </p:nvSpPr>
        <p:spPr>
          <a:xfrm>
            <a:off x="8514235" y="2651686"/>
            <a:ext cx="3677480" cy="822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钱 被 偷 走了。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5E6B91D-49E9-DC4C-923F-C5DE56C0D343}"/>
              </a:ext>
            </a:extLst>
          </p:cNvPr>
          <p:cNvSpPr txBox="1">
            <a:spLocks/>
          </p:cNvSpPr>
          <p:nvPr/>
        </p:nvSpPr>
        <p:spPr>
          <a:xfrm>
            <a:off x="6115494" y="3606269"/>
            <a:ext cx="5613060" cy="234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3000" dirty="0"/>
              <a:t>I</a:t>
            </a:r>
            <a:r>
              <a:rPr lang="zh-CN" altLang="en-US" sz="3000" dirty="0"/>
              <a:t> </a:t>
            </a:r>
            <a:r>
              <a:rPr lang="en-US" altLang="zh-CN" sz="3000" dirty="0"/>
              <a:t>was</a:t>
            </a:r>
            <a:r>
              <a:rPr lang="zh-CN" altLang="en-US" sz="3000" dirty="0"/>
              <a:t> </a:t>
            </a:r>
            <a:r>
              <a:rPr lang="en-US" altLang="zh-CN" sz="3000" dirty="0"/>
              <a:t>admitted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CU</a:t>
            </a:r>
            <a:r>
              <a:rPr lang="zh-CN" altLang="en-US" sz="3000" dirty="0"/>
              <a:t> </a:t>
            </a:r>
            <a:r>
              <a:rPr lang="en-US" altLang="zh-CN" sz="3000" dirty="0"/>
              <a:t>Boulder.</a:t>
            </a:r>
            <a:endParaRPr lang="en-US" sz="3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964C54-6C23-4743-B6A3-3A40DC120824}"/>
              </a:ext>
            </a:extLst>
          </p:cNvPr>
          <p:cNvSpPr txBox="1"/>
          <p:nvPr/>
        </p:nvSpPr>
        <p:spPr>
          <a:xfrm>
            <a:off x="7295116" y="4049814"/>
            <a:ext cx="11079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Times" pitchFamily="2" charset="0"/>
                <a:ea typeface="KaiTi" panose="02010609060101010101" pitchFamily="49" charset="-122"/>
              </a:rPr>
              <a:t>录取</a:t>
            </a:r>
            <a:endParaRPr lang="en-US" altLang="zh-CN" sz="3600" dirty="0">
              <a:latin typeface="Times" pitchFamily="2" charset="0"/>
              <a:ea typeface="KaiTi" panose="02010609060101010101" pitchFamily="49" charset="-122"/>
            </a:endParaRPr>
          </a:p>
          <a:p>
            <a:r>
              <a:rPr lang="zh-CN" altLang="en-US" sz="2800" dirty="0">
                <a:latin typeface="Times" pitchFamily="2" charset="0"/>
                <a:ea typeface="KaiTi" panose="02010609060101010101" pitchFamily="49" charset="-122"/>
              </a:rPr>
              <a:t> </a:t>
            </a:r>
            <a:r>
              <a:rPr lang="en-US" altLang="zh-CN" sz="2800" dirty="0" err="1">
                <a:latin typeface="Times" pitchFamily="2" charset="0"/>
                <a:ea typeface="KaiTi" panose="02010609060101010101" pitchFamily="49" charset="-122"/>
              </a:rPr>
              <a:t>lù</a:t>
            </a:r>
            <a:r>
              <a:rPr lang="zh-CN" altLang="en-US" sz="2800" dirty="0">
                <a:latin typeface="Times" pitchFamily="2" charset="0"/>
                <a:ea typeface="KaiTi" panose="02010609060101010101" pitchFamily="49" charset="-122"/>
              </a:rPr>
              <a:t> </a:t>
            </a:r>
            <a:r>
              <a:rPr lang="en-US" altLang="zh-CN" sz="2800" dirty="0" err="1">
                <a:latin typeface="Times" pitchFamily="2" charset="0"/>
                <a:ea typeface="KaiTi" panose="02010609060101010101" pitchFamily="49" charset="-122"/>
              </a:rPr>
              <a:t>qǔ</a:t>
            </a:r>
            <a:endParaRPr lang="en-US" altLang="zh-CN" sz="2800" dirty="0">
              <a:latin typeface="Times" pitchFamily="2" charset="0"/>
              <a:ea typeface="KaiTi" panose="02010609060101010101" pitchFamily="49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22ACBE-BABA-2341-B754-F8B365620735}"/>
              </a:ext>
            </a:extLst>
          </p:cNvPr>
          <p:cNvSpPr txBox="1"/>
          <p:nvPr/>
        </p:nvSpPr>
        <p:spPr>
          <a:xfrm>
            <a:off x="7934740" y="5759060"/>
            <a:ext cx="11913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Times" pitchFamily="2" charset="0"/>
                <a:ea typeface="KaiTi" panose="02010609060101010101" pitchFamily="49" charset="-122"/>
              </a:rPr>
              <a:t>批评</a:t>
            </a:r>
            <a:endParaRPr lang="en-US" altLang="zh-CN" sz="3600" dirty="0">
              <a:latin typeface="Times" pitchFamily="2" charset="0"/>
              <a:ea typeface="KaiTi" panose="02010609060101010101" pitchFamily="49" charset="-122"/>
            </a:endParaRPr>
          </a:p>
          <a:p>
            <a:r>
              <a:rPr lang="en-US" altLang="zh-CN" sz="2800" dirty="0" err="1">
                <a:latin typeface="Times" pitchFamily="2" charset="0"/>
                <a:ea typeface="KaiTi" panose="02010609060101010101" pitchFamily="49" charset="-122"/>
              </a:rPr>
              <a:t>pī</a:t>
            </a:r>
            <a:r>
              <a:rPr lang="zh-CN" altLang="en-US" sz="2800" dirty="0">
                <a:latin typeface="Times" pitchFamily="2" charset="0"/>
                <a:ea typeface="KaiTi" panose="02010609060101010101" pitchFamily="49" charset="-122"/>
              </a:rPr>
              <a:t> </a:t>
            </a:r>
            <a:r>
              <a:rPr lang="en-US" altLang="zh-CN" sz="2800" dirty="0">
                <a:latin typeface="Times" pitchFamily="2" charset="0"/>
                <a:ea typeface="KaiTi" panose="02010609060101010101" pitchFamily="49" charset="-122"/>
              </a:rPr>
              <a:t>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12E4F-B41A-ED47-B866-4110AB7D1236}"/>
              </a:ext>
            </a:extLst>
          </p:cNvPr>
          <p:cNvSpPr txBox="1"/>
          <p:nvPr/>
        </p:nvSpPr>
        <p:spPr>
          <a:xfrm>
            <a:off x="2010491" y="1642610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根据句子内容插入相关图片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871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56E57-91CA-354F-BCD6-8CFF0988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77" y="1078571"/>
            <a:ext cx="11854828" cy="882907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/>
              <a:t>定</a:t>
            </a:r>
            <a:r>
              <a:rPr lang="zh-CN" altLang="en-US" dirty="0">
                <a:solidFill>
                  <a:srgbClr val="FF0000"/>
                </a:solidFill>
              </a:rPr>
              <a:t>为</a:t>
            </a:r>
            <a:r>
              <a:rPr lang="zh-CN" altLang="en-US" dirty="0"/>
              <a:t>    被选为     被命名为      被翻译为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28DE0-65A8-FE49-9771-5DBD300B7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72" y="2362051"/>
            <a:ext cx="7589691" cy="14465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/>
              <a:t>从</a:t>
            </a:r>
            <a:r>
              <a:rPr lang="en-US" altLang="zh-CN" dirty="0"/>
              <a:t>2008</a:t>
            </a:r>
            <a:r>
              <a:rPr lang="zh-CN" altLang="en-US" dirty="0"/>
              <a:t>年开始，很多传统节日</a:t>
            </a:r>
            <a:r>
              <a:rPr lang="en-US" altLang="zh-CN" dirty="0"/>
              <a:t>……</a:t>
            </a:r>
          </a:p>
          <a:p>
            <a:pPr>
              <a:lnSpc>
                <a:spcPct val="100000"/>
              </a:lnSpc>
            </a:pPr>
            <a:r>
              <a:rPr lang="en-US" altLang="zh-CN" sz="3200" dirty="0"/>
              <a:t>She</a:t>
            </a:r>
            <a:r>
              <a:rPr lang="zh-CN" altLang="en-US" sz="3200" dirty="0"/>
              <a:t> </a:t>
            </a:r>
            <a:r>
              <a:rPr lang="en-US" altLang="zh-CN" sz="3200" dirty="0"/>
              <a:t>was</a:t>
            </a:r>
            <a:r>
              <a:rPr lang="zh-CN" altLang="en-US" sz="3200" dirty="0"/>
              <a:t> </a:t>
            </a:r>
            <a:r>
              <a:rPr lang="en-US" altLang="zh-CN" sz="3200" dirty="0"/>
              <a:t>selected</a:t>
            </a:r>
            <a:r>
              <a:rPr lang="zh-CN" altLang="en-US" sz="3200" dirty="0"/>
              <a:t> </a:t>
            </a:r>
            <a:r>
              <a:rPr lang="en-US" altLang="zh-CN" sz="3200" dirty="0"/>
              <a:t>as</a:t>
            </a:r>
            <a:r>
              <a:rPr lang="zh-CN" altLang="en-US" sz="3200" dirty="0"/>
              <a:t> </a:t>
            </a:r>
            <a:r>
              <a:rPr lang="en-US" altLang="zh-CN" sz="3200" dirty="0"/>
              <a:t>cheerleader.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4F715-1AAE-D54E-82E9-7D32AE5926E4}"/>
              </a:ext>
            </a:extLst>
          </p:cNvPr>
          <p:cNvSpPr txBox="1"/>
          <p:nvPr/>
        </p:nvSpPr>
        <p:spPr>
          <a:xfrm>
            <a:off x="838049" y="1738089"/>
            <a:ext cx="175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designated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D47612-C87B-AD47-9971-F1F441A34150}"/>
              </a:ext>
            </a:extLst>
          </p:cNvPr>
          <p:cNvSpPr txBox="1"/>
          <p:nvPr/>
        </p:nvSpPr>
        <p:spPr>
          <a:xfrm>
            <a:off x="3117721" y="1752425"/>
            <a:ext cx="151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selected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D6B3C-CAD6-4847-A36E-ABDCF0370382}"/>
              </a:ext>
            </a:extLst>
          </p:cNvPr>
          <p:cNvSpPr txBox="1"/>
          <p:nvPr/>
        </p:nvSpPr>
        <p:spPr>
          <a:xfrm>
            <a:off x="8716808" y="1736684"/>
            <a:ext cx="184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translated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02DF5-2980-7544-B795-E0B8981E34D6}"/>
              </a:ext>
            </a:extLst>
          </p:cNvPr>
          <p:cNvSpPr txBox="1"/>
          <p:nvPr/>
        </p:nvSpPr>
        <p:spPr>
          <a:xfrm>
            <a:off x="4671739" y="3588613"/>
            <a:ext cx="22846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latin typeface="Times" pitchFamily="2" charset="0"/>
                <a:ea typeface="KaiTi" panose="02010609060101010101" pitchFamily="49" charset="-122"/>
              </a:rPr>
              <a:t>lā</a:t>
            </a:r>
            <a:r>
              <a:rPr lang="zh-CN" altLang="en-US" sz="2800" dirty="0">
                <a:latin typeface="Times" pitchFamily="2" charset="0"/>
                <a:ea typeface="KaiTi" panose="02010609060101010101" pitchFamily="49" charset="-122"/>
              </a:rPr>
              <a:t> </a:t>
            </a:r>
            <a:r>
              <a:rPr lang="en-US" altLang="zh-CN" sz="2800" dirty="0" err="1">
                <a:latin typeface="Times" pitchFamily="2" charset="0"/>
                <a:ea typeface="KaiTi" panose="02010609060101010101" pitchFamily="49" charset="-122"/>
              </a:rPr>
              <a:t>lā</a:t>
            </a:r>
            <a:r>
              <a:rPr lang="zh-CN" altLang="en-US" sz="2800" dirty="0">
                <a:latin typeface="Times" pitchFamily="2" charset="0"/>
                <a:ea typeface="KaiTi" panose="02010609060101010101" pitchFamily="49" charset="-122"/>
              </a:rPr>
              <a:t> </a:t>
            </a:r>
            <a:r>
              <a:rPr lang="en-US" altLang="zh-CN" sz="2800" dirty="0" err="1">
                <a:latin typeface="Times" pitchFamily="2" charset="0"/>
                <a:ea typeface="KaiTi" panose="02010609060101010101" pitchFamily="49" charset="-122"/>
              </a:rPr>
              <a:t>duì</a:t>
            </a:r>
            <a:r>
              <a:rPr lang="zh-CN" altLang="en-US" sz="2800" dirty="0">
                <a:latin typeface="Times" pitchFamily="2" charset="0"/>
                <a:ea typeface="KaiTi" panose="02010609060101010101" pitchFamily="49" charset="-122"/>
              </a:rPr>
              <a:t> </a:t>
            </a:r>
            <a:r>
              <a:rPr lang="en-US" altLang="zh-CN" sz="2800" dirty="0" err="1">
                <a:latin typeface="Times" pitchFamily="2" charset="0"/>
                <a:ea typeface="KaiTi" panose="02010609060101010101" pitchFamily="49" charset="-122"/>
              </a:rPr>
              <a:t>zhǎng</a:t>
            </a:r>
            <a:endParaRPr lang="en-US" altLang="zh-CN" sz="2800" dirty="0">
              <a:latin typeface="Times" pitchFamily="2" charset="0"/>
              <a:ea typeface="KaiTi" panose="02010609060101010101" pitchFamily="49" charset="-122"/>
            </a:endParaRPr>
          </a:p>
          <a:p>
            <a:r>
              <a:rPr lang="zh-CN" altLang="en-US" sz="3200" dirty="0">
                <a:latin typeface="Times" pitchFamily="2" charset="0"/>
                <a:ea typeface="KaiTi" panose="02010609060101010101" pitchFamily="49" charset="-122"/>
              </a:rPr>
              <a:t>啦啦队长</a:t>
            </a:r>
            <a:endParaRPr lang="en-US" altLang="zh-CN" sz="3200" dirty="0">
              <a:latin typeface="Times" pitchFamily="2" charset="0"/>
              <a:ea typeface="KaiTi" panose="02010609060101010101" pitchFamily="49" charset="-122"/>
            </a:endParaRPr>
          </a:p>
          <a:p>
            <a:endParaRPr lang="en-US" sz="2800" dirty="0">
              <a:latin typeface="Times" pitchFamily="2" charset="0"/>
              <a:ea typeface="KaiTi" panose="02010609060101010101" pitchFamily="49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21F480-ED82-E242-8BE0-B8A352AB37A3}"/>
              </a:ext>
            </a:extLst>
          </p:cNvPr>
          <p:cNvSpPr txBox="1"/>
          <p:nvPr/>
        </p:nvSpPr>
        <p:spPr>
          <a:xfrm>
            <a:off x="5990500" y="8615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mìng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D472FC-DB52-9C4C-ACDD-9736A582DA3A}"/>
              </a:ext>
            </a:extLst>
          </p:cNvPr>
          <p:cNvSpPr txBox="1"/>
          <p:nvPr/>
        </p:nvSpPr>
        <p:spPr>
          <a:xfrm>
            <a:off x="9156123" y="886996"/>
            <a:ext cx="95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fān</a:t>
            </a:r>
            <a:r>
              <a:rPr lang="zh-CN" altLang="en-US" dirty="0"/>
              <a:t>      </a:t>
            </a:r>
            <a:r>
              <a:rPr lang="en-US" altLang="zh-CN" dirty="0" err="1"/>
              <a:t>yì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B6D2E6-ED52-FA40-B034-FEE4B4C42CEF}"/>
              </a:ext>
            </a:extLst>
          </p:cNvPr>
          <p:cNvSpPr txBox="1"/>
          <p:nvPr/>
        </p:nvSpPr>
        <p:spPr>
          <a:xfrm>
            <a:off x="5368755" y="1752425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(object)</a:t>
            </a:r>
            <a:r>
              <a:rPr lang="zh-CN" altLang="en-US" dirty="0"/>
              <a:t> </a:t>
            </a:r>
            <a:r>
              <a:rPr lang="en-US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named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887C40C-33D2-304C-A280-53E31AFF08F1}"/>
              </a:ext>
            </a:extLst>
          </p:cNvPr>
          <p:cNvSpPr txBox="1">
            <a:spLocks/>
          </p:cNvSpPr>
          <p:nvPr/>
        </p:nvSpPr>
        <p:spPr>
          <a:xfrm>
            <a:off x="408026" y="175864"/>
            <a:ext cx="10515600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tx1"/>
                </a:solidFill>
              </a:rPr>
              <a:t>O</a:t>
            </a:r>
            <a:r>
              <a:rPr lang="zh-CN" altLang="en-US" sz="4000" dirty="0">
                <a:solidFill>
                  <a:schemeClr val="tx1"/>
                </a:solidFill>
              </a:rPr>
              <a:t> </a:t>
            </a:r>
            <a:r>
              <a:rPr lang="zh-CN" altLang="en-US" sz="4000" dirty="0">
                <a:solidFill>
                  <a:srgbClr val="FF0000"/>
                </a:solidFill>
              </a:rPr>
              <a:t>被</a:t>
            </a:r>
            <a:r>
              <a:rPr lang="zh-CN" altLang="en-US" sz="4000" dirty="0">
                <a:solidFill>
                  <a:schemeClr val="tx1"/>
                </a:solidFill>
              </a:rPr>
              <a:t> </a:t>
            </a:r>
            <a:r>
              <a:rPr lang="en-US" altLang="zh-CN" sz="4000" dirty="0">
                <a:solidFill>
                  <a:schemeClr val="tx1"/>
                </a:solidFill>
              </a:rPr>
              <a:t>(S)</a:t>
            </a:r>
            <a:r>
              <a:rPr lang="zh-CN" altLang="en-US" sz="4000" dirty="0">
                <a:solidFill>
                  <a:schemeClr val="tx1"/>
                </a:solidFill>
              </a:rPr>
              <a:t> </a:t>
            </a:r>
            <a:r>
              <a:rPr lang="en-US" altLang="zh-CN" sz="4000" dirty="0">
                <a:solidFill>
                  <a:schemeClr val="tx1"/>
                </a:solidFill>
              </a:rPr>
              <a:t>V</a:t>
            </a:r>
            <a:r>
              <a:rPr lang="zh-CN" altLang="en-US" sz="4000" dirty="0">
                <a:solidFill>
                  <a:schemeClr val="tx1"/>
                </a:solidFill>
              </a:rPr>
              <a:t> </a:t>
            </a:r>
            <a:r>
              <a:rPr lang="zh-CN" altLang="en-US" sz="4000" dirty="0">
                <a:solidFill>
                  <a:srgbClr val="FF0000"/>
                </a:solidFill>
              </a:rPr>
              <a:t>为</a:t>
            </a:r>
            <a:r>
              <a:rPr lang="en-US" altLang="zh-CN" sz="4000" dirty="0">
                <a:solidFill>
                  <a:schemeClr val="tx1"/>
                </a:solidFill>
              </a:rPr>
              <a:t>…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3DE222-FCD1-F246-9B71-89B65DCC986B}"/>
              </a:ext>
            </a:extLst>
          </p:cNvPr>
          <p:cNvSpPr txBox="1"/>
          <p:nvPr/>
        </p:nvSpPr>
        <p:spPr>
          <a:xfrm>
            <a:off x="2252071" y="5138041"/>
            <a:ext cx="68275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根据句子内容插入相关图片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1.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这条船被命名为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</a:p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2.《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哈利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·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波特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被翻译为很多种语言。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28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56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theme/theme1.xml><?xml version="1.0" encoding="utf-8"?>
<a:theme xmlns:a="http://schemas.openxmlformats.org/drawingml/2006/main" name="常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常用" id="{9DDAE6EC-1737-1044-87DE-CDDA2A82D898}" vid="{A2DAEE89-EE25-824A-ABB5-4B8EA61E75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常用</Template>
  <TotalTime>380</TotalTime>
  <Words>2039</Words>
  <Application>Microsoft Macintosh PowerPoint</Application>
  <PresentationFormat>Widescreen</PresentationFormat>
  <Paragraphs>272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KaiTi</vt:lpstr>
      <vt:lpstr>SimSun</vt:lpstr>
      <vt:lpstr>Arial</vt:lpstr>
      <vt:lpstr>Calibri</vt:lpstr>
      <vt:lpstr>Calibri Light</vt:lpstr>
      <vt:lpstr>Times</vt:lpstr>
      <vt:lpstr>常用</vt:lpstr>
      <vt:lpstr>第二课 节日</vt:lpstr>
      <vt:lpstr>……大致可以分为…… / ……包括…… </vt:lpstr>
      <vt:lpstr>……大致可以分为…… / ……包括…… </vt:lpstr>
      <vt:lpstr>在…中 among</vt:lpstr>
      <vt:lpstr>从…开始   start from……</vt:lpstr>
      <vt:lpstr>以前…。从…开始，……</vt:lpstr>
      <vt:lpstr>以前…。从…开始，(由于……)，……</vt:lpstr>
      <vt:lpstr>O 被 (S)  V  RC</vt:lpstr>
      <vt:lpstr>被定为    被选为     被命名为      被翻译为</vt:lpstr>
      <vt:lpstr>PowerPoint Presentation</vt:lpstr>
      <vt:lpstr>PowerPoint Presentation</vt:lpstr>
      <vt:lpstr>PowerPoint Presentation</vt:lpstr>
      <vt:lpstr>PowerPoint Presentation</vt:lpstr>
      <vt:lpstr>通过…(methods) … (来) …(achieve a certain result)…</vt:lpstr>
      <vt:lpstr>…满足…的(…)需求   to meet someone’s needs</vt:lpstr>
      <vt:lpstr>满足…的需求</vt:lpstr>
      <vt:lpstr>满足…的需求</vt:lpstr>
      <vt:lpstr>…满足…的需求</vt:lpstr>
      <vt:lpstr>满足…的需求</vt:lpstr>
      <vt:lpstr>所谓…(term)… ，就是…(meaning)…。 Function: to define and explain a term. </vt:lpstr>
      <vt:lpstr>……。具体来说，……  specifically speaking</vt:lpstr>
      <vt:lpstr>To explain a term:  所谓…(term)… ，就是…(meaning)… 。具体来说，……。</vt:lpstr>
      <vt:lpstr>A以B为核心 = A的核心是B  (B is the core of A)</vt:lpstr>
      <vt:lpstr>A以B为核心 = A的核心是B  (B is the core of A)</vt:lpstr>
      <vt:lpstr>S很难做到…… it’s difficult for someone to do something</vt:lpstr>
      <vt:lpstr>无论……，S都……</vt:lpstr>
      <vt:lpstr>无论+Question，S都……  no matter⋯，⋯</vt:lpstr>
      <vt:lpstr>When there is a 不/没 in the sentence:  无论+多+adj/v  how… ，S也……</vt:lpstr>
      <vt:lpstr>When there is a 不/没 in the sentence:  无论+多+adj/v  how… ，S也……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Runqing Qi</dc:creator>
  <cp:lastModifiedBy>Runqing Qi</cp:lastModifiedBy>
  <cp:revision>10</cp:revision>
  <dcterms:created xsi:type="dcterms:W3CDTF">2023-10-15T21:09:18Z</dcterms:created>
  <dcterms:modified xsi:type="dcterms:W3CDTF">2024-03-08T19:39:34Z</dcterms:modified>
</cp:coreProperties>
</file>