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74" r:id="rId5"/>
    <p:sldId id="259" r:id="rId6"/>
    <p:sldId id="275" r:id="rId7"/>
    <p:sldId id="276" r:id="rId8"/>
    <p:sldId id="279" r:id="rId9"/>
    <p:sldId id="262" r:id="rId10"/>
    <p:sldId id="260" r:id="rId11"/>
    <p:sldId id="277" r:id="rId12"/>
    <p:sldId id="263" r:id="rId13"/>
    <p:sldId id="278" r:id="rId14"/>
    <p:sldId id="265" r:id="rId15"/>
    <p:sldId id="261" r:id="rId16"/>
    <p:sldId id="268" r:id="rId17"/>
    <p:sldId id="281" r:id="rId18"/>
    <p:sldId id="282" r:id="rId19"/>
    <p:sldId id="270" r:id="rId20"/>
    <p:sldId id="280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7"/>
    <p:restoredTop sz="93970"/>
  </p:normalViewPr>
  <p:slideViewPr>
    <p:cSldViewPr snapToGrid="0" snapToObjects="1">
      <p:cViewPr varScale="1">
        <p:scale>
          <a:sx n="80" d="100"/>
          <a:sy n="80" d="100"/>
        </p:scale>
        <p:origin x="21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2342A-4107-3148-A099-6BA2E81AF63E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57838-3EEF-F246-9F0D-19604437F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6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www.abcdtools.com</a:t>
            </a:r>
            <a:r>
              <a:rPr lang="en-US" dirty="0"/>
              <a:t>/area/hectare-to-mu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75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www.abcdtools.com</a:t>
            </a:r>
            <a:r>
              <a:rPr lang="en-US" dirty="0"/>
              <a:t>/area/hectare-to-mu</a:t>
            </a:r>
          </a:p>
          <a:p>
            <a:endParaRPr lang="en-US" dirty="0"/>
          </a:p>
          <a:p>
            <a:r>
              <a:rPr lang="en-US" altLang="zh-CN" b="0" i="0" dirty="0">
                <a:solidFill>
                  <a:srgbClr val="040C28"/>
                </a:solidFill>
                <a:effectLst/>
                <a:latin typeface="Google Sans"/>
              </a:rPr>
              <a:t>2.31</a:t>
            </a:r>
            <a:r>
              <a:rPr lang="zh-CN" altLang="en-US" b="0" i="0" dirty="0">
                <a:solidFill>
                  <a:srgbClr val="040C28"/>
                </a:solidFill>
                <a:effectLst/>
                <a:latin typeface="Google Sans"/>
              </a:rPr>
              <a:t>亿公顷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1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www.gov.cn</a:t>
            </a:r>
            <a:r>
              <a:rPr lang="en-US" dirty="0"/>
              <a:t>/</a:t>
            </a:r>
            <a:r>
              <a:rPr lang="en-US" dirty="0" err="1"/>
              <a:t>xinwen</a:t>
            </a:r>
            <a:r>
              <a:rPr lang="en-US" dirty="0"/>
              <a:t>/2019-09/06/content_5427730.htm</a:t>
            </a:r>
          </a:p>
          <a:p>
            <a:endParaRPr lang="en-US" dirty="0"/>
          </a:p>
          <a:p>
            <a:r>
              <a:rPr lang="en-US" dirty="0"/>
              <a:t>http://</a:t>
            </a:r>
            <a:r>
              <a:rPr lang="en-US" dirty="0" err="1"/>
              <a:t>paper.people.com.cn</a:t>
            </a:r>
            <a:r>
              <a:rPr lang="en-US" dirty="0"/>
              <a:t>/</a:t>
            </a:r>
            <a:r>
              <a:rPr lang="en-US" dirty="0" err="1"/>
              <a:t>rmrbhwb</a:t>
            </a:r>
            <a:r>
              <a:rPr lang="en-US" dirty="0"/>
              <a:t>/html/2023-03/13/content_25970087.htm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A57838-3EEF-F246-9F0D-19604437FB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2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inhuanet.com/video/sjxw/2021-03/12/c_1211063046.htm" TargetMode="External"/><Relationship Id="rId2" Type="http://schemas.openxmlformats.org/officeDocument/2006/relationships/hyperlink" Target="https://www.chyxx.com/industry/202007/878897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lobalforestwatch.org/dashboards/country/USA/?category=forest-change&amp;location=WyJjb3VudHJ5IiwiVVNBIl0%3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6CC02-C29C-0047-8244-A1981985AE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第十課 螞蟻森林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61C11-2767-DE47-B197-DA8E5E1D81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55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繳納    罰單    燃氣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zh-CN" altLang="en-US" dirty="0"/>
              <a:t>給</a:t>
            </a:r>
            <a:r>
              <a:rPr lang="en-US" altLang="zh-CN" dirty="0"/>
              <a:t>B</a:t>
            </a:r>
            <a:r>
              <a:rPr lang="zh-CN" altLang="en-US" dirty="0"/>
              <a:t>開罰單
</a:t>
            </a:r>
            <a:r>
              <a:rPr lang="en-US" altLang="zh-CN" dirty="0"/>
              <a:t>B</a:t>
            </a:r>
            <a:r>
              <a:rPr lang="zh-CN" altLang="en-US" dirty="0"/>
              <a:t>收到了一張罰單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FC9EE5-0E3D-994A-B326-8EAFAC281300}"/>
              </a:ext>
            </a:extLst>
          </p:cNvPr>
          <p:cNvSpPr txBox="1"/>
          <p:nvPr/>
        </p:nvSpPr>
        <p:spPr>
          <a:xfrm>
            <a:off x="1725110" y="3429000"/>
            <a:ext cx="3546763" cy="110799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帶讀生詞
</a:t>
            </a:r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插入相關圖片，根據圖片用生詞問答。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9478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繳納     罰單     燃氣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52069"/>
          </a:xfrm>
        </p:spPr>
        <p:txBody>
          <a:bodyPr>
            <a:normAutofit/>
          </a:bodyPr>
          <a:lstStyle/>
          <a:p>
            <a:pPr marL="523875" indent="-523875">
              <a:buFont typeface="+mj-lt"/>
              <a:buAutoNum type="arabicPeriod"/>
            </a:pPr>
            <a:r>
              <a:rPr lang="zh-CN" altLang="en-US" dirty="0"/>
              <a:t>你收到過什麼</a:t>
            </a:r>
            <a:r>
              <a:rPr lang="zh-CN" altLang="en-US" dirty="0">
                <a:solidFill>
                  <a:srgbClr val="FF0000"/>
                </a:solidFill>
              </a:rPr>
              <a:t>罰單</a:t>
            </a:r>
            <a:r>
              <a:rPr lang="zh-CN" altLang="en-US" dirty="0"/>
              <a:t>？要</a:t>
            </a:r>
            <a:r>
              <a:rPr lang="zh-CN" altLang="en-US" dirty="0">
                <a:solidFill>
                  <a:srgbClr val="FF0000"/>
                </a:solidFill>
              </a:rPr>
              <a:t>罰多少錢</a:t>
            </a:r>
            <a:r>
              <a:rPr lang="zh-CN" altLang="en-US" dirty="0"/>
              <a:t>？你為什麼收到了</a:t>
            </a:r>
            <a:r>
              <a:rPr lang="zh-CN" altLang="en-US" dirty="0">
                <a:solidFill>
                  <a:srgbClr val="FF0000"/>
                </a:solidFill>
              </a:rPr>
              <a:t>罰單</a:t>
            </a:r>
            <a:r>
              <a:rPr lang="zh-CN" altLang="en-US" dirty="0"/>
              <a:t>？
你</a:t>
            </a:r>
            <a:r>
              <a:rPr lang="zh-CN" altLang="en-US" dirty="0">
                <a:solidFill>
                  <a:srgbClr val="FF0000"/>
                </a:solidFill>
              </a:rPr>
              <a:t>繳納</a:t>
            </a:r>
            <a:r>
              <a:rPr lang="zh-CN" altLang="en-US" dirty="0"/>
              <a:t>過什麼</a:t>
            </a:r>
            <a:r>
              <a:rPr lang="zh-CN" altLang="en-US" dirty="0">
                <a:solidFill>
                  <a:srgbClr val="FF0000"/>
                </a:solidFill>
              </a:rPr>
              <a:t>罰單</a:t>
            </a:r>
            <a:r>
              <a:rPr lang="zh-CN" altLang="en-US" dirty="0"/>
              <a:t>？是怎麼</a:t>
            </a:r>
            <a:r>
              <a:rPr lang="zh-CN" altLang="en-US" dirty="0">
                <a:solidFill>
                  <a:srgbClr val="FF0000"/>
                </a:solidFill>
              </a:rPr>
              <a:t>繳納</a:t>
            </a:r>
            <a:r>
              <a:rPr lang="zh-CN" altLang="en-US" dirty="0"/>
              <a:t>的？
你家一個月的水費、電費和</a:t>
            </a:r>
            <a:r>
              <a:rPr lang="zh-CN" altLang="en-US" dirty="0">
                <a:solidFill>
                  <a:srgbClr val="FF0000"/>
                </a:solidFill>
              </a:rPr>
              <a:t>燃氣</a:t>
            </a:r>
            <a:r>
              <a:rPr lang="zh-CN" altLang="en-US" dirty="0"/>
              <a:t>費是多少？
你家的</a:t>
            </a:r>
            <a:r>
              <a:rPr lang="zh-CN" altLang="en-US" u="sng" dirty="0"/>
              <a:t>灶台</a:t>
            </a:r>
            <a:r>
              <a:rPr lang="zh-CN" altLang="en-US" dirty="0"/>
              <a:t>是電的還是</a:t>
            </a:r>
            <a:r>
              <a:rPr lang="zh-CN" altLang="en-US" dirty="0">
                <a:solidFill>
                  <a:srgbClr val="FF0000"/>
                </a:solidFill>
              </a:rPr>
              <a:t>燃氣</a:t>
            </a:r>
            <a:r>
              <a:rPr lang="zh-CN" altLang="en-US" dirty="0"/>
              <a:t>的？你覺得哪一種灶台更好用？為什麼？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49FFD0-FAF1-CE46-A3F3-DC53D16D951A}"/>
              </a:ext>
            </a:extLst>
          </p:cNvPr>
          <p:cNvSpPr txBox="1"/>
          <p:nvPr/>
        </p:nvSpPr>
        <p:spPr>
          <a:xfrm>
            <a:off x="2826327" y="5505770"/>
            <a:ext cx="684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stove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58100-824E-FF4E-81EC-048B457E09F6}"/>
              </a:ext>
            </a:extLst>
          </p:cNvPr>
          <p:cNvSpPr txBox="1"/>
          <p:nvPr/>
        </p:nvSpPr>
        <p:spPr>
          <a:xfrm>
            <a:off x="5961088" y="5690436"/>
            <a:ext cx="2492532" cy="4308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可插入相关图片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071EF-7748-0A4B-9B5C-54B67078EF90}"/>
              </a:ext>
            </a:extLst>
          </p:cNvPr>
          <p:cNvSpPr txBox="1"/>
          <p:nvPr/>
        </p:nvSpPr>
        <p:spPr>
          <a:xfrm>
            <a:off x="2650216" y="4689646"/>
            <a:ext cx="504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33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1849-D61E-6642-AD71-07BFD64C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依然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503C0-61B4-A04D-9993-98FEAA2EF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36" y="1106637"/>
            <a:ext cx="11928764" cy="5751363"/>
          </a:xfrm>
        </p:spPr>
        <p:txBody>
          <a:bodyPr>
            <a:normAutofit fontScale="92500" lnSpcReduction="1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考試前他用功地複習了兩個星期，可是分數依然很低。
他畢業已經二十年了，不過依然跟老同學們保持著聯繫。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we broke up three years ago, I still </a:t>
            </a:r>
            <a:r>
              <a:rPr lang="en-US" altLang="zh-CN" sz="2800" dirty="0"/>
              <a:t>can’t</a:t>
            </a:r>
            <a:r>
              <a:rPr lang="en-US" sz="2800" dirty="0"/>
              <a:t> forg</a:t>
            </a:r>
            <a:r>
              <a:rPr lang="en-US" altLang="zh-CN" sz="2800" dirty="0"/>
              <a:t>et</a:t>
            </a:r>
            <a:r>
              <a:rPr lang="en-US" sz="2800" dirty="0"/>
              <a:t> </a:t>
            </a:r>
            <a:r>
              <a:rPr lang="en-US" altLang="zh-CN" sz="2800" dirty="0"/>
              <a:t>her</a:t>
            </a:r>
            <a:r>
              <a:rPr lang="en-US" sz="2800" dirty="0"/>
              <a:t>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I explained to the police for a long time, but they still issued me a ticket.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we have been discussing for a long time, we still have not found a solution to the problem.</a:t>
            </a:r>
          </a:p>
          <a:p>
            <a:pPr marL="468313" indent="-468313">
              <a:buFont typeface="+mj-lt"/>
              <a:buAutoNum type="arabicPeriod"/>
            </a:pPr>
            <a:r>
              <a:rPr lang="en-US" sz="2800" dirty="0"/>
              <a:t>Although costs have been reduced, the company still has not made any money this year</a:t>
            </a:r>
            <a:r>
              <a:rPr lang="en-US" altLang="zh-CN" sz="2800" dirty="0"/>
              <a:t>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E127D-7F63-F244-8BEA-A4A45FE70C47}"/>
              </a:ext>
            </a:extLst>
          </p:cNvPr>
          <p:cNvSpPr txBox="1"/>
          <p:nvPr/>
        </p:nvSpPr>
        <p:spPr>
          <a:xfrm>
            <a:off x="1884218" y="358668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still</a:t>
            </a:r>
            <a:endParaRPr lang="en-US" sz="32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7125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1C65-C533-EB47-B523-78A68FEB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67"/>
            <a:ext cx="10515600" cy="1933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國家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政府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機構    </a:t>
            </a:r>
            <a:r>
              <a:rPr lang="zh-CN" altLang="en-US" dirty="0">
                <a:solidFill>
                  <a:srgbClr val="FF0000"/>
                </a:solidFill>
              </a:rPr>
              <a:t>推行</a:t>
            </a:r>
            <a:r>
              <a:rPr lang="zh-CN" altLang="en-US" dirty="0"/>
              <a:t> </a:t>
            </a:r>
            <a:r>
              <a:rPr lang="en-US" altLang="zh-CN" dirty="0"/>
              <a:t>…</a:t>
            </a:r>
            <a:r>
              <a:rPr lang="zh-CN" altLang="en-US" dirty="0"/>
              <a:t> 制度</a:t>
            </a:r>
            <a:r>
              <a:rPr lang="en-US" altLang="zh-CN" dirty="0"/>
              <a:t>/</a:t>
            </a:r>
            <a:r>
              <a:rPr lang="zh-CN" altLang="en-US" dirty="0"/>
              <a:t>政策</a:t>
            </a:r>
            <a:r>
              <a:rPr lang="en-US" altLang="zh-CN" dirty="0"/>
              <a:t>/</a:t>
            </a:r>
            <a:r>
              <a:rPr lang="zh-CN" altLang="en-US" dirty="0"/>
              <a:t>改革</a:t>
            </a:r>
            <a:r>
              <a:rPr lang="en-US" altLang="zh-CN" dirty="0"/>
              <a:t>/</a:t>
            </a:r>
            <a:r>
              <a:rPr lang="zh-CN" altLang="en-US" dirty="0"/>
              <a:t>計劃</a:t>
            </a:r>
            <a:br>
              <a:rPr lang="en-US" altLang="zh-CN" dirty="0"/>
            </a:br>
            <a:r>
              <a:rPr lang="zh-CN" altLang="en-US" dirty="0">
                <a:solidFill>
                  <a:srgbClr val="0070C0"/>
                </a:solidFill>
              </a:rPr>
              <a:t>公司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商家             </a:t>
            </a:r>
            <a:r>
              <a:rPr lang="zh-CN" altLang="en-US" dirty="0">
                <a:solidFill>
                  <a:srgbClr val="FF0000"/>
                </a:solidFill>
              </a:rPr>
              <a:t>推出 </a:t>
            </a:r>
            <a:r>
              <a:rPr lang="en-US" altLang="zh-CN" dirty="0"/>
              <a:t>…</a:t>
            </a:r>
            <a:r>
              <a:rPr lang="zh-CN" altLang="en-US" dirty="0"/>
              <a:t>新產品</a:t>
            </a:r>
            <a:r>
              <a:rPr lang="en-US" altLang="zh-CN" dirty="0"/>
              <a:t>/</a:t>
            </a:r>
            <a:r>
              <a:rPr lang="zh-CN" altLang="en-US" dirty="0"/>
              <a:t>項目</a:t>
            </a:r>
            <a:r>
              <a:rPr lang="en-US" altLang="zh-CN" dirty="0"/>
              <a:t>/</a:t>
            </a:r>
            <a:r>
              <a:rPr lang="zh-CN" altLang="en-US" dirty="0"/>
              <a:t>活動</a:t>
            </a:r>
            <a:endParaRPr lang="en-US" altLang="zh-CN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947E19-729F-7347-B7BB-3D6BC24437AD}"/>
              </a:ext>
            </a:extLst>
          </p:cNvPr>
          <p:cNvSpPr txBox="1">
            <a:spLocks/>
          </p:cNvSpPr>
          <p:nvPr/>
        </p:nvSpPr>
        <p:spPr>
          <a:xfrm>
            <a:off x="852055" y="1973968"/>
            <a:ext cx="10515600" cy="464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3875" indent="-523875">
              <a:buFont typeface="+mj-lt"/>
              <a:buAutoNum type="arabicPeriod"/>
            </a:pPr>
            <a:r>
              <a:rPr lang="en-US" altLang="zh-CN" dirty="0"/>
              <a:t>2021</a:t>
            </a:r>
            <a:r>
              <a:rPr lang="zh-CN" altLang="en-US" dirty="0"/>
              <a:t>年，中國政府開始</a:t>
            </a:r>
            <a:r>
              <a:rPr lang="en-US" altLang="zh-CN" dirty="0"/>
              <a:t>____</a:t>
            </a:r>
            <a:r>
              <a:rPr lang="zh-CN" altLang="en-US" dirty="0"/>
              <a:t>三胎政策。
從</a:t>
            </a:r>
            <a:r>
              <a:rPr lang="en-US" altLang="zh-CN" dirty="0"/>
              <a:t>1999</a:t>
            </a:r>
            <a:r>
              <a:rPr lang="zh-CN" altLang="en-US" dirty="0"/>
              <a:t>年至今，中國政府大力</a:t>
            </a:r>
            <a:r>
              <a:rPr lang="en-US" altLang="zh-CN" dirty="0"/>
              <a:t>____</a:t>
            </a:r>
            <a:r>
              <a:rPr lang="zh-CN" altLang="en-US" dirty="0"/>
              <a:t>封山育林和退耕還林政策。
新產品</a:t>
            </a:r>
            <a:r>
              <a:rPr lang="en-US" altLang="zh-CN" dirty="0"/>
              <a:t>____</a:t>
            </a:r>
            <a:r>
              <a:rPr lang="zh-CN" altLang="en-US" dirty="0"/>
              <a:t>后，很多消費者前來購買。
為了降低碳排放量，北京政府開始</a:t>
            </a:r>
            <a:r>
              <a:rPr lang="en-US" altLang="zh-CN" dirty="0"/>
              <a:t>____</a:t>
            </a:r>
            <a:r>
              <a:rPr lang="zh-CN" altLang="en-US" dirty="0"/>
              <a:t>一系列計劃。
</a:t>
            </a:r>
            <a:r>
              <a:rPr lang="en-US" altLang="zh-CN" dirty="0"/>
              <a:t>2016</a:t>
            </a:r>
            <a:r>
              <a:rPr lang="zh-CN" altLang="en-US" dirty="0"/>
              <a:t>年， 阿里巴巴</a:t>
            </a:r>
            <a:r>
              <a:rPr lang="en-US" altLang="zh-CN" dirty="0"/>
              <a:t>____</a:t>
            </a:r>
            <a:r>
              <a:rPr lang="zh-CN" altLang="en-US" dirty="0"/>
              <a:t>了螞蟻森林公益專案。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110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28" y="339491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具有</a:t>
            </a:r>
            <a:r>
              <a:rPr lang="en-US" altLang="zh-CN" sz="3600" dirty="0"/>
              <a:t>... </a:t>
            </a:r>
            <a:r>
              <a:rPr lang="zh-CN" altLang="en-US" sz="3600" dirty="0"/>
              <a:t>意義      具有</a:t>
            </a:r>
            <a:r>
              <a:rPr lang="en-US" altLang="zh-CN" sz="3600" dirty="0"/>
              <a:t>... </a:t>
            </a:r>
            <a:r>
              <a:rPr lang="zh-CN" altLang="en-US" sz="3600" dirty="0"/>
              <a:t>性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683" y="994713"/>
            <a:ext cx="2431798" cy="4911455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現實
歷史
社會
特殊
重要</a:t>
            </a: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D9225-89FC-9E41-B26B-E3D57D507A58}"/>
              </a:ext>
            </a:extLst>
          </p:cNvPr>
          <p:cNvSpPr txBox="1">
            <a:spLocks/>
          </p:cNvSpPr>
          <p:nvPr/>
        </p:nvSpPr>
        <p:spPr>
          <a:xfrm>
            <a:off x="3393001" y="1108556"/>
            <a:ext cx="2431798" cy="4911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/>
              <a:t>可行性
代表性
包容性
挑戰性 
可持續性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A83917-3A03-A940-A099-26B964EE1D35}"/>
              </a:ext>
            </a:extLst>
          </p:cNvPr>
          <p:cNvSpPr txBox="1">
            <a:spLocks/>
          </p:cNvSpPr>
          <p:nvPr/>
        </p:nvSpPr>
        <p:spPr>
          <a:xfrm>
            <a:off x="5641146" y="654540"/>
            <a:ext cx="6302326" cy="5819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403225">
              <a:buFont typeface="+mj-lt"/>
              <a:buAutoNum type="arabicPeriod"/>
            </a:pPr>
            <a:r>
              <a:rPr lang="zh-CN" altLang="en-US" sz="3200" dirty="0"/>
              <a:t>雖然環保是一個老生常談的話題，但是依然具有</a:t>
            </a:r>
            <a:r>
              <a:rPr lang="en-US" altLang="zh-CN" sz="3200" dirty="0"/>
              <a:t>____</a:t>
            </a:r>
            <a:r>
              <a:rPr lang="zh-CN" altLang="en-US" sz="3200" dirty="0"/>
              <a:t>意義，因為它和我們的日常生活息息相關。
我認為這一計劃不具有</a:t>
            </a:r>
            <a:r>
              <a:rPr lang="en-US" altLang="zh-CN" sz="3200" dirty="0"/>
              <a:t>_____</a:t>
            </a:r>
            <a:r>
              <a:rPr lang="zh-CN" altLang="en-US" sz="3200" dirty="0"/>
              <a:t>，因為成本太高，技術太難。
這個公益項目將為無數人提供更好的教育機會，具有深遠的</a:t>
            </a:r>
            <a:r>
              <a:rPr lang="en-US" altLang="zh-CN" sz="3200" dirty="0"/>
              <a:t>_____</a:t>
            </a:r>
            <a:r>
              <a:rPr lang="zh-CN" altLang="en-US" sz="3200" dirty="0"/>
              <a:t>意義。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4863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71361-500A-094B-9C80-82E7BC24A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106" y="2554941"/>
            <a:ext cx="6673782" cy="317706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生詞表二生詞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643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積累 </a:t>
            </a:r>
            <a:r>
              <a:rPr lang="en-US" altLang="zh-CN" sz="3800" dirty="0">
                <a:solidFill>
                  <a:srgbClr val="FF0000"/>
                </a:solidFill>
              </a:rPr>
              <a:t>(</a:t>
            </a:r>
            <a:r>
              <a:rPr lang="zh-CN" altLang="en-US" sz="3800" dirty="0">
                <a:solidFill>
                  <a:srgbClr val="FF0000"/>
                </a:solidFill>
              </a:rPr>
              <a:t>經驗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知識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財富</a:t>
            </a:r>
            <a:r>
              <a:rPr lang="en-US" altLang="zh-CN" sz="3800" dirty="0">
                <a:solidFill>
                  <a:srgbClr val="FF0000"/>
                </a:solidFill>
              </a:rPr>
              <a:t>/</a:t>
            </a:r>
            <a:r>
              <a:rPr lang="zh-CN" altLang="en-US" sz="3800" dirty="0">
                <a:solidFill>
                  <a:srgbClr val="FF0000"/>
                </a:solidFill>
              </a:rPr>
              <a:t>資金</a:t>
            </a:r>
            <a:r>
              <a:rPr lang="en-US" altLang="zh-CN" sz="3800" dirty="0">
                <a:solidFill>
                  <a:srgbClr val="FF0000"/>
                </a:solidFill>
              </a:rPr>
              <a:t>)</a:t>
            </a:r>
            <a:r>
              <a:rPr lang="zh-CN" altLang="en-US" sz="3800" dirty="0"/>
              <a:t>    </a:t>
            </a:r>
            <a:r>
              <a:rPr lang="en-US" altLang="zh-CN" sz="3800" dirty="0">
                <a:solidFill>
                  <a:schemeClr val="tx1"/>
                </a:solidFill>
              </a:rPr>
              <a:t>VS</a:t>
            </a:r>
            <a:r>
              <a:rPr lang="zh-CN" altLang="en-US" sz="3800" dirty="0">
                <a:solidFill>
                  <a:schemeClr val="tx1"/>
                </a:solidFill>
              </a:rPr>
              <a:t>   </a:t>
            </a:r>
            <a:r>
              <a:rPr lang="zh-CN" altLang="en-US" sz="3800" dirty="0"/>
              <a:t>    </a:t>
            </a:r>
            <a:r>
              <a:rPr lang="zh-CN" altLang="en-US" dirty="0">
                <a:solidFill>
                  <a:srgbClr val="00B050"/>
                </a:solidFill>
              </a:rPr>
              <a:t>累計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771" y="1106637"/>
            <a:ext cx="11873229" cy="4644725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en-US" altLang="zh-CN" dirty="0"/>
              <a:t>2023</a:t>
            </a:r>
            <a:r>
              <a:rPr lang="zh-CN" altLang="en-US" dirty="0"/>
              <a:t>年全球</a:t>
            </a:r>
            <a:r>
              <a:rPr lang="en-US" altLang="zh-CN" dirty="0"/>
              <a:t>____</a:t>
            </a:r>
            <a:r>
              <a:rPr lang="zh-CN" altLang="en-US" dirty="0"/>
              <a:t>碳排放量高達</a:t>
            </a:r>
            <a:r>
              <a:rPr lang="en-US" altLang="zh-CN" dirty="0"/>
              <a:t>409</a:t>
            </a:r>
            <a:r>
              <a:rPr lang="zh-CN" altLang="en-US" dirty="0"/>
              <a:t>億噸。
為了</a:t>
            </a:r>
            <a:r>
              <a:rPr lang="en-US" altLang="zh-CN" dirty="0"/>
              <a:t>____</a:t>
            </a:r>
            <a:r>
              <a:rPr lang="zh-CN" altLang="en-US" dirty="0"/>
              <a:t>工作經驗，我從大一就開始在公司實習。
今年上半年，我們團隊</a:t>
            </a:r>
            <a:r>
              <a:rPr lang="en-US" altLang="zh-CN" dirty="0"/>
              <a:t>____</a:t>
            </a:r>
            <a:r>
              <a:rPr lang="zh-CN" altLang="en-US" dirty="0"/>
              <a:t>完成了六個项目。
這個專案的收益在過去一年裡 </a:t>
            </a:r>
            <a:r>
              <a:rPr lang="en-US" altLang="zh-CN" dirty="0"/>
              <a:t>____</a:t>
            </a:r>
            <a:r>
              <a:rPr lang="zh-CN" altLang="en-US" dirty="0"/>
              <a:t>增長了</a:t>
            </a:r>
            <a:r>
              <a:rPr lang="en-US" altLang="zh-CN" dirty="0"/>
              <a:t>20%</a:t>
            </a:r>
            <a:r>
              <a:rPr lang="zh-CN" altLang="en-US" dirty="0"/>
              <a:t>。
長期投資可以幫助你</a:t>
            </a:r>
            <a:r>
              <a:rPr lang="en-US" altLang="zh-CN" dirty="0"/>
              <a:t>____</a:t>
            </a:r>
            <a:r>
              <a:rPr lang="zh-CN" altLang="en-US" dirty="0"/>
              <a:t>財富，這樣以後可以實現經濟自由。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EFD636-41C7-3749-B994-9572A5E937C4}"/>
              </a:ext>
            </a:extLst>
          </p:cNvPr>
          <p:cNvSpPr txBox="1">
            <a:spLocks/>
          </p:cNvSpPr>
          <p:nvPr/>
        </p:nvSpPr>
        <p:spPr>
          <a:xfrm>
            <a:off x="714988" y="548264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sz="3200" dirty="0">
                <a:solidFill>
                  <a:srgbClr val="FF0000"/>
                </a:solidFill>
              </a:rPr>
              <a:t>積累</a:t>
            </a:r>
            <a:r>
              <a:rPr lang="en-US" altLang="zh-CN" sz="3200" dirty="0">
                <a:solidFill>
                  <a:srgbClr val="FF0000"/>
                </a:solidFill>
              </a:rPr>
              <a:t>+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N</a:t>
            </a:r>
            <a:r>
              <a:rPr lang="zh-CN" altLang="en-US" sz="3200" dirty="0">
                <a:solidFill>
                  <a:srgbClr val="FF0000"/>
                </a:solidFill>
              </a:rPr>
              <a:t>          </a:t>
            </a:r>
            <a:r>
              <a:rPr lang="zh-CN" altLang="en-US" sz="3200" dirty="0">
                <a:solidFill>
                  <a:srgbClr val="00B050"/>
                </a:solidFill>
              </a:rPr>
              <a:t>累計</a:t>
            </a:r>
            <a:r>
              <a:rPr lang="en-US" altLang="zh-CN" sz="3200" dirty="0">
                <a:solidFill>
                  <a:srgbClr val="00B050"/>
                </a:solidFill>
              </a:rPr>
              <a:t>+N</a:t>
            </a:r>
            <a:r>
              <a:rPr lang="zh-CN" altLang="en-US" sz="3200" dirty="0">
                <a:solidFill>
                  <a:srgbClr val="00B050"/>
                </a:solidFill>
              </a:rPr>
              <a:t>         累計</a:t>
            </a:r>
            <a:r>
              <a:rPr lang="en-US" altLang="zh-CN" sz="3200" dirty="0">
                <a:solidFill>
                  <a:srgbClr val="00B050"/>
                </a:solidFill>
              </a:rPr>
              <a:t>+V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34EFB3-799F-8740-A812-FCE5F2D74512}"/>
              </a:ext>
            </a:extLst>
          </p:cNvPr>
          <p:cNvSpPr txBox="1"/>
          <p:nvPr/>
        </p:nvSpPr>
        <p:spPr>
          <a:xfrm>
            <a:off x="961412" y="6073162"/>
            <a:ext cx="417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DBD1CA-FE1E-4545-BEA5-B3FA4D7CDDBA}"/>
              </a:ext>
            </a:extLst>
          </p:cNvPr>
          <p:cNvSpPr txBox="1"/>
          <p:nvPr/>
        </p:nvSpPr>
        <p:spPr>
          <a:xfrm>
            <a:off x="3252101" y="6073162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adj.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197A7D-9E49-6744-A75D-7EF33CBB10EC}"/>
              </a:ext>
            </a:extLst>
          </p:cNvPr>
          <p:cNvSpPr txBox="1"/>
          <p:nvPr/>
        </p:nvSpPr>
        <p:spPr>
          <a:xfrm>
            <a:off x="5525797" y="6073161"/>
            <a:ext cx="8547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adv.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2640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5FB88-DC47-C343-A641-20053E44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0" y="209603"/>
            <a:ext cx="7138566" cy="882907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參與</a:t>
            </a:r>
            <a:r>
              <a:rPr lang="zh-CN" altLang="en-US" dirty="0"/>
              <a:t>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r>
              <a:rPr lang="zh-CN" altLang="en-US" dirty="0">
                <a:solidFill>
                  <a:srgbClr val="00B050"/>
                </a:solidFill>
              </a:rPr>
              <a:t>參加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24697-6848-4942-9DE6-0B51522AF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20" y="918464"/>
            <a:ext cx="10515600" cy="4644725"/>
          </a:xfrm>
        </p:spPr>
        <p:txBody>
          <a:bodyPr/>
          <a:lstStyle/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在螞蟻森林上</a:t>
            </a:r>
            <a:r>
              <a:rPr lang="zh-CN" altLang="en-US" dirty="0">
                <a:solidFill>
                  <a:srgbClr val="FF0000"/>
                </a:solidFill>
              </a:rPr>
              <a:t>參與</a:t>
            </a:r>
            <a:r>
              <a:rPr lang="zh-CN" altLang="en-US" dirty="0"/>
              <a:t>手機種樹的人高達</a:t>
            </a:r>
            <a:r>
              <a:rPr lang="en-US" altLang="zh-CN" dirty="0"/>
              <a:t>5.5</a:t>
            </a:r>
            <a:r>
              <a:rPr lang="zh-CN" altLang="en-US" dirty="0"/>
              <a:t>億。
他將</a:t>
            </a:r>
            <a:r>
              <a:rPr lang="zh-CN" altLang="en-US" dirty="0">
                <a:solidFill>
                  <a:srgbClr val="00B050"/>
                </a:solidFill>
              </a:rPr>
              <a:t>參加</a:t>
            </a:r>
            <a:r>
              <a:rPr lang="zh-CN" altLang="en-US" dirty="0"/>
              <a:t>下個月的國際會議。
他邀請我</a:t>
            </a:r>
            <a:r>
              <a:rPr lang="zh-CN" altLang="en-US" dirty="0">
                <a:solidFill>
                  <a:srgbClr val="00B050"/>
                </a:solidFill>
              </a:rPr>
              <a:t>參加</a:t>
            </a:r>
            <a:r>
              <a:rPr lang="zh-CN" altLang="en-US" dirty="0"/>
              <a:t>他們的婚禮。
你會</a:t>
            </a:r>
            <a:r>
              <a:rPr lang="zh-CN" altLang="en-US" dirty="0">
                <a:solidFill>
                  <a:srgbClr val="FF0000"/>
                </a:solidFill>
              </a:rPr>
              <a:t>參與</a:t>
            </a:r>
            <a:r>
              <a:rPr lang="zh-CN" altLang="en-US" dirty="0"/>
              <a:t>這次會議的組織工作嗎？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75A1AC-1A80-C24D-9B4B-8921E8A1C65D}"/>
              </a:ext>
            </a:extLst>
          </p:cNvPr>
          <p:cNvSpPr txBox="1">
            <a:spLocks/>
          </p:cNvSpPr>
          <p:nvPr/>
        </p:nvSpPr>
        <p:spPr>
          <a:xfrm>
            <a:off x="689220" y="4867422"/>
            <a:ext cx="10515600" cy="1780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00B050"/>
                </a:solidFill>
              </a:rPr>
              <a:t>參加：</a:t>
            </a:r>
            <a:r>
              <a:rPr lang="en-US" altLang="zh-CN" dirty="0">
                <a:solidFill>
                  <a:srgbClr val="00B050"/>
                </a:solidFill>
              </a:rPr>
              <a:t>+</a:t>
            </a:r>
            <a:r>
              <a:rPr lang="zh-CN" altLang="en-US" dirty="0">
                <a:solidFill>
                  <a:srgbClr val="00B050"/>
                </a:solidFill>
              </a:rPr>
              <a:t> 考試、活動、聚會、會議等</a:t>
            </a:r>
            <a:endParaRPr lang="en-US" altLang="zh-CN" dirty="0">
              <a:solidFill>
                <a:srgbClr val="00B05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參與：</a:t>
            </a:r>
            <a:r>
              <a:rPr lang="en-US" altLang="zh-CN" sz="2800" dirty="0">
                <a:solidFill>
                  <a:srgbClr val="FF0000"/>
                </a:solidFill>
              </a:rPr>
              <a:t>emphasize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the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degree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and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depth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of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u="sng" dirty="0">
                <a:solidFill>
                  <a:srgbClr val="FF0000"/>
                </a:solidFill>
              </a:rPr>
              <a:t>participation</a:t>
            </a:r>
            <a:r>
              <a:rPr lang="zh-CN" altLang="en-US" sz="2800" u="sng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in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something,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which can include active participation, contribution, participation in decision-making, etc.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575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D408842-C2A0-0A4B-AD00-850F0C298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0" y="209603"/>
            <a:ext cx="7138566" cy="882907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參與</a:t>
            </a:r>
            <a:r>
              <a:rPr lang="zh-CN" altLang="en-US" dirty="0"/>
              <a:t>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r>
              <a:rPr lang="zh-CN" altLang="en-US" dirty="0">
                <a:solidFill>
                  <a:srgbClr val="00B050"/>
                </a:solidFill>
              </a:rPr>
              <a:t>參加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26ADC0-8599-7140-A9B4-17E051FC7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20" y="1242021"/>
            <a:ext cx="10515600" cy="4644725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zh-CN" altLang="en-US" dirty="0"/>
              <a:t>你會</a:t>
            </a:r>
            <a:r>
              <a:rPr lang="en-US" altLang="zh-CN" dirty="0"/>
              <a:t>_____</a:t>
            </a:r>
            <a:r>
              <a:rPr lang="zh-CN" altLang="en-US" dirty="0"/>
              <a:t>這個項目的運作嗎？
這家公司一直宣導低碳環保，並積極</a:t>
            </a:r>
            <a:r>
              <a:rPr lang="en-US" altLang="zh-CN" dirty="0"/>
              <a:t>_____</a:t>
            </a:r>
            <a:r>
              <a:rPr lang="zh-CN" altLang="en-US" dirty="0"/>
              <a:t>環保活動。
這個國家</a:t>
            </a:r>
            <a:r>
              <a:rPr lang="en-US" altLang="zh-CN" dirty="0"/>
              <a:t>_____</a:t>
            </a:r>
            <a:r>
              <a:rPr lang="zh-CN" altLang="en-US" dirty="0"/>
              <a:t>今年的奧運會嗎？
申請這個專業需要</a:t>
            </a:r>
            <a:r>
              <a:rPr lang="en-US" altLang="zh-CN" dirty="0"/>
              <a:t>_____</a:t>
            </a:r>
            <a:r>
              <a:rPr lang="zh-CN" altLang="en-US" dirty="0"/>
              <a:t>專業課考試嗎？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62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574A-3239-344C-B87F-A2E0B87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成本        獲得        成就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72847"/>
          </a:xfrm>
        </p:spPr>
        <p:txBody>
          <a:bodyPr/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你最喜歡的名人是誰？他</a:t>
            </a:r>
            <a:r>
              <a:rPr lang="zh-CN" altLang="en-US" dirty="0">
                <a:solidFill>
                  <a:srgbClr val="FF0000"/>
                </a:solidFill>
              </a:rPr>
              <a:t>獲得</a:t>
            </a:r>
            <a:r>
              <a:rPr lang="zh-CN" altLang="en-US" dirty="0"/>
              <a:t>過什麼</a:t>
            </a:r>
            <a:r>
              <a:rPr lang="zh-CN" altLang="en-US" dirty="0">
                <a:solidFill>
                  <a:srgbClr val="FF0000"/>
                </a:solidFill>
              </a:rPr>
              <a:t>成就</a:t>
            </a:r>
            <a:r>
              <a:rPr lang="zh-CN" altLang="en-US" dirty="0"/>
              <a:t>？
你在大學期間</a:t>
            </a:r>
            <a:r>
              <a:rPr lang="zh-CN" altLang="en-US" dirty="0">
                <a:solidFill>
                  <a:srgbClr val="FF0000"/>
                </a:solidFill>
              </a:rPr>
              <a:t>獲得</a:t>
            </a:r>
            <a:r>
              <a:rPr lang="zh-CN" altLang="en-US" dirty="0"/>
              <a:t>過什麼</a:t>
            </a:r>
            <a:r>
              <a:rPr lang="zh-CN" altLang="en-US" dirty="0">
                <a:solidFill>
                  <a:srgbClr val="FF0000"/>
                </a:solidFill>
              </a:rPr>
              <a:t>成就</a:t>
            </a:r>
            <a:r>
              <a:rPr lang="zh-CN" altLang="en-US" dirty="0"/>
              <a:t>？
你參加過什麼商業項目嗎？怎麼計算這個項目的</a:t>
            </a:r>
            <a:r>
              <a:rPr lang="zh-CN" altLang="en-US" dirty="0">
                <a:solidFill>
                  <a:srgbClr val="FF0000"/>
                </a:solidFill>
              </a:rPr>
              <a:t>成本</a:t>
            </a:r>
            <a:r>
              <a:rPr lang="zh-CN" altLang="en-US" dirty="0"/>
              <a:t>？
怎麼才能</a:t>
            </a:r>
            <a:r>
              <a:rPr lang="zh-CN" altLang="en-US" dirty="0">
                <a:solidFill>
                  <a:srgbClr val="FF0000"/>
                </a:solidFill>
              </a:rPr>
              <a:t>降低</a:t>
            </a:r>
            <a:r>
              <a:rPr lang="zh-CN" altLang="en-US" dirty="0"/>
              <a:t>一個項目的</a:t>
            </a:r>
            <a:r>
              <a:rPr lang="zh-CN" altLang="en-US" dirty="0">
                <a:solidFill>
                  <a:srgbClr val="FF0000"/>
                </a:solidFill>
              </a:rPr>
              <a:t>運行成本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8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71361-500A-094B-9C80-82E7BC24A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106" y="2554941"/>
            <a:ext cx="6673782" cy="317706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生詞表一生詞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61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97F4E-89D2-194B-A373-F82FC17E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提高</a:t>
            </a:r>
            <a:r>
              <a:rPr lang="en-US" altLang="zh-CN" dirty="0"/>
              <a:t>/</a:t>
            </a:r>
            <a:r>
              <a:rPr lang="zh-CN" altLang="en-US" dirty="0"/>
              <a:t>降低</a:t>
            </a:r>
            <a:r>
              <a:rPr lang="en-US" altLang="zh-CN" dirty="0"/>
              <a:t>... </a:t>
            </a:r>
            <a:r>
              <a:rPr lang="zh-CN" altLang="en-US" dirty="0"/>
              <a:t>門檻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E0B10-DD1B-C449-BE72-445BC236C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2483435"/>
            <a:ext cx="11605943" cy="3516923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政府要求中小學</a:t>
            </a:r>
            <a:r>
              <a:rPr lang="zh-CN" altLang="en-US" dirty="0">
                <a:solidFill>
                  <a:srgbClr val="FF0000"/>
                </a:solidFill>
              </a:rPr>
              <a:t>降低入學門檻</a:t>
            </a:r>
            <a:r>
              <a:rPr lang="zh-CN" altLang="en-US" dirty="0"/>
              <a:t>，接納農民工子女入學。
因為申請人數不斷增長，所以政府</a:t>
            </a:r>
            <a:r>
              <a:rPr lang="zh-CN" altLang="en-US" dirty="0">
                <a:solidFill>
                  <a:srgbClr val="FF0000"/>
                </a:solidFill>
              </a:rPr>
              <a:t>提高了申請門檻</a:t>
            </a:r>
            <a:r>
              <a:rPr lang="zh-CN" altLang="en-US" dirty="0"/>
              <a:t>。
如果想要打破壟斷，就要</a:t>
            </a:r>
            <a:r>
              <a:rPr lang="zh-CN" altLang="en-US" dirty="0">
                <a:solidFill>
                  <a:srgbClr val="FF0000"/>
                </a:solidFill>
              </a:rPr>
              <a:t>降低</a:t>
            </a:r>
            <a:r>
              <a:rPr lang="zh-CN" altLang="en-US" dirty="0"/>
              <a:t>民間</a:t>
            </a:r>
            <a:r>
              <a:rPr lang="zh-CN" altLang="en-US" dirty="0">
                <a:solidFill>
                  <a:srgbClr val="FF0000"/>
                </a:solidFill>
              </a:rPr>
              <a:t>投資准入門檻</a:t>
            </a:r>
            <a:r>
              <a:rPr lang="zh-CN" altLang="en-US" dirty="0"/>
              <a:t>。
隨著各大視頻網站的加入，視頻網站</a:t>
            </a:r>
            <a:r>
              <a:rPr lang="zh-CN" altLang="en-US" dirty="0">
                <a:solidFill>
                  <a:srgbClr val="FF0000"/>
                </a:solidFill>
              </a:rPr>
              <a:t>競爭門檻</a:t>
            </a:r>
            <a:r>
              <a:rPr lang="zh-CN" altLang="en-US" dirty="0"/>
              <a:t>不斷提高。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AA355A-2D0B-274D-A529-021111CFED65}"/>
              </a:ext>
            </a:extLst>
          </p:cNvPr>
          <p:cNvSpPr txBox="1"/>
          <p:nvPr/>
        </p:nvSpPr>
        <p:spPr>
          <a:xfrm>
            <a:off x="703288" y="1403252"/>
            <a:ext cx="3546763" cy="76944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插入「門檻」的圖片，幫助學生直觀理解詞義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E0DCD3-6F37-1148-B509-DCC4BA66B16A}"/>
              </a:ext>
            </a:extLst>
          </p:cNvPr>
          <p:cNvSpPr txBox="1"/>
          <p:nvPr/>
        </p:nvSpPr>
        <p:spPr>
          <a:xfrm>
            <a:off x="7762924" y="6088559"/>
            <a:ext cx="3546763" cy="76944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兩個同學讀一讀，理解這些句子的句義。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228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FF90-85C9-7546-93B8-59A6CFD6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63" y="649931"/>
            <a:ext cx="5392712" cy="5119560"/>
          </a:xfrm>
        </p:spPr>
        <p:txBody>
          <a:bodyPr>
            <a:normAutofit fontScale="92500" lnSpcReduction="1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明日黃花
老生常談
廟堂之上
日行一善
不謀而合
日積跬步，以至千里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814B36-CB4C-5247-8AA7-3556AAE566B7}"/>
              </a:ext>
            </a:extLst>
          </p:cNvPr>
          <p:cNvSpPr txBox="1">
            <a:spLocks/>
          </p:cNvSpPr>
          <p:nvPr/>
        </p:nvSpPr>
        <p:spPr>
          <a:xfrm>
            <a:off x="5697170" y="511384"/>
            <a:ext cx="6203885" cy="64713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313" indent="-468313">
              <a:buFont typeface="+mj-lt"/>
              <a:buAutoNum type="alphaUcPeriod"/>
            </a:pPr>
            <a:r>
              <a:rPr lang="zh-CN" altLang="en-US" dirty="0"/>
              <a:t>已經過時的事物
沒有討論和商量，但是想法一樣。
每天積累一小步，慢慢地就可以走一千里。
每天做一件好事
常常被談論的，沒有意思的話題。
指政府等國家權力機構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9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螞蟻     乾旱     森林     面積     公頃     畝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795DF-7FFC-714E-8CE3-74CC02572535}"/>
              </a:ext>
            </a:extLst>
          </p:cNvPr>
          <p:cNvSpPr txBox="1"/>
          <p:nvPr/>
        </p:nvSpPr>
        <p:spPr>
          <a:xfrm>
            <a:off x="8000801" y="1016076"/>
            <a:ext cx="38683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畝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 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666.7㎡ 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7176</a:t>
            </a:r>
            <a:r>
              <a:rPr lang="en-US" sz="2800" b="0" i="0" dirty="0">
                <a:solidFill>
                  <a:srgbClr val="202124"/>
                </a:solidFill>
                <a:effectLst/>
                <a:latin typeface="Times" pitchFamily="2" charset="0"/>
              </a:rPr>
              <a:t> </a:t>
            </a:r>
            <a:r>
              <a:rPr lang="en-US" sz="2800" b="0" i="0" dirty="0">
                <a:solidFill>
                  <a:srgbClr val="040C28"/>
                </a:solidFill>
                <a:effectLst/>
                <a:latin typeface="Times" pitchFamily="2" charset="0"/>
              </a:rPr>
              <a:t>ft²</a:t>
            </a:r>
            <a:endParaRPr lang="en-US" altLang="zh-CN" sz="28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公頃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dirty="0">
                <a:latin typeface="Times" pitchFamily="2" charset="0"/>
                <a:ea typeface="KaiTi" panose="02010609060101010101" pitchFamily="49" charset="-122"/>
              </a:rPr>
              <a:t>15</a:t>
            </a:r>
            <a:r>
              <a:rPr lang="zh-CN" altLang="en-US" sz="2800" dirty="0">
                <a:latin typeface="Times" pitchFamily="2" charset="0"/>
                <a:ea typeface="KaiTi" panose="02010609060101010101" pitchFamily="49" charset="-122"/>
              </a:rPr>
              <a:t>畝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2.47</a:t>
            </a:r>
            <a:r>
              <a:rPr lang="zh-CN" altLang="en-US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212529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acre</a:t>
            </a:r>
            <a:endParaRPr lang="en-US" sz="28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D57981-C2D8-C64B-82C7-F0716326B44E}"/>
              </a:ext>
            </a:extLst>
          </p:cNvPr>
          <p:cNvSpPr txBox="1"/>
          <p:nvPr/>
        </p:nvSpPr>
        <p:spPr>
          <a:xfrm>
            <a:off x="1725110" y="3429000"/>
            <a:ext cx="3546763" cy="24622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1.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帶讀生詞，請學生注意前三個詞的意旁，以及螞蟻（一隻、一群）和森林的量詞（一片）。
</a:t>
            </a:r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 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出相關圖片，根據圖片用生詞問答，例如「這片森林的面積是多少公頃？」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951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" y="204369"/>
            <a:ext cx="10515600" cy="882907"/>
          </a:xfrm>
        </p:spPr>
        <p:txBody>
          <a:bodyPr/>
          <a:lstStyle/>
          <a:p>
            <a:r>
              <a:rPr lang="zh-CN" altLang="en-US" dirty="0"/>
              <a:t>螞蟻   乾旱   森林   面積   公頃  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734" y="1087276"/>
            <a:ext cx="11696531" cy="5566355"/>
          </a:xfrm>
        </p:spPr>
        <p:txBody>
          <a:bodyPr>
            <a:normAutofit fontScale="92500"/>
          </a:bodyPr>
          <a:lstStyle/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中國的</a:t>
            </a:r>
            <a:r>
              <a:rPr lang="zh-CN" altLang="en-US" dirty="0">
                <a:solidFill>
                  <a:srgbClr val="FF0000"/>
                </a:solidFill>
              </a:rPr>
              <a:t>乾旱</a:t>
            </a:r>
            <a:r>
              <a:rPr lang="zh-CN" altLang="en-US" dirty="0"/>
              <a:t>地區主要在哪裡？美國呢？
中國的</a:t>
            </a:r>
            <a:r>
              <a:rPr lang="zh-CN" altLang="en-US" dirty="0">
                <a:solidFill>
                  <a:srgbClr val="FF0000"/>
                </a:solidFill>
              </a:rPr>
              <a:t>森林</a:t>
            </a:r>
            <a:r>
              <a:rPr lang="zh-CN" altLang="en-US" dirty="0"/>
              <a:t>主要在哪裡？美國呢？
上網查一查中國的</a:t>
            </a:r>
            <a:r>
              <a:rPr lang="zh-CN" altLang="en-US" dirty="0">
                <a:solidFill>
                  <a:srgbClr val="FF0000"/>
                </a:solidFill>
              </a:rPr>
              <a:t>森林總面積</a:t>
            </a:r>
            <a:r>
              <a:rPr lang="zh-CN" altLang="en-US" dirty="0"/>
              <a:t>是多少？美國呢？
全世界的</a:t>
            </a:r>
            <a:r>
              <a:rPr lang="zh-CN" altLang="en-US" dirty="0">
                <a:solidFill>
                  <a:srgbClr val="FF0000"/>
                </a:solidFill>
              </a:rPr>
              <a:t>森林總面積</a:t>
            </a:r>
            <a:r>
              <a:rPr lang="zh-CN" altLang="en-US" dirty="0"/>
              <a:t>是多少？佔全球土地</a:t>
            </a:r>
            <a:r>
              <a:rPr lang="zh-CN" altLang="en-US" dirty="0">
                <a:solidFill>
                  <a:srgbClr val="FF0000"/>
                </a:solidFill>
              </a:rPr>
              <a:t>面積</a:t>
            </a:r>
            <a:r>
              <a:rPr lang="zh-CN" altLang="en-US" dirty="0"/>
              <a:t>的百分之多少？
一</a:t>
            </a:r>
            <a:r>
              <a:rPr lang="zh-CN" altLang="en-US" dirty="0">
                <a:solidFill>
                  <a:srgbClr val="FF0000"/>
                </a:solidFill>
              </a:rPr>
              <a:t>公頃</a:t>
            </a:r>
            <a:r>
              <a:rPr lang="zh-CN" altLang="en-US" dirty="0"/>
              <a:t>等於多少</a:t>
            </a:r>
            <a:r>
              <a:rPr lang="zh-CN" altLang="en-US" dirty="0">
                <a:solidFill>
                  <a:srgbClr val="FF0000"/>
                </a:solidFill>
              </a:rPr>
              <a:t>畝</a:t>
            </a:r>
            <a:r>
              <a:rPr lang="zh-CN" altLang="en-US" dirty="0"/>
              <a:t>？他家有多少</a:t>
            </a:r>
            <a:r>
              <a:rPr lang="zh-CN" altLang="en-US" dirty="0">
                <a:solidFill>
                  <a:srgbClr val="FF0000"/>
                </a:solidFill>
              </a:rPr>
              <a:t>畝</a:t>
            </a:r>
            <a:r>
              <a:rPr lang="zh-CN" altLang="en-US" dirty="0"/>
              <a:t>地？
你喜歡</a:t>
            </a:r>
            <a:r>
              <a:rPr lang="zh-CN" altLang="en-US" dirty="0">
                <a:solidFill>
                  <a:srgbClr val="FF0000"/>
                </a:solidFill>
              </a:rPr>
              <a:t>螞蟻</a:t>
            </a:r>
            <a:r>
              <a:rPr lang="zh-CN" altLang="en-US" dirty="0"/>
              <a:t>嗎？為什麼？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795DF-7FFC-714E-8CE3-74CC02572535}"/>
              </a:ext>
            </a:extLst>
          </p:cNvPr>
          <p:cNvSpPr txBox="1"/>
          <p:nvPr/>
        </p:nvSpPr>
        <p:spPr>
          <a:xfrm>
            <a:off x="8323633" y="204369"/>
            <a:ext cx="38683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畝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 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666.7㎡ 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7176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</a:rPr>
              <a:t> ft²</a:t>
            </a:r>
            <a:endParaRPr lang="en-US" altLang="zh-CN" sz="28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公頃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15</a:t>
            </a:r>
            <a:r>
              <a:rPr lang="zh-CN" altLang="en-US" sz="28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畝 </a:t>
            </a:r>
            <a:r>
              <a:rPr 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≈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2.47</a:t>
            </a:r>
            <a:r>
              <a:rPr lang="zh-CN" altLang="en-US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800" b="0" i="0" dirty="0">
                <a:solidFill>
                  <a:srgbClr val="0070C0"/>
                </a:solidFill>
                <a:effectLst/>
                <a:latin typeface="Times" pitchFamily="2" charset="0"/>
                <a:ea typeface="KaiTi" panose="02010609060101010101" pitchFamily="49" charset="-122"/>
              </a:rPr>
              <a:t>acre</a:t>
            </a:r>
            <a:endParaRPr lang="en-US" sz="28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AF2717-7427-9948-A057-CC387F89C005}"/>
              </a:ext>
            </a:extLst>
          </p:cNvPr>
          <p:cNvSpPr txBox="1"/>
          <p:nvPr/>
        </p:nvSpPr>
        <p:spPr>
          <a:xfrm>
            <a:off x="8323633" y="1375638"/>
            <a:ext cx="2935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此处可插入中国干湿分区图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30F4ED-34DA-004B-8B96-846BC9C515DC}"/>
              </a:ext>
            </a:extLst>
          </p:cNvPr>
          <p:cNvSpPr txBox="1"/>
          <p:nvPr/>
        </p:nvSpPr>
        <p:spPr>
          <a:xfrm>
            <a:off x="7613953" y="2157917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此处可插入中国森林分布图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552AD8-C545-C544-B487-8A5152F89D99}"/>
              </a:ext>
            </a:extLst>
          </p:cNvPr>
          <p:cNvSpPr txBox="1"/>
          <p:nvPr/>
        </p:nvSpPr>
        <p:spPr>
          <a:xfrm>
            <a:off x="7995658" y="4928365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此处可插入相关图片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1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1849-D61E-6642-AD71-07BFD64C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環保    乘坐 </a:t>
            </a:r>
            <a:r>
              <a:rPr lang="zh-CN" altLang="en-US" sz="3300" dirty="0">
                <a:solidFill>
                  <a:srgbClr val="FF0000"/>
                </a:solidFill>
                <a:cs typeface="+mn-cs"/>
              </a:rPr>
              <a:t>   </a:t>
            </a:r>
            <a:r>
              <a:rPr lang="zh-CN" altLang="en-US" dirty="0"/>
              <a:t>交通 </a:t>
            </a:r>
            <a:r>
              <a:rPr lang="zh-CN" altLang="en-US" sz="3300" dirty="0">
                <a:solidFill>
                  <a:srgbClr val="FF0000"/>
                </a:solidFill>
                <a:cs typeface="+mn-cs"/>
              </a:rPr>
              <a:t>   </a:t>
            </a:r>
            <a:r>
              <a:rPr lang="zh-CN" altLang="en-US" dirty="0"/>
              <a:t>工具 </a:t>
            </a:r>
            <a:r>
              <a:rPr lang="zh-CN" altLang="en-US" sz="3300" dirty="0">
                <a:solidFill>
                  <a:srgbClr val="FF0000"/>
                </a:solidFill>
                <a:cs typeface="+mn-cs"/>
              </a:rPr>
              <a:t>   </a:t>
            </a:r>
            <a:r>
              <a:rPr lang="zh-CN" altLang="en-US" dirty="0"/>
              <a:t>碳排放量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503C0-61B4-A04D-9993-98FEAA2EF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265108" cy="5396651"/>
          </a:xfrm>
        </p:spPr>
        <p:txBody>
          <a:bodyPr>
            <a:normAutofit fontScale="92500" lnSpcReduction="20000"/>
          </a:bodyPr>
          <a:lstStyle/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公共</a:t>
            </a:r>
            <a:r>
              <a:rPr lang="zh-CN" altLang="en-US" dirty="0">
                <a:solidFill>
                  <a:srgbClr val="FF0000"/>
                </a:solidFill>
              </a:rPr>
              <a:t>交通工具</a:t>
            </a:r>
            <a:r>
              <a:rPr lang="zh-CN" altLang="en-US" dirty="0"/>
              <a:t>包括什麼？
你常常</a:t>
            </a:r>
            <a:r>
              <a:rPr lang="zh-CN" altLang="en-US" dirty="0">
                <a:solidFill>
                  <a:srgbClr val="FF0000"/>
                </a:solidFill>
              </a:rPr>
              <a:t>乘坐</a:t>
            </a:r>
            <a:r>
              <a:rPr lang="zh-CN" altLang="en-US" dirty="0"/>
              <a:t>什麼</a:t>
            </a:r>
            <a:r>
              <a:rPr lang="zh-CN" altLang="en-US" dirty="0">
                <a:solidFill>
                  <a:srgbClr val="FF0000"/>
                </a:solidFill>
              </a:rPr>
              <a:t>交通工具</a:t>
            </a:r>
            <a:r>
              <a:rPr lang="zh-CN" altLang="en-US" dirty="0"/>
              <a:t>？
</a:t>
            </a:r>
            <a:r>
              <a:rPr lang="zh-CN" altLang="en-US" dirty="0">
                <a:solidFill>
                  <a:srgbClr val="FF0000"/>
                </a:solidFill>
              </a:rPr>
              <a:t>乘坐公共交通工具</a:t>
            </a:r>
            <a:r>
              <a:rPr lang="zh-CN" altLang="en-US" dirty="0"/>
              <a:t>和開私家車，哪種行為更</a:t>
            </a:r>
            <a:r>
              <a:rPr lang="zh-CN" altLang="en-US" dirty="0">
                <a:solidFill>
                  <a:srgbClr val="FF0000"/>
                </a:solidFill>
              </a:rPr>
              <a:t>環保</a:t>
            </a:r>
            <a:r>
              <a:rPr lang="zh-CN" altLang="en-US" dirty="0"/>
              <a:t>？為什麼？
在日常生活中，你會做什麼來</a:t>
            </a:r>
            <a:r>
              <a:rPr lang="zh-CN" altLang="en-US" dirty="0">
                <a:solidFill>
                  <a:srgbClr val="FF0000"/>
                </a:solidFill>
              </a:rPr>
              <a:t>保護環境</a:t>
            </a:r>
            <a:r>
              <a:rPr lang="zh-CN" altLang="en-US" dirty="0"/>
              <a:t>？
上網查一查，去年中國的</a:t>
            </a:r>
            <a:r>
              <a:rPr lang="zh-CN" altLang="en-US" dirty="0">
                <a:solidFill>
                  <a:srgbClr val="FF0000"/>
                </a:solidFill>
              </a:rPr>
              <a:t>碳排放量</a:t>
            </a:r>
            <a:r>
              <a:rPr lang="zh-CN" altLang="en-US" dirty="0"/>
              <a:t>是多少？美國呢？
為了</a:t>
            </a:r>
            <a:r>
              <a:rPr lang="zh-CN" altLang="en-US" dirty="0">
                <a:solidFill>
                  <a:srgbClr val="FF0000"/>
                </a:solidFill>
              </a:rPr>
              <a:t>減少碳排放量</a:t>
            </a:r>
            <a:r>
              <a:rPr lang="zh-CN" altLang="en-US" dirty="0"/>
              <a:t>，我們應該做什麼？政府應該實行什麼政策？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08E44A-1616-D248-8D8E-6EEB608B6F5F}"/>
              </a:ext>
            </a:extLst>
          </p:cNvPr>
          <p:cNvSpPr txBox="1"/>
          <p:nvPr/>
        </p:nvSpPr>
        <p:spPr>
          <a:xfrm>
            <a:off x="8795067" y="864389"/>
            <a:ext cx="2303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CO</a:t>
            </a:r>
            <a:r>
              <a:rPr lang="en-US" altLang="zh-CN" sz="2800" baseline="-25000" dirty="0">
                <a:solidFill>
                  <a:srgbClr val="0070C0"/>
                </a:solidFill>
              </a:rPr>
              <a:t>2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r>
              <a:rPr lang="en-US" altLang="zh-CN" sz="2800" dirty="0">
                <a:solidFill>
                  <a:srgbClr val="0070C0"/>
                </a:solidFill>
              </a:rPr>
              <a:t>emissions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68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6CCE1-6B63-E44F-BD13-9E16DAF83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根據    </a:t>
            </a:r>
            <a:r>
              <a:rPr lang="zh-CN" altLang="en-US" dirty="0"/>
              <a:t>測算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zh-CN" altLang="en-US" sz="3300" dirty="0">
                <a:solidFill>
                  <a:srgbClr val="FF0000"/>
                </a:solidFill>
                <a:cs typeface="+mn-cs"/>
              </a:rPr>
              <a:t>    </a:t>
            </a:r>
            <a:r>
              <a:rPr lang="zh-CN" altLang="en-US" dirty="0">
                <a:solidFill>
                  <a:schemeClr val="tx1"/>
                </a:solidFill>
              </a:rPr>
              <a:t>統計 </a:t>
            </a:r>
            <a:r>
              <a:rPr lang="zh-CN" altLang="en-US" sz="3300" dirty="0">
                <a:solidFill>
                  <a:srgbClr val="FF0000"/>
                </a:solidFill>
                <a:cs typeface="+mn-cs"/>
              </a:rPr>
              <a:t>   </a:t>
            </a:r>
            <a:r>
              <a:rPr lang="zh-CN" altLang="en-US" dirty="0"/>
              <a:t>預計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684E40-8575-4243-B9AE-801763015435}"/>
              </a:ext>
            </a:extLst>
          </p:cNvPr>
          <p:cNvSpPr txBox="1"/>
          <p:nvPr/>
        </p:nvSpPr>
        <p:spPr>
          <a:xfrm>
            <a:off x="463446" y="2937164"/>
            <a:ext cx="651163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可插入這一頁的第二張圖 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https://www.chyxx.com/industry/202007/878897.html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
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然後帶領學生用目標生詞描述：
目標輸出：根據統計和測算，從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2020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年到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2023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年，全球森林面積不斷減少，預計從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2024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年到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2026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年，森林面積將繼續減少</a:t>
            </a:r>
            <a:r>
              <a:rPr lang="en-US" altLang="zh-CN" sz="2200" dirty="0">
                <a:solidFill>
                  <a:schemeClr val="bg1">
                    <a:lumMod val="50000"/>
                  </a:schemeClr>
                </a:solidFill>
              </a:rPr>
              <a:t>300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萬公頃。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3C17A0-0F77-8B47-9A65-F9B98C2305E0}"/>
              </a:ext>
            </a:extLst>
          </p:cNvPr>
          <p:cNvSpPr txBox="1"/>
          <p:nvPr/>
        </p:nvSpPr>
        <p:spPr>
          <a:xfrm>
            <a:off x="7750937" y="1752224"/>
            <a:ext cx="428866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然後可插入</a:t>
            </a:r>
            <a:endParaRPr lang="en-US" altLang="zh-CN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http://www.xinhuanet.com/video/sjxw/2021-03/12/c_1211063046.htm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https://www.globalforestwatch.org/dashboards/country/USA/?category=forest-change&amp;location=WyJjb3VudHJ5IiwiVVNBIl0%3D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這些頁面上的圖片，讓學生用目標生詞自己描述圖片，也可以描述碳排放量的圖片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856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BB75-9F80-0342-873F-8C3613CA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解決</a:t>
            </a:r>
            <a:r>
              <a:rPr lang="en-US" altLang="zh-CN" dirty="0"/>
              <a:t>... </a:t>
            </a:r>
            <a:r>
              <a:rPr lang="zh-CN" altLang="en-US" dirty="0"/>
              <a:t>問題      </a:t>
            </a:r>
            <a:r>
              <a:rPr lang="en-US" altLang="zh-CN" dirty="0"/>
              <a:t>... </a:t>
            </a:r>
            <a:r>
              <a:rPr lang="zh-CN" altLang="en-US" dirty="0"/>
              <a:t>的解決方案</a:t>
            </a:r>
            <a:r>
              <a:rPr lang="en-US" altLang="zh-CN" dirty="0"/>
              <a:t>/</a:t>
            </a:r>
            <a:r>
              <a:rPr lang="zh-CN" altLang="en-US" dirty="0"/>
              <a:t>解決辦法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65EF6-02A0-C04C-9A84-B3E8905C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AutoNum type="arabicPeriod"/>
            </a:pPr>
            <a:r>
              <a:rPr lang="zh-CN" altLang="en-US" dirty="0"/>
              <a:t>怎麼解決全球森林面積不斷減少的問題？</a:t>
            </a:r>
            <a:endParaRPr lang="en-US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首先，普通人</a:t>
            </a:r>
            <a:r>
              <a:rPr lang="en-US" altLang="zh-CN" dirty="0">
                <a:solidFill>
                  <a:srgbClr val="7030A0"/>
                </a:solidFill>
              </a:rPr>
              <a:t>......
</a:t>
            </a:r>
            <a:r>
              <a:rPr lang="zh-CN" altLang="en-US" dirty="0">
                <a:solidFill>
                  <a:srgbClr val="7030A0"/>
                </a:solidFill>
              </a:rPr>
              <a:t>另外，政府</a:t>
            </a:r>
            <a:r>
              <a:rPr lang="en-US" altLang="zh-CN" dirty="0">
                <a:solidFill>
                  <a:srgbClr val="7030A0"/>
                </a:solidFill>
              </a:rPr>
              <a:t>......
</a:t>
            </a:r>
            <a:r>
              <a:rPr lang="zh-CN" altLang="en-US" dirty="0">
                <a:solidFill>
                  <a:srgbClr val="7030A0"/>
                </a:solidFill>
              </a:rPr>
              <a:t>最後，不同的國家</a:t>
            </a:r>
            <a:r>
              <a:rPr lang="en-US" altLang="zh-CN" dirty="0">
                <a:solidFill>
                  <a:srgbClr val="7030A0"/>
                </a:solidFill>
              </a:rPr>
              <a:t>......</a:t>
            </a:r>
          </a:p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怎麼解決全球碳排放量不斷增加的問題？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83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1161F-8C4C-5B43-AD27-664E4733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退耕還林           封山育林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94F26-5E74-1B45-A332-18B3906E7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454727"/>
            <a:ext cx="10515600" cy="4277274"/>
          </a:xfrm>
        </p:spPr>
        <p:txBody>
          <a:bodyPr/>
          <a:lstStyle/>
          <a:p>
            <a:r>
              <a:rPr lang="zh-CN" altLang="en-US" dirty="0"/>
              <a:t>為了增加森林面積，中國政府實行了退耕還林和封山育林政策。「退耕還林」就是把</a:t>
            </a:r>
            <a:r>
              <a:rPr lang="en-US" altLang="zh-CN" dirty="0"/>
              <a:t>...... </a:t>
            </a:r>
            <a:r>
              <a:rPr lang="zh-CN" altLang="en-US" dirty="0"/>
              <a:t>變成</a:t>
            </a:r>
            <a:r>
              <a:rPr lang="en-US" altLang="zh-CN" dirty="0"/>
              <a:t>......</a:t>
            </a:r>
            <a:r>
              <a:rPr lang="zh-CN" altLang="en-US" dirty="0"/>
              <a:t>。 「封山育林」就是把山</a:t>
            </a:r>
            <a:r>
              <a:rPr lang="en-US" altLang="zh-CN" dirty="0"/>
              <a:t>...... </a:t>
            </a:r>
            <a:r>
              <a:rPr lang="zh-CN" altLang="en-US" dirty="0"/>
              <a:t>，不讓人們</a:t>
            </a:r>
            <a:r>
              <a:rPr lang="en-US" altLang="zh-CN" dirty="0"/>
              <a:t>...... </a:t>
            </a:r>
            <a:r>
              <a:rPr lang="zh-CN" altLang="en-US" dirty="0"/>
              <a:t>，這樣</a:t>
            </a:r>
            <a:r>
              <a:rPr lang="en-US" altLang="zh-CN" dirty="0"/>
              <a:t>......</a:t>
            </a:r>
            <a:r>
              <a:rPr lang="zh-CN" altLang="en-US" dirty="0"/>
              <a:t>。
到</a:t>
            </a:r>
            <a:r>
              <a:rPr lang="en-US" altLang="zh-CN" dirty="0"/>
              <a:t>2019</a:t>
            </a:r>
            <a:r>
              <a:rPr lang="zh-CN" altLang="en-US" dirty="0"/>
              <a:t>年，中國退耕還林面積超過</a:t>
            </a:r>
            <a:r>
              <a:rPr lang="en-US" altLang="zh-CN" dirty="0"/>
              <a:t>5</a:t>
            </a:r>
            <a:r>
              <a:rPr lang="zh-CN" altLang="en-US" dirty="0"/>
              <a:t>億畝。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58D2ED-35BC-FD40-8EEC-0BA71E3D7F75}"/>
              </a:ext>
            </a:extLst>
          </p:cNvPr>
          <p:cNvSpPr txBox="1"/>
          <p:nvPr/>
        </p:nvSpPr>
        <p:spPr>
          <a:xfrm>
            <a:off x="3963329" y="902610"/>
            <a:ext cx="3995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closing hillsides to facilitate afforestation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EB3559-BCB1-844C-ADD1-EE2D07779E16}"/>
              </a:ext>
            </a:extLst>
          </p:cNvPr>
          <p:cNvSpPr txBox="1"/>
          <p:nvPr/>
        </p:nvSpPr>
        <p:spPr>
          <a:xfrm>
            <a:off x="463446" y="902610"/>
            <a:ext cx="2808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returning farmland to forest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A0D03E-5A9D-4F4F-ACF5-1EAF8B5D8BED}"/>
              </a:ext>
            </a:extLst>
          </p:cNvPr>
          <p:cNvSpPr txBox="1"/>
          <p:nvPr/>
        </p:nvSpPr>
        <p:spPr>
          <a:xfrm>
            <a:off x="3963329" y="4194145"/>
            <a:ext cx="3310308" cy="4308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可插入相关图片提示学生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177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39CF-1832-2A46-A4C9-03EDAE6F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項目     運作方式     合作夥伴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5139-3EB6-9349-A96C-4377AC18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2926603" cy="5216542"/>
          </a:xfrm>
        </p:spPr>
        <p:txBody>
          <a:bodyPr>
            <a:normAutofit/>
          </a:bodyPr>
          <a:lstStyle/>
          <a:p>
            <a:r>
              <a:rPr lang="zh-CN" altLang="en-US" dirty="0"/>
              <a:t>公益項目
投資項目
房地產項目
建設項目
科研項目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624D99-C35A-6B4D-A085-53E8570C0B7B}"/>
              </a:ext>
            </a:extLst>
          </p:cNvPr>
          <p:cNvSpPr txBox="1">
            <a:spLocks/>
          </p:cNvSpPr>
          <p:nvPr/>
        </p:nvSpPr>
        <p:spPr>
          <a:xfrm>
            <a:off x="3398679" y="1093897"/>
            <a:ext cx="8793321" cy="5216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你聽說過「螞蟻森林」這個</a:t>
            </a:r>
            <a:r>
              <a:rPr lang="zh-CN" altLang="en-US" dirty="0">
                <a:solidFill>
                  <a:srgbClr val="FF0000"/>
                </a:solidFill>
              </a:rPr>
              <a:t>公益項目</a:t>
            </a:r>
            <a:r>
              <a:rPr lang="zh-CN" altLang="en-US" dirty="0"/>
              <a:t>嗎？
查一查「螞蟻森林」這個公益項目的</a:t>
            </a:r>
            <a:r>
              <a:rPr lang="zh-CN" altLang="en-US" dirty="0">
                <a:solidFill>
                  <a:srgbClr val="FF0000"/>
                </a:solidFill>
              </a:rPr>
              <a:t>運作方式</a:t>
            </a:r>
            <a:r>
              <a:rPr lang="zh-CN" altLang="en-US" dirty="0"/>
              <a:t>是什麼。
「螞蟻森林」目前有多少</a:t>
            </a:r>
            <a:r>
              <a:rPr lang="zh-CN" altLang="en-US" dirty="0">
                <a:solidFill>
                  <a:srgbClr val="FF0000"/>
                </a:solidFill>
              </a:rPr>
              <a:t>用戶</a:t>
            </a:r>
            <a:r>
              <a:rPr lang="zh-CN" altLang="en-US" dirty="0"/>
              <a:t>？
「螞蟻森林」項目有哪些</a:t>
            </a:r>
            <a:r>
              <a:rPr lang="zh-CN" altLang="en-US" dirty="0">
                <a:solidFill>
                  <a:srgbClr val="FF0000"/>
                </a:solidFill>
              </a:rPr>
              <a:t>合作夥伴</a:t>
            </a:r>
            <a:r>
              <a:rPr lang="zh-CN" altLang="en-US" dirty="0"/>
              <a:t>？
</a:t>
            </a:r>
            <a:r>
              <a:rPr lang="en-US" altLang="zh-CN" dirty="0"/>
              <a:t>2024</a:t>
            </a:r>
            <a:r>
              <a:rPr lang="zh-CN" altLang="en-US" dirty="0"/>
              <a:t>年奧運會有哪些</a:t>
            </a:r>
            <a:r>
              <a:rPr lang="zh-CN" altLang="en-US" dirty="0">
                <a:solidFill>
                  <a:srgbClr val="FF0000"/>
                </a:solidFill>
              </a:rPr>
              <a:t>合作夥伴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47772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656</TotalTime>
  <Words>1684</Words>
  <Application>Microsoft Macintosh PowerPoint</Application>
  <PresentationFormat>Widescreen</PresentationFormat>
  <Paragraphs>90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-apple-system</vt:lpstr>
      <vt:lpstr>Google Sans</vt:lpstr>
      <vt:lpstr>SimSun</vt:lpstr>
      <vt:lpstr>Arial</vt:lpstr>
      <vt:lpstr>Calibri</vt:lpstr>
      <vt:lpstr>Calibri Light</vt:lpstr>
      <vt:lpstr>Times</vt:lpstr>
      <vt:lpstr>Wingdings</vt:lpstr>
      <vt:lpstr>常用</vt:lpstr>
      <vt:lpstr>第十課 螞蟻森林</vt:lpstr>
      <vt:lpstr>PowerPoint Presentation</vt:lpstr>
      <vt:lpstr>螞蟻     乾旱     森林     面積     公頃     畝</vt:lpstr>
      <vt:lpstr>螞蟻   乾旱   森林   面積   公頃  畝</vt:lpstr>
      <vt:lpstr>環保    乘坐    交通    工具    碳排放量</vt:lpstr>
      <vt:lpstr>根據    測算     統計    預計</vt:lpstr>
      <vt:lpstr>解決... 問題      ... 的解決方案/解決辦法</vt:lpstr>
      <vt:lpstr>退耕還林           封山育林</vt:lpstr>
      <vt:lpstr>項目     運作方式     合作夥伴</vt:lpstr>
      <vt:lpstr>繳納    罰單    燃氣</vt:lpstr>
      <vt:lpstr>繳納     罰單     燃氣</vt:lpstr>
      <vt:lpstr>依然</vt:lpstr>
      <vt:lpstr>PowerPoint Presentation</vt:lpstr>
      <vt:lpstr>具有... 意義      具有... 性</vt:lpstr>
      <vt:lpstr>PowerPoint Presentation</vt:lpstr>
      <vt:lpstr>積累 (經驗/知識/財富/資金)    VS       累計</vt:lpstr>
      <vt:lpstr>參與   VS   參加</vt:lpstr>
      <vt:lpstr>參與   VS   參加</vt:lpstr>
      <vt:lpstr>成本        獲得        成就</vt:lpstr>
      <vt:lpstr>提高/降低... 門檻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9</cp:revision>
  <dcterms:created xsi:type="dcterms:W3CDTF">2024-01-10T00:35:50Z</dcterms:created>
  <dcterms:modified xsi:type="dcterms:W3CDTF">2024-02-16T17:12:10Z</dcterms:modified>
</cp:coreProperties>
</file>