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23"/>
  </p:notesMasterIdLst>
  <p:sldIdLst>
    <p:sldId id="256" r:id="rId2"/>
    <p:sldId id="257" r:id="rId3"/>
    <p:sldId id="258" r:id="rId4"/>
    <p:sldId id="274" r:id="rId5"/>
    <p:sldId id="259" r:id="rId6"/>
    <p:sldId id="275" r:id="rId7"/>
    <p:sldId id="276" r:id="rId8"/>
    <p:sldId id="279" r:id="rId9"/>
    <p:sldId id="262" r:id="rId10"/>
    <p:sldId id="260" r:id="rId11"/>
    <p:sldId id="277" r:id="rId12"/>
    <p:sldId id="263" r:id="rId13"/>
    <p:sldId id="278" r:id="rId14"/>
    <p:sldId id="265" r:id="rId15"/>
    <p:sldId id="261" r:id="rId16"/>
    <p:sldId id="268" r:id="rId17"/>
    <p:sldId id="281" r:id="rId18"/>
    <p:sldId id="282" r:id="rId19"/>
    <p:sldId id="270" r:id="rId20"/>
    <p:sldId id="280" r:id="rId21"/>
    <p:sldId id="273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B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801"/>
    <p:restoredTop sz="93966"/>
  </p:normalViewPr>
  <p:slideViewPr>
    <p:cSldViewPr snapToGrid="0" snapToObjects="1">
      <p:cViewPr varScale="1">
        <p:scale>
          <a:sx n="89" d="100"/>
          <a:sy n="89" d="100"/>
        </p:scale>
        <p:origin x="1352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2342A-4107-3148-A099-6BA2E81AF63E}" type="datetimeFigureOut">
              <a:rPr lang="en-US" smtClean="0"/>
              <a:t>2/16/24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A57838-3EEF-F246-9F0D-19604437F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466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www.abcdtools.com</a:t>
            </a:r>
            <a:r>
              <a:rPr lang="en-US" dirty="0"/>
              <a:t>/area/hectare-to-mu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A57838-3EEF-F246-9F0D-19604437FB1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8751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www.abcdtools.com</a:t>
            </a:r>
            <a:r>
              <a:rPr lang="en-US" dirty="0"/>
              <a:t>/area/hectare-to-mu</a:t>
            </a:r>
          </a:p>
          <a:p>
            <a:endParaRPr lang="en-US" dirty="0"/>
          </a:p>
          <a:p>
            <a:r>
              <a:rPr lang="en-US" altLang="zh-CN" b="0" i="0" dirty="0">
                <a:solidFill>
                  <a:srgbClr val="040C28"/>
                </a:solidFill>
                <a:effectLst/>
                <a:latin typeface="Google Sans"/>
              </a:rPr>
              <a:t>2.31</a:t>
            </a:r>
            <a:r>
              <a:rPr lang="zh-CN" altLang="en-US" b="0" i="0" dirty="0">
                <a:solidFill>
                  <a:srgbClr val="040C28"/>
                </a:solidFill>
                <a:effectLst/>
                <a:latin typeface="Google Sans"/>
              </a:rPr>
              <a:t>亿公顷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A57838-3EEF-F246-9F0D-19604437FB1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0211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www.gov.cn</a:t>
            </a:r>
            <a:r>
              <a:rPr lang="en-US" dirty="0"/>
              <a:t>/</a:t>
            </a:r>
            <a:r>
              <a:rPr lang="en-US" dirty="0" err="1"/>
              <a:t>xinwen</a:t>
            </a:r>
            <a:r>
              <a:rPr lang="en-US" dirty="0"/>
              <a:t>/2019-09/06/content_5427730.htm</a:t>
            </a:r>
          </a:p>
          <a:p>
            <a:endParaRPr lang="en-US" dirty="0"/>
          </a:p>
          <a:p>
            <a:r>
              <a:rPr lang="en-US" dirty="0"/>
              <a:t>http://</a:t>
            </a:r>
            <a:r>
              <a:rPr lang="en-US" dirty="0" err="1"/>
              <a:t>paper.people.com.cn</a:t>
            </a:r>
            <a:r>
              <a:rPr lang="en-US" dirty="0"/>
              <a:t>/</a:t>
            </a:r>
            <a:r>
              <a:rPr lang="en-US" dirty="0" err="1"/>
              <a:t>rmrbhwb</a:t>
            </a:r>
            <a:r>
              <a:rPr lang="en-US" dirty="0"/>
              <a:t>/html/2023-03/13/content_25970087.htm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A57838-3EEF-F246-9F0D-19604437FB1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4244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C2DAC-F0E2-AD4E-9147-19B700274D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1D5C7E-40ED-5041-A2D3-90B0CC315D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latin typeface="Times" pitchFamily="2" charset="0"/>
                <a:ea typeface="KaiTi" panose="02010609060101010101" pitchFamily="49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C02C3-DC72-D94E-981C-2C22732E2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2/16/24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744EAA-FEB5-1545-9354-431874E6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F227D9-F3FF-FA4C-98E5-EB6336BF3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361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1FA27-4B1B-8448-BE84-2DFA41B89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64B318-A634-CA42-A7EA-68D0F55C9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7235F-930E-5C4F-B508-359E74A7E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2/16/24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B9B76-8BA8-5E43-9522-C53B8253C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8D72E-DA0F-874C-AE6E-7A443109F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18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CF8E27-2AD8-C941-9F65-F16E0D1DFA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822ADE-244D-6245-B488-6D54F7C51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35486-542D-584D-8B8E-F4E426E60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2/16/24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FF620-3354-3347-9C90-5D1E16EFC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9AB7E-BB1D-A047-863D-F008B8399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75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5FF52-9798-2843-8771-155812194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/>
          <a:lstStyle>
            <a:lvl1pPr>
              <a:defRPr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FA296-2940-9E4E-AAB9-805FFAF7F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4644725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1pPr>
            <a:lvl2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2pPr>
            <a:lvl3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3pPr>
            <a:lvl4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4pPr>
            <a:lvl5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1BE6BE-FBAA-AE42-94C2-C62687141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2/16/24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F8810-A993-BC46-B156-254A1B1DF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9B9C1-79CA-314F-BFC9-1B0E63D50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2120" y="6372860"/>
            <a:ext cx="2743200" cy="365125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" pitchFamily="2" charset="0"/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770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E6C5E-5F82-2F48-A1CD-CCD3A8910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2950C1-14F7-7146-9CB2-79873440D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FF37C-3540-9041-9969-36EAE338D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2/16/24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465E5-E4C3-CD4F-B2AF-2D914CFA2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3BF38F-C68A-304C-9285-3DB02D9E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32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F0EC7-1697-274A-80A1-FC5A2BA5A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33EE8-708A-F444-BA26-0993B3C7D3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6A6A46-AFEB-3F4A-A9BD-76DBE3E44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71E993-321E-7742-9A8B-619041243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2/16/24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392EDE-486D-A441-BB4B-21F6551DF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A621D-F98B-4D40-9917-CAA3E044F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838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85957-2CDC-6F46-BB99-FCAD5944C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502479-D168-824B-B537-9582CB35B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7F09EE-9EAF-0646-A900-6CFC6D7BC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62C687-24FF-5C4D-8E87-282D478238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6969FD-347D-234E-A3AF-B82FB1A9B0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8E8E27-3D9C-B842-9090-EE7D08A5C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2/16/24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E296A6-1ECC-B646-B358-D306070F6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70DA33-BECB-964C-BE59-3EBAE3DE3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42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E0164-FBF4-974D-8312-549BD9737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8C6660-0D68-1A46-8F1C-246D34352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2/16/24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DEC6E1-8480-0D4A-891A-5CFD2A7FB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7E9A1F-0616-ED42-B3A9-346FFC3F9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72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275A0A-E0AA-5142-8C6E-25347535E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2/16/24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E79857-A657-9B46-AC8B-0D0C3114C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7CC917-2087-0C4F-99A7-B5A2AFEE7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0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328D2-9760-CE45-8D53-933466127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D9723-04A6-F646-A7E6-FC5C308DC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9A11EA-E87F-634B-9535-8A11595C9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F4A5A-2502-7745-8BA7-D667E55C4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2/16/24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DCAD1F-FA04-9B4D-9559-7F7976891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450685-4FBF-A942-A89B-2F15AEE91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59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1FA72-E2D4-5D4C-961C-DB5F518DC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CC97C7-29DA-6547-A4CC-0266B70304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1B6F92-A1DA-A445-98EC-BA8A29DFBD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BA2572-0AFD-CE4E-BB08-C82ED2DF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2/16/24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032282-B557-7A4C-8F95-6897C8CFC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027D6E-F36A-E743-82BD-09ECDCDD9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567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A8D86D-30AE-274C-83B2-D52F4DB57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69D9B7-2C01-6246-A796-CEC5D6924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33B9F-CC9A-EE4F-8106-5C773A01D4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2B26D-977A-1D4E-AC76-DB93B7F2DFFC}" type="datetimeFigureOut">
              <a:rPr lang="en-US" smtClean="0"/>
              <a:t>2/16/24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29222-6D68-1B41-B4AB-431A67E30F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62C56-A1F3-7E48-9F73-255EB3E55F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900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xinhuanet.com/video/sjxw/2021-03/12/c_1211063046.htm" TargetMode="External"/><Relationship Id="rId2" Type="http://schemas.openxmlformats.org/officeDocument/2006/relationships/hyperlink" Target="https://www.chyxx.com/industry/202007/878897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lobalforestwatch.org/dashboards/country/USA/?category=forest-change&amp;location=WyJjb3VudHJ5IiwiVVNBIl0%3D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6CC02-C29C-0047-8244-A1981985AE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第十课</a:t>
            </a:r>
            <a:r>
              <a:rPr lang="zh-CN" altLang="en-US" dirty="0"/>
              <a:t> 蚂蚁森林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A61C11-2767-DE47-B197-DA8E5E1D81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生词练习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5551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D574A-3239-344C-B87F-A2E0B8748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缴纳</a:t>
            </a:r>
            <a:r>
              <a:rPr lang="zh-CN" altLang="en-US" dirty="0"/>
              <a:t>    罚单   燃气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85FF90-85C9-7546-93B8-59A6CFD626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A</a:t>
            </a:r>
            <a:r>
              <a:rPr lang="zh-CN" altLang="en-US" dirty="0"/>
              <a:t>给</a:t>
            </a:r>
            <a:r>
              <a:rPr lang="en-US" altLang="zh-CN" dirty="0"/>
              <a:t>B</a:t>
            </a:r>
            <a:r>
              <a:rPr lang="zh-CN" altLang="en-US" dirty="0"/>
              <a:t>开罚单</a:t>
            </a:r>
            <a:endParaRPr lang="en-US" altLang="zh-CN" dirty="0"/>
          </a:p>
          <a:p>
            <a:r>
              <a:rPr lang="en-US" altLang="zh-CN" dirty="0"/>
              <a:t>B</a:t>
            </a:r>
            <a:r>
              <a:rPr lang="zh-CN" altLang="en-US" dirty="0"/>
              <a:t>收到了一张罚单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FC9EE5-0E3D-994A-B326-8EAFAC281300}"/>
              </a:ext>
            </a:extLst>
          </p:cNvPr>
          <p:cNvSpPr txBox="1"/>
          <p:nvPr/>
        </p:nvSpPr>
        <p:spPr>
          <a:xfrm>
            <a:off x="1725110" y="3429000"/>
            <a:ext cx="3546763" cy="1107996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1.</a:t>
            </a:r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带读生词</a:t>
            </a:r>
            <a:endParaRPr lang="en-US" altLang="zh-CN" sz="2200" dirty="0">
              <a:solidFill>
                <a:schemeClr val="bg1">
                  <a:lumMod val="65000"/>
                </a:schemeClr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en-US" altLang="zh-CN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2.</a:t>
            </a:r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插入相关图片，根据图片用生词问答。</a:t>
            </a:r>
            <a:endParaRPr lang="en-US" sz="2200" dirty="0">
              <a:solidFill>
                <a:schemeClr val="bg1">
                  <a:lumMod val="65000"/>
                </a:schemeClr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894781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D574A-3239-344C-B87F-A2E0B8748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缴纳</a:t>
            </a:r>
            <a:r>
              <a:rPr lang="zh-CN" altLang="en-US" dirty="0"/>
              <a:t>    罚单   燃气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85FF90-85C9-7546-93B8-59A6CFD626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1025266" cy="5452069"/>
          </a:xfrm>
        </p:spPr>
        <p:txBody>
          <a:bodyPr>
            <a:normAutofit/>
          </a:bodyPr>
          <a:lstStyle/>
          <a:p>
            <a:pPr marL="523875" indent="-523875">
              <a:buFont typeface="+mj-lt"/>
              <a:buAutoNum type="arabicPeriod"/>
            </a:pPr>
            <a:r>
              <a:rPr lang="en-US" dirty="0" err="1"/>
              <a:t>你收到过什么</a:t>
            </a:r>
            <a:r>
              <a:rPr lang="en-US" dirty="0" err="1">
                <a:solidFill>
                  <a:srgbClr val="FF0000"/>
                </a:solidFill>
              </a:rPr>
              <a:t>罚单</a:t>
            </a:r>
            <a:r>
              <a:rPr lang="zh-CN" altLang="en-US" dirty="0"/>
              <a:t>？要</a:t>
            </a:r>
            <a:r>
              <a:rPr lang="zh-CN" altLang="en-US" dirty="0">
                <a:solidFill>
                  <a:srgbClr val="FF0000"/>
                </a:solidFill>
              </a:rPr>
              <a:t>罚多少钱</a:t>
            </a:r>
            <a:r>
              <a:rPr lang="zh-CN" altLang="en-US" dirty="0"/>
              <a:t>？你为什么收到了</a:t>
            </a:r>
            <a:r>
              <a:rPr lang="zh-CN" altLang="en-US" dirty="0">
                <a:solidFill>
                  <a:srgbClr val="FF0000"/>
                </a:solidFill>
              </a:rPr>
              <a:t>罚单</a:t>
            </a:r>
            <a:r>
              <a:rPr lang="zh-CN" altLang="en-US" dirty="0"/>
              <a:t>？</a:t>
            </a:r>
            <a:endParaRPr lang="en-US" altLang="zh-CN" dirty="0"/>
          </a:p>
          <a:p>
            <a:pPr marL="523875" indent="-523875">
              <a:buFont typeface="+mj-lt"/>
              <a:buAutoNum type="arabicPeriod"/>
            </a:pPr>
            <a:r>
              <a:rPr lang="en-US" dirty="0" err="1"/>
              <a:t>你</a:t>
            </a:r>
            <a:r>
              <a:rPr lang="en-US" dirty="0" err="1">
                <a:solidFill>
                  <a:srgbClr val="FF0000"/>
                </a:solidFill>
              </a:rPr>
              <a:t>缴纳</a:t>
            </a:r>
            <a:r>
              <a:rPr lang="en-US" dirty="0" err="1"/>
              <a:t>过什么</a:t>
            </a:r>
            <a:r>
              <a:rPr lang="en-US" dirty="0" err="1">
                <a:solidFill>
                  <a:srgbClr val="FF0000"/>
                </a:solidFill>
              </a:rPr>
              <a:t>罚单</a:t>
            </a:r>
            <a:r>
              <a:rPr lang="zh-CN" altLang="en-US" dirty="0"/>
              <a:t>？是怎么</a:t>
            </a:r>
            <a:r>
              <a:rPr lang="zh-CN" altLang="en-US" dirty="0">
                <a:solidFill>
                  <a:srgbClr val="FF0000"/>
                </a:solidFill>
              </a:rPr>
              <a:t>缴纳</a:t>
            </a:r>
            <a:r>
              <a:rPr lang="zh-CN" altLang="en-US" dirty="0"/>
              <a:t>的？</a:t>
            </a:r>
            <a:endParaRPr lang="en-US" altLang="zh-CN" dirty="0"/>
          </a:p>
          <a:p>
            <a:pPr marL="523875" indent="-523875">
              <a:buFont typeface="+mj-lt"/>
              <a:buAutoNum type="arabicPeriod"/>
            </a:pPr>
            <a:r>
              <a:rPr lang="zh-CN" altLang="en-US" dirty="0"/>
              <a:t>你家一个月的水费、电费和</a:t>
            </a:r>
            <a:r>
              <a:rPr lang="zh-CN" altLang="en-US" dirty="0">
                <a:solidFill>
                  <a:srgbClr val="FF0000"/>
                </a:solidFill>
              </a:rPr>
              <a:t>燃气</a:t>
            </a:r>
            <a:r>
              <a:rPr lang="zh-CN" altLang="en-US" dirty="0"/>
              <a:t>费是多少？</a:t>
            </a:r>
            <a:endParaRPr lang="en-US" altLang="zh-CN" dirty="0"/>
          </a:p>
          <a:p>
            <a:pPr marL="523875" indent="-523875">
              <a:buFont typeface="+mj-lt"/>
              <a:buAutoNum type="arabicPeriod"/>
            </a:pPr>
            <a:r>
              <a:rPr lang="zh-CN" altLang="en-US" dirty="0"/>
              <a:t>你家的</a:t>
            </a:r>
            <a:r>
              <a:rPr lang="zh-CN" altLang="en-US" u="sng" dirty="0"/>
              <a:t>灶台</a:t>
            </a:r>
            <a:r>
              <a:rPr lang="zh-CN" altLang="en-US" dirty="0"/>
              <a:t>是电的还是</a:t>
            </a:r>
            <a:r>
              <a:rPr lang="zh-CN" altLang="en-US" dirty="0">
                <a:solidFill>
                  <a:srgbClr val="FF0000"/>
                </a:solidFill>
              </a:rPr>
              <a:t>燃气</a:t>
            </a:r>
            <a:r>
              <a:rPr lang="zh-CN" altLang="en-US" dirty="0"/>
              <a:t>的？你觉得哪一种灶台更好用？为什么？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49FFD0-FAF1-CE46-A3F3-DC53D16D951A}"/>
              </a:ext>
            </a:extLst>
          </p:cNvPr>
          <p:cNvSpPr txBox="1"/>
          <p:nvPr/>
        </p:nvSpPr>
        <p:spPr>
          <a:xfrm>
            <a:off x="2826327" y="5505770"/>
            <a:ext cx="684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stove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EE58100-824E-FF4E-81EC-048B457E09F6}"/>
              </a:ext>
            </a:extLst>
          </p:cNvPr>
          <p:cNvSpPr txBox="1"/>
          <p:nvPr/>
        </p:nvSpPr>
        <p:spPr>
          <a:xfrm>
            <a:off x="5961088" y="5690436"/>
            <a:ext cx="2492532" cy="430887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可插入相关图片</a:t>
            </a:r>
            <a:endParaRPr lang="en-US" sz="2200" dirty="0">
              <a:solidFill>
                <a:schemeClr val="bg1">
                  <a:lumMod val="65000"/>
                </a:schemeClr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2071EF-7748-0A4B-9B5C-54B67078EF90}"/>
              </a:ext>
            </a:extLst>
          </p:cNvPr>
          <p:cNvSpPr txBox="1"/>
          <p:nvPr/>
        </p:nvSpPr>
        <p:spPr>
          <a:xfrm>
            <a:off x="2650216" y="4689646"/>
            <a:ext cx="504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zào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0339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81849-D61E-6642-AD71-07BFD64C4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依然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503C0-61B4-A04D-9993-98FEAA2EFE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236" y="1106637"/>
            <a:ext cx="11928764" cy="5751363"/>
          </a:xfrm>
        </p:spPr>
        <p:txBody>
          <a:bodyPr>
            <a:normAutofit fontScale="92500" lnSpcReduction="10000"/>
          </a:bodyPr>
          <a:lstStyle/>
          <a:p>
            <a:pPr marL="468313" indent="-468313">
              <a:buFont typeface="+mj-lt"/>
              <a:buAutoNum type="arabicPeriod"/>
            </a:pPr>
            <a:r>
              <a:rPr lang="en-US" dirty="0" err="1"/>
              <a:t>考试前他用功地复习了两个星期</a:t>
            </a:r>
            <a:r>
              <a:rPr lang="zh-CN" altLang="en-US" dirty="0"/>
              <a:t>，可是分数依然很低。</a:t>
            </a:r>
            <a:endParaRPr lang="en-US" altLang="zh-CN" dirty="0"/>
          </a:p>
          <a:p>
            <a:pPr marL="468313" indent="-468313">
              <a:buFont typeface="+mj-lt"/>
              <a:buAutoNum type="arabicPeriod"/>
            </a:pPr>
            <a:r>
              <a:rPr lang="zh-CN" altLang="en-US" dirty="0"/>
              <a:t>他毕业已经二十年了，不过依然跟老同学们保持着联系。</a:t>
            </a:r>
            <a:endParaRPr lang="en-US" altLang="zh-CN" dirty="0"/>
          </a:p>
          <a:p>
            <a:pPr marL="468313" indent="-468313">
              <a:buFont typeface="+mj-lt"/>
              <a:buAutoNum type="arabicPeriod"/>
            </a:pPr>
            <a:r>
              <a:rPr lang="en-US" sz="2800" dirty="0"/>
              <a:t>Although we broke up three years ago, I still </a:t>
            </a:r>
            <a:r>
              <a:rPr lang="en-US" altLang="zh-CN" sz="2800" dirty="0"/>
              <a:t>can’t</a:t>
            </a:r>
            <a:r>
              <a:rPr lang="en-US" sz="2800" dirty="0"/>
              <a:t> forg</a:t>
            </a:r>
            <a:r>
              <a:rPr lang="en-US" altLang="zh-CN" sz="2800" dirty="0"/>
              <a:t>et</a:t>
            </a:r>
            <a:r>
              <a:rPr lang="en-US" sz="2800" dirty="0"/>
              <a:t> </a:t>
            </a:r>
            <a:r>
              <a:rPr lang="en-US" altLang="zh-CN" sz="2800" dirty="0"/>
              <a:t>her</a:t>
            </a:r>
            <a:r>
              <a:rPr lang="en-US" sz="2800" dirty="0"/>
              <a:t>.</a:t>
            </a:r>
          </a:p>
          <a:p>
            <a:pPr marL="468313" indent="-468313">
              <a:buFont typeface="+mj-lt"/>
              <a:buAutoNum type="arabicPeriod"/>
            </a:pPr>
            <a:r>
              <a:rPr lang="en-US" sz="2800" dirty="0"/>
              <a:t>I explained to the police for a long time, but they still issued me a ticket.</a:t>
            </a:r>
          </a:p>
          <a:p>
            <a:pPr marL="468313" indent="-468313">
              <a:buFont typeface="+mj-lt"/>
              <a:buAutoNum type="arabicPeriod"/>
            </a:pPr>
            <a:r>
              <a:rPr lang="en-US" sz="2800" dirty="0"/>
              <a:t>Although we have been discussing for a long time, we still have not found a solution to the problem.</a:t>
            </a:r>
          </a:p>
          <a:p>
            <a:pPr marL="468313" indent="-468313">
              <a:buFont typeface="+mj-lt"/>
              <a:buAutoNum type="arabicPeriod"/>
            </a:pPr>
            <a:r>
              <a:rPr lang="en-US" sz="2800" dirty="0"/>
              <a:t>Although costs have been reduced, the company still has not made any money this year</a:t>
            </a:r>
            <a:r>
              <a:rPr lang="en-US" altLang="zh-CN" sz="2800" dirty="0"/>
              <a:t>.</a:t>
            </a:r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BE127D-7F63-F244-8BEA-A4A45FE70C47}"/>
              </a:ext>
            </a:extLst>
          </p:cNvPr>
          <p:cNvSpPr txBox="1"/>
          <p:nvPr/>
        </p:nvSpPr>
        <p:spPr>
          <a:xfrm>
            <a:off x="1884218" y="358668"/>
            <a:ext cx="8002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still</a:t>
            </a:r>
            <a:endParaRPr lang="en-US" sz="3200" dirty="0">
              <a:solidFill>
                <a:srgbClr val="0070C0"/>
              </a:solidFill>
              <a:latin typeface="Times" pitchFamily="2" charset="0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071258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0B1C65-C533-EB47-B523-78A68FEB0D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167"/>
            <a:ext cx="10515600" cy="19330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>
                <a:solidFill>
                  <a:srgbClr val="0070C0"/>
                </a:solidFill>
              </a:rPr>
              <a:t>国家</a:t>
            </a:r>
            <a:r>
              <a:rPr lang="en-US" altLang="zh-CN" dirty="0">
                <a:solidFill>
                  <a:srgbClr val="0070C0"/>
                </a:solidFill>
              </a:rPr>
              <a:t>/</a:t>
            </a:r>
            <a:r>
              <a:rPr lang="zh-CN" altLang="en-US" dirty="0">
                <a:solidFill>
                  <a:srgbClr val="0070C0"/>
                </a:solidFill>
              </a:rPr>
              <a:t>政府</a:t>
            </a:r>
            <a:r>
              <a:rPr lang="en-US" altLang="zh-CN" dirty="0">
                <a:solidFill>
                  <a:srgbClr val="0070C0"/>
                </a:solidFill>
              </a:rPr>
              <a:t>/</a:t>
            </a:r>
            <a:r>
              <a:rPr lang="zh-CN" altLang="en-US" dirty="0">
                <a:solidFill>
                  <a:srgbClr val="0070C0"/>
                </a:solidFill>
              </a:rPr>
              <a:t>机构    </a:t>
            </a:r>
            <a:r>
              <a:rPr lang="zh-CN" altLang="en-US" dirty="0">
                <a:solidFill>
                  <a:srgbClr val="FF0000"/>
                </a:solidFill>
              </a:rPr>
              <a:t>推行</a:t>
            </a:r>
            <a:r>
              <a:rPr lang="zh-CN" altLang="en-US" dirty="0"/>
              <a:t> </a:t>
            </a:r>
            <a:r>
              <a:rPr lang="en-US" altLang="zh-CN" dirty="0"/>
              <a:t>…</a:t>
            </a:r>
            <a:r>
              <a:rPr lang="zh-CN" altLang="en-US" dirty="0"/>
              <a:t> 制度</a:t>
            </a:r>
            <a:r>
              <a:rPr lang="en-US" altLang="zh-CN" dirty="0"/>
              <a:t>/</a:t>
            </a:r>
            <a:r>
              <a:rPr lang="zh-CN" altLang="en-US" dirty="0"/>
              <a:t>政策</a:t>
            </a:r>
            <a:r>
              <a:rPr lang="en-US" altLang="zh-CN" dirty="0"/>
              <a:t>/</a:t>
            </a:r>
            <a:r>
              <a:rPr lang="zh-CN" altLang="en-US" dirty="0"/>
              <a:t>改革</a:t>
            </a:r>
            <a:r>
              <a:rPr lang="en-US" altLang="zh-CN" dirty="0"/>
              <a:t>/</a:t>
            </a:r>
            <a:r>
              <a:rPr lang="zh-CN" altLang="en-US" dirty="0"/>
              <a:t>计划 </a:t>
            </a:r>
            <a:br>
              <a:rPr lang="en-US" altLang="zh-CN" dirty="0"/>
            </a:br>
            <a:r>
              <a:rPr lang="zh-CN" altLang="en-US" dirty="0">
                <a:solidFill>
                  <a:srgbClr val="0070C0"/>
                </a:solidFill>
              </a:rPr>
              <a:t>公司</a:t>
            </a:r>
            <a:r>
              <a:rPr lang="en-US" altLang="zh-CN" dirty="0">
                <a:solidFill>
                  <a:srgbClr val="0070C0"/>
                </a:solidFill>
              </a:rPr>
              <a:t>/</a:t>
            </a:r>
            <a:r>
              <a:rPr lang="zh-CN" altLang="en-US" dirty="0">
                <a:solidFill>
                  <a:srgbClr val="0070C0"/>
                </a:solidFill>
              </a:rPr>
              <a:t>商家             </a:t>
            </a:r>
            <a:r>
              <a:rPr lang="zh-CN" altLang="en-US" dirty="0">
                <a:solidFill>
                  <a:srgbClr val="FF0000"/>
                </a:solidFill>
              </a:rPr>
              <a:t>推出 </a:t>
            </a:r>
            <a:r>
              <a:rPr lang="en-US" altLang="zh-CN" dirty="0"/>
              <a:t>…</a:t>
            </a:r>
            <a:r>
              <a:rPr lang="zh-CN" altLang="en-US" dirty="0"/>
              <a:t>新产品</a:t>
            </a:r>
            <a:r>
              <a:rPr lang="en-US" altLang="zh-CN" dirty="0"/>
              <a:t>/</a:t>
            </a:r>
            <a:r>
              <a:rPr lang="zh-CN" altLang="en-US" dirty="0"/>
              <a:t>项目</a:t>
            </a:r>
            <a:r>
              <a:rPr lang="en-US" altLang="zh-CN" dirty="0"/>
              <a:t>/</a:t>
            </a:r>
            <a:r>
              <a:rPr lang="zh-CN" altLang="en-US" dirty="0"/>
              <a:t>活动</a:t>
            </a:r>
            <a:endParaRPr lang="en-US" altLang="zh-CN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0947E19-729F-7347-B7BB-3D6BC24437AD}"/>
              </a:ext>
            </a:extLst>
          </p:cNvPr>
          <p:cNvSpPr txBox="1">
            <a:spLocks/>
          </p:cNvSpPr>
          <p:nvPr/>
        </p:nvSpPr>
        <p:spPr>
          <a:xfrm>
            <a:off x="852055" y="1973968"/>
            <a:ext cx="10515600" cy="464472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23875" indent="-523875">
              <a:buFont typeface="+mj-lt"/>
              <a:buAutoNum type="arabicPeriod"/>
            </a:pPr>
            <a:r>
              <a:rPr lang="en-US" altLang="zh-CN" dirty="0"/>
              <a:t>2021</a:t>
            </a:r>
            <a:r>
              <a:rPr lang="zh-CN" altLang="en-US" dirty="0"/>
              <a:t>年，中国政府开始</a:t>
            </a:r>
            <a:r>
              <a:rPr lang="en-US" altLang="zh-CN" dirty="0"/>
              <a:t>____</a:t>
            </a:r>
            <a:r>
              <a:rPr lang="zh-CN" altLang="en-US" dirty="0"/>
              <a:t>三胎政策。</a:t>
            </a:r>
            <a:endParaRPr lang="en-US" altLang="zh-CN" dirty="0"/>
          </a:p>
          <a:p>
            <a:pPr marL="523875" indent="-523875">
              <a:buFont typeface="+mj-lt"/>
              <a:buAutoNum type="arabicPeriod"/>
            </a:pPr>
            <a:r>
              <a:rPr lang="zh-CN" altLang="en-US" dirty="0"/>
              <a:t>从</a:t>
            </a:r>
            <a:r>
              <a:rPr lang="en-US" altLang="zh-CN" dirty="0"/>
              <a:t>1999</a:t>
            </a:r>
            <a:r>
              <a:rPr lang="zh-CN" altLang="en-US" dirty="0"/>
              <a:t>年至今，中国政府大力</a:t>
            </a:r>
            <a:r>
              <a:rPr lang="en-US" altLang="zh-CN" dirty="0"/>
              <a:t>____</a:t>
            </a:r>
            <a:r>
              <a:rPr lang="zh-CN" altLang="en-US" dirty="0"/>
              <a:t>封山育林和退耕还林政策。</a:t>
            </a:r>
            <a:endParaRPr lang="en-US" altLang="zh-CN" dirty="0"/>
          </a:p>
          <a:p>
            <a:pPr marL="523875" indent="-523875">
              <a:buFont typeface="+mj-lt"/>
              <a:buAutoNum type="arabicPeriod"/>
            </a:pPr>
            <a:r>
              <a:rPr lang="zh-CN" altLang="en-US" dirty="0"/>
              <a:t>新产品</a:t>
            </a:r>
            <a:r>
              <a:rPr lang="en-US" altLang="zh-CN" dirty="0"/>
              <a:t>____</a:t>
            </a:r>
            <a:r>
              <a:rPr lang="zh-CN" altLang="en-US" dirty="0"/>
              <a:t>后，很多消费者前来购买。</a:t>
            </a:r>
            <a:endParaRPr lang="en-US" altLang="zh-CN" dirty="0"/>
          </a:p>
          <a:p>
            <a:pPr marL="523875" indent="-523875">
              <a:buFont typeface="+mj-lt"/>
              <a:buAutoNum type="arabicPeriod"/>
            </a:pPr>
            <a:r>
              <a:rPr lang="zh-CN" altLang="en-US" dirty="0"/>
              <a:t>为了降低碳排放量，北京政府开始</a:t>
            </a:r>
            <a:r>
              <a:rPr lang="en-US" altLang="zh-CN" dirty="0"/>
              <a:t>____</a:t>
            </a:r>
            <a:r>
              <a:rPr lang="zh-CN" altLang="en-US" dirty="0"/>
              <a:t>一系列计划。</a:t>
            </a:r>
            <a:endParaRPr lang="en-US" altLang="zh-CN" dirty="0"/>
          </a:p>
          <a:p>
            <a:pPr marL="523875" indent="-523875">
              <a:buFont typeface="+mj-lt"/>
              <a:buAutoNum type="arabicPeriod"/>
            </a:pPr>
            <a:r>
              <a:rPr lang="en-US" altLang="zh-CN" dirty="0"/>
              <a:t>2016</a:t>
            </a:r>
            <a:r>
              <a:rPr lang="zh-CN" altLang="en-US" dirty="0"/>
              <a:t>年， 阿里巴巴</a:t>
            </a:r>
            <a:r>
              <a:rPr lang="en-US" altLang="zh-CN" dirty="0"/>
              <a:t>____</a:t>
            </a:r>
            <a:r>
              <a:rPr lang="zh-CN" altLang="en-US" dirty="0"/>
              <a:t>了蚂蚁森林公益项目。</a:t>
            </a:r>
            <a:endParaRPr lang="en-US" altLang="zh-CN" dirty="0"/>
          </a:p>
          <a:p>
            <a:pPr marL="523875" indent="-523875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1103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039CF-1832-2A46-A4C9-03EDAE6F9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528" y="339491"/>
            <a:ext cx="10515600" cy="882907"/>
          </a:xfrm>
        </p:spPr>
        <p:txBody>
          <a:bodyPr>
            <a:normAutofit/>
          </a:bodyPr>
          <a:lstStyle/>
          <a:p>
            <a:r>
              <a:rPr lang="en-US" sz="3600" dirty="0" err="1"/>
              <a:t>具有</a:t>
            </a:r>
            <a:r>
              <a:rPr lang="en-US" altLang="zh-CN" sz="3600" dirty="0"/>
              <a:t>…</a:t>
            </a:r>
            <a:r>
              <a:rPr lang="zh-CN" altLang="en-US" sz="3600" dirty="0"/>
              <a:t>意义    </a:t>
            </a:r>
            <a:r>
              <a:rPr lang="en-US" sz="3600" dirty="0" err="1"/>
              <a:t>具有</a:t>
            </a:r>
            <a:r>
              <a:rPr lang="en-US" altLang="zh-CN" sz="3600" dirty="0"/>
              <a:t>…</a:t>
            </a:r>
            <a:r>
              <a:rPr lang="zh-CN" altLang="en-US" sz="3600" dirty="0"/>
              <a:t>性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875139-3EB6-9349-A96C-4377AC1815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0683" y="994713"/>
            <a:ext cx="2431798" cy="4911455"/>
          </a:xfrm>
        </p:spPr>
        <p:txBody>
          <a:bodyPr>
            <a:normAutofit/>
          </a:bodyPr>
          <a:lstStyle/>
          <a:p>
            <a:r>
              <a:rPr lang="en-US" sz="3200" dirty="0" err="1"/>
              <a:t>现实</a:t>
            </a:r>
            <a:endParaRPr lang="en-US" sz="3200" dirty="0"/>
          </a:p>
          <a:p>
            <a:r>
              <a:rPr lang="en-US" sz="3200" dirty="0" err="1"/>
              <a:t>历史</a:t>
            </a:r>
            <a:endParaRPr lang="en-US" sz="3200" dirty="0"/>
          </a:p>
          <a:p>
            <a:r>
              <a:rPr lang="en-US" sz="3200" dirty="0" err="1"/>
              <a:t>社会</a:t>
            </a:r>
            <a:endParaRPr lang="en-US" sz="3200" dirty="0"/>
          </a:p>
          <a:p>
            <a:r>
              <a:rPr lang="en-US" sz="3200" dirty="0" err="1"/>
              <a:t>特殊</a:t>
            </a:r>
            <a:endParaRPr lang="en-US" sz="3200" dirty="0"/>
          </a:p>
          <a:p>
            <a:r>
              <a:rPr lang="en-US" sz="3200" dirty="0" err="1"/>
              <a:t>重要</a:t>
            </a:r>
            <a:endParaRPr lang="en-US" sz="3200" dirty="0"/>
          </a:p>
          <a:p>
            <a:endParaRPr lang="en-US" sz="32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45D9225-89FC-9E41-B26B-E3D57D507A58}"/>
              </a:ext>
            </a:extLst>
          </p:cNvPr>
          <p:cNvSpPr txBox="1">
            <a:spLocks/>
          </p:cNvSpPr>
          <p:nvPr/>
        </p:nvSpPr>
        <p:spPr>
          <a:xfrm>
            <a:off x="3393001" y="1108556"/>
            <a:ext cx="2431798" cy="49114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 err="1"/>
              <a:t>可行性</a:t>
            </a:r>
            <a:endParaRPr lang="en-US" sz="3200" dirty="0"/>
          </a:p>
          <a:p>
            <a:r>
              <a:rPr lang="en-US" sz="3200" dirty="0" err="1"/>
              <a:t>代表性</a:t>
            </a:r>
            <a:endParaRPr lang="en-US" sz="3200" dirty="0"/>
          </a:p>
          <a:p>
            <a:r>
              <a:rPr lang="en-US" sz="3200" dirty="0" err="1"/>
              <a:t>包容性</a:t>
            </a:r>
            <a:endParaRPr lang="en-US" sz="3200" dirty="0"/>
          </a:p>
          <a:p>
            <a:r>
              <a:rPr lang="en-US" sz="3200" dirty="0" err="1"/>
              <a:t>挑战性</a:t>
            </a:r>
            <a:r>
              <a:rPr lang="en-US" sz="3200" dirty="0"/>
              <a:t> </a:t>
            </a:r>
          </a:p>
          <a:p>
            <a:r>
              <a:rPr lang="en-US" sz="3200" dirty="0" err="1"/>
              <a:t>可持续性</a:t>
            </a:r>
            <a:endParaRPr lang="en-US" sz="3200" dirty="0"/>
          </a:p>
          <a:p>
            <a:endParaRPr lang="en-US" sz="32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4A83917-3A03-A940-A099-26B964EE1D35}"/>
              </a:ext>
            </a:extLst>
          </p:cNvPr>
          <p:cNvSpPr txBox="1">
            <a:spLocks/>
          </p:cNvSpPr>
          <p:nvPr/>
        </p:nvSpPr>
        <p:spPr>
          <a:xfrm>
            <a:off x="5641146" y="440434"/>
            <a:ext cx="6302326" cy="602001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3225" indent="-403225">
              <a:buFont typeface="+mj-lt"/>
              <a:buAutoNum type="arabicPeriod"/>
            </a:pPr>
            <a:r>
              <a:rPr lang="en-US" sz="3200" dirty="0" err="1"/>
              <a:t>虽然环保是一个老生常谈的话题</a:t>
            </a:r>
            <a:r>
              <a:rPr lang="zh-CN" altLang="en-US" sz="3200" dirty="0"/>
              <a:t>，但是依然具有</a:t>
            </a:r>
            <a:r>
              <a:rPr lang="en-US" altLang="zh-CN" sz="3200" dirty="0"/>
              <a:t>____</a:t>
            </a:r>
            <a:r>
              <a:rPr lang="zh-CN" altLang="en-US" sz="3200" dirty="0"/>
              <a:t>意义，因为它和我们的日常生活息息相关。</a:t>
            </a:r>
            <a:endParaRPr lang="en-US" altLang="zh-CN" sz="3200" dirty="0"/>
          </a:p>
          <a:p>
            <a:pPr marL="403225" indent="-403225">
              <a:buFont typeface="+mj-lt"/>
              <a:buAutoNum type="arabicPeriod"/>
            </a:pPr>
            <a:r>
              <a:rPr lang="en-US" sz="3200" dirty="0" err="1"/>
              <a:t>我认为这一计划不具有</a:t>
            </a:r>
            <a:r>
              <a:rPr lang="en-US" altLang="zh-CN" sz="3200" dirty="0"/>
              <a:t>_____</a:t>
            </a:r>
            <a:r>
              <a:rPr lang="zh-CN" altLang="en-US" sz="3200" dirty="0"/>
              <a:t>，因为成本太高，技术太难。</a:t>
            </a:r>
            <a:endParaRPr lang="en-US" altLang="zh-CN" sz="3200" dirty="0"/>
          </a:p>
          <a:p>
            <a:pPr marL="403225" indent="-403225">
              <a:buFont typeface="+mj-lt"/>
              <a:buAutoNum type="arabicPeriod"/>
            </a:pPr>
            <a:r>
              <a:rPr lang="zh-CN" altLang="en-US" sz="3200" dirty="0"/>
              <a:t>这个公益项目将为无数人提供更好的教育机会，具有深远的</a:t>
            </a:r>
            <a:r>
              <a:rPr lang="en-US" altLang="zh-CN" sz="3200" dirty="0"/>
              <a:t>_____</a:t>
            </a:r>
            <a:r>
              <a:rPr lang="zh-CN" altLang="en-US" sz="3200" dirty="0"/>
              <a:t>意义。</a:t>
            </a:r>
            <a:endParaRPr lang="en-US" sz="3200" dirty="0"/>
          </a:p>
          <a:p>
            <a:pPr marL="403225" indent="-403225">
              <a:buFont typeface="+mj-lt"/>
              <a:buAutoNum type="arabicPeriod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648635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B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671361-500A-094B-9C80-82E7BC24AB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5106" y="2554941"/>
            <a:ext cx="6673782" cy="317706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生词表二生词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6437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039CF-1832-2A46-A4C9-03EDAE6F9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积累</a:t>
            </a:r>
            <a:r>
              <a:rPr lang="zh-CN" altLang="en-US" dirty="0">
                <a:solidFill>
                  <a:srgbClr val="FF0000"/>
                </a:solidFill>
              </a:rPr>
              <a:t> </a:t>
            </a:r>
            <a:r>
              <a:rPr lang="en-US" altLang="zh-CN" sz="3800" dirty="0">
                <a:solidFill>
                  <a:srgbClr val="FF0000"/>
                </a:solidFill>
              </a:rPr>
              <a:t>(</a:t>
            </a:r>
            <a:r>
              <a:rPr lang="zh-CN" altLang="en-US" sz="3800" dirty="0">
                <a:solidFill>
                  <a:srgbClr val="FF0000"/>
                </a:solidFill>
              </a:rPr>
              <a:t>经验</a:t>
            </a:r>
            <a:r>
              <a:rPr lang="en-US" altLang="zh-CN" sz="3800" dirty="0">
                <a:solidFill>
                  <a:srgbClr val="FF0000"/>
                </a:solidFill>
              </a:rPr>
              <a:t>/</a:t>
            </a:r>
            <a:r>
              <a:rPr lang="zh-CN" altLang="en-US" sz="3800" dirty="0">
                <a:solidFill>
                  <a:srgbClr val="FF0000"/>
                </a:solidFill>
              </a:rPr>
              <a:t>知识</a:t>
            </a:r>
            <a:r>
              <a:rPr lang="en-US" altLang="zh-CN" sz="3800" dirty="0">
                <a:solidFill>
                  <a:srgbClr val="FF0000"/>
                </a:solidFill>
              </a:rPr>
              <a:t>/</a:t>
            </a:r>
            <a:r>
              <a:rPr lang="zh-CN" altLang="en-US" sz="3800" dirty="0">
                <a:solidFill>
                  <a:srgbClr val="FF0000"/>
                </a:solidFill>
              </a:rPr>
              <a:t>财富</a:t>
            </a:r>
            <a:r>
              <a:rPr lang="en-US" altLang="zh-CN" sz="3800" dirty="0">
                <a:solidFill>
                  <a:srgbClr val="FF0000"/>
                </a:solidFill>
              </a:rPr>
              <a:t>/</a:t>
            </a:r>
            <a:r>
              <a:rPr lang="zh-CN" altLang="en-US" sz="3800" dirty="0">
                <a:solidFill>
                  <a:srgbClr val="FF0000"/>
                </a:solidFill>
              </a:rPr>
              <a:t>资金</a:t>
            </a:r>
            <a:r>
              <a:rPr lang="en-US" altLang="zh-CN" sz="3800" dirty="0">
                <a:solidFill>
                  <a:srgbClr val="FF0000"/>
                </a:solidFill>
              </a:rPr>
              <a:t>)</a:t>
            </a:r>
            <a:r>
              <a:rPr lang="zh-CN" altLang="en-US" sz="3800" dirty="0"/>
              <a:t>    </a:t>
            </a:r>
            <a:r>
              <a:rPr lang="en-US" altLang="zh-CN" sz="3800" dirty="0">
                <a:solidFill>
                  <a:schemeClr val="tx1"/>
                </a:solidFill>
              </a:rPr>
              <a:t>VS</a:t>
            </a:r>
            <a:r>
              <a:rPr lang="zh-CN" altLang="en-US" sz="3800" dirty="0">
                <a:solidFill>
                  <a:schemeClr val="tx1"/>
                </a:solidFill>
              </a:rPr>
              <a:t>   </a:t>
            </a:r>
            <a:r>
              <a:rPr lang="zh-CN" altLang="en-US" sz="3800" dirty="0"/>
              <a:t>    </a:t>
            </a:r>
            <a:r>
              <a:rPr lang="zh-CN" altLang="en-US" dirty="0">
                <a:solidFill>
                  <a:srgbClr val="00B050"/>
                </a:solidFill>
              </a:rPr>
              <a:t>累计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875139-3EB6-9349-A96C-4377AC1815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771" y="1106637"/>
            <a:ext cx="11873229" cy="4644725"/>
          </a:xfrm>
        </p:spPr>
        <p:txBody>
          <a:bodyPr>
            <a:normAutofit fontScale="92500"/>
          </a:bodyPr>
          <a:lstStyle/>
          <a:p>
            <a:pPr marL="515938" indent="-515938">
              <a:buFont typeface="+mj-lt"/>
              <a:buAutoNum type="arabicPeriod"/>
            </a:pPr>
            <a:r>
              <a:rPr lang="en-US" altLang="zh-CN" dirty="0"/>
              <a:t>2023</a:t>
            </a:r>
            <a:r>
              <a:rPr lang="zh-CN" altLang="en-US" dirty="0"/>
              <a:t>年全球</a:t>
            </a:r>
            <a:r>
              <a:rPr lang="en-US" altLang="zh-CN" dirty="0"/>
              <a:t>____</a:t>
            </a:r>
            <a:r>
              <a:rPr lang="zh-CN" altLang="en-US" dirty="0"/>
              <a:t>碳排放量高达</a:t>
            </a:r>
            <a:r>
              <a:rPr lang="en-US" altLang="zh-CN" dirty="0"/>
              <a:t>409</a:t>
            </a:r>
            <a:r>
              <a:rPr lang="zh-CN" altLang="en-US" dirty="0"/>
              <a:t>亿吨。</a:t>
            </a:r>
            <a:endParaRPr lang="en-US" altLang="zh-CN" dirty="0"/>
          </a:p>
          <a:p>
            <a:pPr marL="515938" indent="-515938">
              <a:buFont typeface="+mj-lt"/>
              <a:buAutoNum type="arabicPeriod"/>
            </a:pPr>
            <a:r>
              <a:rPr lang="en-US" dirty="0" err="1"/>
              <a:t>为了</a:t>
            </a:r>
            <a:r>
              <a:rPr lang="en-US" altLang="zh-CN" dirty="0"/>
              <a:t>____</a:t>
            </a:r>
            <a:r>
              <a:rPr lang="en-US" dirty="0" err="1"/>
              <a:t>工作经验</a:t>
            </a:r>
            <a:r>
              <a:rPr lang="zh-CN" altLang="en-US" dirty="0"/>
              <a:t>，我从大一就开始在公司实习。</a:t>
            </a:r>
            <a:endParaRPr lang="en-US" altLang="zh-CN" dirty="0"/>
          </a:p>
          <a:p>
            <a:pPr marL="515938" indent="-515938">
              <a:buFont typeface="+mj-lt"/>
              <a:buAutoNum type="arabicPeriod"/>
            </a:pPr>
            <a:r>
              <a:rPr lang="zh-CN" altLang="en-US" dirty="0"/>
              <a:t>今年上半年，我们团队</a:t>
            </a:r>
            <a:r>
              <a:rPr lang="en-US" altLang="zh-CN" dirty="0"/>
              <a:t>____</a:t>
            </a:r>
            <a:r>
              <a:rPr lang="zh-CN" altLang="en-US" dirty="0"/>
              <a:t>完成了六个项目。</a:t>
            </a:r>
            <a:endParaRPr lang="en-US" altLang="zh-CN" dirty="0"/>
          </a:p>
          <a:p>
            <a:pPr marL="515938" indent="-515938">
              <a:buFont typeface="+mj-lt"/>
              <a:buAutoNum type="arabicPeriod"/>
            </a:pPr>
            <a:r>
              <a:rPr lang="en-US" dirty="0" err="1"/>
              <a:t>这个项目的收益在过去一年里</a:t>
            </a:r>
            <a:r>
              <a:rPr lang="en-US" altLang="zh-CN" dirty="0"/>
              <a:t> ____</a:t>
            </a:r>
            <a:r>
              <a:rPr lang="zh-CN" altLang="en-US" dirty="0"/>
              <a:t>增长了</a:t>
            </a:r>
            <a:r>
              <a:rPr lang="en-US" altLang="zh-CN" dirty="0"/>
              <a:t>20%</a:t>
            </a:r>
            <a:r>
              <a:rPr lang="zh-CN" altLang="en-US" dirty="0"/>
              <a:t>。</a:t>
            </a:r>
            <a:endParaRPr lang="en-US" altLang="zh-CN" dirty="0"/>
          </a:p>
          <a:p>
            <a:pPr marL="515938" indent="-515938">
              <a:buFont typeface="+mj-lt"/>
              <a:buAutoNum type="arabicPeriod"/>
            </a:pPr>
            <a:r>
              <a:rPr lang="zh-CN" altLang="en-US" dirty="0"/>
              <a:t>长期投资可以帮助你</a:t>
            </a:r>
            <a:r>
              <a:rPr lang="en-US" altLang="zh-CN" dirty="0"/>
              <a:t>____</a:t>
            </a:r>
            <a:r>
              <a:rPr lang="zh-CN" altLang="en-US" dirty="0"/>
              <a:t>财富，这样以后可以实现经济自由。</a:t>
            </a:r>
            <a:endParaRPr lang="en-US" dirty="0"/>
          </a:p>
          <a:p>
            <a:pPr marL="0" indent="0">
              <a:buNone/>
            </a:pPr>
            <a:endParaRPr lang="en-US" altLang="zh-CN" dirty="0"/>
          </a:p>
          <a:p>
            <a:pPr marL="515938" indent="-515938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6EFD636-41C7-3749-B994-9572A5E937C4}"/>
              </a:ext>
            </a:extLst>
          </p:cNvPr>
          <p:cNvSpPr txBox="1">
            <a:spLocks/>
          </p:cNvSpPr>
          <p:nvPr/>
        </p:nvSpPr>
        <p:spPr>
          <a:xfrm>
            <a:off x="714988" y="5482643"/>
            <a:ext cx="10515600" cy="8829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  <a:cs typeface="+mj-cs"/>
              </a:defRPr>
            </a:lvl1pPr>
          </a:lstStyle>
          <a:p>
            <a:r>
              <a:rPr lang="en-US" sz="3200" dirty="0" err="1">
                <a:solidFill>
                  <a:srgbClr val="FF0000"/>
                </a:solidFill>
              </a:rPr>
              <a:t>积累</a:t>
            </a:r>
            <a:r>
              <a:rPr lang="en-US" altLang="zh-CN" sz="3200" dirty="0">
                <a:solidFill>
                  <a:srgbClr val="FF0000"/>
                </a:solidFill>
              </a:rPr>
              <a:t>+</a:t>
            </a:r>
            <a:r>
              <a:rPr lang="zh-CN" altLang="en-US" sz="3200" dirty="0">
                <a:solidFill>
                  <a:srgbClr val="FF0000"/>
                </a:solidFill>
              </a:rPr>
              <a:t> </a:t>
            </a:r>
            <a:r>
              <a:rPr lang="en-US" altLang="zh-CN" sz="3200" dirty="0">
                <a:solidFill>
                  <a:srgbClr val="FF0000"/>
                </a:solidFill>
              </a:rPr>
              <a:t>N</a:t>
            </a:r>
            <a:r>
              <a:rPr lang="zh-CN" altLang="en-US" sz="3200" dirty="0">
                <a:solidFill>
                  <a:srgbClr val="FF0000"/>
                </a:solidFill>
              </a:rPr>
              <a:t>          </a:t>
            </a:r>
            <a:r>
              <a:rPr lang="zh-CN" altLang="en-US" sz="3200" dirty="0">
                <a:solidFill>
                  <a:srgbClr val="00B050"/>
                </a:solidFill>
              </a:rPr>
              <a:t>累计</a:t>
            </a:r>
            <a:r>
              <a:rPr lang="en-US" altLang="zh-CN" sz="3200" dirty="0">
                <a:solidFill>
                  <a:srgbClr val="00B050"/>
                </a:solidFill>
              </a:rPr>
              <a:t>+N</a:t>
            </a:r>
            <a:r>
              <a:rPr lang="zh-CN" altLang="en-US" sz="3200" dirty="0">
                <a:solidFill>
                  <a:srgbClr val="00B050"/>
                </a:solidFill>
              </a:rPr>
              <a:t>         累计</a:t>
            </a:r>
            <a:r>
              <a:rPr lang="en-US" altLang="zh-CN" sz="3200" dirty="0">
                <a:solidFill>
                  <a:srgbClr val="00B050"/>
                </a:solidFill>
              </a:rPr>
              <a:t>+V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34EFB3-799F-8740-A812-FCE5F2D74512}"/>
              </a:ext>
            </a:extLst>
          </p:cNvPr>
          <p:cNvSpPr txBox="1"/>
          <p:nvPr/>
        </p:nvSpPr>
        <p:spPr>
          <a:xfrm>
            <a:off x="961412" y="6073162"/>
            <a:ext cx="4171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V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0DBD1CA-FE1E-4545-BEA5-B3FA4D7CDDBA}"/>
              </a:ext>
            </a:extLst>
          </p:cNvPr>
          <p:cNvSpPr txBox="1"/>
          <p:nvPr/>
        </p:nvSpPr>
        <p:spPr>
          <a:xfrm>
            <a:off x="3252101" y="6073162"/>
            <a:ext cx="8002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/>
              <a:t>adj.</a:t>
            </a:r>
            <a:endParaRPr lang="en-US" sz="3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197A7D-9E49-6744-A75D-7EF33CBB10EC}"/>
              </a:ext>
            </a:extLst>
          </p:cNvPr>
          <p:cNvSpPr txBox="1"/>
          <p:nvPr/>
        </p:nvSpPr>
        <p:spPr>
          <a:xfrm>
            <a:off x="5525797" y="6073161"/>
            <a:ext cx="8547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/>
              <a:t>adv.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326409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5FB88-DC47-C343-A641-20053E448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0480" y="209603"/>
            <a:ext cx="7138566" cy="882907"/>
          </a:xfrm>
        </p:spPr>
        <p:txBody>
          <a:bodyPr/>
          <a:lstStyle/>
          <a:p>
            <a:r>
              <a:rPr lang="en-US" dirty="0" err="1">
                <a:solidFill>
                  <a:srgbClr val="FF0000"/>
                </a:solidFill>
              </a:rPr>
              <a:t>参与</a:t>
            </a:r>
            <a:r>
              <a:rPr lang="zh-CN" altLang="en-US" dirty="0"/>
              <a:t>  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dirty="0">
                <a:solidFill>
                  <a:schemeClr val="tx1"/>
                </a:solidFill>
              </a:rPr>
              <a:t>VS</a:t>
            </a:r>
            <a:r>
              <a:rPr lang="zh-CN" altLang="en-US" dirty="0">
                <a:solidFill>
                  <a:schemeClr val="tx1"/>
                </a:solidFill>
              </a:rPr>
              <a:t>   </a:t>
            </a:r>
            <a:r>
              <a:rPr lang="zh-CN" altLang="en-US" dirty="0">
                <a:solidFill>
                  <a:srgbClr val="00B050"/>
                </a:solidFill>
              </a:rPr>
              <a:t>参加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424697-6848-4942-9DE6-0B51522AFC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9220" y="918464"/>
            <a:ext cx="10515600" cy="4644725"/>
          </a:xfrm>
        </p:spPr>
        <p:txBody>
          <a:bodyPr/>
          <a:lstStyle/>
          <a:p>
            <a:pPr marL="571500" indent="-571500">
              <a:buFont typeface="+mj-lt"/>
              <a:buAutoNum type="arabicPeriod"/>
            </a:pPr>
            <a:r>
              <a:rPr lang="en-US" dirty="0"/>
              <a:t>在蚂蚁森林上</a:t>
            </a:r>
            <a:r>
              <a:rPr lang="en-US" dirty="0">
                <a:solidFill>
                  <a:srgbClr val="FF0000"/>
                </a:solidFill>
              </a:rPr>
              <a:t>参与</a:t>
            </a:r>
            <a:r>
              <a:rPr lang="en-US" dirty="0"/>
              <a:t>手机种树的人高达</a:t>
            </a:r>
            <a:r>
              <a:rPr lang="en-US" altLang="zh-CN" dirty="0"/>
              <a:t>5.5</a:t>
            </a:r>
            <a:r>
              <a:rPr lang="zh-CN" altLang="en-US" dirty="0"/>
              <a:t>亿。</a:t>
            </a:r>
            <a:endParaRPr lang="en-US" altLang="zh-CN" dirty="0"/>
          </a:p>
          <a:p>
            <a:pPr marL="571500" indent="-571500">
              <a:buFont typeface="+mj-lt"/>
              <a:buAutoNum type="arabicPeriod"/>
            </a:pPr>
            <a:r>
              <a:rPr lang="zh-CN" altLang="en-US" dirty="0"/>
              <a:t>他将</a:t>
            </a:r>
            <a:r>
              <a:rPr lang="zh-CN" altLang="en-US" dirty="0">
                <a:solidFill>
                  <a:srgbClr val="00B050"/>
                </a:solidFill>
              </a:rPr>
              <a:t>参加</a:t>
            </a:r>
            <a:r>
              <a:rPr lang="zh-CN" altLang="en-US" dirty="0"/>
              <a:t>下个月的国际会议。</a:t>
            </a:r>
            <a:endParaRPr lang="en-US" altLang="zh-CN" dirty="0"/>
          </a:p>
          <a:p>
            <a:pPr marL="571500" indent="-571500">
              <a:buFont typeface="+mj-lt"/>
              <a:buAutoNum type="arabicPeriod"/>
            </a:pPr>
            <a:r>
              <a:rPr lang="zh-CN" altLang="en-US" dirty="0"/>
              <a:t>他邀请我</a:t>
            </a:r>
            <a:r>
              <a:rPr lang="zh-CN" altLang="en-US" dirty="0">
                <a:solidFill>
                  <a:srgbClr val="00B050"/>
                </a:solidFill>
              </a:rPr>
              <a:t>参加</a:t>
            </a:r>
            <a:r>
              <a:rPr lang="zh-CN" altLang="en-US" dirty="0"/>
              <a:t>他们的婚礼。</a:t>
            </a:r>
            <a:endParaRPr lang="en-US" altLang="zh-CN" dirty="0"/>
          </a:p>
          <a:p>
            <a:pPr marL="571500" indent="-571500">
              <a:buFont typeface="+mj-lt"/>
              <a:buAutoNum type="arabicPeriod"/>
            </a:pPr>
            <a:r>
              <a:rPr lang="zh-CN" altLang="en-US" dirty="0"/>
              <a:t>你会</a:t>
            </a:r>
            <a:r>
              <a:rPr lang="zh-CN" altLang="en-US" dirty="0">
                <a:solidFill>
                  <a:srgbClr val="FF0000"/>
                </a:solidFill>
              </a:rPr>
              <a:t>参与</a:t>
            </a:r>
            <a:r>
              <a:rPr lang="zh-CN" altLang="en-US" dirty="0"/>
              <a:t>这次会议的组织工作吗？</a:t>
            </a:r>
            <a:endParaRPr lang="en-US" altLang="zh-CN" dirty="0"/>
          </a:p>
          <a:p>
            <a:pPr marL="571500" indent="-5715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875A1AC-1A80-C24D-9B4B-8921E8A1C65D}"/>
              </a:ext>
            </a:extLst>
          </p:cNvPr>
          <p:cNvSpPr txBox="1">
            <a:spLocks/>
          </p:cNvSpPr>
          <p:nvPr/>
        </p:nvSpPr>
        <p:spPr>
          <a:xfrm>
            <a:off x="689220" y="4867422"/>
            <a:ext cx="10515600" cy="178097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en-US" dirty="0" err="1">
                <a:solidFill>
                  <a:srgbClr val="00B050"/>
                </a:solidFill>
              </a:rPr>
              <a:t>参加</a:t>
            </a:r>
            <a:r>
              <a:rPr lang="zh-CN" altLang="en-US" dirty="0">
                <a:solidFill>
                  <a:srgbClr val="00B050"/>
                </a:solidFill>
              </a:rPr>
              <a:t>：</a:t>
            </a:r>
            <a:r>
              <a:rPr lang="en-US" altLang="zh-CN" dirty="0">
                <a:solidFill>
                  <a:srgbClr val="00B050"/>
                </a:solidFill>
              </a:rPr>
              <a:t>+</a:t>
            </a:r>
            <a:r>
              <a:rPr lang="zh-CN" altLang="en-US" dirty="0">
                <a:solidFill>
                  <a:srgbClr val="00B050"/>
                </a:solidFill>
              </a:rPr>
              <a:t> 考试、活动、聚会、会议等</a:t>
            </a:r>
            <a:endParaRPr lang="en-US" altLang="zh-CN" dirty="0">
              <a:solidFill>
                <a:srgbClr val="00B050"/>
              </a:solidFill>
            </a:endParaRPr>
          </a:p>
          <a:p>
            <a:pPr>
              <a:lnSpc>
                <a:spcPct val="120000"/>
              </a:lnSpc>
            </a:pPr>
            <a:r>
              <a:rPr lang="zh-CN" altLang="en-US" dirty="0">
                <a:solidFill>
                  <a:srgbClr val="FF0000"/>
                </a:solidFill>
              </a:rPr>
              <a:t>参与：</a:t>
            </a:r>
            <a:r>
              <a:rPr lang="en-US" altLang="zh-CN" sz="2800" dirty="0">
                <a:solidFill>
                  <a:srgbClr val="FF0000"/>
                </a:solidFill>
              </a:rPr>
              <a:t>emphasize</a:t>
            </a:r>
            <a:r>
              <a:rPr lang="zh-CN" altLang="en-US" sz="2800" dirty="0">
                <a:solidFill>
                  <a:srgbClr val="FF0000"/>
                </a:solidFill>
              </a:rPr>
              <a:t> </a:t>
            </a:r>
            <a:r>
              <a:rPr lang="en-US" altLang="zh-CN" sz="2800" dirty="0">
                <a:solidFill>
                  <a:srgbClr val="FF0000"/>
                </a:solidFill>
              </a:rPr>
              <a:t>the</a:t>
            </a:r>
            <a:r>
              <a:rPr lang="zh-CN" altLang="en-US" sz="2800" dirty="0">
                <a:solidFill>
                  <a:srgbClr val="FF0000"/>
                </a:solidFill>
              </a:rPr>
              <a:t> </a:t>
            </a:r>
            <a:r>
              <a:rPr lang="en-US" altLang="zh-CN" sz="2800" u="sng" dirty="0">
                <a:solidFill>
                  <a:srgbClr val="FF0000"/>
                </a:solidFill>
              </a:rPr>
              <a:t>degree</a:t>
            </a:r>
            <a:r>
              <a:rPr lang="zh-CN" altLang="en-US" sz="2800" u="sng" dirty="0">
                <a:solidFill>
                  <a:srgbClr val="FF0000"/>
                </a:solidFill>
              </a:rPr>
              <a:t> </a:t>
            </a:r>
            <a:r>
              <a:rPr lang="en-US" altLang="zh-CN" sz="2800" u="sng" dirty="0">
                <a:solidFill>
                  <a:srgbClr val="FF0000"/>
                </a:solidFill>
              </a:rPr>
              <a:t>and</a:t>
            </a:r>
            <a:r>
              <a:rPr lang="zh-CN" altLang="en-US" sz="2800" u="sng" dirty="0">
                <a:solidFill>
                  <a:srgbClr val="FF0000"/>
                </a:solidFill>
              </a:rPr>
              <a:t> </a:t>
            </a:r>
            <a:r>
              <a:rPr lang="en-US" altLang="zh-CN" sz="2800" u="sng" dirty="0">
                <a:solidFill>
                  <a:srgbClr val="FF0000"/>
                </a:solidFill>
              </a:rPr>
              <a:t>depth</a:t>
            </a:r>
            <a:r>
              <a:rPr lang="zh-CN" altLang="en-US" sz="2800" u="sng" dirty="0">
                <a:solidFill>
                  <a:srgbClr val="FF0000"/>
                </a:solidFill>
              </a:rPr>
              <a:t> </a:t>
            </a:r>
            <a:r>
              <a:rPr lang="en-US" altLang="zh-CN" sz="2800" u="sng" dirty="0">
                <a:solidFill>
                  <a:srgbClr val="FF0000"/>
                </a:solidFill>
              </a:rPr>
              <a:t>of</a:t>
            </a:r>
            <a:r>
              <a:rPr lang="zh-CN" altLang="en-US" sz="2800" u="sng" dirty="0">
                <a:solidFill>
                  <a:srgbClr val="FF0000"/>
                </a:solidFill>
              </a:rPr>
              <a:t> </a:t>
            </a:r>
            <a:r>
              <a:rPr lang="en-US" altLang="zh-CN" sz="2800" u="sng" dirty="0">
                <a:solidFill>
                  <a:srgbClr val="FF0000"/>
                </a:solidFill>
              </a:rPr>
              <a:t>participation</a:t>
            </a:r>
            <a:r>
              <a:rPr lang="zh-CN" altLang="en-US" sz="2800" u="sng" dirty="0">
                <a:solidFill>
                  <a:srgbClr val="FF0000"/>
                </a:solidFill>
              </a:rPr>
              <a:t> </a:t>
            </a:r>
            <a:r>
              <a:rPr lang="en-US" altLang="zh-CN" sz="2800" dirty="0">
                <a:solidFill>
                  <a:srgbClr val="FF0000"/>
                </a:solidFill>
              </a:rPr>
              <a:t>in</a:t>
            </a:r>
            <a:r>
              <a:rPr lang="zh-CN" altLang="en-US" sz="2800" dirty="0">
                <a:solidFill>
                  <a:srgbClr val="FF0000"/>
                </a:solidFill>
              </a:rPr>
              <a:t> </a:t>
            </a:r>
            <a:r>
              <a:rPr lang="en-US" altLang="zh-CN" sz="2800" dirty="0">
                <a:solidFill>
                  <a:srgbClr val="FF0000"/>
                </a:solidFill>
              </a:rPr>
              <a:t>something,</a:t>
            </a:r>
            <a:r>
              <a:rPr lang="zh-CN" altLang="en-US" sz="2800" dirty="0">
                <a:solidFill>
                  <a:srgbClr val="FF0000"/>
                </a:solidFill>
              </a:rPr>
              <a:t> </a:t>
            </a:r>
            <a:r>
              <a:rPr lang="en-US" altLang="zh-CN" sz="2800" dirty="0">
                <a:solidFill>
                  <a:srgbClr val="FF0000"/>
                </a:solidFill>
              </a:rPr>
              <a:t>which can include active participation, contribution, participation in decision-making, etc.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95751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1D408842-C2A0-0A4B-AD00-850F0C2988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0480" y="209603"/>
            <a:ext cx="7138566" cy="882907"/>
          </a:xfrm>
        </p:spPr>
        <p:txBody>
          <a:bodyPr/>
          <a:lstStyle/>
          <a:p>
            <a:r>
              <a:rPr lang="en-US" dirty="0" err="1">
                <a:solidFill>
                  <a:srgbClr val="FF0000"/>
                </a:solidFill>
              </a:rPr>
              <a:t>参与</a:t>
            </a:r>
            <a:r>
              <a:rPr lang="zh-CN" altLang="en-US" dirty="0"/>
              <a:t>  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dirty="0">
                <a:solidFill>
                  <a:schemeClr val="tx1"/>
                </a:solidFill>
              </a:rPr>
              <a:t>VS</a:t>
            </a:r>
            <a:r>
              <a:rPr lang="zh-CN" altLang="en-US" dirty="0">
                <a:solidFill>
                  <a:schemeClr val="tx1"/>
                </a:solidFill>
              </a:rPr>
              <a:t>   </a:t>
            </a:r>
            <a:r>
              <a:rPr lang="zh-CN" altLang="en-US" dirty="0">
                <a:solidFill>
                  <a:srgbClr val="00B050"/>
                </a:solidFill>
              </a:rPr>
              <a:t>参加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526ADC0-8599-7140-A9B4-17E051FC7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9220" y="1242021"/>
            <a:ext cx="10515600" cy="4644725"/>
          </a:xfrm>
        </p:spPr>
        <p:txBody>
          <a:bodyPr>
            <a:normAutofit/>
          </a:bodyPr>
          <a:lstStyle/>
          <a:p>
            <a:pPr marL="571500" indent="-571500">
              <a:buFont typeface="+mj-lt"/>
              <a:buAutoNum type="arabicPeriod"/>
            </a:pPr>
            <a:r>
              <a:rPr lang="en-US" dirty="0" err="1"/>
              <a:t>你会</a:t>
            </a:r>
            <a:r>
              <a:rPr lang="en-US" altLang="zh-CN" dirty="0"/>
              <a:t>_____</a:t>
            </a:r>
            <a:r>
              <a:rPr lang="zh-CN" altLang="en-US" dirty="0"/>
              <a:t>这个项目的运作吗？</a:t>
            </a:r>
            <a:endParaRPr lang="en-US" altLang="zh-CN" dirty="0"/>
          </a:p>
          <a:p>
            <a:pPr marL="571500" indent="-571500">
              <a:buFont typeface="+mj-lt"/>
              <a:buAutoNum type="arabicPeriod"/>
            </a:pPr>
            <a:r>
              <a:rPr lang="zh-CN" altLang="en-US" dirty="0"/>
              <a:t>这家公司一直倡导低碳环保，并积极</a:t>
            </a:r>
            <a:r>
              <a:rPr lang="en-US" altLang="zh-CN" dirty="0"/>
              <a:t>_____</a:t>
            </a:r>
            <a:r>
              <a:rPr lang="zh-CN" altLang="en-US" dirty="0"/>
              <a:t>环保活动。</a:t>
            </a:r>
            <a:endParaRPr lang="en-US" altLang="zh-CN" dirty="0"/>
          </a:p>
          <a:p>
            <a:pPr marL="571500" indent="-571500">
              <a:buFont typeface="+mj-lt"/>
              <a:buAutoNum type="arabicPeriod"/>
            </a:pPr>
            <a:r>
              <a:rPr lang="zh-CN" altLang="en-US" dirty="0"/>
              <a:t>这个国家</a:t>
            </a:r>
            <a:r>
              <a:rPr lang="en-US" altLang="zh-CN" dirty="0"/>
              <a:t>_____</a:t>
            </a:r>
            <a:r>
              <a:rPr lang="zh-CN" altLang="en-US" dirty="0"/>
              <a:t>今年的奥运会吗？</a:t>
            </a:r>
            <a:endParaRPr lang="en-US" altLang="zh-CN" dirty="0"/>
          </a:p>
          <a:p>
            <a:pPr marL="571500" indent="-571500">
              <a:buFont typeface="+mj-lt"/>
              <a:buAutoNum type="arabicPeriod"/>
            </a:pPr>
            <a:r>
              <a:rPr lang="zh-CN" altLang="en-US" dirty="0"/>
              <a:t>申请这个专业需要</a:t>
            </a:r>
            <a:r>
              <a:rPr lang="en-US" altLang="zh-CN" dirty="0"/>
              <a:t>_____</a:t>
            </a:r>
            <a:r>
              <a:rPr lang="zh-CN" altLang="en-US" dirty="0"/>
              <a:t>专业课考试吗？</a:t>
            </a:r>
            <a:endParaRPr lang="en-US" altLang="zh-CN" dirty="0"/>
          </a:p>
          <a:p>
            <a:pPr marL="571500" indent="-5715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2624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D574A-3239-344C-B87F-A2E0B8748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成本   获得   成就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85FF90-85C9-7546-93B8-59A6CFD626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5172847"/>
          </a:xfrm>
        </p:spPr>
        <p:txBody>
          <a:bodyPr/>
          <a:lstStyle/>
          <a:p>
            <a:pPr marL="515938" indent="-515938">
              <a:buFont typeface="+mj-lt"/>
              <a:buAutoNum type="arabicPeriod"/>
            </a:pPr>
            <a:r>
              <a:rPr lang="en-US" dirty="0" err="1"/>
              <a:t>你最喜欢的名人是谁</a:t>
            </a:r>
            <a:r>
              <a:rPr lang="zh-CN" altLang="en-US" dirty="0"/>
              <a:t>？他</a:t>
            </a:r>
            <a:r>
              <a:rPr lang="zh-CN" altLang="en-US" dirty="0">
                <a:solidFill>
                  <a:srgbClr val="FF0000"/>
                </a:solidFill>
              </a:rPr>
              <a:t>获得</a:t>
            </a:r>
            <a:r>
              <a:rPr lang="zh-CN" altLang="en-US" dirty="0"/>
              <a:t>过什么</a:t>
            </a:r>
            <a:r>
              <a:rPr lang="zh-CN" altLang="en-US" dirty="0">
                <a:solidFill>
                  <a:srgbClr val="FF0000"/>
                </a:solidFill>
              </a:rPr>
              <a:t>成就</a:t>
            </a:r>
            <a:r>
              <a:rPr lang="zh-CN" altLang="en-US" dirty="0"/>
              <a:t>？</a:t>
            </a:r>
            <a:endParaRPr lang="en-US" altLang="zh-CN" dirty="0"/>
          </a:p>
          <a:p>
            <a:pPr marL="515938" indent="-515938">
              <a:buFont typeface="+mj-lt"/>
              <a:buAutoNum type="arabicPeriod"/>
            </a:pPr>
            <a:r>
              <a:rPr lang="zh-CN" altLang="en-US" dirty="0"/>
              <a:t>你在大学期间</a:t>
            </a:r>
            <a:r>
              <a:rPr lang="zh-CN" altLang="en-US" dirty="0">
                <a:solidFill>
                  <a:srgbClr val="FF0000"/>
                </a:solidFill>
              </a:rPr>
              <a:t>获得</a:t>
            </a:r>
            <a:r>
              <a:rPr lang="zh-CN" altLang="en-US" dirty="0"/>
              <a:t>过什么</a:t>
            </a:r>
            <a:r>
              <a:rPr lang="zh-CN" altLang="en-US" dirty="0">
                <a:solidFill>
                  <a:srgbClr val="FF0000"/>
                </a:solidFill>
              </a:rPr>
              <a:t>成就</a:t>
            </a:r>
            <a:r>
              <a:rPr lang="zh-CN" altLang="en-US" dirty="0"/>
              <a:t>？</a:t>
            </a:r>
            <a:endParaRPr lang="en-US" altLang="zh-CN" dirty="0"/>
          </a:p>
          <a:p>
            <a:pPr marL="515938" indent="-515938">
              <a:buFont typeface="+mj-lt"/>
              <a:buAutoNum type="arabicPeriod"/>
            </a:pPr>
            <a:r>
              <a:rPr lang="zh-CN" altLang="en-US" dirty="0"/>
              <a:t>你参加过什么商业项目吗？怎么计算这个项目的</a:t>
            </a:r>
            <a:r>
              <a:rPr lang="zh-CN" altLang="en-US" dirty="0">
                <a:solidFill>
                  <a:srgbClr val="FF0000"/>
                </a:solidFill>
              </a:rPr>
              <a:t>成本</a:t>
            </a:r>
            <a:r>
              <a:rPr lang="zh-CN" altLang="en-US" dirty="0"/>
              <a:t>？</a:t>
            </a:r>
            <a:endParaRPr lang="en-US" altLang="zh-CN" dirty="0"/>
          </a:p>
          <a:p>
            <a:pPr marL="515938" indent="-515938">
              <a:buFont typeface="+mj-lt"/>
              <a:buAutoNum type="arabicPeriod"/>
            </a:pPr>
            <a:r>
              <a:rPr lang="zh-CN" altLang="en-US" dirty="0"/>
              <a:t>怎么才能</a:t>
            </a:r>
            <a:r>
              <a:rPr lang="zh-CN" altLang="en-US" dirty="0">
                <a:solidFill>
                  <a:srgbClr val="FF0000"/>
                </a:solidFill>
              </a:rPr>
              <a:t>降低</a:t>
            </a:r>
            <a:r>
              <a:rPr lang="zh-CN" altLang="en-US" dirty="0"/>
              <a:t>一个项目的</a:t>
            </a:r>
            <a:r>
              <a:rPr lang="zh-CN" altLang="en-US" dirty="0">
                <a:solidFill>
                  <a:srgbClr val="FF0000"/>
                </a:solidFill>
              </a:rPr>
              <a:t>运行成本</a:t>
            </a:r>
            <a:r>
              <a:rPr lang="zh-CN" altLang="en-US" dirty="0"/>
              <a:t>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985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B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671361-500A-094B-9C80-82E7BC24AB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5106" y="2554941"/>
            <a:ext cx="6673782" cy="317706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生词表一生词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6619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97F4E-89D2-194B-A373-F82FC17E1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提高</a:t>
            </a:r>
            <a:r>
              <a:rPr lang="en-US" altLang="zh-CN" dirty="0"/>
              <a:t>/</a:t>
            </a:r>
            <a:r>
              <a:rPr lang="zh-CN" altLang="en-US" dirty="0"/>
              <a:t>降低</a:t>
            </a:r>
            <a:r>
              <a:rPr lang="en-US" altLang="zh-CN" dirty="0"/>
              <a:t>…</a:t>
            </a:r>
            <a:r>
              <a:rPr lang="en-US" dirty="0" err="1"/>
              <a:t>门槛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AE0B10-DD1B-C449-BE72-445BC236CF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6" y="2483435"/>
            <a:ext cx="11605943" cy="3516923"/>
          </a:xfrm>
        </p:spPr>
        <p:txBody>
          <a:bodyPr>
            <a:normAutofit fontScale="92500"/>
          </a:bodyPr>
          <a:lstStyle/>
          <a:p>
            <a:pPr marL="515938" indent="-515938">
              <a:buFont typeface="+mj-lt"/>
              <a:buAutoNum type="arabicPeriod"/>
            </a:pPr>
            <a:r>
              <a:rPr lang="en-US" dirty="0" err="1"/>
              <a:t>政府要求中小学</a:t>
            </a:r>
            <a:r>
              <a:rPr lang="en-US" dirty="0" err="1">
                <a:solidFill>
                  <a:srgbClr val="FF0000"/>
                </a:solidFill>
              </a:rPr>
              <a:t>降低入学门槛</a:t>
            </a:r>
            <a:r>
              <a:rPr lang="zh-CN" altLang="en-US" dirty="0"/>
              <a:t>，接纳农民工子女入学。</a:t>
            </a:r>
            <a:endParaRPr lang="en-US" altLang="zh-CN" dirty="0"/>
          </a:p>
          <a:p>
            <a:pPr marL="515938" indent="-515938">
              <a:buFont typeface="+mj-lt"/>
              <a:buAutoNum type="arabicPeriod"/>
            </a:pPr>
            <a:r>
              <a:rPr lang="zh-CN" altLang="en-US" dirty="0"/>
              <a:t>因为申请人数不断增长，所以政府</a:t>
            </a:r>
            <a:r>
              <a:rPr lang="zh-CN" altLang="en-US" dirty="0">
                <a:solidFill>
                  <a:srgbClr val="FF0000"/>
                </a:solidFill>
              </a:rPr>
              <a:t>提高了申请门槛</a:t>
            </a:r>
            <a:r>
              <a:rPr lang="zh-CN" altLang="en-US" dirty="0"/>
              <a:t>。</a:t>
            </a:r>
            <a:endParaRPr lang="en-US" altLang="zh-CN" dirty="0"/>
          </a:p>
          <a:p>
            <a:pPr marL="515938" indent="-515938">
              <a:buFont typeface="+mj-lt"/>
              <a:buAutoNum type="arabicPeriod"/>
            </a:pPr>
            <a:r>
              <a:rPr lang="zh-CN" altLang="en-US" dirty="0"/>
              <a:t>如果想要打破垄断，就要</a:t>
            </a:r>
            <a:r>
              <a:rPr lang="zh-CN" altLang="en-US" dirty="0">
                <a:solidFill>
                  <a:srgbClr val="FF0000"/>
                </a:solidFill>
              </a:rPr>
              <a:t>降低</a:t>
            </a:r>
            <a:r>
              <a:rPr lang="zh-CN" altLang="en-US" dirty="0"/>
              <a:t>民间</a:t>
            </a:r>
            <a:r>
              <a:rPr lang="zh-CN" altLang="en-US" dirty="0">
                <a:solidFill>
                  <a:srgbClr val="FF0000"/>
                </a:solidFill>
              </a:rPr>
              <a:t>投资准入门槛</a:t>
            </a:r>
            <a:r>
              <a:rPr lang="zh-CN" altLang="en-US" dirty="0"/>
              <a:t>。</a:t>
            </a:r>
            <a:endParaRPr lang="en-US" altLang="zh-CN" dirty="0"/>
          </a:p>
          <a:p>
            <a:pPr marL="515938" indent="-515938">
              <a:buFont typeface="+mj-lt"/>
              <a:buAutoNum type="arabicPeriod"/>
            </a:pPr>
            <a:r>
              <a:rPr lang="en-US" dirty="0" err="1"/>
              <a:t>随着各大视频网站的加入</a:t>
            </a:r>
            <a:r>
              <a:rPr lang="zh-CN" altLang="en-US" dirty="0"/>
              <a:t>，视频网站</a:t>
            </a:r>
            <a:r>
              <a:rPr lang="zh-CN" altLang="en-US" dirty="0">
                <a:solidFill>
                  <a:srgbClr val="FF0000"/>
                </a:solidFill>
              </a:rPr>
              <a:t>竞争门槛</a:t>
            </a:r>
            <a:r>
              <a:rPr lang="zh-CN" altLang="en-US" dirty="0"/>
              <a:t>不断提高。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DAA355A-2D0B-274D-A529-021111CFED65}"/>
              </a:ext>
            </a:extLst>
          </p:cNvPr>
          <p:cNvSpPr txBox="1"/>
          <p:nvPr/>
        </p:nvSpPr>
        <p:spPr>
          <a:xfrm>
            <a:off x="703288" y="1403252"/>
            <a:ext cx="3546763" cy="769441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插入“门槛”的图片，帮助学生直观理解词义</a:t>
            </a:r>
            <a:endParaRPr lang="en-US" sz="2200" dirty="0">
              <a:solidFill>
                <a:schemeClr val="bg1">
                  <a:lumMod val="65000"/>
                </a:schemeClr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1E0DCD3-6F37-1148-B509-DCC4BA66B16A}"/>
              </a:ext>
            </a:extLst>
          </p:cNvPr>
          <p:cNvSpPr txBox="1"/>
          <p:nvPr/>
        </p:nvSpPr>
        <p:spPr>
          <a:xfrm>
            <a:off x="7762924" y="6088559"/>
            <a:ext cx="3546763" cy="769441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两个同学读一读，理解这些句子的句义。</a:t>
            </a:r>
            <a:endParaRPr lang="en-US" sz="2200" dirty="0">
              <a:solidFill>
                <a:schemeClr val="bg1">
                  <a:lumMod val="65000"/>
                </a:schemeClr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92282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85FF90-85C9-7546-93B8-59A6CFD626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863" y="649931"/>
            <a:ext cx="5392712" cy="5119560"/>
          </a:xfrm>
        </p:spPr>
        <p:txBody>
          <a:bodyPr>
            <a:normAutofit fontScale="92500" lnSpcReduction="10000"/>
          </a:bodyPr>
          <a:lstStyle/>
          <a:p>
            <a:pPr marL="468313" indent="-468313">
              <a:buFont typeface="+mj-lt"/>
              <a:buAutoNum type="arabicPeriod"/>
            </a:pPr>
            <a:r>
              <a:rPr lang="en-US" dirty="0" err="1"/>
              <a:t>明日黄花</a:t>
            </a:r>
            <a:endParaRPr lang="en-US" dirty="0"/>
          </a:p>
          <a:p>
            <a:pPr marL="468313" indent="-468313">
              <a:buFont typeface="+mj-lt"/>
              <a:buAutoNum type="arabicPeriod"/>
            </a:pPr>
            <a:r>
              <a:rPr lang="en-US" dirty="0" err="1"/>
              <a:t>老生常谈</a:t>
            </a:r>
            <a:endParaRPr lang="en-US" dirty="0"/>
          </a:p>
          <a:p>
            <a:pPr marL="468313" indent="-468313">
              <a:buFont typeface="+mj-lt"/>
              <a:buAutoNum type="arabicPeriod"/>
            </a:pPr>
            <a:r>
              <a:rPr lang="en-US" dirty="0" err="1"/>
              <a:t>庙堂之上</a:t>
            </a:r>
            <a:endParaRPr lang="en-US" dirty="0"/>
          </a:p>
          <a:p>
            <a:pPr marL="468313" indent="-468313">
              <a:buFont typeface="+mj-lt"/>
              <a:buAutoNum type="arabicPeriod"/>
            </a:pPr>
            <a:r>
              <a:rPr lang="en-US" dirty="0" err="1"/>
              <a:t>日行一善</a:t>
            </a:r>
            <a:endParaRPr lang="en-US" dirty="0"/>
          </a:p>
          <a:p>
            <a:pPr marL="468313" indent="-468313">
              <a:buFont typeface="+mj-lt"/>
              <a:buAutoNum type="arabicPeriod"/>
            </a:pPr>
            <a:r>
              <a:rPr lang="en-US" dirty="0" err="1"/>
              <a:t>不谋而合</a:t>
            </a:r>
            <a:endParaRPr lang="en-US" dirty="0"/>
          </a:p>
          <a:p>
            <a:pPr marL="468313" indent="-468313">
              <a:buFont typeface="+mj-lt"/>
              <a:buAutoNum type="arabicPeriod"/>
            </a:pPr>
            <a:r>
              <a:rPr lang="en-US" dirty="0" err="1"/>
              <a:t>日积跬步</a:t>
            </a:r>
            <a:r>
              <a:rPr lang="zh-CN" altLang="en-US" dirty="0"/>
              <a:t>，以至千里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C814B36-CB4C-5247-8AA7-3556AAE566B7}"/>
              </a:ext>
            </a:extLst>
          </p:cNvPr>
          <p:cNvSpPr txBox="1">
            <a:spLocks/>
          </p:cNvSpPr>
          <p:nvPr/>
        </p:nvSpPr>
        <p:spPr>
          <a:xfrm>
            <a:off x="5697170" y="511384"/>
            <a:ext cx="6203885" cy="647130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8313" indent="-468313">
              <a:buFont typeface="+mj-lt"/>
              <a:buAutoNum type="alphaUcPeriod"/>
            </a:pPr>
            <a:r>
              <a:rPr lang="en-US" dirty="0" err="1"/>
              <a:t>已经过时的事物</a:t>
            </a:r>
            <a:endParaRPr lang="en-US" dirty="0"/>
          </a:p>
          <a:p>
            <a:pPr marL="468313" indent="-468313">
              <a:buFont typeface="+mj-lt"/>
              <a:buAutoNum type="alphaUcPeriod"/>
            </a:pPr>
            <a:r>
              <a:rPr lang="en-US" dirty="0" err="1"/>
              <a:t>没有讨论和商量</a:t>
            </a:r>
            <a:r>
              <a:rPr lang="zh-CN" altLang="en-US" dirty="0"/>
              <a:t>，但是想法一样。</a:t>
            </a:r>
            <a:endParaRPr lang="en-US" altLang="zh-CN" dirty="0"/>
          </a:p>
          <a:p>
            <a:pPr marL="468313" indent="-468313">
              <a:buFont typeface="+mj-lt"/>
              <a:buAutoNum type="alphaUcPeriod"/>
            </a:pPr>
            <a:r>
              <a:rPr lang="zh-CN" altLang="en-US" b="0" i="0" dirty="0">
                <a:solidFill>
                  <a:srgbClr val="212529"/>
                </a:solidFill>
                <a:effectLst/>
                <a:latin typeface="-apple-system"/>
              </a:rPr>
              <a:t>每天积累一小步，慢慢地就可以走一千里。</a:t>
            </a:r>
            <a:endParaRPr lang="en-US" altLang="zh-CN" b="0" i="0" dirty="0">
              <a:solidFill>
                <a:srgbClr val="212529"/>
              </a:solidFill>
              <a:effectLst/>
              <a:latin typeface="-apple-system"/>
            </a:endParaRPr>
          </a:p>
          <a:p>
            <a:pPr marL="468313" indent="-468313">
              <a:buFont typeface="+mj-lt"/>
              <a:buAutoNum type="alphaUcPeriod"/>
            </a:pPr>
            <a:r>
              <a:rPr lang="zh-CN" altLang="en-US" dirty="0">
                <a:solidFill>
                  <a:srgbClr val="212529"/>
                </a:solidFill>
                <a:latin typeface="-apple-system"/>
              </a:rPr>
              <a:t>每天做一件好事</a:t>
            </a:r>
            <a:endParaRPr lang="en-US" altLang="zh-CN" dirty="0">
              <a:solidFill>
                <a:srgbClr val="212529"/>
              </a:solidFill>
              <a:latin typeface="-apple-system"/>
            </a:endParaRPr>
          </a:p>
          <a:p>
            <a:pPr marL="468313" indent="-468313">
              <a:buFont typeface="+mj-lt"/>
              <a:buAutoNum type="alphaUcPeriod"/>
            </a:pPr>
            <a:r>
              <a:rPr lang="zh-CN" altLang="en-US" dirty="0">
                <a:solidFill>
                  <a:srgbClr val="212529"/>
                </a:solidFill>
                <a:latin typeface="-apple-system"/>
              </a:rPr>
              <a:t>常常被谈论的，没有意思的话题。</a:t>
            </a:r>
            <a:endParaRPr lang="en-US" altLang="zh-CN" dirty="0">
              <a:solidFill>
                <a:srgbClr val="212529"/>
              </a:solidFill>
              <a:latin typeface="-apple-system"/>
            </a:endParaRPr>
          </a:p>
          <a:p>
            <a:pPr marL="468313" indent="-468313">
              <a:buFont typeface="+mj-lt"/>
              <a:buAutoNum type="alphaUcPeriod"/>
            </a:pPr>
            <a:r>
              <a:rPr lang="zh-CN" altLang="en-US" dirty="0">
                <a:solidFill>
                  <a:srgbClr val="212529"/>
                </a:solidFill>
                <a:latin typeface="-apple-system"/>
              </a:rPr>
              <a:t>指政府等国家权力机构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498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039CF-1832-2A46-A4C9-03EDAE6F9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蚂蚁</a:t>
            </a:r>
            <a:r>
              <a:rPr lang="zh-CN" altLang="en-US" dirty="0"/>
              <a:t>   干旱    森林   面积    公顷     亩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7795DF-7FFC-714E-8CE3-74CC02572535}"/>
              </a:ext>
            </a:extLst>
          </p:cNvPr>
          <p:cNvSpPr txBox="1"/>
          <p:nvPr/>
        </p:nvSpPr>
        <p:spPr>
          <a:xfrm>
            <a:off x="8000801" y="1016076"/>
            <a:ext cx="386836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latin typeface="Times" pitchFamily="2" charset="0"/>
                <a:ea typeface="KaiTi" panose="02010609060101010101" pitchFamily="49" charset="-122"/>
              </a:rPr>
              <a:t>1</a:t>
            </a:r>
            <a:r>
              <a:rPr lang="zh-CN" altLang="en-US" sz="2800" dirty="0">
                <a:latin typeface="Times" pitchFamily="2" charset="0"/>
                <a:ea typeface="KaiTi" panose="02010609060101010101" pitchFamily="49" charset="-122"/>
              </a:rPr>
              <a:t>亩</a:t>
            </a:r>
            <a:r>
              <a:rPr lang="en-US" sz="2800" b="0" i="0" dirty="0">
                <a:solidFill>
                  <a:srgbClr val="212529"/>
                </a:solidFill>
                <a:effectLst/>
                <a:latin typeface="Times" pitchFamily="2" charset="0"/>
                <a:ea typeface="KaiTi" panose="02010609060101010101" pitchFamily="49" charset="-122"/>
              </a:rPr>
              <a:t> ≈</a:t>
            </a:r>
            <a:r>
              <a:rPr lang="zh-CN" altLang="en-US" sz="2800" b="0" i="0" dirty="0">
                <a:solidFill>
                  <a:srgbClr val="212529"/>
                </a:solidFill>
                <a:effectLst/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sz="2800" b="0" i="0" dirty="0">
                <a:solidFill>
                  <a:srgbClr val="212529"/>
                </a:solidFill>
                <a:effectLst/>
                <a:latin typeface="Times" pitchFamily="2" charset="0"/>
                <a:ea typeface="KaiTi" panose="02010609060101010101" pitchFamily="49" charset="-122"/>
              </a:rPr>
              <a:t>666.7㎡ ≈</a:t>
            </a:r>
            <a:r>
              <a:rPr lang="zh-CN" altLang="en-US" sz="2800" b="0" i="0" dirty="0">
                <a:solidFill>
                  <a:srgbClr val="212529"/>
                </a:solidFill>
                <a:effectLst/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2800" b="0" i="0" dirty="0">
                <a:solidFill>
                  <a:srgbClr val="212529"/>
                </a:solidFill>
                <a:effectLst/>
                <a:latin typeface="Times" pitchFamily="2" charset="0"/>
                <a:ea typeface="KaiTi" panose="02010609060101010101" pitchFamily="49" charset="-122"/>
              </a:rPr>
              <a:t>7176</a:t>
            </a:r>
            <a:r>
              <a:rPr lang="en-US" sz="2800" b="0" i="0" dirty="0">
                <a:solidFill>
                  <a:srgbClr val="202124"/>
                </a:solidFill>
                <a:effectLst/>
                <a:latin typeface="Times" pitchFamily="2" charset="0"/>
              </a:rPr>
              <a:t> </a:t>
            </a:r>
            <a:r>
              <a:rPr lang="en-US" sz="2800" b="0" i="0" dirty="0">
                <a:solidFill>
                  <a:srgbClr val="040C28"/>
                </a:solidFill>
                <a:effectLst/>
                <a:latin typeface="Times" pitchFamily="2" charset="0"/>
              </a:rPr>
              <a:t>ft²</a:t>
            </a:r>
            <a:endParaRPr lang="en-US" altLang="zh-CN" sz="2800" dirty="0">
              <a:latin typeface="Times" pitchFamily="2" charset="0"/>
              <a:ea typeface="KaiTi" panose="02010609060101010101" pitchFamily="49" charset="-122"/>
            </a:endParaRPr>
          </a:p>
          <a:p>
            <a:r>
              <a:rPr lang="en-US" altLang="zh-CN" sz="2800" dirty="0">
                <a:latin typeface="Times" pitchFamily="2" charset="0"/>
                <a:ea typeface="KaiTi" panose="02010609060101010101" pitchFamily="49" charset="-122"/>
              </a:rPr>
              <a:t>1</a:t>
            </a:r>
            <a:r>
              <a:rPr lang="zh-CN" altLang="en-US" sz="2800" dirty="0">
                <a:latin typeface="Times" pitchFamily="2" charset="0"/>
                <a:ea typeface="KaiTi" panose="02010609060101010101" pitchFamily="49" charset="-122"/>
              </a:rPr>
              <a:t>公顷 </a:t>
            </a:r>
            <a:r>
              <a:rPr lang="en-US" sz="2800" b="0" i="0" dirty="0">
                <a:solidFill>
                  <a:srgbClr val="212529"/>
                </a:solidFill>
                <a:effectLst/>
                <a:latin typeface="Times" pitchFamily="2" charset="0"/>
                <a:ea typeface="KaiTi" panose="02010609060101010101" pitchFamily="49" charset="-122"/>
              </a:rPr>
              <a:t>≈</a:t>
            </a:r>
            <a:r>
              <a:rPr lang="zh-CN" altLang="en-US" sz="2800" b="0" i="0" dirty="0">
                <a:solidFill>
                  <a:srgbClr val="212529"/>
                </a:solidFill>
                <a:effectLst/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2800" dirty="0">
                <a:latin typeface="Times" pitchFamily="2" charset="0"/>
                <a:ea typeface="KaiTi" panose="02010609060101010101" pitchFamily="49" charset="-122"/>
              </a:rPr>
              <a:t>15</a:t>
            </a:r>
            <a:r>
              <a:rPr lang="zh-CN" altLang="en-US" sz="2800" dirty="0">
                <a:latin typeface="Times" pitchFamily="2" charset="0"/>
                <a:ea typeface="KaiTi" panose="02010609060101010101" pitchFamily="49" charset="-122"/>
              </a:rPr>
              <a:t>亩 </a:t>
            </a:r>
            <a:r>
              <a:rPr lang="en-US" sz="2800" b="0" i="0" dirty="0">
                <a:solidFill>
                  <a:srgbClr val="212529"/>
                </a:solidFill>
                <a:effectLst/>
                <a:latin typeface="Times" pitchFamily="2" charset="0"/>
                <a:ea typeface="KaiTi" panose="02010609060101010101" pitchFamily="49" charset="-122"/>
              </a:rPr>
              <a:t>≈</a:t>
            </a:r>
            <a:r>
              <a:rPr lang="zh-CN" altLang="en-US" sz="2800" b="0" i="0" dirty="0">
                <a:solidFill>
                  <a:srgbClr val="212529"/>
                </a:solidFill>
                <a:effectLst/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2800" b="0" i="0" dirty="0">
                <a:solidFill>
                  <a:srgbClr val="212529"/>
                </a:solidFill>
                <a:effectLst/>
                <a:latin typeface="Times" pitchFamily="2" charset="0"/>
                <a:ea typeface="KaiTi" panose="02010609060101010101" pitchFamily="49" charset="-122"/>
              </a:rPr>
              <a:t>2.47</a:t>
            </a:r>
            <a:r>
              <a:rPr lang="zh-CN" altLang="en-US" sz="2800" b="0" i="0" dirty="0">
                <a:solidFill>
                  <a:srgbClr val="212529"/>
                </a:solidFill>
                <a:effectLst/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2800" b="0" i="0" dirty="0">
                <a:solidFill>
                  <a:srgbClr val="212529"/>
                </a:solidFill>
                <a:effectLst/>
                <a:latin typeface="Times" pitchFamily="2" charset="0"/>
                <a:ea typeface="KaiTi" panose="02010609060101010101" pitchFamily="49" charset="-122"/>
              </a:rPr>
              <a:t>acre</a:t>
            </a:r>
            <a:endParaRPr lang="en-US" sz="2800" dirty="0">
              <a:latin typeface="Times" pitchFamily="2" charset="0"/>
              <a:ea typeface="KaiTi" panose="02010609060101010101" pitchFamily="49" charset="-122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D57981-C2D8-C64B-82C7-F0716326B44E}"/>
              </a:ext>
            </a:extLst>
          </p:cNvPr>
          <p:cNvSpPr txBox="1"/>
          <p:nvPr/>
        </p:nvSpPr>
        <p:spPr>
          <a:xfrm>
            <a:off x="1725110" y="3429000"/>
            <a:ext cx="3546763" cy="2462213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1.</a:t>
            </a:r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带读生词，请学生注意前三个词的意旁，以及蚂蚁（一只、一群）和森林的量词（一片）。</a:t>
            </a:r>
            <a:endParaRPr lang="en-US" altLang="zh-CN" sz="2200" dirty="0">
              <a:solidFill>
                <a:schemeClr val="bg1">
                  <a:lumMod val="65000"/>
                </a:schemeClr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en-US" altLang="zh-CN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2.</a:t>
            </a:r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 出相关图片，根据图片用生词问答，例如“这片森林的面积是多少公顷？”</a:t>
            </a:r>
            <a:endParaRPr lang="en-US" sz="2200" dirty="0">
              <a:solidFill>
                <a:schemeClr val="bg1">
                  <a:lumMod val="65000"/>
                </a:schemeClr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69510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039CF-1832-2A46-A4C9-03EDAE6F9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08" y="204369"/>
            <a:ext cx="10515600" cy="882907"/>
          </a:xfrm>
        </p:spPr>
        <p:txBody>
          <a:bodyPr/>
          <a:lstStyle/>
          <a:p>
            <a:r>
              <a:rPr lang="en-US" dirty="0" err="1"/>
              <a:t>蚂蚁</a:t>
            </a:r>
            <a:r>
              <a:rPr lang="zh-CN" altLang="en-US" dirty="0"/>
              <a:t>   干旱   森林  面积   公顷  亩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875139-3EB6-9349-A96C-4377AC1815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734" y="1087276"/>
            <a:ext cx="11696531" cy="5566355"/>
          </a:xfrm>
        </p:spPr>
        <p:txBody>
          <a:bodyPr>
            <a:normAutofit fontScale="92500"/>
          </a:bodyPr>
          <a:lstStyle/>
          <a:p>
            <a:pPr marL="468313" indent="-468313">
              <a:buFont typeface="+mj-lt"/>
              <a:buAutoNum type="arabicPeriod"/>
            </a:pPr>
            <a:r>
              <a:rPr lang="en-US" dirty="0" err="1"/>
              <a:t>中国的</a:t>
            </a:r>
            <a:r>
              <a:rPr lang="en-US" dirty="0" err="1">
                <a:solidFill>
                  <a:srgbClr val="FF0000"/>
                </a:solidFill>
              </a:rPr>
              <a:t>干旱</a:t>
            </a:r>
            <a:r>
              <a:rPr lang="en-US" dirty="0" err="1"/>
              <a:t>地区主要在哪里</a:t>
            </a:r>
            <a:r>
              <a:rPr lang="zh-CN" altLang="en-US" dirty="0"/>
              <a:t>？美国呢？</a:t>
            </a:r>
            <a:endParaRPr lang="en-US" altLang="zh-CN" dirty="0"/>
          </a:p>
          <a:p>
            <a:pPr marL="468313" indent="-468313">
              <a:buFont typeface="+mj-lt"/>
              <a:buAutoNum type="arabicPeriod"/>
            </a:pPr>
            <a:r>
              <a:rPr lang="zh-CN" altLang="en-US" dirty="0"/>
              <a:t>中国的</a:t>
            </a:r>
            <a:r>
              <a:rPr lang="zh-CN" altLang="en-US" dirty="0">
                <a:solidFill>
                  <a:srgbClr val="FF0000"/>
                </a:solidFill>
              </a:rPr>
              <a:t>森林</a:t>
            </a:r>
            <a:r>
              <a:rPr lang="zh-CN" altLang="en-US" dirty="0"/>
              <a:t>主要在哪里？美国呢？</a:t>
            </a:r>
            <a:endParaRPr lang="en-US" altLang="zh-CN" dirty="0"/>
          </a:p>
          <a:p>
            <a:pPr marL="468313" indent="-468313">
              <a:buFont typeface="+mj-lt"/>
              <a:buAutoNum type="arabicPeriod"/>
            </a:pPr>
            <a:r>
              <a:rPr lang="zh-CN" altLang="en-US" dirty="0"/>
              <a:t>上网查一查中国的</a:t>
            </a:r>
            <a:r>
              <a:rPr lang="zh-CN" altLang="en-US" dirty="0">
                <a:solidFill>
                  <a:srgbClr val="FF0000"/>
                </a:solidFill>
              </a:rPr>
              <a:t>森林总面积</a:t>
            </a:r>
            <a:r>
              <a:rPr lang="zh-CN" altLang="en-US" dirty="0"/>
              <a:t>是多少？美国呢？</a:t>
            </a:r>
            <a:endParaRPr lang="en-US" altLang="zh-CN" dirty="0"/>
          </a:p>
          <a:p>
            <a:pPr marL="468313" indent="-468313">
              <a:buFont typeface="+mj-lt"/>
              <a:buAutoNum type="arabicPeriod"/>
            </a:pPr>
            <a:r>
              <a:rPr lang="zh-CN" altLang="en-US" dirty="0"/>
              <a:t>全世界的</a:t>
            </a:r>
            <a:r>
              <a:rPr lang="zh-CN" altLang="en-US" dirty="0">
                <a:solidFill>
                  <a:srgbClr val="FF0000"/>
                </a:solidFill>
              </a:rPr>
              <a:t>森林总面积</a:t>
            </a:r>
            <a:r>
              <a:rPr lang="zh-CN" altLang="en-US" dirty="0"/>
              <a:t>是多少？占全球土地</a:t>
            </a:r>
            <a:r>
              <a:rPr lang="zh-CN" altLang="en-US" dirty="0">
                <a:solidFill>
                  <a:srgbClr val="FF0000"/>
                </a:solidFill>
              </a:rPr>
              <a:t>面积</a:t>
            </a:r>
            <a:r>
              <a:rPr lang="zh-CN" altLang="en-US" dirty="0"/>
              <a:t>的百分之多少？</a:t>
            </a:r>
            <a:endParaRPr lang="en-US" altLang="zh-CN" dirty="0"/>
          </a:p>
          <a:p>
            <a:pPr marL="468313" indent="-468313">
              <a:buFont typeface="+mj-lt"/>
              <a:buAutoNum type="arabicPeriod"/>
            </a:pPr>
            <a:r>
              <a:rPr lang="zh-CN" altLang="en-US" dirty="0"/>
              <a:t>一</a:t>
            </a:r>
            <a:r>
              <a:rPr lang="zh-CN" altLang="en-US" dirty="0">
                <a:solidFill>
                  <a:srgbClr val="FF0000"/>
                </a:solidFill>
              </a:rPr>
              <a:t>公顷</a:t>
            </a:r>
            <a:r>
              <a:rPr lang="zh-CN" altLang="en-US" dirty="0"/>
              <a:t>等于多少</a:t>
            </a:r>
            <a:r>
              <a:rPr lang="zh-CN" altLang="en-US" dirty="0">
                <a:solidFill>
                  <a:srgbClr val="FF0000"/>
                </a:solidFill>
              </a:rPr>
              <a:t>亩</a:t>
            </a:r>
            <a:r>
              <a:rPr lang="zh-CN" altLang="en-US" dirty="0"/>
              <a:t>？他家有多少</a:t>
            </a:r>
            <a:r>
              <a:rPr lang="zh-CN" altLang="en-US" dirty="0">
                <a:solidFill>
                  <a:srgbClr val="FF0000"/>
                </a:solidFill>
              </a:rPr>
              <a:t>亩</a:t>
            </a:r>
            <a:r>
              <a:rPr lang="zh-CN" altLang="en-US" dirty="0"/>
              <a:t>地？</a:t>
            </a:r>
            <a:endParaRPr lang="en-US" altLang="zh-CN" dirty="0"/>
          </a:p>
          <a:p>
            <a:pPr marL="468313" indent="-468313">
              <a:buFont typeface="+mj-lt"/>
              <a:buAutoNum type="arabicPeriod"/>
            </a:pPr>
            <a:r>
              <a:rPr lang="en-US" dirty="0" err="1"/>
              <a:t>你喜欢</a:t>
            </a:r>
            <a:r>
              <a:rPr lang="en-US" dirty="0" err="1">
                <a:solidFill>
                  <a:srgbClr val="FF0000"/>
                </a:solidFill>
              </a:rPr>
              <a:t>蚂蚁</a:t>
            </a:r>
            <a:r>
              <a:rPr lang="en-US" dirty="0" err="1"/>
              <a:t>吗</a:t>
            </a:r>
            <a:r>
              <a:rPr lang="zh-CN" altLang="en-US" dirty="0"/>
              <a:t>？为什么？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7795DF-7FFC-714E-8CE3-74CC02572535}"/>
              </a:ext>
            </a:extLst>
          </p:cNvPr>
          <p:cNvSpPr txBox="1"/>
          <p:nvPr/>
        </p:nvSpPr>
        <p:spPr>
          <a:xfrm>
            <a:off x="8323633" y="204369"/>
            <a:ext cx="386836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1</a:t>
            </a:r>
            <a:r>
              <a:rPr lang="zh-CN" altLang="en-US" sz="28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亩</a:t>
            </a:r>
            <a:r>
              <a:rPr lang="en-US" sz="2800" b="0" i="0" dirty="0">
                <a:solidFill>
                  <a:srgbClr val="0070C0"/>
                </a:solidFill>
                <a:effectLst/>
                <a:latin typeface="Times" pitchFamily="2" charset="0"/>
                <a:ea typeface="KaiTi" panose="02010609060101010101" pitchFamily="49" charset="-122"/>
              </a:rPr>
              <a:t> ≈</a:t>
            </a:r>
            <a:r>
              <a:rPr lang="zh-CN" altLang="en-US" sz="2800" b="0" i="0" dirty="0">
                <a:solidFill>
                  <a:srgbClr val="0070C0"/>
                </a:solidFill>
                <a:effectLst/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sz="2800" b="0" i="0" dirty="0">
                <a:solidFill>
                  <a:srgbClr val="0070C0"/>
                </a:solidFill>
                <a:effectLst/>
                <a:latin typeface="Times" pitchFamily="2" charset="0"/>
                <a:ea typeface="KaiTi" panose="02010609060101010101" pitchFamily="49" charset="-122"/>
              </a:rPr>
              <a:t>666.7㎡ ≈</a:t>
            </a:r>
            <a:r>
              <a:rPr lang="zh-CN" altLang="en-US" sz="2800" b="0" i="0" dirty="0">
                <a:solidFill>
                  <a:srgbClr val="0070C0"/>
                </a:solidFill>
                <a:effectLst/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2800" b="0" i="0" dirty="0">
                <a:solidFill>
                  <a:srgbClr val="0070C0"/>
                </a:solidFill>
                <a:effectLst/>
                <a:latin typeface="Times" pitchFamily="2" charset="0"/>
                <a:ea typeface="KaiTi" panose="02010609060101010101" pitchFamily="49" charset="-122"/>
              </a:rPr>
              <a:t>7176</a:t>
            </a:r>
            <a:r>
              <a:rPr lang="en-US" sz="2800" b="0" i="0" dirty="0">
                <a:solidFill>
                  <a:srgbClr val="0070C0"/>
                </a:solidFill>
                <a:effectLst/>
                <a:latin typeface="Times" pitchFamily="2" charset="0"/>
              </a:rPr>
              <a:t> ft²</a:t>
            </a:r>
            <a:endParaRPr lang="en-US" altLang="zh-CN" sz="2800" dirty="0">
              <a:solidFill>
                <a:srgbClr val="0070C0"/>
              </a:solidFill>
              <a:latin typeface="Times" pitchFamily="2" charset="0"/>
              <a:ea typeface="KaiTi" panose="02010609060101010101" pitchFamily="49" charset="-122"/>
            </a:endParaRPr>
          </a:p>
          <a:p>
            <a:r>
              <a:rPr lang="en-US" altLang="zh-CN" sz="28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1</a:t>
            </a:r>
            <a:r>
              <a:rPr lang="zh-CN" altLang="en-US" sz="28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公顷 </a:t>
            </a:r>
            <a:r>
              <a:rPr lang="en-US" sz="2800" b="0" i="0" dirty="0">
                <a:solidFill>
                  <a:srgbClr val="0070C0"/>
                </a:solidFill>
                <a:effectLst/>
                <a:latin typeface="Times" pitchFamily="2" charset="0"/>
                <a:ea typeface="KaiTi" panose="02010609060101010101" pitchFamily="49" charset="-122"/>
              </a:rPr>
              <a:t>≈</a:t>
            </a:r>
            <a:r>
              <a:rPr lang="zh-CN" altLang="en-US" sz="2800" b="0" i="0" dirty="0">
                <a:solidFill>
                  <a:srgbClr val="0070C0"/>
                </a:solidFill>
                <a:effectLst/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28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15</a:t>
            </a:r>
            <a:r>
              <a:rPr lang="zh-CN" altLang="en-US" sz="28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亩 </a:t>
            </a:r>
            <a:r>
              <a:rPr lang="en-US" sz="2800" b="0" i="0" dirty="0">
                <a:solidFill>
                  <a:srgbClr val="0070C0"/>
                </a:solidFill>
                <a:effectLst/>
                <a:latin typeface="Times" pitchFamily="2" charset="0"/>
                <a:ea typeface="KaiTi" panose="02010609060101010101" pitchFamily="49" charset="-122"/>
              </a:rPr>
              <a:t>≈</a:t>
            </a:r>
            <a:r>
              <a:rPr lang="zh-CN" altLang="en-US" sz="2800" b="0" i="0" dirty="0">
                <a:solidFill>
                  <a:srgbClr val="0070C0"/>
                </a:solidFill>
                <a:effectLst/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2800" b="0" i="0" dirty="0">
                <a:solidFill>
                  <a:srgbClr val="0070C0"/>
                </a:solidFill>
                <a:effectLst/>
                <a:latin typeface="Times" pitchFamily="2" charset="0"/>
                <a:ea typeface="KaiTi" panose="02010609060101010101" pitchFamily="49" charset="-122"/>
              </a:rPr>
              <a:t>2.47</a:t>
            </a:r>
            <a:r>
              <a:rPr lang="zh-CN" altLang="en-US" sz="2800" b="0" i="0" dirty="0">
                <a:solidFill>
                  <a:srgbClr val="0070C0"/>
                </a:solidFill>
                <a:effectLst/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2800" b="0" i="0" dirty="0">
                <a:solidFill>
                  <a:srgbClr val="0070C0"/>
                </a:solidFill>
                <a:effectLst/>
                <a:latin typeface="Times" pitchFamily="2" charset="0"/>
                <a:ea typeface="KaiTi" panose="02010609060101010101" pitchFamily="49" charset="-122"/>
              </a:rPr>
              <a:t>acre</a:t>
            </a:r>
            <a:endParaRPr lang="en-US" sz="2800" dirty="0">
              <a:solidFill>
                <a:srgbClr val="0070C0"/>
              </a:solidFill>
              <a:latin typeface="Times" pitchFamily="2" charset="0"/>
              <a:ea typeface="KaiTi" panose="02010609060101010101" pitchFamily="49" charset="-12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AF2717-7427-9948-A057-CC387F89C005}"/>
              </a:ext>
            </a:extLst>
          </p:cNvPr>
          <p:cNvSpPr txBox="1"/>
          <p:nvPr/>
        </p:nvSpPr>
        <p:spPr>
          <a:xfrm>
            <a:off x="8323633" y="1375638"/>
            <a:ext cx="29359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此处可插入中国干湿分区图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A30F4ED-34DA-004B-8B96-846BC9C515DC}"/>
              </a:ext>
            </a:extLst>
          </p:cNvPr>
          <p:cNvSpPr txBox="1"/>
          <p:nvPr/>
        </p:nvSpPr>
        <p:spPr>
          <a:xfrm>
            <a:off x="7613953" y="2157917"/>
            <a:ext cx="2954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此处可插入中国森林分布图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4552AD8-C545-C544-B487-8A5152F89D99}"/>
              </a:ext>
            </a:extLst>
          </p:cNvPr>
          <p:cNvSpPr txBox="1"/>
          <p:nvPr/>
        </p:nvSpPr>
        <p:spPr>
          <a:xfrm>
            <a:off x="7995658" y="4928365"/>
            <a:ext cx="2262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此处可插入相关图片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018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81849-D61E-6642-AD71-07BFD64C4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环保</a:t>
            </a:r>
            <a:r>
              <a:rPr lang="zh-CN" altLang="en-US" dirty="0"/>
              <a:t>      </a:t>
            </a:r>
            <a:r>
              <a:rPr lang="en-US" dirty="0" err="1"/>
              <a:t>乘坐</a:t>
            </a:r>
            <a:r>
              <a:rPr lang="zh-CN" altLang="en-US" dirty="0"/>
              <a:t>    交通    工具      碳排放量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503C0-61B4-A04D-9993-98FEAA2EFE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7" y="1087276"/>
            <a:ext cx="11265108" cy="5396651"/>
          </a:xfrm>
        </p:spPr>
        <p:txBody>
          <a:bodyPr>
            <a:normAutofit fontScale="92500" lnSpcReduction="20000"/>
          </a:bodyPr>
          <a:lstStyle/>
          <a:p>
            <a:pPr marL="468313" indent="-468313">
              <a:buFont typeface="+mj-lt"/>
              <a:buAutoNum type="arabicPeriod"/>
            </a:pPr>
            <a:r>
              <a:rPr lang="en-US" dirty="0" err="1"/>
              <a:t>公共</a:t>
            </a:r>
            <a:r>
              <a:rPr lang="en-US" dirty="0" err="1">
                <a:solidFill>
                  <a:srgbClr val="FF0000"/>
                </a:solidFill>
              </a:rPr>
              <a:t>交通工具</a:t>
            </a:r>
            <a:r>
              <a:rPr lang="en-US" dirty="0" err="1"/>
              <a:t>包括什么</a:t>
            </a:r>
            <a:r>
              <a:rPr lang="zh-CN" altLang="en-US" dirty="0"/>
              <a:t>？</a:t>
            </a:r>
            <a:endParaRPr lang="en-US" altLang="zh-CN" dirty="0"/>
          </a:p>
          <a:p>
            <a:pPr marL="468313" indent="-468313">
              <a:buFont typeface="+mj-lt"/>
              <a:buAutoNum type="arabicPeriod"/>
            </a:pPr>
            <a:r>
              <a:rPr lang="zh-CN" altLang="en-US" dirty="0"/>
              <a:t>你常常</a:t>
            </a:r>
            <a:r>
              <a:rPr lang="zh-CN" altLang="en-US" dirty="0">
                <a:solidFill>
                  <a:srgbClr val="FF0000"/>
                </a:solidFill>
              </a:rPr>
              <a:t>乘坐</a:t>
            </a:r>
            <a:r>
              <a:rPr lang="zh-CN" altLang="en-US" dirty="0"/>
              <a:t>什么</a:t>
            </a:r>
            <a:r>
              <a:rPr lang="zh-CN" altLang="en-US" dirty="0">
                <a:solidFill>
                  <a:srgbClr val="FF0000"/>
                </a:solidFill>
              </a:rPr>
              <a:t>交通工具</a:t>
            </a:r>
            <a:r>
              <a:rPr lang="zh-CN" altLang="en-US" dirty="0"/>
              <a:t>？</a:t>
            </a:r>
            <a:endParaRPr lang="en-US" altLang="zh-CN" dirty="0"/>
          </a:p>
          <a:p>
            <a:pPr marL="468313" indent="-468313">
              <a:buFont typeface="+mj-lt"/>
              <a:buAutoNum type="arabicPeriod"/>
            </a:pPr>
            <a:r>
              <a:rPr lang="zh-CN" altLang="en-US" dirty="0">
                <a:solidFill>
                  <a:srgbClr val="FF0000"/>
                </a:solidFill>
              </a:rPr>
              <a:t>乘坐公共交通工具</a:t>
            </a:r>
            <a:r>
              <a:rPr lang="zh-CN" altLang="en-US" dirty="0"/>
              <a:t>和开私家车，哪种行为更</a:t>
            </a:r>
            <a:r>
              <a:rPr lang="zh-CN" altLang="en-US" dirty="0">
                <a:solidFill>
                  <a:srgbClr val="FF0000"/>
                </a:solidFill>
              </a:rPr>
              <a:t>环保</a:t>
            </a:r>
            <a:r>
              <a:rPr lang="zh-CN" altLang="en-US" dirty="0"/>
              <a:t>？为什么？</a:t>
            </a:r>
            <a:endParaRPr lang="en-US" altLang="zh-CN" dirty="0"/>
          </a:p>
          <a:p>
            <a:pPr marL="468313" indent="-468313">
              <a:buFont typeface="+mj-lt"/>
              <a:buAutoNum type="arabicPeriod"/>
            </a:pPr>
            <a:r>
              <a:rPr lang="zh-CN" altLang="en-US" dirty="0"/>
              <a:t>在日常生活中，你会做什么来</a:t>
            </a:r>
            <a:r>
              <a:rPr lang="zh-CN" altLang="en-US" dirty="0">
                <a:solidFill>
                  <a:srgbClr val="FF0000"/>
                </a:solidFill>
              </a:rPr>
              <a:t>保护环境</a:t>
            </a:r>
            <a:r>
              <a:rPr lang="zh-CN" altLang="en-US" dirty="0"/>
              <a:t>？</a:t>
            </a:r>
            <a:endParaRPr lang="en-US" altLang="zh-CN" dirty="0"/>
          </a:p>
          <a:p>
            <a:pPr marL="468313" indent="-468313">
              <a:buFont typeface="+mj-lt"/>
              <a:buAutoNum type="arabicPeriod"/>
            </a:pPr>
            <a:r>
              <a:rPr lang="zh-CN" altLang="en-US" dirty="0"/>
              <a:t>上网查一查，去年中国的</a:t>
            </a:r>
            <a:r>
              <a:rPr lang="zh-CN" altLang="en-US" dirty="0">
                <a:solidFill>
                  <a:srgbClr val="FF0000"/>
                </a:solidFill>
              </a:rPr>
              <a:t>碳排放量</a:t>
            </a:r>
            <a:r>
              <a:rPr lang="zh-CN" altLang="en-US" dirty="0"/>
              <a:t>是多少？美国呢？</a:t>
            </a:r>
            <a:endParaRPr lang="en-US" altLang="zh-CN" dirty="0"/>
          </a:p>
          <a:p>
            <a:pPr marL="468313" indent="-468313">
              <a:buFont typeface="+mj-lt"/>
              <a:buAutoNum type="arabicPeriod"/>
            </a:pPr>
            <a:r>
              <a:rPr lang="zh-CN" altLang="en-US" dirty="0"/>
              <a:t>为了</a:t>
            </a:r>
            <a:r>
              <a:rPr lang="zh-CN" altLang="en-US" dirty="0">
                <a:solidFill>
                  <a:srgbClr val="FF0000"/>
                </a:solidFill>
              </a:rPr>
              <a:t>减少碳排放量</a:t>
            </a:r>
            <a:r>
              <a:rPr lang="zh-CN" altLang="en-US" dirty="0"/>
              <a:t>，我们应该做什么？政府应该实行什么政策？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08E44A-1616-D248-8D8E-6EEB608B6F5F}"/>
              </a:ext>
            </a:extLst>
          </p:cNvPr>
          <p:cNvSpPr txBox="1"/>
          <p:nvPr/>
        </p:nvSpPr>
        <p:spPr>
          <a:xfrm>
            <a:off x="8795067" y="864389"/>
            <a:ext cx="23039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CO</a:t>
            </a:r>
            <a:r>
              <a:rPr lang="en-US" altLang="zh-CN" sz="2800" baseline="-25000" dirty="0">
                <a:solidFill>
                  <a:srgbClr val="0070C0"/>
                </a:solidFill>
              </a:rPr>
              <a:t>2</a:t>
            </a:r>
            <a:r>
              <a:rPr lang="zh-CN" altLang="en-US" sz="2800" dirty="0">
                <a:solidFill>
                  <a:srgbClr val="0070C0"/>
                </a:solidFill>
              </a:rPr>
              <a:t> </a:t>
            </a:r>
            <a:r>
              <a:rPr lang="en-US" altLang="zh-CN" sz="2800" dirty="0">
                <a:solidFill>
                  <a:srgbClr val="0070C0"/>
                </a:solidFill>
              </a:rPr>
              <a:t>emissions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26870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6CCE1-6B63-E44F-BD13-9E16DAF83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tx1"/>
                </a:solidFill>
              </a:rPr>
              <a:t>根据    </a:t>
            </a:r>
            <a:r>
              <a:rPr lang="zh-CN" altLang="en-US" dirty="0"/>
              <a:t>测算    </a:t>
            </a:r>
            <a:r>
              <a:rPr lang="zh-CN" altLang="en-US" dirty="0">
                <a:solidFill>
                  <a:schemeClr val="tx1"/>
                </a:solidFill>
              </a:rPr>
              <a:t>统计</a:t>
            </a:r>
            <a:r>
              <a:rPr lang="zh-CN" altLang="en-US" dirty="0"/>
              <a:t>   </a:t>
            </a:r>
            <a:r>
              <a:rPr lang="en-US" dirty="0" err="1"/>
              <a:t>预计</a:t>
            </a:r>
            <a:r>
              <a:rPr lang="zh-CN" altLang="en-US" dirty="0"/>
              <a:t> 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684E40-8575-4243-B9AE-801763015435}"/>
              </a:ext>
            </a:extLst>
          </p:cNvPr>
          <p:cNvSpPr txBox="1"/>
          <p:nvPr/>
        </p:nvSpPr>
        <p:spPr>
          <a:xfrm>
            <a:off x="463446" y="2937164"/>
            <a:ext cx="6511637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>
                    <a:lumMod val="50000"/>
                  </a:schemeClr>
                </a:solidFill>
              </a:rPr>
              <a:t>可插入这一页的第二张图</a:t>
            </a:r>
            <a:r>
              <a:rPr lang="zh-CN" altLang="en-US" sz="2200" dirty="0">
                <a:solidFill>
                  <a:schemeClr val="bg1">
                    <a:lumMod val="50000"/>
                  </a:schemeClr>
                </a:solidFill>
              </a:rPr>
              <a:t>  </a:t>
            </a:r>
            <a:r>
              <a:rPr lang="en-US" sz="2200" dirty="0">
                <a:solidFill>
                  <a:schemeClr val="bg1">
                    <a:lumMod val="50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https://www.chyxx.com/industry/202007/878897.html</a:t>
            </a:r>
            <a:endParaRPr lang="en-US" sz="22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22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2200" dirty="0" err="1">
                <a:solidFill>
                  <a:schemeClr val="bg1">
                    <a:lumMod val="50000"/>
                  </a:schemeClr>
                </a:solidFill>
              </a:rPr>
              <a:t>然后带领学生用目标生词描述</a:t>
            </a:r>
            <a:r>
              <a:rPr lang="zh-CN" altLang="en-US" sz="2200" dirty="0">
                <a:solidFill>
                  <a:schemeClr val="bg1">
                    <a:lumMod val="50000"/>
                  </a:schemeClr>
                </a:solidFill>
              </a:rPr>
              <a:t>：</a:t>
            </a:r>
            <a:endParaRPr lang="en-US" altLang="zh-CN" sz="22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zh-CN" altLang="en-US" sz="2200" dirty="0">
                <a:solidFill>
                  <a:schemeClr val="bg1">
                    <a:lumMod val="50000"/>
                  </a:schemeClr>
                </a:solidFill>
              </a:rPr>
              <a:t>目标输出：</a:t>
            </a:r>
            <a:r>
              <a:rPr lang="zh-CN" altLang="en-US" sz="2200" u="sng" dirty="0">
                <a:solidFill>
                  <a:schemeClr val="bg1">
                    <a:lumMod val="50000"/>
                  </a:schemeClr>
                </a:solidFill>
              </a:rPr>
              <a:t>根据统计和测算</a:t>
            </a:r>
            <a:r>
              <a:rPr lang="zh-CN" altLang="en-US" sz="2200" dirty="0">
                <a:solidFill>
                  <a:schemeClr val="bg1">
                    <a:lumMod val="50000"/>
                  </a:schemeClr>
                </a:solidFill>
              </a:rPr>
              <a:t>，从</a:t>
            </a:r>
            <a:r>
              <a:rPr lang="en-US" altLang="zh-CN" sz="2200" dirty="0">
                <a:solidFill>
                  <a:schemeClr val="bg1">
                    <a:lumMod val="50000"/>
                  </a:schemeClr>
                </a:solidFill>
              </a:rPr>
              <a:t>2020</a:t>
            </a:r>
            <a:r>
              <a:rPr lang="zh-CN" altLang="en-US" sz="2200" dirty="0">
                <a:solidFill>
                  <a:schemeClr val="bg1">
                    <a:lumMod val="50000"/>
                  </a:schemeClr>
                </a:solidFill>
              </a:rPr>
              <a:t>年到</a:t>
            </a:r>
            <a:r>
              <a:rPr lang="en-US" altLang="zh-CN" sz="2200" dirty="0">
                <a:solidFill>
                  <a:schemeClr val="bg1">
                    <a:lumMod val="50000"/>
                  </a:schemeClr>
                </a:solidFill>
              </a:rPr>
              <a:t>2023</a:t>
            </a:r>
            <a:r>
              <a:rPr lang="zh-CN" altLang="en-US" sz="2200" dirty="0">
                <a:solidFill>
                  <a:schemeClr val="bg1">
                    <a:lumMod val="50000"/>
                  </a:schemeClr>
                </a:solidFill>
              </a:rPr>
              <a:t>年，全球森林面积不断减少，</a:t>
            </a:r>
            <a:r>
              <a:rPr lang="zh-CN" altLang="en-US" sz="2200" u="sng" dirty="0">
                <a:solidFill>
                  <a:schemeClr val="bg1">
                    <a:lumMod val="50000"/>
                  </a:schemeClr>
                </a:solidFill>
              </a:rPr>
              <a:t>预计</a:t>
            </a:r>
            <a:r>
              <a:rPr lang="zh-CN" altLang="en-US" sz="2200" dirty="0">
                <a:solidFill>
                  <a:schemeClr val="bg1">
                    <a:lumMod val="50000"/>
                  </a:schemeClr>
                </a:solidFill>
              </a:rPr>
              <a:t>从</a:t>
            </a:r>
            <a:r>
              <a:rPr lang="en-US" altLang="zh-CN" sz="2200" dirty="0">
                <a:solidFill>
                  <a:schemeClr val="bg1">
                    <a:lumMod val="50000"/>
                  </a:schemeClr>
                </a:solidFill>
              </a:rPr>
              <a:t>2024</a:t>
            </a:r>
            <a:r>
              <a:rPr lang="zh-CN" altLang="en-US" sz="2200" dirty="0">
                <a:solidFill>
                  <a:schemeClr val="bg1">
                    <a:lumMod val="50000"/>
                  </a:schemeClr>
                </a:solidFill>
              </a:rPr>
              <a:t>年到</a:t>
            </a:r>
            <a:r>
              <a:rPr lang="en-US" altLang="zh-CN" sz="2200" dirty="0">
                <a:solidFill>
                  <a:schemeClr val="bg1">
                    <a:lumMod val="50000"/>
                  </a:schemeClr>
                </a:solidFill>
              </a:rPr>
              <a:t>2026</a:t>
            </a:r>
            <a:r>
              <a:rPr lang="zh-CN" altLang="en-US" sz="2200" dirty="0">
                <a:solidFill>
                  <a:schemeClr val="bg1">
                    <a:lumMod val="50000"/>
                  </a:schemeClr>
                </a:solidFill>
              </a:rPr>
              <a:t>年，森林面积将继续减少</a:t>
            </a:r>
            <a:r>
              <a:rPr lang="en-US" altLang="zh-CN" sz="2200" dirty="0">
                <a:solidFill>
                  <a:schemeClr val="bg1">
                    <a:lumMod val="50000"/>
                  </a:schemeClr>
                </a:solidFill>
              </a:rPr>
              <a:t>300</a:t>
            </a:r>
            <a:r>
              <a:rPr lang="zh-CN" altLang="en-US" sz="2200" dirty="0">
                <a:solidFill>
                  <a:schemeClr val="bg1">
                    <a:lumMod val="50000"/>
                  </a:schemeClr>
                </a:solidFill>
              </a:rPr>
              <a:t>万</a:t>
            </a:r>
            <a:r>
              <a:rPr lang="zh-CN" altLang="en-US" sz="2200" u="sng" dirty="0">
                <a:solidFill>
                  <a:schemeClr val="bg1">
                    <a:lumMod val="50000"/>
                  </a:schemeClr>
                </a:solidFill>
              </a:rPr>
              <a:t>公顷</a:t>
            </a:r>
            <a:r>
              <a:rPr lang="zh-CN" altLang="en-US" sz="2200" dirty="0">
                <a:solidFill>
                  <a:schemeClr val="bg1">
                    <a:lumMod val="50000"/>
                  </a:schemeClr>
                </a:solidFill>
              </a:rPr>
              <a:t>。</a:t>
            </a:r>
            <a:endParaRPr lang="en-US" sz="2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E3C17A0-0F77-8B47-9A65-F9B98C2305E0}"/>
              </a:ext>
            </a:extLst>
          </p:cNvPr>
          <p:cNvSpPr txBox="1"/>
          <p:nvPr/>
        </p:nvSpPr>
        <p:spPr>
          <a:xfrm>
            <a:off x="7750937" y="1752224"/>
            <a:ext cx="4288663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dirty="0">
                <a:solidFill>
                  <a:schemeClr val="bg1">
                    <a:lumMod val="50000"/>
                  </a:schemeClr>
                </a:solidFill>
              </a:rPr>
              <a:t>然后可插入</a:t>
            </a:r>
            <a:endParaRPr lang="en-US" altLang="zh-CN" sz="22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2200" dirty="0">
                <a:solidFill>
                  <a:schemeClr val="bg1">
                    <a:lumMod val="50000"/>
                  </a:schemeClr>
                </a:solidFill>
                <a:hlinkClick r:id="rId3"/>
              </a:rPr>
              <a:t>http://www.xinhuanet.com/video/sjxw/2021-03/12/c_1211063046.htm</a:t>
            </a:r>
            <a:endParaRPr lang="en-US" sz="22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22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2200" dirty="0">
                <a:solidFill>
                  <a:schemeClr val="bg1">
                    <a:lumMod val="50000"/>
                  </a:schemeClr>
                </a:solidFill>
                <a:hlinkClick r:id="rId4"/>
              </a:rPr>
              <a:t>https://www.globalforestwatch.org/dashboards/country/USA/?category=forest-change&amp;location=WyJjb3VudHJ5IiwiVVNBIl0%3D</a:t>
            </a:r>
            <a:endParaRPr lang="en-US" sz="22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22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2200" dirty="0" err="1">
                <a:solidFill>
                  <a:schemeClr val="bg1">
                    <a:lumMod val="50000"/>
                  </a:schemeClr>
                </a:solidFill>
              </a:rPr>
              <a:t>这些页面上的图片</a:t>
            </a:r>
            <a:r>
              <a:rPr lang="zh-CN" altLang="en-US" sz="2200" dirty="0">
                <a:solidFill>
                  <a:schemeClr val="bg1">
                    <a:lumMod val="50000"/>
                  </a:schemeClr>
                </a:solidFill>
              </a:rPr>
              <a:t>，让学生用目标生词自己描述图片，也可以描述碳排放量的图片</a:t>
            </a:r>
            <a:endParaRPr lang="en-US" sz="22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2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5856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3BB75-9F80-0342-873F-8C3613CA3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解决</a:t>
            </a:r>
            <a:r>
              <a:rPr lang="en-US" altLang="zh-CN" dirty="0"/>
              <a:t>…</a:t>
            </a:r>
            <a:r>
              <a:rPr lang="zh-CN" altLang="en-US" dirty="0"/>
              <a:t>问题    </a:t>
            </a:r>
            <a:r>
              <a:rPr lang="en-US" altLang="zh-CN" dirty="0"/>
              <a:t>…</a:t>
            </a:r>
            <a:r>
              <a:rPr lang="zh-CN" altLang="en-US" dirty="0"/>
              <a:t>的解决方案</a:t>
            </a:r>
            <a:r>
              <a:rPr lang="en-US" altLang="zh-CN" dirty="0"/>
              <a:t>/</a:t>
            </a:r>
            <a:r>
              <a:rPr lang="zh-CN" altLang="en-US" dirty="0"/>
              <a:t>解决办法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65EF6-02A0-C04C-9A84-B3E8905C7A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/>
              <a:t>1.</a:t>
            </a:r>
            <a:r>
              <a:rPr lang="zh-CN" altLang="en-US" dirty="0"/>
              <a:t> </a:t>
            </a:r>
            <a:r>
              <a:rPr lang="en-US" dirty="0" err="1"/>
              <a:t>怎么解决全球森林面积不断减少的问题</a:t>
            </a:r>
            <a:r>
              <a:rPr lang="zh-CN" altLang="en-US" dirty="0"/>
              <a:t>？</a:t>
            </a:r>
            <a:endParaRPr lang="en-US" altLang="zh-CN" dirty="0"/>
          </a:p>
          <a:p>
            <a:pPr lvl="1">
              <a:buFont typeface="Wingdings" pitchFamily="2" charset="2"/>
              <a:buChar char="Ø"/>
            </a:pPr>
            <a:r>
              <a:rPr lang="zh-CN" altLang="en-US" dirty="0">
                <a:solidFill>
                  <a:srgbClr val="7030A0"/>
                </a:solidFill>
              </a:rPr>
              <a:t>首先，普通人</a:t>
            </a:r>
            <a:r>
              <a:rPr lang="en-US" altLang="zh-CN" dirty="0">
                <a:solidFill>
                  <a:srgbClr val="7030A0"/>
                </a:solidFill>
              </a:rPr>
              <a:t>……</a:t>
            </a:r>
          </a:p>
          <a:p>
            <a:pPr lvl="1">
              <a:buFont typeface="Wingdings" pitchFamily="2" charset="2"/>
              <a:buChar char="Ø"/>
            </a:pPr>
            <a:r>
              <a:rPr lang="zh-CN" altLang="en-US" dirty="0">
                <a:solidFill>
                  <a:srgbClr val="7030A0"/>
                </a:solidFill>
              </a:rPr>
              <a:t>另外，政府</a:t>
            </a:r>
            <a:r>
              <a:rPr lang="en-US" altLang="zh-CN" dirty="0">
                <a:solidFill>
                  <a:srgbClr val="7030A0"/>
                </a:solidFill>
              </a:rPr>
              <a:t>……</a:t>
            </a:r>
          </a:p>
          <a:p>
            <a:pPr lvl="1">
              <a:buFont typeface="Wingdings" pitchFamily="2" charset="2"/>
              <a:buChar char="Ø"/>
            </a:pPr>
            <a:r>
              <a:rPr lang="zh-CN" altLang="en-US" dirty="0">
                <a:solidFill>
                  <a:srgbClr val="7030A0"/>
                </a:solidFill>
              </a:rPr>
              <a:t>最后，不同的国家</a:t>
            </a:r>
            <a:r>
              <a:rPr lang="en-US" altLang="zh-CN" dirty="0">
                <a:solidFill>
                  <a:srgbClr val="7030A0"/>
                </a:solidFill>
              </a:rPr>
              <a:t>……</a:t>
            </a:r>
          </a:p>
          <a:p>
            <a:pPr marL="0" indent="0">
              <a:buNone/>
            </a:pPr>
            <a:r>
              <a:rPr lang="en-US" altLang="zh-CN" dirty="0"/>
              <a:t>2.</a:t>
            </a:r>
            <a:r>
              <a:rPr lang="zh-CN" altLang="en-US" dirty="0"/>
              <a:t> 怎么解决全球碳排放量不断增加的问题？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83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1161F-8C4C-5B43-AD27-664E47330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退耕还林</a:t>
            </a:r>
            <a:r>
              <a:rPr lang="zh-CN" altLang="en-US" dirty="0"/>
              <a:t>         封山育林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A94F26-5E74-1B45-A332-18B3906E7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454727"/>
            <a:ext cx="10515600" cy="4277274"/>
          </a:xfrm>
        </p:spPr>
        <p:txBody>
          <a:bodyPr/>
          <a:lstStyle/>
          <a:p>
            <a:r>
              <a:rPr lang="en-US" dirty="0" err="1"/>
              <a:t>为了增加森林面积</a:t>
            </a:r>
            <a:r>
              <a:rPr lang="zh-CN" altLang="en-US" dirty="0"/>
              <a:t>，中国政府实行了退耕还林和封山育林政策。“退耕还林”就是把</a:t>
            </a:r>
            <a:r>
              <a:rPr lang="en-US" altLang="zh-CN" dirty="0"/>
              <a:t>……</a:t>
            </a:r>
            <a:r>
              <a:rPr lang="zh-CN" altLang="en-US" dirty="0"/>
              <a:t>变成</a:t>
            </a:r>
            <a:r>
              <a:rPr lang="en-US" altLang="zh-CN" dirty="0"/>
              <a:t>……</a:t>
            </a:r>
            <a:r>
              <a:rPr lang="zh-CN" altLang="en-US" dirty="0"/>
              <a:t>。“封山育林”就是把山</a:t>
            </a:r>
            <a:r>
              <a:rPr lang="en-US" altLang="zh-CN" dirty="0"/>
              <a:t>……</a:t>
            </a:r>
            <a:r>
              <a:rPr lang="zh-CN" altLang="en-US" dirty="0"/>
              <a:t>，不让人们</a:t>
            </a:r>
            <a:r>
              <a:rPr lang="en-US" altLang="zh-CN" dirty="0"/>
              <a:t>……</a:t>
            </a:r>
            <a:r>
              <a:rPr lang="zh-CN" altLang="en-US" dirty="0"/>
              <a:t>，这样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endParaRPr lang="en-US" altLang="zh-CN" dirty="0"/>
          </a:p>
          <a:p>
            <a:r>
              <a:rPr lang="zh-CN" altLang="en-US" dirty="0"/>
              <a:t>到</a:t>
            </a:r>
            <a:r>
              <a:rPr lang="en-US" altLang="zh-CN" dirty="0"/>
              <a:t>2019</a:t>
            </a:r>
            <a:r>
              <a:rPr lang="zh-CN" altLang="en-US" dirty="0"/>
              <a:t>年，中国退耕还林面积超过</a:t>
            </a:r>
            <a:r>
              <a:rPr lang="en-US" altLang="zh-CN" dirty="0"/>
              <a:t>5</a:t>
            </a:r>
            <a:r>
              <a:rPr lang="zh-CN" altLang="en-US" dirty="0"/>
              <a:t>亿亩。</a:t>
            </a:r>
            <a:endParaRPr lang="en-US" altLang="zh-C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B58D2ED-35BC-FD40-8EEC-0BA71E3D7F75}"/>
              </a:ext>
            </a:extLst>
          </p:cNvPr>
          <p:cNvSpPr txBox="1"/>
          <p:nvPr/>
        </p:nvSpPr>
        <p:spPr>
          <a:xfrm>
            <a:off x="3963329" y="902610"/>
            <a:ext cx="3995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0" dirty="0">
                <a:solidFill>
                  <a:srgbClr val="212529"/>
                </a:solidFill>
                <a:effectLst/>
                <a:latin typeface="-apple-system"/>
              </a:rPr>
              <a:t>closing hillsides to facilitate afforestation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FEB3559-BCB1-844C-ADD1-EE2D07779E16}"/>
              </a:ext>
            </a:extLst>
          </p:cNvPr>
          <p:cNvSpPr txBox="1"/>
          <p:nvPr/>
        </p:nvSpPr>
        <p:spPr>
          <a:xfrm>
            <a:off x="463446" y="902610"/>
            <a:ext cx="2808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0" dirty="0">
                <a:solidFill>
                  <a:srgbClr val="212529"/>
                </a:solidFill>
                <a:effectLst/>
                <a:latin typeface="-apple-system"/>
              </a:rPr>
              <a:t>returning farmland to forest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A0D03E-5A9D-4F4F-ACF5-1EAF8B5D8BED}"/>
              </a:ext>
            </a:extLst>
          </p:cNvPr>
          <p:cNvSpPr txBox="1"/>
          <p:nvPr/>
        </p:nvSpPr>
        <p:spPr>
          <a:xfrm>
            <a:off x="3963329" y="4194145"/>
            <a:ext cx="3310308" cy="430887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可插入相关图片提示学生</a:t>
            </a:r>
            <a:endParaRPr lang="en-US" sz="2200" dirty="0">
              <a:solidFill>
                <a:schemeClr val="bg1">
                  <a:lumMod val="65000"/>
                </a:schemeClr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01777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039CF-1832-2A46-A4C9-03EDAE6F9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项目   运作方式   合作伙伴 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875139-3EB6-9349-A96C-4377AC1815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6" y="1092510"/>
            <a:ext cx="2926603" cy="5216542"/>
          </a:xfrm>
        </p:spPr>
        <p:txBody>
          <a:bodyPr>
            <a:normAutofit/>
          </a:bodyPr>
          <a:lstStyle/>
          <a:p>
            <a:r>
              <a:rPr lang="en-US" dirty="0" err="1"/>
              <a:t>公益项目</a:t>
            </a:r>
            <a:endParaRPr lang="en-US" dirty="0"/>
          </a:p>
          <a:p>
            <a:r>
              <a:rPr lang="en-US" dirty="0" err="1"/>
              <a:t>投资项目</a:t>
            </a:r>
            <a:endParaRPr lang="en-US" dirty="0"/>
          </a:p>
          <a:p>
            <a:r>
              <a:rPr lang="en-US" dirty="0" err="1"/>
              <a:t>房地产项目</a:t>
            </a:r>
            <a:endParaRPr lang="en-US" dirty="0"/>
          </a:p>
          <a:p>
            <a:r>
              <a:rPr lang="en-US" dirty="0" err="1"/>
              <a:t>建设项目</a:t>
            </a:r>
            <a:endParaRPr lang="en-US" dirty="0"/>
          </a:p>
          <a:p>
            <a:r>
              <a:rPr lang="en-US" dirty="0" err="1"/>
              <a:t>科研项目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D624D99-C35A-6B4D-A085-53E8570C0B7B}"/>
              </a:ext>
            </a:extLst>
          </p:cNvPr>
          <p:cNvSpPr txBox="1">
            <a:spLocks/>
          </p:cNvSpPr>
          <p:nvPr/>
        </p:nvSpPr>
        <p:spPr>
          <a:xfrm>
            <a:off x="3398679" y="1093897"/>
            <a:ext cx="8793321" cy="521654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8313" indent="-468313">
              <a:buFont typeface="+mj-lt"/>
              <a:buAutoNum type="arabicPeriod"/>
            </a:pPr>
            <a:r>
              <a:rPr lang="en-US" dirty="0" err="1"/>
              <a:t>你听说过</a:t>
            </a:r>
            <a:r>
              <a:rPr lang="zh-CN" altLang="en-US" dirty="0"/>
              <a:t>“蚂蚁森林”这个</a:t>
            </a:r>
            <a:r>
              <a:rPr lang="zh-CN" altLang="en-US" dirty="0">
                <a:solidFill>
                  <a:srgbClr val="FF0000"/>
                </a:solidFill>
              </a:rPr>
              <a:t>公益项目</a:t>
            </a:r>
            <a:r>
              <a:rPr lang="zh-CN" altLang="en-US" dirty="0"/>
              <a:t>吗？</a:t>
            </a:r>
            <a:endParaRPr lang="en-US" altLang="zh-CN" dirty="0"/>
          </a:p>
          <a:p>
            <a:pPr marL="468313" indent="-468313">
              <a:buFont typeface="+mj-lt"/>
              <a:buAutoNum type="arabicPeriod"/>
            </a:pPr>
            <a:r>
              <a:rPr lang="zh-CN" altLang="en-US" dirty="0"/>
              <a:t>查一查“蚂蚁森林”这个公益项目的</a:t>
            </a:r>
            <a:r>
              <a:rPr lang="zh-CN" altLang="en-US" dirty="0">
                <a:solidFill>
                  <a:srgbClr val="FF0000"/>
                </a:solidFill>
              </a:rPr>
              <a:t>运作方式</a:t>
            </a:r>
            <a:r>
              <a:rPr lang="zh-CN" altLang="en-US" dirty="0"/>
              <a:t>是什么。</a:t>
            </a:r>
            <a:endParaRPr lang="en-US" altLang="zh-CN" dirty="0"/>
          </a:p>
          <a:p>
            <a:pPr marL="468313" indent="-468313">
              <a:buFont typeface="+mj-lt"/>
              <a:buAutoNum type="arabicPeriod"/>
            </a:pPr>
            <a:r>
              <a:rPr lang="zh-CN" altLang="en-US" dirty="0"/>
              <a:t>“蚂蚁森林”目前有多少</a:t>
            </a:r>
            <a:r>
              <a:rPr lang="zh-CN" altLang="en-US" dirty="0">
                <a:solidFill>
                  <a:srgbClr val="FF0000"/>
                </a:solidFill>
              </a:rPr>
              <a:t>用户</a:t>
            </a:r>
            <a:r>
              <a:rPr lang="zh-CN" altLang="en-US" dirty="0"/>
              <a:t>？</a:t>
            </a:r>
            <a:endParaRPr lang="en-US" altLang="zh-CN" dirty="0"/>
          </a:p>
          <a:p>
            <a:pPr marL="468313" indent="-468313">
              <a:buFont typeface="+mj-lt"/>
              <a:buAutoNum type="arabicPeriod"/>
            </a:pPr>
            <a:r>
              <a:rPr lang="zh-CN" altLang="en-US" dirty="0"/>
              <a:t>“蚂蚁森林”项目有哪些</a:t>
            </a:r>
            <a:r>
              <a:rPr lang="zh-CN" altLang="en-US" dirty="0">
                <a:solidFill>
                  <a:srgbClr val="FF0000"/>
                </a:solidFill>
              </a:rPr>
              <a:t>合作伙伴</a:t>
            </a:r>
            <a:r>
              <a:rPr lang="zh-CN" altLang="en-US" dirty="0"/>
              <a:t>？</a:t>
            </a:r>
            <a:endParaRPr lang="en-US" altLang="zh-CN" dirty="0"/>
          </a:p>
          <a:p>
            <a:pPr marL="468313" indent="-468313">
              <a:buFont typeface="+mj-lt"/>
              <a:buAutoNum type="arabicPeriod"/>
            </a:pPr>
            <a:r>
              <a:rPr lang="en-US" altLang="zh-CN" dirty="0"/>
              <a:t>2024</a:t>
            </a:r>
            <a:r>
              <a:rPr lang="zh-CN" altLang="en-US" dirty="0"/>
              <a:t>年奥运会有哪些</a:t>
            </a:r>
            <a:r>
              <a:rPr lang="zh-CN" altLang="en-US" dirty="0">
                <a:solidFill>
                  <a:srgbClr val="FF0000"/>
                </a:solidFill>
              </a:rPr>
              <a:t>合作伙伴</a:t>
            </a:r>
            <a:r>
              <a:rPr lang="zh-CN" altLang="en-US" dirty="0"/>
              <a:t>？</a:t>
            </a:r>
            <a:endParaRPr lang="en-US" altLang="zh-CN" dirty="0"/>
          </a:p>
          <a:p>
            <a:pPr marL="468313" indent="-468313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647772"/>
      </p:ext>
    </p:extLst>
  </p:cSld>
  <p:clrMapOvr>
    <a:masterClrMapping/>
  </p:clrMapOvr>
</p:sld>
</file>

<file path=ppt/theme/theme1.xml><?xml version="1.0" encoding="utf-8"?>
<a:theme xmlns:a="http://schemas.openxmlformats.org/drawingml/2006/main" name="常用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常用" id="{9DDAE6EC-1737-1044-87DE-CDDA2A82D898}" vid="{A2DAEE89-EE25-824A-ABB5-4B8EA61E753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常用</Template>
  <TotalTime>657</TotalTime>
  <Words>1326</Words>
  <Application>Microsoft Macintosh PowerPoint</Application>
  <PresentationFormat>Widescreen</PresentationFormat>
  <Paragraphs>160</Paragraphs>
  <Slides>21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-apple-system</vt:lpstr>
      <vt:lpstr>Google Sans</vt:lpstr>
      <vt:lpstr>SimSun</vt:lpstr>
      <vt:lpstr>Arial</vt:lpstr>
      <vt:lpstr>Calibri</vt:lpstr>
      <vt:lpstr>Calibri Light</vt:lpstr>
      <vt:lpstr>Times</vt:lpstr>
      <vt:lpstr>Wingdings</vt:lpstr>
      <vt:lpstr>常用</vt:lpstr>
      <vt:lpstr>第十课 蚂蚁森林</vt:lpstr>
      <vt:lpstr>PowerPoint Presentation</vt:lpstr>
      <vt:lpstr>蚂蚁   干旱    森林   面积    公顷     亩</vt:lpstr>
      <vt:lpstr>蚂蚁   干旱   森林  面积   公顷  亩</vt:lpstr>
      <vt:lpstr>环保      乘坐    交通    工具      碳排放量</vt:lpstr>
      <vt:lpstr>根据    测算    统计   预计 </vt:lpstr>
      <vt:lpstr>解决…问题    …的解决方案/解决办法</vt:lpstr>
      <vt:lpstr>退耕还林         封山育林</vt:lpstr>
      <vt:lpstr>项目   运作方式   合作伙伴  </vt:lpstr>
      <vt:lpstr>缴纳    罚单   燃气</vt:lpstr>
      <vt:lpstr>缴纳    罚单   燃气</vt:lpstr>
      <vt:lpstr>依然</vt:lpstr>
      <vt:lpstr>PowerPoint Presentation</vt:lpstr>
      <vt:lpstr>具有…意义    具有…性</vt:lpstr>
      <vt:lpstr>PowerPoint Presentation</vt:lpstr>
      <vt:lpstr>积累 (经验/知识/财富/资金)    VS       累计</vt:lpstr>
      <vt:lpstr>参与   VS   参加</vt:lpstr>
      <vt:lpstr>参与   VS   参加</vt:lpstr>
      <vt:lpstr>成本   获得   成就</vt:lpstr>
      <vt:lpstr>提高/降低…门槛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Runqing Qi</dc:creator>
  <cp:lastModifiedBy>Runqing Qi</cp:lastModifiedBy>
  <cp:revision>9</cp:revision>
  <dcterms:created xsi:type="dcterms:W3CDTF">2024-01-10T00:35:50Z</dcterms:created>
  <dcterms:modified xsi:type="dcterms:W3CDTF">2024-02-16T17:12:35Z</dcterms:modified>
</cp:coreProperties>
</file>