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74" r:id="rId5"/>
    <p:sldId id="259" r:id="rId6"/>
    <p:sldId id="275" r:id="rId7"/>
    <p:sldId id="276" r:id="rId8"/>
    <p:sldId id="279" r:id="rId9"/>
    <p:sldId id="262" r:id="rId10"/>
    <p:sldId id="260" r:id="rId11"/>
    <p:sldId id="277" r:id="rId12"/>
    <p:sldId id="263" r:id="rId13"/>
    <p:sldId id="278" r:id="rId14"/>
    <p:sldId id="265" r:id="rId15"/>
    <p:sldId id="261" r:id="rId16"/>
    <p:sldId id="268" r:id="rId17"/>
    <p:sldId id="281" r:id="rId18"/>
    <p:sldId id="282" r:id="rId19"/>
    <p:sldId id="270" r:id="rId20"/>
    <p:sldId id="280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1"/>
    <p:restoredTop sz="93966"/>
  </p:normalViewPr>
  <p:slideViewPr>
    <p:cSldViewPr snapToGrid="0" snapToObjects="1">
      <p:cViewPr varScale="1">
        <p:scale>
          <a:sx n="89" d="100"/>
          <a:sy n="89" d="100"/>
        </p:scale>
        <p:origin x="135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2342A-4107-3148-A099-6BA2E81AF63E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57838-3EEF-F246-9F0D-19604437F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6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www.abcdtools.com</a:t>
            </a:r>
            <a:r>
              <a:rPr lang="en-US" dirty="0"/>
              <a:t>/area/hectare-to-mu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57838-3EEF-F246-9F0D-19604437FB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7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www.abcdtools.com</a:t>
            </a:r>
            <a:r>
              <a:rPr lang="en-US" dirty="0"/>
              <a:t>/area/hectare-to-mu</a:t>
            </a:r>
          </a:p>
          <a:p>
            <a:endParaRPr lang="en-US" dirty="0"/>
          </a:p>
          <a:p>
            <a:r>
              <a:rPr lang="en-US" altLang="zh-CN" b="0" i="0" dirty="0">
                <a:solidFill>
                  <a:srgbClr val="040C28"/>
                </a:solidFill>
                <a:effectLst/>
                <a:latin typeface="Google Sans"/>
              </a:rPr>
              <a:t>2.31</a:t>
            </a:r>
            <a:r>
              <a:rPr lang="zh-CN" altLang="en-US" b="0" i="0" dirty="0">
                <a:solidFill>
                  <a:srgbClr val="040C28"/>
                </a:solidFill>
                <a:effectLst/>
                <a:latin typeface="Google Sans"/>
              </a:rPr>
              <a:t>亿公顷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57838-3EEF-F246-9F0D-19604437FB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www.gov.cn</a:t>
            </a:r>
            <a:r>
              <a:rPr lang="en-US" dirty="0"/>
              <a:t>/</a:t>
            </a:r>
            <a:r>
              <a:rPr lang="en-US" dirty="0" err="1"/>
              <a:t>xinwen</a:t>
            </a:r>
            <a:r>
              <a:rPr lang="en-US" dirty="0"/>
              <a:t>/2019-09/06/content_5427730.htm</a:t>
            </a:r>
          </a:p>
          <a:p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paper.people.com.cn</a:t>
            </a:r>
            <a:r>
              <a:rPr lang="en-US" dirty="0"/>
              <a:t>/</a:t>
            </a:r>
            <a:r>
              <a:rPr lang="en-US" dirty="0" err="1"/>
              <a:t>rmrbhwb</a:t>
            </a:r>
            <a:r>
              <a:rPr lang="en-US" dirty="0"/>
              <a:t>/html/2023-03/13/content_25970087.htm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57838-3EEF-F246-9F0D-19604437FB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2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inhuanet.com/video/sjxw/2021-03/12/c_1211063046.htm" TargetMode="External"/><Relationship Id="rId2" Type="http://schemas.openxmlformats.org/officeDocument/2006/relationships/hyperlink" Target="https://www.chyxx.com/industry/202007/87889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lobalforestwatch.org/dashboards/country/USA/?category=forest-change&amp;location=WyJjb3VudHJ5IiwiVVNBIl0%3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6CC02-C29C-0047-8244-A1981985AE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第十课</a:t>
            </a:r>
            <a:r>
              <a:rPr lang="zh-CN" altLang="en-US" dirty="0"/>
              <a:t> 蚂蚁森林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61C11-2767-DE47-B197-DA8E5E1D81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生词练习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55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74A-3239-344C-B87F-A2E0B874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缴纳</a:t>
            </a:r>
            <a:r>
              <a:rPr lang="zh-CN" altLang="en-US" dirty="0"/>
              <a:t>    罚单   燃气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FF90-85C9-7546-93B8-59A6CFD62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给</a:t>
            </a:r>
            <a:r>
              <a:rPr lang="en-US" altLang="zh-CN" dirty="0"/>
              <a:t>B</a:t>
            </a:r>
            <a:r>
              <a:rPr lang="zh-CN" altLang="en-US" dirty="0"/>
              <a:t>开罚单</a:t>
            </a:r>
            <a:endParaRPr lang="en-US" altLang="zh-CN" dirty="0"/>
          </a:p>
          <a:p>
            <a:r>
              <a:rPr lang="en-US" altLang="zh-CN" dirty="0"/>
              <a:t>B</a:t>
            </a:r>
            <a:r>
              <a:rPr lang="zh-CN" altLang="en-US" dirty="0"/>
              <a:t>收到了一张罚单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C9EE5-0E3D-994A-B326-8EAFAC281300}"/>
              </a:ext>
            </a:extLst>
          </p:cNvPr>
          <p:cNvSpPr txBox="1"/>
          <p:nvPr/>
        </p:nvSpPr>
        <p:spPr>
          <a:xfrm>
            <a:off x="1725110" y="3429000"/>
            <a:ext cx="3546763" cy="110799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带读生词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2.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插入相关图片，根据图片用生词问答。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9478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74A-3239-344C-B87F-A2E0B874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缴纳</a:t>
            </a:r>
            <a:r>
              <a:rPr lang="zh-CN" altLang="en-US" dirty="0"/>
              <a:t>    罚单   燃气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FF90-85C9-7546-93B8-59A6CFD6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025266" cy="5452069"/>
          </a:xfrm>
        </p:spPr>
        <p:txBody>
          <a:bodyPr>
            <a:normAutofit/>
          </a:bodyPr>
          <a:lstStyle/>
          <a:p>
            <a:pPr marL="523875" indent="-523875">
              <a:buFont typeface="+mj-lt"/>
              <a:buAutoNum type="arabicPeriod"/>
            </a:pPr>
            <a:r>
              <a:rPr lang="en-US" dirty="0" err="1"/>
              <a:t>你收到过什么</a:t>
            </a:r>
            <a:r>
              <a:rPr lang="en-US" dirty="0" err="1">
                <a:solidFill>
                  <a:srgbClr val="FF0000"/>
                </a:solidFill>
              </a:rPr>
              <a:t>罚单</a:t>
            </a:r>
            <a:r>
              <a:rPr lang="zh-CN" altLang="en-US" dirty="0"/>
              <a:t>？要</a:t>
            </a:r>
            <a:r>
              <a:rPr lang="zh-CN" altLang="en-US" dirty="0">
                <a:solidFill>
                  <a:srgbClr val="FF0000"/>
                </a:solidFill>
              </a:rPr>
              <a:t>罚多少钱</a:t>
            </a:r>
            <a:r>
              <a:rPr lang="zh-CN" altLang="en-US" dirty="0"/>
              <a:t>？你为什么收到了</a:t>
            </a:r>
            <a:r>
              <a:rPr lang="zh-CN" altLang="en-US" dirty="0">
                <a:solidFill>
                  <a:srgbClr val="FF0000"/>
                </a:solidFill>
              </a:rPr>
              <a:t>罚单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23875" indent="-523875">
              <a:buFont typeface="+mj-lt"/>
              <a:buAutoNum type="arabicPeriod"/>
            </a:pPr>
            <a:r>
              <a:rPr lang="en-US" dirty="0" err="1"/>
              <a:t>你</a:t>
            </a:r>
            <a:r>
              <a:rPr lang="en-US" dirty="0" err="1">
                <a:solidFill>
                  <a:srgbClr val="FF0000"/>
                </a:solidFill>
              </a:rPr>
              <a:t>缴纳</a:t>
            </a:r>
            <a:r>
              <a:rPr lang="en-US" dirty="0" err="1"/>
              <a:t>过什么</a:t>
            </a:r>
            <a:r>
              <a:rPr lang="en-US" dirty="0" err="1">
                <a:solidFill>
                  <a:srgbClr val="FF0000"/>
                </a:solidFill>
              </a:rPr>
              <a:t>罚单</a:t>
            </a:r>
            <a:r>
              <a:rPr lang="zh-CN" altLang="en-US" dirty="0"/>
              <a:t>？是怎么</a:t>
            </a:r>
            <a:r>
              <a:rPr lang="zh-CN" altLang="en-US" dirty="0">
                <a:solidFill>
                  <a:srgbClr val="FF0000"/>
                </a:solidFill>
              </a:rPr>
              <a:t>缴纳</a:t>
            </a:r>
            <a:r>
              <a:rPr lang="zh-CN" altLang="en-US" dirty="0"/>
              <a:t>的？</a:t>
            </a:r>
            <a:endParaRPr lang="en-US" altLang="zh-CN" dirty="0"/>
          </a:p>
          <a:p>
            <a:pPr marL="523875" indent="-523875">
              <a:buFont typeface="+mj-lt"/>
              <a:buAutoNum type="arabicPeriod"/>
            </a:pPr>
            <a:r>
              <a:rPr lang="zh-CN" altLang="en-US" dirty="0"/>
              <a:t>你家一个月的水费、电费和</a:t>
            </a:r>
            <a:r>
              <a:rPr lang="zh-CN" altLang="en-US" dirty="0">
                <a:solidFill>
                  <a:srgbClr val="FF0000"/>
                </a:solidFill>
              </a:rPr>
              <a:t>燃气</a:t>
            </a:r>
            <a:r>
              <a:rPr lang="zh-CN" altLang="en-US" dirty="0"/>
              <a:t>费是多少？</a:t>
            </a:r>
            <a:endParaRPr lang="en-US" altLang="zh-CN" dirty="0"/>
          </a:p>
          <a:p>
            <a:pPr marL="523875" indent="-523875">
              <a:buFont typeface="+mj-lt"/>
              <a:buAutoNum type="arabicPeriod"/>
            </a:pPr>
            <a:r>
              <a:rPr lang="zh-CN" altLang="en-US" dirty="0"/>
              <a:t>你家的</a:t>
            </a:r>
            <a:r>
              <a:rPr lang="zh-CN" altLang="en-US" u="sng" dirty="0"/>
              <a:t>灶台</a:t>
            </a:r>
            <a:r>
              <a:rPr lang="zh-CN" altLang="en-US" dirty="0"/>
              <a:t>是电的还是</a:t>
            </a:r>
            <a:r>
              <a:rPr lang="zh-CN" altLang="en-US" dirty="0">
                <a:solidFill>
                  <a:srgbClr val="FF0000"/>
                </a:solidFill>
              </a:rPr>
              <a:t>燃气</a:t>
            </a:r>
            <a:r>
              <a:rPr lang="zh-CN" altLang="en-US" dirty="0"/>
              <a:t>的？你觉得哪一种灶台更好用？为什么？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49FFD0-FAF1-CE46-A3F3-DC53D16D951A}"/>
              </a:ext>
            </a:extLst>
          </p:cNvPr>
          <p:cNvSpPr txBox="1"/>
          <p:nvPr/>
        </p:nvSpPr>
        <p:spPr>
          <a:xfrm>
            <a:off x="2826327" y="5505770"/>
            <a:ext cx="68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58100-824E-FF4E-81EC-048B457E09F6}"/>
              </a:ext>
            </a:extLst>
          </p:cNvPr>
          <p:cNvSpPr txBox="1"/>
          <p:nvPr/>
        </p:nvSpPr>
        <p:spPr>
          <a:xfrm>
            <a:off x="5961088" y="5690436"/>
            <a:ext cx="2492532" cy="4308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可插入相关图片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071EF-7748-0A4B-9B5C-54B67078EF90}"/>
              </a:ext>
            </a:extLst>
          </p:cNvPr>
          <p:cNvSpPr txBox="1"/>
          <p:nvPr/>
        </p:nvSpPr>
        <p:spPr>
          <a:xfrm>
            <a:off x="2650216" y="4689646"/>
            <a:ext cx="50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zào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33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1849-D61E-6642-AD71-07BFD64C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依然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03C0-61B4-A04D-9993-98FEAA2EF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6" y="1106637"/>
            <a:ext cx="11928764" cy="5751363"/>
          </a:xfrm>
        </p:spPr>
        <p:txBody>
          <a:bodyPr>
            <a:normAutofit fontScale="92500" lnSpcReduction="10000"/>
          </a:bodyPr>
          <a:lstStyle/>
          <a:p>
            <a:pPr marL="468313" indent="-468313">
              <a:buFont typeface="+mj-lt"/>
              <a:buAutoNum type="arabicPeriod"/>
            </a:pPr>
            <a:r>
              <a:rPr lang="en-US" dirty="0" err="1"/>
              <a:t>考试前他用功地复习了两个星期</a:t>
            </a:r>
            <a:r>
              <a:rPr lang="zh-CN" altLang="en-US" dirty="0"/>
              <a:t>，可是分数依然很低。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他毕业已经二十年了，不过依然跟老同学们保持着联系。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en-US" sz="2800" dirty="0"/>
              <a:t>Although we broke up three years ago, I still </a:t>
            </a:r>
            <a:r>
              <a:rPr lang="en-US" altLang="zh-CN" sz="2800" dirty="0"/>
              <a:t>can’t</a:t>
            </a:r>
            <a:r>
              <a:rPr lang="en-US" sz="2800" dirty="0"/>
              <a:t> forg</a:t>
            </a:r>
            <a:r>
              <a:rPr lang="en-US" altLang="zh-CN" sz="2800" dirty="0"/>
              <a:t>et</a:t>
            </a:r>
            <a:r>
              <a:rPr lang="en-US" sz="2800" dirty="0"/>
              <a:t> </a:t>
            </a:r>
            <a:r>
              <a:rPr lang="en-US" altLang="zh-CN" sz="2800" dirty="0"/>
              <a:t>her</a:t>
            </a:r>
            <a:r>
              <a:rPr lang="en-US" sz="2800" dirty="0"/>
              <a:t>.</a:t>
            </a:r>
          </a:p>
          <a:p>
            <a:pPr marL="468313" indent="-468313">
              <a:buFont typeface="+mj-lt"/>
              <a:buAutoNum type="arabicPeriod"/>
            </a:pPr>
            <a:r>
              <a:rPr lang="en-US" sz="2800" dirty="0"/>
              <a:t>I explained to the police for a long time, but they still issued me a ticket.</a:t>
            </a:r>
          </a:p>
          <a:p>
            <a:pPr marL="468313" indent="-468313">
              <a:buFont typeface="+mj-lt"/>
              <a:buAutoNum type="arabicPeriod"/>
            </a:pPr>
            <a:r>
              <a:rPr lang="en-US" sz="2800" dirty="0"/>
              <a:t>Although we have been discussing for a long time, we still have not found a solution to the problem.</a:t>
            </a:r>
          </a:p>
          <a:p>
            <a:pPr marL="468313" indent="-468313">
              <a:buFont typeface="+mj-lt"/>
              <a:buAutoNum type="arabicPeriod"/>
            </a:pPr>
            <a:r>
              <a:rPr lang="en-US" sz="2800" dirty="0"/>
              <a:t>Although costs have been reduced, the company still has not made any money this year</a:t>
            </a:r>
            <a:r>
              <a:rPr lang="en-US" altLang="zh-CN" sz="2800" dirty="0"/>
              <a:t>.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BE127D-7F63-F244-8BEA-A4A45FE70C47}"/>
              </a:ext>
            </a:extLst>
          </p:cNvPr>
          <p:cNvSpPr txBox="1"/>
          <p:nvPr/>
        </p:nvSpPr>
        <p:spPr>
          <a:xfrm>
            <a:off x="1884218" y="35866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still</a:t>
            </a:r>
            <a:endParaRPr lang="en-US" sz="32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7125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B1C65-C533-EB47-B523-78A68FEB0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67"/>
            <a:ext cx="10515600" cy="1933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国家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政府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机构    </a:t>
            </a:r>
            <a:r>
              <a:rPr lang="zh-CN" altLang="en-US" dirty="0">
                <a:solidFill>
                  <a:srgbClr val="FF0000"/>
                </a:solidFill>
              </a:rPr>
              <a:t>推行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  <a:r>
              <a:rPr lang="zh-CN" altLang="en-US" dirty="0"/>
              <a:t> 制度</a:t>
            </a:r>
            <a:r>
              <a:rPr lang="en-US" altLang="zh-CN" dirty="0"/>
              <a:t>/</a:t>
            </a:r>
            <a:r>
              <a:rPr lang="zh-CN" altLang="en-US" dirty="0"/>
              <a:t>政策</a:t>
            </a:r>
            <a:r>
              <a:rPr lang="en-US" altLang="zh-CN" dirty="0"/>
              <a:t>/</a:t>
            </a:r>
            <a:r>
              <a:rPr lang="zh-CN" altLang="en-US" dirty="0"/>
              <a:t>改革</a:t>
            </a:r>
            <a:r>
              <a:rPr lang="en-US" altLang="zh-CN" dirty="0"/>
              <a:t>/</a:t>
            </a:r>
            <a:r>
              <a:rPr lang="zh-CN" altLang="en-US" dirty="0"/>
              <a:t>计划 </a:t>
            </a:r>
            <a:br>
              <a:rPr lang="en-US" altLang="zh-CN" dirty="0"/>
            </a:br>
            <a:r>
              <a:rPr lang="zh-CN" altLang="en-US" dirty="0">
                <a:solidFill>
                  <a:srgbClr val="0070C0"/>
                </a:solidFill>
              </a:rPr>
              <a:t>公司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商家             </a:t>
            </a:r>
            <a:r>
              <a:rPr lang="zh-CN" altLang="en-US" dirty="0">
                <a:solidFill>
                  <a:srgbClr val="FF0000"/>
                </a:solidFill>
              </a:rPr>
              <a:t>推出 </a:t>
            </a:r>
            <a:r>
              <a:rPr lang="en-US" altLang="zh-CN" dirty="0"/>
              <a:t>…</a:t>
            </a:r>
            <a:r>
              <a:rPr lang="zh-CN" altLang="en-US" dirty="0"/>
              <a:t>新产品</a:t>
            </a:r>
            <a:r>
              <a:rPr lang="en-US" altLang="zh-CN" dirty="0"/>
              <a:t>/</a:t>
            </a:r>
            <a:r>
              <a:rPr lang="zh-CN" altLang="en-US" dirty="0"/>
              <a:t>项目</a:t>
            </a:r>
            <a:r>
              <a:rPr lang="en-US" altLang="zh-CN" dirty="0"/>
              <a:t>/</a:t>
            </a:r>
            <a:r>
              <a:rPr lang="zh-CN" altLang="en-US" dirty="0"/>
              <a:t>活动</a:t>
            </a:r>
            <a:endParaRPr lang="en-US" altLang="zh-CN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947E19-729F-7347-B7BB-3D6BC24437AD}"/>
              </a:ext>
            </a:extLst>
          </p:cNvPr>
          <p:cNvSpPr txBox="1">
            <a:spLocks/>
          </p:cNvSpPr>
          <p:nvPr/>
        </p:nvSpPr>
        <p:spPr>
          <a:xfrm>
            <a:off x="852055" y="1973968"/>
            <a:ext cx="10515600" cy="4644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3875" indent="-523875">
              <a:buFont typeface="+mj-lt"/>
              <a:buAutoNum type="arabicPeriod"/>
            </a:pPr>
            <a:r>
              <a:rPr lang="en-US" altLang="zh-CN" dirty="0"/>
              <a:t>2021</a:t>
            </a:r>
            <a:r>
              <a:rPr lang="zh-CN" altLang="en-US" dirty="0"/>
              <a:t>年，中国政府开始</a:t>
            </a:r>
            <a:r>
              <a:rPr lang="en-US" altLang="zh-CN" dirty="0"/>
              <a:t>____</a:t>
            </a:r>
            <a:r>
              <a:rPr lang="zh-CN" altLang="en-US" dirty="0"/>
              <a:t>三胎政策。</a:t>
            </a:r>
            <a:endParaRPr lang="en-US" altLang="zh-CN" dirty="0"/>
          </a:p>
          <a:p>
            <a:pPr marL="523875" indent="-523875">
              <a:buFont typeface="+mj-lt"/>
              <a:buAutoNum type="arabicPeriod"/>
            </a:pPr>
            <a:r>
              <a:rPr lang="zh-CN" altLang="en-US" dirty="0"/>
              <a:t>从</a:t>
            </a:r>
            <a:r>
              <a:rPr lang="en-US" altLang="zh-CN" dirty="0"/>
              <a:t>1999</a:t>
            </a:r>
            <a:r>
              <a:rPr lang="zh-CN" altLang="en-US" dirty="0"/>
              <a:t>年至今，中国政府大力</a:t>
            </a:r>
            <a:r>
              <a:rPr lang="en-US" altLang="zh-CN" dirty="0"/>
              <a:t>____</a:t>
            </a:r>
            <a:r>
              <a:rPr lang="zh-CN" altLang="en-US" dirty="0"/>
              <a:t>封山育林和退耕还林政策。</a:t>
            </a:r>
            <a:endParaRPr lang="en-US" altLang="zh-CN" dirty="0"/>
          </a:p>
          <a:p>
            <a:pPr marL="523875" indent="-523875">
              <a:buFont typeface="+mj-lt"/>
              <a:buAutoNum type="arabicPeriod"/>
            </a:pPr>
            <a:r>
              <a:rPr lang="zh-CN" altLang="en-US" dirty="0"/>
              <a:t>新产品</a:t>
            </a:r>
            <a:r>
              <a:rPr lang="en-US" altLang="zh-CN" dirty="0"/>
              <a:t>____</a:t>
            </a:r>
            <a:r>
              <a:rPr lang="zh-CN" altLang="en-US" dirty="0"/>
              <a:t>后，很多消费者前来购买。</a:t>
            </a:r>
            <a:endParaRPr lang="en-US" altLang="zh-CN" dirty="0"/>
          </a:p>
          <a:p>
            <a:pPr marL="523875" indent="-523875">
              <a:buFont typeface="+mj-lt"/>
              <a:buAutoNum type="arabicPeriod"/>
            </a:pPr>
            <a:r>
              <a:rPr lang="zh-CN" altLang="en-US" dirty="0"/>
              <a:t>为了降低碳排放量，北京政府开始</a:t>
            </a:r>
            <a:r>
              <a:rPr lang="en-US" altLang="zh-CN" dirty="0"/>
              <a:t>____</a:t>
            </a:r>
            <a:r>
              <a:rPr lang="zh-CN" altLang="en-US" dirty="0"/>
              <a:t>一系列计划。</a:t>
            </a:r>
            <a:endParaRPr lang="en-US" altLang="zh-CN" dirty="0"/>
          </a:p>
          <a:p>
            <a:pPr marL="523875" indent="-523875">
              <a:buFont typeface="+mj-lt"/>
              <a:buAutoNum type="arabicPeriod"/>
            </a:pPr>
            <a:r>
              <a:rPr lang="en-US" altLang="zh-CN" dirty="0"/>
              <a:t>2016</a:t>
            </a:r>
            <a:r>
              <a:rPr lang="zh-CN" altLang="en-US" dirty="0"/>
              <a:t>年， 阿里巴巴</a:t>
            </a:r>
            <a:r>
              <a:rPr lang="en-US" altLang="zh-CN" dirty="0"/>
              <a:t>____</a:t>
            </a:r>
            <a:r>
              <a:rPr lang="zh-CN" altLang="en-US" dirty="0"/>
              <a:t>了蚂蚁森林公益项目。</a:t>
            </a:r>
            <a:endParaRPr lang="en-US" altLang="zh-CN" dirty="0"/>
          </a:p>
          <a:p>
            <a:pPr marL="523875" indent="-523875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10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28" y="339491"/>
            <a:ext cx="10515600" cy="882907"/>
          </a:xfrm>
        </p:spPr>
        <p:txBody>
          <a:bodyPr>
            <a:normAutofit/>
          </a:bodyPr>
          <a:lstStyle/>
          <a:p>
            <a:r>
              <a:rPr lang="en-US" sz="3600" dirty="0" err="1"/>
              <a:t>具有</a:t>
            </a:r>
            <a:r>
              <a:rPr lang="en-US" altLang="zh-CN" sz="3600" dirty="0"/>
              <a:t>…</a:t>
            </a:r>
            <a:r>
              <a:rPr lang="zh-CN" altLang="en-US" sz="3600" dirty="0"/>
              <a:t>意义    </a:t>
            </a:r>
            <a:r>
              <a:rPr lang="en-US" sz="3600" dirty="0" err="1"/>
              <a:t>具有</a:t>
            </a:r>
            <a:r>
              <a:rPr lang="en-US" altLang="zh-CN" sz="3600" dirty="0"/>
              <a:t>…</a:t>
            </a:r>
            <a:r>
              <a:rPr lang="zh-CN" altLang="en-US" sz="3600" dirty="0"/>
              <a:t>性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5139-3EB6-9349-A96C-4377AC18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683" y="994713"/>
            <a:ext cx="2431798" cy="4911455"/>
          </a:xfrm>
        </p:spPr>
        <p:txBody>
          <a:bodyPr>
            <a:normAutofit/>
          </a:bodyPr>
          <a:lstStyle/>
          <a:p>
            <a:r>
              <a:rPr lang="en-US" sz="3200" dirty="0" err="1"/>
              <a:t>现实</a:t>
            </a:r>
            <a:endParaRPr lang="en-US" sz="3200" dirty="0"/>
          </a:p>
          <a:p>
            <a:r>
              <a:rPr lang="en-US" sz="3200" dirty="0" err="1"/>
              <a:t>历史</a:t>
            </a:r>
            <a:endParaRPr lang="en-US" sz="3200" dirty="0"/>
          </a:p>
          <a:p>
            <a:r>
              <a:rPr lang="en-US" sz="3200" dirty="0" err="1"/>
              <a:t>社会</a:t>
            </a:r>
            <a:endParaRPr lang="en-US" sz="3200" dirty="0"/>
          </a:p>
          <a:p>
            <a:r>
              <a:rPr lang="en-US" sz="3200" dirty="0" err="1"/>
              <a:t>特殊</a:t>
            </a:r>
            <a:endParaRPr lang="en-US" sz="3200" dirty="0"/>
          </a:p>
          <a:p>
            <a:r>
              <a:rPr lang="en-US" sz="3200" dirty="0" err="1"/>
              <a:t>重要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5D9225-89FC-9E41-B26B-E3D57D507A58}"/>
              </a:ext>
            </a:extLst>
          </p:cNvPr>
          <p:cNvSpPr txBox="1">
            <a:spLocks/>
          </p:cNvSpPr>
          <p:nvPr/>
        </p:nvSpPr>
        <p:spPr>
          <a:xfrm>
            <a:off x="3393001" y="1108556"/>
            <a:ext cx="2431798" cy="4911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/>
              <a:t>可行性</a:t>
            </a:r>
            <a:endParaRPr lang="en-US" sz="3200" dirty="0"/>
          </a:p>
          <a:p>
            <a:r>
              <a:rPr lang="en-US" sz="3200" dirty="0" err="1"/>
              <a:t>代表性</a:t>
            </a:r>
            <a:endParaRPr lang="en-US" sz="3200" dirty="0"/>
          </a:p>
          <a:p>
            <a:r>
              <a:rPr lang="en-US" sz="3200" dirty="0" err="1"/>
              <a:t>包容性</a:t>
            </a:r>
            <a:endParaRPr lang="en-US" sz="3200" dirty="0"/>
          </a:p>
          <a:p>
            <a:r>
              <a:rPr lang="en-US" sz="3200" dirty="0" err="1"/>
              <a:t>挑战性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可持续性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A83917-3A03-A940-A099-26B964EE1D35}"/>
              </a:ext>
            </a:extLst>
          </p:cNvPr>
          <p:cNvSpPr txBox="1">
            <a:spLocks/>
          </p:cNvSpPr>
          <p:nvPr/>
        </p:nvSpPr>
        <p:spPr>
          <a:xfrm>
            <a:off x="5641146" y="440434"/>
            <a:ext cx="6302326" cy="60200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403225">
              <a:buFont typeface="+mj-lt"/>
              <a:buAutoNum type="arabicPeriod"/>
            </a:pPr>
            <a:r>
              <a:rPr lang="en-US" sz="3200" dirty="0" err="1"/>
              <a:t>虽然环保是一个老生常谈的话题</a:t>
            </a:r>
            <a:r>
              <a:rPr lang="zh-CN" altLang="en-US" sz="3200" dirty="0"/>
              <a:t>，但是依然具有</a:t>
            </a:r>
            <a:r>
              <a:rPr lang="en-US" altLang="zh-CN" sz="3200" dirty="0"/>
              <a:t>____</a:t>
            </a:r>
            <a:r>
              <a:rPr lang="zh-CN" altLang="en-US" sz="3200" dirty="0"/>
              <a:t>意义，因为它和我们的日常生活息息相关。</a:t>
            </a:r>
            <a:endParaRPr lang="en-US" altLang="zh-CN" sz="3200" dirty="0"/>
          </a:p>
          <a:p>
            <a:pPr marL="403225" indent="-403225">
              <a:buFont typeface="+mj-lt"/>
              <a:buAutoNum type="arabicPeriod"/>
            </a:pPr>
            <a:r>
              <a:rPr lang="en-US" sz="3200" dirty="0" err="1"/>
              <a:t>我认为这一计划不具有</a:t>
            </a:r>
            <a:r>
              <a:rPr lang="en-US" altLang="zh-CN" sz="3200" dirty="0"/>
              <a:t>_____</a:t>
            </a:r>
            <a:r>
              <a:rPr lang="zh-CN" altLang="en-US" sz="3200" dirty="0"/>
              <a:t>，因为成本太高，技术太难。</a:t>
            </a:r>
            <a:endParaRPr lang="en-US" altLang="zh-CN" sz="3200" dirty="0"/>
          </a:p>
          <a:p>
            <a:pPr marL="403225" indent="-403225">
              <a:buFont typeface="+mj-lt"/>
              <a:buAutoNum type="arabicPeriod"/>
            </a:pPr>
            <a:r>
              <a:rPr lang="zh-CN" altLang="en-US" sz="3200" dirty="0"/>
              <a:t>这个公益项目将为无数人提供更好的教育机会，具有深远的</a:t>
            </a:r>
            <a:r>
              <a:rPr lang="en-US" altLang="zh-CN" sz="3200" dirty="0"/>
              <a:t>_____</a:t>
            </a:r>
            <a:r>
              <a:rPr lang="zh-CN" altLang="en-US" sz="3200" dirty="0"/>
              <a:t>意义。</a:t>
            </a:r>
            <a:endParaRPr lang="en-US" sz="3200" dirty="0"/>
          </a:p>
          <a:p>
            <a:pPr marL="403225" indent="-403225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486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71361-500A-094B-9C80-82E7BC24A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106" y="2554941"/>
            <a:ext cx="6673782" cy="31770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生词表二生词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4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积累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sz="3800" dirty="0">
                <a:solidFill>
                  <a:srgbClr val="FF0000"/>
                </a:solidFill>
              </a:rPr>
              <a:t>(</a:t>
            </a:r>
            <a:r>
              <a:rPr lang="zh-CN" altLang="en-US" sz="3800" dirty="0">
                <a:solidFill>
                  <a:srgbClr val="FF0000"/>
                </a:solidFill>
              </a:rPr>
              <a:t>经验</a:t>
            </a:r>
            <a:r>
              <a:rPr lang="en-US" altLang="zh-CN" sz="3800" dirty="0">
                <a:solidFill>
                  <a:srgbClr val="FF0000"/>
                </a:solidFill>
              </a:rPr>
              <a:t>/</a:t>
            </a:r>
            <a:r>
              <a:rPr lang="zh-CN" altLang="en-US" sz="3800" dirty="0">
                <a:solidFill>
                  <a:srgbClr val="FF0000"/>
                </a:solidFill>
              </a:rPr>
              <a:t>知识</a:t>
            </a:r>
            <a:r>
              <a:rPr lang="en-US" altLang="zh-CN" sz="3800" dirty="0">
                <a:solidFill>
                  <a:srgbClr val="FF0000"/>
                </a:solidFill>
              </a:rPr>
              <a:t>/</a:t>
            </a:r>
            <a:r>
              <a:rPr lang="zh-CN" altLang="en-US" sz="3800" dirty="0">
                <a:solidFill>
                  <a:srgbClr val="FF0000"/>
                </a:solidFill>
              </a:rPr>
              <a:t>财富</a:t>
            </a:r>
            <a:r>
              <a:rPr lang="en-US" altLang="zh-CN" sz="3800" dirty="0">
                <a:solidFill>
                  <a:srgbClr val="FF0000"/>
                </a:solidFill>
              </a:rPr>
              <a:t>/</a:t>
            </a:r>
            <a:r>
              <a:rPr lang="zh-CN" altLang="en-US" sz="3800" dirty="0">
                <a:solidFill>
                  <a:srgbClr val="FF0000"/>
                </a:solidFill>
              </a:rPr>
              <a:t>资金</a:t>
            </a:r>
            <a:r>
              <a:rPr lang="en-US" altLang="zh-CN" sz="3800" dirty="0">
                <a:solidFill>
                  <a:srgbClr val="FF0000"/>
                </a:solidFill>
              </a:rPr>
              <a:t>)</a:t>
            </a:r>
            <a:r>
              <a:rPr lang="zh-CN" altLang="en-US" sz="3800" dirty="0"/>
              <a:t>    </a:t>
            </a:r>
            <a:r>
              <a:rPr lang="en-US" altLang="zh-CN" sz="3800" dirty="0">
                <a:solidFill>
                  <a:schemeClr val="tx1"/>
                </a:solidFill>
              </a:rPr>
              <a:t>VS</a:t>
            </a:r>
            <a:r>
              <a:rPr lang="zh-CN" altLang="en-US" sz="3800" dirty="0">
                <a:solidFill>
                  <a:schemeClr val="tx1"/>
                </a:solidFill>
              </a:rPr>
              <a:t>   </a:t>
            </a:r>
            <a:r>
              <a:rPr lang="zh-CN" altLang="en-US" sz="3800" dirty="0"/>
              <a:t>    </a:t>
            </a:r>
            <a:r>
              <a:rPr lang="zh-CN" altLang="en-US" dirty="0">
                <a:solidFill>
                  <a:srgbClr val="00B050"/>
                </a:solidFill>
              </a:rPr>
              <a:t>累计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5139-3EB6-9349-A96C-4377AC18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771" y="1106637"/>
            <a:ext cx="11873229" cy="4644725"/>
          </a:xfrm>
        </p:spPr>
        <p:txBody>
          <a:bodyPr>
            <a:normAutofit fontScale="92500"/>
          </a:bodyPr>
          <a:lstStyle/>
          <a:p>
            <a:pPr marL="515938" indent="-515938">
              <a:buFont typeface="+mj-lt"/>
              <a:buAutoNum type="arabicPeriod"/>
            </a:pPr>
            <a:r>
              <a:rPr lang="en-US" altLang="zh-CN" dirty="0"/>
              <a:t>2023</a:t>
            </a:r>
            <a:r>
              <a:rPr lang="zh-CN" altLang="en-US" dirty="0"/>
              <a:t>年全球</a:t>
            </a:r>
            <a:r>
              <a:rPr lang="en-US" altLang="zh-CN" dirty="0"/>
              <a:t>____</a:t>
            </a:r>
            <a:r>
              <a:rPr lang="zh-CN" altLang="en-US" dirty="0"/>
              <a:t>碳排放量高达</a:t>
            </a:r>
            <a:r>
              <a:rPr lang="en-US" altLang="zh-CN" dirty="0"/>
              <a:t>409</a:t>
            </a:r>
            <a:r>
              <a:rPr lang="zh-CN" altLang="en-US" dirty="0"/>
              <a:t>亿吨。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en-US" dirty="0" err="1"/>
              <a:t>为了</a:t>
            </a:r>
            <a:r>
              <a:rPr lang="en-US" altLang="zh-CN" dirty="0"/>
              <a:t>____</a:t>
            </a:r>
            <a:r>
              <a:rPr lang="en-US" dirty="0" err="1"/>
              <a:t>工作经验</a:t>
            </a:r>
            <a:r>
              <a:rPr lang="zh-CN" altLang="en-US" dirty="0"/>
              <a:t>，我从大一就开始在公司实习。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今年上半年，我们团队</a:t>
            </a:r>
            <a:r>
              <a:rPr lang="en-US" altLang="zh-CN" dirty="0"/>
              <a:t>____</a:t>
            </a:r>
            <a:r>
              <a:rPr lang="zh-CN" altLang="en-US" dirty="0"/>
              <a:t>完成了六个项目。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en-US" dirty="0" err="1"/>
              <a:t>这个项目的收益在过去一年里</a:t>
            </a:r>
            <a:r>
              <a:rPr lang="en-US" altLang="zh-CN" dirty="0"/>
              <a:t> ____</a:t>
            </a:r>
            <a:r>
              <a:rPr lang="zh-CN" altLang="en-US" dirty="0"/>
              <a:t>增长了</a:t>
            </a:r>
            <a:r>
              <a:rPr lang="en-US" altLang="zh-CN" dirty="0"/>
              <a:t>20%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长期投资可以帮助你</a:t>
            </a:r>
            <a:r>
              <a:rPr lang="en-US" altLang="zh-CN" dirty="0"/>
              <a:t>____</a:t>
            </a:r>
            <a:r>
              <a:rPr lang="zh-CN" altLang="en-US" dirty="0"/>
              <a:t>财富，这样以后可以实现经济自由。</a:t>
            </a:r>
            <a:endParaRPr lang="en-US" dirty="0"/>
          </a:p>
          <a:p>
            <a:pPr marL="0" indent="0">
              <a:buNone/>
            </a:pP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EFD636-41C7-3749-B994-9572A5E937C4}"/>
              </a:ext>
            </a:extLst>
          </p:cNvPr>
          <p:cNvSpPr txBox="1">
            <a:spLocks/>
          </p:cNvSpPr>
          <p:nvPr/>
        </p:nvSpPr>
        <p:spPr>
          <a:xfrm>
            <a:off x="714988" y="5482643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0000"/>
                </a:solidFill>
              </a:rPr>
              <a:t>积累</a:t>
            </a:r>
            <a:r>
              <a:rPr lang="en-US" altLang="zh-CN" sz="3200" dirty="0">
                <a:solidFill>
                  <a:srgbClr val="FF0000"/>
                </a:solidFill>
              </a:rPr>
              <a:t>+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N</a:t>
            </a:r>
            <a:r>
              <a:rPr lang="zh-CN" altLang="en-US" sz="3200" dirty="0">
                <a:solidFill>
                  <a:srgbClr val="FF0000"/>
                </a:solidFill>
              </a:rPr>
              <a:t>          </a:t>
            </a:r>
            <a:r>
              <a:rPr lang="zh-CN" altLang="en-US" sz="3200" dirty="0">
                <a:solidFill>
                  <a:srgbClr val="00B050"/>
                </a:solidFill>
              </a:rPr>
              <a:t>累计</a:t>
            </a:r>
            <a:r>
              <a:rPr lang="en-US" altLang="zh-CN" sz="3200" dirty="0">
                <a:solidFill>
                  <a:srgbClr val="00B050"/>
                </a:solidFill>
              </a:rPr>
              <a:t>+N</a:t>
            </a:r>
            <a:r>
              <a:rPr lang="zh-CN" altLang="en-US" sz="3200" dirty="0">
                <a:solidFill>
                  <a:srgbClr val="00B050"/>
                </a:solidFill>
              </a:rPr>
              <a:t>         累计</a:t>
            </a:r>
            <a:r>
              <a:rPr lang="en-US" altLang="zh-CN" sz="3200" dirty="0">
                <a:solidFill>
                  <a:srgbClr val="00B050"/>
                </a:solidFill>
              </a:rPr>
              <a:t>+V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34EFB3-799F-8740-A812-FCE5F2D74512}"/>
              </a:ext>
            </a:extLst>
          </p:cNvPr>
          <p:cNvSpPr txBox="1"/>
          <p:nvPr/>
        </p:nvSpPr>
        <p:spPr>
          <a:xfrm>
            <a:off x="961412" y="6073162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DBD1CA-FE1E-4545-BEA5-B3FA4D7CDDBA}"/>
              </a:ext>
            </a:extLst>
          </p:cNvPr>
          <p:cNvSpPr txBox="1"/>
          <p:nvPr/>
        </p:nvSpPr>
        <p:spPr>
          <a:xfrm>
            <a:off x="3252101" y="607316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adj.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197A7D-9E49-6744-A75D-7EF33CBB10EC}"/>
              </a:ext>
            </a:extLst>
          </p:cNvPr>
          <p:cNvSpPr txBox="1"/>
          <p:nvPr/>
        </p:nvSpPr>
        <p:spPr>
          <a:xfrm>
            <a:off x="5525797" y="6073161"/>
            <a:ext cx="854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adv.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2640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FB88-DC47-C343-A641-20053E44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0" y="209603"/>
            <a:ext cx="7138566" cy="882907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参与</a:t>
            </a:r>
            <a:r>
              <a:rPr lang="zh-CN" altLang="en-US" dirty="0"/>
              <a:t>  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VS</a:t>
            </a:r>
            <a:r>
              <a:rPr lang="zh-CN" altLang="en-US" dirty="0">
                <a:solidFill>
                  <a:schemeClr val="tx1"/>
                </a:solidFill>
              </a:rPr>
              <a:t>   </a:t>
            </a:r>
            <a:r>
              <a:rPr lang="zh-CN" altLang="en-US" dirty="0">
                <a:solidFill>
                  <a:srgbClr val="00B050"/>
                </a:solidFill>
              </a:rPr>
              <a:t>参加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24697-6848-4942-9DE6-0B51522AF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20" y="918464"/>
            <a:ext cx="10515600" cy="4644725"/>
          </a:xfrm>
        </p:spPr>
        <p:txBody>
          <a:bodyPr/>
          <a:lstStyle/>
          <a:p>
            <a:pPr marL="571500" indent="-571500">
              <a:buFont typeface="+mj-lt"/>
              <a:buAutoNum type="arabicPeriod"/>
            </a:pPr>
            <a:r>
              <a:rPr lang="en-US" dirty="0"/>
              <a:t>在蚂蚁森林上</a:t>
            </a:r>
            <a:r>
              <a:rPr lang="en-US" dirty="0">
                <a:solidFill>
                  <a:srgbClr val="FF0000"/>
                </a:solidFill>
              </a:rPr>
              <a:t>参与</a:t>
            </a:r>
            <a:r>
              <a:rPr lang="en-US" dirty="0"/>
              <a:t>手机种树的人高达</a:t>
            </a:r>
            <a:r>
              <a:rPr lang="en-US" altLang="zh-CN" dirty="0"/>
              <a:t>5.5</a:t>
            </a:r>
            <a:r>
              <a:rPr lang="zh-CN" altLang="en-US" dirty="0"/>
              <a:t>亿。</a:t>
            </a:r>
            <a:endParaRPr lang="en-US" altLang="zh-CN" dirty="0"/>
          </a:p>
          <a:p>
            <a:pPr marL="571500" indent="-571500">
              <a:buFont typeface="+mj-lt"/>
              <a:buAutoNum type="arabicPeriod"/>
            </a:pPr>
            <a:r>
              <a:rPr lang="zh-CN" altLang="en-US" dirty="0"/>
              <a:t>他将</a:t>
            </a:r>
            <a:r>
              <a:rPr lang="zh-CN" altLang="en-US" dirty="0">
                <a:solidFill>
                  <a:srgbClr val="00B050"/>
                </a:solidFill>
              </a:rPr>
              <a:t>参加</a:t>
            </a:r>
            <a:r>
              <a:rPr lang="zh-CN" altLang="en-US" dirty="0"/>
              <a:t>下个月的国际会议。</a:t>
            </a:r>
            <a:endParaRPr lang="en-US" altLang="zh-CN" dirty="0"/>
          </a:p>
          <a:p>
            <a:pPr marL="571500" indent="-571500">
              <a:buFont typeface="+mj-lt"/>
              <a:buAutoNum type="arabicPeriod"/>
            </a:pPr>
            <a:r>
              <a:rPr lang="zh-CN" altLang="en-US" dirty="0"/>
              <a:t>他邀请我</a:t>
            </a:r>
            <a:r>
              <a:rPr lang="zh-CN" altLang="en-US" dirty="0">
                <a:solidFill>
                  <a:srgbClr val="00B050"/>
                </a:solidFill>
              </a:rPr>
              <a:t>参加</a:t>
            </a:r>
            <a:r>
              <a:rPr lang="zh-CN" altLang="en-US" dirty="0"/>
              <a:t>他们的婚礼。</a:t>
            </a:r>
            <a:endParaRPr lang="en-US" altLang="zh-CN" dirty="0"/>
          </a:p>
          <a:p>
            <a:pPr marL="571500" indent="-571500">
              <a:buFont typeface="+mj-lt"/>
              <a:buAutoNum type="arabicPeriod"/>
            </a:pPr>
            <a:r>
              <a:rPr lang="zh-CN" altLang="en-US" dirty="0"/>
              <a:t>你会</a:t>
            </a:r>
            <a:r>
              <a:rPr lang="zh-CN" altLang="en-US" dirty="0">
                <a:solidFill>
                  <a:srgbClr val="FF0000"/>
                </a:solidFill>
              </a:rPr>
              <a:t>参与</a:t>
            </a:r>
            <a:r>
              <a:rPr lang="zh-CN" altLang="en-US" dirty="0"/>
              <a:t>这次会议的组织工作吗？</a:t>
            </a:r>
            <a:endParaRPr lang="en-US" altLang="zh-CN" dirty="0"/>
          </a:p>
          <a:p>
            <a:pPr marL="571500" indent="-5715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75A1AC-1A80-C24D-9B4B-8921E8A1C65D}"/>
              </a:ext>
            </a:extLst>
          </p:cNvPr>
          <p:cNvSpPr txBox="1">
            <a:spLocks/>
          </p:cNvSpPr>
          <p:nvPr/>
        </p:nvSpPr>
        <p:spPr>
          <a:xfrm>
            <a:off x="689220" y="4867422"/>
            <a:ext cx="10515600" cy="1780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err="1">
                <a:solidFill>
                  <a:srgbClr val="00B050"/>
                </a:solidFill>
              </a:rPr>
              <a:t>参加</a:t>
            </a:r>
            <a:r>
              <a:rPr lang="zh-CN" altLang="en-US" dirty="0">
                <a:solidFill>
                  <a:srgbClr val="00B050"/>
                </a:solidFill>
              </a:rPr>
              <a:t>：</a:t>
            </a:r>
            <a:r>
              <a:rPr lang="en-US" altLang="zh-CN" dirty="0">
                <a:solidFill>
                  <a:srgbClr val="00B050"/>
                </a:solidFill>
              </a:rPr>
              <a:t>+</a:t>
            </a:r>
            <a:r>
              <a:rPr lang="zh-CN" altLang="en-US" dirty="0">
                <a:solidFill>
                  <a:srgbClr val="00B050"/>
                </a:solidFill>
              </a:rPr>
              <a:t> 考试、活动、聚会、会议等</a:t>
            </a:r>
            <a:endParaRPr lang="en-US" altLang="zh-CN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参与：</a:t>
            </a:r>
            <a:r>
              <a:rPr lang="en-US" altLang="zh-CN" sz="2800" dirty="0">
                <a:solidFill>
                  <a:srgbClr val="FF0000"/>
                </a:solidFill>
              </a:rPr>
              <a:t>emphasize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the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degree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and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depth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of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participation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in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something,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which can include active participation, contribution, participation in decision-making, etc.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75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D408842-C2A0-0A4B-AD00-850F0C29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0" y="209603"/>
            <a:ext cx="7138566" cy="882907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参与</a:t>
            </a:r>
            <a:r>
              <a:rPr lang="zh-CN" altLang="en-US" dirty="0"/>
              <a:t>  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VS</a:t>
            </a:r>
            <a:r>
              <a:rPr lang="zh-CN" altLang="en-US" dirty="0">
                <a:solidFill>
                  <a:schemeClr val="tx1"/>
                </a:solidFill>
              </a:rPr>
              <a:t>   </a:t>
            </a:r>
            <a:r>
              <a:rPr lang="zh-CN" altLang="en-US" dirty="0">
                <a:solidFill>
                  <a:srgbClr val="00B050"/>
                </a:solidFill>
              </a:rPr>
              <a:t>参加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26ADC0-8599-7140-A9B4-17E051FC7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20" y="1242021"/>
            <a:ext cx="10515600" cy="4644725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dirty="0" err="1"/>
              <a:t>你会</a:t>
            </a:r>
            <a:r>
              <a:rPr lang="en-US" altLang="zh-CN" dirty="0"/>
              <a:t>_____</a:t>
            </a:r>
            <a:r>
              <a:rPr lang="zh-CN" altLang="en-US" dirty="0"/>
              <a:t>这个项目的运作吗？</a:t>
            </a:r>
            <a:endParaRPr lang="en-US" altLang="zh-CN" dirty="0"/>
          </a:p>
          <a:p>
            <a:pPr marL="571500" indent="-571500">
              <a:buFont typeface="+mj-lt"/>
              <a:buAutoNum type="arabicPeriod"/>
            </a:pPr>
            <a:r>
              <a:rPr lang="zh-CN" altLang="en-US" dirty="0"/>
              <a:t>这家公司一直倡导低碳环保，并积极</a:t>
            </a:r>
            <a:r>
              <a:rPr lang="en-US" altLang="zh-CN" dirty="0"/>
              <a:t>_____</a:t>
            </a:r>
            <a:r>
              <a:rPr lang="zh-CN" altLang="en-US" dirty="0"/>
              <a:t>环保活动。</a:t>
            </a:r>
            <a:endParaRPr lang="en-US" altLang="zh-CN" dirty="0"/>
          </a:p>
          <a:p>
            <a:pPr marL="571500" indent="-571500">
              <a:buFont typeface="+mj-lt"/>
              <a:buAutoNum type="arabicPeriod"/>
            </a:pPr>
            <a:r>
              <a:rPr lang="zh-CN" altLang="en-US" dirty="0"/>
              <a:t>这个国家</a:t>
            </a:r>
            <a:r>
              <a:rPr lang="en-US" altLang="zh-CN" dirty="0"/>
              <a:t>_____</a:t>
            </a:r>
            <a:r>
              <a:rPr lang="zh-CN" altLang="en-US" dirty="0"/>
              <a:t>今年的奥运会吗？</a:t>
            </a:r>
            <a:endParaRPr lang="en-US" altLang="zh-CN" dirty="0"/>
          </a:p>
          <a:p>
            <a:pPr marL="571500" indent="-571500">
              <a:buFont typeface="+mj-lt"/>
              <a:buAutoNum type="arabicPeriod"/>
            </a:pPr>
            <a:r>
              <a:rPr lang="zh-CN" altLang="en-US" dirty="0"/>
              <a:t>申请这个专业需要</a:t>
            </a:r>
            <a:r>
              <a:rPr lang="en-US" altLang="zh-CN" dirty="0"/>
              <a:t>_____</a:t>
            </a:r>
            <a:r>
              <a:rPr lang="zh-CN" altLang="en-US" dirty="0"/>
              <a:t>专业课考试吗？</a:t>
            </a:r>
            <a:endParaRPr lang="en-US" altLang="zh-CN" dirty="0"/>
          </a:p>
          <a:p>
            <a:pPr marL="571500" indent="-5715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62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74A-3239-344C-B87F-A2E0B874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成本   获得   成就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FF90-85C9-7546-93B8-59A6CFD6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172847"/>
          </a:xfrm>
        </p:spPr>
        <p:txBody>
          <a:bodyPr/>
          <a:lstStyle/>
          <a:p>
            <a:pPr marL="515938" indent="-515938">
              <a:buFont typeface="+mj-lt"/>
              <a:buAutoNum type="arabicPeriod"/>
            </a:pPr>
            <a:r>
              <a:rPr lang="en-US" dirty="0" err="1"/>
              <a:t>你最喜欢的名人是谁</a:t>
            </a:r>
            <a:r>
              <a:rPr lang="zh-CN" altLang="en-US" dirty="0"/>
              <a:t>？他</a:t>
            </a:r>
            <a:r>
              <a:rPr lang="zh-CN" altLang="en-US" dirty="0">
                <a:solidFill>
                  <a:srgbClr val="FF0000"/>
                </a:solidFill>
              </a:rPr>
              <a:t>获得</a:t>
            </a:r>
            <a:r>
              <a:rPr lang="zh-CN" altLang="en-US" dirty="0"/>
              <a:t>过什么</a:t>
            </a:r>
            <a:r>
              <a:rPr lang="zh-CN" altLang="en-US" dirty="0">
                <a:solidFill>
                  <a:srgbClr val="FF0000"/>
                </a:solidFill>
              </a:rPr>
              <a:t>成就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你在大学期间</a:t>
            </a:r>
            <a:r>
              <a:rPr lang="zh-CN" altLang="en-US" dirty="0">
                <a:solidFill>
                  <a:srgbClr val="FF0000"/>
                </a:solidFill>
              </a:rPr>
              <a:t>获得</a:t>
            </a:r>
            <a:r>
              <a:rPr lang="zh-CN" altLang="en-US" dirty="0"/>
              <a:t>过什么</a:t>
            </a:r>
            <a:r>
              <a:rPr lang="zh-CN" altLang="en-US" dirty="0">
                <a:solidFill>
                  <a:srgbClr val="FF0000"/>
                </a:solidFill>
              </a:rPr>
              <a:t>成就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你参加过什么商业项目吗？怎么计算这个项目的</a:t>
            </a:r>
            <a:r>
              <a:rPr lang="zh-CN" altLang="en-US" dirty="0">
                <a:solidFill>
                  <a:srgbClr val="FF0000"/>
                </a:solidFill>
              </a:rPr>
              <a:t>成本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怎么才能</a:t>
            </a:r>
            <a:r>
              <a:rPr lang="zh-CN" altLang="en-US" dirty="0">
                <a:solidFill>
                  <a:srgbClr val="FF0000"/>
                </a:solidFill>
              </a:rPr>
              <a:t>降低</a:t>
            </a:r>
            <a:r>
              <a:rPr lang="zh-CN" altLang="en-US" dirty="0"/>
              <a:t>一个项目的</a:t>
            </a:r>
            <a:r>
              <a:rPr lang="zh-CN" altLang="en-US" dirty="0">
                <a:solidFill>
                  <a:srgbClr val="FF0000"/>
                </a:solidFill>
              </a:rPr>
              <a:t>运行成本</a:t>
            </a:r>
            <a:r>
              <a:rPr lang="zh-CN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8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71361-500A-094B-9C80-82E7BC24A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106" y="2554941"/>
            <a:ext cx="6673782" cy="31770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生词表一生词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1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7F4E-89D2-194B-A373-F82FC17E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提高</a:t>
            </a:r>
            <a:r>
              <a:rPr lang="en-US" altLang="zh-CN" dirty="0"/>
              <a:t>/</a:t>
            </a:r>
            <a:r>
              <a:rPr lang="zh-CN" altLang="en-US" dirty="0"/>
              <a:t>降低</a:t>
            </a:r>
            <a:r>
              <a:rPr lang="en-US" altLang="zh-CN" dirty="0"/>
              <a:t>…</a:t>
            </a:r>
            <a:r>
              <a:rPr lang="en-US" dirty="0" err="1"/>
              <a:t>门槛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E0B10-DD1B-C449-BE72-445BC236C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2483435"/>
            <a:ext cx="11605943" cy="3516923"/>
          </a:xfrm>
        </p:spPr>
        <p:txBody>
          <a:bodyPr>
            <a:normAutofit fontScale="92500"/>
          </a:bodyPr>
          <a:lstStyle/>
          <a:p>
            <a:pPr marL="515938" indent="-515938">
              <a:buFont typeface="+mj-lt"/>
              <a:buAutoNum type="arabicPeriod"/>
            </a:pPr>
            <a:r>
              <a:rPr lang="en-US" dirty="0" err="1"/>
              <a:t>政府要求中小学</a:t>
            </a:r>
            <a:r>
              <a:rPr lang="en-US" dirty="0" err="1">
                <a:solidFill>
                  <a:srgbClr val="FF0000"/>
                </a:solidFill>
              </a:rPr>
              <a:t>降低入学门槛</a:t>
            </a:r>
            <a:r>
              <a:rPr lang="zh-CN" altLang="en-US" dirty="0"/>
              <a:t>，接纳农民工子女入学。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因为申请人数不断增长，所以政府</a:t>
            </a:r>
            <a:r>
              <a:rPr lang="zh-CN" altLang="en-US" dirty="0">
                <a:solidFill>
                  <a:srgbClr val="FF0000"/>
                </a:solidFill>
              </a:rPr>
              <a:t>提高了申请门槛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如果想要打破垄断，就要</a:t>
            </a:r>
            <a:r>
              <a:rPr lang="zh-CN" altLang="en-US" dirty="0">
                <a:solidFill>
                  <a:srgbClr val="FF0000"/>
                </a:solidFill>
              </a:rPr>
              <a:t>降低</a:t>
            </a:r>
            <a:r>
              <a:rPr lang="zh-CN" altLang="en-US" dirty="0"/>
              <a:t>民间</a:t>
            </a:r>
            <a:r>
              <a:rPr lang="zh-CN" altLang="en-US" dirty="0">
                <a:solidFill>
                  <a:srgbClr val="FF0000"/>
                </a:solidFill>
              </a:rPr>
              <a:t>投资准入门槛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en-US" dirty="0" err="1"/>
              <a:t>随着各大视频网站的加入</a:t>
            </a:r>
            <a:r>
              <a:rPr lang="zh-CN" altLang="en-US" dirty="0"/>
              <a:t>，视频网站</a:t>
            </a:r>
            <a:r>
              <a:rPr lang="zh-CN" altLang="en-US" dirty="0">
                <a:solidFill>
                  <a:srgbClr val="FF0000"/>
                </a:solidFill>
              </a:rPr>
              <a:t>竞争门槛</a:t>
            </a:r>
            <a:r>
              <a:rPr lang="zh-CN" altLang="en-US" dirty="0"/>
              <a:t>不断提高。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AA355A-2D0B-274D-A529-021111CFED65}"/>
              </a:ext>
            </a:extLst>
          </p:cNvPr>
          <p:cNvSpPr txBox="1"/>
          <p:nvPr/>
        </p:nvSpPr>
        <p:spPr>
          <a:xfrm>
            <a:off x="703288" y="1403252"/>
            <a:ext cx="3546763" cy="76944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插入“门槛”的图片，帮助学生直观理解词义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0DCD3-6F37-1148-B509-DCC4BA66B16A}"/>
              </a:ext>
            </a:extLst>
          </p:cNvPr>
          <p:cNvSpPr txBox="1"/>
          <p:nvPr/>
        </p:nvSpPr>
        <p:spPr>
          <a:xfrm>
            <a:off x="7762924" y="6088559"/>
            <a:ext cx="3546763" cy="76944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两个同学读一读，理解这些句子的句义。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228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FF90-85C9-7546-93B8-59A6CFD6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63" y="649931"/>
            <a:ext cx="5392712" cy="5119560"/>
          </a:xfrm>
        </p:spPr>
        <p:txBody>
          <a:bodyPr>
            <a:normAutofit fontScale="92500" lnSpcReduction="10000"/>
          </a:bodyPr>
          <a:lstStyle/>
          <a:p>
            <a:pPr marL="468313" indent="-468313">
              <a:buFont typeface="+mj-lt"/>
              <a:buAutoNum type="arabicPeriod"/>
            </a:pPr>
            <a:r>
              <a:rPr lang="en-US" dirty="0" err="1"/>
              <a:t>明日黄花</a:t>
            </a:r>
            <a:endParaRPr lang="en-US" dirty="0"/>
          </a:p>
          <a:p>
            <a:pPr marL="468313" indent="-468313">
              <a:buFont typeface="+mj-lt"/>
              <a:buAutoNum type="arabicPeriod"/>
            </a:pPr>
            <a:r>
              <a:rPr lang="en-US" dirty="0" err="1"/>
              <a:t>老生常谈</a:t>
            </a:r>
            <a:endParaRPr lang="en-US" dirty="0"/>
          </a:p>
          <a:p>
            <a:pPr marL="468313" indent="-468313">
              <a:buFont typeface="+mj-lt"/>
              <a:buAutoNum type="arabicPeriod"/>
            </a:pPr>
            <a:r>
              <a:rPr lang="en-US" dirty="0" err="1"/>
              <a:t>庙堂之上</a:t>
            </a:r>
            <a:endParaRPr lang="en-US" dirty="0"/>
          </a:p>
          <a:p>
            <a:pPr marL="468313" indent="-468313">
              <a:buFont typeface="+mj-lt"/>
              <a:buAutoNum type="arabicPeriod"/>
            </a:pPr>
            <a:r>
              <a:rPr lang="en-US" dirty="0" err="1"/>
              <a:t>日行一善</a:t>
            </a:r>
            <a:endParaRPr lang="en-US" dirty="0"/>
          </a:p>
          <a:p>
            <a:pPr marL="468313" indent="-468313">
              <a:buFont typeface="+mj-lt"/>
              <a:buAutoNum type="arabicPeriod"/>
            </a:pPr>
            <a:r>
              <a:rPr lang="en-US" dirty="0" err="1"/>
              <a:t>不谋而合</a:t>
            </a:r>
            <a:endParaRPr lang="en-US" dirty="0"/>
          </a:p>
          <a:p>
            <a:pPr marL="468313" indent="-468313">
              <a:buFont typeface="+mj-lt"/>
              <a:buAutoNum type="arabicPeriod"/>
            </a:pPr>
            <a:r>
              <a:rPr lang="en-US" dirty="0" err="1"/>
              <a:t>日积跬步</a:t>
            </a:r>
            <a:r>
              <a:rPr lang="zh-CN" altLang="en-US" dirty="0"/>
              <a:t>，以至千里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814B36-CB4C-5247-8AA7-3556AAE566B7}"/>
              </a:ext>
            </a:extLst>
          </p:cNvPr>
          <p:cNvSpPr txBox="1">
            <a:spLocks/>
          </p:cNvSpPr>
          <p:nvPr/>
        </p:nvSpPr>
        <p:spPr>
          <a:xfrm>
            <a:off x="5697170" y="511384"/>
            <a:ext cx="6203885" cy="64713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313" indent="-468313">
              <a:buFont typeface="+mj-lt"/>
              <a:buAutoNum type="alphaUcPeriod"/>
            </a:pPr>
            <a:r>
              <a:rPr lang="en-US" dirty="0" err="1"/>
              <a:t>已经过时的事物</a:t>
            </a:r>
            <a:endParaRPr lang="en-US" dirty="0"/>
          </a:p>
          <a:p>
            <a:pPr marL="468313" indent="-468313">
              <a:buFont typeface="+mj-lt"/>
              <a:buAutoNum type="alphaUcPeriod"/>
            </a:pPr>
            <a:r>
              <a:rPr lang="en-US" dirty="0" err="1"/>
              <a:t>没有讨论和商量</a:t>
            </a:r>
            <a:r>
              <a:rPr lang="zh-CN" altLang="en-US" dirty="0"/>
              <a:t>，但是想法一样。</a:t>
            </a:r>
            <a:endParaRPr lang="en-US" altLang="zh-CN" dirty="0"/>
          </a:p>
          <a:p>
            <a:pPr marL="468313" indent="-468313">
              <a:buFont typeface="+mj-lt"/>
              <a:buAutoNum type="alphaUcPeriod"/>
            </a:pPr>
            <a:r>
              <a:rPr lang="zh-CN" altLang="en-US" b="0" i="0" dirty="0">
                <a:solidFill>
                  <a:srgbClr val="212529"/>
                </a:solidFill>
                <a:effectLst/>
                <a:latin typeface="-apple-system"/>
              </a:rPr>
              <a:t>每天积累一小步，慢慢地就可以走一千里。</a:t>
            </a:r>
            <a:endParaRPr lang="en-US" altLang="zh-CN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468313" indent="-468313">
              <a:buFont typeface="+mj-lt"/>
              <a:buAutoNum type="alphaUcPeriod"/>
            </a:pPr>
            <a:r>
              <a:rPr lang="zh-CN" altLang="en-US" dirty="0">
                <a:solidFill>
                  <a:srgbClr val="212529"/>
                </a:solidFill>
                <a:latin typeface="-apple-system"/>
              </a:rPr>
              <a:t>每天做一件好事</a:t>
            </a:r>
            <a:endParaRPr lang="en-US" altLang="zh-CN" dirty="0">
              <a:solidFill>
                <a:srgbClr val="212529"/>
              </a:solidFill>
              <a:latin typeface="-apple-system"/>
            </a:endParaRPr>
          </a:p>
          <a:p>
            <a:pPr marL="468313" indent="-468313">
              <a:buFont typeface="+mj-lt"/>
              <a:buAutoNum type="alphaUcPeriod"/>
            </a:pPr>
            <a:r>
              <a:rPr lang="zh-CN" altLang="en-US" dirty="0">
                <a:solidFill>
                  <a:srgbClr val="212529"/>
                </a:solidFill>
                <a:latin typeface="-apple-system"/>
              </a:rPr>
              <a:t>常常被谈论的，没有意思的话题。</a:t>
            </a:r>
            <a:endParaRPr lang="en-US" altLang="zh-CN" dirty="0">
              <a:solidFill>
                <a:srgbClr val="212529"/>
              </a:solidFill>
              <a:latin typeface="-apple-system"/>
            </a:endParaRPr>
          </a:p>
          <a:p>
            <a:pPr marL="468313" indent="-468313">
              <a:buFont typeface="+mj-lt"/>
              <a:buAutoNum type="alphaUcPeriod"/>
            </a:pPr>
            <a:r>
              <a:rPr lang="zh-CN" altLang="en-US" dirty="0">
                <a:solidFill>
                  <a:srgbClr val="212529"/>
                </a:solidFill>
                <a:latin typeface="-apple-system"/>
              </a:rPr>
              <a:t>指政府等国家权力机构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9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蚂蚁</a:t>
            </a:r>
            <a:r>
              <a:rPr lang="zh-CN" altLang="en-US" dirty="0"/>
              <a:t>   干旱    森林   面积    公顷     亩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795DF-7FFC-714E-8CE3-74CC02572535}"/>
              </a:ext>
            </a:extLst>
          </p:cNvPr>
          <p:cNvSpPr txBox="1"/>
          <p:nvPr/>
        </p:nvSpPr>
        <p:spPr>
          <a:xfrm>
            <a:off x="8000801" y="1016076"/>
            <a:ext cx="38683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Times" pitchFamily="2" charset="0"/>
                <a:ea typeface="KaiTi" panose="02010609060101010101" pitchFamily="49" charset="-122"/>
              </a:rPr>
              <a:t>1</a:t>
            </a:r>
            <a:r>
              <a:rPr lang="zh-CN" altLang="en-US" sz="2800" dirty="0">
                <a:latin typeface="Times" pitchFamily="2" charset="0"/>
                <a:ea typeface="KaiTi" panose="02010609060101010101" pitchFamily="49" charset="-122"/>
              </a:rPr>
              <a:t>亩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 ≈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666.7㎡ ≈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7176</a:t>
            </a:r>
            <a:r>
              <a:rPr lang="en-US" sz="2800" b="0" i="0" dirty="0">
                <a:solidFill>
                  <a:srgbClr val="202124"/>
                </a:solidFill>
                <a:effectLst/>
                <a:latin typeface="Times" pitchFamily="2" charset="0"/>
              </a:rPr>
              <a:t> </a:t>
            </a:r>
            <a:r>
              <a:rPr lang="en-US" sz="2800" b="0" i="0" dirty="0">
                <a:solidFill>
                  <a:srgbClr val="040C28"/>
                </a:solidFill>
                <a:effectLst/>
                <a:latin typeface="Times" pitchFamily="2" charset="0"/>
              </a:rPr>
              <a:t>ft²</a:t>
            </a:r>
            <a:endParaRPr lang="en-US" altLang="zh-CN" sz="2800" dirty="0">
              <a:latin typeface="Times" pitchFamily="2" charset="0"/>
              <a:ea typeface="KaiTi" panose="02010609060101010101" pitchFamily="49" charset="-122"/>
            </a:endParaRPr>
          </a:p>
          <a:p>
            <a:r>
              <a:rPr lang="en-US" altLang="zh-CN" sz="2800" dirty="0">
                <a:latin typeface="Times" pitchFamily="2" charset="0"/>
                <a:ea typeface="KaiTi" panose="02010609060101010101" pitchFamily="49" charset="-122"/>
              </a:rPr>
              <a:t>1</a:t>
            </a:r>
            <a:r>
              <a:rPr lang="zh-CN" altLang="en-US" sz="2800" dirty="0">
                <a:latin typeface="Times" pitchFamily="2" charset="0"/>
                <a:ea typeface="KaiTi" panose="02010609060101010101" pitchFamily="49" charset="-122"/>
              </a:rPr>
              <a:t>公顷 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≈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dirty="0">
                <a:latin typeface="Times" pitchFamily="2" charset="0"/>
                <a:ea typeface="KaiTi" panose="02010609060101010101" pitchFamily="49" charset="-122"/>
              </a:rPr>
              <a:t>15</a:t>
            </a:r>
            <a:r>
              <a:rPr lang="zh-CN" altLang="en-US" sz="2800" dirty="0">
                <a:latin typeface="Times" pitchFamily="2" charset="0"/>
                <a:ea typeface="KaiTi" panose="02010609060101010101" pitchFamily="49" charset="-122"/>
              </a:rPr>
              <a:t>亩 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≈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2.47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acre</a:t>
            </a:r>
            <a:endParaRPr lang="en-US" sz="28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D57981-C2D8-C64B-82C7-F0716326B44E}"/>
              </a:ext>
            </a:extLst>
          </p:cNvPr>
          <p:cNvSpPr txBox="1"/>
          <p:nvPr/>
        </p:nvSpPr>
        <p:spPr>
          <a:xfrm>
            <a:off x="1725110" y="3429000"/>
            <a:ext cx="3546763" cy="246221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带读生词，请学生注意前三个词的意旁，以及蚂蚁（一只、一群）和森林的量词（一片）。</a:t>
            </a:r>
            <a:endParaRPr lang="en-US" altLang="zh-CN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2.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出相关图片，根据图片用生词问答，例如“这片森林的面积是多少公顷？”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951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" y="204369"/>
            <a:ext cx="10515600" cy="882907"/>
          </a:xfrm>
        </p:spPr>
        <p:txBody>
          <a:bodyPr/>
          <a:lstStyle/>
          <a:p>
            <a:r>
              <a:rPr lang="en-US" dirty="0" err="1"/>
              <a:t>蚂蚁</a:t>
            </a:r>
            <a:r>
              <a:rPr lang="zh-CN" altLang="en-US" dirty="0"/>
              <a:t>   干旱   森林  面积   公顷  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5139-3EB6-9349-A96C-4377AC18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734" y="1087276"/>
            <a:ext cx="11696531" cy="5566355"/>
          </a:xfrm>
        </p:spPr>
        <p:txBody>
          <a:bodyPr>
            <a:normAutofit fontScale="92500"/>
          </a:bodyPr>
          <a:lstStyle/>
          <a:p>
            <a:pPr marL="468313" indent="-468313">
              <a:buFont typeface="+mj-lt"/>
              <a:buAutoNum type="arabicPeriod"/>
            </a:pPr>
            <a:r>
              <a:rPr lang="en-US" dirty="0" err="1"/>
              <a:t>中国的</a:t>
            </a:r>
            <a:r>
              <a:rPr lang="en-US" dirty="0" err="1">
                <a:solidFill>
                  <a:srgbClr val="FF0000"/>
                </a:solidFill>
              </a:rPr>
              <a:t>干旱</a:t>
            </a:r>
            <a:r>
              <a:rPr lang="en-US" dirty="0" err="1"/>
              <a:t>地区主要在哪里</a:t>
            </a:r>
            <a:r>
              <a:rPr lang="zh-CN" altLang="en-US" dirty="0"/>
              <a:t>？美国呢？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中国的</a:t>
            </a:r>
            <a:r>
              <a:rPr lang="zh-CN" altLang="en-US" dirty="0">
                <a:solidFill>
                  <a:srgbClr val="FF0000"/>
                </a:solidFill>
              </a:rPr>
              <a:t>森林</a:t>
            </a:r>
            <a:r>
              <a:rPr lang="zh-CN" altLang="en-US" dirty="0"/>
              <a:t>主要在哪里？美国呢？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上网查一查中国的</a:t>
            </a:r>
            <a:r>
              <a:rPr lang="zh-CN" altLang="en-US" dirty="0">
                <a:solidFill>
                  <a:srgbClr val="FF0000"/>
                </a:solidFill>
              </a:rPr>
              <a:t>森林总面积</a:t>
            </a:r>
            <a:r>
              <a:rPr lang="zh-CN" altLang="en-US" dirty="0"/>
              <a:t>是多少？美国呢？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全世界的</a:t>
            </a:r>
            <a:r>
              <a:rPr lang="zh-CN" altLang="en-US" dirty="0">
                <a:solidFill>
                  <a:srgbClr val="FF0000"/>
                </a:solidFill>
              </a:rPr>
              <a:t>森林总面积</a:t>
            </a:r>
            <a:r>
              <a:rPr lang="zh-CN" altLang="en-US" dirty="0"/>
              <a:t>是多少？占全球土地</a:t>
            </a:r>
            <a:r>
              <a:rPr lang="zh-CN" altLang="en-US" dirty="0">
                <a:solidFill>
                  <a:srgbClr val="FF0000"/>
                </a:solidFill>
              </a:rPr>
              <a:t>面积</a:t>
            </a:r>
            <a:r>
              <a:rPr lang="zh-CN" altLang="en-US" dirty="0"/>
              <a:t>的百分之多少？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一</a:t>
            </a:r>
            <a:r>
              <a:rPr lang="zh-CN" altLang="en-US" dirty="0">
                <a:solidFill>
                  <a:srgbClr val="FF0000"/>
                </a:solidFill>
              </a:rPr>
              <a:t>公顷</a:t>
            </a:r>
            <a:r>
              <a:rPr lang="zh-CN" altLang="en-US" dirty="0"/>
              <a:t>等于多少</a:t>
            </a:r>
            <a:r>
              <a:rPr lang="zh-CN" altLang="en-US" dirty="0">
                <a:solidFill>
                  <a:srgbClr val="FF0000"/>
                </a:solidFill>
              </a:rPr>
              <a:t>亩</a:t>
            </a:r>
            <a:r>
              <a:rPr lang="zh-CN" altLang="en-US" dirty="0"/>
              <a:t>？他家有多少</a:t>
            </a:r>
            <a:r>
              <a:rPr lang="zh-CN" altLang="en-US" dirty="0">
                <a:solidFill>
                  <a:srgbClr val="FF0000"/>
                </a:solidFill>
              </a:rPr>
              <a:t>亩</a:t>
            </a:r>
            <a:r>
              <a:rPr lang="zh-CN" altLang="en-US" dirty="0"/>
              <a:t>地？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en-US" dirty="0" err="1"/>
              <a:t>你喜欢</a:t>
            </a:r>
            <a:r>
              <a:rPr lang="en-US" dirty="0" err="1">
                <a:solidFill>
                  <a:srgbClr val="FF0000"/>
                </a:solidFill>
              </a:rPr>
              <a:t>蚂蚁</a:t>
            </a:r>
            <a:r>
              <a:rPr lang="en-US" dirty="0" err="1"/>
              <a:t>吗</a:t>
            </a:r>
            <a:r>
              <a:rPr lang="zh-CN" altLang="en-US" dirty="0"/>
              <a:t>？为什么？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795DF-7FFC-714E-8CE3-74CC02572535}"/>
              </a:ext>
            </a:extLst>
          </p:cNvPr>
          <p:cNvSpPr txBox="1"/>
          <p:nvPr/>
        </p:nvSpPr>
        <p:spPr>
          <a:xfrm>
            <a:off x="8323633" y="204369"/>
            <a:ext cx="38683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亩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 ≈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666.7㎡ ≈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7176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</a:rPr>
              <a:t> ft²</a:t>
            </a:r>
            <a:endParaRPr lang="en-US" altLang="zh-CN" sz="28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  <a:p>
            <a:r>
              <a:rPr lang="en-US" altLang="zh-CN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公顷 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≈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15</a:t>
            </a:r>
            <a:r>
              <a:rPr lang="zh-CN" altLang="en-US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亩 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≈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2.47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acre</a:t>
            </a:r>
            <a:endParaRPr lang="en-US" sz="28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AF2717-7427-9948-A057-CC387F89C005}"/>
              </a:ext>
            </a:extLst>
          </p:cNvPr>
          <p:cNvSpPr txBox="1"/>
          <p:nvPr/>
        </p:nvSpPr>
        <p:spPr>
          <a:xfrm>
            <a:off x="8323633" y="1375638"/>
            <a:ext cx="293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此处可插入中国干湿分区图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30F4ED-34DA-004B-8B96-846BC9C515DC}"/>
              </a:ext>
            </a:extLst>
          </p:cNvPr>
          <p:cNvSpPr txBox="1"/>
          <p:nvPr/>
        </p:nvSpPr>
        <p:spPr>
          <a:xfrm>
            <a:off x="7613953" y="2157917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此处可插入中国森林分布图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552AD8-C545-C544-B487-8A5152F89D99}"/>
              </a:ext>
            </a:extLst>
          </p:cNvPr>
          <p:cNvSpPr txBox="1"/>
          <p:nvPr/>
        </p:nvSpPr>
        <p:spPr>
          <a:xfrm>
            <a:off x="7995658" y="492836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此处可插入相关图片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1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1849-D61E-6642-AD71-07BFD64C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环保</a:t>
            </a:r>
            <a:r>
              <a:rPr lang="zh-CN" altLang="en-US" dirty="0"/>
              <a:t>      </a:t>
            </a:r>
            <a:r>
              <a:rPr lang="en-US" dirty="0" err="1"/>
              <a:t>乘坐</a:t>
            </a:r>
            <a:r>
              <a:rPr lang="zh-CN" altLang="en-US" dirty="0"/>
              <a:t>    交通    工具      碳排放量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03C0-61B4-A04D-9993-98FEAA2EF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7" y="1087276"/>
            <a:ext cx="11265108" cy="5396651"/>
          </a:xfrm>
        </p:spPr>
        <p:txBody>
          <a:bodyPr>
            <a:normAutofit fontScale="92500" lnSpcReduction="20000"/>
          </a:bodyPr>
          <a:lstStyle/>
          <a:p>
            <a:pPr marL="468313" indent="-468313">
              <a:buFont typeface="+mj-lt"/>
              <a:buAutoNum type="arabicPeriod"/>
            </a:pPr>
            <a:r>
              <a:rPr lang="en-US" dirty="0" err="1"/>
              <a:t>公共</a:t>
            </a:r>
            <a:r>
              <a:rPr lang="en-US" dirty="0" err="1">
                <a:solidFill>
                  <a:srgbClr val="FF0000"/>
                </a:solidFill>
              </a:rPr>
              <a:t>交通工具</a:t>
            </a:r>
            <a:r>
              <a:rPr lang="en-US" dirty="0" err="1"/>
              <a:t>包括什么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你常常</a:t>
            </a:r>
            <a:r>
              <a:rPr lang="zh-CN" altLang="en-US" dirty="0">
                <a:solidFill>
                  <a:srgbClr val="FF0000"/>
                </a:solidFill>
              </a:rPr>
              <a:t>乘坐</a:t>
            </a:r>
            <a:r>
              <a:rPr lang="zh-CN" altLang="en-US" dirty="0"/>
              <a:t>什么</a:t>
            </a:r>
            <a:r>
              <a:rPr lang="zh-CN" altLang="en-US" dirty="0">
                <a:solidFill>
                  <a:srgbClr val="FF0000"/>
                </a:solidFill>
              </a:rPr>
              <a:t>交通工具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>
                <a:solidFill>
                  <a:srgbClr val="FF0000"/>
                </a:solidFill>
              </a:rPr>
              <a:t>乘坐公共交通工具</a:t>
            </a:r>
            <a:r>
              <a:rPr lang="zh-CN" altLang="en-US" dirty="0"/>
              <a:t>和开私家车，哪种行为更</a:t>
            </a:r>
            <a:r>
              <a:rPr lang="zh-CN" altLang="en-US" dirty="0">
                <a:solidFill>
                  <a:srgbClr val="FF0000"/>
                </a:solidFill>
              </a:rPr>
              <a:t>环保</a:t>
            </a:r>
            <a:r>
              <a:rPr lang="zh-CN" altLang="en-US" dirty="0"/>
              <a:t>？为什么？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在日常生活中，你会做什么来</a:t>
            </a:r>
            <a:r>
              <a:rPr lang="zh-CN" altLang="en-US" dirty="0">
                <a:solidFill>
                  <a:srgbClr val="FF0000"/>
                </a:solidFill>
              </a:rPr>
              <a:t>保护环境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上网查一查，去年中国的</a:t>
            </a:r>
            <a:r>
              <a:rPr lang="zh-CN" altLang="en-US" dirty="0">
                <a:solidFill>
                  <a:srgbClr val="FF0000"/>
                </a:solidFill>
              </a:rPr>
              <a:t>碳排放量</a:t>
            </a:r>
            <a:r>
              <a:rPr lang="zh-CN" altLang="en-US" dirty="0"/>
              <a:t>是多少？美国呢？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为了</a:t>
            </a:r>
            <a:r>
              <a:rPr lang="zh-CN" altLang="en-US" dirty="0">
                <a:solidFill>
                  <a:srgbClr val="FF0000"/>
                </a:solidFill>
              </a:rPr>
              <a:t>减少碳排放量</a:t>
            </a:r>
            <a:r>
              <a:rPr lang="zh-CN" altLang="en-US" dirty="0"/>
              <a:t>，我们应该做什么？政府应该实行什么政策？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08E44A-1616-D248-8D8E-6EEB608B6F5F}"/>
              </a:ext>
            </a:extLst>
          </p:cNvPr>
          <p:cNvSpPr txBox="1"/>
          <p:nvPr/>
        </p:nvSpPr>
        <p:spPr>
          <a:xfrm>
            <a:off x="8795067" y="864389"/>
            <a:ext cx="2303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CO</a:t>
            </a:r>
            <a:r>
              <a:rPr lang="en-US" altLang="zh-CN" sz="2800" baseline="-25000" dirty="0">
                <a:solidFill>
                  <a:srgbClr val="0070C0"/>
                </a:solidFill>
              </a:rPr>
              <a:t>2</a:t>
            </a:r>
            <a:r>
              <a:rPr lang="zh-CN" altLang="en-US" sz="2800" dirty="0">
                <a:solidFill>
                  <a:srgbClr val="0070C0"/>
                </a:solidFill>
              </a:rPr>
              <a:t> </a:t>
            </a:r>
            <a:r>
              <a:rPr lang="en-US" altLang="zh-CN" sz="2800" dirty="0">
                <a:solidFill>
                  <a:srgbClr val="0070C0"/>
                </a:solidFill>
              </a:rPr>
              <a:t>emissions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68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CCE1-6B63-E44F-BD13-9E16DAF83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根据    </a:t>
            </a:r>
            <a:r>
              <a:rPr lang="zh-CN" altLang="en-US" dirty="0"/>
              <a:t>测算    </a:t>
            </a:r>
            <a:r>
              <a:rPr lang="zh-CN" altLang="en-US" dirty="0">
                <a:solidFill>
                  <a:schemeClr val="tx1"/>
                </a:solidFill>
              </a:rPr>
              <a:t>统计</a:t>
            </a:r>
            <a:r>
              <a:rPr lang="zh-CN" altLang="en-US" dirty="0"/>
              <a:t>   </a:t>
            </a:r>
            <a:r>
              <a:rPr lang="en-US" dirty="0" err="1"/>
              <a:t>预计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684E40-8575-4243-B9AE-801763015435}"/>
              </a:ext>
            </a:extLst>
          </p:cNvPr>
          <p:cNvSpPr txBox="1"/>
          <p:nvPr/>
        </p:nvSpPr>
        <p:spPr>
          <a:xfrm>
            <a:off x="463446" y="2937164"/>
            <a:ext cx="651163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可插入这一页的第二张图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https://www.chyxx.com/industry/202007/878897.html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然后带领学生用目标生词描述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：</a:t>
            </a:r>
            <a:endParaRPr lang="en-US" altLang="zh-CN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目标输出：</a:t>
            </a:r>
            <a:r>
              <a:rPr lang="zh-CN" altLang="en-US" sz="2200" u="sng" dirty="0">
                <a:solidFill>
                  <a:schemeClr val="bg1">
                    <a:lumMod val="50000"/>
                  </a:schemeClr>
                </a:solidFill>
              </a:rPr>
              <a:t>根据统计和测算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，从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2020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年到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2023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年，全球森林面积不断减少，</a:t>
            </a:r>
            <a:r>
              <a:rPr lang="zh-CN" altLang="en-US" sz="2200" u="sng" dirty="0">
                <a:solidFill>
                  <a:schemeClr val="bg1">
                    <a:lumMod val="50000"/>
                  </a:schemeClr>
                </a:solidFill>
              </a:rPr>
              <a:t>预计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从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2024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年到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2026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年，森林面积将继续减少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300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万</a:t>
            </a:r>
            <a:r>
              <a:rPr lang="zh-CN" altLang="en-US" sz="2200" u="sng" dirty="0">
                <a:solidFill>
                  <a:schemeClr val="bg1">
                    <a:lumMod val="50000"/>
                  </a:schemeClr>
                </a:solidFill>
              </a:rPr>
              <a:t>公顷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。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3C17A0-0F77-8B47-9A65-F9B98C2305E0}"/>
              </a:ext>
            </a:extLst>
          </p:cNvPr>
          <p:cNvSpPr txBox="1"/>
          <p:nvPr/>
        </p:nvSpPr>
        <p:spPr>
          <a:xfrm>
            <a:off x="7750937" y="1752224"/>
            <a:ext cx="428866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然后可插入</a:t>
            </a:r>
            <a:endParaRPr lang="en-US" altLang="zh-CN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http://www.xinhuanet.com/video/sjxw/2021-03/12/c_1211063046.htm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https://www.globalforestwatch.org/dashboards/country/USA/?category=forest-change&amp;location=WyJjb3VudHJ5IiwiVVNBIl0%3D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这些页面上的图片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，让学生用目标生词自己描述图片，也可以描述碳排放量的图片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5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BB75-9F80-0342-873F-8C3613CA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解决</a:t>
            </a:r>
            <a:r>
              <a:rPr lang="en-US" altLang="zh-CN" dirty="0"/>
              <a:t>…</a:t>
            </a:r>
            <a:r>
              <a:rPr lang="zh-CN" altLang="en-US" dirty="0"/>
              <a:t>问题    </a:t>
            </a:r>
            <a:r>
              <a:rPr lang="en-US" altLang="zh-CN" dirty="0"/>
              <a:t>…</a:t>
            </a:r>
            <a:r>
              <a:rPr lang="zh-CN" altLang="en-US" dirty="0"/>
              <a:t>的解决方案</a:t>
            </a:r>
            <a:r>
              <a:rPr lang="en-US" altLang="zh-CN" dirty="0"/>
              <a:t>/</a:t>
            </a:r>
            <a:r>
              <a:rPr lang="zh-CN" altLang="en-US" dirty="0"/>
              <a:t>解决办法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65EF6-02A0-C04C-9A84-B3E8905C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 </a:t>
            </a:r>
            <a:r>
              <a:rPr lang="en-US" dirty="0" err="1"/>
              <a:t>怎么解决全球森林面积不断减少的问题</a:t>
            </a:r>
            <a:r>
              <a:rPr lang="zh-CN" altLang="en-US" dirty="0"/>
              <a:t>？</a:t>
            </a:r>
            <a:endParaRPr lang="en-US" altLang="zh-CN" dirty="0"/>
          </a:p>
          <a:p>
            <a:pPr lvl="1">
              <a:buFont typeface="Wingdings" pitchFamily="2" charset="2"/>
              <a:buChar char="Ø"/>
            </a:pPr>
            <a:r>
              <a:rPr lang="zh-CN" altLang="en-US" dirty="0">
                <a:solidFill>
                  <a:srgbClr val="7030A0"/>
                </a:solidFill>
              </a:rPr>
              <a:t>首先，普通人</a:t>
            </a:r>
            <a:r>
              <a:rPr lang="en-US" altLang="zh-CN" dirty="0">
                <a:solidFill>
                  <a:srgbClr val="7030A0"/>
                </a:solidFill>
              </a:rPr>
              <a:t>……</a:t>
            </a:r>
          </a:p>
          <a:p>
            <a:pPr lvl="1">
              <a:buFont typeface="Wingdings" pitchFamily="2" charset="2"/>
              <a:buChar char="Ø"/>
            </a:pPr>
            <a:r>
              <a:rPr lang="zh-CN" altLang="en-US" dirty="0">
                <a:solidFill>
                  <a:srgbClr val="7030A0"/>
                </a:solidFill>
              </a:rPr>
              <a:t>另外，政府</a:t>
            </a:r>
            <a:r>
              <a:rPr lang="en-US" altLang="zh-CN" dirty="0">
                <a:solidFill>
                  <a:srgbClr val="7030A0"/>
                </a:solidFill>
              </a:rPr>
              <a:t>……</a:t>
            </a:r>
          </a:p>
          <a:p>
            <a:pPr lvl="1">
              <a:buFont typeface="Wingdings" pitchFamily="2" charset="2"/>
              <a:buChar char="Ø"/>
            </a:pPr>
            <a:r>
              <a:rPr lang="zh-CN" altLang="en-US" dirty="0">
                <a:solidFill>
                  <a:srgbClr val="7030A0"/>
                </a:solidFill>
              </a:rPr>
              <a:t>最后，不同的国家</a:t>
            </a:r>
            <a:r>
              <a:rPr lang="en-US" altLang="zh-CN" dirty="0">
                <a:solidFill>
                  <a:srgbClr val="7030A0"/>
                </a:solidFill>
              </a:rPr>
              <a:t>……</a:t>
            </a:r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 怎么解决全球碳排放量不断增加的问题？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1161F-8C4C-5B43-AD27-664E4733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退耕还林</a:t>
            </a:r>
            <a:r>
              <a:rPr lang="zh-CN" altLang="en-US" dirty="0"/>
              <a:t>         封山育林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94F26-5E74-1B45-A332-18B3906E7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454727"/>
            <a:ext cx="10515600" cy="4277274"/>
          </a:xfrm>
        </p:spPr>
        <p:txBody>
          <a:bodyPr/>
          <a:lstStyle/>
          <a:p>
            <a:r>
              <a:rPr lang="en-US" dirty="0" err="1"/>
              <a:t>为了增加森林面积</a:t>
            </a:r>
            <a:r>
              <a:rPr lang="zh-CN" altLang="en-US" dirty="0"/>
              <a:t>，中国政府实行了退耕还林和封山育林政策。“退耕还林”就是把</a:t>
            </a:r>
            <a:r>
              <a:rPr lang="en-US" altLang="zh-CN" dirty="0"/>
              <a:t>……</a:t>
            </a:r>
            <a:r>
              <a:rPr lang="zh-CN" altLang="en-US" dirty="0"/>
              <a:t>变成</a:t>
            </a:r>
            <a:r>
              <a:rPr lang="en-US" altLang="zh-CN" dirty="0"/>
              <a:t>……</a:t>
            </a:r>
            <a:r>
              <a:rPr lang="zh-CN" altLang="en-US" dirty="0"/>
              <a:t>。“封山育林”就是把山</a:t>
            </a:r>
            <a:r>
              <a:rPr lang="en-US" altLang="zh-CN" dirty="0"/>
              <a:t>……</a:t>
            </a:r>
            <a:r>
              <a:rPr lang="zh-CN" altLang="en-US" dirty="0"/>
              <a:t>，不让人们</a:t>
            </a:r>
            <a:r>
              <a:rPr lang="en-US" altLang="zh-CN" dirty="0"/>
              <a:t>……</a:t>
            </a:r>
            <a:r>
              <a:rPr lang="zh-CN" altLang="en-US" dirty="0"/>
              <a:t>，这样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到</a:t>
            </a:r>
            <a:r>
              <a:rPr lang="en-US" altLang="zh-CN" dirty="0"/>
              <a:t>2019</a:t>
            </a:r>
            <a:r>
              <a:rPr lang="zh-CN" altLang="en-US" dirty="0"/>
              <a:t>年，中国退耕还林面积超过</a:t>
            </a:r>
            <a:r>
              <a:rPr lang="en-US" altLang="zh-CN" dirty="0"/>
              <a:t>5</a:t>
            </a:r>
            <a:r>
              <a:rPr lang="zh-CN" altLang="en-US" dirty="0"/>
              <a:t>亿亩。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58D2ED-35BC-FD40-8EEC-0BA71E3D7F75}"/>
              </a:ext>
            </a:extLst>
          </p:cNvPr>
          <p:cNvSpPr txBox="1"/>
          <p:nvPr/>
        </p:nvSpPr>
        <p:spPr>
          <a:xfrm>
            <a:off x="3963329" y="902610"/>
            <a:ext cx="399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closing hillsides to facilitate afforestation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B3559-BCB1-844C-ADD1-EE2D07779E16}"/>
              </a:ext>
            </a:extLst>
          </p:cNvPr>
          <p:cNvSpPr txBox="1"/>
          <p:nvPr/>
        </p:nvSpPr>
        <p:spPr>
          <a:xfrm>
            <a:off x="463446" y="902610"/>
            <a:ext cx="2808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returning farmland to forest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A0D03E-5A9D-4F4F-ACF5-1EAF8B5D8BED}"/>
              </a:ext>
            </a:extLst>
          </p:cNvPr>
          <p:cNvSpPr txBox="1"/>
          <p:nvPr/>
        </p:nvSpPr>
        <p:spPr>
          <a:xfrm>
            <a:off x="3963329" y="4194145"/>
            <a:ext cx="3310308" cy="4308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可插入相关图片提示学生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1777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项目   运作方式   合作伙伴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5139-3EB6-9349-A96C-4377AC18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2926603" cy="5216542"/>
          </a:xfrm>
        </p:spPr>
        <p:txBody>
          <a:bodyPr>
            <a:normAutofit/>
          </a:bodyPr>
          <a:lstStyle/>
          <a:p>
            <a:r>
              <a:rPr lang="en-US" dirty="0" err="1"/>
              <a:t>公益项目</a:t>
            </a:r>
            <a:endParaRPr lang="en-US" dirty="0"/>
          </a:p>
          <a:p>
            <a:r>
              <a:rPr lang="en-US" dirty="0" err="1"/>
              <a:t>投资项目</a:t>
            </a:r>
            <a:endParaRPr lang="en-US" dirty="0"/>
          </a:p>
          <a:p>
            <a:r>
              <a:rPr lang="en-US" dirty="0" err="1"/>
              <a:t>房地产项目</a:t>
            </a:r>
            <a:endParaRPr lang="en-US" dirty="0"/>
          </a:p>
          <a:p>
            <a:r>
              <a:rPr lang="en-US" dirty="0" err="1"/>
              <a:t>建设项目</a:t>
            </a:r>
            <a:endParaRPr lang="en-US" dirty="0"/>
          </a:p>
          <a:p>
            <a:r>
              <a:rPr lang="en-US" dirty="0" err="1"/>
              <a:t>科研项目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624D99-C35A-6B4D-A085-53E8570C0B7B}"/>
              </a:ext>
            </a:extLst>
          </p:cNvPr>
          <p:cNvSpPr txBox="1">
            <a:spLocks/>
          </p:cNvSpPr>
          <p:nvPr/>
        </p:nvSpPr>
        <p:spPr>
          <a:xfrm>
            <a:off x="3398679" y="1093897"/>
            <a:ext cx="8793321" cy="52165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313" indent="-468313">
              <a:buFont typeface="+mj-lt"/>
              <a:buAutoNum type="arabicPeriod"/>
            </a:pPr>
            <a:r>
              <a:rPr lang="en-US" dirty="0" err="1"/>
              <a:t>你听说过</a:t>
            </a:r>
            <a:r>
              <a:rPr lang="zh-CN" altLang="en-US" dirty="0"/>
              <a:t>“蚂蚁森林”这个</a:t>
            </a:r>
            <a:r>
              <a:rPr lang="zh-CN" altLang="en-US" dirty="0">
                <a:solidFill>
                  <a:srgbClr val="FF0000"/>
                </a:solidFill>
              </a:rPr>
              <a:t>公益项目</a:t>
            </a:r>
            <a:r>
              <a:rPr lang="zh-CN" altLang="en-US" dirty="0"/>
              <a:t>吗？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查一查“蚂蚁森林”这个公益项目的</a:t>
            </a:r>
            <a:r>
              <a:rPr lang="zh-CN" altLang="en-US" dirty="0">
                <a:solidFill>
                  <a:srgbClr val="FF0000"/>
                </a:solidFill>
              </a:rPr>
              <a:t>运作方式</a:t>
            </a:r>
            <a:r>
              <a:rPr lang="zh-CN" altLang="en-US" dirty="0"/>
              <a:t>是什么。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“蚂蚁森林”目前有多少</a:t>
            </a:r>
            <a:r>
              <a:rPr lang="zh-CN" altLang="en-US" dirty="0">
                <a:solidFill>
                  <a:srgbClr val="FF0000"/>
                </a:solidFill>
              </a:rPr>
              <a:t>用户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“蚂蚁森林”项目有哪些</a:t>
            </a:r>
            <a:r>
              <a:rPr lang="zh-CN" altLang="en-US" dirty="0">
                <a:solidFill>
                  <a:srgbClr val="FF0000"/>
                </a:solidFill>
              </a:rPr>
              <a:t>合作伙伴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en-US" altLang="zh-CN" dirty="0"/>
              <a:t>2024</a:t>
            </a:r>
            <a:r>
              <a:rPr lang="zh-CN" altLang="en-US" dirty="0"/>
              <a:t>年奥运会有哪些</a:t>
            </a:r>
            <a:r>
              <a:rPr lang="zh-CN" altLang="en-US" dirty="0">
                <a:solidFill>
                  <a:srgbClr val="FF0000"/>
                </a:solidFill>
              </a:rPr>
              <a:t>合作伙伴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47772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657</TotalTime>
  <Words>1326</Words>
  <Application>Microsoft Macintosh PowerPoint</Application>
  <PresentationFormat>Widescreen</PresentationFormat>
  <Paragraphs>160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-apple-system</vt:lpstr>
      <vt:lpstr>Google Sans</vt:lpstr>
      <vt:lpstr>SimSun</vt:lpstr>
      <vt:lpstr>Arial</vt:lpstr>
      <vt:lpstr>Calibri</vt:lpstr>
      <vt:lpstr>Calibri Light</vt:lpstr>
      <vt:lpstr>Times</vt:lpstr>
      <vt:lpstr>Wingdings</vt:lpstr>
      <vt:lpstr>常用</vt:lpstr>
      <vt:lpstr>第十课 蚂蚁森林</vt:lpstr>
      <vt:lpstr>PowerPoint Presentation</vt:lpstr>
      <vt:lpstr>蚂蚁   干旱    森林   面积    公顷     亩</vt:lpstr>
      <vt:lpstr>蚂蚁   干旱   森林  面积   公顷  亩</vt:lpstr>
      <vt:lpstr>环保      乘坐    交通    工具      碳排放量</vt:lpstr>
      <vt:lpstr>根据    测算    统计   预计 </vt:lpstr>
      <vt:lpstr>解决…问题    …的解决方案/解决办法</vt:lpstr>
      <vt:lpstr>退耕还林         封山育林</vt:lpstr>
      <vt:lpstr>项目   运作方式   合作伙伴  </vt:lpstr>
      <vt:lpstr>缴纳    罚单   燃气</vt:lpstr>
      <vt:lpstr>缴纳    罚单   燃气</vt:lpstr>
      <vt:lpstr>依然</vt:lpstr>
      <vt:lpstr>PowerPoint Presentation</vt:lpstr>
      <vt:lpstr>具有…意义    具有…性</vt:lpstr>
      <vt:lpstr>PowerPoint Presentation</vt:lpstr>
      <vt:lpstr>积累 (经验/知识/财富/资金)    VS       累计</vt:lpstr>
      <vt:lpstr>参与   VS   参加</vt:lpstr>
      <vt:lpstr>参与   VS   参加</vt:lpstr>
      <vt:lpstr>成本   获得   成就</vt:lpstr>
      <vt:lpstr>提高/降低…门槛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9</cp:revision>
  <dcterms:created xsi:type="dcterms:W3CDTF">2024-01-10T00:35:50Z</dcterms:created>
  <dcterms:modified xsi:type="dcterms:W3CDTF">2024-02-16T17:12:35Z</dcterms:modified>
</cp:coreProperties>
</file>