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23"/>
    <p:restoredTop sz="94655"/>
  </p:normalViewPr>
  <p:slideViewPr>
    <p:cSldViewPr snapToGrid="0" snapToObjects="1">
      <p:cViewPr varScale="1">
        <p:scale>
          <a:sx n="98" d="100"/>
          <a:sy n="98" d="100"/>
        </p:scale>
        <p:origin x="7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23ABA-FA2C-C948-8BBF-CA1771BA2C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第十课</a:t>
            </a:r>
            <a:r>
              <a:rPr lang="zh-CN" altLang="en-US" dirty="0"/>
              <a:t> 蚂蚁森林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555E36-76C0-9E45-AF65-BC98EE9EB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1924"/>
            <a:ext cx="9144000" cy="1285875"/>
          </a:xfrm>
        </p:spPr>
        <p:txBody>
          <a:bodyPr/>
          <a:lstStyle/>
          <a:p>
            <a:r>
              <a:rPr lang="zh-CN" altLang="en-US" dirty="0"/>
              <a:t>句型练习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6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F364-92C0-0743-B78E-7EF9D6184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然而</a:t>
            </a:r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事实上，</a:t>
            </a:r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dirty="0">
              <a:latin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BDFC2-CE04-E44E-875C-6502AB5BD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348886"/>
            <a:ext cx="10515600" cy="4644725"/>
          </a:xfrm>
        </p:spPr>
        <p:txBody>
          <a:bodyPr/>
          <a:lstStyle/>
          <a:p>
            <a:r>
              <a:rPr lang="en-US" dirty="0" err="1"/>
              <a:t>环保这一话题似乎已经变成了老生常谈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然而事实上</a:t>
            </a:r>
            <a:r>
              <a:rPr lang="zh-CN" altLang="en-US" dirty="0"/>
              <a:t>，这一话题依然具有现实意义。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很多人认为，中国社会的包容性不强，所以很多同性恋者不敢出柜。</a:t>
            </a:r>
            <a:r>
              <a:rPr lang="zh-CN" altLang="en-US" dirty="0">
                <a:solidFill>
                  <a:srgbClr val="FF0000"/>
                </a:solidFill>
              </a:rPr>
              <a:t>事实上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FCD43-A2B2-9743-B835-09215B55AC98}"/>
              </a:ext>
            </a:extLst>
          </p:cNvPr>
          <p:cNvSpPr txBox="1"/>
          <p:nvPr/>
        </p:nvSpPr>
        <p:spPr>
          <a:xfrm>
            <a:off x="2475530" y="825666"/>
            <a:ext cx="2818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howe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ver,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 fact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0FBEF7-43E2-9242-9FE8-B9A6477D28FA}"/>
              </a:ext>
            </a:extLst>
          </p:cNvPr>
          <p:cNvSpPr txBox="1"/>
          <p:nvPr/>
        </p:nvSpPr>
        <p:spPr>
          <a:xfrm>
            <a:off x="5172606" y="5016137"/>
            <a:ext cx="6750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他们的压力更多来自于父母和家人。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7735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CAB96-2764-DD4A-B339-A6EAD4CAE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63" y="1230968"/>
            <a:ext cx="10515600" cy="4644725"/>
          </a:xfrm>
        </p:spPr>
        <p:txBody>
          <a:bodyPr/>
          <a:lstStyle/>
          <a:p>
            <a:r>
              <a:rPr lang="en-US" dirty="0" err="1"/>
              <a:t>有人认为由于受到了独生子女政策的影响</a:t>
            </a:r>
            <a:r>
              <a:rPr lang="zh-CN" altLang="en-US" dirty="0"/>
              <a:t>，所以现在很多中国的年轻人不愿意生二胎、三胎。事实上，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很多年轻人以为直播行业门槛低</a:t>
            </a:r>
            <a:r>
              <a:rPr lang="zh-CN" altLang="en-US" dirty="0"/>
              <a:t>，通过直播赚钱很容易。事实上，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0A73E4-CC30-0A44-A346-2A1ED4D91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>
            <a:normAutofit/>
          </a:bodyPr>
          <a:lstStyle/>
          <a:p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然而</a:t>
            </a:r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事实上，</a:t>
            </a:r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dirty="0">
              <a:latin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E427BB-3F4E-C44F-B2D3-1802CBC65D3B}"/>
              </a:ext>
            </a:extLst>
          </p:cNvPr>
          <p:cNvSpPr txBox="1"/>
          <p:nvPr/>
        </p:nvSpPr>
        <p:spPr>
          <a:xfrm>
            <a:off x="2475530" y="825666"/>
            <a:ext cx="2818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howe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ver,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 fact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8AB2B8-4F9F-F643-90AA-6B4642EC7B95}"/>
              </a:ext>
            </a:extLst>
          </p:cNvPr>
          <p:cNvSpPr txBox="1"/>
          <p:nvPr/>
        </p:nvSpPr>
        <p:spPr>
          <a:xfrm>
            <a:off x="3062955" y="2890391"/>
            <a:ext cx="79160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巨大的经济压力和工作压力使得很多年轻人即使想生也不敢生。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5520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F781-F196-C14D-9372-394AA448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(</a:t>
            </a:r>
            <a:r>
              <a:rPr lang="en-US" dirty="0" err="1"/>
              <a:t>仅</a:t>
            </a:r>
            <a:r>
              <a:rPr lang="en-US" altLang="zh-CN" dirty="0"/>
              <a:t>)</a:t>
            </a:r>
            <a:r>
              <a:rPr lang="en-US" dirty="0" err="1"/>
              <a:t>就</a:t>
            </a:r>
            <a:r>
              <a:rPr lang="zh-CN" altLang="en-US" dirty="0"/>
              <a:t> </a:t>
            </a:r>
            <a:r>
              <a:rPr lang="en-US" altLang="zh-CN" dirty="0"/>
              <a:t>NP</a:t>
            </a:r>
            <a:r>
              <a:rPr lang="zh-CN" altLang="en-US" dirty="0"/>
              <a:t> 来说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B2BBC-7916-2645-814E-4253A8CB0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997" y="1087276"/>
            <a:ext cx="10515600" cy="5561121"/>
          </a:xfrm>
        </p:spPr>
        <p:txBody>
          <a:bodyPr>
            <a:normAutofit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dirty="0" err="1"/>
              <a:t>环保这一话题包括很多内容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仅就森林面积来说</a:t>
            </a:r>
            <a:r>
              <a:rPr lang="zh-CN" altLang="en-US" dirty="0"/>
              <a:t>，</a:t>
            </a:r>
            <a:r>
              <a:rPr lang="en-US" sz="1800" dirty="0">
                <a:effectLst/>
                <a:latin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dirty="0"/>
              <a:t>2010</a:t>
            </a:r>
            <a:r>
              <a:rPr lang="zh-CN" altLang="en-US" dirty="0"/>
              <a:t>年以来，全球森林总面积不断减少。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en-US" altLang="zh-CN" sz="2800" dirty="0"/>
              <a:t>This policy, in terms of feasibility alone, may require further improvement and refinement.</a:t>
            </a:r>
          </a:p>
          <a:p>
            <a:pPr marL="0" indent="0">
              <a:buNone/>
            </a:pPr>
            <a:r>
              <a:rPr lang="zh-CN" altLang="en-US" b="0" i="0" dirty="0">
                <a:effectLst/>
                <a:latin typeface="Söhne"/>
              </a:rPr>
              <a:t>这项政策， 仅就可行性来说， 可能需要进一步的改进和完善。</a:t>
            </a:r>
            <a:endParaRPr lang="en-US" altLang="zh-CN" b="0" i="0" dirty="0">
              <a:effectLst/>
              <a:latin typeface="Söhne"/>
            </a:endParaRPr>
          </a:p>
          <a:p>
            <a:pPr marL="468313" indent="-468313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8CE44-8559-464E-9E54-6A19576D0AAE}"/>
              </a:ext>
            </a:extLst>
          </p:cNvPr>
          <p:cNvSpPr txBox="1"/>
          <p:nvPr/>
        </p:nvSpPr>
        <p:spPr>
          <a:xfrm>
            <a:off x="5082431" y="386830"/>
            <a:ext cx="5543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for… alone, on …(this aspect)… alone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8514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E2B66-A575-6344-B8A5-7E7EC48FB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12" y="1087276"/>
            <a:ext cx="11876639" cy="5341233"/>
          </a:xfrm>
        </p:spPr>
        <p:txBody>
          <a:bodyPr>
            <a:normAutofit fontScale="92500"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altLang="zh-CN" dirty="0"/>
              <a:t>This phone attracted many consumers after its launch. For the price alone, this phone is very competitive.</a:t>
            </a:r>
          </a:p>
          <a:p>
            <a:pPr marL="468313" indent="-468313">
              <a:buFont typeface="+mj-lt"/>
              <a:buAutoNum type="arabicPeriod"/>
            </a:pPr>
            <a:r>
              <a:rPr lang="en-US" altLang="zh-CN" dirty="0"/>
              <a:t>In terms of service quality alone, this restaurant gets a low rating.</a:t>
            </a:r>
          </a:p>
          <a:p>
            <a:r>
              <a:rPr lang="zh-CN" altLang="en-US" sz="4100" dirty="0">
                <a:latin typeface="Söhne"/>
              </a:rPr>
              <a:t>这款手机推出后吸引了很多消费者。仅就价格来说，这款手机非常具有竞争力。</a:t>
            </a:r>
            <a:endParaRPr lang="en-US" altLang="zh-CN" sz="4100" dirty="0">
              <a:latin typeface="Söhne"/>
            </a:endParaRPr>
          </a:p>
          <a:p>
            <a:r>
              <a:rPr lang="zh-CN" altLang="en-US" sz="4100" dirty="0">
                <a:latin typeface="Söhne"/>
              </a:rPr>
              <a:t>仅就服务质量来说，这家餐厅的评分很低。</a:t>
            </a:r>
            <a:endParaRPr lang="en-US" sz="41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01114C-2805-6649-8823-82B2D499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altLang="zh-CN" dirty="0"/>
              <a:t>(</a:t>
            </a:r>
            <a:r>
              <a:rPr lang="en-US" dirty="0" err="1"/>
              <a:t>仅</a:t>
            </a:r>
            <a:r>
              <a:rPr lang="en-US" altLang="zh-CN" dirty="0"/>
              <a:t>)</a:t>
            </a:r>
            <a:r>
              <a:rPr lang="en-US" dirty="0" err="1"/>
              <a:t>就</a:t>
            </a:r>
            <a:r>
              <a:rPr lang="zh-CN" altLang="en-US" dirty="0"/>
              <a:t> </a:t>
            </a:r>
            <a:r>
              <a:rPr lang="en-US" altLang="zh-CN" dirty="0"/>
              <a:t>NP</a:t>
            </a:r>
            <a:r>
              <a:rPr lang="zh-CN" altLang="en-US" dirty="0"/>
              <a:t> 来说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ED5644-3247-B541-9E3B-EA2CD2F2E3BF}"/>
              </a:ext>
            </a:extLst>
          </p:cNvPr>
          <p:cNvSpPr txBox="1"/>
          <p:nvPr/>
        </p:nvSpPr>
        <p:spPr>
          <a:xfrm>
            <a:off x="5082431" y="386830"/>
            <a:ext cx="5543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for… alone, on …(this aspect)… alone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064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733C5-6895-E244-B292-BDA5D340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在</a:t>
            </a:r>
            <a:r>
              <a:rPr lang="en-US" altLang="zh-CN" dirty="0"/>
              <a:t>……</a:t>
            </a:r>
            <a:r>
              <a:rPr lang="zh-CN" altLang="en-US" dirty="0"/>
              <a:t>的同时，</a:t>
            </a:r>
            <a:r>
              <a:rPr lang="en-US" altLang="zh-CN" dirty="0"/>
              <a:t>S……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04A9D-AC61-8846-B030-3078F071E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396651"/>
          </a:xfrm>
        </p:spPr>
        <p:txBody>
          <a:bodyPr>
            <a:normAutofit/>
          </a:bodyPr>
          <a:lstStyle/>
          <a:p>
            <a:r>
              <a:rPr lang="zh-CN" altLang="en-US" sz="3800" dirty="0">
                <a:solidFill>
                  <a:srgbClr val="FF0000"/>
                </a:solidFill>
                <a:latin typeface="Söhne"/>
              </a:rPr>
              <a:t>在</a:t>
            </a:r>
            <a:r>
              <a:rPr lang="zh-CN" altLang="en-US" sz="3800" dirty="0">
                <a:latin typeface="Söhne"/>
              </a:rPr>
              <a:t>中国政府大力推行封山育林和退耕还林等政策</a:t>
            </a:r>
            <a:r>
              <a:rPr lang="zh-CN" altLang="en-US" sz="3800" dirty="0">
                <a:solidFill>
                  <a:srgbClr val="FF0000"/>
                </a:solidFill>
                <a:latin typeface="Söhne"/>
              </a:rPr>
              <a:t>的同时</a:t>
            </a:r>
            <a:r>
              <a:rPr lang="zh-CN" altLang="en-US" sz="3800" dirty="0">
                <a:latin typeface="Söhne"/>
              </a:rPr>
              <a:t>，</a:t>
            </a:r>
            <a:r>
              <a:rPr lang="en-US" sz="3800" dirty="0">
                <a:latin typeface="Söhne"/>
              </a:rPr>
              <a:t>2016</a:t>
            </a:r>
            <a:r>
              <a:rPr lang="zh-CN" altLang="en-US" sz="3800" dirty="0">
                <a:latin typeface="Söhne"/>
              </a:rPr>
              <a:t>年阿里巴巴在支付宝上推出了蚂蚁森林公益项目。</a:t>
            </a:r>
            <a:r>
              <a:rPr lang="en-US" sz="3800" dirty="0">
                <a:latin typeface="Söhne"/>
              </a:rPr>
              <a:t> </a:t>
            </a:r>
          </a:p>
          <a:p>
            <a:r>
              <a:rPr lang="en-US" sz="3000" dirty="0"/>
              <a:t>While developing the economy, the government and enterprises must also pay attention to environmental protection issues.</a:t>
            </a:r>
          </a:p>
          <a:p>
            <a:pPr marL="0" indent="0">
              <a:buNone/>
            </a:pPr>
            <a:r>
              <a:rPr lang="zh-CN" altLang="en-US" sz="3500" dirty="0"/>
              <a:t>在发展经济的同时，政府和企业也要关注环保问题。</a:t>
            </a:r>
            <a:endParaRPr lang="en-US" sz="3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C1F076-DE47-9B44-9D73-D593EEF40577}"/>
              </a:ext>
            </a:extLst>
          </p:cNvPr>
          <p:cNvSpPr txBox="1"/>
          <p:nvPr/>
        </p:nvSpPr>
        <p:spPr>
          <a:xfrm>
            <a:off x="1648691" y="90261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while</a:t>
            </a:r>
          </a:p>
        </p:txBody>
      </p:sp>
    </p:spTree>
    <p:extLst>
      <p:ext uri="{BB962C8B-B14F-4D97-AF65-F5344CB8AC3E}">
        <p14:creationId xmlns:p14="http://schemas.microsoft.com/office/powerpoint/2010/main" val="4207020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CF885-0671-AB46-8388-E3B252E4E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039204"/>
          </a:xfrm>
        </p:spPr>
        <p:txBody>
          <a:bodyPr>
            <a:normAutofit/>
          </a:bodyPr>
          <a:lstStyle/>
          <a:p>
            <a:r>
              <a:rPr lang="en-US" sz="3000" dirty="0"/>
              <a:t>While solving problems, we must also reflect on the causes of the problems.</a:t>
            </a:r>
          </a:p>
          <a:p>
            <a:pPr marL="0" indent="0">
              <a:buNone/>
            </a:pPr>
            <a:r>
              <a:rPr lang="en-US" dirty="0" err="1"/>
              <a:t>在解决问题的同时</a:t>
            </a:r>
            <a:r>
              <a:rPr lang="zh-CN" altLang="en-US" dirty="0"/>
              <a:t>， 我们也要反思问题产生的原因是什么。</a:t>
            </a:r>
            <a:endParaRPr lang="en-US" altLang="zh-CN" dirty="0"/>
          </a:p>
          <a:p>
            <a:r>
              <a:rPr lang="en-US" altLang="zh-CN" sz="3000" dirty="0"/>
              <a:t>Stay healthy while working hard.</a:t>
            </a:r>
          </a:p>
          <a:p>
            <a:pPr marL="0" indent="0">
              <a:buNone/>
            </a:pPr>
            <a:r>
              <a:rPr lang="zh-CN" altLang="en-US" dirty="0"/>
              <a:t>在努力工作的同时，也要保持身体健康。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D7DCD1-5D43-CA45-A432-30C1679E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dirty="0" err="1"/>
              <a:t>在</a:t>
            </a:r>
            <a:r>
              <a:rPr lang="en-US" altLang="zh-CN" dirty="0"/>
              <a:t>……</a:t>
            </a:r>
            <a:r>
              <a:rPr lang="zh-CN" altLang="en-US" dirty="0"/>
              <a:t>的同时，</a:t>
            </a:r>
            <a:r>
              <a:rPr lang="en-US" altLang="zh-CN" dirty="0"/>
              <a:t>S……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787DE2-8DC7-5244-89FF-060183457155}"/>
              </a:ext>
            </a:extLst>
          </p:cNvPr>
          <p:cNvSpPr txBox="1"/>
          <p:nvPr/>
        </p:nvSpPr>
        <p:spPr>
          <a:xfrm>
            <a:off x="1648691" y="90261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while</a:t>
            </a:r>
          </a:p>
        </p:txBody>
      </p:sp>
    </p:spTree>
    <p:extLst>
      <p:ext uri="{BB962C8B-B14F-4D97-AF65-F5344CB8AC3E}">
        <p14:creationId xmlns:p14="http://schemas.microsoft.com/office/powerpoint/2010/main" val="89469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727A-624D-B94A-BD26-FE769BDD2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632554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A(NP)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并</a:t>
            </a:r>
            <a:r>
              <a:rPr lang="en-US" altLang="zh-CN" dirty="0"/>
              <a:t>)</a:t>
            </a:r>
            <a:r>
              <a:rPr lang="zh-CN" altLang="en-US" dirty="0"/>
              <a:t>不亚于</a:t>
            </a:r>
            <a:r>
              <a:rPr lang="en-US" altLang="zh-CN" dirty="0"/>
              <a:t>B</a:t>
            </a:r>
            <a:r>
              <a:rPr lang="zh-CN" altLang="en-US" dirty="0"/>
              <a:t> </a:t>
            </a:r>
            <a:r>
              <a:rPr lang="en-US" altLang="zh-CN" dirty="0"/>
              <a:t>(NP)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270FC-F9EC-384D-BCFA-637F790F1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41467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altLang="zh-CN" dirty="0"/>
              <a:t>【</a:t>
            </a:r>
            <a:r>
              <a:rPr lang="en-US" dirty="0" err="1"/>
              <a:t>在蚂蚁森林上种树所获得的</a:t>
            </a:r>
            <a:r>
              <a:rPr lang="en-US" altLang="zh-CN" dirty="0" err="1"/>
              <a:t>】</a:t>
            </a:r>
            <a:r>
              <a:rPr lang="en-US" u="sng" dirty="0" err="1"/>
              <a:t>成就感</a:t>
            </a:r>
            <a:r>
              <a:rPr lang="en-US" dirty="0" err="1">
                <a:solidFill>
                  <a:srgbClr val="FF0000"/>
                </a:solidFill>
              </a:rPr>
              <a:t>并不亚于</a:t>
            </a:r>
            <a:r>
              <a:rPr lang="en-US" dirty="0" err="1"/>
              <a:t>亲手种下一棵树</a:t>
            </a:r>
            <a:r>
              <a:rPr lang="zh-CN" altLang="en-US" dirty="0"/>
              <a:t>（的</a:t>
            </a:r>
            <a:r>
              <a:rPr lang="zh-CN" altLang="en-US" u="sng" dirty="0"/>
              <a:t>成就感</a:t>
            </a:r>
            <a:r>
              <a:rPr lang="zh-CN" altLang="en-US" dirty="0"/>
              <a:t>）。</a:t>
            </a:r>
            <a:endParaRPr lang="en-US" altLang="zh-CN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dirty="0" err="1"/>
              <a:t>他所获得的成就</a:t>
            </a:r>
            <a:r>
              <a:rPr lang="en-US" dirty="0" err="1">
                <a:solidFill>
                  <a:srgbClr val="FF0000"/>
                </a:solidFill>
              </a:rPr>
              <a:t>并不亚于</a:t>
            </a:r>
            <a:r>
              <a:rPr lang="en-US" dirty="0" err="1"/>
              <a:t>他的父亲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altLang="zh-CN" sz="3000" dirty="0"/>
              <a:t>The achievements of the Ant Forest project are no less than those of official environmental protection policies.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dirty="0"/>
              <a:t>蚂蚁森林项目取得的成就并不亚于官方的环保政策。</a:t>
            </a:r>
            <a:endParaRPr lang="en-US" altLang="zh-CN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sz="3000" dirty="0"/>
              <a:t>The study pressure of Chinese high school students is no less than the work pressure of adults</a:t>
            </a:r>
            <a:r>
              <a:rPr lang="en-US" altLang="zh-CN" sz="3000" dirty="0"/>
              <a:t>.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dirty="0"/>
              <a:t>中国高中生的学习压力并不亚于成年人的工作压力。</a:t>
            </a:r>
            <a:endParaRPr lang="en-US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D8B3A-08AA-FD4F-9130-CDE22FEE0C63}"/>
              </a:ext>
            </a:extLst>
          </p:cNvPr>
          <p:cNvSpPr txBox="1"/>
          <p:nvPr/>
        </p:nvSpPr>
        <p:spPr>
          <a:xfrm>
            <a:off x="6448697" y="356052"/>
            <a:ext cx="3381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is no less than B.</a:t>
            </a:r>
            <a:r>
              <a:rPr lang="en-US" sz="3200" dirty="0">
                <a:effectLst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236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75FB8-16BE-2F44-9B87-C91256C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741411" cy="882907"/>
          </a:xfrm>
        </p:spPr>
        <p:txBody>
          <a:bodyPr>
            <a:noAutofit/>
          </a:bodyPr>
          <a:lstStyle/>
          <a:p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不谋而合。</a:t>
            </a:r>
            <a:endParaRPr lang="en-US" dirty="0">
              <a:latin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9CEF6-11E9-AB45-A4B7-C51C53235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en-US" u="sng" dirty="0" err="1">
                <a:latin typeface="KaiTi" panose="02010609060101010101" pitchFamily="49" charset="-122"/>
              </a:rPr>
              <a:t>我的想法</a:t>
            </a:r>
            <a:r>
              <a:rPr lang="en-US" dirty="0" err="1">
                <a:latin typeface="KaiTi" panose="02010609060101010101" pitchFamily="49" charset="-122"/>
              </a:rPr>
              <a:t>和</a:t>
            </a:r>
            <a:r>
              <a:rPr lang="en-US" u="sng" dirty="0" err="1">
                <a:latin typeface="KaiTi" panose="02010609060101010101" pitchFamily="49" charset="-122"/>
              </a:rPr>
              <a:t>他的建议</a:t>
            </a:r>
            <a:r>
              <a:rPr lang="en-US" dirty="0" err="1">
                <a:latin typeface="KaiTi" panose="02010609060101010101" pitchFamily="49" charset="-122"/>
              </a:rPr>
              <a:t>不谋而合</a:t>
            </a:r>
            <a:r>
              <a:rPr lang="zh-CN" altLang="en-US" dirty="0">
                <a:latin typeface="KaiTi" panose="02010609060101010101" pitchFamily="49" charset="-122"/>
              </a:rPr>
              <a:t>。</a:t>
            </a:r>
            <a:endParaRPr lang="en-US" dirty="0">
              <a:latin typeface="KaiTi" panose="02010609060101010101" pitchFamily="49" charset="-122"/>
            </a:endParaRPr>
          </a:p>
          <a:p>
            <a:pPr marL="465138" indent="-465138">
              <a:buFont typeface="+mj-lt"/>
              <a:buAutoNum type="arabicPeriod"/>
            </a:pPr>
            <a:r>
              <a:rPr lang="zh-CN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蚂蚁森林项目背后</a:t>
            </a:r>
            <a:r>
              <a:rPr lang="zh-CN" u="sng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的逻辑</a:t>
            </a:r>
            <a:r>
              <a:rPr lang="zh-CN" dirty="0">
                <a:solidFill>
                  <a:srgbClr val="FF0000"/>
                </a:solidFill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中国传统文化中的日行一善是</a:t>
            </a:r>
            <a:r>
              <a:rPr lang="zh-CN" dirty="0">
                <a:solidFill>
                  <a:srgbClr val="FF0000"/>
                </a:solidFill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不谋而合</a:t>
            </a:r>
            <a:r>
              <a:rPr lang="zh-CN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的。</a:t>
            </a:r>
            <a:endParaRPr lang="en-US" altLang="zh-CN" dirty="0">
              <a:effectLst/>
              <a:latin typeface="KaiTi" panose="02010609060101010101" pitchFamily="49" charset="-122"/>
              <a:cs typeface="Times New Roman" panose="02020603050405020304" pitchFamily="18" charset="0"/>
            </a:endParaRPr>
          </a:p>
          <a:p>
            <a:pPr marL="465138" indent="-465138">
              <a:buFont typeface="+mj-lt"/>
              <a:buAutoNum type="arabicPeriod"/>
            </a:pPr>
            <a:r>
              <a:rPr lang="zh-CN" altLang="en-US" dirty="0">
                <a:latin typeface="KaiTi" panose="02010609060101010101" pitchFamily="49" charset="-122"/>
                <a:cs typeface="Times New Roman" panose="02020603050405020304" pitchFamily="18" charset="0"/>
              </a:rPr>
              <a:t>在工作中，我和小张的想法总是不谋而合，所以我们合作得非常愉快。</a:t>
            </a:r>
            <a:r>
              <a:rPr lang="en-US" dirty="0">
                <a:effectLst/>
                <a:latin typeface="KaiTi" panose="02010609060101010101" pitchFamily="49" charset="-122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612A8-A1A4-FC4F-A44D-F7520E7CE1E4}"/>
              </a:ext>
            </a:extLst>
          </p:cNvPr>
          <p:cNvSpPr txBox="1"/>
          <p:nvPr/>
        </p:nvSpPr>
        <p:spPr>
          <a:xfrm>
            <a:off x="5125381" y="463774"/>
            <a:ext cx="2914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coincides with B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7087009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130</TotalTime>
  <Words>547</Words>
  <Application>Microsoft Macintosh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KaiTi</vt:lpstr>
      <vt:lpstr>SimSun</vt:lpstr>
      <vt:lpstr>Söhne</vt:lpstr>
      <vt:lpstr>Arial</vt:lpstr>
      <vt:lpstr>Calibri</vt:lpstr>
      <vt:lpstr>Calibri Light</vt:lpstr>
      <vt:lpstr>Times</vt:lpstr>
      <vt:lpstr>常用</vt:lpstr>
      <vt:lpstr>第十课 蚂蚁森林</vt:lpstr>
      <vt:lpstr>……。(然而)事实上，……。</vt:lpstr>
      <vt:lpstr>……。(然而)事实上，……。</vt:lpstr>
      <vt:lpstr>(仅)就 NP 来说</vt:lpstr>
      <vt:lpstr>(仅)就 NP 来说</vt:lpstr>
      <vt:lpstr>在……的同时，S……</vt:lpstr>
      <vt:lpstr>在……的同时，S……</vt:lpstr>
      <vt:lpstr>A(NP) (并)不亚于B (NP)</vt:lpstr>
      <vt:lpstr>…和…不谋而合。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第十课 蚂蚁森林</dc:title>
  <dc:creator>Runqing Qi</dc:creator>
  <cp:lastModifiedBy>Runqing Qi</cp:lastModifiedBy>
  <cp:revision>2</cp:revision>
  <dcterms:created xsi:type="dcterms:W3CDTF">2024-02-03T22:22:15Z</dcterms:created>
  <dcterms:modified xsi:type="dcterms:W3CDTF">2024-02-04T00:32:34Z</dcterms:modified>
</cp:coreProperties>
</file>