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7" r:id="rId2"/>
    <p:sldId id="298" r:id="rId3"/>
    <p:sldId id="258" r:id="rId4"/>
    <p:sldId id="297" r:id="rId5"/>
    <p:sldId id="300" r:id="rId6"/>
    <p:sldId id="303" r:id="rId7"/>
    <p:sldId id="259" r:id="rId8"/>
    <p:sldId id="301" r:id="rId9"/>
    <p:sldId id="296" r:id="rId10"/>
    <p:sldId id="304" r:id="rId11"/>
    <p:sldId id="302" r:id="rId12"/>
    <p:sldId id="295" r:id="rId13"/>
    <p:sldId id="305" r:id="rId14"/>
    <p:sldId id="299" r:id="rId15"/>
    <p:sldId id="260" r:id="rId16"/>
    <p:sldId id="307" r:id="rId17"/>
    <p:sldId id="306" r:id="rId18"/>
    <p:sldId id="308" r:id="rId19"/>
    <p:sldId id="310" r:id="rId20"/>
    <p:sldId id="309" r:id="rId21"/>
    <p:sldId id="311" r:id="rId22"/>
    <p:sldId id="288" r:id="rId23"/>
    <p:sldId id="275" r:id="rId24"/>
    <p:sldId id="312" r:id="rId25"/>
    <p:sldId id="265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382"/>
    <p:restoredTop sz="94693"/>
  </p:normalViewPr>
  <p:slideViewPr>
    <p:cSldViewPr snapToGrid="0" snapToObjects="1">
      <p:cViewPr varScale="1">
        <p:scale>
          <a:sx n="98" d="100"/>
          <a:sy n="98" d="100"/>
        </p:scale>
        <p:origin x="61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C2DAC-F0E2-AD4E-9147-19B700274D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1D5C7E-40ED-5041-A2D3-90B0CC315D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latin typeface="Times" pitchFamily="2" charset="0"/>
                <a:ea typeface="KaiTi" panose="02010609060101010101" pitchFamily="49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4C02C3-DC72-D94E-981C-2C22732E2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1/13/24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744EAA-FEB5-1545-9354-431874E6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F227D9-F3FF-FA4C-98E5-EB6336BF3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361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1FA27-4B1B-8448-BE84-2DFA41B89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64B318-A634-CA42-A7EA-68D0F55C92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87235F-930E-5C4F-B508-359E74A7E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1/13/24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DB9B76-8BA8-5E43-9522-C53B8253C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D8D72E-DA0F-874C-AE6E-7A443109F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818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CF8E27-2AD8-C941-9F65-F16E0D1DFA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822ADE-244D-6245-B488-6D54F7C51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35486-542D-584D-8B8E-F4E426E60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1/13/24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5FF620-3354-3347-9C90-5D1E16EFC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99AB7E-BB1D-A047-863D-F008B8399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775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5FF52-9798-2843-8771-155812194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0515600" cy="882907"/>
          </a:xfrm>
        </p:spPr>
        <p:txBody>
          <a:bodyPr/>
          <a:lstStyle>
            <a:lvl1pPr>
              <a:defRPr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FFA296-2940-9E4E-AAB9-805FFAF7F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4644725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1pPr>
            <a:lvl2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2pPr>
            <a:lvl3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3pPr>
            <a:lvl4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4pPr>
            <a:lvl5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1BE6BE-FBAA-AE42-94C2-C62687141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1/13/24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8F8810-A993-BC46-B156-254A1B1DF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B9B9C1-79CA-314F-BFC9-1B0E63D50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42120" y="6372860"/>
            <a:ext cx="2743200" cy="365125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" pitchFamily="2" charset="0"/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770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E6C5E-5F82-2F48-A1CD-CCD3A8910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2950C1-14F7-7146-9CB2-79873440D2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5FF37C-3540-9041-9969-36EAE338D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1/13/24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D465E5-E4C3-CD4F-B2AF-2D914CFA2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3BF38F-C68A-304C-9285-3DB02D9EA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332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F0EC7-1697-274A-80A1-FC5A2BA5A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F33EE8-708A-F444-BA26-0993B3C7D3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6A6A46-AFEB-3F4A-A9BD-76DBE3E449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71E993-321E-7742-9A8B-619041243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1/13/24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392EDE-486D-A441-BB4B-21F6551DF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AA621D-F98B-4D40-9917-CAA3E044F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838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85957-2CDC-6F46-BB99-FCAD5944C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502479-D168-824B-B537-9582CB35B5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7F09EE-9EAF-0646-A900-6CFC6D7BC1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62C687-24FF-5C4D-8E87-282D478238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6969FD-347D-234E-A3AF-B82FB1A9B0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8E8E27-3D9C-B842-9090-EE7D08A5C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1/13/24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E296A6-1ECC-B646-B358-D306070F6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70DA33-BECB-964C-BE59-3EBAE3DE3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422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E0164-FBF4-974D-8312-549BD9737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8C6660-0D68-1A46-8F1C-246D34352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1/13/24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DEC6E1-8480-0D4A-891A-5CFD2A7FB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7E9A1F-0616-ED42-B3A9-346FFC3F9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072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275A0A-E0AA-5142-8C6E-25347535E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1/13/24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E79857-A657-9B46-AC8B-0D0C3114C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7CC917-2087-0C4F-99A7-B5A2AFEE7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50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328D2-9760-CE45-8D53-933466127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D9723-04A6-F646-A7E6-FC5C308DCD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9A11EA-E87F-634B-9535-8A11595C96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BF4A5A-2502-7745-8BA7-D667E55C4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1/13/24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DCAD1F-FA04-9B4D-9559-7F7976891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450685-4FBF-A942-A89B-2F15AEE91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059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1FA72-E2D4-5D4C-961C-DB5F518DC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CC97C7-29DA-6547-A4CC-0266B70304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1B6F92-A1DA-A445-98EC-BA8A29DFBD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BA2572-0AFD-CE4E-BB08-C82ED2DF1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1/13/24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032282-B557-7A4C-8F95-6897C8CFC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027D6E-F36A-E743-82BD-09ECDCDD9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567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A8D86D-30AE-274C-83B2-D52F4DB57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69D9B7-2C01-6246-A796-CEC5D6924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033B9F-CC9A-EE4F-8106-5C773A01D4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2B26D-977A-1D4E-AC76-DB93B7F2DFFC}" type="datetimeFigureOut">
              <a:rPr lang="en-US" smtClean="0"/>
              <a:t>1/13/24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229222-6D68-1B41-B4AB-431A67E30F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662C56-A1F3-7E48-9F73-255EB3E55F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900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508C6-0A36-F145-935B-CFF8E51592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第一課 中國飲食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5E9EFF-CCE6-724E-8F2F-CE869EC0E0A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/>
              <a:t>生詞練習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2535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A8A1F-D770-6B4D-B3AD-BD01F5096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7525" indent="-517525">
              <a:buFont typeface="+mj-lt"/>
              <a:buAutoNum type="arabicPeriod"/>
            </a:pPr>
            <a:r>
              <a:rPr lang="zh-CN" altLang="en-US" dirty="0"/>
              <a:t>美國人早飯、午飯、晚飯一般都吃什麼？
你覺得美國人吃飯的時候講究</a:t>
            </a:r>
            <a:r>
              <a:rPr lang="zh-CN" altLang="en-US" dirty="0">
                <a:solidFill>
                  <a:srgbClr val="FF0000"/>
                </a:solidFill>
              </a:rPr>
              <a:t>葷素搭配</a:t>
            </a:r>
            <a:r>
              <a:rPr lang="zh-CN" altLang="en-US" dirty="0"/>
              <a:t>嗎？
你一天</a:t>
            </a:r>
            <a:r>
              <a:rPr lang="zh-CN" altLang="en-US" dirty="0">
                <a:solidFill>
                  <a:srgbClr val="FF0000"/>
                </a:solidFill>
              </a:rPr>
              <a:t>平均</a:t>
            </a:r>
            <a:r>
              <a:rPr lang="zh-CN" altLang="en-US" dirty="0"/>
              <a:t>吃多少種</a:t>
            </a:r>
            <a:r>
              <a:rPr lang="zh-CN" altLang="en-US" dirty="0">
                <a:solidFill>
                  <a:srgbClr val="FF0000"/>
                </a:solidFill>
              </a:rPr>
              <a:t>食物</a:t>
            </a:r>
            <a:r>
              <a:rPr lang="zh-CN" altLang="en-US" dirty="0"/>
              <a:t>？你覺得自己從這些</a:t>
            </a:r>
            <a:r>
              <a:rPr lang="zh-CN" altLang="en-US" dirty="0">
                <a:solidFill>
                  <a:srgbClr val="FF0000"/>
                </a:solidFill>
              </a:rPr>
              <a:t>食物</a:t>
            </a:r>
            <a:r>
              <a:rPr lang="zh-CN" altLang="en-US" dirty="0"/>
              <a:t>中得到的</a:t>
            </a:r>
            <a:r>
              <a:rPr lang="zh-CN" altLang="en-US" dirty="0">
                <a:solidFill>
                  <a:srgbClr val="FF0000"/>
                </a:solidFill>
              </a:rPr>
              <a:t>營養全面</a:t>
            </a:r>
            <a:r>
              <a:rPr lang="zh-CN" altLang="en-US" dirty="0"/>
              <a:t>嗎？
什麼樣的</a:t>
            </a:r>
            <a:r>
              <a:rPr lang="zh-CN" altLang="en-US" dirty="0">
                <a:solidFill>
                  <a:srgbClr val="FF0000"/>
                </a:solidFill>
              </a:rPr>
              <a:t>飲食</a:t>
            </a:r>
            <a:r>
              <a:rPr lang="zh-CN" altLang="en-US" dirty="0"/>
              <a:t>習慣才能保證</a:t>
            </a:r>
            <a:r>
              <a:rPr lang="zh-CN" altLang="en-US" dirty="0">
                <a:solidFill>
                  <a:srgbClr val="FF0000"/>
                </a:solidFill>
              </a:rPr>
              <a:t>營養全面</a:t>
            </a:r>
            <a:r>
              <a:rPr lang="zh-CN" altLang="en-US" dirty="0"/>
              <a:t>？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243F0E4-3E35-0C4D-BD53-461C65D46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81319"/>
            <a:ext cx="10515600" cy="882907"/>
          </a:xfrm>
        </p:spPr>
        <p:txBody>
          <a:bodyPr/>
          <a:lstStyle/>
          <a:p>
            <a:r>
              <a:rPr lang="zh-CN" altLang="en-US" dirty="0"/>
              <a:t>葷素搭配      蔬菜      食物      營養      全面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4084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D5E206-F3F1-2C4A-B43A-9C7EDE57A3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tx1"/>
                </a:solidFill>
              </a:rPr>
              <a:t>搭配  </a:t>
            </a:r>
            <a:r>
              <a:rPr lang="en-US" altLang="zh-CN" dirty="0">
                <a:solidFill>
                  <a:schemeClr val="tx1"/>
                </a:solidFill>
              </a:rPr>
              <a:t>V</a:t>
            </a:r>
            <a:r>
              <a:rPr lang="zh-CN" altLang="en-US" dirty="0">
                <a:solidFill>
                  <a:schemeClr val="tx1"/>
                </a:solidFill>
              </a:rPr>
              <a:t> </a:t>
            </a:r>
            <a:r>
              <a:rPr lang="en-US" altLang="zh-CN" dirty="0">
                <a:solidFill>
                  <a:schemeClr val="tx1"/>
                </a:solidFill>
              </a:rPr>
              <a:t>&amp;</a:t>
            </a:r>
            <a:r>
              <a:rPr lang="zh-CN" altLang="en-US" dirty="0">
                <a:solidFill>
                  <a:schemeClr val="tx1"/>
                </a:solidFill>
              </a:rPr>
              <a:t> </a:t>
            </a:r>
            <a:r>
              <a:rPr lang="en-US" altLang="zh-CN" dirty="0">
                <a:solidFill>
                  <a:schemeClr val="tx1"/>
                </a:solidFill>
              </a:rPr>
              <a:t>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AE8EE0-754E-DB44-A3FC-65325F68B6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7525" indent="-517525">
              <a:buFont typeface="+mj-lt"/>
              <a:buAutoNum type="arabicPeriod"/>
            </a:pPr>
            <a:r>
              <a:rPr lang="zh-CN" altLang="en-US" dirty="0"/>
              <a:t>你覺得她這身搭配怎麼樣？
他應該搭配什麼顏色的鞋？
黑色的褲子應該搭配什麼顏色的鞋？
紅色的襯衫應該搭配什麼顏色的褲子？
他午飯吃了什麼？（他吃了</a:t>
            </a:r>
            <a:r>
              <a:rPr lang="en-US" altLang="zh-CN" dirty="0"/>
              <a:t>...... </a:t>
            </a:r>
            <a:r>
              <a:rPr lang="zh-CN" altLang="en-US" dirty="0"/>
              <a:t>，還搭配了</a:t>
            </a:r>
            <a:r>
              <a:rPr lang="en-US" altLang="zh-CN" dirty="0"/>
              <a:t>......</a:t>
            </a:r>
            <a:r>
              <a:rPr lang="zh-CN" altLang="en-US" dirty="0"/>
              <a:t>）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D5BF209-BF15-AD45-919D-03D9D81A6ED5}"/>
              </a:ext>
            </a:extLst>
          </p:cNvPr>
          <p:cNvSpPr txBox="1"/>
          <p:nvPr/>
        </p:nvSpPr>
        <p:spPr>
          <a:xfrm>
            <a:off x="3631473" y="376092"/>
            <a:ext cx="723204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0" i="0" dirty="0">
                <a:solidFill>
                  <a:srgbClr val="212529"/>
                </a:solidFill>
                <a:effectLst/>
                <a:latin typeface="-apple-system"/>
              </a:rPr>
              <a:t>collocation, combination, work together in harmony</a:t>
            </a:r>
            <a:endParaRPr lang="en-US" sz="2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2BF3784-D6D2-5B42-ADA6-C9CF323E73E1}"/>
              </a:ext>
            </a:extLst>
          </p:cNvPr>
          <p:cNvSpPr txBox="1"/>
          <p:nvPr/>
        </p:nvSpPr>
        <p:spPr>
          <a:xfrm>
            <a:off x="6962504" y="1376876"/>
            <a:ext cx="2262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此處插入合適的圖片</a:t>
            </a:r>
            <a:endParaRPr lang="en-US" dirty="0">
              <a:highlight>
                <a:srgbClr val="C0C0C0"/>
              </a:highlight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D633CAA-7C4B-5A4E-BBAB-1E0194403AB7}"/>
              </a:ext>
            </a:extLst>
          </p:cNvPr>
          <p:cNvSpPr txBox="1"/>
          <p:nvPr/>
        </p:nvSpPr>
        <p:spPr>
          <a:xfrm>
            <a:off x="7127967" y="2254549"/>
            <a:ext cx="2262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此處插入合適的圖片</a:t>
            </a:r>
            <a:endParaRPr lang="en-US" dirty="0">
              <a:highlight>
                <a:srgbClr val="C0C0C0"/>
              </a:highlight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F2FC51A-59F7-4444-B334-EDB19FCA41DD}"/>
              </a:ext>
            </a:extLst>
          </p:cNvPr>
          <p:cNvSpPr txBox="1"/>
          <p:nvPr/>
        </p:nvSpPr>
        <p:spPr>
          <a:xfrm>
            <a:off x="1955076" y="5732001"/>
            <a:ext cx="2262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此處插入合適的圖片</a:t>
            </a:r>
            <a:endParaRPr lang="en-US" dirty="0">
              <a:highlight>
                <a:srgbClr val="C0C0C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6150367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060B0-4F10-8847-A99B-1EBA8017F6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油     鹽     熱量     長胖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5826629-83E3-B64D-BECB-9F3F271D50E3}"/>
              </a:ext>
            </a:extLst>
          </p:cNvPr>
          <p:cNvSpPr txBox="1">
            <a:spLocks/>
          </p:cNvSpPr>
          <p:nvPr/>
        </p:nvSpPr>
        <p:spPr>
          <a:xfrm>
            <a:off x="1152761" y="1698172"/>
            <a:ext cx="9886477" cy="39162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2800" dirty="0">
                <a:solidFill>
                  <a:schemeClr val="bg1">
                    <a:lumMod val="65000"/>
                  </a:schemeClr>
                </a:solidFill>
              </a:rPr>
              <a:t>先帶讀生詞，然後插入相關圖片，每出一張圖片，老師就根據圖片提問。 例如“這是什麼？”“這道菜的油多不多？”“這瓶飲料的熱量是多少？” 等等 。</a:t>
            </a:r>
            <a:endParaRPr lang="en-US" sz="2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07433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060B0-4F10-8847-A99B-1EBA8017F6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油     鹽     熱量     長胖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5826629-83E3-B64D-BECB-9F3F271D50E3}"/>
              </a:ext>
            </a:extLst>
          </p:cNvPr>
          <p:cNvSpPr txBox="1">
            <a:spLocks/>
          </p:cNvSpPr>
          <p:nvPr/>
        </p:nvSpPr>
        <p:spPr>
          <a:xfrm>
            <a:off x="778007" y="1306286"/>
            <a:ext cx="10403799" cy="47287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sz="28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D19E8CD-AD4B-C946-80E3-62D20F284B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1183912" cy="4644725"/>
          </a:xfrm>
        </p:spPr>
        <p:txBody>
          <a:bodyPr/>
          <a:lstStyle/>
          <a:p>
            <a:pPr marL="582613" indent="-582613">
              <a:buFont typeface="+mj-lt"/>
              <a:buAutoNum type="arabicPeriod"/>
            </a:pPr>
            <a:r>
              <a:rPr lang="zh-CN" altLang="en-US" dirty="0"/>
              <a:t>常常吃什麼容易長胖？為什麼？ 
你最喜歡吃的中國菜是什麼？這道菜的油和鹽多不多？熱量高不高？
如果常常吃中國菜，會不會長胖？為什麼？
一個人每天應該攝入多少熱量？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63A8743-48F5-554A-B3C7-63B44B50AD20}"/>
              </a:ext>
            </a:extLst>
          </p:cNvPr>
          <p:cNvSpPr txBox="1"/>
          <p:nvPr/>
        </p:nvSpPr>
        <p:spPr>
          <a:xfrm>
            <a:off x="4532811" y="4689566"/>
            <a:ext cx="5116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shè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0249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A3BA53-AD5B-0449-97A1-DC70E2823C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9930" y="2416629"/>
            <a:ext cx="6868957" cy="3315372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/>
              <a:t>生詞表二的生詞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82227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FA61F-142D-8D46-8C48-35F50CDA51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7949" y="418609"/>
            <a:ext cx="10515600" cy="882907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zh-CN" altLang="en-US" dirty="0">
                <a:solidFill>
                  <a:schemeClr val="tx1"/>
                </a:solidFill>
              </a:rPr>
              <a:t>味道：酸    甜    苦    辣    鹹</a:t>
            </a:r>
            <a:br>
              <a:rPr lang="zh-CN" altLang="en-US" dirty="0">
                <a:solidFill>
                  <a:schemeClr val="tx1"/>
                </a:solidFill>
              </a:rPr>
            </a:br>
            <a:r>
              <a:rPr lang="zh-CN" altLang="en-US" dirty="0">
                <a:solidFill>
                  <a:srgbClr val="00B050"/>
                </a:solidFill>
              </a:rPr>
              <a:t>調料：醋    糖          辣子  鹽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2AE0E2-EBF9-F04F-8515-1A19ED0B02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8500" y="2377440"/>
            <a:ext cx="6115523" cy="33937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2800" dirty="0">
                <a:solidFill>
                  <a:schemeClr val="bg1">
                    <a:lumMod val="65000"/>
                  </a:schemeClr>
                </a:solidFill>
              </a:rPr>
              <a:t>先帶讀生詞，然後插入相關圖片，每出一張圖片，老師就根據圖片提問。</a:t>
            </a:r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FA79FC-28E3-CD4F-A51C-2DF5B527532B}"/>
              </a:ext>
            </a:extLst>
          </p:cNvPr>
          <p:cNvSpPr txBox="1"/>
          <p:nvPr/>
        </p:nvSpPr>
        <p:spPr>
          <a:xfrm>
            <a:off x="8961120" y="532075"/>
            <a:ext cx="131318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err="1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偏</a:t>
            </a:r>
            <a:r>
              <a:rPr lang="en-US" altLang="zh-CN" sz="4400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…</a:t>
            </a:r>
            <a:endParaRPr lang="en-US" sz="4400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80070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FBFEC-AF6B-344F-A4BA-746FDFEBCA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把下面的詞和圖片連起來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4AA979-FB34-E944-9A30-F2BF8E535F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46" y="1335471"/>
            <a:ext cx="11253937" cy="14991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dirty="0"/>
              <a:t> 酸黃瓜        苦瓜      辣白菜      甜瓜     鹹菜     甜蒜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B7017AD-0DB2-0144-B6CE-DEB5CBDA83C2}"/>
              </a:ext>
            </a:extLst>
          </p:cNvPr>
          <p:cNvSpPr txBox="1"/>
          <p:nvPr/>
        </p:nvSpPr>
        <p:spPr>
          <a:xfrm>
            <a:off x="5969726" y="4663440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插入相關圖片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72069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7BAA24-D184-8343-9D48-53C2098C2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口味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A4330A-B6B8-1343-ABF2-486F82111A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7525" indent="-517525">
              <a:buFont typeface="+mj-lt"/>
              <a:buAutoNum type="arabicPeriod"/>
            </a:pPr>
            <a:r>
              <a:rPr lang="zh-CN" altLang="en-US" dirty="0"/>
              <a:t>你喜歡吃什麼</a:t>
            </a:r>
            <a:r>
              <a:rPr lang="zh-CN" altLang="en-US" dirty="0">
                <a:solidFill>
                  <a:srgbClr val="FF0000"/>
                </a:solidFill>
              </a:rPr>
              <a:t>口味</a:t>
            </a:r>
            <a:r>
              <a:rPr lang="zh-CN" altLang="en-US" dirty="0"/>
              <a:t>的冰激淩？
你喜歡喝什麼</a:t>
            </a:r>
            <a:r>
              <a:rPr lang="zh-CN" altLang="en-US" dirty="0">
                <a:solidFill>
                  <a:srgbClr val="FF0000"/>
                </a:solidFill>
              </a:rPr>
              <a:t>口味</a:t>
            </a:r>
            <a:r>
              <a:rPr lang="zh-CN" altLang="en-US" dirty="0"/>
              <a:t>的汽水？
這個牌子的優酪乳有什麼</a:t>
            </a:r>
            <a:r>
              <a:rPr lang="zh-CN" altLang="en-US" dirty="0">
                <a:solidFill>
                  <a:srgbClr val="FF0000"/>
                </a:solidFill>
              </a:rPr>
              <a:t>口味</a:t>
            </a:r>
            <a:r>
              <a:rPr lang="zh-CN" altLang="en-US" dirty="0"/>
              <a:t>的？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213871F-7528-EB45-BA0B-96C8B6CB9630}"/>
              </a:ext>
            </a:extLst>
          </p:cNvPr>
          <p:cNvSpPr txBox="1"/>
          <p:nvPr/>
        </p:nvSpPr>
        <p:spPr>
          <a:xfrm>
            <a:off x="8059783" y="2116183"/>
            <a:ext cx="29546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800" dirty="0">
                <a:solidFill>
                  <a:schemeClr val="bg1">
                    <a:lumMod val="65000"/>
                  </a:schemeClr>
                </a:solidFill>
              </a:rPr>
              <a:t>插入相关图片和词汇，例如</a:t>
            </a:r>
            <a:endParaRPr lang="en-US" altLang="zh-CN" sz="1800" dirty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“香草、草蜢、蓝莓</a:t>
            </a:r>
            <a:r>
              <a:rPr lang="en-US" altLang="zh-CN" dirty="0">
                <a:solidFill>
                  <a:schemeClr val="bg1">
                    <a:lumMod val="65000"/>
                  </a:schemeClr>
                </a:solidFill>
              </a:rPr>
              <a:t>……</a:t>
            </a:r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35286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7D79F-CB0A-F747-8E81-B37EC9A81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沿海    潮濕    海鮮    新鮮</a:t>
            </a: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6AE8DC7-F9E2-E94B-B219-43E8ED8DF0E0}"/>
              </a:ext>
            </a:extLst>
          </p:cNvPr>
          <p:cNvSpPr txBox="1">
            <a:spLocks/>
          </p:cNvSpPr>
          <p:nvPr/>
        </p:nvSpPr>
        <p:spPr>
          <a:xfrm>
            <a:off x="1578500" y="2377440"/>
            <a:ext cx="6115523" cy="3393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2800" dirty="0">
                <a:solidFill>
                  <a:schemeClr val="bg1">
                    <a:lumMod val="65000"/>
                  </a:schemeClr>
                </a:solidFill>
              </a:rPr>
              <a:t>先帶讀生詞，然後插入相關圖片，每出一張圖片，老師就根據圖片提問。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344591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7D79F-CB0A-F747-8E81-B37EC9A81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沿海    潮濕    海鮮    新鮮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BABEB0-06D1-0345-87CA-02DD5FA119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5182895"/>
          </a:xfrm>
        </p:spPr>
        <p:txBody>
          <a:bodyPr>
            <a:normAutofit fontScale="92500"/>
          </a:bodyPr>
          <a:lstStyle/>
          <a:p>
            <a:pPr marL="517525" indent="-517525">
              <a:buFont typeface="+mj-lt"/>
              <a:buAutoNum type="arabicPeriod"/>
            </a:pPr>
            <a:r>
              <a:rPr lang="zh-CN" altLang="en-US" dirty="0"/>
              <a:t>美國有哪些</a:t>
            </a:r>
            <a:r>
              <a:rPr lang="zh-CN" altLang="en-US" dirty="0">
                <a:solidFill>
                  <a:srgbClr val="FF0000"/>
                </a:solidFill>
              </a:rPr>
              <a:t>沿海</a:t>
            </a:r>
            <a:r>
              <a:rPr lang="zh-CN" altLang="en-US" dirty="0"/>
              <a:t>城市？中國呢？
這些</a:t>
            </a:r>
            <a:r>
              <a:rPr lang="zh-CN" altLang="en-US" dirty="0">
                <a:solidFill>
                  <a:srgbClr val="FF0000"/>
                </a:solidFill>
              </a:rPr>
              <a:t>沿海</a:t>
            </a:r>
            <a:r>
              <a:rPr lang="zh-CN" altLang="en-US" dirty="0"/>
              <a:t>城市的氣候有什麼特點？
在</a:t>
            </a:r>
            <a:r>
              <a:rPr lang="zh-CN" altLang="en-US" dirty="0">
                <a:solidFill>
                  <a:srgbClr val="FF0000"/>
                </a:solidFill>
              </a:rPr>
              <a:t>沿海</a:t>
            </a:r>
            <a:r>
              <a:rPr lang="zh-CN" altLang="en-US" dirty="0"/>
              <a:t>城市人們可以常常吃到什麼？
你喜歡吃</a:t>
            </a:r>
            <a:r>
              <a:rPr lang="zh-CN" altLang="en-US" dirty="0">
                <a:solidFill>
                  <a:srgbClr val="FF0000"/>
                </a:solidFill>
              </a:rPr>
              <a:t>海鮮</a:t>
            </a:r>
            <a:r>
              <a:rPr lang="zh-CN" altLang="en-US" dirty="0"/>
              <a:t>嗎？喜歡吃什麼海鮮？
這些</a:t>
            </a:r>
            <a:r>
              <a:rPr lang="zh-CN" altLang="en-US" dirty="0">
                <a:solidFill>
                  <a:srgbClr val="FF0000"/>
                </a:solidFill>
              </a:rPr>
              <a:t>海鮮新鮮</a:t>
            </a:r>
            <a:r>
              <a:rPr lang="zh-CN" altLang="en-US" dirty="0"/>
              <a:t>嗎？
這些蔬菜和水果</a:t>
            </a:r>
            <a:r>
              <a:rPr lang="zh-CN" altLang="en-US" dirty="0">
                <a:solidFill>
                  <a:srgbClr val="FF0000"/>
                </a:solidFill>
              </a:rPr>
              <a:t>新鮮</a:t>
            </a:r>
            <a:r>
              <a:rPr lang="zh-CN" altLang="en-US" dirty="0"/>
              <a:t>嗎？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579B0D4-23E0-7244-B429-F8EE29D68BE9}"/>
              </a:ext>
            </a:extLst>
          </p:cNvPr>
          <p:cNvSpPr txBox="1"/>
          <p:nvPr/>
        </p:nvSpPr>
        <p:spPr>
          <a:xfrm>
            <a:off x="5311170" y="5081451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800" dirty="0">
                <a:solidFill>
                  <a:schemeClr val="bg1">
                    <a:lumMod val="65000"/>
                  </a:schemeClr>
                </a:solidFill>
              </a:rPr>
              <a:t>插入相关图片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74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A3BA53-AD5B-0449-97A1-DC70E2823C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9930" y="2416629"/>
            <a:ext cx="6868957" cy="3315372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/>
              <a:t>生詞表一的生詞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4400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AA968-2EA3-994B-988F-FF7DD0505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古時     發達     發展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D54D05-7F1F-734B-BAC9-AAA87A0BCB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7525" indent="-517525">
              <a:buFont typeface="+mj-lt"/>
              <a:buAutoNum type="arabicPeriod"/>
            </a:pPr>
            <a:r>
              <a:rPr lang="zh-CN" altLang="en-US" dirty="0"/>
              <a:t>哪些國家是</a:t>
            </a:r>
            <a:r>
              <a:rPr lang="zh-CN" altLang="en-US" dirty="0">
                <a:solidFill>
                  <a:srgbClr val="FF0000"/>
                </a:solidFill>
              </a:rPr>
              <a:t>發達</a:t>
            </a:r>
            <a:r>
              <a:rPr lang="zh-CN" altLang="en-US" dirty="0"/>
              <a:t>國家？哪些國家是</a:t>
            </a:r>
            <a:r>
              <a:rPr lang="zh-CN" altLang="en-US" dirty="0">
                <a:solidFill>
                  <a:srgbClr val="FF0000"/>
                </a:solidFill>
              </a:rPr>
              <a:t>發展</a:t>
            </a:r>
            <a:r>
              <a:rPr lang="zh-CN" altLang="en-US" dirty="0"/>
              <a:t>中國家？
如果想要</a:t>
            </a:r>
            <a:r>
              <a:rPr lang="zh-CN" altLang="en-US" dirty="0">
                <a:solidFill>
                  <a:srgbClr val="FF0000"/>
                </a:solidFill>
              </a:rPr>
              <a:t>發展</a:t>
            </a:r>
            <a:r>
              <a:rPr lang="zh-CN" altLang="en-US" dirty="0"/>
              <a:t>經濟，政府應該做什麼？
</a:t>
            </a:r>
            <a:r>
              <a:rPr lang="zh-CN" altLang="en-US" dirty="0">
                <a:solidFill>
                  <a:srgbClr val="FF0000"/>
                </a:solidFill>
              </a:rPr>
              <a:t>古時</a:t>
            </a:r>
            <a:r>
              <a:rPr lang="zh-CN" altLang="en-US" dirty="0"/>
              <a:t>，在中國，是南方的經濟更</a:t>
            </a:r>
            <a:r>
              <a:rPr lang="zh-CN" altLang="en-US" dirty="0">
                <a:solidFill>
                  <a:srgbClr val="FF0000"/>
                </a:solidFill>
              </a:rPr>
              <a:t>發達</a:t>
            </a:r>
            <a:r>
              <a:rPr lang="zh-CN" altLang="en-US" dirty="0"/>
              <a:t>還是北方的經濟更</a:t>
            </a:r>
            <a:r>
              <a:rPr lang="zh-CN" altLang="en-US" dirty="0">
                <a:solidFill>
                  <a:srgbClr val="FF0000"/>
                </a:solidFill>
              </a:rPr>
              <a:t>發達</a:t>
            </a:r>
            <a:r>
              <a:rPr lang="zh-CN" altLang="en-US" dirty="0"/>
              <a:t>？為什麼？</a:t>
            </a:r>
            <a:endParaRPr lang="en-US" altLang="zh-CN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B0571EB-FBB1-BF49-BE95-55B4C47F98C5}"/>
              </a:ext>
            </a:extLst>
          </p:cNvPr>
          <p:cNvSpPr txBox="1"/>
          <p:nvPr/>
        </p:nvSpPr>
        <p:spPr>
          <a:xfrm>
            <a:off x="6244045" y="4379017"/>
            <a:ext cx="36471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可以插入相關圖片，引導學生討論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4415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30E27-CC6F-D04B-B34D-AA37E571E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地區    形成     菜系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0C0858-E070-8646-949C-2793E168D1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7" y="1087276"/>
            <a:ext cx="10275759" cy="5261273"/>
          </a:xfrm>
        </p:spPr>
        <p:txBody>
          <a:bodyPr>
            <a:normAutofit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zh-CN" altLang="en-US" dirty="0"/>
              <a:t>一個</a:t>
            </a:r>
            <a:r>
              <a:rPr lang="zh-CN" altLang="en-US" dirty="0">
                <a:solidFill>
                  <a:srgbClr val="FF0000"/>
                </a:solidFill>
              </a:rPr>
              <a:t>地區</a:t>
            </a:r>
            <a:r>
              <a:rPr lang="zh-CN" altLang="en-US" dirty="0"/>
              <a:t>飲食的</a:t>
            </a:r>
            <a:r>
              <a:rPr lang="zh-CN" altLang="en-US" dirty="0">
                <a:solidFill>
                  <a:srgbClr val="FF0000"/>
                </a:solidFill>
              </a:rPr>
              <a:t>口味</a:t>
            </a:r>
            <a:r>
              <a:rPr lang="zh-CN" altLang="en-US" dirty="0"/>
              <a:t>可能和什麼有關係？請舉例說明。
中國有多少個</a:t>
            </a:r>
            <a:r>
              <a:rPr lang="zh-CN" altLang="en-US" dirty="0">
                <a:solidFill>
                  <a:srgbClr val="FF0000"/>
                </a:solidFill>
              </a:rPr>
              <a:t>菜系</a:t>
            </a:r>
            <a:r>
              <a:rPr lang="zh-CN" altLang="en-US" dirty="0"/>
              <a:t>？
粵菜是「八大菜系」中的一個</a:t>
            </a:r>
            <a:r>
              <a:rPr lang="zh-CN" altLang="en-US" dirty="0">
                <a:solidFill>
                  <a:srgbClr val="FF0000"/>
                </a:solidFill>
              </a:rPr>
              <a:t>菜系</a:t>
            </a:r>
            <a:r>
              <a:rPr lang="zh-CN" altLang="en-US" dirty="0"/>
              <a:t>，粵菜是哪個地區的菜？
粵菜有什麼特點？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8F3206-6B72-3044-8AC7-EEFB4C221770}"/>
              </a:ext>
            </a:extLst>
          </p:cNvPr>
          <p:cNvSpPr txBox="1"/>
          <p:nvPr/>
        </p:nvSpPr>
        <p:spPr>
          <a:xfrm>
            <a:off x="5721246" y="3215589"/>
            <a:ext cx="2031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可以插入相關圖片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5C5C091-9121-2D4C-95E6-58E682F6BF85}"/>
              </a:ext>
            </a:extLst>
          </p:cNvPr>
          <p:cNvSpPr txBox="1"/>
          <p:nvPr/>
        </p:nvSpPr>
        <p:spPr>
          <a:xfrm>
            <a:off x="4913332" y="4782069"/>
            <a:ext cx="36471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chemeClr val="bg1">
                    <a:lumMod val="65000"/>
                  </a:schemeClr>
                </a:solidFill>
              </a:rPr>
              <a:t>可以插入相關圖片，引導學生討論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3A1F3AF-948F-9340-AC0A-31D99857E2BE}"/>
              </a:ext>
            </a:extLst>
          </p:cNvPr>
          <p:cNvSpPr txBox="1"/>
          <p:nvPr/>
        </p:nvSpPr>
        <p:spPr>
          <a:xfrm>
            <a:off x="1489166" y="3535863"/>
            <a:ext cx="526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yuè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08691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5EADB-7135-4549-8CEB-312BC26BF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205" y="416802"/>
            <a:ext cx="11950230" cy="882907"/>
          </a:xfrm>
        </p:spPr>
        <p:txBody>
          <a:bodyPr>
            <a:normAutofit/>
          </a:bodyPr>
          <a:lstStyle/>
          <a:p>
            <a:r>
              <a:rPr lang="en-US" altLang="zh-CN" dirty="0"/>
              <a:t>A</a:t>
            </a:r>
            <a:r>
              <a:rPr lang="zh-CN" altLang="en-US" dirty="0"/>
              <a:t>、</a:t>
            </a:r>
            <a:r>
              <a:rPr lang="en-US" altLang="zh-CN" dirty="0"/>
              <a:t>B</a:t>
            </a:r>
            <a:r>
              <a:rPr lang="zh-CN" altLang="en-US" dirty="0"/>
              <a:t>、</a:t>
            </a:r>
            <a:r>
              <a:rPr lang="en-US" altLang="zh-CN" dirty="0"/>
              <a:t>(C)</a:t>
            </a:r>
            <a:r>
              <a:rPr lang="zh-CN" altLang="en-US" dirty="0"/>
              <a:t> 合稱</a:t>
            </a:r>
            <a:r>
              <a:rPr lang="en-US" altLang="zh-CN" dirty="0"/>
              <a:t>D</a:t>
            </a:r>
            <a:r>
              <a:rPr lang="zh-TW" altLang="en-US" dirty="0"/>
              <a:t>  </a:t>
            </a:r>
            <a:r>
              <a:rPr lang="zh-CN" altLang="en-US" dirty="0"/>
              <a:t> </a:t>
            </a:r>
            <a:r>
              <a:rPr lang="zh-CN" altLang="en-US" sz="3200" dirty="0"/>
              <a:t> </a:t>
            </a:r>
            <a:r>
              <a:rPr lang="en-US" altLang="zh-CN" sz="3200" dirty="0"/>
              <a:t>A,</a:t>
            </a:r>
            <a:r>
              <a:rPr lang="zh-CN" altLang="en-US" sz="3200" dirty="0"/>
              <a:t> </a:t>
            </a:r>
            <a:r>
              <a:rPr lang="en-US" altLang="zh-CN" sz="3200" dirty="0"/>
              <a:t>B,</a:t>
            </a:r>
            <a:r>
              <a:rPr lang="zh-CN" altLang="en-US" sz="3200" dirty="0"/>
              <a:t> </a:t>
            </a:r>
            <a:r>
              <a:rPr lang="en-US" altLang="zh-CN" sz="3200" dirty="0"/>
              <a:t>(C)</a:t>
            </a:r>
            <a:r>
              <a:rPr lang="zh-CN" altLang="en-US" sz="3200" dirty="0"/>
              <a:t> </a:t>
            </a:r>
            <a:r>
              <a:rPr lang="en-US" altLang="zh-CN" sz="3200" dirty="0"/>
              <a:t>are</a:t>
            </a:r>
            <a:r>
              <a:rPr lang="zh-CN" altLang="en-US" sz="3200" dirty="0"/>
              <a:t> </a:t>
            </a:r>
            <a:r>
              <a:rPr lang="en-US" altLang="zh-TW" sz="3200" dirty="0"/>
              <a:t>collectively</a:t>
            </a:r>
            <a:r>
              <a:rPr lang="zh-TW" altLang="en-US" sz="3200" dirty="0"/>
              <a:t> </a:t>
            </a:r>
            <a:r>
              <a:rPr lang="en-US" altLang="zh-TW" sz="3200" dirty="0"/>
              <a:t>referred</a:t>
            </a:r>
            <a:r>
              <a:rPr lang="zh-TW" altLang="en-US" sz="3200" dirty="0"/>
              <a:t> </a:t>
            </a:r>
            <a:r>
              <a:rPr lang="en-US" altLang="zh-TW" sz="3200" dirty="0"/>
              <a:t>to</a:t>
            </a:r>
            <a:r>
              <a:rPr lang="zh-TW" altLang="en-US" sz="3200" dirty="0"/>
              <a:t> </a:t>
            </a:r>
            <a:r>
              <a:rPr lang="en-US" altLang="zh-TW" sz="3200" dirty="0"/>
              <a:t>as</a:t>
            </a:r>
            <a:r>
              <a:rPr lang="zh-CN" altLang="en-US" sz="3200" dirty="0"/>
              <a:t> </a:t>
            </a:r>
            <a:r>
              <a:rPr lang="en-US" altLang="zh-CN" sz="3200" dirty="0"/>
              <a:t>D</a:t>
            </a:r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388AB22-2BA9-8247-AA43-70AB553B61CE}"/>
              </a:ext>
            </a:extLst>
          </p:cNvPr>
          <p:cNvSpPr txBox="1"/>
          <p:nvPr/>
        </p:nvSpPr>
        <p:spPr>
          <a:xfrm>
            <a:off x="2961564" y="191192"/>
            <a:ext cx="1146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hé</a:t>
            </a:r>
            <a:r>
              <a:rPr lang="zh-CN" altLang="en-US" dirty="0"/>
              <a:t>   </a:t>
            </a:r>
            <a:r>
              <a:rPr lang="en-US" altLang="zh-CN" dirty="0" err="1"/>
              <a:t>chēng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2295363-0532-C34D-9C66-1FFACEDDBA5B}"/>
              </a:ext>
            </a:extLst>
          </p:cNvPr>
          <p:cNvSpPr txBox="1"/>
          <p:nvPr/>
        </p:nvSpPr>
        <p:spPr>
          <a:xfrm>
            <a:off x="429799" y="1499193"/>
            <a:ext cx="11762201" cy="3893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zh-CN" altLang="en-US" sz="3400" dirty="0">
                <a:latin typeface="KaiTi" panose="02010609060101010101" pitchFamily="49" charset="-122"/>
                <a:ea typeface="KaiTi" panose="02010609060101010101" pitchFamily="49" charset="-122"/>
              </a:rPr>
              <a:t>這八所大學</a:t>
            </a:r>
            <a:r>
              <a:rPr lang="zh-CN" altLang="en-US" sz="34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合稱</a:t>
            </a:r>
            <a:r>
              <a:rPr lang="zh-CN" altLang="en-US" sz="3400" dirty="0">
                <a:latin typeface="KaiTi" panose="02010609060101010101" pitchFamily="49" charset="-122"/>
                <a:ea typeface="KaiTi" panose="02010609060101010101" pitchFamily="49" charset="-122"/>
              </a:rPr>
              <a:t>「常青藤」大學。
泰山、嵩山、華山、恆山、衡山</a:t>
            </a:r>
            <a:r>
              <a:rPr lang="zh-CN" altLang="en-US" sz="34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合稱</a:t>
            </a:r>
            <a:r>
              <a:rPr lang="zh-CN" altLang="en-US" sz="3400" dirty="0">
                <a:latin typeface="KaiTi" panose="02010609060101010101" pitchFamily="49" charset="-122"/>
                <a:ea typeface="KaiTi" panose="02010609060101010101" pitchFamily="49" charset="-122"/>
              </a:rPr>
              <a:t>「五嶽」。
在中國古代，日、月、火、木、水、金、土</a:t>
            </a:r>
            <a:r>
              <a:rPr lang="zh-CN" altLang="en-US" sz="34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合稱</a:t>
            </a:r>
            <a:r>
              <a:rPr lang="zh-CN" altLang="en-US" sz="3400" dirty="0">
                <a:latin typeface="KaiTi" panose="02010609060101010101" pitchFamily="49" charset="-122"/>
                <a:ea typeface="KaiTi" panose="02010609060101010101" pitchFamily="49" charset="-122"/>
              </a:rPr>
              <a:t>「七曜」。
川菜、湘菜、粵菜、閩菜、蘇菜、浙菜、徽菜和魯菜，</a:t>
            </a:r>
            <a:r>
              <a:rPr lang="zh-CN" altLang="en-US" sz="34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合稱</a:t>
            </a:r>
            <a:r>
              <a:rPr lang="zh-CN" altLang="en-US" sz="3400" dirty="0">
                <a:latin typeface="KaiTi" panose="02010609060101010101" pitchFamily="49" charset="-122"/>
                <a:ea typeface="KaiTi" panose="02010609060101010101" pitchFamily="49" charset="-122"/>
              </a:rPr>
              <a:t>「八大菜系」。</a:t>
            </a:r>
            <a:endParaRPr lang="en-US" sz="34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BC5FB5D-0635-C244-ABED-92BE2EBD3B36}"/>
              </a:ext>
            </a:extLst>
          </p:cNvPr>
          <p:cNvSpPr txBox="1"/>
          <p:nvPr/>
        </p:nvSpPr>
        <p:spPr>
          <a:xfrm>
            <a:off x="4863306" y="1383216"/>
            <a:ext cx="1063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qīng</a:t>
            </a:r>
            <a:r>
              <a:rPr lang="zh-CN" altLang="en-US" dirty="0"/>
              <a:t> </a:t>
            </a:r>
            <a:r>
              <a:rPr lang="en-US" dirty="0" err="1"/>
              <a:t>téng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702ACFA-BE39-924A-8458-D90187BD1F4C}"/>
              </a:ext>
            </a:extLst>
          </p:cNvPr>
          <p:cNvSpPr txBox="1"/>
          <p:nvPr/>
        </p:nvSpPr>
        <p:spPr>
          <a:xfrm>
            <a:off x="7596489" y="1610163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800" dirty="0">
                <a:solidFill>
                  <a:schemeClr val="bg1">
                    <a:lumMod val="65000"/>
                  </a:schemeClr>
                </a:solidFill>
              </a:rPr>
              <a:t>可插入相关图片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F4BF54C-6D56-164D-9E11-7788C54651C1}"/>
              </a:ext>
            </a:extLst>
          </p:cNvPr>
          <p:cNvSpPr txBox="1"/>
          <p:nvPr/>
        </p:nvSpPr>
        <p:spPr>
          <a:xfrm>
            <a:off x="8695983" y="2190569"/>
            <a:ext cx="526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yuè</a:t>
            </a:r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D037D36-65E4-DD44-AF06-6672B385DFEF}"/>
              </a:ext>
            </a:extLst>
          </p:cNvPr>
          <p:cNvSpPr txBox="1"/>
          <p:nvPr/>
        </p:nvSpPr>
        <p:spPr>
          <a:xfrm>
            <a:off x="10899252" y="2930798"/>
            <a:ext cx="5178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yào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03940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2FD664-6BA7-D94A-92B9-D21D746BCF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2328" y="1001980"/>
            <a:ext cx="10515600" cy="5770724"/>
          </a:xfrm>
        </p:spPr>
        <p:txBody>
          <a:bodyPr>
            <a:normAutofit/>
          </a:bodyPr>
          <a:lstStyle/>
          <a:p>
            <a:pPr marL="465138" indent="-465138">
              <a:buFont typeface="+mj-lt"/>
              <a:buAutoNum type="arabicPeriod"/>
            </a:pPr>
            <a:r>
              <a:rPr lang="zh-CN" altLang="en-US" dirty="0"/>
              <a:t>大學三年級簡稱</a:t>
            </a:r>
            <a:r>
              <a:rPr lang="en-US" altLang="zh-CN" dirty="0"/>
              <a:t>____ </a:t>
            </a:r>
            <a:r>
              <a:rPr lang="zh-CN" altLang="en-US" dirty="0"/>
              <a:t>。
兩個菜一個湯簡稱</a:t>
            </a:r>
            <a:r>
              <a:rPr lang="en-US" altLang="zh-CN" dirty="0"/>
              <a:t>____ </a:t>
            </a:r>
            <a:r>
              <a:rPr lang="zh-CN" altLang="en-US" dirty="0"/>
              <a:t>。
加利福尼亞州簡稱</a:t>
            </a:r>
            <a:r>
              <a:rPr lang="en-US" altLang="zh-CN" dirty="0"/>
              <a:t>____ </a:t>
            </a:r>
            <a:r>
              <a:rPr lang="zh-CN" altLang="en-US" dirty="0"/>
              <a:t>。
德克薩斯州簡稱</a:t>
            </a:r>
            <a:r>
              <a:rPr lang="en-US" altLang="zh-CN" dirty="0"/>
              <a:t>____ </a:t>
            </a:r>
            <a:r>
              <a:rPr lang="zh-CN" altLang="en-US" dirty="0"/>
              <a:t>。
北京的簡稱是</a:t>
            </a:r>
            <a:r>
              <a:rPr lang="en-US" altLang="zh-CN" dirty="0"/>
              <a:t>____ </a:t>
            </a:r>
            <a:r>
              <a:rPr lang="zh-CN" altLang="en-US" dirty="0"/>
              <a:t>。
上海的簡稱是</a:t>
            </a:r>
            <a:r>
              <a:rPr lang="en-US" altLang="zh-CN" dirty="0"/>
              <a:t>____ </a:t>
            </a:r>
            <a:r>
              <a:rPr lang="zh-CN" altLang="en-US" dirty="0"/>
              <a:t>。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6990B4C-84E3-004D-921E-6A0C3E1CF151}"/>
              </a:ext>
            </a:extLst>
          </p:cNvPr>
          <p:cNvSpPr txBox="1">
            <a:spLocks/>
          </p:cNvSpPr>
          <p:nvPr/>
        </p:nvSpPr>
        <p:spPr>
          <a:xfrm>
            <a:off x="283336" y="98597"/>
            <a:ext cx="9359428" cy="8829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  <a:cs typeface="+mj-cs"/>
              </a:defRPr>
            </a:lvl1pPr>
          </a:lstStyle>
          <a:p>
            <a:r>
              <a:rPr lang="en-US" altLang="zh-CN" dirty="0"/>
              <a:t>A</a:t>
            </a:r>
            <a:r>
              <a:rPr lang="zh-CN" altLang="en-US" dirty="0"/>
              <a:t>簡稱</a:t>
            </a:r>
            <a:r>
              <a:rPr lang="en-US" altLang="zh-CN" dirty="0"/>
              <a:t>B</a:t>
            </a:r>
            <a:r>
              <a:rPr lang="zh-CN" altLang="en-US" sz="3100" dirty="0"/>
              <a:t>    </a:t>
            </a:r>
            <a:r>
              <a:rPr lang="en-US" altLang="zh-CN" sz="3100" dirty="0"/>
              <a:t>B</a:t>
            </a:r>
            <a:r>
              <a:rPr lang="zh-CN" altLang="en-US" sz="3100" dirty="0"/>
              <a:t> </a:t>
            </a:r>
            <a:r>
              <a:rPr lang="en-US" altLang="zh-CN" sz="3100" dirty="0"/>
              <a:t>is</a:t>
            </a:r>
            <a:r>
              <a:rPr lang="zh-CN" altLang="en-US" sz="3100" dirty="0"/>
              <a:t> </a:t>
            </a:r>
            <a:r>
              <a:rPr lang="en-US" altLang="zh-CN" sz="3100" dirty="0"/>
              <a:t>the</a:t>
            </a:r>
            <a:r>
              <a:rPr lang="zh-CN" altLang="en-US" sz="3100" dirty="0"/>
              <a:t> </a:t>
            </a:r>
            <a:r>
              <a:rPr lang="en-US" altLang="zh-CN" sz="3100" dirty="0"/>
              <a:t>abbreviation</a:t>
            </a:r>
            <a:r>
              <a:rPr lang="zh-CN" altLang="en-US" sz="3100" dirty="0"/>
              <a:t> </a:t>
            </a:r>
            <a:r>
              <a:rPr lang="en-US" altLang="zh-CN" sz="3100" dirty="0"/>
              <a:t>of</a:t>
            </a:r>
            <a:r>
              <a:rPr lang="zh-CN" altLang="en-US" sz="3100" dirty="0"/>
              <a:t> </a:t>
            </a:r>
            <a:r>
              <a:rPr lang="en-US" altLang="zh-CN" sz="3100" dirty="0"/>
              <a:t>A</a:t>
            </a:r>
            <a:endParaRPr lang="en-US" sz="31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CAFD9A1-3AA9-4742-8392-046CBC11055D}"/>
              </a:ext>
            </a:extLst>
          </p:cNvPr>
          <p:cNvSpPr txBox="1"/>
          <p:nvPr/>
        </p:nvSpPr>
        <p:spPr>
          <a:xfrm>
            <a:off x="1199576" y="3762559"/>
            <a:ext cx="17177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dé</a:t>
            </a:r>
            <a:r>
              <a:rPr lang="zh-CN" altLang="en-US" dirty="0"/>
              <a:t>     </a:t>
            </a:r>
            <a:r>
              <a:rPr lang="en-US" altLang="zh-CN" dirty="0" err="1"/>
              <a:t>kè</a:t>
            </a:r>
            <a:r>
              <a:rPr lang="zh-CN" altLang="en-US" dirty="0"/>
              <a:t>   </a:t>
            </a:r>
            <a:r>
              <a:rPr lang="en-US" altLang="zh-CN" dirty="0" err="1"/>
              <a:t>sà</a:t>
            </a:r>
            <a:r>
              <a:rPr lang="zh-CN" altLang="en-US" dirty="0"/>
              <a:t>      </a:t>
            </a:r>
            <a:r>
              <a:rPr lang="en-US" altLang="zh-CN" dirty="0" err="1"/>
              <a:t>sī</a:t>
            </a:r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312F5EC-5230-444C-AB7D-FA46850E4D29}"/>
              </a:ext>
            </a:extLst>
          </p:cNvPr>
          <p:cNvSpPr txBox="1"/>
          <p:nvPr/>
        </p:nvSpPr>
        <p:spPr>
          <a:xfrm>
            <a:off x="1252263" y="2784243"/>
            <a:ext cx="27606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jiā</a:t>
            </a:r>
            <a:r>
              <a:rPr lang="zh-CN" altLang="en-US" dirty="0"/>
              <a:t>      </a:t>
            </a:r>
            <a:r>
              <a:rPr lang="en-US" altLang="zh-CN" dirty="0" err="1"/>
              <a:t>lì</a:t>
            </a:r>
            <a:r>
              <a:rPr lang="zh-CN" altLang="en-US" dirty="0"/>
              <a:t>     </a:t>
            </a:r>
            <a:r>
              <a:rPr lang="en-US" altLang="zh-CN" dirty="0" err="1"/>
              <a:t>fú</a:t>
            </a:r>
            <a:r>
              <a:rPr lang="zh-CN" altLang="en-US" dirty="0"/>
              <a:t>     </a:t>
            </a:r>
            <a:r>
              <a:rPr lang="en-US" altLang="zh-CN" dirty="0" err="1"/>
              <a:t>ní</a:t>
            </a:r>
            <a:r>
              <a:rPr lang="zh-CN" altLang="en-US" dirty="0"/>
              <a:t>    </a:t>
            </a:r>
            <a:r>
              <a:rPr lang="en-US" altLang="zh-CN" dirty="0" err="1"/>
              <a:t>yà</a:t>
            </a:r>
            <a:r>
              <a:rPr lang="zh-CN" altLang="en-US" dirty="0"/>
              <a:t>   </a:t>
            </a:r>
            <a:r>
              <a:rPr lang="en-US" altLang="zh-CN" dirty="0" err="1"/>
              <a:t>zhōu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801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4" grpId="0"/>
      <p:bldP spid="1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003EB-4124-AC4E-8971-E59BF51C1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合稱      簡稱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513897-2595-DA4B-AFA2-4CFEA988AF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2100" y="1087276"/>
            <a:ext cx="10926788" cy="5110324"/>
          </a:xfrm>
        </p:spPr>
        <p:txBody>
          <a:bodyPr>
            <a:normAutofit/>
          </a:bodyPr>
          <a:lstStyle/>
          <a:p>
            <a:pPr marL="577850" indent="-577850">
              <a:buFont typeface="+mj-lt"/>
              <a:buAutoNum type="arabicPeriod"/>
            </a:pPr>
            <a:r>
              <a:rPr lang="zh-CN" altLang="en-US" dirty="0"/>
              <a:t>在英文中，</a:t>
            </a:r>
            <a:r>
              <a:rPr lang="en-US" dirty="0"/>
              <a:t>CO</a:t>
            </a:r>
            <a:r>
              <a:rPr lang="zh-CN" altLang="en-US" dirty="0"/>
              <a:t>是科羅拉多州的</a:t>
            </a:r>
            <a:r>
              <a:rPr lang="en-US" altLang="zh-CN" dirty="0"/>
              <a:t>______</a:t>
            </a:r>
            <a:r>
              <a:rPr lang="zh-CN" altLang="en-US" dirty="0"/>
              <a:t>。
網上購物</a:t>
            </a:r>
            <a:r>
              <a:rPr lang="en-US" altLang="zh-CN" dirty="0"/>
              <a:t>______</a:t>
            </a:r>
            <a:r>
              <a:rPr lang="zh-CN" altLang="en-US" dirty="0"/>
              <a:t>網購。
「中華人民共和國」 </a:t>
            </a:r>
            <a:r>
              <a:rPr lang="en-US" altLang="zh-CN" dirty="0"/>
              <a:t>______</a:t>
            </a:r>
            <a:r>
              <a:rPr lang="zh-CN" altLang="en-US" dirty="0"/>
              <a:t>中國。
這八所大學</a:t>
            </a:r>
            <a:r>
              <a:rPr lang="en-US" altLang="zh-CN" dirty="0"/>
              <a:t>______</a:t>
            </a:r>
            <a:r>
              <a:rPr lang="zh-CN" altLang="en-US" dirty="0"/>
              <a:t>「常青藤」大學。
在中國文化中，梅、蘭、竹、菊</a:t>
            </a:r>
            <a:r>
              <a:rPr lang="en-US" altLang="zh-CN" dirty="0"/>
              <a:t>______</a:t>
            </a:r>
            <a:r>
              <a:rPr lang="zh-CN" altLang="en-US" dirty="0"/>
              <a:t>「四君子」。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C3D69B-6BA6-0E4C-9B18-EC0F7A8997F4}"/>
              </a:ext>
            </a:extLst>
          </p:cNvPr>
          <p:cNvSpPr txBox="1"/>
          <p:nvPr/>
        </p:nvSpPr>
        <p:spPr>
          <a:xfrm>
            <a:off x="8845446" y="4053789"/>
            <a:ext cx="2031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800" dirty="0">
                <a:solidFill>
                  <a:schemeClr val="bg1">
                    <a:lumMod val="65000"/>
                  </a:schemeClr>
                </a:solidFill>
              </a:rPr>
              <a:t>可以插入相关图片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EBE28E6-F4B9-F246-B336-2BB2C5FC9F9E}"/>
              </a:ext>
            </a:extLst>
          </p:cNvPr>
          <p:cNvSpPr txBox="1"/>
          <p:nvPr/>
        </p:nvSpPr>
        <p:spPr>
          <a:xfrm>
            <a:off x="7423046" y="5989018"/>
            <a:ext cx="40126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800" dirty="0">
                <a:solidFill>
                  <a:schemeClr val="bg1">
                    <a:lumMod val="65000"/>
                  </a:schemeClr>
                </a:solidFill>
              </a:rPr>
              <a:t>可以插入相关拼音、图片或英文释义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15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9D3B9-FACF-9B43-8D6A-8A8032792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……</a:t>
            </a:r>
            <a:r>
              <a:rPr lang="zh-CN" altLang="en-US" dirty="0"/>
              <a:t>，其中</a:t>
            </a:r>
            <a:r>
              <a:rPr lang="en-US" altLang="zh-CN" dirty="0"/>
              <a:t>……</a:t>
            </a:r>
            <a:r>
              <a:rPr lang="zh-CN" altLang="en-US" dirty="0"/>
              <a:t> </a:t>
            </a:r>
            <a:r>
              <a:rPr lang="zh-CN" altLang="en-US" sz="3100" dirty="0"/>
              <a:t> </a:t>
            </a:r>
            <a:r>
              <a:rPr lang="en-US" altLang="zh-CN" sz="3100" dirty="0"/>
              <a:t>among</a:t>
            </a:r>
            <a:r>
              <a:rPr lang="zh-CN" altLang="en-US" sz="3100" dirty="0"/>
              <a:t> </a:t>
            </a:r>
            <a:r>
              <a:rPr lang="en-US" altLang="zh-CN" sz="3100" dirty="0"/>
              <a:t>the</a:t>
            </a:r>
            <a:r>
              <a:rPr lang="zh-CN" altLang="en-US" sz="3100" dirty="0"/>
              <a:t> </a:t>
            </a:r>
            <a:r>
              <a:rPr lang="en-US" altLang="zh-CN" sz="3100" dirty="0"/>
              <a:t>aforementioned;</a:t>
            </a:r>
            <a:r>
              <a:rPr lang="zh-CN" altLang="en-US" sz="3100" dirty="0"/>
              <a:t> </a:t>
            </a:r>
            <a:r>
              <a:rPr lang="en-US" altLang="zh-CN" sz="3100" dirty="0"/>
              <a:t>of</a:t>
            </a:r>
            <a:r>
              <a:rPr lang="zh-CN" altLang="en-US" sz="3100" dirty="0"/>
              <a:t> </a:t>
            </a:r>
            <a:r>
              <a:rPr lang="en-US" altLang="zh-CN" sz="3100" dirty="0"/>
              <a:t>which</a:t>
            </a:r>
            <a:endParaRPr lang="en-US" sz="31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0BFD0E-339D-BF4B-B62F-E33C95815E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46" y="1092510"/>
            <a:ext cx="11073076" cy="5555887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zh-CN" altLang="en-US" dirty="0"/>
              <a:t>午飯我們點了麻婆豆腐、辣子雞和醋溜白菜，其中辣子雞味道最好。
美國有很多大城市，其中 </a:t>
            </a:r>
            <a:r>
              <a:rPr lang="en-US" altLang="zh-CN" dirty="0"/>
              <a:t>____</a:t>
            </a:r>
            <a:r>
              <a:rPr lang="zh-CN" altLang="en-US" dirty="0"/>
              <a:t>最有名。
中國有很多大城市，其中</a:t>
            </a:r>
            <a:r>
              <a:rPr lang="en-US" altLang="zh-CN" dirty="0"/>
              <a:t>____</a:t>
            </a:r>
            <a:r>
              <a:rPr lang="zh-CN" altLang="en-US" dirty="0"/>
              <a:t>最有名。
中國有很多用豆腐做的菜，其中</a:t>
            </a:r>
            <a:r>
              <a:rPr lang="en-US" altLang="zh-CN" dirty="0"/>
              <a:t>____</a:t>
            </a:r>
            <a:r>
              <a:rPr lang="zh-CN" altLang="en-US" dirty="0"/>
              <a:t>最有名。
</a:t>
            </a:r>
            <a:r>
              <a:rPr lang="en-US" altLang="zh-CN" dirty="0"/>
              <a:t>____</a:t>
            </a:r>
            <a:r>
              <a:rPr lang="zh-CN" altLang="en-US" dirty="0"/>
              <a:t>、 </a:t>
            </a:r>
            <a:r>
              <a:rPr lang="en-US" altLang="zh-CN" dirty="0"/>
              <a:t>____</a:t>
            </a:r>
            <a:r>
              <a:rPr lang="zh-CN" altLang="en-US" dirty="0"/>
              <a:t>、 </a:t>
            </a:r>
            <a:r>
              <a:rPr lang="en-US" altLang="zh-CN" dirty="0"/>
              <a:t>____</a:t>
            </a:r>
            <a:r>
              <a:rPr lang="zh-CN" altLang="en-US" dirty="0"/>
              <a:t>都是我的大學生活中重要的一部分，其中， </a:t>
            </a:r>
            <a:r>
              <a:rPr lang="en-US" altLang="zh-CN" dirty="0"/>
              <a:t>____</a:t>
            </a:r>
            <a:r>
              <a:rPr lang="zh-CN" altLang="en-US" dirty="0"/>
              <a:t>最重要。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9491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A8AB4A-E5AC-AF45-915D-A2BC53ED8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種 水稻 小麥 麵食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ED35E4-0891-EA40-ADCD-2A8C489F3A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2410" y="1815737"/>
            <a:ext cx="9886477" cy="39162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2800" dirty="0">
                <a:solidFill>
                  <a:schemeClr val="bg1">
                    <a:lumMod val="65000"/>
                  </a:schemeClr>
                </a:solidFill>
              </a:rPr>
              <a:t>先帶讀生詞，然後插入相關圖片，每出一張圖片，老師根據圖片提問。 例如“這是什麼？”“他們在種什麼？”“在中國，什麼地方種小麥？”（根據中國小麥</a:t>
            </a:r>
            <a:r>
              <a:rPr lang="en-US" altLang="zh-CN" sz="2800" dirty="0">
                <a:solidFill>
                  <a:schemeClr val="bg1">
                    <a:lumMod val="65000"/>
                  </a:schemeClr>
                </a:solidFill>
              </a:rPr>
              <a:t>/</a:t>
            </a:r>
            <a:r>
              <a:rPr lang="zh-CN" altLang="en-US" sz="2800" dirty="0">
                <a:solidFill>
                  <a:schemeClr val="bg1">
                    <a:lumMod val="65000"/>
                  </a:schemeClr>
                </a:solidFill>
              </a:rPr>
              <a:t>水稻分布圖）“這些麵食是用什麼做的？”等等。</a:t>
            </a:r>
            <a:endParaRPr lang="en-US" sz="2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5120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DE98C7-ED31-424D-9801-1F75356EA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1332314" cy="882907"/>
          </a:xfrm>
        </p:spPr>
        <p:txBody>
          <a:bodyPr>
            <a:normAutofit/>
          </a:bodyPr>
          <a:lstStyle/>
          <a:p>
            <a:r>
              <a:rPr lang="zh-CN" altLang="en-US" dirty="0"/>
              <a:t>氣候    氣溫   差異   平均    降水    適合    特產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C0304-A946-EF4D-991C-1DC6B8750D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5721" y="1134757"/>
            <a:ext cx="10778963" cy="5222084"/>
          </a:xfrm>
        </p:spPr>
        <p:txBody>
          <a:bodyPr>
            <a:normAutofit fontScale="85000" lnSpcReduction="20000"/>
          </a:bodyPr>
          <a:lstStyle/>
          <a:p>
            <a:pPr marL="582613" indent="-582613">
              <a:buFont typeface="+mj-lt"/>
              <a:buAutoNum type="arabicPeriod"/>
            </a:pPr>
            <a:r>
              <a:rPr lang="zh-CN" altLang="en-US" dirty="0"/>
              <a:t>你的家鄉的</a:t>
            </a:r>
            <a:r>
              <a:rPr lang="zh-CN" altLang="en-US" dirty="0">
                <a:solidFill>
                  <a:srgbClr val="FF0000"/>
                </a:solidFill>
              </a:rPr>
              <a:t>氣候</a:t>
            </a:r>
            <a:r>
              <a:rPr lang="zh-CN" altLang="en-US" dirty="0"/>
              <a:t>是什麼樣的？
冬天冷嗎？常常下雪嗎？最低</a:t>
            </a:r>
            <a:r>
              <a:rPr lang="zh-CN" altLang="en-US" dirty="0">
                <a:solidFill>
                  <a:srgbClr val="FF0000"/>
                </a:solidFill>
              </a:rPr>
              <a:t>氣溫</a:t>
            </a:r>
            <a:r>
              <a:rPr lang="zh-CN" altLang="en-US" dirty="0"/>
              <a:t>是多少度？
夏天時的</a:t>
            </a:r>
            <a:r>
              <a:rPr lang="zh-CN" altLang="en-US" dirty="0">
                <a:solidFill>
                  <a:srgbClr val="FF0000"/>
                </a:solidFill>
              </a:rPr>
              <a:t>平均氣溫</a:t>
            </a:r>
            <a:r>
              <a:rPr lang="zh-CN" altLang="en-US" dirty="0"/>
              <a:t>是多少度？
一年的平均</a:t>
            </a:r>
            <a:r>
              <a:rPr lang="zh-CN" altLang="en-US" dirty="0">
                <a:solidFill>
                  <a:srgbClr val="FF0000"/>
                </a:solidFill>
              </a:rPr>
              <a:t>降水量</a:t>
            </a:r>
            <a:r>
              <a:rPr lang="zh-CN" altLang="en-US" dirty="0"/>
              <a:t>是多少？平均</a:t>
            </a:r>
            <a:r>
              <a:rPr lang="zh-CN" altLang="en-US" dirty="0">
                <a:solidFill>
                  <a:srgbClr val="FF0000"/>
                </a:solidFill>
              </a:rPr>
              <a:t>降雪</a:t>
            </a:r>
            <a:r>
              <a:rPr lang="zh-CN" altLang="en-US" dirty="0"/>
              <a:t>量呢？
你的家鄉</a:t>
            </a:r>
            <a:r>
              <a:rPr lang="zh-CN" altLang="en-US" dirty="0">
                <a:solidFill>
                  <a:srgbClr val="FF0000"/>
                </a:solidFill>
              </a:rPr>
              <a:t>適合</a:t>
            </a:r>
            <a:r>
              <a:rPr lang="zh-CN" altLang="en-US" dirty="0"/>
              <a:t>種什麼？有什麼</a:t>
            </a:r>
            <a:r>
              <a:rPr lang="zh-CN" altLang="en-US" dirty="0">
                <a:solidFill>
                  <a:srgbClr val="FF0000"/>
                </a:solidFill>
              </a:rPr>
              <a:t>特產</a:t>
            </a:r>
            <a:r>
              <a:rPr lang="zh-CN" altLang="en-US" dirty="0"/>
              <a:t>？
除了家鄉，你還去過哪裡？這兩個地方的</a:t>
            </a:r>
            <a:r>
              <a:rPr lang="zh-CN" altLang="en-US" dirty="0">
                <a:solidFill>
                  <a:srgbClr val="FF0000"/>
                </a:solidFill>
              </a:rPr>
              <a:t>氣候</a:t>
            </a:r>
            <a:r>
              <a:rPr lang="zh-CN" altLang="en-US" dirty="0"/>
              <a:t>有什麼</a:t>
            </a:r>
            <a:r>
              <a:rPr lang="zh-CN" altLang="en-US" dirty="0">
                <a:solidFill>
                  <a:srgbClr val="FF0000"/>
                </a:solidFill>
              </a:rPr>
              <a:t>差異</a:t>
            </a:r>
            <a:r>
              <a:rPr lang="zh-CN" altLang="en-US" dirty="0"/>
              <a:t>？
美國東部和西部的</a:t>
            </a:r>
            <a:r>
              <a:rPr lang="zh-CN" altLang="en-US" dirty="0">
                <a:solidFill>
                  <a:srgbClr val="FF0000"/>
                </a:solidFill>
              </a:rPr>
              <a:t>氣候</a:t>
            </a:r>
            <a:r>
              <a:rPr lang="zh-CN" altLang="en-US" dirty="0"/>
              <a:t>有什麼</a:t>
            </a:r>
            <a:r>
              <a:rPr lang="zh-CN" altLang="en-US" dirty="0">
                <a:solidFill>
                  <a:srgbClr val="FF0000"/>
                </a:solidFill>
              </a:rPr>
              <a:t>差異</a:t>
            </a:r>
            <a:r>
              <a:rPr lang="zh-CN" altLang="en-US" dirty="0"/>
              <a:t>？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8E1215-5C86-D94F-A74A-51357460A056}"/>
              </a:ext>
            </a:extLst>
          </p:cNvPr>
          <p:cNvSpPr txBox="1"/>
          <p:nvPr/>
        </p:nvSpPr>
        <p:spPr>
          <a:xfrm>
            <a:off x="7119257" y="902610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=</a:t>
            </a:r>
            <a:r>
              <a:rPr lang="zh-CN" altLang="en-US" dirty="0"/>
              <a:t>下雨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A1DAEB-408B-2D43-BCAA-EBCADAD3409A}"/>
              </a:ext>
            </a:extLst>
          </p:cNvPr>
          <p:cNvSpPr txBox="1"/>
          <p:nvPr/>
        </p:nvSpPr>
        <p:spPr>
          <a:xfrm>
            <a:off x="3892732" y="3222955"/>
            <a:ext cx="631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liàng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9521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94EF86-A1C0-3243-AD80-3D6F708F2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為什麼中國北方適合種小麥？南方適合種水稻？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01EA954-7A8F-A544-98FD-89DF7CEF68A6}"/>
              </a:ext>
            </a:extLst>
          </p:cNvPr>
          <p:cNvSpPr txBox="1"/>
          <p:nvPr/>
        </p:nvSpPr>
        <p:spPr>
          <a:xfrm>
            <a:off x="3453192" y="2599510"/>
            <a:ext cx="8032968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此處插入中國小麥和水稻分佈圖，
以及中國南北方降水量、平均氣溫等圖片，先讓學生小組討論，然後通過提問
帶領學生說</a:t>
            </a:r>
            <a:r>
              <a:rPr lang="en-US" altLang="zh-CN" dirty="0"/>
              <a:t>1-2</a:t>
            </a:r>
            <a:r>
              <a:rPr lang="zh-CN" altLang="en-US" dirty="0"/>
              <a:t>遍
例如
老師：“中國南方和北方的氣溫有什麼差異？”
學生：南方的平均氣溫高，北方的平均氣溫低
老師：中國南方和北方的降水量有什麼差異？
學生：</a:t>
            </a:r>
            <a:r>
              <a:rPr lang="en-US" altLang="zh-CN" dirty="0"/>
              <a:t>......
</a:t>
            </a:r>
            <a:r>
              <a:rPr lang="zh-CN" altLang="en-US" dirty="0"/>
              <a:t>老師：好（指著圖片），因為（學生：北方的氣溫低、降水少）
所以（適合種小麥）
</a:t>
            </a:r>
            <a:r>
              <a:rPr lang="en-US" altLang="zh-CN" dirty="0"/>
              <a:t>......</a:t>
            </a:r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C31DD6DB-F3BA-064A-A5F1-F1394B9EC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1332314" cy="882907"/>
          </a:xfrm>
        </p:spPr>
        <p:txBody>
          <a:bodyPr>
            <a:normAutofit/>
          </a:bodyPr>
          <a:lstStyle/>
          <a:p>
            <a:r>
              <a:rPr lang="zh-CN" altLang="en-US" dirty="0"/>
              <a:t>氣候    氣溫   差異   平均    降水    適合    特產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5579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6BB19-53B1-6647-BF52-7D76FA28D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tx1"/>
                </a:solidFill>
              </a:rPr>
              <a:t>適合       ≠     </a:t>
            </a:r>
            <a:r>
              <a:rPr lang="zh-CN" altLang="en-US" dirty="0">
                <a:solidFill>
                  <a:srgbClr val="FF0000"/>
                </a:solidFill>
              </a:rPr>
              <a:t>合適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D4261A-5C9A-7C49-B217-B286897F0A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2495006"/>
            <a:ext cx="10909592" cy="3605348"/>
          </a:xfrm>
        </p:spPr>
        <p:txBody>
          <a:bodyPr>
            <a:normAutofit/>
          </a:bodyPr>
          <a:lstStyle/>
          <a:p>
            <a:pPr marL="465138" indent="-465138">
              <a:lnSpc>
                <a:spcPct val="120000"/>
              </a:lnSpc>
              <a:buFont typeface="+mj-lt"/>
              <a:buAutoNum type="arabicPeriod"/>
            </a:pPr>
            <a:r>
              <a:rPr lang="zh-CN" altLang="en-US" dirty="0"/>
              <a:t>這件衣服不</a:t>
            </a:r>
            <a:r>
              <a:rPr lang="en-US" altLang="zh-CN" dirty="0"/>
              <a:t>______</a:t>
            </a:r>
            <a:r>
              <a:rPr lang="zh-CN" altLang="en-US" dirty="0"/>
              <a:t>，太大了。
這件衣服很</a:t>
            </a:r>
            <a:r>
              <a:rPr lang="en-US" altLang="zh-CN" dirty="0"/>
              <a:t>______</a:t>
            </a:r>
            <a:r>
              <a:rPr lang="zh-CN" altLang="en-US" dirty="0"/>
              <a:t>她，她穿上很漂亮。
中國南方的氣候</a:t>
            </a:r>
            <a:r>
              <a:rPr lang="en-US" altLang="zh-CN" dirty="0"/>
              <a:t>____</a:t>
            </a:r>
            <a:r>
              <a:rPr lang="zh-CN" altLang="en-US" dirty="0"/>
              <a:t>種水稻。
我覺得我和他說這件事情不</a:t>
            </a:r>
            <a:r>
              <a:rPr lang="en-US" altLang="zh-CN" dirty="0"/>
              <a:t>____</a:t>
            </a:r>
            <a:r>
              <a:rPr lang="zh-CN" altLang="en-US" dirty="0"/>
              <a:t>，因為我不認識他。</a:t>
            </a:r>
            <a:endParaRPr lang="en-US" altLang="zh-CN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1902A8B-4E5D-A04A-9A4E-14EB1104BBC9}"/>
              </a:ext>
            </a:extLst>
          </p:cNvPr>
          <p:cNvSpPr txBox="1"/>
          <p:nvPr/>
        </p:nvSpPr>
        <p:spPr>
          <a:xfrm>
            <a:off x="962156" y="941333"/>
            <a:ext cx="4171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V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F7534A-AED2-564B-A170-55C643DEBBD9}"/>
              </a:ext>
            </a:extLst>
          </p:cNvPr>
          <p:cNvSpPr txBox="1"/>
          <p:nvPr/>
        </p:nvSpPr>
        <p:spPr>
          <a:xfrm>
            <a:off x="3818568" y="941332"/>
            <a:ext cx="8402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>
                <a:solidFill>
                  <a:srgbClr val="FF0000"/>
                </a:solidFill>
              </a:rPr>
              <a:t>Adj.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8C194EB-5E0F-7642-B032-F16326D7E58C}"/>
              </a:ext>
            </a:extLst>
          </p:cNvPr>
          <p:cNvSpPr txBox="1"/>
          <p:nvPr/>
        </p:nvSpPr>
        <p:spPr>
          <a:xfrm>
            <a:off x="463446" y="1538188"/>
            <a:ext cx="903854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800" dirty="0"/>
              <a:t>is</a:t>
            </a:r>
            <a:r>
              <a:rPr lang="zh-CN" altLang="en-US" sz="2800" dirty="0"/>
              <a:t> </a:t>
            </a:r>
            <a:r>
              <a:rPr lang="en-US" altLang="zh-CN" sz="2800" dirty="0"/>
              <a:t>suited</a:t>
            </a:r>
            <a:r>
              <a:rPr lang="zh-CN" altLang="en-US" sz="2800" dirty="0"/>
              <a:t> </a:t>
            </a:r>
            <a:r>
              <a:rPr lang="en-US" altLang="zh-CN" sz="2800" dirty="0"/>
              <a:t>for</a:t>
            </a:r>
            <a:r>
              <a:rPr lang="zh-CN" altLang="en-US" sz="2800" dirty="0"/>
              <a:t>           </a:t>
            </a:r>
            <a:r>
              <a:rPr lang="en-US" altLang="zh-CN" sz="2800" dirty="0">
                <a:solidFill>
                  <a:srgbClr val="FF0000"/>
                </a:solidFill>
              </a:rPr>
              <a:t>suitable/appropriate</a:t>
            </a:r>
            <a:r>
              <a:rPr lang="zh-CN" altLang="en-US" sz="2800" dirty="0">
                <a:solidFill>
                  <a:srgbClr val="FF0000"/>
                </a:solidFill>
              </a:rPr>
              <a:t> 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D382ACE-3351-BB4C-9B57-BCD80B485AE4}"/>
              </a:ext>
            </a:extLst>
          </p:cNvPr>
          <p:cNvSpPr txBox="1"/>
          <p:nvPr/>
        </p:nvSpPr>
        <p:spPr>
          <a:xfrm>
            <a:off x="7511144" y="2677886"/>
            <a:ext cx="2954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此處可以插入合適的圖片。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11C308E-1DF6-EE4A-9151-949BFCF97EB2}"/>
              </a:ext>
            </a:extLst>
          </p:cNvPr>
          <p:cNvSpPr txBox="1"/>
          <p:nvPr/>
        </p:nvSpPr>
        <p:spPr>
          <a:xfrm>
            <a:off x="9087395" y="3463904"/>
            <a:ext cx="2954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此處可以插入合適的圖片。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53085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AEEDA-3418-864C-A7E6-F55A370581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5968" y="360657"/>
            <a:ext cx="11280063" cy="882907"/>
          </a:xfrm>
        </p:spPr>
        <p:txBody>
          <a:bodyPr>
            <a:normAutofit/>
          </a:bodyPr>
          <a:lstStyle/>
          <a:p>
            <a:r>
              <a:rPr lang="zh-CN" altLang="en-US" dirty="0"/>
              <a:t>飲食    食物     葷     素     素菜     肉菜    蔬菜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8CDEA43-328B-124E-B5BF-FA5BBEFFE625}"/>
              </a:ext>
            </a:extLst>
          </p:cNvPr>
          <p:cNvSpPr txBox="1">
            <a:spLocks/>
          </p:cNvSpPr>
          <p:nvPr/>
        </p:nvSpPr>
        <p:spPr>
          <a:xfrm>
            <a:off x="1152761" y="1698172"/>
            <a:ext cx="9886477" cy="39162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2800" dirty="0">
                <a:solidFill>
                  <a:schemeClr val="bg1">
                    <a:lumMod val="65000"/>
                  </a:schemeClr>
                </a:solidFill>
              </a:rPr>
              <a:t>先帶讀生詞，然後插入相關圖片，每出一張圖片，老師根據圖片提問。 例如“這些菜是素材還是肉菜？” 等等。</a:t>
            </a:r>
            <a:endParaRPr lang="en-US" sz="2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6295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9DCB37-3E0D-EB49-AE03-E21DA53509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5968" y="1126925"/>
            <a:ext cx="11280062" cy="5109158"/>
          </a:xfrm>
        </p:spPr>
        <p:txBody>
          <a:bodyPr>
            <a:normAutofit fontScale="92500" lnSpcReduction="10000"/>
          </a:bodyPr>
          <a:lstStyle/>
          <a:p>
            <a:pPr marL="465138" indent="-465138">
              <a:buFont typeface="+mj-lt"/>
              <a:buAutoNum type="arabicPeriod"/>
            </a:pPr>
            <a:r>
              <a:rPr lang="zh-CN" altLang="en-US" dirty="0"/>
              <a:t>你喜歡吃</a:t>
            </a:r>
            <a:r>
              <a:rPr lang="zh-CN" altLang="en-US" dirty="0">
                <a:solidFill>
                  <a:srgbClr val="FF0000"/>
                </a:solidFill>
              </a:rPr>
              <a:t>素菜</a:t>
            </a:r>
            <a:r>
              <a:rPr lang="zh-CN" altLang="en-US" dirty="0"/>
              <a:t>還是</a:t>
            </a:r>
            <a:r>
              <a:rPr lang="zh-CN" altLang="en-US" dirty="0">
                <a:solidFill>
                  <a:srgbClr val="FF0000"/>
                </a:solidFill>
              </a:rPr>
              <a:t>肉菜</a:t>
            </a:r>
            <a:r>
              <a:rPr lang="zh-CN" altLang="en-US" dirty="0"/>
              <a:t>？喜歡吃</a:t>
            </a:r>
            <a:r>
              <a:rPr lang="zh-CN" altLang="en-US" dirty="0">
                <a:solidFill>
                  <a:srgbClr val="FF0000"/>
                </a:solidFill>
              </a:rPr>
              <a:t>素</a:t>
            </a:r>
            <a:r>
              <a:rPr lang="zh-CN" altLang="en-US" dirty="0"/>
              <a:t>餃子還是肉餃子？
你</a:t>
            </a:r>
            <a:r>
              <a:rPr lang="zh-CN" altLang="en-US" dirty="0">
                <a:solidFill>
                  <a:srgbClr val="FF0000"/>
                </a:solidFill>
              </a:rPr>
              <a:t>吃素</a:t>
            </a:r>
            <a:r>
              <a:rPr lang="zh-CN" altLang="en-US" dirty="0"/>
              <a:t>嗎？你知道誰吃素嗎？
博爾德有什麼好吃的</a:t>
            </a:r>
            <a:r>
              <a:rPr lang="zh-CN" altLang="en-US" dirty="0">
                <a:solidFill>
                  <a:srgbClr val="FF0000"/>
                </a:solidFill>
              </a:rPr>
              <a:t>素食餐廳</a:t>
            </a:r>
            <a:r>
              <a:rPr lang="zh-CN" altLang="en-US" dirty="0"/>
              <a:t>嗎？
你喜歡吃什麼</a:t>
            </a:r>
            <a:r>
              <a:rPr lang="zh-CN" altLang="en-US" dirty="0">
                <a:solidFill>
                  <a:srgbClr val="FF0000"/>
                </a:solidFill>
              </a:rPr>
              <a:t>蔬菜</a:t>
            </a:r>
            <a:r>
              <a:rPr lang="zh-CN" altLang="en-US" dirty="0"/>
              <a:t>？不喜歡吃什麼</a:t>
            </a:r>
            <a:r>
              <a:rPr lang="zh-CN" altLang="en-US" dirty="0">
                <a:solidFill>
                  <a:srgbClr val="FF0000"/>
                </a:solidFill>
              </a:rPr>
              <a:t>蔬菜</a:t>
            </a:r>
            <a:r>
              <a:rPr lang="zh-CN" altLang="en-US" dirty="0"/>
              <a:t>？
你覺得你的</a:t>
            </a:r>
            <a:r>
              <a:rPr lang="zh-CN" altLang="en-US" dirty="0">
                <a:solidFill>
                  <a:srgbClr val="FF0000"/>
                </a:solidFill>
              </a:rPr>
              <a:t>飲食</a:t>
            </a:r>
            <a:r>
              <a:rPr lang="zh-CN" altLang="en-US" dirty="0"/>
              <a:t>健康嗎？為什麼？
中國人吃飯的時候講究「</a:t>
            </a:r>
            <a:r>
              <a:rPr lang="zh-CN" altLang="en-US" dirty="0">
                <a:solidFill>
                  <a:srgbClr val="FF0000"/>
                </a:solidFill>
              </a:rPr>
              <a:t>葷素搭配</a:t>
            </a:r>
            <a:r>
              <a:rPr lang="zh-CN" altLang="en-US" dirty="0"/>
              <a:t>」，這是什麼意思？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150C7D7-6C22-F04A-8AF1-3E55B5FF6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5968" y="360657"/>
            <a:ext cx="11280063" cy="882907"/>
          </a:xfrm>
        </p:spPr>
        <p:txBody>
          <a:bodyPr>
            <a:normAutofit/>
          </a:bodyPr>
          <a:lstStyle/>
          <a:p>
            <a:r>
              <a:rPr lang="zh-CN" altLang="en-US" dirty="0"/>
              <a:t>飲食    食物     葷     素     素菜     肉菜    蔬菜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3845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EA660-2250-3E4C-94B2-8C82D893A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葷素搭配      蔬菜      食物      營養      全面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B5D1F24-0C8B-F44B-858C-F14FEEF6FDB0}"/>
              </a:ext>
            </a:extLst>
          </p:cNvPr>
          <p:cNvSpPr txBox="1">
            <a:spLocks/>
          </p:cNvSpPr>
          <p:nvPr/>
        </p:nvSpPr>
        <p:spPr>
          <a:xfrm>
            <a:off x="1152761" y="1698172"/>
            <a:ext cx="9886477" cy="39162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sz="2800" dirty="0">
                <a:solidFill>
                  <a:schemeClr val="bg1">
                    <a:lumMod val="65000"/>
                  </a:schemeClr>
                </a:solidFill>
              </a:rPr>
              <a:t>先帶讀生詞，然後插入相關圖片，老師根據圖片提問。 例如“她午飯吃了什麼？”“有（素菜還是肉菜？）有</a:t>
            </a:r>
            <a:r>
              <a:rPr lang="en-US" altLang="zh-CN" sz="2800" dirty="0">
                <a:solidFill>
                  <a:schemeClr val="bg1">
                    <a:lumMod val="65000"/>
                  </a:schemeClr>
                </a:solidFill>
              </a:rPr>
              <a:t>......”“</a:t>
            </a:r>
            <a:r>
              <a:rPr lang="zh-CN" altLang="en-US" sz="2800" dirty="0">
                <a:solidFill>
                  <a:schemeClr val="bg1">
                    <a:lumMod val="65000"/>
                  </a:schemeClr>
                </a:solidFill>
              </a:rPr>
              <a:t>如果一頓飯有素菜也有肉菜，那麼我們就說這頓飯（學生：葷素搭配）” “這頓飯有多少種蔬菜</a:t>
            </a:r>
            <a:r>
              <a:rPr lang="en-US" altLang="zh-CN" sz="2800" dirty="0">
                <a:solidFill>
                  <a:schemeClr val="bg1">
                    <a:lumMod val="65000"/>
                  </a:schemeClr>
                </a:solidFill>
              </a:rPr>
              <a:t>/</a:t>
            </a:r>
            <a:r>
              <a:rPr lang="zh-CN" altLang="en-US" sz="2800" dirty="0">
                <a:solidFill>
                  <a:schemeClr val="bg1">
                    <a:lumMod val="65000"/>
                  </a:schemeClr>
                </a:solidFill>
              </a:rPr>
              <a:t>食物？”“她”吃了很多不同的食物，所以</a:t>
            </a:r>
            <a:r>
              <a:rPr lang="en-US" altLang="zh-CN" sz="2800" dirty="0">
                <a:solidFill>
                  <a:schemeClr val="bg1">
                    <a:lumMod val="65000"/>
                  </a:schemeClr>
                </a:solidFill>
              </a:rPr>
              <a:t>... </a:t>
            </a:r>
            <a:r>
              <a:rPr lang="zh-CN" altLang="en-US" sz="2800" dirty="0">
                <a:solidFill>
                  <a:schemeClr val="bg1">
                    <a:lumMod val="65000"/>
                  </a:schemeClr>
                </a:solidFill>
              </a:rPr>
              <a:t>（營養很全面）</a:t>
            </a:r>
            <a:r>
              <a:rPr lang="en-US" altLang="zh-CN" sz="2800" dirty="0">
                <a:solidFill>
                  <a:schemeClr val="bg1">
                    <a:lumMod val="65000"/>
                  </a:schemeClr>
                </a:solidFill>
              </a:rPr>
              <a:t>... </a:t>
            </a:r>
            <a:r>
              <a:rPr lang="zh-CN" altLang="en-US" sz="2800" dirty="0">
                <a:solidFill>
                  <a:schemeClr val="bg1">
                    <a:lumMod val="65000"/>
                  </a:schemeClr>
                </a:solidFill>
              </a:rPr>
              <a:t>。</a:t>
            </a:r>
            <a:endParaRPr lang="en-US" sz="2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67316"/>
      </p:ext>
    </p:extLst>
  </p:cSld>
  <p:clrMapOvr>
    <a:masterClrMapping/>
  </p:clrMapOvr>
</p:sld>
</file>

<file path=ppt/theme/theme1.xml><?xml version="1.0" encoding="utf-8"?>
<a:theme xmlns:a="http://schemas.openxmlformats.org/drawingml/2006/main" name="常用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常用" id="{9DDAE6EC-1737-1044-87DE-CDDA2A82D898}" vid="{A2DAEE89-EE25-824A-ABB5-4B8EA61E753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常用</Template>
  <TotalTime>752</TotalTime>
  <Words>1614</Words>
  <Application>Microsoft Macintosh PowerPoint</Application>
  <PresentationFormat>Widescreen</PresentationFormat>
  <Paragraphs>79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-apple-system</vt:lpstr>
      <vt:lpstr>KaiTi</vt:lpstr>
      <vt:lpstr>Arial</vt:lpstr>
      <vt:lpstr>Calibri</vt:lpstr>
      <vt:lpstr>Calibri Light</vt:lpstr>
      <vt:lpstr>Times</vt:lpstr>
      <vt:lpstr>常用</vt:lpstr>
      <vt:lpstr>第一課 中國飲食</vt:lpstr>
      <vt:lpstr>PowerPoint Presentation</vt:lpstr>
      <vt:lpstr>種 水稻 小麥 麵食</vt:lpstr>
      <vt:lpstr>氣候    氣溫   差異   平均    降水    適合    特產</vt:lpstr>
      <vt:lpstr>氣候    氣溫   差異   平均    降水    適合    特產</vt:lpstr>
      <vt:lpstr>適合       ≠     合適</vt:lpstr>
      <vt:lpstr>飲食    食物     葷     素     素菜     肉菜    蔬菜</vt:lpstr>
      <vt:lpstr>飲食    食物     葷     素     素菜     肉菜    蔬菜</vt:lpstr>
      <vt:lpstr>葷素搭配      蔬菜      食物      營養      全面</vt:lpstr>
      <vt:lpstr>葷素搭配      蔬菜      食物      營養      全面</vt:lpstr>
      <vt:lpstr>搭配  V &amp; N</vt:lpstr>
      <vt:lpstr>油     鹽     熱量     長胖</vt:lpstr>
      <vt:lpstr>油     鹽     熱量     長胖</vt:lpstr>
      <vt:lpstr>PowerPoint Presentation</vt:lpstr>
      <vt:lpstr>味道：酸    甜    苦    辣    鹹 調料：醋    糖          辣子  鹽</vt:lpstr>
      <vt:lpstr>把下面的詞和圖片連起來</vt:lpstr>
      <vt:lpstr>口味</vt:lpstr>
      <vt:lpstr>沿海    潮濕    海鮮    新鮮</vt:lpstr>
      <vt:lpstr>沿海    潮濕    海鮮    新鮮</vt:lpstr>
      <vt:lpstr>古時     發達     發展</vt:lpstr>
      <vt:lpstr>地區    形成     菜系</vt:lpstr>
      <vt:lpstr>A、B、(C) 合稱D    A, B, (C) are collectively referred to as D</vt:lpstr>
      <vt:lpstr>PowerPoint Presentation</vt:lpstr>
      <vt:lpstr>合稱      簡稱</vt:lpstr>
      <vt:lpstr>……，其中……  among the aforementioned; of which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第一课 中国饮食</dc:title>
  <dc:creator>Runqing Qi</dc:creator>
  <cp:lastModifiedBy>Runqing Qi</cp:lastModifiedBy>
  <cp:revision>11</cp:revision>
  <dcterms:created xsi:type="dcterms:W3CDTF">2023-12-23T00:47:56Z</dcterms:created>
  <dcterms:modified xsi:type="dcterms:W3CDTF">2024-01-13T20:09:10Z</dcterms:modified>
</cp:coreProperties>
</file>