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7" r:id="rId2"/>
    <p:sldId id="298" r:id="rId3"/>
    <p:sldId id="258" r:id="rId4"/>
    <p:sldId id="297" r:id="rId5"/>
    <p:sldId id="300" r:id="rId6"/>
    <p:sldId id="303" r:id="rId7"/>
    <p:sldId id="259" r:id="rId8"/>
    <p:sldId id="301" r:id="rId9"/>
    <p:sldId id="296" r:id="rId10"/>
    <p:sldId id="304" r:id="rId11"/>
    <p:sldId id="302" r:id="rId12"/>
    <p:sldId id="295" r:id="rId13"/>
    <p:sldId id="305" r:id="rId14"/>
    <p:sldId id="299" r:id="rId15"/>
    <p:sldId id="260" r:id="rId16"/>
    <p:sldId id="307" r:id="rId17"/>
    <p:sldId id="306" r:id="rId18"/>
    <p:sldId id="308" r:id="rId19"/>
    <p:sldId id="310" r:id="rId20"/>
    <p:sldId id="309" r:id="rId21"/>
    <p:sldId id="311" r:id="rId22"/>
    <p:sldId id="288" r:id="rId23"/>
    <p:sldId id="275" r:id="rId24"/>
    <p:sldId id="312" r:id="rId25"/>
    <p:sldId id="265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62"/>
    <p:restoredTop sz="94693"/>
  </p:normalViewPr>
  <p:slideViewPr>
    <p:cSldViewPr snapToGrid="0" snapToObjects="1">
      <p:cViewPr varScale="1">
        <p:scale>
          <a:sx n="98" d="100"/>
          <a:sy n="98" d="100"/>
        </p:scale>
        <p:origin x="7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508C6-0A36-F145-935B-CFF8E51592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第一课</a:t>
            </a:r>
            <a:r>
              <a:rPr lang="zh-CN" altLang="en-US" dirty="0"/>
              <a:t> 中国饮食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5E9EFF-CCE6-724E-8F2F-CE869EC0E0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生词练习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535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A8A1F-D770-6B4D-B3AD-BD01F5096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7525" indent="-517525">
              <a:buFont typeface="+mj-lt"/>
              <a:buAutoNum type="arabicPeriod"/>
            </a:pPr>
            <a:r>
              <a:rPr lang="en-US" dirty="0" err="1"/>
              <a:t>美国人早饭</a:t>
            </a:r>
            <a:r>
              <a:rPr lang="zh-CN" altLang="en-US" dirty="0"/>
              <a:t>、午饭、晚饭一般都吃什么？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en-US" dirty="0" err="1"/>
              <a:t>你觉得美国人吃饭的时候</a:t>
            </a:r>
            <a:r>
              <a:rPr lang="en-US" u="sng" dirty="0" err="1"/>
              <a:t>讲究</a:t>
            </a:r>
            <a:r>
              <a:rPr lang="en-US" dirty="0" err="1">
                <a:solidFill>
                  <a:srgbClr val="FF0000"/>
                </a:solidFill>
              </a:rPr>
              <a:t>荤素搭配</a:t>
            </a:r>
            <a:r>
              <a:rPr lang="en-US" dirty="0" err="1"/>
              <a:t>吗</a:t>
            </a:r>
            <a:r>
              <a:rPr lang="zh-CN" altLang="en-US" dirty="0"/>
              <a:t>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你一天</a:t>
            </a:r>
            <a:r>
              <a:rPr lang="zh-CN" altLang="en-US" dirty="0">
                <a:solidFill>
                  <a:srgbClr val="FF0000"/>
                </a:solidFill>
              </a:rPr>
              <a:t>平均</a:t>
            </a:r>
            <a:r>
              <a:rPr lang="zh-CN" altLang="en-US" dirty="0"/>
              <a:t>吃多少种</a:t>
            </a:r>
            <a:r>
              <a:rPr lang="zh-CN" altLang="en-US" dirty="0">
                <a:solidFill>
                  <a:srgbClr val="FF0000"/>
                </a:solidFill>
              </a:rPr>
              <a:t>食物</a:t>
            </a:r>
            <a:r>
              <a:rPr lang="zh-CN" altLang="en-US" dirty="0"/>
              <a:t>？你觉得自己从这些</a:t>
            </a:r>
            <a:r>
              <a:rPr lang="zh-CN" altLang="en-US" dirty="0">
                <a:solidFill>
                  <a:srgbClr val="FF0000"/>
                </a:solidFill>
              </a:rPr>
              <a:t>食物</a:t>
            </a:r>
            <a:r>
              <a:rPr lang="zh-CN" altLang="en-US" dirty="0"/>
              <a:t>中得到的</a:t>
            </a:r>
            <a:r>
              <a:rPr lang="zh-CN" altLang="en-US" dirty="0">
                <a:solidFill>
                  <a:srgbClr val="FF0000"/>
                </a:solidFill>
              </a:rPr>
              <a:t>营养全面</a:t>
            </a:r>
            <a:r>
              <a:rPr lang="zh-CN" altLang="en-US" dirty="0"/>
              <a:t>吗？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什么样的</a:t>
            </a:r>
            <a:r>
              <a:rPr lang="zh-CN" altLang="en-US" dirty="0">
                <a:solidFill>
                  <a:srgbClr val="FF0000"/>
                </a:solidFill>
              </a:rPr>
              <a:t>饮食</a:t>
            </a:r>
            <a:r>
              <a:rPr lang="zh-CN" altLang="en-US" dirty="0"/>
              <a:t>习惯才能保证</a:t>
            </a:r>
            <a:r>
              <a:rPr lang="zh-CN" altLang="en-US" dirty="0">
                <a:solidFill>
                  <a:srgbClr val="FF0000"/>
                </a:solidFill>
              </a:rPr>
              <a:t>营养全面</a:t>
            </a:r>
            <a:r>
              <a:rPr lang="zh-CN" altLang="en-US" dirty="0"/>
              <a:t>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524E361-5D7C-FA45-9AE1-8457F8943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/>
          <a:p>
            <a:r>
              <a:rPr lang="zh-CN" altLang="en-US" dirty="0"/>
              <a:t>荤素搭配       蔬菜     食物      营养     全面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4084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5E206-F3F1-2C4A-B43A-9C7EDE57A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搭配</a:t>
            </a:r>
            <a:r>
              <a:rPr lang="zh-CN" altLang="en-US" dirty="0">
                <a:solidFill>
                  <a:schemeClr val="tx1"/>
                </a:solidFill>
              </a:rPr>
              <a:t>  </a:t>
            </a:r>
            <a:r>
              <a:rPr lang="en-US" altLang="zh-CN" dirty="0">
                <a:solidFill>
                  <a:schemeClr val="tx1"/>
                </a:solidFill>
              </a:rPr>
              <a:t>V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&amp;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E8EE0-754E-DB44-A3FC-65325F68B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7525" indent="-517525">
              <a:buFont typeface="+mj-lt"/>
              <a:buAutoNum type="arabicPeriod"/>
            </a:pPr>
            <a:r>
              <a:rPr lang="en-US" dirty="0" err="1"/>
              <a:t>你觉得她这身搭配怎么样</a:t>
            </a:r>
            <a:r>
              <a:rPr lang="zh-CN" altLang="en-US" dirty="0"/>
              <a:t>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>
                <a:latin typeface="KaiTi" panose="02010609060101010101" pitchFamily="49" charset="-122"/>
              </a:rPr>
              <a:t>他应该</a:t>
            </a:r>
            <a:r>
              <a:rPr lang="zh-CN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搭配什么颜色的鞋？</a:t>
            </a:r>
            <a:endParaRPr lang="en-US" altLang="zh-CN" sz="36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7525" indent="-517525">
              <a:spcBef>
                <a:spcPts val="1400"/>
              </a:spcBef>
              <a:buFont typeface="+mj-lt"/>
              <a:buAutoNum type="arabicPeriod"/>
            </a:pPr>
            <a:r>
              <a:rPr lang="zh-CN" altLang="en-US" dirty="0"/>
              <a:t>黑色的裤子应该搭配</a:t>
            </a:r>
            <a:r>
              <a:rPr lang="zh-CN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什么颜色</a:t>
            </a:r>
            <a:r>
              <a:rPr lang="zh-CN" altLang="en-US" dirty="0"/>
              <a:t>的鞋？</a:t>
            </a:r>
            <a:endParaRPr lang="en-US" altLang="zh-CN" dirty="0"/>
          </a:p>
          <a:p>
            <a:pPr marL="517525" indent="-517525">
              <a:spcBef>
                <a:spcPts val="1400"/>
              </a:spcBef>
              <a:buFont typeface="+mj-lt"/>
              <a:buAutoNum type="arabicPeriod"/>
            </a:pPr>
            <a:r>
              <a:rPr lang="zh-CN" altLang="en-US" dirty="0"/>
              <a:t>紅色的衬衫应该搭配</a:t>
            </a:r>
            <a:r>
              <a:rPr lang="zh-CN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什么颜色</a:t>
            </a:r>
            <a:r>
              <a:rPr lang="zh-CN" altLang="en-US" dirty="0"/>
              <a:t>的裤子</a:t>
            </a:r>
            <a:r>
              <a:rPr lang="zh-TW" altLang="en-US" dirty="0"/>
              <a:t>？</a:t>
            </a:r>
            <a:endParaRPr lang="en-US" altLang="zh-TW" dirty="0"/>
          </a:p>
          <a:p>
            <a:pPr marL="517525" indent="-517525">
              <a:spcBef>
                <a:spcPts val="1400"/>
              </a:spcBef>
              <a:buFont typeface="+mj-lt"/>
              <a:buAutoNum type="arabicPeriod"/>
            </a:pPr>
            <a:r>
              <a:rPr lang="zh-CN" altLang="en-US" dirty="0"/>
              <a:t>他午饭吃了什么</a:t>
            </a:r>
            <a:r>
              <a:rPr lang="zh-TW" altLang="en-US" dirty="0"/>
              <a:t>？</a:t>
            </a:r>
            <a:r>
              <a:rPr lang="en-US" altLang="zh-CN" dirty="0"/>
              <a:t>(</a:t>
            </a:r>
            <a:r>
              <a:rPr lang="zh-CN" altLang="en-US" dirty="0"/>
              <a:t>他吃了</a:t>
            </a:r>
            <a:r>
              <a:rPr lang="en-US" altLang="zh-CN" dirty="0"/>
              <a:t>……</a:t>
            </a:r>
            <a:r>
              <a:rPr lang="zh-CN" altLang="en-US" dirty="0"/>
              <a:t>，还搭配了</a:t>
            </a:r>
            <a:r>
              <a:rPr lang="en-US" altLang="zh-CN" dirty="0"/>
              <a:t>……)</a:t>
            </a:r>
            <a:endParaRPr lang="en-US" sz="36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7525" indent="-517525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5BF209-BF15-AD45-919D-03D9D81A6ED5}"/>
              </a:ext>
            </a:extLst>
          </p:cNvPr>
          <p:cNvSpPr txBox="1"/>
          <p:nvPr/>
        </p:nvSpPr>
        <p:spPr>
          <a:xfrm>
            <a:off x="3631473" y="376092"/>
            <a:ext cx="723204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0" i="0" dirty="0">
                <a:solidFill>
                  <a:srgbClr val="212529"/>
                </a:solidFill>
                <a:effectLst/>
                <a:latin typeface="-apple-system"/>
              </a:rPr>
              <a:t>collocation, combination, work together in harmony</a:t>
            </a:r>
            <a:endParaRPr lang="en-US" sz="2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BF3784-D6D2-5B42-ADA6-C9CF323E73E1}"/>
              </a:ext>
            </a:extLst>
          </p:cNvPr>
          <p:cNvSpPr txBox="1"/>
          <p:nvPr/>
        </p:nvSpPr>
        <p:spPr>
          <a:xfrm>
            <a:off x="6962504" y="1376876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highlight>
                  <a:srgbClr val="C0C0C0"/>
                </a:highlight>
              </a:rPr>
              <a:t>此处插入合适的图片</a:t>
            </a:r>
            <a:endParaRPr lang="en-US" dirty="0">
              <a:highlight>
                <a:srgbClr val="C0C0C0"/>
              </a:highligh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633CAA-7C4B-5A4E-BBAB-1E0194403AB7}"/>
              </a:ext>
            </a:extLst>
          </p:cNvPr>
          <p:cNvSpPr txBox="1"/>
          <p:nvPr/>
        </p:nvSpPr>
        <p:spPr>
          <a:xfrm>
            <a:off x="7127967" y="2254549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highlight>
                  <a:srgbClr val="C0C0C0"/>
                </a:highlight>
              </a:rPr>
              <a:t>此处插入合适的图片</a:t>
            </a:r>
            <a:endParaRPr lang="en-US" dirty="0">
              <a:highlight>
                <a:srgbClr val="C0C0C0"/>
              </a:highligh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2FC51A-59F7-4444-B334-EDB19FCA41DD}"/>
              </a:ext>
            </a:extLst>
          </p:cNvPr>
          <p:cNvSpPr txBox="1"/>
          <p:nvPr/>
        </p:nvSpPr>
        <p:spPr>
          <a:xfrm>
            <a:off x="1955076" y="5732001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highlight>
                  <a:srgbClr val="C0C0C0"/>
                </a:highlight>
              </a:rPr>
              <a:t>此处插入合适的图片</a:t>
            </a:r>
            <a:endParaRPr lang="en-US" dirty="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615036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060B0-4F10-8847-A99B-1EBA8017F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油</a:t>
            </a:r>
            <a:r>
              <a:rPr lang="zh-CN" altLang="en-US" dirty="0"/>
              <a:t>      盐      热量    长胖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5826629-83E3-B64D-BECB-9F3F271D50E3}"/>
              </a:ext>
            </a:extLst>
          </p:cNvPr>
          <p:cNvSpPr txBox="1">
            <a:spLocks/>
          </p:cNvSpPr>
          <p:nvPr/>
        </p:nvSpPr>
        <p:spPr>
          <a:xfrm>
            <a:off x="1152761" y="1698172"/>
            <a:ext cx="9886477" cy="3916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 err="1">
                <a:solidFill>
                  <a:schemeClr val="bg1">
                    <a:lumMod val="65000"/>
                  </a:schemeClr>
                </a:solidFill>
              </a:rPr>
              <a:t>先带读生词</a:t>
            </a:r>
            <a:r>
              <a:rPr lang="zh-CN" altLang="en-US" sz="2800" dirty="0">
                <a:solidFill>
                  <a:schemeClr val="bg1">
                    <a:lumMod val="65000"/>
                  </a:schemeClr>
                </a:solidFill>
              </a:rPr>
              <a:t>，然后插入相关图片，每出一张图片，老师就根据图片提问。例如“这是什么？”“这道菜的油多不多？”“这瓶饮料的热量是多少？” 等等 。</a:t>
            </a:r>
            <a:endParaRPr lang="en-U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743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060B0-4F10-8847-A99B-1EBA8017F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油</a:t>
            </a:r>
            <a:r>
              <a:rPr lang="zh-CN" altLang="en-US" dirty="0"/>
              <a:t>      盐      热量    长胖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5826629-83E3-B64D-BECB-9F3F271D50E3}"/>
              </a:ext>
            </a:extLst>
          </p:cNvPr>
          <p:cNvSpPr txBox="1">
            <a:spLocks/>
          </p:cNvSpPr>
          <p:nvPr/>
        </p:nvSpPr>
        <p:spPr>
          <a:xfrm>
            <a:off x="778007" y="1306286"/>
            <a:ext cx="10403799" cy="4728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D19E8CD-AD4B-C946-80E3-62D20F284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1183912" cy="4644725"/>
          </a:xfrm>
        </p:spPr>
        <p:txBody>
          <a:bodyPr/>
          <a:lstStyle/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常常吃什么容易长胖？为什么？ </a:t>
            </a:r>
            <a:endParaRPr lang="en-US" altLang="zh-CN" dirty="0"/>
          </a:p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你最喜欢吃的中国菜是什么？这道菜的油和盐多不多？热量高不高？</a:t>
            </a:r>
            <a:endParaRPr lang="en-US" altLang="zh-CN" dirty="0"/>
          </a:p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如果常常吃中国菜，会不会长胖？为什么？</a:t>
            </a:r>
            <a:endParaRPr lang="en-US" altLang="zh-CN" dirty="0"/>
          </a:p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一个人每天应该</a:t>
            </a:r>
            <a:r>
              <a:rPr lang="zh-CN" altLang="en-US" u="sng" dirty="0"/>
              <a:t>摄入</a:t>
            </a:r>
            <a:r>
              <a:rPr lang="zh-CN" altLang="en-US" dirty="0"/>
              <a:t>多少热量？</a:t>
            </a:r>
            <a:endParaRPr lang="en-US" altLang="zh-CN" dirty="0"/>
          </a:p>
          <a:p>
            <a:pPr marL="582613" indent="-582613">
              <a:buFont typeface="+mj-lt"/>
              <a:buAutoNum type="arabicPeriod"/>
            </a:pP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3A8743-48F5-554A-B3C7-63B44B50AD20}"/>
              </a:ext>
            </a:extLst>
          </p:cNvPr>
          <p:cNvSpPr txBox="1"/>
          <p:nvPr/>
        </p:nvSpPr>
        <p:spPr>
          <a:xfrm>
            <a:off x="4532811" y="4689566"/>
            <a:ext cx="51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shè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24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3BA53-AD5B-0449-97A1-DC70E2823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9930" y="2416629"/>
            <a:ext cx="6868957" cy="3315372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生词表二的生词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2227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FA61F-142D-8D46-8C48-35F50CDA5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949" y="418609"/>
            <a:ext cx="10515600" cy="88290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dirty="0" err="1">
                <a:solidFill>
                  <a:schemeClr val="tx1"/>
                </a:solidFill>
              </a:rPr>
              <a:t>味道</a:t>
            </a:r>
            <a:r>
              <a:rPr lang="zh-CN" altLang="en-US" dirty="0">
                <a:solidFill>
                  <a:schemeClr val="tx1"/>
                </a:solidFill>
              </a:rPr>
              <a:t>：</a:t>
            </a:r>
            <a:r>
              <a:rPr lang="en-US" dirty="0" err="1">
                <a:solidFill>
                  <a:schemeClr val="tx1"/>
                </a:solidFill>
              </a:rPr>
              <a:t>酸</a:t>
            </a:r>
            <a:r>
              <a:rPr lang="zh-CN" altLang="en-US" dirty="0">
                <a:solidFill>
                  <a:schemeClr val="tx1"/>
                </a:solidFill>
              </a:rPr>
              <a:t>     </a:t>
            </a:r>
            <a:r>
              <a:rPr lang="en-US" dirty="0" err="1">
                <a:solidFill>
                  <a:schemeClr val="tx1"/>
                </a:solidFill>
              </a:rPr>
              <a:t>甜</a:t>
            </a:r>
            <a:r>
              <a:rPr lang="zh-CN" altLang="en-US" dirty="0">
                <a:solidFill>
                  <a:schemeClr val="tx1"/>
                </a:solidFill>
              </a:rPr>
              <a:t>     </a:t>
            </a:r>
            <a:r>
              <a:rPr lang="en-US" dirty="0" err="1">
                <a:solidFill>
                  <a:schemeClr val="tx1"/>
                </a:solidFill>
              </a:rPr>
              <a:t>苦</a:t>
            </a:r>
            <a:r>
              <a:rPr lang="zh-CN" altLang="en-US" dirty="0">
                <a:solidFill>
                  <a:schemeClr val="tx1"/>
                </a:solidFill>
              </a:rPr>
              <a:t>      </a:t>
            </a:r>
            <a:r>
              <a:rPr lang="en-US" dirty="0" err="1">
                <a:solidFill>
                  <a:schemeClr val="tx1"/>
                </a:solidFill>
              </a:rPr>
              <a:t>辣</a:t>
            </a:r>
            <a:r>
              <a:rPr lang="zh-CN" altLang="en-US" dirty="0">
                <a:solidFill>
                  <a:schemeClr val="tx1"/>
                </a:solidFill>
              </a:rPr>
              <a:t>         </a:t>
            </a:r>
            <a:r>
              <a:rPr lang="en-US" dirty="0" err="1">
                <a:solidFill>
                  <a:schemeClr val="tx1"/>
                </a:solidFill>
              </a:rPr>
              <a:t>咸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rgbClr val="00B050"/>
                </a:solidFill>
              </a:rPr>
              <a:t>调料</a:t>
            </a:r>
            <a:r>
              <a:rPr lang="zh-CN" altLang="en-US" dirty="0">
                <a:solidFill>
                  <a:srgbClr val="00B050"/>
                </a:solidFill>
              </a:rPr>
              <a:t>：</a:t>
            </a:r>
            <a:r>
              <a:rPr lang="en-US" dirty="0" err="1">
                <a:solidFill>
                  <a:srgbClr val="00B050"/>
                </a:solidFill>
              </a:rPr>
              <a:t>醋</a:t>
            </a:r>
            <a:r>
              <a:rPr lang="zh-CN" altLang="en-US" dirty="0">
                <a:solidFill>
                  <a:srgbClr val="00B050"/>
                </a:solidFill>
              </a:rPr>
              <a:t>     糖              辣子      盐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AE0E2-EBF9-F04F-8515-1A19ED0B0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8500" y="2377440"/>
            <a:ext cx="6115523" cy="3393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>
                <a:solidFill>
                  <a:schemeClr val="bg1">
                    <a:lumMod val="65000"/>
                  </a:schemeClr>
                </a:solidFill>
              </a:rPr>
              <a:t>先带读生词</a:t>
            </a:r>
            <a:r>
              <a:rPr lang="zh-CN" altLang="en-US" sz="2800" dirty="0">
                <a:solidFill>
                  <a:schemeClr val="bg1">
                    <a:lumMod val="65000"/>
                  </a:schemeClr>
                </a:solidFill>
              </a:rPr>
              <a:t>，然后插入相关图片，每出一张图片，老师就根据图片提问。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FA79FC-28E3-CD4F-A51C-2DF5B527532B}"/>
              </a:ext>
            </a:extLst>
          </p:cNvPr>
          <p:cNvSpPr txBox="1"/>
          <p:nvPr/>
        </p:nvSpPr>
        <p:spPr>
          <a:xfrm>
            <a:off x="8961120" y="532075"/>
            <a:ext cx="13131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偏</a:t>
            </a:r>
            <a:r>
              <a:rPr lang="en-US" altLang="zh-CN" sz="44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endParaRPr lang="en-US" sz="44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80070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FBFEC-AF6B-344F-A4BA-746FDFEBC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把下面的词和图片连起来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AA979-FB34-E944-9A30-F2BF8E535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335471"/>
            <a:ext cx="11253937" cy="1499169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酸奶</a:t>
            </a:r>
            <a:r>
              <a:rPr lang="zh-CN" altLang="en-US" dirty="0"/>
              <a:t>      酸黄瓜     苦瓜     辣白菜     甜瓜     咸菜      甜蒜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7017AD-0DB2-0144-B6CE-DEB5CBDA83C2}"/>
              </a:ext>
            </a:extLst>
          </p:cNvPr>
          <p:cNvSpPr txBox="1"/>
          <p:nvPr/>
        </p:nvSpPr>
        <p:spPr>
          <a:xfrm>
            <a:off x="5969726" y="466344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>
                <a:solidFill>
                  <a:schemeClr val="bg1">
                    <a:lumMod val="65000"/>
                  </a:schemeClr>
                </a:solidFill>
              </a:rPr>
              <a:t>插入相关图片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2069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BAA24-D184-8343-9D48-53C2098C2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口味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4330A-B6B8-1343-ABF2-486F82111A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7525" indent="-517525">
              <a:buFont typeface="+mj-lt"/>
              <a:buAutoNum type="arabicPeriod"/>
            </a:pPr>
            <a:r>
              <a:rPr lang="en-US" dirty="0" err="1"/>
              <a:t>你喜欢吃什么口味的冰激凌</a:t>
            </a:r>
            <a:r>
              <a:rPr lang="zh-CN" altLang="en-US" dirty="0"/>
              <a:t>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你喜欢喝什么口味的汽水？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这个牌子的酸奶有什么口味的？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13871F-7528-EB45-BA0B-96C8B6CB9630}"/>
              </a:ext>
            </a:extLst>
          </p:cNvPr>
          <p:cNvSpPr txBox="1"/>
          <p:nvPr/>
        </p:nvSpPr>
        <p:spPr>
          <a:xfrm>
            <a:off x="8059783" y="2116183"/>
            <a:ext cx="2954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>
                <a:solidFill>
                  <a:schemeClr val="bg1">
                    <a:lumMod val="65000"/>
                  </a:schemeClr>
                </a:solidFill>
              </a:rPr>
              <a:t>插入相关图片和词汇，例如</a:t>
            </a:r>
            <a:endParaRPr lang="en-US" altLang="zh-CN" sz="18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“香草、草蜢、蓝莓</a:t>
            </a:r>
            <a:r>
              <a:rPr lang="en-US" altLang="zh-CN" dirty="0">
                <a:solidFill>
                  <a:schemeClr val="bg1">
                    <a:lumMod val="65000"/>
                  </a:schemeClr>
                </a:solidFill>
              </a:rPr>
              <a:t>……</a:t>
            </a:r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5286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7D79F-CB0A-F747-8E81-B37EC9A81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沿海</a:t>
            </a:r>
            <a:r>
              <a:rPr lang="zh-CN" altLang="en-US" dirty="0"/>
              <a:t>      潮湿      海鲜      新鲜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6AE8DC7-F9E2-E94B-B219-43E8ED8DF0E0}"/>
              </a:ext>
            </a:extLst>
          </p:cNvPr>
          <p:cNvSpPr txBox="1">
            <a:spLocks/>
          </p:cNvSpPr>
          <p:nvPr/>
        </p:nvSpPr>
        <p:spPr>
          <a:xfrm>
            <a:off x="1578500" y="2377440"/>
            <a:ext cx="6115523" cy="3393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>
                <a:solidFill>
                  <a:schemeClr val="bg1">
                    <a:lumMod val="65000"/>
                  </a:schemeClr>
                </a:solidFill>
              </a:rPr>
              <a:t>先带读生词</a:t>
            </a:r>
            <a:r>
              <a:rPr lang="zh-CN" altLang="en-US" sz="2800">
                <a:solidFill>
                  <a:schemeClr val="bg1">
                    <a:lumMod val="65000"/>
                  </a:schemeClr>
                </a:solidFill>
              </a:rPr>
              <a:t>，然后插入相关图片，每出一张图片，老师就根据图片提问。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344591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7D79F-CB0A-F747-8E81-B37EC9A81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沿海</a:t>
            </a:r>
            <a:r>
              <a:rPr lang="zh-CN" altLang="en-US" dirty="0"/>
              <a:t>      潮湿      海鲜      新鲜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ABEB0-06D1-0345-87CA-02DD5FA11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182895"/>
          </a:xfrm>
        </p:spPr>
        <p:txBody>
          <a:bodyPr>
            <a:normAutofit fontScale="92500"/>
          </a:bodyPr>
          <a:lstStyle/>
          <a:p>
            <a:pPr marL="517525" indent="-517525">
              <a:buFont typeface="+mj-lt"/>
              <a:buAutoNum type="arabicPeriod"/>
            </a:pPr>
            <a:r>
              <a:rPr lang="en-US" dirty="0" err="1"/>
              <a:t>美国有哪些</a:t>
            </a:r>
            <a:r>
              <a:rPr lang="en-US" dirty="0" err="1">
                <a:solidFill>
                  <a:srgbClr val="FF0000"/>
                </a:solidFill>
              </a:rPr>
              <a:t>沿海</a:t>
            </a:r>
            <a:r>
              <a:rPr lang="en-US" dirty="0" err="1"/>
              <a:t>城市</a:t>
            </a:r>
            <a:r>
              <a:rPr lang="zh-CN" altLang="en-US" dirty="0"/>
              <a:t>？中国呢？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这些</a:t>
            </a:r>
            <a:r>
              <a:rPr lang="zh-CN" altLang="en-US" dirty="0">
                <a:solidFill>
                  <a:srgbClr val="FF0000"/>
                </a:solidFill>
              </a:rPr>
              <a:t>沿海</a:t>
            </a:r>
            <a:r>
              <a:rPr lang="zh-CN" altLang="en-US" dirty="0"/>
              <a:t>城市的气候有什么特点？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在</a:t>
            </a:r>
            <a:r>
              <a:rPr lang="zh-CN" altLang="en-US" dirty="0">
                <a:solidFill>
                  <a:srgbClr val="FF0000"/>
                </a:solidFill>
              </a:rPr>
              <a:t>沿海</a:t>
            </a:r>
            <a:r>
              <a:rPr lang="zh-CN" altLang="en-US" dirty="0"/>
              <a:t>城市人们可以常常吃到什么？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你喜欢吃</a:t>
            </a:r>
            <a:r>
              <a:rPr lang="zh-CN" altLang="en-US" dirty="0">
                <a:solidFill>
                  <a:srgbClr val="FF0000"/>
                </a:solidFill>
              </a:rPr>
              <a:t>海鲜</a:t>
            </a:r>
            <a:r>
              <a:rPr lang="zh-CN" altLang="en-US" dirty="0"/>
              <a:t>吗？喜欢吃什么</a:t>
            </a:r>
            <a:r>
              <a:rPr lang="zh-CN" altLang="en-US" dirty="0">
                <a:solidFill>
                  <a:srgbClr val="FF0000"/>
                </a:solidFill>
              </a:rPr>
              <a:t>海鲜</a:t>
            </a:r>
            <a:r>
              <a:rPr lang="zh-CN" altLang="en-US" dirty="0"/>
              <a:t>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这些海鲜</a:t>
            </a:r>
            <a:r>
              <a:rPr lang="zh-CN" altLang="en-US" dirty="0">
                <a:solidFill>
                  <a:srgbClr val="FF0000"/>
                </a:solidFill>
              </a:rPr>
              <a:t>新鲜</a:t>
            </a:r>
            <a:r>
              <a:rPr lang="zh-CN" altLang="en-US" dirty="0"/>
              <a:t>吗？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en-US" dirty="0" err="1"/>
              <a:t>这些蔬菜和水果</a:t>
            </a:r>
            <a:r>
              <a:rPr lang="en-US" dirty="0" err="1">
                <a:solidFill>
                  <a:srgbClr val="FF0000"/>
                </a:solidFill>
              </a:rPr>
              <a:t>新鲜</a:t>
            </a:r>
            <a:r>
              <a:rPr lang="en-US" dirty="0" err="1"/>
              <a:t>吗</a:t>
            </a:r>
            <a:r>
              <a:rPr lang="zh-CN" altLang="en-US" dirty="0"/>
              <a:t>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79B0D4-23E0-7244-B429-F8EE29D68BE9}"/>
              </a:ext>
            </a:extLst>
          </p:cNvPr>
          <p:cNvSpPr txBox="1"/>
          <p:nvPr/>
        </p:nvSpPr>
        <p:spPr>
          <a:xfrm>
            <a:off x="5311170" y="5081451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>
                <a:solidFill>
                  <a:schemeClr val="bg1">
                    <a:lumMod val="65000"/>
                  </a:schemeClr>
                </a:solidFill>
              </a:rPr>
              <a:t>插入相关图片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74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3BA53-AD5B-0449-97A1-DC70E2823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9930" y="2416629"/>
            <a:ext cx="6868957" cy="3315372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生词表一的生词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440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AA968-2EA3-994B-988F-FF7DD0505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古时</a:t>
            </a:r>
            <a:r>
              <a:rPr lang="zh-CN" altLang="en-US" dirty="0"/>
              <a:t>    发达    发展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D54D05-7F1F-734B-BAC9-AAA87A0BCB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7525" indent="-517525">
              <a:buFont typeface="+mj-lt"/>
              <a:buAutoNum type="arabicPeriod"/>
            </a:pPr>
            <a:r>
              <a:rPr lang="en-US" dirty="0" err="1"/>
              <a:t>哪些国家是</a:t>
            </a:r>
            <a:r>
              <a:rPr lang="en-US" dirty="0" err="1">
                <a:solidFill>
                  <a:srgbClr val="FF0000"/>
                </a:solidFill>
              </a:rPr>
              <a:t>发达</a:t>
            </a:r>
            <a:r>
              <a:rPr lang="en-US" dirty="0" err="1"/>
              <a:t>国家</a:t>
            </a:r>
            <a:r>
              <a:rPr lang="zh-CN" altLang="en-US" dirty="0"/>
              <a:t>？哪些国家是</a:t>
            </a:r>
            <a:r>
              <a:rPr lang="zh-CN" altLang="en-US" dirty="0">
                <a:solidFill>
                  <a:srgbClr val="FF0000"/>
                </a:solidFill>
              </a:rPr>
              <a:t>发展中</a:t>
            </a:r>
            <a:r>
              <a:rPr lang="zh-CN" altLang="en-US" dirty="0"/>
              <a:t>国家？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如果想要</a:t>
            </a:r>
            <a:r>
              <a:rPr lang="zh-CN" altLang="en-US" dirty="0">
                <a:solidFill>
                  <a:srgbClr val="FF0000"/>
                </a:solidFill>
              </a:rPr>
              <a:t>发展</a:t>
            </a:r>
            <a:r>
              <a:rPr lang="zh-CN" altLang="en-US" dirty="0"/>
              <a:t>经济，政府应该做什么？</a:t>
            </a:r>
            <a:endParaRPr lang="en-US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>
                <a:solidFill>
                  <a:srgbClr val="FF0000"/>
                </a:solidFill>
              </a:rPr>
              <a:t>古时</a:t>
            </a:r>
            <a:r>
              <a:rPr lang="zh-CN" altLang="en-US" dirty="0"/>
              <a:t>，在中国，是南方的经济更</a:t>
            </a:r>
            <a:r>
              <a:rPr lang="zh-CN" altLang="en-US" dirty="0">
                <a:solidFill>
                  <a:srgbClr val="FF0000"/>
                </a:solidFill>
              </a:rPr>
              <a:t>发达</a:t>
            </a:r>
            <a:r>
              <a:rPr lang="zh-CN" altLang="en-US" dirty="0"/>
              <a:t>还是北方的经济更</a:t>
            </a:r>
            <a:r>
              <a:rPr lang="zh-CN" altLang="en-US" dirty="0">
                <a:solidFill>
                  <a:srgbClr val="FF0000"/>
                </a:solidFill>
              </a:rPr>
              <a:t>发达</a:t>
            </a:r>
            <a:r>
              <a:rPr lang="zh-CN" altLang="en-US" dirty="0"/>
              <a:t>？为什么？</a:t>
            </a:r>
            <a:endParaRPr lang="en-US" altLang="zh-C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0571EB-FBB1-BF49-BE95-55B4C47F98C5}"/>
              </a:ext>
            </a:extLst>
          </p:cNvPr>
          <p:cNvSpPr txBox="1"/>
          <p:nvPr/>
        </p:nvSpPr>
        <p:spPr>
          <a:xfrm>
            <a:off x="6244045" y="4379017"/>
            <a:ext cx="3647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>
                <a:solidFill>
                  <a:schemeClr val="bg1">
                    <a:lumMod val="65000"/>
                  </a:schemeClr>
                </a:solidFill>
              </a:rPr>
              <a:t>可以插入相关图片，引导学生讨论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4415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30E27-CC6F-D04B-B34D-AA37E571E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地区</a:t>
            </a:r>
            <a:r>
              <a:rPr lang="zh-CN" altLang="en-US" dirty="0"/>
              <a:t>     形成     菜系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C0858-E070-8646-949C-2793E168D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7" y="1087276"/>
            <a:ext cx="10275759" cy="526127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 err="1"/>
              <a:t>一个</a:t>
            </a:r>
            <a:r>
              <a:rPr lang="en-US" dirty="0" err="1">
                <a:solidFill>
                  <a:srgbClr val="FF0000"/>
                </a:solidFill>
              </a:rPr>
              <a:t>地区饮食</a:t>
            </a:r>
            <a:r>
              <a:rPr lang="en-US" dirty="0" err="1"/>
              <a:t>的</a:t>
            </a:r>
            <a:r>
              <a:rPr lang="en-US" dirty="0" err="1">
                <a:solidFill>
                  <a:srgbClr val="FF0000"/>
                </a:solidFill>
              </a:rPr>
              <a:t>口味</a:t>
            </a:r>
            <a:r>
              <a:rPr lang="en-US" dirty="0" err="1"/>
              <a:t>可能和什么有关系</a:t>
            </a:r>
            <a:r>
              <a:rPr lang="zh-CN" altLang="en-US" dirty="0"/>
              <a:t>？请举例说明。</a:t>
            </a:r>
            <a:endParaRPr lang="en-US" altLang="zh-CN" dirty="0"/>
          </a:p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中国有多少个</a:t>
            </a:r>
            <a:r>
              <a:rPr lang="zh-CN" altLang="en-US" dirty="0">
                <a:solidFill>
                  <a:srgbClr val="FF0000"/>
                </a:solidFill>
              </a:rPr>
              <a:t>菜系</a:t>
            </a:r>
            <a:r>
              <a:rPr lang="zh-CN" altLang="en-US" dirty="0"/>
              <a:t>？</a:t>
            </a:r>
            <a:endParaRPr lang="en-US" altLang="zh-CN" dirty="0"/>
          </a:p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粤菜是“八大菜系”中的一个</a:t>
            </a:r>
            <a:r>
              <a:rPr lang="zh-CN" altLang="en-US" dirty="0">
                <a:solidFill>
                  <a:srgbClr val="FF0000"/>
                </a:solidFill>
              </a:rPr>
              <a:t>菜系</a:t>
            </a:r>
            <a:r>
              <a:rPr lang="zh-CN" altLang="en-US" dirty="0"/>
              <a:t>，粤菜是哪个地区的菜？</a:t>
            </a:r>
            <a:endParaRPr lang="en-US" altLang="zh-CN" dirty="0"/>
          </a:p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粤菜有什么特点？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8F3206-6B72-3044-8AC7-EEFB4C221770}"/>
              </a:ext>
            </a:extLst>
          </p:cNvPr>
          <p:cNvSpPr txBox="1"/>
          <p:nvPr/>
        </p:nvSpPr>
        <p:spPr>
          <a:xfrm>
            <a:off x="5721246" y="3215589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>
                <a:solidFill>
                  <a:schemeClr val="bg1">
                    <a:lumMod val="65000"/>
                  </a:schemeClr>
                </a:solidFill>
              </a:rPr>
              <a:t>可以插入相关图片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C5C091-9121-2D4C-95E6-58E682F6BF85}"/>
              </a:ext>
            </a:extLst>
          </p:cNvPr>
          <p:cNvSpPr txBox="1"/>
          <p:nvPr/>
        </p:nvSpPr>
        <p:spPr>
          <a:xfrm>
            <a:off x="4913332" y="4782069"/>
            <a:ext cx="3647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>
                <a:solidFill>
                  <a:schemeClr val="bg1">
                    <a:lumMod val="65000"/>
                  </a:schemeClr>
                </a:solidFill>
              </a:rPr>
              <a:t>可以插入相关图片，引导学生讨论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A1F3AF-948F-9340-AC0A-31D99857E2BE}"/>
              </a:ext>
            </a:extLst>
          </p:cNvPr>
          <p:cNvSpPr txBox="1"/>
          <p:nvPr/>
        </p:nvSpPr>
        <p:spPr>
          <a:xfrm>
            <a:off x="1489166" y="3535863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yuè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8691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5EADB-7135-4549-8CEB-312BC26BF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205" y="416802"/>
            <a:ext cx="11950230" cy="882907"/>
          </a:xfrm>
        </p:spPr>
        <p:txBody>
          <a:bodyPr>
            <a:normAutofit/>
          </a:bodyPr>
          <a:lstStyle/>
          <a:p>
            <a:r>
              <a:rPr lang="en-US" altLang="zh-CN" dirty="0"/>
              <a:t>A</a:t>
            </a:r>
            <a:r>
              <a:rPr lang="zh-CN" altLang="en-US" dirty="0"/>
              <a:t>、</a:t>
            </a:r>
            <a:r>
              <a:rPr lang="en-US" altLang="zh-CN" dirty="0"/>
              <a:t>B</a:t>
            </a:r>
            <a:r>
              <a:rPr lang="zh-CN" altLang="en-US" dirty="0"/>
              <a:t>、</a:t>
            </a:r>
            <a:r>
              <a:rPr lang="en-US" altLang="zh-CN" dirty="0"/>
              <a:t>(C)</a:t>
            </a:r>
            <a:r>
              <a:rPr lang="zh-CN" altLang="en-US" dirty="0"/>
              <a:t>合称</a:t>
            </a:r>
            <a:r>
              <a:rPr lang="en-US" altLang="zh-CN" dirty="0"/>
              <a:t>D</a:t>
            </a:r>
            <a:r>
              <a:rPr lang="zh-TW" altLang="en-US" dirty="0"/>
              <a:t>  </a:t>
            </a:r>
            <a:r>
              <a:rPr lang="zh-CN" altLang="en-US" dirty="0"/>
              <a:t> </a:t>
            </a:r>
            <a:r>
              <a:rPr lang="zh-CN" altLang="en-US" sz="3200" dirty="0"/>
              <a:t> </a:t>
            </a:r>
            <a:r>
              <a:rPr lang="en-US" altLang="zh-CN" sz="3200" dirty="0"/>
              <a:t>A,</a:t>
            </a:r>
            <a:r>
              <a:rPr lang="zh-CN" altLang="en-US" sz="3200" dirty="0"/>
              <a:t> </a:t>
            </a:r>
            <a:r>
              <a:rPr lang="en-US" altLang="zh-CN" sz="3200" dirty="0"/>
              <a:t>B,</a:t>
            </a:r>
            <a:r>
              <a:rPr lang="zh-CN" altLang="en-US" sz="3200" dirty="0"/>
              <a:t> </a:t>
            </a:r>
            <a:r>
              <a:rPr lang="en-US" altLang="zh-CN" sz="3200" dirty="0"/>
              <a:t>(C)</a:t>
            </a:r>
            <a:r>
              <a:rPr lang="zh-CN" altLang="en-US" sz="3200" dirty="0"/>
              <a:t> </a:t>
            </a:r>
            <a:r>
              <a:rPr lang="en-US" altLang="zh-CN" sz="3200" dirty="0"/>
              <a:t>are</a:t>
            </a:r>
            <a:r>
              <a:rPr lang="zh-CN" altLang="en-US" sz="3200" dirty="0"/>
              <a:t> </a:t>
            </a:r>
            <a:r>
              <a:rPr lang="en-US" altLang="zh-TW" sz="3200" dirty="0"/>
              <a:t>collectively</a:t>
            </a:r>
            <a:r>
              <a:rPr lang="zh-TW" altLang="en-US" sz="3200" dirty="0"/>
              <a:t> </a:t>
            </a:r>
            <a:r>
              <a:rPr lang="en-US" altLang="zh-TW" sz="3200" dirty="0"/>
              <a:t>referred</a:t>
            </a:r>
            <a:r>
              <a:rPr lang="zh-TW" altLang="en-US" sz="3200" dirty="0"/>
              <a:t> </a:t>
            </a:r>
            <a:r>
              <a:rPr lang="en-US" altLang="zh-TW" sz="3200" dirty="0"/>
              <a:t>to</a:t>
            </a:r>
            <a:r>
              <a:rPr lang="zh-TW" altLang="en-US" sz="3200" dirty="0"/>
              <a:t> </a:t>
            </a:r>
            <a:r>
              <a:rPr lang="en-US" altLang="zh-TW" sz="3200" dirty="0"/>
              <a:t>as</a:t>
            </a:r>
            <a:r>
              <a:rPr lang="zh-CN" altLang="en-US" sz="3200" dirty="0"/>
              <a:t> </a:t>
            </a:r>
            <a:r>
              <a:rPr lang="en-US" altLang="zh-CN" sz="3200" dirty="0"/>
              <a:t>D</a:t>
            </a:r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88AB22-2BA9-8247-AA43-70AB553B61CE}"/>
              </a:ext>
            </a:extLst>
          </p:cNvPr>
          <p:cNvSpPr txBox="1"/>
          <p:nvPr/>
        </p:nvSpPr>
        <p:spPr>
          <a:xfrm>
            <a:off x="2961564" y="191192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hé</a:t>
            </a:r>
            <a:r>
              <a:rPr lang="zh-CN" altLang="en-US" dirty="0"/>
              <a:t>   </a:t>
            </a:r>
            <a:r>
              <a:rPr lang="en-US" altLang="zh-CN" dirty="0" err="1"/>
              <a:t>chēng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295363-0532-C34D-9C66-1FFACEDDBA5B}"/>
              </a:ext>
            </a:extLst>
          </p:cNvPr>
          <p:cNvSpPr txBox="1"/>
          <p:nvPr/>
        </p:nvSpPr>
        <p:spPr>
          <a:xfrm>
            <a:off x="429799" y="1499193"/>
            <a:ext cx="11762201" cy="389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400" dirty="0" err="1">
                <a:latin typeface="KaiTi" panose="02010609060101010101" pitchFamily="49" charset="-122"/>
                <a:ea typeface="KaiTi" panose="02010609060101010101" pitchFamily="49" charset="-122"/>
              </a:rPr>
              <a:t>这八所大学</a:t>
            </a:r>
            <a:r>
              <a:rPr lang="en-US" sz="34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合称</a:t>
            </a:r>
            <a:r>
              <a:rPr lang="zh-CN" altLang="en-US" sz="3400" dirty="0">
                <a:latin typeface="KaiTi" panose="02010609060101010101" pitchFamily="49" charset="-122"/>
                <a:ea typeface="KaiTi" panose="02010609060101010101" pitchFamily="49" charset="-122"/>
              </a:rPr>
              <a:t>“常青藤”大学。</a:t>
            </a:r>
            <a:endParaRPr lang="en-US" altLang="zh-CN" sz="3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3400" dirty="0">
                <a:latin typeface="KaiTi" panose="02010609060101010101" pitchFamily="49" charset="-122"/>
                <a:ea typeface="KaiTi" panose="02010609060101010101" pitchFamily="49" charset="-122"/>
              </a:rPr>
              <a:t>泰山、嵩山、华山、恒山、衡山</a:t>
            </a:r>
            <a:r>
              <a:rPr lang="zh-CN" altLang="en-US" sz="34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合称</a:t>
            </a:r>
            <a:r>
              <a:rPr lang="zh-CN" altLang="en-US" sz="3400" dirty="0">
                <a:latin typeface="KaiTi" panose="02010609060101010101" pitchFamily="49" charset="-122"/>
                <a:ea typeface="KaiTi" panose="02010609060101010101" pitchFamily="49" charset="-122"/>
              </a:rPr>
              <a:t>“五岳”。</a:t>
            </a:r>
            <a:endParaRPr lang="en-US" altLang="zh-CN" sz="3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3400" dirty="0">
                <a:latin typeface="KaiTi" panose="02010609060101010101" pitchFamily="49" charset="-122"/>
                <a:ea typeface="KaiTi" panose="02010609060101010101" pitchFamily="49" charset="-122"/>
              </a:rPr>
              <a:t>在中国古代，日、月、火、木、水、金、土合称“七曜”。</a:t>
            </a:r>
            <a:endParaRPr lang="en-US" altLang="zh-CN" sz="3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3400" dirty="0">
                <a:latin typeface="KaiTi" panose="02010609060101010101" pitchFamily="49" charset="-122"/>
                <a:ea typeface="KaiTi" panose="02010609060101010101" pitchFamily="49" charset="-122"/>
              </a:rPr>
              <a:t>川菜、湘菜、粵菜、闽菜、苏菜、浙菜、徽菜和鲁菜，合称</a:t>
            </a:r>
            <a:r>
              <a:rPr lang="en-US" sz="3400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CN" altLang="en-US" sz="3400" dirty="0">
                <a:latin typeface="KaiTi" panose="02010609060101010101" pitchFamily="49" charset="-122"/>
                <a:ea typeface="KaiTi" panose="02010609060101010101" pitchFamily="49" charset="-122"/>
              </a:rPr>
              <a:t>八大菜系</a:t>
            </a:r>
            <a:r>
              <a:rPr lang="en-US" sz="34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CN" altLang="en-US" sz="34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sz="3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BC5FB5D-0635-C244-ABED-92BE2EBD3B36}"/>
              </a:ext>
            </a:extLst>
          </p:cNvPr>
          <p:cNvSpPr txBox="1"/>
          <p:nvPr/>
        </p:nvSpPr>
        <p:spPr>
          <a:xfrm>
            <a:off x="4863306" y="1383216"/>
            <a:ext cx="1063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qīng</a:t>
            </a:r>
            <a:r>
              <a:rPr lang="zh-CN" altLang="en-US" dirty="0"/>
              <a:t> </a:t>
            </a:r>
            <a:r>
              <a:rPr lang="en-US" dirty="0" err="1"/>
              <a:t>téng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02ACFA-BE39-924A-8458-D90187BD1F4C}"/>
              </a:ext>
            </a:extLst>
          </p:cNvPr>
          <p:cNvSpPr txBox="1"/>
          <p:nvPr/>
        </p:nvSpPr>
        <p:spPr>
          <a:xfrm>
            <a:off x="7596489" y="1610163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>
                <a:solidFill>
                  <a:schemeClr val="bg1">
                    <a:lumMod val="65000"/>
                  </a:schemeClr>
                </a:solidFill>
              </a:rPr>
              <a:t>可插入相关图片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F4BF54C-6D56-164D-9E11-7788C54651C1}"/>
              </a:ext>
            </a:extLst>
          </p:cNvPr>
          <p:cNvSpPr txBox="1"/>
          <p:nvPr/>
        </p:nvSpPr>
        <p:spPr>
          <a:xfrm>
            <a:off x="8695983" y="2190569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yuè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D037D36-65E4-DD44-AF06-6672B385DFEF}"/>
              </a:ext>
            </a:extLst>
          </p:cNvPr>
          <p:cNvSpPr txBox="1"/>
          <p:nvPr/>
        </p:nvSpPr>
        <p:spPr>
          <a:xfrm>
            <a:off x="10899252" y="2930798"/>
            <a:ext cx="517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yào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3940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FD664-6BA7-D94A-92B9-D21D746BC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328" y="1001980"/>
            <a:ext cx="10515600" cy="5770724"/>
          </a:xfrm>
        </p:spPr>
        <p:txBody>
          <a:bodyPr>
            <a:normAutofit/>
          </a:bodyPr>
          <a:lstStyle/>
          <a:p>
            <a:pPr marL="465138" indent="-465138">
              <a:buFont typeface="+mj-lt"/>
              <a:buAutoNum type="arabicPeriod"/>
            </a:pPr>
            <a:r>
              <a:rPr lang="zh-CN" altLang="en-US" dirty="0"/>
              <a:t>大学三年级简称</a:t>
            </a:r>
            <a:r>
              <a:rPr lang="en-US" altLang="zh-CN" dirty="0"/>
              <a:t>____ </a:t>
            </a:r>
            <a:r>
              <a:rPr lang="zh-CN" altLang="en-US" dirty="0"/>
              <a:t>。
两个菜一个汤简称</a:t>
            </a:r>
            <a:r>
              <a:rPr lang="en-US" altLang="zh-CN" dirty="0"/>
              <a:t>____ </a:t>
            </a:r>
            <a:r>
              <a:rPr lang="zh-CN" altLang="en-US" dirty="0"/>
              <a:t>。
加利福尼亚州简称</a:t>
            </a:r>
            <a:r>
              <a:rPr lang="en-US" altLang="zh-CN" dirty="0"/>
              <a:t>____ </a:t>
            </a:r>
            <a:r>
              <a:rPr lang="zh-CN" altLang="en-US" dirty="0"/>
              <a:t>。
德克萨斯州简称</a:t>
            </a:r>
            <a:r>
              <a:rPr lang="en-US" altLang="zh-CN" dirty="0"/>
              <a:t>____ </a:t>
            </a:r>
            <a:r>
              <a:rPr lang="zh-CN" altLang="en-US" dirty="0"/>
              <a:t>。
北京的简称是</a:t>
            </a:r>
            <a:r>
              <a:rPr lang="en-US" altLang="zh-CN" dirty="0"/>
              <a:t>____ </a:t>
            </a:r>
            <a:r>
              <a:rPr lang="zh-CN" altLang="en-US" dirty="0"/>
              <a:t>。
上海的简称是</a:t>
            </a:r>
            <a:r>
              <a:rPr lang="en-US" altLang="zh-CN" dirty="0"/>
              <a:t>____ 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6990B4C-84E3-004D-921E-6A0C3E1CF151}"/>
              </a:ext>
            </a:extLst>
          </p:cNvPr>
          <p:cNvSpPr txBox="1">
            <a:spLocks/>
          </p:cNvSpPr>
          <p:nvPr/>
        </p:nvSpPr>
        <p:spPr>
          <a:xfrm>
            <a:off x="283336" y="98597"/>
            <a:ext cx="9359428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en-US" altLang="zh-CN" dirty="0"/>
              <a:t>A</a:t>
            </a:r>
            <a:r>
              <a:rPr lang="zh-CN" altLang="en-US" dirty="0"/>
              <a:t>简称</a:t>
            </a:r>
            <a:r>
              <a:rPr lang="en-US" altLang="zh-CN" dirty="0"/>
              <a:t>B</a:t>
            </a:r>
            <a:r>
              <a:rPr lang="zh-CN" altLang="en-US" sz="3100" dirty="0"/>
              <a:t>    </a:t>
            </a:r>
            <a:r>
              <a:rPr lang="en-US" altLang="zh-CN" sz="3100" dirty="0"/>
              <a:t>B</a:t>
            </a:r>
            <a:r>
              <a:rPr lang="zh-CN" altLang="en-US" sz="3100" dirty="0"/>
              <a:t> </a:t>
            </a:r>
            <a:r>
              <a:rPr lang="en-US" altLang="zh-CN" sz="3100" dirty="0"/>
              <a:t>is</a:t>
            </a:r>
            <a:r>
              <a:rPr lang="zh-CN" altLang="en-US" sz="3100" dirty="0"/>
              <a:t> </a:t>
            </a:r>
            <a:r>
              <a:rPr lang="en-US" altLang="zh-CN" sz="3100" dirty="0"/>
              <a:t>the</a:t>
            </a:r>
            <a:r>
              <a:rPr lang="zh-CN" altLang="en-US" sz="3100" dirty="0"/>
              <a:t> </a:t>
            </a:r>
            <a:r>
              <a:rPr lang="en-US" altLang="zh-CN" sz="3100" dirty="0"/>
              <a:t>abbreviation</a:t>
            </a:r>
            <a:r>
              <a:rPr lang="zh-CN" altLang="en-US" sz="3100" dirty="0"/>
              <a:t> </a:t>
            </a:r>
            <a:r>
              <a:rPr lang="en-US" altLang="zh-CN" sz="3100" dirty="0"/>
              <a:t>of</a:t>
            </a:r>
            <a:r>
              <a:rPr lang="zh-CN" altLang="en-US" sz="3100" dirty="0"/>
              <a:t> </a:t>
            </a:r>
            <a:r>
              <a:rPr lang="en-US" altLang="zh-CN" sz="3100" dirty="0"/>
              <a:t>A</a:t>
            </a:r>
            <a:endParaRPr lang="en-US" sz="31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CAFD9A1-3AA9-4742-8392-046CBC11055D}"/>
              </a:ext>
            </a:extLst>
          </p:cNvPr>
          <p:cNvSpPr txBox="1"/>
          <p:nvPr/>
        </p:nvSpPr>
        <p:spPr>
          <a:xfrm>
            <a:off x="1199576" y="3762559"/>
            <a:ext cx="1717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dé</a:t>
            </a:r>
            <a:r>
              <a:rPr lang="zh-CN" altLang="en-US" dirty="0"/>
              <a:t>     </a:t>
            </a:r>
            <a:r>
              <a:rPr lang="en-US" altLang="zh-CN" dirty="0" err="1"/>
              <a:t>kè</a:t>
            </a:r>
            <a:r>
              <a:rPr lang="zh-CN" altLang="en-US" dirty="0"/>
              <a:t>   </a:t>
            </a:r>
            <a:r>
              <a:rPr lang="en-US" altLang="zh-CN" dirty="0" err="1"/>
              <a:t>sà</a:t>
            </a:r>
            <a:r>
              <a:rPr lang="zh-CN" altLang="en-US" dirty="0"/>
              <a:t>      </a:t>
            </a:r>
            <a:r>
              <a:rPr lang="en-US" altLang="zh-CN" dirty="0" err="1"/>
              <a:t>sī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312F5EC-5230-444C-AB7D-FA46850E4D29}"/>
              </a:ext>
            </a:extLst>
          </p:cNvPr>
          <p:cNvSpPr txBox="1"/>
          <p:nvPr/>
        </p:nvSpPr>
        <p:spPr>
          <a:xfrm>
            <a:off x="1252263" y="2784243"/>
            <a:ext cx="2760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jiā</a:t>
            </a:r>
            <a:r>
              <a:rPr lang="zh-CN" altLang="en-US" dirty="0"/>
              <a:t>      </a:t>
            </a:r>
            <a:r>
              <a:rPr lang="en-US" altLang="zh-CN" dirty="0" err="1"/>
              <a:t>lì</a:t>
            </a:r>
            <a:r>
              <a:rPr lang="zh-CN" altLang="en-US" dirty="0"/>
              <a:t>     </a:t>
            </a:r>
            <a:r>
              <a:rPr lang="en-US" altLang="zh-CN" dirty="0" err="1"/>
              <a:t>fú</a:t>
            </a:r>
            <a:r>
              <a:rPr lang="zh-CN" altLang="en-US" dirty="0"/>
              <a:t>     </a:t>
            </a:r>
            <a:r>
              <a:rPr lang="en-US" altLang="zh-CN" dirty="0" err="1"/>
              <a:t>ní</a:t>
            </a:r>
            <a:r>
              <a:rPr lang="zh-CN" altLang="en-US" dirty="0"/>
              <a:t>    </a:t>
            </a:r>
            <a:r>
              <a:rPr lang="en-US" altLang="zh-CN" dirty="0" err="1"/>
              <a:t>yà</a:t>
            </a:r>
            <a:r>
              <a:rPr lang="zh-CN" altLang="en-US" dirty="0"/>
              <a:t>   </a:t>
            </a:r>
            <a:r>
              <a:rPr lang="en-US" altLang="zh-CN" dirty="0" err="1"/>
              <a:t>zhōu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801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4" grpId="0"/>
      <p:bldP spid="1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003EB-4124-AC4E-8971-E59BF51C1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合称</a:t>
            </a:r>
            <a:r>
              <a:rPr lang="zh-CN" altLang="en-US" dirty="0"/>
              <a:t>     简称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13897-2595-DA4B-AFA2-4CFEA988A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100" y="1087276"/>
            <a:ext cx="10926788" cy="5110324"/>
          </a:xfrm>
        </p:spPr>
        <p:txBody>
          <a:bodyPr>
            <a:normAutofit/>
          </a:bodyPr>
          <a:lstStyle/>
          <a:p>
            <a:pPr marL="577850" indent="-577850">
              <a:buFont typeface="+mj-lt"/>
              <a:buAutoNum type="arabicPeriod"/>
            </a:pPr>
            <a:r>
              <a:rPr lang="en-US" dirty="0" err="1"/>
              <a:t>在英文中</a:t>
            </a:r>
            <a:r>
              <a:rPr lang="zh-CN" altLang="en-US" dirty="0"/>
              <a:t>，</a:t>
            </a:r>
            <a:r>
              <a:rPr lang="en-US" altLang="zh-CN" dirty="0"/>
              <a:t>CO</a:t>
            </a:r>
            <a:r>
              <a:rPr lang="zh-CN" altLang="en-US" dirty="0"/>
              <a:t>是科罗拉多州的</a:t>
            </a:r>
            <a:r>
              <a:rPr lang="en-US" altLang="zh-CN" dirty="0"/>
              <a:t>______</a:t>
            </a:r>
            <a:r>
              <a:rPr lang="zh-CN" altLang="en-US" dirty="0"/>
              <a:t>。</a:t>
            </a:r>
            <a:endParaRPr lang="en-US" altLang="zh-CN" dirty="0"/>
          </a:p>
          <a:p>
            <a:pPr marL="577850" indent="-577850">
              <a:buFont typeface="+mj-lt"/>
              <a:buAutoNum type="arabicPeriod"/>
            </a:pPr>
            <a:r>
              <a:rPr lang="zh-CN" altLang="en-US" dirty="0"/>
              <a:t>网上购物</a:t>
            </a:r>
            <a:r>
              <a:rPr lang="en-US" altLang="zh-CN" dirty="0"/>
              <a:t>______</a:t>
            </a:r>
            <a:r>
              <a:rPr lang="zh-CN" altLang="en-US" dirty="0"/>
              <a:t>网购。</a:t>
            </a:r>
            <a:endParaRPr lang="en-US" altLang="zh-CN" dirty="0"/>
          </a:p>
          <a:p>
            <a:pPr marL="577850" indent="-577850">
              <a:buFont typeface="+mj-lt"/>
              <a:buAutoNum type="arabicPeriod"/>
            </a:pPr>
            <a:r>
              <a:rPr lang="zh-CN" altLang="en-US" dirty="0"/>
              <a:t>“</a:t>
            </a:r>
            <a:r>
              <a:rPr lang="en-US" dirty="0" err="1"/>
              <a:t>中华人民共和国</a:t>
            </a:r>
            <a:r>
              <a:rPr lang="zh-CN" altLang="en-US" dirty="0"/>
              <a:t>”</a:t>
            </a:r>
            <a:r>
              <a:rPr lang="en-US" altLang="zh-CN" dirty="0"/>
              <a:t> ______</a:t>
            </a:r>
            <a:r>
              <a:rPr lang="zh-CN" altLang="en-US" dirty="0"/>
              <a:t>中国。</a:t>
            </a:r>
            <a:endParaRPr lang="en-US" altLang="zh-CN" dirty="0"/>
          </a:p>
          <a:p>
            <a:pPr marL="577850" indent="-577850">
              <a:buFont typeface="+mj-lt"/>
              <a:buAutoNum type="arabicPeriod"/>
            </a:pPr>
            <a:r>
              <a:rPr lang="zh-CN" altLang="en-US" dirty="0"/>
              <a:t>这八所大学</a:t>
            </a:r>
            <a:r>
              <a:rPr lang="en-US" altLang="zh-CN" dirty="0"/>
              <a:t>______</a:t>
            </a:r>
            <a:r>
              <a:rPr lang="zh-CN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“常青藤”大学。</a:t>
            </a:r>
            <a:endParaRPr lang="en-US" altLang="zh-CN" sz="36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77850" indent="-577850">
              <a:buFont typeface="+mj-lt"/>
              <a:buAutoNum type="arabicPeriod"/>
            </a:pPr>
            <a:r>
              <a:rPr lang="zh-CN" altLang="en-US" dirty="0">
                <a:latin typeface="KaiTi" panose="02010609060101010101" pitchFamily="49" charset="-122"/>
              </a:rPr>
              <a:t>在中国文化中，梅、兰、竹、菊</a:t>
            </a:r>
            <a:r>
              <a:rPr lang="en-US" altLang="zh-CN" dirty="0"/>
              <a:t>______</a:t>
            </a:r>
            <a:r>
              <a:rPr lang="zh-CN" altLang="en-US" dirty="0"/>
              <a:t>“四君子”。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C3D69B-6BA6-0E4C-9B18-EC0F7A8997F4}"/>
              </a:ext>
            </a:extLst>
          </p:cNvPr>
          <p:cNvSpPr txBox="1"/>
          <p:nvPr/>
        </p:nvSpPr>
        <p:spPr>
          <a:xfrm>
            <a:off x="8845446" y="4053789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>
                <a:solidFill>
                  <a:schemeClr val="bg1">
                    <a:lumMod val="65000"/>
                  </a:schemeClr>
                </a:solidFill>
              </a:rPr>
              <a:t>可以插入相关图片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BE28E6-F4B9-F246-B336-2BB2C5FC9F9E}"/>
              </a:ext>
            </a:extLst>
          </p:cNvPr>
          <p:cNvSpPr txBox="1"/>
          <p:nvPr/>
        </p:nvSpPr>
        <p:spPr>
          <a:xfrm>
            <a:off x="7423046" y="5989018"/>
            <a:ext cx="4012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>
                <a:solidFill>
                  <a:schemeClr val="bg1">
                    <a:lumMod val="65000"/>
                  </a:schemeClr>
                </a:solidFill>
              </a:rPr>
              <a:t>可以插入相关拼音、图片或英文释义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15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9D3B9-FACF-9B43-8D6A-8A8032792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……</a:t>
            </a:r>
            <a:r>
              <a:rPr lang="zh-CN" altLang="en-US" dirty="0"/>
              <a:t>，其中</a:t>
            </a:r>
            <a:r>
              <a:rPr lang="en-US" altLang="zh-CN" dirty="0"/>
              <a:t>……</a:t>
            </a:r>
            <a:r>
              <a:rPr lang="zh-CN" altLang="en-US" dirty="0"/>
              <a:t> </a:t>
            </a:r>
            <a:r>
              <a:rPr lang="zh-CN" altLang="en-US" sz="3100" dirty="0"/>
              <a:t> </a:t>
            </a:r>
            <a:r>
              <a:rPr lang="en-US" altLang="zh-CN" sz="3100" dirty="0"/>
              <a:t>among</a:t>
            </a:r>
            <a:r>
              <a:rPr lang="zh-CN" altLang="en-US" sz="3100" dirty="0"/>
              <a:t> </a:t>
            </a:r>
            <a:r>
              <a:rPr lang="en-US" altLang="zh-CN" sz="3100" dirty="0"/>
              <a:t>the</a:t>
            </a:r>
            <a:r>
              <a:rPr lang="zh-CN" altLang="en-US" sz="3100" dirty="0"/>
              <a:t> </a:t>
            </a:r>
            <a:r>
              <a:rPr lang="en-US" altLang="zh-CN" sz="3100" dirty="0"/>
              <a:t>aforementioned;</a:t>
            </a:r>
            <a:r>
              <a:rPr lang="zh-CN" altLang="en-US" sz="3100" dirty="0"/>
              <a:t> </a:t>
            </a:r>
            <a:r>
              <a:rPr lang="en-US" altLang="zh-CN" sz="3100" dirty="0"/>
              <a:t>of</a:t>
            </a:r>
            <a:r>
              <a:rPr lang="zh-CN" altLang="en-US" sz="3100" dirty="0"/>
              <a:t> </a:t>
            </a:r>
            <a:r>
              <a:rPr lang="en-US" altLang="zh-CN" sz="3100" dirty="0"/>
              <a:t>which</a:t>
            </a:r>
            <a:endParaRPr lang="en-US" sz="31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BFD0E-339D-BF4B-B62F-E33C95815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092510"/>
            <a:ext cx="11073076" cy="5555887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zh-CN" altLang="en-US" dirty="0"/>
              <a:t>午饭我们点了麻婆豆腐、辣子鸡和醋溜白菜，其中辣子鸡味道最好。</a:t>
            </a:r>
            <a:endParaRPr lang="en-US" altLang="zh-CN" dirty="0"/>
          </a:p>
          <a:p>
            <a:pPr marL="514350" indent="-514350">
              <a:buFont typeface="+mj-lt"/>
              <a:buAutoNum type="arabicPeriod"/>
            </a:pPr>
            <a:r>
              <a:rPr lang="zh-CN" altLang="en-US" dirty="0"/>
              <a:t>美国有很多大城市</a:t>
            </a:r>
            <a:r>
              <a:rPr lang="zh-TW" altLang="en-US" dirty="0"/>
              <a:t>，</a:t>
            </a:r>
            <a:r>
              <a:rPr lang="zh-CN" altLang="en-US" dirty="0">
                <a:highlight>
                  <a:srgbClr val="FFFF00"/>
                </a:highlight>
              </a:rPr>
              <a:t>其中</a:t>
            </a:r>
            <a:r>
              <a:rPr lang="zh-TW" altLang="en-US" dirty="0"/>
              <a:t> </a:t>
            </a:r>
            <a:r>
              <a:rPr lang="en-US" altLang="zh-CN" dirty="0"/>
              <a:t>____</a:t>
            </a:r>
            <a:r>
              <a:rPr lang="zh-CN" altLang="en-US" dirty="0"/>
              <a:t>最有名</a:t>
            </a:r>
            <a:r>
              <a:rPr lang="zh-TW" altLang="en-US" dirty="0"/>
              <a:t>。</a:t>
            </a:r>
            <a:endParaRPr lang="en-US" altLang="zh-TW" dirty="0"/>
          </a:p>
          <a:p>
            <a:pPr marL="514350" indent="-514350">
              <a:buFont typeface="+mj-lt"/>
              <a:buAutoNum type="arabicPeriod"/>
            </a:pPr>
            <a:r>
              <a:rPr lang="zh-CN" altLang="en-US" dirty="0"/>
              <a:t>中国有很多大城市</a:t>
            </a:r>
            <a:r>
              <a:rPr lang="zh-TW" altLang="en-US" dirty="0"/>
              <a:t>，</a:t>
            </a:r>
            <a:r>
              <a:rPr lang="zh-CN" altLang="en-US" dirty="0"/>
              <a:t>其中</a:t>
            </a:r>
            <a:r>
              <a:rPr lang="en-US" altLang="zh-CN" dirty="0"/>
              <a:t>____</a:t>
            </a:r>
            <a:r>
              <a:rPr lang="zh-CN" altLang="en-US" dirty="0"/>
              <a:t>最有名</a:t>
            </a:r>
            <a:r>
              <a:rPr lang="zh-TW" altLang="en-US" dirty="0"/>
              <a:t>。</a:t>
            </a:r>
            <a:endParaRPr lang="en-US" altLang="zh-TW" dirty="0"/>
          </a:p>
          <a:p>
            <a:pPr marL="514350" indent="-514350">
              <a:buFont typeface="+mj-lt"/>
              <a:buAutoNum type="arabicPeriod"/>
            </a:pPr>
            <a:r>
              <a:rPr lang="zh-CN" altLang="en-US" dirty="0"/>
              <a:t>中国有很多用豆腐做的菜</a:t>
            </a:r>
            <a:r>
              <a:rPr lang="zh-TW" altLang="en-US" dirty="0"/>
              <a:t>，</a:t>
            </a:r>
            <a:r>
              <a:rPr lang="zh-CN" altLang="en-US" dirty="0"/>
              <a:t>其中</a:t>
            </a:r>
            <a:r>
              <a:rPr lang="en-US" altLang="zh-CN" dirty="0"/>
              <a:t>____</a:t>
            </a:r>
            <a:r>
              <a:rPr lang="zh-CN" altLang="en-US" dirty="0"/>
              <a:t>最有名</a:t>
            </a:r>
            <a:r>
              <a:rPr lang="zh-TW" altLang="en-US" dirty="0"/>
              <a:t>。</a:t>
            </a:r>
            <a:endParaRPr lang="en-US" altLang="zh-TW" dirty="0"/>
          </a:p>
          <a:p>
            <a:pPr marL="514350" indent="-514350">
              <a:buFont typeface="+mj-lt"/>
              <a:buAutoNum type="arabicPeriod"/>
            </a:pPr>
            <a:r>
              <a:rPr lang="en-US" altLang="zh-CN" dirty="0"/>
              <a:t>____</a:t>
            </a:r>
            <a:r>
              <a:rPr lang="zh-CN" altLang="en-US" dirty="0"/>
              <a:t>、</a:t>
            </a:r>
            <a:r>
              <a:rPr lang="en-US" altLang="zh-CN" dirty="0"/>
              <a:t> ____</a:t>
            </a:r>
            <a:r>
              <a:rPr lang="zh-CN" altLang="en-US" dirty="0"/>
              <a:t>、</a:t>
            </a:r>
            <a:r>
              <a:rPr lang="en-US" altLang="zh-CN" dirty="0"/>
              <a:t> ____</a:t>
            </a:r>
            <a:r>
              <a:rPr lang="zh-CN" altLang="en-US" dirty="0"/>
              <a:t>都是我的大学生活中重要的一部分，其中，</a:t>
            </a:r>
            <a:r>
              <a:rPr lang="en-US" altLang="zh-CN" dirty="0"/>
              <a:t> ____</a:t>
            </a:r>
            <a:r>
              <a:rPr lang="zh-CN" altLang="en-US" dirty="0"/>
              <a:t>最重要。</a:t>
            </a:r>
            <a:endParaRPr lang="en-US" altLang="zh-CN" dirty="0"/>
          </a:p>
          <a:p>
            <a:pPr marL="742950" indent="-7429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491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8AB4A-E5AC-AF45-915D-A2BC53ED8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种</a:t>
            </a:r>
            <a:r>
              <a:rPr lang="zh-CN" altLang="en-US" dirty="0"/>
              <a:t>     水稻     小麦     面食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D35E4-0891-EA40-ADCD-2A8C489F3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2410" y="1815737"/>
            <a:ext cx="9886477" cy="3916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>
                <a:solidFill>
                  <a:schemeClr val="bg1">
                    <a:lumMod val="65000"/>
                  </a:schemeClr>
                </a:solidFill>
              </a:rPr>
              <a:t>先带读生词</a:t>
            </a:r>
            <a:r>
              <a:rPr lang="zh-CN" altLang="en-US" sz="2800" dirty="0">
                <a:solidFill>
                  <a:schemeClr val="bg1">
                    <a:lumMod val="65000"/>
                  </a:schemeClr>
                </a:solidFill>
              </a:rPr>
              <a:t>，然后插入相关图片，每出一张图片，老师根据图片提问。例如“这是什么？”“他们在种什么？”“在中国，什么地方种小麦？”（根据中国小麦</a:t>
            </a:r>
            <a:r>
              <a:rPr lang="en-US" altLang="zh-CN" sz="2800" dirty="0">
                <a:solidFill>
                  <a:schemeClr val="bg1">
                    <a:lumMod val="65000"/>
                  </a:schemeClr>
                </a:solidFill>
              </a:rPr>
              <a:t>/</a:t>
            </a:r>
            <a:r>
              <a:rPr lang="zh-CN" altLang="en-US" sz="2800" dirty="0">
                <a:solidFill>
                  <a:schemeClr val="bg1">
                    <a:lumMod val="65000"/>
                  </a:schemeClr>
                </a:solidFill>
              </a:rPr>
              <a:t>水稻分布图）“这些面食是用什么做的？”等等。</a:t>
            </a:r>
            <a:endParaRPr lang="en-U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120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E98C7-ED31-424D-9801-1F75356EA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332314" cy="88290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气候</a:t>
            </a:r>
            <a:r>
              <a:rPr lang="zh-CN" altLang="en-US" dirty="0"/>
              <a:t>    气温     差异     平均    降水      适合    特产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C0304-A946-EF4D-991C-1DC6B8750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721" y="1134757"/>
            <a:ext cx="10778963" cy="5222084"/>
          </a:xfrm>
        </p:spPr>
        <p:txBody>
          <a:bodyPr>
            <a:normAutofit fontScale="85000" lnSpcReduction="20000"/>
          </a:bodyPr>
          <a:lstStyle/>
          <a:p>
            <a:pPr marL="582613" indent="-582613">
              <a:buFont typeface="+mj-lt"/>
              <a:buAutoNum type="arabicPeriod"/>
            </a:pPr>
            <a:r>
              <a:rPr lang="en-US" dirty="0" err="1"/>
              <a:t>你的家乡的</a:t>
            </a:r>
            <a:r>
              <a:rPr lang="en-US" dirty="0" err="1">
                <a:solidFill>
                  <a:srgbClr val="FF0000"/>
                </a:solidFill>
              </a:rPr>
              <a:t>气候</a:t>
            </a:r>
            <a:r>
              <a:rPr lang="en-US" dirty="0" err="1"/>
              <a:t>是什么样的</a:t>
            </a:r>
            <a:r>
              <a:rPr lang="zh-CN" altLang="en-US" dirty="0"/>
              <a:t>？</a:t>
            </a:r>
            <a:endParaRPr lang="en-US" altLang="zh-CN" dirty="0"/>
          </a:p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冬天冷吗？常常下雪吗？最低</a:t>
            </a:r>
            <a:r>
              <a:rPr lang="zh-CN" altLang="en-US" dirty="0">
                <a:solidFill>
                  <a:srgbClr val="FF0000"/>
                </a:solidFill>
              </a:rPr>
              <a:t>气温</a:t>
            </a:r>
            <a:r>
              <a:rPr lang="zh-CN" altLang="en-US" dirty="0"/>
              <a:t>是多少度？</a:t>
            </a:r>
            <a:endParaRPr lang="en-US" altLang="zh-CN" dirty="0"/>
          </a:p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夏天时的</a:t>
            </a:r>
            <a:r>
              <a:rPr lang="zh-CN" altLang="en-US" dirty="0">
                <a:solidFill>
                  <a:srgbClr val="FF0000"/>
                </a:solidFill>
              </a:rPr>
              <a:t>平均气温</a:t>
            </a:r>
            <a:r>
              <a:rPr lang="zh-CN" altLang="en-US" dirty="0"/>
              <a:t>是多少度？</a:t>
            </a:r>
            <a:endParaRPr lang="en-US" altLang="zh-CN" dirty="0"/>
          </a:p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一年的</a:t>
            </a:r>
            <a:r>
              <a:rPr lang="zh-CN" altLang="en-US" dirty="0">
                <a:solidFill>
                  <a:srgbClr val="FF0000"/>
                </a:solidFill>
              </a:rPr>
              <a:t>平均降水量</a:t>
            </a:r>
            <a:r>
              <a:rPr lang="zh-CN" altLang="en-US" dirty="0"/>
              <a:t>是多少？</a:t>
            </a:r>
            <a:r>
              <a:rPr lang="zh-CN" altLang="en-US" dirty="0">
                <a:solidFill>
                  <a:srgbClr val="FF0000"/>
                </a:solidFill>
              </a:rPr>
              <a:t>平均降雪量</a:t>
            </a:r>
            <a:r>
              <a:rPr lang="zh-CN" altLang="en-US" dirty="0"/>
              <a:t>呢？</a:t>
            </a:r>
            <a:endParaRPr lang="en-US" altLang="zh-CN" dirty="0"/>
          </a:p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你的家乡</a:t>
            </a:r>
            <a:r>
              <a:rPr lang="zh-CN" altLang="en-US" dirty="0">
                <a:solidFill>
                  <a:srgbClr val="FF0000"/>
                </a:solidFill>
              </a:rPr>
              <a:t>适合种</a:t>
            </a:r>
            <a:r>
              <a:rPr lang="zh-CN" altLang="en-US" dirty="0"/>
              <a:t>什么？有什么</a:t>
            </a:r>
            <a:r>
              <a:rPr lang="zh-CN" altLang="en-US" dirty="0">
                <a:solidFill>
                  <a:srgbClr val="FF0000"/>
                </a:solidFill>
              </a:rPr>
              <a:t>特产</a:t>
            </a:r>
            <a:r>
              <a:rPr lang="zh-CN" altLang="en-US" dirty="0"/>
              <a:t>？</a:t>
            </a:r>
            <a:endParaRPr lang="en-US" altLang="zh-CN" dirty="0"/>
          </a:p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除了家乡，你还去过哪里？这两个地方的</a:t>
            </a:r>
            <a:r>
              <a:rPr lang="zh-CN" altLang="en-US" dirty="0">
                <a:solidFill>
                  <a:srgbClr val="FF0000"/>
                </a:solidFill>
              </a:rPr>
              <a:t>气候</a:t>
            </a:r>
            <a:r>
              <a:rPr lang="zh-CN" altLang="en-US" dirty="0"/>
              <a:t>有什么</a:t>
            </a:r>
            <a:r>
              <a:rPr lang="zh-CN" altLang="en-US" dirty="0">
                <a:solidFill>
                  <a:srgbClr val="FF0000"/>
                </a:solidFill>
              </a:rPr>
              <a:t>差异</a:t>
            </a:r>
            <a:r>
              <a:rPr lang="zh-CN" altLang="en-US" dirty="0"/>
              <a:t>？</a:t>
            </a:r>
            <a:endParaRPr lang="en-US" altLang="zh-CN" dirty="0"/>
          </a:p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美国东部和西部的</a:t>
            </a:r>
            <a:r>
              <a:rPr lang="zh-CN" altLang="en-US" dirty="0">
                <a:solidFill>
                  <a:srgbClr val="FF0000"/>
                </a:solidFill>
              </a:rPr>
              <a:t>气候</a:t>
            </a:r>
            <a:r>
              <a:rPr lang="zh-CN" altLang="en-US" dirty="0"/>
              <a:t>有什么</a:t>
            </a:r>
            <a:r>
              <a:rPr lang="zh-CN" altLang="en-US" dirty="0">
                <a:solidFill>
                  <a:srgbClr val="FF0000"/>
                </a:solidFill>
              </a:rPr>
              <a:t>差异</a:t>
            </a:r>
            <a:r>
              <a:rPr lang="zh-CN" altLang="en-US" dirty="0"/>
              <a:t>？</a:t>
            </a:r>
            <a:endParaRPr lang="en-US" altLang="zh-CN" dirty="0"/>
          </a:p>
          <a:p>
            <a:pPr marL="582613" indent="-582613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8E1215-5C86-D94F-A74A-51357460A056}"/>
              </a:ext>
            </a:extLst>
          </p:cNvPr>
          <p:cNvSpPr txBox="1"/>
          <p:nvPr/>
        </p:nvSpPr>
        <p:spPr>
          <a:xfrm>
            <a:off x="7119257" y="902610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=</a:t>
            </a:r>
            <a:r>
              <a:rPr lang="zh-CN" altLang="en-US" dirty="0"/>
              <a:t>下雨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A1DAEB-408B-2D43-BCAA-EBCADAD3409A}"/>
              </a:ext>
            </a:extLst>
          </p:cNvPr>
          <p:cNvSpPr txBox="1"/>
          <p:nvPr/>
        </p:nvSpPr>
        <p:spPr>
          <a:xfrm>
            <a:off x="3892732" y="3222955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liàng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521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B167A-E359-D74C-A52B-2941FA835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209603"/>
            <a:ext cx="11436817" cy="88290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气候</a:t>
            </a:r>
            <a:r>
              <a:rPr lang="zh-CN" altLang="en-US" dirty="0"/>
              <a:t>    气温     差异     平均    降水      适合    特产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4EF86-A1C0-3243-AD80-3D6F708F2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为什么中国北方适合种小麦</a:t>
            </a:r>
            <a:r>
              <a:rPr lang="zh-CN" altLang="en-US" dirty="0"/>
              <a:t>？南方适合种水稻？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1EA954-7A8F-A544-98FD-89DF7CEF68A6}"/>
              </a:ext>
            </a:extLst>
          </p:cNvPr>
          <p:cNvSpPr txBox="1"/>
          <p:nvPr/>
        </p:nvSpPr>
        <p:spPr>
          <a:xfrm>
            <a:off x="3453192" y="2599510"/>
            <a:ext cx="8032968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此处插入</a:t>
            </a:r>
            <a:r>
              <a:rPr lang="zh-CN" altLang="en-US" sz="1800" dirty="0"/>
              <a:t>中国小麦</a:t>
            </a:r>
            <a:r>
              <a:rPr lang="zh-CN" altLang="en-US" dirty="0"/>
              <a:t>和</a:t>
            </a:r>
            <a:r>
              <a:rPr lang="zh-CN" altLang="en-US" sz="1800" dirty="0"/>
              <a:t>水稻分布图，</a:t>
            </a:r>
            <a:endParaRPr lang="en-US" altLang="zh-CN" sz="1800" dirty="0"/>
          </a:p>
          <a:p>
            <a:r>
              <a:rPr lang="zh-CN" altLang="en-US" sz="1800" dirty="0"/>
              <a:t>以及中国南北方降水量、平均气温等图片，先让学生小组讨论，然后通过提问</a:t>
            </a:r>
            <a:endParaRPr lang="en-US" altLang="zh-CN" sz="1800" dirty="0"/>
          </a:p>
          <a:p>
            <a:r>
              <a:rPr lang="zh-CN" altLang="en-US" sz="1800" dirty="0"/>
              <a:t>带领学生说</a:t>
            </a:r>
            <a:r>
              <a:rPr lang="en-US" altLang="zh-CN" sz="1800" dirty="0"/>
              <a:t>1-2</a:t>
            </a:r>
            <a:r>
              <a:rPr lang="zh-CN" altLang="en-US" sz="1800" dirty="0"/>
              <a:t>遍</a:t>
            </a:r>
            <a:endParaRPr lang="en-US" altLang="zh-CN" sz="1800" dirty="0"/>
          </a:p>
          <a:p>
            <a:r>
              <a:rPr lang="zh-CN" altLang="en-US" dirty="0"/>
              <a:t>例如</a:t>
            </a:r>
            <a:endParaRPr lang="en-US" altLang="zh-CN" dirty="0"/>
          </a:p>
          <a:p>
            <a:r>
              <a:rPr lang="zh-CN" altLang="en-US" dirty="0"/>
              <a:t>老师：“中国南方和北方的气温有什么差异？”</a:t>
            </a:r>
            <a:endParaRPr lang="en-US" altLang="zh-CN" dirty="0"/>
          </a:p>
          <a:p>
            <a:r>
              <a:rPr lang="zh-CN" altLang="en-US" dirty="0"/>
              <a:t>学生：南方的平均气温高，北方的平均气温低</a:t>
            </a:r>
            <a:endParaRPr lang="en-US" altLang="zh-CN" dirty="0"/>
          </a:p>
          <a:p>
            <a:r>
              <a:rPr lang="zh-CN" altLang="en-US" dirty="0"/>
              <a:t>老师：中国南方和北方的降水量有什么差异？</a:t>
            </a:r>
            <a:endParaRPr lang="en-US" altLang="zh-CN" dirty="0"/>
          </a:p>
          <a:p>
            <a:r>
              <a:rPr lang="zh-CN" altLang="en-US" dirty="0"/>
              <a:t>学生：</a:t>
            </a:r>
            <a:r>
              <a:rPr lang="en-US" altLang="zh-CN" dirty="0"/>
              <a:t>……</a:t>
            </a:r>
          </a:p>
          <a:p>
            <a:r>
              <a:rPr lang="en-US" dirty="0" err="1"/>
              <a:t>老师</a:t>
            </a:r>
            <a:r>
              <a:rPr lang="zh-CN" altLang="en-US" dirty="0"/>
              <a:t>：好（指着图片），因为（学生：北方的气温低、降水少）</a:t>
            </a:r>
            <a:endParaRPr lang="en-US" altLang="zh-CN" dirty="0"/>
          </a:p>
          <a:p>
            <a:r>
              <a:rPr lang="zh-CN" altLang="en-US" dirty="0"/>
              <a:t>所以（适合种小麦）</a:t>
            </a:r>
            <a:endParaRPr lang="en-US" altLang="zh-CN" dirty="0"/>
          </a:p>
          <a:p>
            <a:r>
              <a:rPr lang="en-US" altLang="zh-CN" dirty="0"/>
              <a:t>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557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6BB19-53B1-6647-BF52-7D76FA28D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适合</a:t>
            </a:r>
            <a:r>
              <a:rPr lang="zh-CN" altLang="en-US" dirty="0"/>
              <a:t>     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≠</a:t>
            </a:r>
            <a:r>
              <a:rPr lang="zh-CN" altLang="en-US" dirty="0"/>
              <a:t>      </a:t>
            </a:r>
            <a:r>
              <a:rPr lang="zh-CN" altLang="en-US" dirty="0">
                <a:solidFill>
                  <a:srgbClr val="FF0000"/>
                </a:solidFill>
              </a:rPr>
              <a:t>合适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4261A-5C9A-7C49-B217-B286897F0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2495006"/>
            <a:ext cx="10909592" cy="3605348"/>
          </a:xfrm>
        </p:spPr>
        <p:txBody>
          <a:bodyPr>
            <a:normAutofit/>
          </a:bodyPr>
          <a:lstStyle/>
          <a:p>
            <a:pPr marL="465138" indent="-465138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这件衣服不</a:t>
            </a:r>
            <a:r>
              <a:rPr lang="en-US" altLang="zh-CN" dirty="0"/>
              <a:t>______</a:t>
            </a:r>
            <a:r>
              <a:rPr lang="zh-CN" altLang="en-US" dirty="0"/>
              <a:t>，太大了。</a:t>
            </a:r>
            <a:endParaRPr lang="en-US" altLang="zh-CN" dirty="0"/>
          </a:p>
          <a:p>
            <a:pPr marL="465138" indent="-465138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这件衣服很</a:t>
            </a:r>
            <a:r>
              <a:rPr lang="en-US" altLang="zh-CN" dirty="0"/>
              <a:t>______</a:t>
            </a:r>
            <a:r>
              <a:rPr lang="zh-CN" altLang="en-US" dirty="0"/>
              <a:t>她，她穿上很漂亮。</a:t>
            </a:r>
            <a:endParaRPr lang="en-US" altLang="zh-CN" dirty="0">
              <a:solidFill>
                <a:srgbClr val="FF0000"/>
              </a:solidFill>
            </a:endParaRPr>
          </a:p>
          <a:p>
            <a:pPr marL="465138" indent="-465138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中国南方的气候</a:t>
            </a:r>
            <a:r>
              <a:rPr lang="en-US" altLang="zh-CN" dirty="0"/>
              <a:t>____</a:t>
            </a:r>
            <a:r>
              <a:rPr lang="zh-CN" altLang="en-US" dirty="0"/>
              <a:t>种水稻。</a:t>
            </a:r>
            <a:endParaRPr lang="en-US" altLang="zh-CN" dirty="0"/>
          </a:p>
          <a:p>
            <a:pPr marL="465138" indent="-465138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我觉得我和他说这件事情不</a:t>
            </a:r>
            <a:r>
              <a:rPr lang="en-US" altLang="zh-CN" dirty="0"/>
              <a:t>____</a:t>
            </a:r>
            <a:r>
              <a:rPr lang="zh-CN" altLang="en-US" dirty="0"/>
              <a:t>，因为我不认识他。</a:t>
            </a:r>
            <a:endParaRPr lang="en-US" altLang="zh-C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902A8B-4E5D-A04A-9A4E-14EB1104BBC9}"/>
              </a:ext>
            </a:extLst>
          </p:cNvPr>
          <p:cNvSpPr txBox="1"/>
          <p:nvPr/>
        </p:nvSpPr>
        <p:spPr>
          <a:xfrm>
            <a:off x="962156" y="941333"/>
            <a:ext cx="4171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V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F7534A-AED2-564B-A170-55C643DEBBD9}"/>
              </a:ext>
            </a:extLst>
          </p:cNvPr>
          <p:cNvSpPr txBox="1"/>
          <p:nvPr/>
        </p:nvSpPr>
        <p:spPr>
          <a:xfrm>
            <a:off x="3818568" y="941332"/>
            <a:ext cx="8402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</a:rPr>
              <a:t>Adj.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C194EB-5E0F-7642-B032-F16326D7E58C}"/>
              </a:ext>
            </a:extLst>
          </p:cNvPr>
          <p:cNvSpPr txBox="1"/>
          <p:nvPr/>
        </p:nvSpPr>
        <p:spPr>
          <a:xfrm>
            <a:off x="463446" y="1538188"/>
            <a:ext cx="90385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dirty="0"/>
              <a:t>is</a:t>
            </a:r>
            <a:r>
              <a:rPr lang="zh-CN" altLang="en-US" sz="2800" dirty="0"/>
              <a:t> </a:t>
            </a:r>
            <a:r>
              <a:rPr lang="en-US" altLang="zh-CN" sz="2800" dirty="0"/>
              <a:t>suited</a:t>
            </a:r>
            <a:r>
              <a:rPr lang="zh-CN" altLang="en-US" sz="2800" dirty="0"/>
              <a:t> </a:t>
            </a:r>
            <a:r>
              <a:rPr lang="en-US" altLang="zh-CN" sz="2800" dirty="0"/>
              <a:t>for</a:t>
            </a:r>
            <a:r>
              <a:rPr lang="zh-CN" altLang="en-US" sz="2800" dirty="0"/>
              <a:t>           </a:t>
            </a:r>
            <a:r>
              <a:rPr lang="en-US" altLang="zh-CN" sz="2800" dirty="0">
                <a:solidFill>
                  <a:srgbClr val="FF0000"/>
                </a:solidFill>
              </a:rPr>
              <a:t>suitable/appropriate</a:t>
            </a:r>
            <a:r>
              <a:rPr lang="zh-CN" altLang="en-US" sz="2800" dirty="0">
                <a:solidFill>
                  <a:srgbClr val="FF0000"/>
                </a:solidFill>
              </a:rPr>
              <a:t> 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382ACE-3351-BB4C-9B57-BCD80B485AE4}"/>
              </a:ext>
            </a:extLst>
          </p:cNvPr>
          <p:cNvSpPr txBox="1"/>
          <p:nvPr/>
        </p:nvSpPr>
        <p:spPr>
          <a:xfrm>
            <a:off x="7511144" y="2677886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此处可以插入合适的图片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1C308E-1DF6-EE4A-9151-949BFCF97EB2}"/>
              </a:ext>
            </a:extLst>
          </p:cNvPr>
          <p:cNvSpPr txBox="1"/>
          <p:nvPr/>
        </p:nvSpPr>
        <p:spPr>
          <a:xfrm>
            <a:off x="9087395" y="3463904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此处可以插入合适的图片</a:t>
            </a:r>
            <a:r>
              <a:rPr lang="zh-CN" altLang="en-US" dirty="0"/>
              <a:t>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308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AEEDA-3418-864C-A7E6-F55A37058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968" y="360657"/>
            <a:ext cx="11280063" cy="88290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饮食</a:t>
            </a:r>
            <a:r>
              <a:rPr lang="zh-CN" altLang="en-US" dirty="0"/>
              <a:t>     食物     </a:t>
            </a:r>
            <a:r>
              <a:rPr lang="en-US" dirty="0" err="1"/>
              <a:t>荤</a:t>
            </a:r>
            <a:r>
              <a:rPr lang="zh-CN" altLang="en-US" dirty="0"/>
              <a:t>      素      素菜      肉菜      蔬菜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8CDEA43-328B-124E-B5BF-FA5BBEFFE625}"/>
              </a:ext>
            </a:extLst>
          </p:cNvPr>
          <p:cNvSpPr txBox="1">
            <a:spLocks/>
          </p:cNvSpPr>
          <p:nvPr/>
        </p:nvSpPr>
        <p:spPr>
          <a:xfrm>
            <a:off x="1152761" y="1698172"/>
            <a:ext cx="9886477" cy="3916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 err="1">
                <a:solidFill>
                  <a:schemeClr val="bg1">
                    <a:lumMod val="65000"/>
                  </a:schemeClr>
                </a:solidFill>
              </a:rPr>
              <a:t>先带读生词</a:t>
            </a:r>
            <a:r>
              <a:rPr lang="zh-CN" altLang="en-US" sz="2800" dirty="0">
                <a:solidFill>
                  <a:schemeClr val="bg1">
                    <a:lumMod val="65000"/>
                  </a:schemeClr>
                </a:solidFill>
              </a:rPr>
              <a:t>，然后插入相关图片，每出一张图片，老师根据图片提问。例如“这些菜是素材还是肉菜？” 等等。</a:t>
            </a:r>
            <a:endParaRPr lang="en-U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629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DCB37-3E0D-EB49-AE03-E21DA5350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968" y="1126925"/>
            <a:ext cx="11280062" cy="5109158"/>
          </a:xfrm>
        </p:spPr>
        <p:txBody>
          <a:bodyPr>
            <a:normAutofit fontScale="92500" lnSpcReduction="10000"/>
          </a:bodyPr>
          <a:lstStyle/>
          <a:p>
            <a:pPr marL="465138" indent="-465138">
              <a:buFont typeface="+mj-lt"/>
              <a:buAutoNum type="arabicPeriod"/>
            </a:pPr>
            <a:r>
              <a:rPr lang="zh-CN" altLang="en-US" dirty="0"/>
              <a:t>你喜欢吃</a:t>
            </a:r>
            <a:r>
              <a:rPr lang="zh-CN" altLang="en-US" dirty="0">
                <a:solidFill>
                  <a:srgbClr val="FF0000"/>
                </a:solidFill>
              </a:rPr>
              <a:t>素菜</a:t>
            </a:r>
            <a:r>
              <a:rPr lang="zh-CN" altLang="en-US" dirty="0"/>
              <a:t>还是</a:t>
            </a:r>
            <a:r>
              <a:rPr lang="zh-CN" altLang="en-US" dirty="0">
                <a:solidFill>
                  <a:srgbClr val="FF0000"/>
                </a:solidFill>
              </a:rPr>
              <a:t>肉菜</a:t>
            </a:r>
            <a:r>
              <a:rPr lang="zh-CN" altLang="en-US" dirty="0"/>
              <a:t>？喜欢吃</a:t>
            </a:r>
            <a:r>
              <a:rPr lang="zh-CN" altLang="en-US" dirty="0">
                <a:solidFill>
                  <a:srgbClr val="FF0000"/>
                </a:solidFill>
              </a:rPr>
              <a:t>素</a:t>
            </a:r>
            <a:r>
              <a:rPr lang="zh-CN" altLang="en-US" dirty="0"/>
              <a:t>饺子还</a:t>
            </a:r>
            <a:r>
              <a:rPr lang="zh-TW" altLang="en-US" dirty="0"/>
              <a:t>是肉饺子</a:t>
            </a:r>
            <a:r>
              <a:rPr lang="zh-CN" altLang="en-US" dirty="0"/>
              <a:t>？</a:t>
            </a:r>
            <a:endParaRPr lang="en-US" altLang="zh-TW" dirty="0"/>
          </a:p>
          <a:p>
            <a:pPr marL="465138" indent="-465138">
              <a:buFont typeface="+mj-lt"/>
              <a:buAutoNum type="arabicPeriod"/>
            </a:pPr>
            <a:r>
              <a:rPr lang="zh-CN" altLang="en-US" dirty="0"/>
              <a:t>你</a:t>
            </a:r>
            <a:r>
              <a:rPr lang="zh-CN" altLang="en-US" dirty="0">
                <a:solidFill>
                  <a:srgbClr val="FF0000"/>
                </a:solidFill>
              </a:rPr>
              <a:t>吃素</a:t>
            </a:r>
            <a:r>
              <a:rPr lang="zh-CN" altLang="en-US" dirty="0"/>
              <a:t>嗎</a:t>
            </a:r>
            <a:r>
              <a:rPr lang="zh-TW" altLang="en-US" dirty="0"/>
              <a:t>？</a:t>
            </a:r>
            <a:r>
              <a:rPr lang="zh-CN" altLang="en-US" dirty="0"/>
              <a:t>你知道谁</a:t>
            </a:r>
            <a:r>
              <a:rPr lang="zh-CN" altLang="en-US" dirty="0">
                <a:solidFill>
                  <a:srgbClr val="FF0000"/>
                </a:solidFill>
              </a:rPr>
              <a:t>吃素</a:t>
            </a:r>
            <a:r>
              <a:rPr lang="zh-CN" altLang="en-US" dirty="0"/>
              <a:t>吗</a:t>
            </a:r>
            <a:r>
              <a:rPr lang="zh-TW" altLang="en-US" dirty="0"/>
              <a:t>？</a:t>
            </a:r>
            <a:endParaRPr lang="en-US" altLang="zh-TW" dirty="0"/>
          </a:p>
          <a:p>
            <a:pPr marL="465138" indent="-465138">
              <a:buFont typeface="+mj-lt"/>
              <a:buAutoNum type="arabicPeriod"/>
            </a:pPr>
            <a:r>
              <a:rPr lang="zh-TW" altLang="en-US" dirty="0"/>
              <a:t>博尔德有什么好吃的</a:t>
            </a:r>
            <a:r>
              <a:rPr lang="zh-TW" altLang="en-US" dirty="0">
                <a:solidFill>
                  <a:srgbClr val="FF0000"/>
                </a:solidFill>
              </a:rPr>
              <a:t>素食</a:t>
            </a:r>
            <a:r>
              <a:rPr lang="zh-TW" altLang="en-US" dirty="0"/>
              <a:t>餐厅吗</a:t>
            </a:r>
            <a:r>
              <a:rPr lang="zh-CN" altLang="en-US" dirty="0"/>
              <a:t>？</a:t>
            </a:r>
            <a:endParaRPr lang="en-US" altLang="zh-TW" dirty="0"/>
          </a:p>
          <a:p>
            <a:pPr marL="465138" indent="-465138">
              <a:buFont typeface="+mj-lt"/>
              <a:buAutoNum type="arabicPeriod"/>
            </a:pPr>
            <a:r>
              <a:rPr lang="zh-TW" altLang="en-US" dirty="0"/>
              <a:t>你喜欢吃什么</a:t>
            </a:r>
            <a:r>
              <a:rPr lang="zh-TW" altLang="en-US" dirty="0">
                <a:solidFill>
                  <a:srgbClr val="FF0000"/>
                </a:solidFill>
              </a:rPr>
              <a:t>蔬菜</a:t>
            </a:r>
            <a:r>
              <a:rPr lang="zh-CN" altLang="en-US" dirty="0"/>
              <a:t>？不喜欢吃什么</a:t>
            </a:r>
            <a:r>
              <a:rPr lang="zh-CN" altLang="en-US" dirty="0">
                <a:solidFill>
                  <a:srgbClr val="FF0000"/>
                </a:solidFill>
              </a:rPr>
              <a:t>蔬菜</a:t>
            </a:r>
            <a:r>
              <a:rPr lang="zh-CN" altLang="en-US" dirty="0"/>
              <a:t>？</a:t>
            </a:r>
            <a:endParaRPr lang="en-US" altLang="zh-CN" dirty="0"/>
          </a:p>
          <a:p>
            <a:pPr marL="465138" indent="-465138">
              <a:buFont typeface="+mj-lt"/>
              <a:buAutoNum type="arabicPeriod"/>
            </a:pPr>
            <a:r>
              <a:rPr lang="zh-CN" altLang="en-US" dirty="0"/>
              <a:t>你觉得你的</a:t>
            </a:r>
            <a:r>
              <a:rPr lang="zh-CN" altLang="en-US" dirty="0">
                <a:solidFill>
                  <a:srgbClr val="FF0000"/>
                </a:solidFill>
              </a:rPr>
              <a:t>饮食</a:t>
            </a:r>
            <a:r>
              <a:rPr lang="zh-CN" altLang="en-US" dirty="0"/>
              <a:t>健康吗？为什么？</a:t>
            </a:r>
            <a:endParaRPr lang="en-US" altLang="zh-CN" dirty="0"/>
          </a:p>
          <a:p>
            <a:pPr marL="465138" indent="-465138">
              <a:buFont typeface="+mj-lt"/>
              <a:buAutoNum type="arabicPeriod"/>
            </a:pPr>
            <a:r>
              <a:rPr lang="zh-CN" altLang="en-US" dirty="0"/>
              <a:t>中国人吃饭的时候讲究“</a:t>
            </a:r>
            <a:r>
              <a:rPr lang="zh-CN" altLang="en-US" dirty="0">
                <a:solidFill>
                  <a:srgbClr val="FF0000"/>
                </a:solidFill>
              </a:rPr>
              <a:t>荤素搭配</a:t>
            </a:r>
            <a:r>
              <a:rPr lang="zh-CN" altLang="en-US" dirty="0"/>
              <a:t>”，这是什么意思？</a:t>
            </a:r>
            <a:endParaRPr lang="en-US" altLang="zh-CN" dirty="0"/>
          </a:p>
          <a:p>
            <a:pPr marL="465138" indent="-465138">
              <a:buFont typeface="+mj-lt"/>
              <a:buAutoNum type="arabicPeriod"/>
            </a:pPr>
            <a:endParaRPr lang="en-US" altLang="zh-CN" dirty="0"/>
          </a:p>
          <a:p>
            <a:pPr marL="465138" indent="-465138">
              <a:buFont typeface="+mj-lt"/>
              <a:buAutoNum type="arabicPeriod"/>
            </a:pPr>
            <a:endParaRPr lang="en-US" altLang="zh-TW" dirty="0"/>
          </a:p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C43F465-CFC6-0D4B-9B22-67C619393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968" y="230027"/>
            <a:ext cx="11280063" cy="88290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饮食</a:t>
            </a:r>
            <a:r>
              <a:rPr lang="zh-CN" altLang="en-US" dirty="0"/>
              <a:t>     食物     </a:t>
            </a:r>
            <a:r>
              <a:rPr lang="en-US" dirty="0" err="1"/>
              <a:t>荤</a:t>
            </a:r>
            <a:r>
              <a:rPr lang="zh-CN" altLang="en-US" dirty="0"/>
              <a:t>      素      素菜      肉菜      蔬菜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384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EA660-2250-3E4C-94B2-8C82D893A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荤素搭配       蔬菜     食物      营养     全面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B5D1F24-0C8B-F44B-858C-F14FEEF6FDB0}"/>
              </a:ext>
            </a:extLst>
          </p:cNvPr>
          <p:cNvSpPr txBox="1">
            <a:spLocks/>
          </p:cNvSpPr>
          <p:nvPr/>
        </p:nvSpPr>
        <p:spPr>
          <a:xfrm>
            <a:off x="1152761" y="1698172"/>
            <a:ext cx="9886477" cy="3916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 err="1">
                <a:solidFill>
                  <a:schemeClr val="bg1">
                    <a:lumMod val="65000"/>
                  </a:schemeClr>
                </a:solidFill>
              </a:rPr>
              <a:t>先带读生词</a:t>
            </a:r>
            <a:r>
              <a:rPr lang="zh-CN" altLang="en-US" sz="2800" dirty="0">
                <a:solidFill>
                  <a:schemeClr val="bg1">
                    <a:lumMod val="65000"/>
                  </a:schemeClr>
                </a:solidFill>
              </a:rPr>
              <a:t>，然后插入相关图片，老师根据图片提问。例如“她午饭吃了什么？”“有（素菜还是肉菜？）有</a:t>
            </a:r>
            <a:r>
              <a:rPr lang="en-US" altLang="zh-CN" sz="2800" dirty="0">
                <a:solidFill>
                  <a:schemeClr val="bg1">
                    <a:lumMod val="65000"/>
                  </a:schemeClr>
                </a:solidFill>
              </a:rPr>
              <a:t>……</a:t>
            </a:r>
            <a:r>
              <a:rPr lang="zh-CN" altLang="en-US" sz="2800" dirty="0">
                <a:solidFill>
                  <a:schemeClr val="bg1">
                    <a:lumMod val="65000"/>
                  </a:schemeClr>
                </a:solidFill>
              </a:rPr>
              <a:t>”“如果一顿饭有素菜也有肉菜，那么我们就说这顿饭（学生：荤素搭配）” “这顿饭有多少种蔬菜</a:t>
            </a:r>
            <a:r>
              <a:rPr lang="en-US" altLang="zh-CN" sz="2800" dirty="0">
                <a:solidFill>
                  <a:schemeClr val="bg1">
                    <a:lumMod val="65000"/>
                  </a:schemeClr>
                </a:solidFill>
              </a:rPr>
              <a:t>/</a:t>
            </a:r>
            <a:r>
              <a:rPr lang="zh-CN" altLang="en-US" sz="2800" dirty="0">
                <a:solidFill>
                  <a:schemeClr val="bg1">
                    <a:lumMod val="65000"/>
                  </a:schemeClr>
                </a:solidFill>
              </a:rPr>
              <a:t>食物？”“她”吃了很多不同的食物，所以</a:t>
            </a:r>
            <a:r>
              <a:rPr lang="en-US" altLang="zh-CN" sz="2800" dirty="0">
                <a:solidFill>
                  <a:schemeClr val="bg1">
                    <a:lumMod val="65000"/>
                  </a:schemeClr>
                </a:solidFill>
              </a:rPr>
              <a:t>…</a:t>
            </a:r>
            <a:r>
              <a:rPr lang="zh-CN" altLang="en-US" sz="2800" dirty="0">
                <a:solidFill>
                  <a:schemeClr val="bg1">
                    <a:lumMod val="65000"/>
                  </a:schemeClr>
                </a:solidFill>
              </a:rPr>
              <a:t>（营养很全面）</a:t>
            </a:r>
            <a:r>
              <a:rPr lang="en-US" altLang="zh-CN" sz="2800" dirty="0">
                <a:solidFill>
                  <a:schemeClr val="bg1">
                    <a:lumMod val="65000"/>
                  </a:schemeClr>
                </a:solidFill>
              </a:rPr>
              <a:t>…</a:t>
            </a:r>
            <a:r>
              <a:rPr lang="zh-CN" altLang="en-US" sz="2800" dirty="0">
                <a:solidFill>
                  <a:schemeClr val="bg1">
                    <a:lumMod val="65000"/>
                  </a:schemeClr>
                </a:solidFill>
              </a:rPr>
              <a:t> 。</a:t>
            </a:r>
            <a:endParaRPr lang="en-U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7316"/>
      </p:ext>
    </p:extLst>
  </p:cSld>
  <p:clrMapOvr>
    <a:masterClrMapping/>
  </p:clrMapOvr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737</TotalTime>
  <Words>1364</Words>
  <Application>Microsoft Macintosh PowerPoint</Application>
  <PresentationFormat>Widescreen</PresentationFormat>
  <Paragraphs>137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-apple-system</vt:lpstr>
      <vt:lpstr>KaiTi</vt:lpstr>
      <vt:lpstr>Arial</vt:lpstr>
      <vt:lpstr>Calibri</vt:lpstr>
      <vt:lpstr>Calibri Light</vt:lpstr>
      <vt:lpstr>Times</vt:lpstr>
      <vt:lpstr>常用</vt:lpstr>
      <vt:lpstr>第一课 中国饮食</vt:lpstr>
      <vt:lpstr>PowerPoint Presentation</vt:lpstr>
      <vt:lpstr>种     水稻     小麦     面食</vt:lpstr>
      <vt:lpstr>气候    气温     差异     平均    降水      适合    特产 </vt:lpstr>
      <vt:lpstr>气候    气温     差异     平均    降水      适合    特产 </vt:lpstr>
      <vt:lpstr>适合      ≠      合适</vt:lpstr>
      <vt:lpstr>饮食     食物     荤      素      素菜      肉菜      蔬菜</vt:lpstr>
      <vt:lpstr>饮食     食物     荤      素      素菜      肉菜      蔬菜</vt:lpstr>
      <vt:lpstr>荤素搭配       蔬菜     食物      营养     全面</vt:lpstr>
      <vt:lpstr>荤素搭配       蔬菜     食物      营养     全面</vt:lpstr>
      <vt:lpstr>搭配  V &amp; N</vt:lpstr>
      <vt:lpstr>油      盐      热量    长胖</vt:lpstr>
      <vt:lpstr>油      盐      热量    长胖</vt:lpstr>
      <vt:lpstr>PowerPoint Presentation</vt:lpstr>
      <vt:lpstr>味道：酸     甜     苦      辣         咸 调料：醋     糖              辣子      盐</vt:lpstr>
      <vt:lpstr>把下面的词和图片连起来</vt:lpstr>
      <vt:lpstr>口味</vt:lpstr>
      <vt:lpstr>沿海      潮湿      海鲜      新鲜</vt:lpstr>
      <vt:lpstr>沿海      潮湿      海鲜      新鲜</vt:lpstr>
      <vt:lpstr>古时    发达    发展</vt:lpstr>
      <vt:lpstr>地区     形成     菜系</vt:lpstr>
      <vt:lpstr>A、B、(C)合称D    A, B, (C) are collectively referred to as D</vt:lpstr>
      <vt:lpstr>PowerPoint Presentation</vt:lpstr>
      <vt:lpstr>合称     简称</vt:lpstr>
      <vt:lpstr>……，其中……  among the aforementioned; of which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第一课 中国饮食</dc:title>
  <dc:creator>Runqing Qi</dc:creator>
  <cp:lastModifiedBy>Runqing Qi</cp:lastModifiedBy>
  <cp:revision>10</cp:revision>
  <dcterms:created xsi:type="dcterms:W3CDTF">2023-12-23T00:47:56Z</dcterms:created>
  <dcterms:modified xsi:type="dcterms:W3CDTF">2024-01-13T19:47:05Z</dcterms:modified>
</cp:coreProperties>
</file>