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4"/>
  </p:notesMasterIdLst>
  <p:sldIdLst>
    <p:sldId id="256" r:id="rId2"/>
    <p:sldId id="297" r:id="rId3"/>
    <p:sldId id="311" r:id="rId4"/>
    <p:sldId id="309" r:id="rId5"/>
    <p:sldId id="310" r:id="rId6"/>
    <p:sldId id="302" r:id="rId7"/>
    <p:sldId id="303" r:id="rId8"/>
    <p:sldId id="271" r:id="rId9"/>
    <p:sldId id="273" r:id="rId10"/>
    <p:sldId id="274" r:id="rId11"/>
    <p:sldId id="289" r:id="rId12"/>
    <p:sldId id="304" r:id="rId13"/>
    <p:sldId id="290" r:id="rId14"/>
    <p:sldId id="291" r:id="rId15"/>
    <p:sldId id="296" r:id="rId16"/>
    <p:sldId id="305" r:id="rId17"/>
    <p:sldId id="306" r:id="rId18"/>
    <p:sldId id="263" r:id="rId19"/>
    <p:sldId id="294" r:id="rId20"/>
    <p:sldId id="312" r:id="rId21"/>
    <p:sldId id="283" r:id="rId22"/>
    <p:sldId id="30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/>
    <p:restoredTop sz="95310"/>
  </p:normalViewPr>
  <p:slideViewPr>
    <p:cSldViewPr snapToGrid="0" snapToObjects="1">
      <p:cViewPr varScale="1">
        <p:scale>
          <a:sx n="82" d="100"/>
          <a:sy n="82" d="100"/>
        </p:scale>
        <p:origin x="17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6106E-A41D-C745-A9FB-15E5A00166BB}" type="datetimeFigureOut">
              <a:rPr lang="en-US" smtClean="0"/>
              <a:t>1/13/24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7089B-9780-EE4C-BFCD-9649EB171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43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7089B-9780-EE4C-BFCD-9649EB1719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2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DDB404-E328-5442-9E39-9A36226BFC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98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DDB404-E328-5442-9E39-9A36226BFC8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08C6-0A36-F145-935B-CFF8E51592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第一課 中國飲食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E9EFF-CCE6-724E-8F2F-CE869EC0E0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25694-C3DB-7344-B46E-A0AB6CA15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43" y="3040766"/>
            <a:ext cx="10738302" cy="3256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這些句子有問題嗎？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7030A0"/>
                </a:solidFill>
              </a:rPr>
              <a:t>無論天氣不好，我都要去跑步。
無論父母不同意，我都要和他結婚。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0683AA-4CEE-554B-8002-09C09B289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15" y="368563"/>
            <a:ext cx="10240894" cy="235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01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F0E7AB7-B387-084C-A640-F30717B56893}"/>
              </a:ext>
            </a:extLst>
          </p:cNvPr>
          <p:cNvSpPr txBox="1"/>
          <p:nvPr/>
        </p:nvSpPr>
        <p:spPr>
          <a:xfrm>
            <a:off x="783910" y="2820478"/>
            <a:ext cx="10895472" cy="3251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latin typeface="Times" pitchFamily="2" charset="0"/>
              </a:rPr>
              <a:t>He</a:t>
            </a:r>
            <a:r>
              <a:rPr lang="en-US" sz="3200" dirty="0">
                <a:latin typeface="Times" pitchFamily="2" charset="0"/>
              </a:rPr>
              <a:t> cooks whatever dish</a:t>
            </a:r>
            <a:r>
              <a:rPr lang="en-US" altLang="zh-CN" sz="3200" dirty="0">
                <a:latin typeface="Times" pitchFamily="2" charset="0"/>
              </a:rPr>
              <a:t>es</a:t>
            </a:r>
            <a:r>
              <a:rPr lang="en-US" sz="3200" dirty="0">
                <a:latin typeface="Times" pitchFamily="2" charset="0"/>
              </a:rPr>
              <a:t> deliciously.</a:t>
            </a:r>
          </a:p>
          <a:p>
            <a:pPr>
              <a:lnSpc>
                <a:spcPct val="150000"/>
              </a:lnSpc>
            </a:pPr>
            <a:r>
              <a:rPr lang="zh-CN" altLang="en-US" sz="3600" dirty="0">
                <a:latin typeface="Times" pitchFamily="2" charset="0"/>
                <a:ea typeface="KaiTi" panose="02010609060101010101" pitchFamily="49" charset="-122"/>
              </a:rPr>
              <a:t>無論什麼菜，他都做得很好吃。</a:t>
            </a:r>
            <a:endParaRPr lang="en-US" altLang="zh-CN" sz="3600" dirty="0"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Times" pitchFamily="2" charset="0"/>
              </a:rPr>
              <a:t>I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will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B050"/>
                </a:solidFill>
                <a:latin typeface="Times" pitchFamily="2" charset="0"/>
              </a:rPr>
              <a:t>marry</a:t>
            </a:r>
            <a:r>
              <a:rPr lang="zh-CN" altLang="en-US" sz="3200" dirty="0">
                <a:solidFill>
                  <a:srgbClr val="00B05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B050"/>
                </a:solidFill>
                <a:latin typeface="Times" pitchFamily="2" charset="0"/>
              </a:rPr>
              <a:t>you</a:t>
            </a:r>
            <a:r>
              <a:rPr lang="zh-CN" altLang="en-US" sz="3200" dirty="0">
                <a:solidFill>
                  <a:srgbClr val="00B05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regardless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of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whether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my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parents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like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you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or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not.</a:t>
            </a:r>
          </a:p>
          <a:p>
            <a:pPr>
              <a:lnSpc>
                <a:spcPct val="150000"/>
              </a:lnSpc>
              <a:spcBef>
                <a:spcPts val="800"/>
              </a:spcBef>
            </a:pPr>
            <a:r>
              <a:rPr lang="zh-CN" altLang="en-US" sz="3600" dirty="0">
                <a:latin typeface="Times" pitchFamily="2" charset="0"/>
                <a:ea typeface="KaiTi" panose="02010609060101010101" pitchFamily="49" charset="-122"/>
              </a:rPr>
              <a:t>無論我父母喜歡不喜歡你，我都</a:t>
            </a:r>
            <a:r>
              <a:rPr lang="zh-CN" altLang="en-US" sz="3600" dirty="0">
                <a:solidFill>
                  <a:srgbClr val="00B050"/>
                </a:solidFill>
                <a:latin typeface="Times" pitchFamily="2" charset="0"/>
                <a:ea typeface="KaiTi" panose="02010609060101010101" pitchFamily="49" charset="-122"/>
              </a:rPr>
              <a:t>和你結婚</a:t>
            </a:r>
            <a:r>
              <a:rPr lang="zh-CN" altLang="en-US" sz="3600" dirty="0">
                <a:latin typeface="Times" pitchFamily="2" charset="0"/>
                <a:ea typeface="KaiTi" panose="02010609060101010101" pitchFamily="49" charset="-122"/>
              </a:rPr>
              <a:t>。</a:t>
            </a:r>
            <a:endParaRPr lang="en-US" altLang="zh-CN" sz="3600" dirty="0">
              <a:latin typeface="Times" pitchFamily="2" charset="0"/>
              <a:ea typeface="KaiTi" panose="02010609060101010101" pitchFamily="49" charset="-12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7F3E8D-28F4-0244-AF5C-2BA79650B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618" y="438593"/>
            <a:ext cx="10341991" cy="238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CE6E8-CA25-E242-9772-E0D0DE988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41" y="2732390"/>
            <a:ext cx="10747317" cy="424518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love</a:t>
            </a:r>
            <a:r>
              <a:rPr lang="zh-CN" altLang="en-US" sz="3200" dirty="0"/>
              <a:t> </a:t>
            </a:r>
            <a:r>
              <a:rPr lang="en-US" altLang="zh-CN" sz="3200" dirty="0"/>
              <a:t>you</a:t>
            </a:r>
            <a:r>
              <a:rPr lang="zh-CN" altLang="en-US" sz="3200" dirty="0"/>
              <a:t> </a:t>
            </a:r>
            <a:r>
              <a:rPr lang="en-US" altLang="zh-CN" sz="3200" dirty="0"/>
              <a:t>no</a:t>
            </a:r>
            <a:r>
              <a:rPr lang="zh-CN" altLang="en-US" sz="3200" dirty="0"/>
              <a:t> </a:t>
            </a:r>
            <a:r>
              <a:rPr lang="en-US" altLang="zh-CN" sz="3200" dirty="0"/>
              <a:t>matter</a:t>
            </a:r>
            <a:r>
              <a:rPr lang="zh-CN" altLang="en-US" sz="3200" dirty="0"/>
              <a:t> </a:t>
            </a:r>
            <a:r>
              <a:rPr lang="en-US" altLang="zh-CN" sz="3200" dirty="0"/>
              <a:t>you</a:t>
            </a:r>
            <a:r>
              <a:rPr lang="zh-CN" altLang="en-US" sz="3200" dirty="0"/>
              <a:t> </a:t>
            </a:r>
            <a:r>
              <a:rPr lang="en-US" altLang="zh-CN" sz="3200" dirty="0"/>
              <a:t>are</a:t>
            </a:r>
            <a:r>
              <a:rPr lang="zh-CN" altLang="en-US" sz="3200" dirty="0"/>
              <a:t> </a:t>
            </a:r>
            <a:r>
              <a:rPr lang="en-US" altLang="zh-CN" sz="3200" dirty="0"/>
              <a:t>rich</a:t>
            </a:r>
            <a:r>
              <a:rPr lang="zh-CN" altLang="en-US" sz="3200" dirty="0"/>
              <a:t> </a:t>
            </a:r>
            <a:r>
              <a:rPr lang="en-US" altLang="zh-CN" sz="3200" dirty="0"/>
              <a:t>or</a:t>
            </a:r>
            <a:r>
              <a:rPr lang="zh-CN" altLang="en-US" sz="3200" dirty="0"/>
              <a:t> </a:t>
            </a:r>
            <a:r>
              <a:rPr lang="en-US" altLang="zh-CN" sz="3200" dirty="0"/>
              <a:t>not.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無論你有沒有錢，我都愛你。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sz="3200" dirty="0"/>
              <a:t>No</a:t>
            </a:r>
            <a:r>
              <a:rPr lang="zh-CN" altLang="en-US" sz="3200" dirty="0"/>
              <a:t> </a:t>
            </a:r>
            <a:r>
              <a:rPr lang="en-US" altLang="zh-CN" sz="3200" dirty="0"/>
              <a:t>matter</a:t>
            </a:r>
            <a:r>
              <a:rPr lang="zh-CN" altLang="en-US" sz="3200" dirty="0"/>
              <a:t> </a:t>
            </a:r>
            <a:r>
              <a:rPr lang="en-US" altLang="zh-CN" sz="3200" dirty="0"/>
              <a:t>which</a:t>
            </a:r>
            <a:r>
              <a:rPr lang="zh-CN" altLang="en-US" sz="3200" dirty="0"/>
              <a:t> </a:t>
            </a:r>
            <a:r>
              <a:rPr lang="en-US" altLang="zh-CN" sz="3200" dirty="0"/>
              <a:t>dining</a:t>
            </a:r>
            <a:r>
              <a:rPr lang="zh-CN" altLang="en-US" sz="3200" dirty="0"/>
              <a:t> </a:t>
            </a:r>
            <a:r>
              <a:rPr lang="en-US" altLang="zh-CN" sz="3200" dirty="0"/>
              <a:t>center,</a:t>
            </a:r>
            <a:r>
              <a:rPr lang="zh-CN" altLang="en-US" sz="3200" dirty="0"/>
              <a:t> </a:t>
            </a:r>
            <a:r>
              <a:rPr lang="en-US" altLang="zh-CN" sz="3200" dirty="0"/>
              <a:t>the</a:t>
            </a:r>
            <a:r>
              <a:rPr lang="zh-CN" altLang="en-US" sz="3200" dirty="0"/>
              <a:t> </a:t>
            </a:r>
            <a:r>
              <a:rPr lang="en-US" altLang="zh-CN" sz="3200" dirty="0"/>
              <a:t>meal</a:t>
            </a:r>
            <a:r>
              <a:rPr lang="zh-CN" altLang="en-US" sz="3200" dirty="0"/>
              <a:t> </a:t>
            </a:r>
            <a:r>
              <a:rPr lang="en-US" altLang="zh-CN" sz="3200" dirty="0"/>
              <a:t>is</a:t>
            </a:r>
            <a:r>
              <a:rPr lang="zh-CN" altLang="en-US" sz="3200" dirty="0"/>
              <a:t> </a:t>
            </a:r>
            <a:r>
              <a:rPr lang="en-US" altLang="zh-CN" sz="3200" dirty="0"/>
              <a:t>good.</a:t>
            </a:r>
            <a:endParaRPr lang="en-US" sz="32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無論哪個食堂，飯都很好吃。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altLang="zh-CN" sz="3200" dirty="0"/>
              <a:t>Wherever</a:t>
            </a:r>
            <a:r>
              <a:rPr lang="zh-CN" altLang="en-US" sz="3200" dirty="0"/>
              <a:t> </a:t>
            </a:r>
            <a:r>
              <a:rPr lang="en-US" altLang="zh-CN" sz="3200" dirty="0"/>
              <a:t>you</a:t>
            </a:r>
            <a:r>
              <a:rPr lang="zh-CN" altLang="en-US" sz="3200" dirty="0"/>
              <a:t> </a:t>
            </a:r>
            <a:r>
              <a:rPr lang="en-US" altLang="zh-CN" sz="3200" dirty="0"/>
              <a:t>go,</a:t>
            </a:r>
            <a:r>
              <a:rPr lang="zh-CN" altLang="en-US" sz="3200" dirty="0"/>
              <a:t> </a:t>
            </a:r>
            <a:r>
              <a:rPr lang="en-US" altLang="zh-CN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will</a:t>
            </a:r>
            <a:r>
              <a:rPr lang="zh-CN" altLang="en-US" sz="3200" dirty="0"/>
              <a:t> </a:t>
            </a:r>
            <a:r>
              <a:rPr lang="en-US" altLang="zh-CN" sz="3200" dirty="0"/>
              <a:t>go</a:t>
            </a:r>
            <a:r>
              <a:rPr lang="zh-CN" altLang="en-US" sz="3200" dirty="0"/>
              <a:t> </a:t>
            </a:r>
            <a:r>
              <a:rPr lang="en-US" altLang="zh-CN" sz="3200" dirty="0"/>
              <a:t>with</a:t>
            </a:r>
            <a:r>
              <a:rPr lang="zh-CN" altLang="en-US" sz="3200" dirty="0"/>
              <a:t> </a:t>
            </a:r>
            <a:r>
              <a:rPr lang="en-US" altLang="zh-CN" sz="3200" dirty="0"/>
              <a:t>you.</a:t>
            </a:r>
            <a:r>
              <a:rPr lang="zh-CN" altLang="en-US" sz="3200" dirty="0"/>
              <a:t> </a:t>
            </a:r>
            <a:endParaRPr lang="en-US" altLang="zh-CN" sz="32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無論你去哪兒，我都和你一起去。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en-US" altLang="zh-CN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love</a:t>
            </a:r>
            <a:r>
              <a:rPr lang="zh-CN" altLang="en-US" sz="3200" dirty="0"/>
              <a:t> </a:t>
            </a:r>
            <a:r>
              <a:rPr lang="en-US" altLang="zh-CN" sz="3200" dirty="0"/>
              <a:t>Chinese</a:t>
            </a:r>
            <a:r>
              <a:rPr lang="zh-CN" altLang="en-US" sz="3200" dirty="0"/>
              <a:t> </a:t>
            </a:r>
            <a:r>
              <a:rPr lang="en-US" altLang="zh-CN" sz="3200" dirty="0"/>
              <a:t>food</a:t>
            </a:r>
            <a:r>
              <a:rPr lang="zh-CN" altLang="en-US" sz="3200" dirty="0"/>
              <a:t> </a:t>
            </a:r>
            <a:r>
              <a:rPr lang="en-US" altLang="zh-CN" sz="3200" dirty="0"/>
              <a:t>no</a:t>
            </a:r>
            <a:r>
              <a:rPr lang="zh-CN" altLang="en-US" sz="3200" dirty="0"/>
              <a:t> </a:t>
            </a:r>
            <a:r>
              <a:rPr lang="en-US" altLang="zh-CN" sz="3200" dirty="0"/>
              <a:t>matter</a:t>
            </a:r>
            <a:r>
              <a:rPr lang="zh-CN" altLang="en-US" sz="3200" dirty="0"/>
              <a:t> </a:t>
            </a:r>
            <a:r>
              <a:rPr lang="en-US" altLang="zh-CN" sz="3200" dirty="0"/>
              <a:t>what</a:t>
            </a:r>
            <a:r>
              <a:rPr lang="zh-CN" altLang="en-US" sz="3200" dirty="0"/>
              <a:t> </a:t>
            </a:r>
            <a:r>
              <a:rPr lang="en-US" altLang="zh-CN" sz="3200" dirty="0"/>
              <a:t>flavor.</a:t>
            </a:r>
          </a:p>
          <a:p>
            <a:pPr marL="0" indent="0">
              <a:lnSpc>
                <a:spcPct val="100000"/>
              </a:lnSpc>
              <a:spcBef>
                <a:spcPts val="800"/>
              </a:spcBef>
              <a:buNone/>
            </a:pPr>
            <a:r>
              <a:rPr lang="zh-CN" altLang="en-US" sz="3900" dirty="0"/>
              <a:t>無論什麼口味的中國菜，我都愛吃。</a:t>
            </a:r>
            <a:endParaRPr lang="en-US" sz="39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F40D0D-7DDA-A843-9494-A58FF1EF0791}"/>
              </a:ext>
            </a:extLst>
          </p:cNvPr>
          <p:cNvSpPr txBox="1"/>
          <p:nvPr/>
        </p:nvSpPr>
        <p:spPr>
          <a:xfrm>
            <a:off x="3463636" y="4125611"/>
            <a:ext cx="60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táng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066601-CE93-824E-A82A-0FF572B28E48}"/>
              </a:ext>
            </a:extLst>
          </p:cNvPr>
          <p:cNvSpPr txBox="1"/>
          <p:nvPr/>
        </p:nvSpPr>
        <p:spPr>
          <a:xfrm>
            <a:off x="8621792" y="5407915"/>
            <a:ext cx="38779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第二課句型練習中包括
無論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+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多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+adj/v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S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都</a:t>
            </a:r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......
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這一結構。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EBDFEF-B186-CC4E-BEDA-047D78A72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618" y="336995"/>
            <a:ext cx="10341991" cy="238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66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70483-AC1B-6546-94CB-BE32868F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108" y="416716"/>
            <a:ext cx="10425319" cy="882907"/>
          </a:xfrm>
        </p:spPr>
        <p:txBody>
          <a:bodyPr>
            <a:noAutofit/>
          </a:bodyPr>
          <a:lstStyle/>
          <a:p>
            <a:r>
              <a:rPr lang="zh-CN" altLang="en-US" sz="3600" dirty="0">
                <a:solidFill>
                  <a:schemeClr val="tx1"/>
                </a:solidFill>
              </a:rPr>
              <a:t>隨著</a:t>
            </a:r>
            <a:r>
              <a:rPr lang="zh-CN" altLang="en-US" sz="36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u="sng" dirty="0">
                <a:solidFill>
                  <a:schemeClr val="tx1"/>
                </a:solidFill>
              </a:rPr>
              <a:t>的發展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提高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升高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增加</a:t>
            </a:r>
            <a:r>
              <a:rPr lang="en-US" altLang="zh-CN" sz="3600" dirty="0">
                <a:solidFill>
                  <a:schemeClr val="tx1"/>
                </a:solidFill>
              </a:rPr>
              <a:t>,... </a:t>
            </a:r>
            <a:r>
              <a:rPr lang="zh-CN" altLang="en-US" sz="3600" dirty="0">
                <a:solidFill>
                  <a:schemeClr val="tx1"/>
                </a:solidFill>
              </a:rPr>
              <a:t>越來越</a:t>
            </a:r>
            <a:r>
              <a:rPr lang="en-US" altLang="zh-CN" sz="3600" dirty="0">
                <a:solidFill>
                  <a:schemeClr val="tx1"/>
                </a:solidFill>
              </a:rPr>
              <a:t>...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773E8-F441-544B-AB21-A35BEB23E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05" y="1715230"/>
            <a:ext cx="11629390" cy="547271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 </a:t>
            </a:r>
            <a:r>
              <a:rPr lang="en-US" sz="2800" dirty="0"/>
              <a:t>With economic </a:t>
            </a:r>
            <a:r>
              <a:rPr lang="en-US" sz="2800" dirty="0">
                <a:solidFill>
                  <a:srgbClr val="FF0000"/>
                </a:solidFill>
              </a:rPr>
              <a:t>development</a:t>
            </a:r>
            <a:r>
              <a:rPr lang="en-US" sz="2800" dirty="0"/>
              <a:t>, people's lives get better and better.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900" dirty="0"/>
              <a:t>隨著經濟</a:t>
            </a:r>
            <a:r>
              <a:rPr lang="zh-CN" altLang="en-US" sz="3900" dirty="0">
                <a:solidFill>
                  <a:srgbClr val="FF0000"/>
                </a:solidFill>
              </a:rPr>
              <a:t>的發展</a:t>
            </a:r>
            <a:r>
              <a:rPr lang="zh-CN" altLang="en-US" sz="3900" dirty="0"/>
              <a:t>，人們的生活</a:t>
            </a:r>
            <a:r>
              <a:rPr lang="zh-CN" altLang="en-US" sz="3900" dirty="0">
                <a:solidFill>
                  <a:srgbClr val="FF0000"/>
                </a:solidFill>
              </a:rPr>
              <a:t>越來越好</a:t>
            </a:r>
            <a:r>
              <a:rPr lang="zh-CN" altLang="en-US" sz="3900" dirty="0"/>
              <a:t>了。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dirty="0"/>
              <a:t>2.</a:t>
            </a:r>
            <a:r>
              <a:rPr lang="zh-CN" altLang="en-US" sz="2800" dirty="0"/>
              <a:t> </a:t>
            </a:r>
            <a:r>
              <a:rPr lang="en-US" altLang="zh-CN" sz="2800" dirty="0"/>
              <a:t>As temperatures </a:t>
            </a:r>
            <a:r>
              <a:rPr lang="en-US" altLang="zh-CN" sz="2800" dirty="0">
                <a:solidFill>
                  <a:srgbClr val="FF0000"/>
                </a:solidFill>
              </a:rPr>
              <a:t>rise</a:t>
            </a:r>
            <a:r>
              <a:rPr lang="en-US" altLang="zh-CN" sz="2800" dirty="0"/>
              <a:t>, people dress less and less.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900" dirty="0"/>
              <a:t>隨著氣溫</a:t>
            </a:r>
            <a:r>
              <a:rPr lang="zh-CN" altLang="en-US" sz="3900" dirty="0">
                <a:solidFill>
                  <a:srgbClr val="FF0000"/>
                </a:solidFill>
              </a:rPr>
              <a:t>的升高</a:t>
            </a:r>
            <a:r>
              <a:rPr lang="zh-CN" altLang="en-US" sz="3900" dirty="0"/>
              <a:t>，人們穿得</a:t>
            </a:r>
            <a:r>
              <a:rPr lang="zh-CN" altLang="en-US" sz="3900" dirty="0">
                <a:solidFill>
                  <a:srgbClr val="FF0000"/>
                </a:solidFill>
              </a:rPr>
              <a:t>越來越少</a:t>
            </a:r>
            <a:r>
              <a:rPr lang="zh-CN" altLang="en-US" sz="3900" dirty="0"/>
              <a:t>了。</a:t>
            </a:r>
            <a:endParaRPr lang="en-US" altLang="zh-CN" sz="390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 dirty="0"/>
              <a:t>3.</a:t>
            </a:r>
            <a:r>
              <a:rPr lang="zh-CN" altLang="en-US" sz="2800" dirty="0"/>
              <a:t> </a:t>
            </a:r>
            <a:r>
              <a:rPr lang="en-US" altLang="zh-CN" sz="2800" dirty="0"/>
              <a:t>Along</a:t>
            </a:r>
            <a:r>
              <a:rPr lang="zh-CN" altLang="en-US" sz="2800" dirty="0"/>
              <a:t> </a:t>
            </a:r>
            <a:r>
              <a:rPr lang="en-US" altLang="zh-CN" sz="2800" dirty="0"/>
              <a:t>with the </a:t>
            </a:r>
            <a:r>
              <a:rPr lang="en-US" altLang="zh-CN" sz="2800" dirty="0">
                <a:solidFill>
                  <a:srgbClr val="FF0000"/>
                </a:solidFill>
              </a:rPr>
              <a:t>improvement</a:t>
            </a:r>
            <a:r>
              <a:rPr lang="en-US" altLang="zh-CN" sz="2800" dirty="0"/>
              <a:t> of his cooking skills, more and more people like to eat the</a:t>
            </a:r>
            <a:r>
              <a:rPr lang="zh-CN" altLang="en-US" sz="2800" dirty="0"/>
              <a:t> </a:t>
            </a:r>
            <a:r>
              <a:rPr lang="en-US" altLang="zh-CN" sz="2800" dirty="0"/>
              <a:t>meals</a:t>
            </a:r>
            <a:r>
              <a:rPr lang="zh-CN" altLang="en-US" sz="2800" dirty="0"/>
              <a:t> </a:t>
            </a:r>
            <a:r>
              <a:rPr lang="en-US" altLang="zh-CN" sz="2800" dirty="0"/>
              <a:t>he</a:t>
            </a:r>
            <a:r>
              <a:rPr lang="zh-CN" altLang="en-US" sz="2800" dirty="0"/>
              <a:t> </a:t>
            </a:r>
            <a:r>
              <a:rPr lang="en-US" altLang="zh-CN" sz="2800" dirty="0"/>
              <a:t>cooked.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900" dirty="0"/>
              <a:t>隨著廚藝</a:t>
            </a:r>
            <a:r>
              <a:rPr lang="zh-CN" altLang="en-US" sz="3900" dirty="0">
                <a:solidFill>
                  <a:srgbClr val="FF0000"/>
                </a:solidFill>
              </a:rPr>
              <a:t>的提高</a:t>
            </a:r>
            <a:r>
              <a:rPr lang="zh-CN" altLang="en-US" sz="3900" dirty="0"/>
              <a:t>，</a:t>
            </a:r>
            <a:r>
              <a:rPr lang="en-US" altLang="zh-CN" sz="3900" dirty="0"/>
              <a:t>(</a:t>
            </a:r>
            <a:r>
              <a:rPr lang="zh-CN" altLang="en-US" sz="3900" dirty="0"/>
              <a:t>有</a:t>
            </a:r>
            <a:r>
              <a:rPr lang="en-US" altLang="zh-CN" sz="3900" dirty="0"/>
              <a:t>)</a:t>
            </a:r>
            <a:r>
              <a:rPr lang="zh-CN" altLang="en-US" sz="3900" dirty="0">
                <a:solidFill>
                  <a:srgbClr val="FF0000"/>
                </a:solidFill>
              </a:rPr>
              <a:t>越來越多</a:t>
            </a:r>
            <a:r>
              <a:rPr lang="zh-CN" altLang="en-US" sz="3900" dirty="0"/>
              <a:t>的人喜歡吃他做的菜。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81C7A-4FDF-864C-AA36-F244FD0C1FF2}"/>
              </a:ext>
            </a:extLst>
          </p:cNvPr>
          <p:cNvSpPr txBox="1"/>
          <p:nvPr/>
        </p:nvSpPr>
        <p:spPr>
          <a:xfrm>
            <a:off x="3709540" y="232050"/>
            <a:ext cx="361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fā</a:t>
            </a:r>
            <a:r>
              <a:rPr lang="zh-CN" altLang="en-US" dirty="0"/>
              <a:t>   </a:t>
            </a:r>
            <a:r>
              <a:rPr lang="en-US" altLang="zh-CN" dirty="0" err="1"/>
              <a:t>zhǎn</a:t>
            </a:r>
            <a:r>
              <a:rPr lang="zh-CN" altLang="en-US" dirty="0"/>
              <a:t>     </a:t>
            </a:r>
            <a:r>
              <a:rPr lang="en-US" dirty="0" err="1"/>
              <a:t>tí</a:t>
            </a:r>
            <a:r>
              <a:rPr lang="zh-CN" altLang="en-US" dirty="0"/>
              <a:t>              </a:t>
            </a:r>
            <a:r>
              <a:rPr lang="en-US" dirty="0" err="1"/>
              <a:t>shēng</a:t>
            </a:r>
            <a:r>
              <a:rPr lang="zh-CN" altLang="en-US" dirty="0"/>
              <a:t>          </a:t>
            </a:r>
            <a:r>
              <a:rPr lang="en-US" altLang="zh-CN" dirty="0" err="1"/>
              <a:t>zēng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803929-C5A6-2E42-9E6B-B4D8D5FDE92E}"/>
              </a:ext>
            </a:extLst>
          </p:cNvPr>
          <p:cNvSpPr txBox="1"/>
          <p:nvPr/>
        </p:nvSpPr>
        <p:spPr>
          <a:xfrm>
            <a:off x="0" y="1086033"/>
            <a:ext cx="12144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highlight>
                  <a:srgbClr val="FFFF00"/>
                </a:highlight>
              </a:rPr>
              <a:t>Along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with/In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the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wake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the</a:t>
            </a:r>
            <a:r>
              <a:rPr lang="zh-CN" altLang="en-US" sz="2000" dirty="0"/>
              <a:t> </a:t>
            </a:r>
            <a:r>
              <a:rPr lang="en-US" altLang="zh-CN" sz="2000" u="sng" dirty="0"/>
              <a:t>development/improvement/rise/increase</a:t>
            </a:r>
            <a:r>
              <a:rPr lang="zh-CN" altLang="en-US" sz="2000" dirty="0"/>
              <a:t> </a:t>
            </a:r>
            <a:r>
              <a:rPr lang="en-US" altLang="zh-CN" sz="2000" dirty="0"/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…</a:t>
            </a:r>
            <a:r>
              <a:rPr lang="zh-CN" altLang="en-US" sz="2000" dirty="0"/>
              <a:t> </a:t>
            </a:r>
            <a:r>
              <a:rPr lang="en-US" altLang="zh-CN" sz="2000" dirty="0"/>
              <a:t>,</a:t>
            </a:r>
            <a:r>
              <a:rPr lang="zh-CN" altLang="en-US" sz="2000" dirty="0"/>
              <a:t> </a:t>
            </a:r>
            <a:r>
              <a:rPr lang="en-US" altLang="zh-CN" sz="2000" dirty="0"/>
              <a:t>a</a:t>
            </a:r>
            <a:r>
              <a:rPr lang="zh-CN" altLang="en-US" sz="2000" dirty="0"/>
              <a:t> </a:t>
            </a:r>
            <a:r>
              <a:rPr lang="en-US" altLang="zh-CN" sz="2000" dirty="0"/>
              <a:t>situation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reacting</a:t>
            </a:r>
            <a:r>
              <a:rPr lang="zh-CN" altLang="en-US" sz="2000" dirty="0"/>
              <a:t> </a:t>
            </a:r>
            <a:r>
              <a:rPr lang="en-US" altLang="zh-CN" sz="2000" dirty="0"/>
              <a:t>along</a:t>
            </a:r>
            <a:r>
              <a:rPr lang="zh-CN" altLang="en-US" sz="2000" dirty="0"/>
              <a:t> </a:t>
            </a:r>
            <a:r>
              <a:rPr lang="en-US" altLang="zh-CN" sz="2000" dirty="0"/>
              <a:t>with</a:t>
            </a:r>
            <a:r>
              <a:rPr lang="zh-CN" altLang="en-US" sz="2000" dirty="0"/>
              <a:t> </a:t>
            </a:r>
            <a:r>
              <a:rPr lang="en-US" altLang="zh-CN" sz="2000" dirty="0"/>
              <a:t>it.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946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CB436-C67D-7B43-A9D0-510D48EB8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65" y="1638474"/>
            <a:ext cx="12007135" cy="538871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 </a:t>
            </a:r>
            <a:r>
              <a:rPr lang="en-US" altLang="zh-CN" sz="2800" dirty="0"/>
              <a:t>Along</a:t>
            </a:r>
            <a:r>
              <a:rPr lang="zh-CN" altLang="en-US" sz="2800" dirty="0"/>
              <a:t> </a:t>
            </a:r>
            <a:r>
              <a:rPr lang="en-US" altLang="zh-CN" sz="2800" dirty="0"/>
              <a:t>with</a:t>
            </a:r>
            <a:r>
              <a:rPr lang="en-US" altLang="zh-TW" sz="2800" dirty="0"/>
              <a:t> the development of the Internet, more and more people start to work at home.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800" dirty="0"/>
              <a:t>   隨著互聯網的發展，越來越多的人開始在家工作。</a:t>
            </a:r>
            <a:endParaRPr lang="en-US" altLang="zh-CN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200" dirty="0"/>
              <a:t>2.</a:t>
            </a:r>
            <a:r>
              <a:rPr lang="zh-CN" altLang="en-US" sz="3200" dirty="0"/>
              <a:t> </a:t>
            </a:r>
            <a:r>
              <a:rPr lang="en-US" altLang="zh-CN" sz="3200" dirty="0"/>
              <a:t>In</a:t>
            </a:r>
            <a:r>
              <a:rPr lang="zh-CN" altLang="en-US" sz="3200" dirty="0"/>
              <a:t> </a:t>
            </a:r>
            <a:r>
              <a:rPr lang="en-US" altLang="zh-CN" sz="3200" dirty="0"/>
              <a:t>wake</a:t>
            </a:r>
            <a:r>
              <a:rPr lang="zh-CN" altLang="en-US" sz="3200" dirty="0"/>
              <a:t> </a:t>
            </a:r>
            <a:r>
              <a:rPr lang="en-US" altLang="zh-CN" sz="3200" dirty="0"/>
              <a:t>of</a:t>
            </a:r>
            <a:r>
              <a:rPr lang="en-US" altLang="zh-TW" sz="3200" dirty="0"/>
              <a:t> the development of history, different regions have</a:t>
            </a:r>
            <a:r>
              <a:rPr lang="zh-CN" altLang="en-US" sz="3200" dirty="0"/>
              <a:t> </a:t>
            </a:r>
            <a:r>
              <a:rPr lang="en-US" altLang="zh-CN" sz="3200" dirty="0"/>
              <a:t>gradually</a:t>
            </a:r>
            <a:r>
              <a:rPr lang="zh-CN" altLang="en-US" sz="3200" dirty="0"/>
              <a:t> </a:t>
            </a:r>
            <a:r>
              <a:rPr lang="en-US" altLang="zh-TW" sz="3200" dirty="0"/>
              <a:t>formed different cuisines.</a:t>
            </a:r>
            <a:r>
              <a:rPr lang="zh-TW" altLang="en-US" sz="3200" dirty="0"/>
              <a:t> </a:t>
            </a:r>
            <a:endParaRPr lang="en-US" altLang="zh-TW" sz="3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800" dirty="0"/>
              <a:t>隨著歷史的發展，不同地區慢慢地形成了不同的菜系。</a:t>
            </a:r>
            <a:endParaRPr lang="en-US" altLang="zh-CN" sz="3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200" dirty="0"/>
              <a:t>3.</a:t>
            </a:r>
            <a:r>
              <a:rPr lang="zh-CN" altLang="en-US" sz="3200" dirty="0"/>
              <a:t> </a:t>
            </a:r>
            <a:r>
              <a:rPr lang="en-US" altLang="zh-CN" sz="3200" dirty="0"/>
              <a:t>As</a:t>
            </a:r>
            <a:r>
              <a:rPr lang="zh-CN" altLang="en-US" sz="3200" dirty="0"/>
              <a:t> </a:t>
            </a:r>
            <a:r>
              <a:rPr lang="en-US" altLang="zh-CN" sz="3200" dirty="0"/>
              <a:t>my</a:t>
            </a:r>
            <a:r>
              <a:rPr lang="zh-CN" altLang="en-US" sz="3200" dirty="0"/>
              <a:t> </a:t>
            </a:r>
            <a:r>
              <a:rPr lang="en-US" altLang="zh-CN" sz="3200" dirty="0"/>
              <a:t>assignment</a:t>
            </a:r>
            <a:r>
              <a:rPr lang="zh-CN" altLang="en-US" sz="3200" dirty="0"/>
              <a:t> </a:t>
            </a:r>
            <a:r>
              <a:rPr lang="en-US" altLang="zh-CN" sz="3200" dirty="0"/>
              <a:t>increase,</a:t>
            </a:r>
            <a:r>
              <a:rPr lang="zh-CN" altLang="en-US" sz="3200" dirty="0"/>
              <a:t> </a:t>
            </a:r>
            <a:r>
              <a:rPr lang="en-US" altLang="zh-CN" sz="3200" dirty="0"/>
              <a:t>I</a:t>
            </a:r>
            <a:r>
              <a:rPr lang="zh-CN" altLang="en-US" sz="3200" dirty="0"/>
              <a:t> </a:t>
            </a:r>
            <a:r>
              <a:rPr lang="en-US" altLang="zh-CN" sz="3200" dirty="0"/>
              <a:t>sleep</a:t>
            </a:r>
            <a:r>
              <a:rPr lang="zh-CN" altLang="en-US" sz="3200" dirty="0"/>
              <a:t> </a:t>
            </a:r>
            <a:r>
              <a:rPr lang="en-US" altLang="zh-CN" sz="3200" dirty="0"/>
              <a:t>less</a:t>
            </a:r>
            <a:r>
              <a:rPr lang="zh-CN" altLang="en-US" sz="3200" dirty="0"/>
              <a:t> </a:t>
            </a:r>
            <a:r>
              <a:rPr lang="en-US" altLang="zh-CN" sz="3200" dirty="0"/>
              <a:t>and</a:t>
            </a:r>
            <a:r>
              <a:rPr lang="zh-CN" altLang="en-US" sz="3200" dirty="0"/>
              <a:t> </a:t>
            </a:r>
            <a:r>
              <a:rPr lang="en-US" altLang="zh-CN" sz="3200" dirty="0"/>
              <a:t>less.</a:t>
            </a:r>
            <a:r>
              <a:rPr lang="zh-CN" altLang="en-US" sz="3200" dirty="0"/>
              <a:t> </a:t>
            </a:r>
            <a:endParaRPr lang="en-US" altLang="zh-CN" sz="32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700" dirty="0"/>
              <a:t>隨著作業的增加，我睡得越來越少了。</a:t>
            </a:r>
            <a:endParaRPr lang="en-US" altLang="zh-CN" sz="37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200" dirty="0"/>
              <a:t>4.</a:t>
            </a:r>
            <a:r>
              <a:rPr lang="zh-CN" altLang="en-US" sz="3200" dirty="0"/>
              <a:t> </a:t>
            </a:r>
            <a:r>
              <a:rPr lang="en-US" altLang="zh-CN" sz="3200" dirty="0"/>
              <a:t>As the temperature</a:t>
            </a:r>
            <a:r>
              <a:rPr lang="zh-CN" altLang="en-US" sz="3200" dirty="0"/>
              <a:t> </a:t>
            </a:r>
            <a:r>
              <a:rPr lang="en-US" altLang="zh-CN" sz="3200" dirty="0"/>
              <a:t>rises, more</a:t>
            </a:r>
            <a:r>
              <a:rPr lang="zh-CN" altLang="en-US" sz="3200" dirty="0"/>
              <a:t> </a:t>
            </a:r>
            <a:r>
              <a:rPr lang="en-US" altLang="zh-CN" sz="3200" dirty="0"/>
              <a:t>and</a:t>
            </a:r>
            <a:r>
              <a:rPr lang="zh-CN" altLang="en-US" sz="3200" dirty="0"/>
              <a:t> </a:t>
            </a:r>
            <a:r>
              <a:rPr lang="en-US" altLang="zh-CN" sz="3200" dirty="0"/>
              <a:t>more</a:t>
            </a:r>
            <a:r>
              <a:rPr lang="zh-CN" altLang="en-US" sz="3200" dirty="0"/>
              <a:t> </a:t>
            </a:r>
            <a:r>
              <a:rPr lang="en-US" altLang="zh-CN" sz="3200" dirty="0"/>
              <a:t>people start to use air conditioners.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700" dirty="0"/>
              <a:t>隨著氣溫的升高，越來越多的人開始用空調了。</a:t>
            </a:r>
            <a:endParaRPr lang="en-US" altLang="zh-CN" sz="37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3200" dirty="0"/>
              <a:t>5.</a:t>
            </a:r>
            <a:r>
              <a:rPr lang="zh-CN" altLang="en-US" sz="3200" dirty="0"/>
              <a:t> </a:t>
            </a:r>
            <a:r>
              <a:rPr lang="en-US" altLang="zh-CN" sz="3200" dirty="0"/>
              <a:t>As my Chinese proficiency improves, I</a:t>
            </a:r>
            <a:r>
              <a:rPr lang="zh-CN" altLang="en-US" sz="3200" dirty="0"/>
              <a:t> </a:t>
            </a:r>
            <a:r>
              <a:rPr lang="en-US" altLang="zh-CN" sz="3200" dirty="0"/>
              <a:t>have</a:t>
            </a:r>
            <a:r>
              <a:rPr lang="zh-CN" altLang="en-US" sz="3200" dirty="0"/>
              <a:t> </a:t>
            </a:r>
            <a:r>
              <a:rPr lang="en-US" altLang="zh-CN" sz="3200" dirty="0"/>
              <a:t>more</a:t>
            </a:r>
            <a:r>
              <a:rPr lang="zh-CN" altLang="en-US" sz="3200" dirty="0"/>
              <a:t> </a:t>
            </a:r>
            <a:r>
              <a:rPr lang="en-US" altLang="zh-CN" sz="3200" dirty="0"/>
              <a:t>and</a:t>
            </a:r>
            <a:r>
              <a:rPr lang="zh-CN" altLang="en-US" sz="3200" dirty="0"/>
              <a:t> </a:t>
            </a:r>
            <a:r>
              <a:rPr lang="en-US" altLang="zh-CN" sz="3200" dirty="0"/>
              <a:t>more Chinese friends.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3700" dirty="0"/>
              <a:t>隨著我的中文水準的提高，我的中國朋友越來越多了。</a:t>
            </a:r>
            <a:endParaRPr lang="en-US" altLang="zh-TW" sz="32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A34180-6E0F-2347-A08C-EEF7F5D4426A}"/>
              </a:ext>
            </a:extLst>
          </p:cNvPr>
          <p:cNvSpPr txBox="1">
            <a:spLocks/>
          </p:cNvSpPr>
          <p:nvPr/>
        </p:nvSpPr>
        <p:spPr>
          <a:xfrm>
            <a:off x="4322219" y="4939952"/>
            <a:ext cx="7724503" cy="1576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500"/>
              </a:spcBef>
              <a:buNone/>
            </a:pP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0C6766-7A1B-C445-A528-23A75B00EABF}"/>
              </a:ext>
            </a:extLst>
          </p:cNvPr>
          <p:cNvSpPr txBox="1"/>
          <p:nvPr/>
        </p:nvSpPr>
        <p:spPr>
          <a:xfrm>
            <a:off x="3641298" y="156872"/>
            <a:ext cx="361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fā</a:t>
            </a:r>
            <a:r>
              <a:rPr lang="zh-CN" altLang="en-US" dirty="0"/>
              <a:t>   </a:t>
            </a:r>
            <a:r>
              <a:rPr lang="en-US" altLang="zh-CN" dirty="0" err="1"/>
              <a:t>zhǎn</a:t>
            </a:r>
            <a:r>
              <a:rPr lang="zh-CN" altLang="en-US" dirty="0"/>
              <a:t>    </a:t>
            </a:r>
            <a:r>
              <a:rPr lang="en-US" dirty="0" err="1"/>
              <a:t>tí</a:t>
            </a:r>
            <a:r>
              <a:rPr lang="zh-CN" altLang="en-US" dirty="0"/>
              <a:t>              </a:t>
            </a:r>
            <a:r>
              <a:rPr lang="en-US" dirty="0" err="1"/>
              <a:t>shēng</a:t>
            </a:r>
            <a:r>
              <a:rPr lang="zh-CN" altLang="en-US" dirty="0"/>
              <a:t>           </a:t>
            </a:r>
            <a:r>
              <a:rPr lang="en-US" altLang="zh-CN" dirty="0" err="1"/>
              <a:t>zēng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B1D5F7-A780-1C42-B07E-116D49CF053C}"/>
              </a:ext>
            </a:extLst>
          </p:cNvPr>
          <p:cNvSpPr txBox="1"/>
          <p:nvPr/>
        </p:nvSpPr>
        <p:spPr>
          <a:xfrm>
            <a:off x="0" y="981529"/>
            <a:ext cx="12144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highlight>
                  <a:srgbClr val="FFFF00"/>
                </a:highlight>
              </a:rPr>
              <a:t>Along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with/In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the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wake</a:t>
            </a:r>
            <a:r>
              <a:rPr lang="zh-CN" altLang="en-US" sz="2000" dirty="0">
                <a:highlight>
                  <a:srgbClr val="FFFF00"/>
                </a:highlight>
              </a:rPr>
              <a:t> </a:t>
            </a:r>
            <a:r>
              <a:rPr lang="en-US" altLang="zh-CN" sz="2000" dirty="0">
                <a:highlight>
                  <a:srgbClr val="FFFF00"/>
                </a:highlight>
              </a:rPr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the</a:t>
            </a:r>
            <a:r>
              <a:rPr lang="zh-CN" altLang="en-US" sz="2000" dirty="0"/>
              <a:t> </a:t>
            </a:r>
            <a:r>
              <a:rPr lang="en-US" altLang="zh-CN" sz="2000" u="sng" dirty="0"/>
              <a:t>development/improvement/rise/increase</a:t>
            </a:r>
            <a:r>
              <a:rPr lang="zh-CN" altLang="en-US" sz="2000" dirty="0"/>
              <a:t> </a:t>
            </a:r>
            <a:r>
              <a:rPr lang="en-US" altLang="zh-CN" sz="2000" dirty="0"/>
              <a:t>of</a:t>
            </a:r>
            <a:r>
              <a:rPr lang="zh-CN" altLang="en-US" sz="2000" dirty="0"/>
              <a:t> </a:t>
            </a:r>
            <a:r>
              <a:rPr lang="en-US" altLang="zh-CN" sz="2000" dirty="0"/>
              <a:t>…</a:t>
            </a:r>
            <a:r>
              <a:rPr lang="zh-CN" altLang="en-US" sz="2000" dirty="0"/>
              <a:t> </a:t>
            </a:r>
            <a:r>
              <a:rPr lang="en-US" altLang="zh-CN" sz="2000" dirty="0"/>
              <a:t>,</a:t>
            </a:r>
            <a:r>
              <a:rPr lang="zh-CN" altLang="en-US" sz="2000" dirty="0"/>
              <a:t> </a:t>
            </a:r>
            <a:r>
              <a:rPr lang="en-US" altLang="zh-CN" sz="2000" dirty="0"/>
              <a:t>a</a:t>
            </a:r>
            <a:r>
              <a:rPr lang="zh-CN" altLang="en-US" sz="2000" dirty="0"/>
              <a:t> </a:t>
            </a:r>
            <a:r>
              <a:rPr lang="en-US" altLang="zh-CN" sz="2000" dirty="0"/>
              <a:t>situation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reacting</a:t>
            </a:r>
            <a:r>
              <a:rPr lang="zh-CN" altLang="en-US" sz="2000" dirty="0"/>
              <a:t> </a:t>
            </a:r>
            <a:r>
              <a:rPr lang="en-US" altLang="zh-CN" sz="2000" dirty="0"/>
              <a:t>along</a:t>
            </a:r>
            <a:r>
              <a:rPr lang="zh-CN" altLang="en-US" sz="2000" dirty="0"/>
              <a:t> </a:t>
            </a:r>
            <a:r>
              <a:rPr lang="en-US" altLang="zh-CN" sz="2000" dirty="0"/>
              <a:t>with</a:t>
            </a:r>
            <a:r>
              <a:rPr lang="zh-CN" altLang="en-US" sz="2000" dirty="0"/>
              <a:t> </a:t>
            </a:r>
            <a:r>
              <a:rPr lang="en-US" altLang="zh-CN" sz="2000" dirty="0"/>
              <a:t>it.</a:t>
            </a:r>
            <a:endParaRPr lang="en-US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26D1A0-C972-AA4D-A141-06EB7EB0530D}"/>
              </a:ext>
            </a:extLst>
          </p:cNvPr>
          <p:cNvSpPr txBox="1"/>
          <p:nvPr/>
        </p:nvSpPr>
        <p:spPr>
          <a:xfrm>
            <a:off x="8880273" y="4442203"/>
            <a:ext cx="104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kōng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tiáo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D87830-D5F3-4641-86EC-4E26B983A716}"/>
              </a:ext>
            </a:extLst>
          </p:cNvPr>
          <p:cNvSpPr txBox="1"/>
          <p:nvPr/>
        </p:nvSpPr>
        <p:spPr>
          <a:xfrm>
            <a:off x="4708866" y="1418620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>
                <a:solidFill>
                  <a:srgbClr val="00B050"/>
                </a:solidFill>
              </a:rPr>
              <a:t>hù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lián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wǎng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B1055C9-78B5-0A4F-B4ED-96E79E3CD6E8}"/>
              </a:ext>
            </a:extLst>
          </p:cNvPr>
          <p:cNvSpPr txBox="1">
            <a:spLocks/>
          </p:cNvSpPr>
          <p:nvPr/>
        </p:nvSpPr>
        <p:spPr>
          <a:xfrm>
            <a:off x="1621403" y="380663"/>
            <a:ext cx="1042531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sz="3600" dirty="0">
                <a:solidFill>
                  <a:schemeClr val="tx1"/>
                </a:solidFill>
              </a:rPr>
              <a:t>隨著</a:t>
            </a:r>
            <a:r>
              <a:rPr lang="zh-CN" altLang="en-US" sz="36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u="sng" dirty="0">
                <a:solidFill>
                  <a:schemeClr val="tx1"/>
                </a:solidFill>
              </a:rPr>
              <a:t>的發展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提高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升高</a:t>
            </a:r>
            <a:r>
              <a:rPr lang="en-US" altLang="zh-CN" sz="3600" u="sng" dirty="0">
                <a:solidFill>
                  <a:schemeClr val="tx1"/>
                </a:solidFill>
              </a:rPr>
              <a:t>/</a:t>
            </a:r>
            <a:r>
              <a:rPr lang="zh-CN" altLang="en-US" sz="3600" u="sng" dirty="0">
                <a:solidFill>
                  <a:schemeClr val="tx1"/>
                </a:solidFill>
              </a:rPr>
              <a:t>增加</a:t>
            </a:r>
            <a:r>
              <a:rPr lang="en-US" altLang="zh-CN" sz="3600" dirty="0">
                <a:solidFill>
                  <a:schemeClr val="tx1"/>
                </a:solidFill>
              </a:rPr>
              <a:t>,... </a:t>
            </a:r>
            <a:r>
              <a:rPr lang="zh-CN" altLang="en-US" sz="3600" dirty="0">
                <a:solidFill>
                  <a:schemeClr val="tx1"/>
                </a:solidFill>
              </a:rPr>
              <a:t>越來越</a:t>
            </a:r>
            <a:r>
              <a:rPr lang="en-US" altLang="zh-CN" sz="3600" dirty="0">
                <a:solidFill>
                  <a:schemeClr val="tx1"/>
                </a:solidFill>
              </a:rPr>
              <a:t>...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3000EE8-E06E-384F-9BA8-4F2FBD4C3A05}"/>
              </a:ext>
            </a:extLst>
          </p:cNvPr>
          <p:cNvSpPr txBox="1">
            <a:spLocks/>
          </p:cNvSpPr>
          <p:nvPr/>
        </p:nvSpPr>
        <p:spPr>
          <a:xfrm>
            <a:off x="413170" y="250777"/>
            <a:ext cx="7348143" cy="1199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sz="3700" dirty="0">
                <a:solidFill>
                  <a:schemeClr val="tx1"/>
                </a:solidFill>
              </a:rPr>
              <a:t>A</a:t>
            </a:r>
            <a:r>
              <a:rPr lang="zh-CN" altLang="en-US" sz="3700" dirty="0">
                <a:solidFill>
                  <a:schemeClr val="tx1"/>
                </a:solidFill>
              </a:rPr>
              <a:t>是受到</a:t>
            </a:r>
            <a:r>
              <a:rPr lang="en-US" altLang="zh-CN" sz="3700" dirty="0">
                <a:solidFill>
                  <a:schemeClr val="tx1"/>
                </a:solidFill>
              </a:rPr>
              <a:t>(</a:t>
            </a:r>
            <a:r>
              <a:rPr lang="zh-CN" altLang="en-US" sz="3700" dirty="0">
                <a:solidFill>
                  <a:schemeClr val="tx1"/>
                </a:solidFill>
              </a:rPr>
              <a:t>了</a:t>
            </a:r>
            <a:r>
              <a:rPr lang="en-US" altLang="zh-CN" sz="3700" dirty="0">
                <a:solidFill>
                  <a:schemeClr val="tx1"/>
                </a:solidFill>
              </a:rPr>
              <a:t>)</a:t>
            </a:r>
            <a:r>
              <a:rPr lang="zh-CN" altLang="en-US" sz="3700" dirty="0">
                <a:solidFill>
                  <a:schemeClr val="tx1"/>
                </a:solidFill>
              </a:rPr>
              <a:t> </a:t>
            </a:r>
            <a:r>
              <a:rPr lang="en-US" altLang="zh-CN" sz="3700" dirty="0">
                <a:solidFill>
                  <a:schemeClr val="tx1"/>
                </a:solidFill>
              </a:rPr>
              <a:t>B </a:t>
            </a:r>
            <a:r>
              <a:rPr lang="zh-CN" altLang="en-US" sz="3700" dirty="0">
                <a:solidFill>
                  <a:schemeClr val="tx1"/>
                </a:solidFill>
              </a:rPr>
              <a:t>的影響</a:t>
            </a:r>
            <a:endParaRPr lang="en-US" sz="3700" dirty="0">
              <a:solidFill>
                <a:srgbClr val="00B05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275246-5A8F-9E43-949E-48AD634A57CC}"/>
              </a:ext>
            </a:extLst>
          </p:cNvPr>
          <p:cNvSpPr txBox="1"/>
          <p:nvPr/>
        </p:nvSpPr>
        <p:spPr>
          <a:xfrm>
            <a:off x="5212608" y="596307"/>
            <a:ext cx="436472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/>
              <a:t>A</a:t>
            </a:r>
            <a:r>
              <a:rPr lang="zh-CN" altLang="en-US" sz="2500" dirty="0"/>
              <a:t> </a:t>
            </a:r>
            <a:r>
              <a:rPr lang="en-US" altLang="zh-CN" sz="2500" dirty="0"/>
              <a:t>is</a:t>
            </a:r>
            <a:r>
              <a:rPr lang="zh-CN" altLang="en-US" sz="2500" dirty="0"/>
              <a:t> </a:t>
            </a:r>
            <a:r>
              <a:rPr lang="en-US" altLang="zh-CN" sz="2500" dirty="0"/>
              <a:t>affected</a:t>
            </a:r>
            <a:r>
              <a:rPr lang="zh-CN" altLang="en-US" sz="2500" dirty="0"/>
              <a:t> </a:t>
            </a:r>
            <a:r>
              <a:rPr lang="en-US" altLang="zh-CN" sz="2500" dirty="0"/>
              <a:t>by/</a:t>
            </a:r>
            <a:r>
              <a:rPr lang="zh-CN" altLang="en-US" sz="2500" dirty="0"/>
              <a:t> </a:t>
            </a:r>
            <a:r>
              <a:rPr lang="en-US" altLang="zh-CN" sz="2500" dirty="0"/>
              <a:t>influenced</a:t>
            </a:r>
            <a:r>
              <a:rPr lang="zh-CN" altLang="en-US" sz="2500" dirty="0"/>
              <a:t> </a:t>
            </a:r>
            <a:r>
              <a:rPr lang="en-US" altLang="zh-CN" sz="2500" dirty="0"/>
              <a:t>by</a:t>
            </a:r>
            <a:r>
              <a:rPr lang="zh-CN" altLang="en-US" sz="2500" dirty="0"/>
              <a:t> </a:t>
            </a:r>
            <a:r>
              <a:rPr lang="en-US" altLang="zh-CN" sz="2500" dirty="0"/>
              <a:t>B</a:t>
            </a:r>
            <a:endParaRPr lang="en-US" sz="25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0FC7F3D-154E-F84E-BFBB-F56C6E49303E}"/>
              </a:ext>
            </a:extLst>
          </p:cNvPr>
          <p:cNvSpPr txBox="1">
            <a:spLocks/>
          </p:cNvSpPr>
          <p:nvPr/>
        </p:nvSpPr>
        <p:spPr>
          <a:xfrm>
            <a:off x="215250" y="1449922"/>
            <a:ext cx="11898372" cy="3187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en-US" sz="3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231CC6-FB0E-2D4D-B333-49917E428695}"/>
              </a:ext>
            </a:extLst>
          </p:cNvPr>
          <p:cNvSpPr txBox="1"/>
          <p:nvPr/>
        </p:nvSpPr>
        <p:spPr>
          <a:xfrm>
            <a:off x="413170" y="91219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shòu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15F086D-6730-7846-BE64-6A8D3DA23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70" y="1209117"/>
            <a:ext cx="11365660" cy="4644725"/>
          </a:xfrm>
        </p:spPr>
        <p:txBody>
          <a:bodyPr>
            <a:normAutofit/>
          </a:bodyPr>
          <a:lstStyle/>
          <a:p>
            <a:pPr marL="0" indent="0">
              <a:spcAft>
                <a:spcPts val="500"/>
              </a:spcAft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dietary</a:t>
            </a:r>
            <a:r>
              <a:rPr lang="zh-CN" altLang="en-US" sz="2800" dirty="0"/>
              <a:t> </a:t>
            </a:r>
            <a:r>
              <a:rPr lang="en-US" altLang="zh-CN" sz="2800" dirty="0"/>
              <a:t>difference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「南米北麵」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influenced</a:t>
            </a:r>
            <a:r>
              <a:rPr lang="zh-CN" altLang="en-US" sz="2800" dirty="0"/>
              <a:t> </a:t>
            </a:r>
            <a:r>
              <a:rPr lang="en-US" altLang="zh-CN" sz="2800" dirty="0"/>
              <a:t>by</a:t>
            </a:r>
            <a:r>
              <a:rPr lang="zh-CN" altLang="en-US" sz="2800" dirty="0"/>
              <a:t> </a:t>
            </a:r>
            <a:r>
              <a:rPr lang="en-US" altLang="zh-CN" sz="2800" dirty="0"/>
              <a:t>climate</a:t>
            </a:r>
            <a:r>
              <a:rPr lang="zh-CN" altLang="en-US" sz="2800" dirty="0"/>
              <a:t> </a:t>
            </a:r>
            <a:r>
              <a:rPr lang="en-US" altLang="zh-CN" sz="2800" dirty="0"/>
              <a:t>and</a:t>
            </a:r>
            <a:r>
              <a:rPr lang="zh-CN" altLang="en-US" sz="2800" dirty="0"/>
              <a:t> </a:t>
            </a:r>
            <a:r>
              <a:rPr lang="en-US" altLang="zh-CN" sz="2800" dirty="0"/>
              <a:t>local</a:t>
            </a:r>
            <a:r>
              <a:rPr lang="zh-CN" altLang="en-US" sz="2800" dirty="0"/>
              <a:t> </a:t>
            </a:r>
            <a:r>
              <a:rPr lang="en-US" altLang="zh-CN" sz="2800" dirty="0"/>
              <a:t>product.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 marL="0" indent="0">
              <a:spcAft>
                <a:spcPts val="500"/>
              </a:spcAft>
              <a:buNone/>
            </a:pPr>
            <a:r>
              <a:rPr lang="zh-CN" altLang="en-US" sz="3400" dirty="0"/>
              <a:t>「南米北麵」的飲食差異是受到了氣候和特產的影響。</a:t>
            </a:r>
            <a:endParaRPr lang="en-US" altLang="zh-CN" sz="3400" dirty="0"/>
          </a:p>
          <a:p>
            <a:pPr marL="0" indent="0">
              <a:spcAft>
                <a:spcPts val="500"/>
              </a:spcAft>
              <a:buNone/>
            </a:pPr>
            <a:r>
              <a:rPr lang="en-US" altLang="zh-CN" sz="2800" dirty="0"/>
              <a:t>2.</a:t>
            </a:r>
            <a:r>
              <a:rPr lang="zh-CN" altLang="en-US" sz="2800" dirty="0"/>
              <a:t> </a:t>
            </a:r>
            <a:r>
              <a:rPr lang="en-US" sz="2800" dirty="0"/>
              <a:t>I learned Chinese because of the influence of my friends</a:t>
            </a:r>
            <a:r>
              <a:rPr lang="en-US" altLang="zh-CN" sz="2800" dirty="0"/>
              <a:t>.</a:t>
            </a:r>
          </a:p>
          <a:p>
            <a:pPr marL="0" indent="0">
              <a:spcAft>
                <a:spcPts val="500"/>
              </a:spcAft>
              <a:buNone/>
            </a:pPr>
            <a:r>
              <a:rPr lang="zh-CN" altLang="en-US" sz="3400" dirty="0"/>
              <a:t>我學習中文是受到了朋友的影響。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43633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479E25-A758-8148-87F5-0EBFCE443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94" y="1550541"/>
            <a:ext cx="11157786" cy="493906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Aft>
                <a:spcPts val="500"/>
              </a:spcAft>
            </a:pPr>
            <a:r>
              <a:rPr lang="en-US" sz="2800" dirty="0"/>
              <a:t>Due to the influence of climate, the southern and northern parts of China are suitable for growing different grains</a:t>
            </a:r>
            <a:r>
              <a:rPr lang="en-US" altLang="zh-CN" sz="2800" dirty="0"/>
              <a:t>.</a:t>
            </a:r>
          </a:p>
          <a:p>
            <a:pPr marL="0" indent="0">
              <a:lnSpc>
                <a:spcPct val="120000"/>
              </a:lnSpc>
              <a:spcAft>
                <a:spcPts val="500"/>
              </a:spcAft>
              <a:buNone/>
            </a:pPr>
            <a:r>
              <a:rPr lang="zh-CN" altLang="en-US" sz="4600" dirty="0"/>
              <a:t>由於受到氣候的影響，中國的南方和北方適合種植不同的糧食。</a:t>
            </a:r>
            <a:endParaRPr lang="en-US" altLang="zh-CN" sz="4600" dirty="0"/>
          </a:p>
          <a:p>
            <a:pPr>
              <a:lnSpc>
                <a:spcPct val="120000"/>
              </a:lnSpc>
              <a:spcAft>
                <a:spcPts val="500"/>
              </a:spcAft>
            </a:pPr>
            <a:r>
              <a:rPr lang="en-US" altLang="zh-CN" sz="2800" dirty="0"/>
              <a:t>Due to the influence of climate, local food products</a:t>
            </a:r>
            <a:r>
              <a:rPr lang="zh-CN" altLang="en-US" sz="2800" dirty="0"/>
              <a:t> </a:t>
            </a:r>
            <a:r>
              <a:rPr lang="en-US" altLang="zh-CN" sz="2800" dirty="0"/>
              <a:t>and other factors, the eating habits of northerners and southerners are different.</a:t>
            </a:r>
          </a:p>
          <a:p>
            <a:pPr marL="0" indent="0">
              <a:lnSpc>
                <a:spcPct val="120000"/>
              </a:lnSpc>
              <a:spcAft>
                <a:spcPts val="500"/>
              </a:spcAft>
              <a:buNone/>
            </a:pPr>
            <a:r>
              <a:rPr lang="zh-CN" altLang="en-US" sz="4600" dirty="0"/>
              <a:t>由於受到氣候、特產等的影響，北方人和南方人的飲食習慣不同。</a:t>
            </a:r>
            <a:endParaRPr lang="en-US" sz="28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D73239A-12B3-BE4F-8591-184F941CD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29" y="368398"/>
            <a:ext cx="7348143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由於</a:t>
            </a:r>
            <a:r>
              <a:rPr lang="zh-CN" altLang="en-US" dirty="0">
                <a:solidFill>
                  <a:schemeClr val="tx1"/>
                </a:solidFill>
              </a:rPr>
              <a:t>受到</a:t>
            </a:r>
            <a:r>
              <a:rPr lang="en-US" altLang="zh-CN" dirty="0">
                <a:solidFill>
                  <a:schemeClr val="tx1"/>
                </a:solidFill>
              </a:rPr>
              <a:t>... </a:t>
            </a:r>
            <a:r>
              <a:rPr lang="zh-CN" altLang="en-US" dirty="0">
                <a:solidFill>
                  <a:schemeClr val="tx1"/>
                </a:solidFill>
              </a:rPr>
              <a:t>的影響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en-US" altLang="zh-CN" sz="3200" dirty="0">
                <a:solidFill>
                  <a:schemeClr val="tx1"/>
                </a:solidFill>
              </a:rPr>
              <a:t>result…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E945EC-8421-084B-8642-32D1DDF6661C}"/>
              </a:ext>
            </a:extLst>
          </p:cNvPr>
          <p:cNvSpPr txBox="1"/>
          <p:nvPr/>
        </p:nvSpPr>
        <p:spPr>
          <a:xfrm>
            <a:off x="7792642" y="532427"/>
            <a:ext cx="4163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>
                <a:highlight>
                  <a:srgbClr val="FFFF00"/>
                </a:highlight>
              </a:rPr>
              <a:t>Due</a:t>
            </a:r>
            <a:r>
              <a:rPr lang="zh-TW" altLang="en-US" sz="2500" dirty="0">
                <a:highlight>
                  <a:srgbClr val="FFFF00"/>
                </a:highlight>
              </a:rPr>
              <a:t> </a:t>
            </a:r>
            <a:r>
              <a:rPr lang="en-US" altLang="zh-CN" sz="2500" dirty="0">
                <a:highlight>
                  <a:srgbClr val="FFFF00"/>
                </a:highlight>
              </a:rPr>
              <a:t>to</a:t>
            </a:r>
            <a:r>
              <a:rPr lang="zh-CN" altLang="en-US" sz="2500" dirty="0"/>
              <a:t> </a:t>
            </a:r>
            <a:r>
              <a:rPr lang="en-US" altLang="zh-CN" sz="2500" dirty="0"/>
              <a:t>the</a:t>
            </a:r>
            <a:r>
              <a:rPr lang="zh-TW" altLang="en-US" sz="2500" dirty="0"/>
              <a:t> </a:t>
            </a:r>
            <a:r>
              <a:rPr lang="en-US" altLang="zh-TW" sz="2500" dirty="0"/>
              <a:t>influence</a:t>
            </a:r>
            <a:r>
              <a:rPr lang="zh-TW" altLang="en-US" sz="2500" dirty="0"/>
              <a:t> </a:t>
            </a:r>
            <a:r>
              <a:rPr lang="en-US" altLang="zh-CN" sz="2500" dirty="0"/>
              <a:t>of…</a:t>
            </a:r>
            <a:r>
              <a:rPr lang="zh-CN" altLang="en-US" sz="2500" dirty="0"/>
              <a:t>，</a:t>
            </a:r>
            <a:r>
              <a:rPr lang="en-US" altLang="zh-CN" sz="2500" dirty="0"/>
              <a:t>……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1246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1D240-E157-BD4A-821F-00898060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336" y="1394501"/>
            <a:ext cx="8794788" cy="1035094"/>
          </a:xfrm>
        </p:spPr>
        <p:txBody>
          <a:bodyPr>
            <a:normAutofit/>
          </a:bodyPr>
          <a:lstStyle/>
          <a:p>
            <a:r>
              <a:rPr lang="zh-CN" altLang="en-US" dirty="0"/>
              <a:t>由於受到疫情的影響，人們開始⋯⋯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FB9C9-428F-4A4E-9986-C4EFCC26291B}"/>
              </a:ext>
            </a:extLst>
          </p:cNvPr>
          <p:cNvSpPr txBox="1"/>
          <p:nvPr/>
        </p:nvSpPr>
        <p:spPr>
          <a:xfrm>
            <a:off x="4167052" y="4304648"/>
            <a:ext cx="19289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戴口罩</a:t>
            </a:r>
            <a:r>
              <a:rPr lang="zh-TW" altLang="en-US" sz="3200" dirty="0">
                <a:latin typeface="Times" pitchFamily="2" charset="0"/>
                <a:ea typeface="KaiTi" panose="02010609060101010101" pitchFamily="49" charset="-122"/>
              </a:rPr>
              <a:t>         </a:t>
            </a: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     </a:t>
            </a:r>
            <a:endParaRPr lang="en-US" altLang="zh-CN" sz="3200" dirty="0"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dài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   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zhào</a:t>
            </a:r>
            <a:endParaRPr lang="en-US" sz="26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A0E46C-6956-4D49-A793-FDEBF6B58FEC}"/>
              </a:ext>
            </a:extLst>
          </p:cNvPr>
          <p:cNvSpPr txBox="1"/>
          <p:nvPr/>
        </p:nvSpPr>
        <p:spPr>
          <a:xfrm>
            <a:off x="872151" y="4171441"/>
            <a:ext cx="2074607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00"/>
              </a:lnSpc>
            </a:pP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在網上⋯   </a:t>
            </a:r>
            <a:endParaRPr lang="en-US" altLang="zh-CN" sz="3200" dirty="0"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ts val="3000"/>
              </a:lnSpc>
            </a:pP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   </a:t>
            </a:r>
            <a:r>
              <a:rPr lang="en-US" altLang="zh-CN" sz="2400" dirty="0" err="1">
                <a:latin typeface="Times" pitchFamily="2" charset="0"/>
                <a:ea typeface="KaiTi" panose="02010609060101010101" pitchFamily="49" charset="-122"/>
              </a:rPr>
              <a:t>wǎng</a:t>
            </a:r>
            <a:endParaRPr lang="en-US" sz="24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0AE0A1-910D-4C4E-8899-5D1A9FC214ED}"/>
              </a:ext>
            </a:extLst>
          </p:cNvPr>
          <p:cNvSpPr txBox="1"/>
          <p:nvPr/>
        </p:nvSpPr>
        <p:spPr>
          <a:xfrm>
            <a:off x="2682296" y="1323519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yì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92FA7C-F29A-F54E-924E-486A9CAF9820}"/>
              </a:ext>
            </a:extLst>
          </p:cNvPr>
          <p:cNvSpPr txBox="1"/>
          <p:nvPr/>
        </p:nvSpPr>
        <p:spPr>
          <a:xfrm>
            <a:off x="7513565" y="4567703"/>
            <a:ext cx="305724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保 持  社交 距離</a:t>
            </a:r>
            <a:endParaRPr lang="en-US" altLang="zh-CN" sz="3200" dirty="0">
              <a:latin typeface="Times" pitchFamily="2" charset="0"/>
              <a:ea typeface="KaiTi" panose="02010609060101010101" pitchFamily="49" charset="-122"/>
            </a:endParaRPr>
          </a:p>
          <a:p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bǎo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chí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shè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jiāo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jù</a:t>
            </a:r>
            <a:r>
              <a:rPr lang="zh-CN" altLang="en-US" sz="26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2600" dirty="0" err="1">
                <a:latin typeface="Times" pitchFamily="2" charset="0"/>
                <a:ea typeface="KaiTi" panose="02010609060101010101" pitchFamily="49" charset="-122"/>
              </a:rPr>
              <a:t>lí</a:t>
            </a:r>
            <a:endParaRPr lang="en-US" sz="26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47745A-9CB1-224E-8708-9528B5E8E7D0}"/>
              </a:ext>
            </a:extLst>
          </p:cNvPr>
          <p:cNvSpPr txBox="1"/>
          <p:nvPr/>
        </p:nvSpPr>
        <p:spPr>
          <a:xfrm>
            <a:off x="2638981" y="2110538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pandemic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6154D6C-2E09-774A-9811-D2E59C17129A}"/>
              </a:ext>
            </a:extLst>
          </p:cNvPr>
          <p:cNvSpPr txBox="1">
            <a:spLocks/>
          </p:cNvSpPr>
          <p:nvPr/>
        </p:nvSpPr>
        <p:spPr>
          <a:xfrm>
            <a:off x="293629" y="368398"/>
            <a:ext cx="7348143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由於</a:t>
            </a:r>
            <a:r>
              <a:rPr lang="zh-CN" altLang="en-US" dirty="0">
                <a:solidFill>
                  <a:schemeClr val="tx1"/>
                </a:solidFill>
              </a:rPr>
              <a:t>受到</a:t>
            </a:r>
            <a:r>
              <a:rPr lang="en-US" altLang="zh-CN" dirty="0">
                <a:solidFill>
                  <a:schemeClr val="tx1"/>
                </a:solidFill>
              </a:rPr>
              <a:t>... </a:t>
            </a:r>
            <a:r>
              <a:rPr lang="zh-CN" altLang="en-US" dirty="0">
                <a:solidFill>
                  <a:schemeClr val="tx1"/>
                </a:solidFill>
              </a:rPr>
              <a:t>的影響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en-US" altLang="zh-CN" sz="3200" dirty="0">
                <a:solidFill>
                  <a:schemeClr val="tx1"/>
                </a:solidFill>
              </a:rPr>
              <a:t>result…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E404FD-1223-1944-96D3-F604653B0B7E}"/>
              </a:ext>
            </a:extLst>
          </p:cNvPr>
          <p:cNvSpPr txBox="1"/>
          <p:nvPr/>
        </p:nvSpPr>
        <p:spPr>
          <a:xfrm>
            <a:off x="7792642" y="532427"/>
            <a:ext cx="4163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>
                <a:highlight>
                  <a:srgbClr val="FFFF00"/>
                </a:highlight>
              </a:rPr>
              <a:t>Due</a:t>
            </a:r>
            <a:r>
              <a:rPr lang="zh-TW" altLang="en-US" sz="2500" dirty="0">
                <a:highlight>
                  <a:srgbClr val="FFFF00"/>
                </a:highlight>
              </a:rPr>
              <a:t> </a:t>
            </a:r>
            <a:r>
              <a:rPr lang="en-US" altLang="zh-CN" sz="2500" dirty="0">
                <a:highlight>
                  <a:srgbClr val="FFFF00"/>
                </a:highlight>
              </a:rPr>
              <a:t>to</a:t>
            </a:r>
            <a:r>
              <a:rPr lang="zh-CN" altLang="en-US" sz="2500" dirty="0"/>
              <a:t> </a:t>
            </a:r>
            <a:r>
              <a:rPr lang="en-US" altLang="zh-CN" sz="2500" dirty="0"/>
              <a:t>the</a:t>
            </a:r>
            <a:r>
              <a:rPr lang="zh-TW" altLang="en-US" sz="2500" dirty="0"/>
              <a:t> </a:t>
            </a:r>
            <a:r>
              <a:rPr lang="en-US" altLang="zh-TW" sz="2500" dirty="0"/>
              <a:t>influence</a:t>
            </a:r>
            <a:r>
              <a:rPr lang="zh-TW" altLang="en-US" sz="2500" dirty="0"/>
              <a:t> </a:t>
            </a:r>
            <a:r>
              <a:rPr lang="en-US" altLang="zh-CN" sz="2500" dirty="0"/>
              <a:t>of…</a:t>
            </a:r>
            <a:r>
              <a:rPr lang="zh-CN" altLang="en-US" sz="2500" dirty="0"/>
              <a:t>，</a:t>
            </a:r>
            <a:r>
              <a:rPr lang="en-US" altLang="zh-CN" sz="2500" dirty="0"/>
              <a:t>……</a:t>
            </a:r>
            <a:endParaRPr lang="en-US" sz="25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6E388A-3F85-8548-A110-7FD54CE33440}"/>
              </a:ext>
            </a:extLst>
          </p:cNvPr>
          <p:cNvSpPr txBox="1"/>
          <p:nvPr/>
        </p:nvSpPr>
        <p:spPr>
          <a:xfrm>
            <a:off x="6623091" y="3115314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>
                    <a:lumMod val="65000"/>
                  </a:schemeClr>
                </a:solidFill>
              </a:rPr>
              <a:t>插入适当图片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2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B4812D1-9A94-EA4D-9E71-020E210BC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051" y="1454525"/>
            <a:ext cx="11310482" cy="4644725"/>
          </a:xfrm>
        </p:spPr>
        <p:txBody>
          <a:bodyPr/>
          <a:lstStyle/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由於受到</a:t>
            </a:r>
            <a:r>
              <a:rPr lang="en-US" altLang="zh-CN" dirty="0"/>
              <a:t>...... </a:t>
            </a:r>
            <a:r>
              <a:rPr lang="zh-CN" altLang="en-US" dirty="0"/>
              <a:t>的影響，中國的不同地區形成了不同的菜系。
由於受到</a:t>
            </a:r>
            <a:r>
              <a:rPr lang="en-US" altLang="zh-CN" dirty="0"/>
              <a:t>...... </a:t>
            </a:r>
            <a:r>
              <a:rPr lang="zh-CN" altLang="en-US" dirty="0"/>
              <a:t>的影響，不同地區飲食的口味不一樣。
由於受到</a:t>
            </a:r>
            <a:r>
              <a:rPr lang="en-US" altLang="zh-CN" dirty="0"/>
              <a:t>...... </a:t>
            </a:r>
            <a:r>
              <a:rPr lang="zh-CN" altLang="en-US" dirty="0"/>
              <a:t>的影響，航班被取消了。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FDC333-85B3-944F-A96D-52CB321DBB36}"/>
              </a:ext>
            </a:extLst>
          </p:cNvPr>
          <p:cNvSpPr txBox="1"/>
          <p:nvPr/>
        </p:nvSpPr>
        <p:spPr>
          <a:xfrm>
            <a:off x="7792642" y="532427"/>
            <a:ext cx="41631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500" dirty="0">
                <a:highlight>
                  <a:srgbClr val="FFFF00"/>
                </a:highlight>
              </a:rPr>
              <a:t>Due</a:t>
            </a:r>
            <a:r>
              <a:rPr lang="zh-TW" altLang="en-US" sz="2500" dirty="0">
                <a:highlight>
                  <a:srgbClr val="FFFF00"/>
                </a:highlight>
              </a:rPr>
              <a:t> </a:t>
            </a:r>
            <a:r>
              <a:rPr lang="en-US" altLang="zh-CN" sz="2500" dirty="0">
                <a:highlight>
                  <a:srgbClr val="FFFF00"/>
                </a:highlight>
              </a:rPr>
              <a:t>to</a:t>
            </a:r>
            <a:r>
              <a:rPr lang="zh-CN" altLang="en-US" sz="2500" dirty="0"/>
              <a:t> </a:t>
            </a:r>
            <a:r>
              <a:rPr lang="en-US" altLang="zh-CN" sz="2500" dirty="0"/>
              <a:t>the</a:t>
            </a:r>
            <a:r>
              <a:rPr lang="zh-TW" altLang="en-US" sz="2500" dirty="0"/>
              <a:t> </a:t>
            </a:r>
            <a:r>
              <a:rPr lang="en-US" altLang="zh-TW" sz="2500" dirty="0"/>
              <a:t>influence</a:t>
            </a:r>
            <a:r>
              <a:rPr lang="zh-TW" altLang="en-US" sz="2500" dirty="0"/>
              <a:t> </a:t>
            </a:r>
            <a:r>
              <a:rPr lang="en-US" altLang="zh-CN" sz="2500" dirty="0"/>
              <a:t>of…</a:t>
            </a:r>
            <a:r>
              <a:rPr lang="zh-CN" altLang="en-US" sz="2500" dirty="0"/>
              <a:t>，</a:t>
            </a:r>
            <a:r>
              <a:rPr lang="en-US" altLang="zh-CN" sz="2500" dirty="0"/>
              <a:t>……</a:t>
            </a:r>
            <a:endParaRPr lang="en-US" sz="25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1444B1-A87A-EC46-AE28-E95F74208A41}"/>
              </a:ext>
            </a:extLst>
          </p:cNvPr>
          <p:cNvSpPr txBox="1">
            <a:spLocks/>
          </p:cNvSpPr>
          <p:nvPr/>
        </p:nvSpPr>
        <p:spPr>
          <a:xfrm>
            <a:off x="293629" y="368398"/>
            <a:ext cx="7348143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</a:rPr>
              <a:t>由於</a:t>
            </a:r>
            <a:r>
              <a:rPr lang="zh-CN" altLang="en-US" dirty="0">
                <a:solidFill>
                  <a:schemeClr val="tx1"/>
                </a:solidFill>
              </a:rPr>
              <a:t>受到</a:t>
            </a:r>
            <a:r>
              <a:rPr lang="en-US" altLang="zh-CN" dirty="0">
                <a:solidFill>
                  <a:schemeClr val="tx1"/>
                </a:solidFill>
              </a:rPr>
              <a:t>... </a:t>
            </a:r>
            <a:r>
              <a:rPr lang="zh-CN" altLang="en-US" dirty="0">
                <a:solidFill>
                  <a:schemeClr val="tx1"/>
                </a:solidFill>
              </a:rPr>
              <a:t>的影響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en-US" altLang="zh-CN" sz="3200" dirty="0">
                <a:solidFill>
                  <a:schemeClr val="tx1"/>
                </a:solidFill>
              </a:rPr>
              <a:t>result…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17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71283-886B-9B4B-A2C5-AF5E21500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301" y="782326"/>
            <a:ext cx="6879926" cy="3619342"/>
          </a:xfrm>
        </p:spPr>
        <p:txBody>
          <a:bodyPr>
            <a:normAutofit/>
          </a:bodyPr>
          <a:lstStyle/>
          <a:p>
            <a:r>
              <a:rPr lang="zh-CN" altLang="en-US" sz="6600" dirty="0"/>
              <a:t>受到⋯的影響 </a:t>
            </a:r>
            <a:endParaRPr lang="en-US" altLang="zh-CN" sz="6600" dirty="0"/>
          </a:p>
          <a:p>
            <a:r>
              <a:rPr lang="zh-CN" altLang="en-US" sz="6600" dirty="0"/>
              <a:t>收到⋯的影響</a:t>
            </a:r>
            <a:endParaRPr lang="en-US" altLang="zh-TW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696CED-9201-614E-8B12-E96BD627FE87}"/>
              </a:ext>
            </a:extLst>
          </p:cNvPr>
          <p:cNvSpPr txBox="1"/>
          <p:nvPr/>
        </p:nvSpPr>
        <p:spPr>
          <a:xfrm>
            <a:off x="1241125" y="467105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shòu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14CEDB-9E64-6E48-A027-BF03CCF23936}"/>
              </a:ext>
            </a:extLst>
          </p:cNvPr>
          <p:cNvSpPr txBox="1"/>
          <p:nvPr/>
        </p:nvSpPr>
        <p:spPr>
          <a:xfrm>
            <a:off x="1241125" y="3693781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shōu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3064A4-D9E2-B04C-9303-5233BAC24D18}"/>
              </a:ext>
            </a:extLst>
          </p:cNvPr>
          <p:cNvSpPr txBox="1"/>
          <p:nvPr/>
        </p:nvSpPr>
        <p:spPr>
          <a:xfrm>
            <a:off x="6542688" y="1174991"/>
            <a:ext cx="63190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0" dirty="0">
                <a:solidFill>
                  <a:srgbClr val="00B050"/>
                </a:solidFill>
              </a:rPr>
              <a:t>√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CA087E-F32C-3E47-BE6A-7314A8F3FEC4}"/>
              </a:ext>
            </a:extLst>
          </p:cNvPr>
          <p:cNvCxnSpPr>
            <a:cxnSpLocks/>
          </p:cNvCxnSpPr>
          <p:nvPr/>
        </p:nvCxnSpPr>
        <p:spPr>
          <a:xfrm>
            <a:off x="1481958" y="2769325"/>
            <a:ext cx="4556234" cy="10963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F396107-0EC5-2E41-B86D-B46751DC246A}"/>
              </a:ext>
            </a:extLst>
          </p:cNvPr>
          <p:cNvCxnSpPr>
            <a:cxnSpLocks/>
          </p:cNvCxnSpPr>
          <p:nvPr/>
        </p:nvCxnSpPr>
        <p:spPr>
          <a:xfrm flipV="1">
            <a:off x="1481958" y="2769324"/>
            <a:ext cx="4556234" cy="92445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31A674D-C944-6045-AE7A-B57318859D09}"/>
              </a:ext>
            </a:extLst>
          </p:cNvPr>
          <p:cNvSpPr txBox="1"/>
          <p:nvPr/>
        </p:nvSpPr>
        <p:spPr>
          <a:xfrm>
            <a:off x="1426690" y="4397782"/>
            <a:ext cx="145706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/>
              <a:t>receive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21DF-3728-374C-90D5-3D9A004BAA56}"/>
              </a:ext>
            </a:extLst>
          </p:cNvPr>
          <p:cNvSpPr txBox="1"/>
          <p:nvPr/>
        </p:nvSpPr>
        <p:spPr>
          <a:xfrm>
            <a:off x="7793378" y="236044"/>
            <a:ext cx="4352474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>
                <a:latin typeface="Times" pitchFamily="2" charset="0"/>
                <a:ea typeface="KaiTi" panose="02010609060101010101" pitchFamily="49" charset="-122"/>
              </a:rPr>
              <a:t>abstract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:</a:t>
            </a:r>
          </a:p>
          <a:p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e.g.,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受到教育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 educated
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受到歡迎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 welcomed
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受到批評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 criticized
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受到啟發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be inspired</a:t>
            </a:r>
            <a:endParaRPr lang="en-US" sz="3400" dirty="0"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73DFD8-23E7-3245-8399-9EBE86BB58D8}"/>
              </a:ext>
            </a:extLst>
          </p:cNvPr>
          <p:cNvSpPr txBox="1"/>
          <p:nvPr/>
        </p:nvSpPr>
        <p:spPr>
          <a:xfrm>
            <a:off x="7793378" y="4149566"/>
            <a:ext cx="3009157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physical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object:</a:t>
            </a:r>
          </a:p>
          <a:p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e.g.,</a:t>
            </a:r>
          </a:p>
          <a:p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收到郵件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email
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收到禮物 </a:t>
            </a:r>
            <a:r>
              <a:rPr lang="en-US" altLang="zh-CN" sz="3400" dirty="0">
                <a:latin typeface="Times" pitchFamily="2" charset="0"/>
                <a:ea typeface="KaiTi" panose="02010609060101010101" pitchFamily="49" charset="-122"/>
              </a:rPr>
              <a:t>gift
</a:t>
            </a:r>
            <a:r>
              <a:rPr lang="zh-CN" altLang="en-US" sz="3400" dirty="0">
                <a:latin typeface="Times" pitchFamily="2" charset="0"/>
                <a:ea typeface="KaiTi" panose="02010609060101010101" pitchFamily="49" charset="-122"/>
              </a:rPr>
              <a:t>收到紅包</a:t>
            </a:r>
            <a:endParaRPr lang="en-US" sz="3400" dirty="0"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117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8" grpId="0"/>
      <p:bldP spid="2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E4C66-7B2C-6045-B595-79B794133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44288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是</a:t>
            </a:r>
            <a:r>
              <a:rPr lang="en-US" altLang="zh-CN" dirty="0"/>
              <a:t>B</a:t>
            </a:r>
            <a:r>
              <a:rPr lang="en-US" altLang="zh-TW" dirty="0"/>
              <a:t>(</a:t>
            </a:r>
            <a:r>
              <a:rPr lang="zh-CN" altLang="en-US" dirty="0"/>
              <a:t>中</a:t>
            </a:r>
            <a:r>
              <a:rPr lang="en-US" altLang="zh-TW" dirty="0"/>
              <a:t>)</a:t>
            </a:r>
            <a:r>
              <a:rPr lang="zh-CN" altLang="en-US" dirty="0"/>
              <a:t>很重要的一部分</a:t>
            </a:r>
            <a:r>
              <a:rPr lang="zh-TW" altLang="en-US" dirty="0"/>
              <a:t> </a:t>
            </a:r>
            <a:r>
              <a:rPr lang="en-US" altLang="zh-TW" sz="3000" dirty="0"/>
              <a:t>A</a:t>
            </a:r>
            <a:r>
              <a:rPr lang="zh-TW" altLang="en-US" sz="3000" dirty="0"/>
              <a:t> </a:t>
            </a:r>
            <a:r>
              <a:rPr lang="en-US" altLang="zh-TW" sz="3000" dirty="0"/>
              <a:t>is</a:t>
            </a:r>
            <a:r>
              <a:rPr lang="zh-CN" altLang="en-US" sz="3000" dirty="0"/>
              <a:t> </a:t>
            </a:r>
            <a:r>
              <a:rPr lang="en-US" altLang="zh-CN" sz="3000" dirty="0"/>
              <a:t>an</a:t>
            </a:r>
            <a:r>
              <a:rPr lang="zh-TW" altLang="en-US" sz="3000" dirty="0"/>
              <a:t> </a:t>
            </a:r>
            <a:r>
              <a:rPr lang="en-US" altLang="zh-TW" sz="3000" dirty="0"/>
              <a:t>important</a:t>
            </a:r>
            <a:r>
              <a:rPr lang="zh-TW" altLang="en-US" sz="3000" dirty="0"/>
              <a:t> </a:t>
            </a:r>
            <a:r>
              <a:rPr lang="en-US" altLang="zh-TW" sz="3000" dirty="0"/>
              <a:t>part</a:t>
            </a:r>
            <a:r>
              <a:rPr lang="zh-TW" altLang="en-US" sz="3000" dirty="0"/>
              <a:t> </a:t>
            </a:r>
            <a:r>
              <a:rPr lang="en-US" altLang="zh-CN" sz="3000" dirty="0"/>
              <a:t>of</a:t>
            </a:r>
            <a:r>
              <a:rPr lang="zh-CN" altLang="en-US" sz="3000" dirty="0"/>
              <a:t> </a:t>
            </a:r>
            <a:r>
              <a:rPr lang="en-US" altLang="zh-CN" sz="3000" dirty="0"/>
              <a:t>B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FC575-E28C-664E-850C-3267A44B0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21961"/>
            <a:ext cx="11275352" cy="539190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/>
              <a:t>Food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飲食</a:t>
            </a:r>
            <a:r>
              <a:rPr lang="en-US" altLang="zh-CN" dirty="0"/>
              <a:t>)</a:t>
            </a:r>
            <a:r>
              <a:rPr lang="en-US" dirty="0"/>
              <a:t> </a:t>
            </a:r>
            <a:r>
              <a:rPr lang="en-US" sz="3000" dirty="0"/>
              <a:t>culture is a very important part of Chinese culture.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3000" dirty="0"/>
              <a:t>Democracy</a:t>
            </a:r>
            <a:r>
              <a:rPr lang="zh-CN" altLang="en-US" sz="3000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民主</a:t>
            </a:r>
            <a:r>
              <a:rPr lang="en-US" altLang="zh-CN" dirty="0"/>
              <a:t>)</a:t>
            </a:r>
            <a:r>
              <a:rPr lang="zh-CN" altLang="en-US" dirty="0"/>
              <a:t> </a:t>
            </a:r>
            <a:r>
              <a:rPr lang="en-US" altLang="zh-CN" sz="3000" dirty="0"/>
              <a:t>is</a:t>
            </a:r>
            <a:r>
              <a:rPr lang="zh-CN" altLang="en-US" sz="3000" dirty="0"/>
              <a:t> </a:t>
            </a:r>
            <a:r>
              <a:rPr lang="en-US" sz="3000" dirty="0"/>
              <a:t>very important </a:t>
            </a:r>
            <a:r>
              <a:rPr lang="en-US" altLang="zh-CN" sz="3000" dirty="0"/>
              <a:t>to</a:t>
            </a:r>
            <a:r>
              <a:rPr lang="zh-CN" altLang="en-US" sz="3000" dirty="0"/>
              <a:t> </a:t>
            </a:r>
            <a:r>
              <a:rPr lang="en-US" altLang="zh-CN" sz="3000" dirty="0"/>
              <a:t>Western</a:t>
            </a:r>
            <a:r>
              <a:rPr lang="en-US" sz="3000" dirty="0"/>
              <a:t> culture.</a:t>
            </a:r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什麼是你的生活中很重要的一部分？
</a:t>
            </a:r>
            <a:r>
              <a:rPr lang="en-US" altLang="zh-CN" dirty="0"/>
              <a:t>___</a:t>
            </a:r>
            <a:r>
              <a:rPr lang="zh-CN" altLang="en-US" dirty="0"/>
              <a:t>是我的高中生活中很重要的一部分。
</a:t>
            </a:r>
            <a:r>
              <a:rPr lang="en-US" altLang="zh-CN" dirty="0"/>
              <a:t>___</a:t>
            </a:r>
            <a:r>
              <a:rPr lang="zh-CN" altLang="en-US" dirty="0"/>
              <a:t>是我媽媽的生活中很重要的一部分。
什麼是語言學習的過程中很重要的一部分？</a:t>
            </a:r>
            <a:endParaRPr lang="en-US" altLang="zh-TW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8E0A7-B462-E841-8392-01BE7EDA07AC}"/>
              </a:ext>
            </a:extLst>
          </p:cNvPr>
          <p:cNvSpPr txBox="1"/>
          <p:nvPr/>
        </p:nvSpPr>
        <p:spPr>
          <a:xfrm>
            <a:off x="3235944" y="179858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mín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3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07B78-FB07-7546-8722-AB45F6F60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……</a:t>
            </a:r>
            <a:r>
              <a:rPr lang="zh-CN" altLang="en-US" dirty="0"/>
              <a:t>講究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2F86E-6463-F347-9913-E2DCF31BA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中國人吃飯的時候</a:t>
            </a:r>
            <a:r>
              <a:rPr lang="zh-CN" altLang="en-US" dirty="0">
                <a:solidFill>
                  <a:srgbClr val="FF0000"/>
                </a:solidFill>
              </a:rPr>
              <a:t>講究</a:t>
            </a:r>
            <a:r>
              <a:rPr lang="zh-CN" altLang="en-US" dirty="0"/>
              <a:t>「葷素搭配」。
好的中國菜</a:t>
            </a:r>
            <a:r>
              <a:rPr lang="zh-CN" altLang="en-US" dirty="0">
                <a:solidFill>
                  <a:srgbClr val="FF0000"/>
                </a:solidFill>
              </a:rPr>
              <a:t>講究</a:t>
            </a:r>
            <a:r>
              <a:rPr lang="zh-CN" altLang="en-US" dirty="0"/>
              <a:t>「色香味俱全」。
過春節的時候，中國人</a:t>
            </a:r>
            <a:r>
              <a:rPr lang="zh-CN" altLang="en-US" dirty="0">
                <a:solidFill>
                  <a:srgbClr val="FF0000"/>
                </a:solidFill>
              </a:rPr>
              <a:t>講究</a:t>
            </a:r>
            <a:r>
              <a:rPr lang="en-US" altLang="zh-CN" dirty="0"/>
              <a:t>......</a:t>
            </a:r>
            <a:r>
              <a:rPr lang="zh-CN" altLang="en-US" dirty="0"/>
              <a:t>。
過年包餃子的時候</a:t>
            </a:r>
            <a:r>
              <a:rPr lang="zh-CN" altLang="en-US" dirty="0">
                <a:solidFill>
                  <a:srgbClr val="FF0000"/>
                </a:solidFill>
              </a:rPr>
              <a:t>講究</a:t>
            </a:r>
            <a:r>
              <a:rPr lang="en-US" altLang="zh-CN" dirty="0"/>
              <a:t>......</a:t>
            </a:r>
            <a:r>
              <a:rPr lang="zh-CN" altLang="en-US" dirty="0"/>
              <a:t>。
在中國，去別人家做客的時候</a:t>
            </a:r>
            <a:r>
              <a:rPr lang="zh-CN" altLang="en-US" dirty="0">
                <a:solidFill>
                  <a:srgbClr val="FF0000"/>
                </a:solidFill>
              </a:rPr>
              <a:t>講究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D869FB-5D6F-0344-B123-E9AFC30A6A7C}"/>
              </a:ext>
            </a:extLst>
          </p:cNvPr>
          <p:cNvSpPr txBox="1"/>
          <p:nvPr/>
        </p:nvSpPr>
        <p:spPr>
          <a:xfrm>
            <a:off x="7385444" y="5770724"/>
            <a:ext cx="4346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（客随主便）“这一课的对话中出现的”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17032-E9D4-EE40-9D8E-4436A63CF2A8}"/>
              </a:ext>
            </a:extLst>
          </p:cNvPr>
          <p:cNvSpPr txBox="1"/>
          <p:nvPr/>
        </p:nvSpPr>
        <p:spPr>
          <a:xfrm>
            <a:off x="6983662" y="410817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包硬币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1FD9F4-5A51-6744-B9D8-C62FE2C0714B}"/>
              </a:ext>
            </a:extLst>
          </p:cNvPr>
          <p:cNvSpPr txBox="1"/>
          <p:nvPr/>
        </p:nvSpPr>
        <p:spPr>
          <a:xfrm>
            <a:off x="4121722" y="209603"/>
            <a:ext cx="62776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dirty="0">
                <a:solidFill>
                  <a:srgbClr val="0070C0"/>
                </a:solidFill>
              </a:rPr>
              <a:t>v.</a:t>
            </a:r>
            <a:r>
              <a:rPr lang="zh-CN" altLang="en-US" sz="4400" dirty="0">
                <a:solidFill>
                  <a:srgbClr val="0070C0"/>
                </a:solidFill>
              </a:rPr>
              <a:t>  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attach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importance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to/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be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particular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about…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430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AE7E5-BA70-2644-8E1C-DDEBDF4CB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很講究</a:t>
            </a:r>
            <a:r>
              <a:rPr lang="en-US" altLang="zh-CN" dirty="0"/>
              <a:t>adj.</a:t>
            </a:r>
            <a:r>
              <a:rPr lang="zh-CN" altLang="en-US" dirty="0"/>
              <a:t>     </a:t>
            </a:r>
            <a:r>
              <a:rPr lang="en-US" altLang="zh-CN" dirty="0"/>
              <a:t>……</a:t>
            </a:r>
            <a:r>
              <a:rPr lang="zh-CN" altLang="en-US" dirty="0"/>
              <a:t>有很多講究</a:t>
            </a:r>
            <a:r>
              <a:rPr lang="en-US" altLang="zh-CN" dirty="0"/>
              <a:t>n.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864BC-B2F1-0E4D-BF08-F4BA5B3F0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52" y="1092510"/>
            <a:ext cx="11502848" cy="5274335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他在飲食上</a:t>
            </a:r>
            <a:r>
              <a:rPr lang="zh-CN" altLang="en-US" dirty="0">
                <a:solidFill>
                  <a:srgbClr val="FF0000"/>
                </a:solidFill>
              </a:rPr>
              <a:t>很講究</a:t>
            </a:r>
            <a:r>
              <a:rPr lang="zh-CN" altLang="en-US" dirty="0"/>
              <a:t>，只吃有機食品。
他吃海鮮的時候</a:t>
            </a:r>
            <a:r>
              <a:rPr lang="zh-CN" altLang="en-US" dirty="0">
                <a:solidFill>
                  <a:srgbClr val="FF0000"/>
                </a:solidFill>
              </a:rPr>
              <a:t>很講究</a:t>
            </a:r>
            <a:r>
              <a:rPr lang="zh-CN" altLang="en-US" dirty="0"/>
              <a:t>，只吃新鮮的，不新鮮的不吃。
在你家，誰吃飯</a:t>
            </a:r>
            <a:r>
              <a:rPr lang="zh-CN" altLang="en-US" dirty="0">
                <a:solidFill>
                  <a:srgbClr val="FF0000"/>
                </a:solidFill>
              </a:rPr>
              <a:t>很講究</a:t>
            </a:r>
            <a:r>
              <a:rPr lang="zh-CN" altLang="en-US" dirty="0"/>
              <a:t>？誰穿衣服</a:t>
            </a:r>
            <a:r>
              <a:rPr lang="zh-CN" altLang="en-US" dirty="0">
                <a:solidFill>
                  <a:srgbClr val="FF0000"/>
                </a:solidFill>
              </a:rPr>
              <a:t>比較講究</a:t>
            </a:r>
            <a:r>
              <a:rPr lang="zh-CN" altLang="en-US" dirty="0"/>
              <a:t>？
中國人吃飯的時候</a:t>
            </a:r>
            <a:r>
              <a:rPr lang="zh-CN" altLang="en-US" dirty="0">
                <a:solidFill>
                  <a:srgbClr val="FF0000"/>
                </a:solidFill>
              </a:rPr>
              <a:t>有很多講究</a:t>
            </a:r>
            <a:r>
              <a:rPr lang="zh-CN" altLang="en-US" dirty="0"/>
              <a:t>，例如不能              ，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要讓爺爺奶奶先動筷子，等等。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94B4E-1AB6-AE4A-9FC9-F6534AE62659}"/>
              </a:ext>
            </a:extLst>
          </p:cNvPr>
          <p:cNvSpPr txBox="1"/>
          <p:nvPr/>
        </p:nvSpPr>
        <p:spPr>
          <a:xfrm>
            <a:off x="6248442" y="1818461"/>
            <a:ext cx="14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</a:t>
            </a:r>
            <a:r>
              <a:rPr lang="en-US" altLang="zh-CN" dirty="0"/>
              <a:t>c</a:t>
            </a:r>
            <a:r>
              <a:rPr lang="zh-CN" altLang="en-US" dirty="0"/>
              <a:t> </a:t>
            </a:r>
            <a:r>
              <a:rPr lang="en-US" altLang="zh-CN" dirty="0"/>
              <a:t>food.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325CB6-362D-DB4B-A76F-7E4658C00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2829" y="3888649"/>
            <a:ext cx="1089660" cy="128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71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2F782-C8F0-0446-96CB-8B6A5C48B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7878" y="355600"/>
            <a:ext cx="5392712" cy="5404964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2800" dirty="0">
                <a:cs typeface="Cambria Math" panose="02040503050406030204" pitchFamily="18" charset="0"/>
              </a:rPr>
              <a:t>⋯可以分為⋯ </a:t>
            </a:r>
            <a:r>
              <a:rPr lang="en-US" altLang="zh-CN" sz="2800" dirty="0">
                <a:cs typeface="Cambria Math" panose="02040503050406030204" pitchFamily="18" charset="0"/>
              </a:rPr>
              <a:t>/ ⋯</a:t>
            </a:r>
            <a:r>
              <a:rPr lang="zh-CN" altLang="en-US" sz="2800" dirty="0">
                <a:cs typeface="Cambria Math" panose="02040503050406030204" pitchFamily="18" charset="0"/>
              </a:rPr>
              <a:t>包括⋯⋯
</a:t>
            </a:r>
            <a:r>
              <a:rPr lang="en-US" altLang="zh-CN" sz="2800" dirty="0">
                <a:cs typeface="Cambria Math" panose="02040503050406030204" pitchFamily="18" charset="0"/>
              </a:rPr>
              <a:t>A</a:t>
            </a:r>
            <a:r>
              <a:rPr lang="zh-CN" altLang="en-US" sz="2800" dirty="0">
                <a:cs typeface="Cambria Math" panose="02040503050406030204" pitchFamily="18" charset="0"/>
              </a:rPr>
              <a:t>是</a:t>
            </a:r>
            <a:r>
              <a:rPr lang="en-US" altLang="zh-CN" sz="2800" dirty="0">
                <a:cs typeface="Cambria Math" panose="02040503050406030204" pitchFamily="18" charset="0"/>
              </a:rPr>
              <a:t>B</a:t>
            </a:r>
            <a:r>
              <a:rPr lang="zh-CN" altLang="en-US" sz="2800" dirty="0">
                <a:cs typeface="Cambria Math" panose="02040503050406030204" pitchFamily="18" charset="0"/>
              </a:rPr>
              <a:t>（中）很重要的一部分
</a:t>
            </a:r>
            <a:r>
              <a:rPr lang="en-US" altLang="zh-CN" sz="2800" dirty="0">
                <a:cs typeface="Cambria Math" panose="02040503050406030204" pitchFamily="18" charset="0"/>
              </a:rPr>
              <a:t>...... </a:t>
            </a:r>
            <a:r>
              <a:rPr lang="zh-CN" altLang="en-US" sz="2800" dirty="0">
                <a:cs typeface="Cambria Math" panose="02040503050406030204" pitchFamily="18" charset="0"/>
              </a:rPr>
              <a:t>，其中</a:t>
            </a:r>
            <a:r>
              <a:rPr lang="en-US" altLang="zh-CN" sz="2800" dirty="0">
                <a:cs typeface="Cambria Math" panose="02040503050406030204" pitchFamily="18" charset="0"/>
              </a:rPr>
              <a:t>,......
</a:t>
            </a:r>
            <a:r>
              <a:rPr lang="zh-CN" altLang="en-US" sz="2800" dirty="0">
                <a:cs typeface="Cambria Math" panose="02040503050406030204" pitchFamily="18" charset="0"/>
              </a:rPr>
              <a:t>無論</a:t>
            </a:r>
            <a:r>
              <a:rPr lang="en-US" altLang="zh-CN" sz="2800" dirty="0">
                <a:cs typeface="Cambria Math" panose="02040503050406030204" pitchFamily="18" charset="0"/>
              </a:rPr>
              <a:t>... </a:t>
            </a:r>
            <a:r>
              <a:rPr lang="zh-CN" altLang="en-US" sz="2800" dirty="0">
                <a:cs typeface="Cambria Math" panose="02040503050406030204" pitchFamily="18" charset="0"/>
              </a:rPr>
              <a:t>，</a:t>
            </a:r>
            <a:r>
              <a:rPr lang="en-US" altLang="zh-CN" sz="2800" dirty="0">
                <a:cs typeface="Cambria Math" panose="02040503050406030204" pitchFamily="18" charset="0"/>
              </a:rPr>
              <a:t>S</a:t>
            </a:r>
            <a:r>
              <a:rPr lang="zh-CN" altLang="en-US" sz="2800" dirty="0">
                <a:cs typeface="Cambria Math" panose="02040503050406030204" pitchFamily="18" charset="0"/>
              </a:rPr>
              <a:t>都</a:t>
            </a:r>
            <a:r>
              <a:rPr lang="en-US" altLang="zh-CN" sz="2800" dirty="0">
                <a:cs typeface="Cambria Math" panose="02040503050406030204" pitchFamily="18" charset="0"/>
              </a:rPr>
              <a:t>...
</a:t>
            </a:r>
            <a:r>
              <a:rPr lang="zh-CN" altLang="en-US" sz="2800" dirty="0">
                <a:cs typeface="Cambria Math" panose="02040503050406030204" pitchFamily="18" charset="0"/>
              </a:rPr>
              <a:t>隨著</a:t>
            </a:r>
            <a:r>
              <a:rPr lang="en-US" altLang="zh-CN" sz="2800" dirty="0">
                <a:cs typeface="Cambria Math" panose="02040503050406030204" pitchFamily="18" charset="0"/>
              </a:rPr>
              <a:t>...,......
...</a:t>
            </a:r>
            <a:r>
              <a:rPr lang="zh-CN" altLang="en-US" sz="2800" dirty="0">
                <a:cs typeface="Cambria Math" panose="02040503050406030204" pitchFamily="18" charset="0"/>
              </a:rPr>
              <a:t>、</a:t>
            </a:r>
            <a:r>
              <a:rPr lang="en-US" altLang="zh-CN" sz="2800" dirty="0">
                <a:cs typeface="Cambria Math" panose="02040503050406030204" pitchFamily="18" charset="0"/>
              </a:rPr>
              <a:t>... </a:t>
            </a:r>
            <a:r>
              <a:rPr lang="zh-CN" altLang="en-US" sz="2800" dirty="0">
                <a:cs typeface="Cambria Math" panose="02040503050406030204" pitchFamily="18" charset="0"/>
              </a:rPr>
              <a:t>合稱</a:t>
            </a:r>
            <a:r>
              <a:rPr lang="en-US" altLang="zh-CN" sz="2800" dirty="0">
                <a:cs typeface="Cambria Math" panose="02040503050406030204" pitchFamily="18" charset="0"/>
              </a:rPr>
              <a:t>...
A</a:t>
            </a:r>
            <a:r>
              <a:rPr lang="zh-CN" altLang="en-US" sz="2800" dirty="0">
                <a:cs typeface="Cambria Math" panose="02040503050406030204" pitchFamily="18" charset="0"/>
              </a:rPr>
              <a:t>簡稱</a:t>
            </a:r>
            <a:r>
              <a:rPr lang="en-US" altLang="zh-CN" sz="2800" dirty="0">
                <a:cs typeface="Cambria Math" panose="02040503050406030204" pitchFamily="18" charset="0"/>
              </a:rPr>
              <a:t>B</a:t>
            </a:r>
            <a:endParaRPr lang="en-US" sz="2800" dirty="0"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E03E3D6-9D1F-2240-A18A-F45B0FE214CE}"/>
              </a:ext>
            </a:extLst>
          </p:cNvPr>
          <p:cNvSpPr txBox="1">
            <a:spLocks/>
          </p:cNvSpPr>
          <p:nvPr/>
        </p:nvSpPr>
        <p:spPr>
          <a:xfrm>
            <a:off x="4126409" y="1717194"/>
            <a:ext cx="7889965" cy="48914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spcAft>
                <a:spcPts val="400"/>
              </a:spcAft>
              <a:buFont typeface="+mj-lt"/>
              <a:buAutoNum type="arabicParenR"/>
            </a:pP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川菜、湘菜、粵菜、閩菜、蘇菜、浙菜、徽菜和魯菜，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「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八大菜系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」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。 
廣東省的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「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粵</a:t>
            </a:r>
            <a:r>
              <a:rPr lang="zh-CN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」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。
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是哪個菜系，好的中國菜都講究色香味俱全。 
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歷史的發展，不同地區慢慢地形成了不同的菜系。 
飲食文化是中國文化</a:t>
            </a:r>
            <a:r>
              <a:rPr lang="en-US" altLang="zh-TW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__________</a:t>
            </a:r>
            <a:r>
              <a:rPr lang="zh-TW" altLang="en-US" sz="3000" dirty="0">
                <a:solidFill>
                  <a:srgbClr val="000000"/>
                </a:solidFill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3000" dirty="0">
              <a:latin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33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EB26B-DA43-924D-A445-9FB808150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54" y="209603"/>
            <a:ext cx="6020106" cy="882907"/>
          </a:xfrm>
        </p:spPr>
        <p:txBody>
          <a:bodyPr/>
          <a:lstStyle/>
          <a:p>
            <a:r>
              <a:rPr lang="en-US" altLang="zh-CN" dirty="0"/>
              <a:t>……</a:t>
            </a:r>
            <a:r>
              <a:rPr lang="zh-CN" altLang="en-US" dirty="0"/>
              <a:t>簡單來說就是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0BC7-4329-4040-ADF0-C1C4B00D0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106637"/>
            <a:ext cx="10515600" cy="4644725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「葷素搭配」簡單來說就是</a:t>
            </a:r>
            <a:r>
              <a:rPr lang="en-US" altLang="zh-CN" dirty="0"/>
              <a:t>......
</a:t>
            </a:r>
            <a:r>
              <a:rPr lang="zh-CN" altLang="en-US" dirty="0"/>
              <a:t> 「南米北麵」簡單來說就是</a:t>
            </a:r>
            <a:r>
              <a:rPr lang="en-US" altLang="zh-CN" dirty="0"/>
              <a:t>......
</a:t>
            </a:r>
            <a:r>
              <a:rPr lang="zh-CN" altLang="en-US" dirty="0"/>
              <a:t> 「南甜北鹹」 簡單來說就是</a:t>
            </a:r>
            <a:r>
              <a:rPr lang="en-US" altLang="zh-CN" dirty="0"/>
              <a:t>......
</a:t>
            </a:r>
            <a:r>
              <a:rPr lang="zh-CN" altLang="en-US" dirty="0"/>
              <a:t>中國南方的氣候特點簡單來說就是</a:t>
            </a:r>
            <a:r>
              <a:rPr lang="en-US" altLang="zh-CN" dirty="0"/>
              <a:t>......
</a:t>
            </a:r>
            <a:r>
              <a:rPr lang="zh-CN" altLang="en-US" dirty="0"/>
              <a:t>粵菜的特點簡單來說包括</a:t>
            </a:r>
            <a:r>
              <a:rPr lang="en-US" altLang="zh-CN" dirty="0"/>
              <a:t>......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182E7-A8F3-BF4D-A8DD-F0431A09C0BF}"/>
              </a:ext>
            </a:extLst>
          </p:cNvPr>
          <p:cNvSpPr txBox="1"/>
          <p:nvPr/>
        </p:nvSpPr>
        <p:spPr>
          <a:xfrm>
            <a:off x="6096000" y="195476"/>
            <a:ext cx="5610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Simply put, …… </a:t>
            </a:r>
          </a:p>
          <a:p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[Function: to exp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lain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term,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to</a:t>
            </a:r>
            <a:r>
              <a:rPr lang="zh-CN" altLang="en-US" sz="2400" dirty="0">
                <a:solidFill>
                  <a:srgbClr val="0070C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paraphrase]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41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1988A-3286-234A-9823-0204A791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從而</a:t>
            </a:r>
            <a:r>
              <a:rPr lang="en-US" altLang="zh-CN" u="sng" dirty="0"/>
              <a:t>+V</a:t>
            </a:r>
            <a:r>
              <a:rPr lang="en-US" altLang="zh-CN" dirty="0"/>
              <a:t>…</a:t>
            </a:r>
            <a:r>
              <a:rPr lang="zh-CN" altLang="en-US" dirty="0"/>
              <a:t> </a:t>
            </a:r>
            <a:r>
              <a:rPr lang="en-US" altLang="zh-CN" dirty="0"/>
              <a:t>thus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25ED-386A-D745-BC71-36E18F2F5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993484"/>
          </a:xfrm>
        </p:spPr>
        <p:txBody>
          <a:bodyPr>
            <a:normAutofit lnSpcReduction="10000"/>
          </a:bodyPr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葷素搭配的飲食習慣可以讓人在一頓飯里吃到多種食物，</a:t>
            </a:r>
            <a:r>
              <a:rPr lang="zh-CN" altLang="en-US" dirty="0">
                <a:solidFill>
                  <a:srgbClr val="FF0000"/>
                </a:solidFill>
              </a:rPr>
              <a:t>從而</a:t>
            </a:r>
            <a:r>
              <a:rPr lang="zh-CN" altLang="en-US" dirty="0"/>
              <a:t>保證營養全面。
這家餐廳降低了食物的價格，提升了服務的品質，</a:t>
            </a:r>
            <a:r>
              <a:rPr lang="zh-CN" altLang="en-US" dirty="0">
                <a:solidFill>
                  <a:srgbClr val="FF0000"/>
                </a:solidFill>
              </a:rPr>
              <a:t>從而</a:t>
            </a:r>
            <a:r>
              <a:rPr lang="en-US" altLang="zh-CN" dirty="0"/>
              <a:t>......</a:t>
            </a:r>
            <a:r>
              <a:rPr lang="zh-CN" altLang="en-US" dirty="0"/>
              <a:t>。
泡腳可以加速血液循環，讓人感覺全身放鬆，</a:t>
            </a:r>
            <a:r>
              <a:rPr lang="zh-CN" altLang="en-US" dirty="0">
                <a:solidFill>
                  <a:srgbClr val="FF0000"/>
                </a:solidFill>
              </a:rPr>
              <a:t>從而</a:t>
            </a:r>
            <a:r>
              <a:rPr lang="zh-CN" altLang="en-US" dirty="0"/>
              <a:t>促進睡眠。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67408E-9425-8046-8E39-C3FA183B16D1}"/>
              </a:ext>
            </a:extLst>
          </p:cNvPr>
          <p:cNvSpPr txBox="1"/>
          <p:nvPr/>
        </p:nvSpPr>
        <p:spPr>
          <a:xfrm>
            <a:off x="4507792" y="417607"/>
            <a:ext cx="7362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dirty="0">
                <a:solidFill>
                  <a:srgbClr val="0070C0"/>
                </a:solidFill>
                <a:effectLst/>
              </a:rPr>
              <a:t>to express the consequent results of an action</a:t>
            </a:r>
            <a:r>
              <a:rPr lang="zh-CN" altLang="en-US" sz="2400" dirty="0">
                <a:solidFill>
                  <a:srgbClr val="0070C0"/>
                </a:solidFill>
              </a:rPr>
              <a:t>（</a:t>
            </a:r>
            <a:r>
              <a:rPr lang="en-US" altLang="zh-CN" sz="2400" i="0" dirty="0">
                <a:solidFill>
                  <a:srgbClr val="0070C0"/>
                </a:solidFill>
                <a:effectLst/>
              </a:rPr>
              <a:t>formal</a:t>
            </a:r>
            <a:r>
              <a:rPr lang="zh-CN" altLang="en-US" sz="2400" i="0" dirty="0">
                <a:solidFill>
                  <a:srgbClr val="0070C0"/>
                </a:solidFill>
                <a:effectLst/>
              </a:rPr>
              <a:t>）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A3F3C5-726B-1243-870F-E340637A01A4}"/>
              </a:ext>
            </a:extLst>
          </p:cNvPr>
          <p:cNvSpPr txBox="1"/>
          <p:nvPr/>
        </p:nvSpPr>
        <p:spPr>
          <a:xfrm>
            <a:off x="3668505" y="3629738"/>
            <a:ext cx="30572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吸引了更多顾客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E65FEC-2B66-2048-9135-A64E077CE828}"/>
              </a:ext>
            </a:extLst>
          </p:cNvPr>
          <p:cNvSpPr txBox="1"/>
          <p:nvPr/>
        </p:nvSpPr>
        <p:spPr>
          <a:xfrm>
            <a:off x="5961088" y="5357485"/>
            <a:ext cx="5836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</a:rPr>
              <a:t>“從而”這個詞在學生詞彙儲備和語言水平不夠的情況下不好講，也不好練，本教材第九課和第十課也出現了“從而”，老師們也可以考慮等到那時再詳講細練。</a:t>
            </a:r>
            <a:endParaRPr lang="en-US" sz="2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6309E-DB22-CD41-A913-6858C6C1D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26473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即使</a:t>
            </a:r>
            <a:r>
              <a:rPr lang="zh-CN" altLang="en-US" dirty="0"/>
              <a:t> </a:t>
            </a:r>
            <a:r>
              <a:rPr lang="en-US" altLang="zh-CN" dirty="0"/>
              <a:t>(S)</a:t>
            </a:r>
            <a:r>
              <a:rPr lang="zh-CN" altLang="en-US" dirty="0"/>
              <a:t>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sz="3300" b="0" i="0" dirty="0">
                <a:effectLst/>
              </a:rPr>
              <a:t>a supposition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zh-CN" altLang="en-US" dirty="0"/>
              <a:t> 也</a:t>
            </a:r>
            <a:r>
              <a:rPr lang="en-US" altLang="zh-CN" dirty="0"/>
              <a:t>…</a:t>
            </a:r>
            <a:r>
              <a:rPr lang="zh-CN" altLang="en-US" dirty="0"/>
              <a:t>     </a:t>
            </a:r>
            <a:r>
              <a:rPr lang="en-US" altLang="zh-CN" sz="2600" dirty="0"/>
              <a:t>even</a:t>
            </a:r>
            <a:r>
              <a:rPr lang="zh-CN" altLang="en-US" sz="2600" dirty="0"/>
              <a:t> </a:t>
            </a:r>
            <a:r>
              <a:rPr lang="en-US" altLang="zh-CN" sz="2600" dirty="0"/>
              <a:t>if/even</a:t>
            </a:r>
            <a:r>
              <a:rPr lang="zh-CN" altLang="en-US" sz="2600" dirty="0"/>
              <a:t> </a:t>
            </a:r>
            <a:r>
              <a:rPr lang="en-US" altLang="zh-CN" sz="2600" dirty="0"/>
              <a:t>though…</a:t>
            </a:r>
            <a:endParaRPr lang="en-U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A6ED8-70A8-6140-9F7E-DC71464C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908617"/>
            <a:ext cx="11488712" cy="576549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sz="3200" dirty="0">
                <a:latin typeface="Gentium Basic"/>
              </a:rPr>
              <a:t>1.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Even if </a:t>
            </a:r>
            <a:r>
              <a:rPr lang="en-US" altLang="zh-CN" sz="3200" u="sng" dirty="0">
                <a:latin typeface="Gentium Basic"/>
              </a:rPr>
              <a:t>he could go back in time</a:t>
            </a:r>
            <a:r>
              <a:rPr lang="en-US" altLang="zh-CN" sz="3200" dirty="0">
                <a:latin typeface="Gentium Basic"/>
              </a:rPr>
              <a:t>, he wouldn't change his choice.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3200" dirty="0">
                <a:latin typeface="Gentium Basic"/>
              </a:rPr>
              <a:t>  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即使</a:t>
            </a:r>
            <a:r>
              <a:rPr lang="zh-CN" altLang="en-US" sz="3700" dirty="0">
                <a:latin typeface="Gentium Basic"/>
              </a:rPr>
              <a:t>能夠回到過去，他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也</a:t>
            </a:r>
            <a:r>
              <a:rPr lang="zh-CN" altLang="en-US" sz="3700" dirty="0">
                <a:latin typeface="Gentium Basic"/>
              </a:rPr>
              <a:t>不會改變他的選擇。</a:t>
            </a:r>
            <a:endParaRPr lang="en-US" altLang="zh-CN" sz="3700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b="0" i="0" dirty="0">
                <a:effectLst/>
                <a:latin typeface="Gentium Basic"/>
              </a:rPr>
              <a:t>2.</a:t>
            </a:r>
            <a:r>
              <a:rPr lang="zh-CN" altLang="en-US" sz="3200" b="0" i="0" dirty="0">
                <a:effectLst/>
                <a:latin typeface="Gentium Basic"/>
              </a:rPr>
              <a:t> </a:t>
            </a:r>
            <a:r>
              <a:rPr lang="en-US" sz="3200" b="0" i="0" dirty="0">
                <a:effectLst/>
                <a:latin typeface="Gentium Basic"/>
              </a:rPr>
              <a:t>Even if you don't want me to go, I still have to go.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3700" dirty="0">
                <a:latin typeface="Gentium Basic"/>
              </a:rPr>
              <a:t>  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即使</a:t>
            </a:r>
            <a:r>
              <a:rPr lang="zh-CN" altLang="en-US" sz="3700" dirty="0">
                <a:latin typeface="Gentium Basic"/>
              </a:rPr>
              <a:t>你不想讓我去，我</a:t>
            </a:r>
            <a:r>
              <a:rPr lang="zh-CN" altLang="en-US" sz="3700" dirty="0">
                <a:solidFill>
                  <a:srgbClr val="FF0000"/>
                </a:solidFill>
                <a:latin typeface="Gentium Basic"/>
              </a:rPr>
              <a:t>也</a:t>
            </a:r>
            <a:r>
              <a:rPr lang="zh-CN" altLang="en-US" sz="3700" dirty="0">
                <a:latin typeface="Gentium Basic"/>
              </a:rPr>
              <a:t>要去。</a:t>
            </a:r>
            <a:endParaRPr lang="en-US" altLang="zh-CN" sz="3700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>
                <a:latin typeface="Gentium Basic"/>
              </a:rPr>
              <a:t>3.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sz="3200" dirty="0">
                <a:latin typeface="Gentium Basic"/>
              </a:rPr>
              <a:t>Even if you are not so interested in this cou</a:t>
            </a:r>
            <a:r>
              <a:rPr lang="en-US" altLang="zh-CN" sz="3200" dirty="0">
                <a:latin typeface="Gentium Basic"/>
              </a:rPr>
              <a:t>r</a:t>
            </a:r>
            <a:r>
              <a:rPr lang="en-US" sz="3200" dirty="0">
                <a:latin typeface="Gentium Basic"/>
              </a:rPr>
              <a:t>se, </a:t>
            </a:r>
            <a:r>
              <a:rPr lang="en-US" altLang="zh-CN" sz="3200" dirty="0">
                <a:latin typeface="Gentium Basic"/>
              </a:rPr>
              <a:t>to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be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able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to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graduate,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sz="3200" dirty="0">
                <a:latin typeface="Gentium Basic"/>
              </a:rPr>
              <a:t>you still need to study it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well</a:t>
            </a:r>
            <a:r>
              <a:rPr lang="en-US" sz="3200" dirty="0">
                <a:latin typeface="Gentium Basic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>
                <a:solidFill>
                  <a:srgbClr val="FF0000"/>
                </a:solidFill>
                <a:latin typeface="Gentium Basic"/>
              </a:rPr>
              <a:t>  </a:t>
            </a:r>
            <a:r>
              <a:rPr lang="zh-CN" altLang="en-US" sz="3700" dirty="0">
                <a:latin typeface="Gentium Basic"/>
              </a:rPr>
              <a:t>即使你對這門課不感興趣，為了畢業，你也要用功地學。</a:t>
            </a:r>
            <a:endParaRPr lang="en-US" altLang="zh-CN" sz="3700" dirty="0">
              <a:latin typeface="Gentium Basic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>
                <a:latin typeface="Gentium Basic"/>
              </a:rPr>
              <a:t>4.</a:t>
            </a:r>
            <a:r>
              <a:rPr lang="zh-CN" altLang="en-US" sz="3200" dirty="0">
                <a:latin typeface="Gentium Basic"/>
              </a:rPr>
              <a:t> </a:t>
            </a:r>
            <a:r>
              <a:rPr lang="en-US" altLang="zh-CN" sz="3200" dirty="0">
                <a:latin typeface="Gentium Basic"/>
              </a:rPr>
              <a:t>Even if you have a lot of money, you can‘t buy happiness.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dirty="0">
                <a:latin typeface="Gentium Basic"/>
              </a:rPr>
              <a:t>  即使你有很多錢，你也買不到幸福。</a:t>
            </a:r>
            <a:endParaRPr lang="en-US" dirty="0">
              <a:latin typeface="Gentium Basic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0EE5E9-A519-A244-B310-AFC9D223850B}"/>
              </a:ext>
            </a:extLst>
          </p:cNvPr>
          <p:cNvSpPr txBox="1"/>
          <p:nvPr/>
        </p:nvSpPr>
        <p:spPr>
          <a:xfrm>
            <a:off x="3325091" y="1384414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supposition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23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1D5567-5367-C943-9463-40B717465C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2241" y="1433319"/>
            <a:ext cx="6654800" cy="2578100"/>
          </a:xfrm>
          <a:prstGeom prst="rect">
            <a:avLst/>
          </a:prstGeom>
        </p:spPr>
      </p:pic>
      <p:sp>
        <p:nvSpPr>
          <p:cNvPr id="10" name="Left Brace 9">
            <a:extLst>
              <a:ext uri="{FF2B5EF4-FFF2-40B4-BE49-F238E27FC236}">
                <a16:creationId xmlns:a16="http://schemas.microsoft.com/office/drawing/2014/main" id="{646DCC38-9549-EA45-8401-B741478E3C25}"/>
              </a:ext>
            </a:extLst>
          </p:cNvPr>
          <p:cNvSpPr/>
          <p:nvPr/>
        </p:nvSpPr>
        <p:spPr>
          <a:xfrm>
            <a:off x="9417786" y="1562643"/>
            <a:ext cx="542547" cy="33358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92005C-476B-E640-ABD4-184CCE6BBE7A}"/>
              </a:ext>
            </a:extLst>
          </p:cNvPr>
          <p:cNvSpPr txBox="1"/>
          <p:nvPr/>
        </p:nvSpPr>
        <p:spPr>
          <a:xfrm>
            <a:off x="8156609" y="2794702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麵食</a:t>
            </a:r>
            <a:endParaRPr lang="en-US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07AE7E-92BA-5849-841A-8AE4E91A0A1C}"/>
              </a:ext>
            </a:extLst>
          </p:cNvPr>
          <p:cNvSpPr txBox="1"/>
          <p:nvPr/>
        </p:nvSpPr>
        <p:spPr>
          <a:xfrm>
            <a:off x="3129425" y="1869417"/>
            <a:ext cx="126188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中國菜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850E193-3152-C642-B38C-3DCCE75C6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87" y="299240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zh-CN" altLang="en-US" sz="4900" dirty="0"/>
              <a:t>⋯可以分為⋯ </a:t>
            </a:r>
            <a:r>
              <a:rPr lang="en-US" altLang="zh-CN" sz="4900" dirty="0"/>
              <a:t>/ ⋯</a:t>
            </a:r>
            <a:r>
              <a:rPr lang="zh-CN" altLang="en-US" sz="4900" dirty="0"/>
              <a:t>包括⋯</a:t>
            </a:r>
            <a:br>
              <a:rPr lang="en-US" altLang="zh-TW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</a:b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…can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divided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into…/…include…/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is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consist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of</a:t>
            </a:r>
            <a:r>
              <a:rPr lang="zh-TW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endParaRPr lang="en-US" sz="3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FE5904-692E-7947-A364-2B8403838A8D}"/>
              </a:ext>
            </a:extLst>
          </p:cNvPr>
          <p:cNvSpPr txBox="1"/>
          <p:nvPr/>
        </p:nvSpPr>
        <p:spPr>
          <a:xfrm>
            <a:off x="3129425" y="371224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插入相關圖片
素菜、肉菜、湯等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B13034-01EA-8843-B322-3B6E282C092E}"/>
              </a:ext>
            </a:extLst>
          </p:cNvPr>
          <p:cNvSpPr txBox="1"/>
          <p:nvPr/>
        </p:nvSpPr>
        <p:spPr>
          <a:xfrm>
            <a:off x="10010922" y="2127443"/>
            <a:ext cx="156966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插入相關圖片
饅頭
麵條
餅
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BD1C821-68C5-7C40-860B-CC5621045613}"/>
              </a:ext>
            </a:extLst>
          </p:cNvPr>
          <p:cNvSpPr txBox="1">
            <a:spLocks/>
          </p:cNvSpPr>
          <p:nvPr/>
        </p:nvSpPr>
        <p:spPr>
          <a:xfrm>
            <a:off x="703288" y="5085670"/>
            <a:ext cx="10515600" cy="90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弗羅里達州的特產包括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 </a:t>
            </a:r>
            <a:r>
              <a:rPr lang="zh-CN" altLang="en-US" dirty="0"/>
              <a:t>等等。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D9D460-55F5-1143-91DA-E40BF9283F15}"/>
              </a:ext>
            </a:extLst>
          </p:cNvPr>
          <p:cNvSpPr txBox="1"/>
          <p:nvPr/>
        </p:nvSpPr>
        <p:spPr>
          <a:xfrm>
            <a:off x="5814046" y="591242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插入相關圖片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eft Brace 9">
            <a:extLst>
              <a:ext uri="{FF2B5EF4-FFF2-40B4-BE49-F238E27FC236}">
                <a16:creationId xmlns:a16="http://schemas.microsoft.com/office/drawing/2014/main" id="{9B9801DB-FBCB-B54C-86B2-E07B149CB7DF}"/>
              </a:ext>
            </a:extLst>
          </p:cNvPr>
          <p:cNvSpPr/>
          <p:nvPr/>
        </p:nvSpPr>
        <p:spPr>
          <a:xfrm rot="5400000">
            <a:off x="2779576" y="349877"/>
            <a:ext cx="561296" cy="4200217"/>
          </a:xfrm>
          <a:prstGeom prst="lef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51B93D-F7FE-9145-9088-23AD151A4FB2}"/>
              </a:ext>
            </a:extLst>
          </p:cNvPr>
          <p:cNvSpPr txBox="1"/>
          <p:nvPr/>
        </p:nvSpPr>
        <p:spPr>
          <a:xfrm>
            <a:off x="2434081" y="1451527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KaiTi" panose="02010609060101010101" pitchFamily="49" charset="-122"/>
                <a:ea typeface="KaiTi" panose="02010609060101010101" pitchFamily="49" charset="-122"/>
              </a:rPr>
              <a:t>味道</a:t>
            </a:r>
            <a:endParaRPr lang="en-US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ABBFB9-CB2C-6C48-B899-E3B4DEF64953}"/>
              </a:ext>
            </a:extLst>
          </p:cNvPr>
          <p:cNvSpPr txBox="1"/>
          <p:nvPr/>
        </p:nvSpPr>
        <p:spPr>
          <a:xfrm>
            <a:off x="692366" y="2725523"/>
            <a:ext cx="50577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酸   甜  苦  辣  鹹</a:t>
            </a:r>
            <a:endParaRPr lang="en-US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D655009-7C04-F340-A6E5-CFD917CFF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7135" y="2135779"/>
            <a:ext cx="3098003" cy="882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美國的政黨：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BACDB5-6010-924B-A563-2C90192D9B94}"/>
              </a:ext>
            </a:extLst>
          </p:cNvPr>
          <p:cNvSpPr txBox="1"/>
          <p:nvPr/>
        </p:nvSpPr>
        <p:spPr>
          <a:xfrm>
            <a:off x="7304160" y="2813094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zhèng</a:t>
            </a:r>
            <a:r>
              <a:rPr lang="zh-CN" altLang="en-US" dirty="0"/>
              <a:t> </a:t>
            </a:r>
            <a:r>
              <a:rPr lang="en-US" altLang="zh-CN" dirty="0" err="1"/>
              <a:t>dǎng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55F8A3-C53F-6049-AB74-22251A1B9CAD}"/>
              </a:ext>
            </a:extLst>
          </p:cNvPr>
          <p:cNvSpPr txBox="1"/>
          <p:nvPr/>
        </p:nvSpPr>
        <p:spPr>
          <a:xfrm>
            <a:off x="7304159" y="2021844"/>
            <a:ext cx="1623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political</a:t>
            </a:r>
            <a:r>
              <a:rPr lang="zh-CN" altLang="en-US" dirty="0"/>
              <a:t> </a:t>
            </a:r>
            <a:r>
              <a:rPr lang="en-US" altLang="zh-CN" dirty="0"/>
              <a:t>parties</a:t>
            </a:r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80E04149-AE58-4C4C-A7D6-8D3675052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87" y="299240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zh-CN" altLang="en-US" sz="4900" dirty="0"/>
              <a:t>⋯可以分為⋯ </a:t>
            </a:r>
            <a:r>
              <a:rPr lang="en-US" altLang="zh-CN" sz="4900" dirty="0"/>
              <a:t>/ ⋯</a:t>
            </a:r>
            <a:r>
              <a:rPr lang="zh-CN" altLang="en-US" sz="4900" dirty="0"/>
              <a:t>包括⋯</a:t>
            </a:r>
            <a:br>
              <a:rPr lang="en-US" altLang="zh-TW" sz="49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</a:b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…can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be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divided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into…/…include…/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is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consist</a:t>
            </a:r>
            <a:r>
              <a:rPr lang="zh-CN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r>
              <a:rPr lang="en-US" altLang="zh-CN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of</a:t>
            </a:r>
            <a:r>
              <a:rPr lang="zh-TW" altLang="en-US" sz="3100" dirty="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 </a:t>
            </a:r>
            <a:endParaRPr lang="en-US" sz="31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7197BCC-5918-AD4C-97E4-A3DCDAE35C3B}"/>
              </a:ext>
            </a:extLst>
          </p:cNvPr>
          <p:cNvSpPr txBox="1">
            <a:spLocks/>
          </p:cNvSpPr>
          <p:nvPr/>
        </p:nvSpPr>
        <p:spPr>
          <a:xfrm>
            <a:off x="885079" y="4423500"/>
            <a:ext cx="11043685" cy="170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大學的申請材料包括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 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 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79EE94C6-B30D-574D-9C48-6A5F0F097853}"/>
              </a:ext>
            </a:extLst>
          </p:cNvPr>
          <p:cNvSpPr/>
          <p:nvPr/>
        </p:nvSpPr>
        <p:spPr>
          <a:xfrm>
            <a:off x="8881896" y="1785620"/>
            <a:ext cx="542547" cy="1879805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6" grpId="0"/>
      <p:bldP spid="19" grpId="0"/>
      <p:bldP spid="21" grpId="0" build="p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573A5-74A6-1D4C-8D50-47154D26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170893"/>
            <a:ext cx="11548443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無論</a:t>
            </a:r>
            <a:r>
              <a:rPr lang="en-US" altLang="zh-CN" dirty="0">
                <a:solidFill>
                  <a:schemeClr val="tx1"/>
                </a:solidFill>
              </a:rPr>
              <a:t>+</a:t>
            </a:r>
            <a:r>
              <a:rPr lang="en-US" altLang="zh-CN" dirty="0">
                <a:solidFill>
                  <a:srgbClr val="FF0000"/>
                </a:solidFill>
              </a:rPr>
              <a:t>Question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form</a:t>
            </a:r>
            <a:r>
              <a:rPr lang="zh-CN" altLang="en-US" dirty="0">
                <a:solidFill>
                  <a:schemeClr val="tx1"/>
                </a:solidFill>
              </a:rPr>
              <a:t>，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。</a:t>
            </a:r>
            <a:r>
              <a:rPr lang="zh-TW" altLang="en-US" dirty="0">
                <a:solidFill>
                  <a:schemeClr val="tx1"/>
                </a:solidFill>
              </a:rPr>
              <a:t>  </a:t>
            </a:r>
            <a:r>
              <a:rPr lang="en-US" altLang="zh-TW" sz="3600" dirty="0">
                <a:solidFill>
                  <a:schemeClr val="tx1"/>
                </a:solidFill>
              </a:rPr>
              <a:t>no</a:t>
            </a:r>
            <a:r>
              <a:rPr lang="zh-TW" altLang="en-US" sz="3600" dirty="0">
                <a:solidFill>
                  <a:schemeClr val="tx1"/>
                </a:solidFill>
              </a:rPr>
              <a:t> </a:t>
            </a:r>
            <a:r>
              <a:rPr lang="en-US" altLang="zh-TW" sz="3600" dirty="0">
                <a:solidFill>
                  <a:schemeClr val="tx1"/>
                </a:solidFill>
              </a:rPr>
              <a:t>matter⋯</a:t>
            </a:r>
            <a:r>
              <a:rPr lang="zh-TW" altLang="en-US" sz="3600" dirty="0">
                <a:solidFill>
                  <a:schemeClr val="tx1"/>
                </a:solidFill>
              </a:rPr>
              <a:t>，</a:t>
            </a:r>
            <a:r>
              <a:rPr lang="en-US" altLang="zh-TW" sz="3600" dirty="0">
                <a:solidFill>
                  <a:schemeClr val="tx1"/>
                </a:solidFill>
              </a:rPr>
              <a:t>S⋯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7934A-C190-F34B-92FA-B0EEC8764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184" y="1109220"/>
            <a:ext cx="5072062" cy="1807853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誰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什麼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哪兒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怎麼</a:t>
            </a:r>
            <a:r>
              <a:rPr lang="en-US" altLang="zh-CN" sz="3200" dirty="0">
                <a:solidFill>
                  <a:srgbClr val="FF0000"/>
                </a:solidFill>
              </a:rPr>
              <a:t>/</a:t>
            </a:r>
            <a:r>
              <a:rPr lang="zh-CN" altLang="en-US" sz="3200" dirty="0">
                <a:solidFill>
                  <a:srgbClr val="FF0000"/>
                </a:solidFill>
              </a:rPr>
              <a:t>怎麼樣
</a:t>
            </a:r>
            <a:r>
              <a:rPr lang="en-US" altLang="zh-CN" sz="3200" dirty="0">
                <a:solidFill>
                  <a:srgbClr val="FF0000"/>
                </a:solidFill>
              </a:rPr>
              <a:t>A</a:t>
            </a:r>
            <a:r>
              <a:rPr lang="zh-CN" altLang="en-US" sz="3200" dirty="0">
                <a:solidFill>
                  <a:srgbClr val="FF0000"/>
                </a:solidFill>
              </a:rPr>
              <a:t>還是</a:t>
            </a:r>
            <a:r>
              <a:rPr lang="en-US" altLang="zh-CN" sz="3200" dirty="0">
                <a:solidFill>
                  <a:srgbClr val="FF0000"/>
                </a:solidFill>
              </a:rPr>
              <a:t>B
V</a:t>
            </a:r>
            <a:r>
              <a:rPr lang="zh-CN" altLang="en-US" sz="3200" dirty="0">
                <a:solidFill>
                  <a:srgbClr val="FF0000"/>
                </a:solidFill>
              </a:rPr>
              <a:t>不</a:t>
            </a:r>
            <a:r>
              <a:rPr lang="en-US" altLang="zh-CN" sz="3200" dirty="0">
                <a:solidFill>
                  <a:srgbClr val="FF0000"/>
                </a:solidFill>
              </a:rPr>
              <a:t>V </a:t>
            </a:r>
            <a:r>
              <a:rPr lang="zh-CN" altLang="en-US" sz="3200" dirty="0">
                <a:solidFill>
                  <a:srgbClr val="FF0000"/>
                </a:solidFill>
              </a:rPr>
              <a:t>有沒有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78826E-4FB9-C347-A5C5-1C0C17212169}"/>
              </a:ext>
            </a:extLst>
          </p:cNvPr>
          <p:cNvSpPr txBox="1">
            <a:spLocks/>
          </p:cNvSpPr>
          <p:nvPr/>
        </p:nvSpPr>
        <p:spPr>
          <a:xfrm>
            <a:off x="95000" y="2820088"/>
            <a:ext cx="11916889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3000" dirty="0"/>
              <a:t>No matter cooking</a:t>
            </a:r>
            <a:r>
              <a:rPr lang="zh-CN" altLang="en-US" sz="3000" dirty="0"/>
              <a:t> </a:t>
            </a:r>
            <a:r>
              <a:rPr lang="en-US" altLang="zh-CN" sz="3000" dirty="0"/>
              <a:t>what dishes, Sichuan people always put chili peppers.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   無論做</a:t>
            </a:r>
            <a:r>
              <a:rPr lang="zh-CN" altLang="en-US" dirty="0">
                <a:solidFill>
                  <a:srgbClr val="FF0000"/>
                </a:solidFill>
              </a:rPr>
              <a:t>什麼</a:t>
            </a:r>
            <a:r>
              <a:rPr lang="zh-CN" altLang="en-US" dirty="0"/>
              <a:t>菜，四川人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要放辣子</a:t>
            </a:r>
            <a:r>
              <a:rPr lang="en-US" altLang="zh-CN" dirty="0"/>
              <a:t>🌶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sz="3000" dirty="0"/>
              <a:t>No</a:t>
            </a:r>
            <a:r>
              <a:rPr lang="zh-CN" altLang="en-US" sz="3000" dirty="0"/>
              <a:t> </a:t>
            </a:r>
            <a:r>
              <a:rPr lang="en-US" altLang="zh-CN" sz="3000" dirty="0"/>
              <a:t>matter it is breakfast, lunch, or dinner, Shandong people always</a:t>
            </a:r>
            <a:r>
              <a:rPr lang="zh-CN" altLang="en-US" sz="3000" dirty="0"/>
              <a:t> </a:t>
            </a:r>
            <a:r>
              <a:rPr lang="en-US" altLang="zh-CN" sz="3000" dirty="0"/>
              <a:t>eat</a:t>
            </a:r>
            <a:r>
              <a:rPr lang="zh-CN" altLang="en-US" sz="3000" dirty="0"/>
              <a:t> </a:t>
            </a:r>
            <a:endParaRPr lang="en-US" altLang="zh-CN" sz="3000" dirty="0"/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  無論是早飯、午飯</a:t>
            </a:r>
            <a:r>
              <a:rPr lang="zh-CN" altLang="en-US" dirty="0">
                <a:solidFill>
                  <a:srgbClr val="FF0000"/>
                </a:solidFill>
              </a:rPr>
              <a:t>還是</a:t>
            </a:r>
            <a:r>
              <a:rPr lang="zh-CN" altLang="en-US" dirty="0"/>
              <a:t>晚飯，山東人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要吃饅頭。</a:t>
            </a:r>
            <a:endParaRPr lang="en-US" altLang="zh-CN" dirty="0"/>
          </a:p>
          <a:p>
            <a:pPr>
              <a:lnSpc>
                <a:spcPct val="110000"/>
              </a:lnSpc>
            </a:pPr>
            <a:r>
              <a:rPr lang="en-US" altLang="zh-CN" sz="3000" dirty="0"/>
              <a:t>Regardless of whether my parents agree or not, I will be with him.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dirty="0"/>
              <a:t>無論父母</a:t>
            </a:r>
            <a:r>
              <a:rPr lang="zh-CN" altLang="en-US" dirty="0">
                <a:solidFill>
                  <a:srgbClr val="FF0000"/>
                </a:solidFill>
              </a:rPr>
              <a:t>同不同意</a:t>
            </a:r>
            <a:r>
              <a:rPr lang="zh-CN" altLang="en-US" dirty="0"/>
              <a:t>，我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要和他在一起。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8B67CA-710D-394C-9326-B13F2572E7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94" t="-1968" r="9029"/>
          <a:stretch/>
        </p:blipFill>
        <p:spPr>
          <a:xfrm>
            <a:off x="10706599" y="4743772"/>
            <a:ext cx="1399309" cy="12160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F78612-6658-664A-AFBB-7598E706597B}"/>
              </a:ext>
            </a:extLst>
          </p:cNvPr>
          <p:cNvSpPr txBox="1"/>
          <p:nvPr/>
        </p:nvSpPr>
        <p:spPr>
          <a:xfrm>
            <a:off x="5694220" y="5412868"/>
            <a:ext cx="822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tóng</a:t>
            </a:r>
            <a:r>
              <a:rPr lang="zh-CN" altLang="en-US" dirty="0">
                <a:solidFill>
                  <a:srgbClr val="00B05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yì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5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0864AA4-33E5-7A43-97E6-513905377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54" y="270185"/>
            <a:ext cx="10341991" cy="2381885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778826E-4FB9-C347-A5C5-1C0C17212169}"/>
              </a:ext>
            </a:extLst>
          </p:cNvPr>
          <p:cNvSpPr txBox="1">
            <a:spLocks/>
          </p:cNvSpPr>
          <p:nvPr/>
        </p:nvSpPr>
        <p:spPr>
          <a:xfrm>
            <a:off x="18772" y="3256561"/>
            <a:ext cx="12025745" cy="39250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dirty="0"/>
              <a:t>No matter cooking</a:t>
            </a:r>
            <a:r>
              <a:rPr lang="zh-CN" altLang="en-US" sz="2800" dirty="0"/>
              <a:t> </a:t>
            </a:r>
            <a:r>
              <a:rPr lang="en-US" altLang="zh-CN" sz="2800" dirty="0"/>
              <a:t>what dishes, </a:t>
            </a:r>
            <a:r>
              <a:rPr lang="zh-CN" altLang="en-US" sz="2800" dirty="0"/>
              <a:t>山西</a:t>
            </a:r>
            <a:r>
              <a:rPr lang="en-US" altLang="zh-CN" sz="2800" dirty="0"/>
              <a:t> people always put vinegar.</a:t>
            </a:r>
            <a:r>
              <a:rPr lang="zh-CN" altLang="en-US" sz="2800" dirty="0"/>
              <a:t> </a:t>
            </a:r>
            <a:r>
              <a:rPr lang="en-US" altLang="zh-CN" sz="2800" dirty="0"/>
              <a:t>Because</a:t>
            </a:r>
            <a:r>
              <a:rPr lang="zh-CN" altLang="en-US" sz="2800" dirty="0"/>
              <a:t> </a:t>
            </a:r>
            <a:r>
              <a:rPr lang="en-US" altLang="zh-CN" sz="2800" dirty="0"/>
              <a:t>vinegar</a:t>
            </a:r>
            <a:r>
              <a:rPr lang="zh-CN" altLang="en-US" sz="2800" dirty="0"/>
              <a:t> 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local</a:t>
            </a:r>
            <a:r>
              <a:rPr lang="zh-CN" altLang="en-US" sz="2800" dirty="0"/>
              <a:t> </a:t>
            </a:r>
            <a:r>
              <a:rPr lang="en-US" altLang="zh-CN" sz="2800" dirty="0"/>
              <a:t>product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山西</a:t>
            </a:r>
            <a:r>
              <a:rPr lang="en-US" altLang="zh-CN" sz="28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   無論做什麼菜，山西人都要放醋，因為醋是山西的特產。</a:t>
            </a:r>
            <a:endParaRPr lang="en-US" altLang="zh-CN" sz="3400" dirty="0"/>
          </a:p>
          <a:p>
            <a:pPr>
              <a:lnSpc>
                <a:spcPct val="100000"/>
              </a:lnSpc>
            </a:pPr>
            <a:r>
              <a:rPr lang="en-US" altLang="zh-CN" sz="2800" dirty="0"/>
              <a:t>No</a:t>
            </a:r>
            <a:r>
              <a:rPr lang="zh-CN" altLang="en-US" sz="2800" dirty="0"/>
              <a:t> </a:t>
            </a:r>
            <a:r>
              <a:rPr lang="en-US" altLang="zh-CN" sz="2800" dirty="0"/>
              <a:t>matter</a:t>
            </a:r>
            <a:r>
              <a:rPr lang="zh-CN" altLang="en-US" sz="2800" dirty="0"/>
              <a:t> </a:t>
            </a:r>
            <a:r>
              <a:rPr lang="en-US" altLang="zh-CN" sz="2800" dirty="0"/>
              <a:t>it’s winter vacation</a:t>
            </a:r>
            <a:r>
              <a:rPr lang="zh-CN" altLang="en-US" sz="2800" dirty="0"/>
              <a:t> </a:t>
            </a:r>
            <a:r>
              <a:rPr lang="en-US" altLang="zh-CN" sz="2800" dirty="0"/>
              <a:t>or summer vacation, I have to work.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   無論寒假還是暑假，我都要工作。</a:t>
            </a:r>
            <a:endParaRPr lang="en-US" altLang="zh-CN" sz="3400" dirty="0"/>
          </a:p>
          <a:p>
            <a:pPr>
              <a:lnSpc>
                <a:spcPct val="100000"/>
              </a:lnSpc>
            </a:pPr>
            <a:r>
              <a:rPr lang="en-US" altLang="zh-CN" sz="2800" dirty="0"/>
              <a:t>No</a:t>
            </a:r>
            <a:r>
              <a:rPr lang="zh-CN" altLang="en-US" sz="2800" dirty="0"/>
              <a:t> </a:t>
            </a:r>
            <a:r>
              <a:rPr lang="en-US" altLang="zh-CN" sz="2800" dirty="0"/>
              <a:t>matter</a:t>
            </a:r>
            <a:r>
              <a:rPr lang="zh-CN" altLang="en-US" sz="2800" dirty="0"/>
              <a:t> </a:t>
            </a:r>
            <a:r>
              <a:rPr lang="en-US" altLang="zh-CN" sz="2800" dirty="0"/>
              <a:t>if</a:t>
            </a:r>
            <a:r>
              <a:rPr lang="zh-CN" altLang="en-US" sz="2800" dirty="0"/>
              <a:t> </a:t>
            </a:r>
            <a:r>
              <a:rPr lang="en-US" altLang="zh-CN" sz="2800" dirty="0"/>
              <a:t>my</a:t>
            </a:r>
            <a:r>
              <a:rPr lang="zh-CN" altLang="en-US" sz="2800" dirty="0"/>
              <a:t> </a:t>
            </a:r>
            <a:r>
              <a:rPr lang="en-US" altLang="zh-CN" sz="2800" dirty="0"/>
              <a:t>boyfriend</a:t>
            </a:r>
            <a:r>
              <a:rPr lang="zh-CN" altLang="en-US" sz="2800" dirty="0"/>
              <a:t> 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rich</a:t>
            </a:r>
            <a:r>
              <a:rPr lang="zh-CN" altLang="en-US" sz="2800" dirty="0"/>
              <a:t> </a:t>
            </a:r>
            <a:r>
              <a:rPr lang="en-US" altLang="zh-CN" sz="2800" dirty="0"/>
              <a:t>or</a:t>
            </a:r>
            <a:r>
              <a:rPr lang="zh-CN" altLang="en-US" sz="2800" dirty="0"/>
              <a:t> </a:t>
            </a:r>
            <a:r>
              <a:rPr lang="en-US" altLang="zh-CN" sz="2800" dirty="0"/>
              <a:t>not,</a:t>
            </a:r>
            <a:r>
              <a:rPr lang="zh-CN" altLang="en-US" sz="2800" dirty="0"/>
              <a:t> </a:t>
            </a: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will</a:t>
            </a:r>
            <a:r>
              <a:rPr lang="zh-CN" altLang="en-US" sz="2800" dirty="0"/>
              <a:t> </a:t>
            </a:r>
            <a:r>
              <a:rPr lang="en-US" altLang="zh-CN" sz="2800" dirty="0"/>
              <a:t>marry</a:t>
            </a:r>
            <a:r>
              <a:rPr lang="zh-CN" altLang="en-US" sz="2800" dirty="0"/>
              <a:t> </a:t>
            </a:r>
            <a:r>
              <a:rPr lang="en-US" altLang="zh-CN" sz="2800" dirty="0"/>
              <a:t>him.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   無論我男朋友有沒有錢，我都要和他結婚。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23AF068-3DC4-FE4B-A498-9A872E6AE6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6811" y="3685876"/>
            <a:ext cx="605292" cy="13211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616195-AD56-2248-BBA6-79549F7833BB}"/>
              </a:ext>
            </a:extLst>
          </p:cNvPr>
          <p:cNvSpPr txBox="1"/>
          <p:nvPr/>
        </p:nvSpPr>
        <p:spPr>
          <a:xfrm>
            <a:off x="6031644" y="1071456"/>
            <a:ext cx="6238311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dirty="0">
                <a:latin typeface="Times" pitchFamily="2" charset="0"/>
              </a:rPr>
              <a:t>I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like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to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eat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whatever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dishes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you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cooked.</a:t>
            </a:r>
          </a:p>
          <a:p>
            <a:pPr>
              <a:lnSpc>
                <a:spcPct val="100000"/>
              </a:lnSpc>
            </a:pPr>
            <a:r>
              <a:rPr lang="zh-TW" altLang="en-US" sz="3400" dirty="0">
                <a:latin typeface="Times" pitchFamily="2" charset="0"/>
                <a:ea typeface="KaiTi" panose="02010609060101010101" pitchFamily="49" charset="-122"/>
              </a:rPr>
              <a:t>無論你做什麼菜，我都愛吃。</a:t>
            </a:r>
            <a:endParaRPr lang="en-US" altLang="zh-TW" sz="3400" dirty="0"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ct val="100000"/>
              </a:lnSpc>
            </a:pPr>
            <a:r>
              <a:rPr lang="en-US" altLang="zh-CN" sz="2800" dirty="0">
                <a:latin typeface="Times" pitchFamily="2" charset="0"/>
              </a:rPr>
              <a:t>You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look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pretty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no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matter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what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you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wear.</a:t>
            </a:r>
            <a:r>
              <a:rPr lang="zh-CN" altLang="en-US" sz="2800" dirty="0">
                <a:latin typeface="Times" pitchFamily="2" charset="0"/>
              </a:rPr>
              <a:t> </a:t>
            </a:r>
            <a:endParaRPr lang="en-US" altLang="zh-CN" sz="2800" dirty="0">
              <a:latin typeface="Times" pitchFamily="2" charset="0"/>
            </a:endParaRPr>
          </a:p>
          <a:p>
            <a:r>
              <a:rPr lang="zh-TW" altLang="en-US" sz="3400" dirty="0">
                <a:latin typeface="Times" pitchFamily="2" charset="0"/>
                <a:ea typeface="KaiTi" panose="02010609060101010101" pitchFamily="49" charset="-122"/>
              </a:rPr>
              <a:t>無論你穿什麼，都很漂亮。</a:t>
            </a:r>
            <a:endParaRPr lang="en-US" sz="3400" dirty="0"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01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309</TotalTime>
  <Words>2043</Words>
  <Application>Microsoft Macintosh PowerPoint</Application>
  <PresentationFormat>Widescreen</PresentationFormat>
  <Paragraphs>153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Gentium Basic</vt:lpstr>
      <vt:lpstr>KaiTi</vt:lpstr>
      <vt:lpstr>SimSun</vt:lpstr>
      <vt:lpstr>Arial</vt:lpstr>
      <vt:lpstr>Calibri</vt:lpstr>
      <vt:lpstr>Calibri Light</vt:lpstr>
      <vt:lpstr>Times</vt:lpstr>
      <vt:lpstr>常用</vt:lpstr>
      <vt:lpstr>第一課 中國飲食</vt:lpstr>
      <vt:lpstr>A是B(中)很重要的一部分 A is an important part of B</vt:lpstr>
      <vt:lpstr>……簡單來說就是……</vt:lpstr>
      <vt:lpstr>從而+V… thus</vt:lpstr>
      <vt:lpstr>即使 (S) + a supposition，(S) 也…     even if/even though…</vt:lpstr>
      <vt:lpstr>⋯可以分為⋯ / ⋯包括⋯ …can be divided into…/…include…/ is consist of </vt:lpstr>
      <vt:lpstr>⋯可以分為⋯ / ⋯包括⋯ …can be divided into…/…include…/ is consist of </vt:lpstr>
      <vt:lpstr>無論+Question form，S都…。  no matter⋯，S⋯</vt:lpstr>
      <vt:lpstr>PowerPoint Presentation</vt:lpstr>
      <vt:lpstr>PowerPoint Presentation</vt:lpstr>
      <vt:lpstr>PowerPoint Presentation</vt:lpstr>
      <vt:lpstr>PowerPoint Presentation</vt:lpstr>
      <vt:lpstr>隨著 A 的發展/提高/升高/增加,... 越來越...</vt:lpstr>
      <vt:lpstr>PowerPoint Presentation</vt:lpstr>
      <vt:lpstr>PowerPoint Presentation</vt:lpstr>
      <vt:lpstr>由於受到... 的影響，…result…</vt:lpstr>
      <vt:lpstr>PowerPoint Presentation</vt:lpstr>
      <vt:lpstr>PowerPoint Presentation</vt:lpstr>
      <vt:lpstr>PowerPoint Presentation</vt:lpstr>
      <vt:lpstr>……講究……</vt:lpstr>
      <vt:lpstr>……很講究adj.     ……有很多講究n.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第一课 中国饮食</dc:title>
  <dc:creator>Runqing Qi</dc:creator>
  <cp:lastModifiedBy>Runqing Qi</cp:lastModifiedBy>
  <cp:revision>12</cp:revision>
  <dcterms:created xsi:type="dcterms:W3CDTF">2023-12-23T00:47:29Z</dcterms:created>
  <dcterms:modified xsi:type="dcterms:W3CDTF">2024-01-13T19:34:35Z</dcterms:modified>
</cp:coreProperties>
</file>