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24"/>
  </p:notesMasterIdLst>
  <p:sldIdLst>
    <p:sldId id="256" r:id="rId2"/>
    <p:sldId id="297" r:id="rId3"/>
    <p:sldId id="311" r:id="rId4"/>
    <p:sldId id="309" r:id="rId5"/>
    <p:sldId id="310" r:id="rId6"/>
    <p:sldId id="302" r:id="rId7"/>
    <p:sldId id="303" r:id="rId8"/>
    <p:sldId id="271" r:id="rId9"/>
    <p:sldId id="273" r:id="rId10"/>
    <p:sldId id="274" r:id="rId11"/>
    <p:sldId id="289" r:id="rId12"/>
    <p:sldId id="304" r:id="rId13"/>
    <p:sldId id="290" r:id="rId14"/>
    <p:sldId id="291" r:id="rId15"/>
    <p:sldId id="296" r:id="rId16"/>
    <p:sldId id="305" r:id="rId17"/>
    <p:sldId id="306" r:id="rId18"/>
    <p:sldId id="263" r:id="rId19"/>
    <p:sldId id="294" r:id="rId20"/>
    <p:sldId id="312" r:id="rId21"/>
    <p:sldId id="283" r:id="rId22"/>
    <p:sldId id="30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0"/>
    <p:restoredTop sz="95345"/>
  </p:normalViewPr>
  <p:slideViewPr>
    <p:cSldViewPr snapToGrid="0" snapToObjects="1">
      <p:cViewPr varScale="1">
        <p:scale>
          <a:sx n="90" d="100"/>
          <a:sy n="90" d="100"/>
        </p:scale>
        <p:origin x="10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6106E-A41D-C745-A9FB-15E5A00166BB}" type="datetimeFigureOut">
              <a:rPr lang="en-US" smtClean="0"/>
              <a:t>1/13/24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A7089B-9780-EE4C-BFCD-9649EB171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743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A7089B-9780-EE4C-BFCD-9649EB17192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220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DDB404-E328-5442-9E39-9A36226BFC8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0981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DDB404-E328-5442-9E39-9A36226BFC8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508C6-0A36-F145-935B-CFF8E51592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第一课</a:t>
            </a:r>
            <a:r>
              <a:rPr lang="zh-CN" altLang="en-US" dirty="0"/>
              <a:t> 中国饮食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5E9EFF-CCE6-724E-8F2F-CE869EC0E0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句型练习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535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25694-C3DB-7344-B46E-A0AB6CA15A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943" y="3040766"/>
            <a:ext cx="10738302" cy="32567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这些句子有问题吗？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>
                <a:solidFill>
                  <a:srgbClr val="7030A0"/>
                </a:solidFill>
              </a:rPr>
              <a:t>无论天气不好，我都要去跑步。
无论父母不同意，我都要和他结婚。</a:t>
            </a:r>
            <a:endParaRPr lang="en-US" dirty="0">
              <a:solidFill>
                <a:srgbClr val="7030A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B4A100B-8078-E64F-ACAA-36E762349F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226" y="329224"/>
            <a:ext cx="1007110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01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F0E7AB7-B387-084C-A640-F30717B56893}"/>
              </a:ext>
            </a:extLst>
          </p:cNvPr>
          <p:cNvSpPr txBox="1"/>
          <p:nvPr/>
        </p:nvSpPr>
        <p:spPr>
          <a:xfrm>
            <a:off x="783910" y="2820478"/>
            <a:ext cx="10895472" cy="32513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>
                <a:latin typeface="Times" pitchFamily="2" charset="0"/>
              </a:rPr>
              <a:t>He</a:t>
            </a:r>
            <a:r>
              <a:rPr lang="en-US" sz="3200" dirty="0">
                <a:latin typeface="Times" pitchFamily="2" charset="0"/>
              </a:rPr>
              <a:t> cooks whatever dish</a:t>
            </a:r>
            <a:r>
              <a:rPr lang="en-US" altLang="zh-CN" sz="3200" dirty="0">
                <a:latin typeface="Times" pitchFamily="2" charset="0"/>
              </a:rPr>
              <a:t>es</a:t>
            </a:r>
            <a:r>
              <a:rPr lang="en-US" sz="3200" dirty="0">
                <a:latin typeface="Times" pitchFamily="2" charset="0"/>
              </a:rPr>
              <a:t> deliciously.</a:t>
            </a:r>
          </a:p>
          <a:p>
            <a:pPr>
              <a:lnSpc>
                <a:spcPct val="150000"/>
              </a:lnSpc>
            </a:pPr>
            <a:r>
              <a:rPr lang="zh-CN" altLang="en-US" sz="3600" dirty="0">
                <a:latin typeface="Times" pitchFamily="2" charset="0"/>
                <a:ea typeface="KaiTi" panose="02010609060101010101" pitchFamily="49" charset="-122"/>
              </a:rPr>
              <a:t>无论什么菜，他都做得很好吃。</a:t>
            </a:r>
            <a:endParaRPr lang="en-US" altLang="zh-CN" sz="3600" dirty="0">
              <a:latin typeface="Times" pitchFamily="2" charset="0"/>
              <a:ea typeface="KaiTi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Times" pitchFamily="2" charset="0"/>
              </a:rPr>
              <a:t>I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will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solidFill>
                  <a:srgbClr val="00B050"/>
                </a:solidFill>
                <a:latin typeface="Times" pitchFamily="2" charset="0"/>
              </a:rPr>
              <a:t>marry</a:t>
            </a:r>
            <a:r>
              <a:rPr lang="zh-CN" altLang="en-US" sz="3200" dirty="0">
                <a:solidFill>
                  <a:srgbClr val="00B050"/>
                </a:solidFill>
                <a:latin typeface="Times" pitchFamily="2" charset="0"/>
              </a:rPr>
              <a:t> </a:t>
            </a:r>
            <a:r>
              <a:rPr lang="en-US" altLang="zh-CN" sz="3200" dirty="0">
                <a:solidFill>
                  <a:srgbClr val="00B050"/>
                </a:solidFill>
                <a:latin typeface="Times" pitchFamily="2" charset="0"/>
              </a:rPr>
              <a:t>you</a:t>
            </a:r>
            <a:r>
              <a:rPr lang="zh-CN" altLang="en-US" sz="3200" dirty="0">
                <a:solidFill>
                  <a:srgbClr val="00B050"/>
                </a:solidFill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regardless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of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whether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my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parents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like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you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or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not.</a:t>
            </a:r>
          </a:p>
          <a:p>
            <a:pPr>
              <a:lnSpc>
                <a:spcPct val="150000"/>
              </a:lnSpc>
              <a:spcBef>
                <a:spcPts val="800"/>
              </a:spcBef>
            </a:pPr>
            <a:r>
              <a:rPr lang="zh-CN" altLang="en-US" sz="3600" dirty="0">
                <a:latin typeface="Times" pitchFamily="2" charset="0"/>
                <a:ea typeface="KaiTi" panose="02010609060101010101" pitchFamily="49" charset="-122"/>
              </a:rPr>
              <a:t>无论我父母喜欢不喜欢你，我都</a:t>
            </a:r>
            <a:r>
              <a:rPr lang="zh-CN" altLang="en-US" sz="3600" dirty="0">
                <a:solidFill>
                  <a:srgbClr val="00B050"/>
                </a:solidFill>
                <a:latin typeface="Times" pitchFamily="2" charset="0"/>
                <a:ea typeface="KaiTi" panose="02010609060101010101" pitchFamily="49" charset="-122"/>
              </a:rPr>
              <a:t>和你结婚</a:t>
            </a:r>
            <a:r>
              <a:rPr lang="zh-CN" altLang="en-US" sz="3600" dirty="0">
                <a:latin typeface="Times" pitchFamily="2" charset="0"/>
                <a:ea typeface="KaiTi" panose="02010609060101010101" pitchFamily="49" charset="-122"/>
              </a:rPr>
              <a:t>。</a:t>
            </a:r>
            <a:endParaRPr lang="en-US" altLang="zh-CN" sz="3600" dirty="0">
              <a:latin typeface="Times" pitchFamily="2" charset="0"/>
              <a:ea typeface="KaiTi" panose="02010609060101010101" pitchFamily="49" charset="-122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871B03-3756-0E43-8161-9E9FA319E0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226" y="329224"/>
            <a:ext cx="1007110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50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FCE6E8-CA25-E242-9772-E0D0DE988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2341" y="2732390"/>
            <a:ext cx="10747317" cy="4245185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spcBef>
                <a:spcPts val="800"/>
              </a:spcBef>
              <a:buNone/>
            </a:pPr>
            <a:r>
              <a:rPr lang="en-US" sz="3200" dirty="0"/>
              <a:t>I</a:t>
            </a:r>
            <a:r>
              <a:rPr lang="zh-CN" altLang="en-US" sz="3200" dirty="0"/>
              <a:t> </a:t>
            </a:r>
            <a:r>
              <a:rPr lang="en-US" altLang="zh-CN" sz="3200" dirty="0"/>
              <a:t>love</a:t>
            </a:r>
            <a:r>
              <a:rPr lang="zh-CN" altLang="en-US" sz="3200" dirty="0"/>
              <a:t> </a:t>
            </a:r>
            <a:r>
              <a:rPr lang="en-US" altLang="zh-CN" sz="3200" dirty="0"/>
              <a:t>you</a:t>
            </a:r>
            <a:r>
              <a:rPr lang="zh-CN" altLang="en-US" sz="3200" dirty="0"/>
              <a:t> </a:t>
            </a:r>
            <a:r>
              <a:rPr lang="en-US" altLang="zh-CN" sz="3200" dirty="0"/>
              <a:t>no</a:t>
            </a:r>
            <a:r>
              <a:rPr lang="zh-CN" altLang="en-US" sz="3200" dirty="0"/>
              <a:t> </a:t>
            </a:r>
            <a:r>
              <a:rPr lang="en-US" altLang="zh-CN" sz="3200" dirty="0"/>
              <a:t>matter</a:t>
            </a:r>
            <a:r>
              <a:rPr lang="zh-CN" altLang="en-US" sz="3200" dirty="0"/>
              <a:t> </a:t>
            </a:r>
            <a:r>
              <a:rPr lang="en-US" altLang="zh-CN" sz="3200" dirty="0"/>
              <a:t>you</a:t>
            </a:r>
            <a:r>
              <a:rPr lang="zh-CN" altLang="en-US" sz="3200" dirty="0"/>
              <a:t> </a:t>
            </a:r>
            <a:r>
              <a:rPr lang="en-US" altLang="zh-CN" sz="3200" dirty="0"/>
              <a:t>are</a:t>
            </a:r>
            <a:r>
              <a:rPr lang="zh-CN" altLang="en-US" sz="3200" dirty="0"/>
              <a:t> </a:t>
            </a:r>
            <a:r>
              <a:rPr lang="en-US" altLang="zh-CN" sz="3200" dirty="0"/>
              <a:t>rich</a:t>
            </a:r>
            <a:r>
              <a:rPr lang="zh-CN" altLang="en-US" sz="3200" dirty="0"/>
              <a:t> </a:t>
            </a:r>
            <a:r>
              <a:rPr lang="en-US" altLang="zh-CN" sz="3200" dirty="0"/>
              <a:t>or</a:t>
            </a:r>
            <a:r>
              <a:rPr lang="zh-CN" altLang="en-US" sz="3200" dirty="0"/>
              <a:t> </a:t>
            </a:r>
            <a:r>
              <a:rPr lang="en-US" altLang="zh-CN" sz="3200" dirty="0"/>
              <a:t>not.</a:t>
            </a:r>
          </a:p>
          <a:p>
            <a:pPr marL="0" indent="0">
              <a:lnSpc>
                <a:spcPct val="100000"/>
              </a:lnSpc>
              <a:spcBef>
                <a:spcPts val="800"/>
              </a:spcBef>
              <a:buNone/>
            </a:pPr>
            <a:r>
              <a:rPr lang="zh-CN" altLang="en-US" sz="3900" dirty="0"/>
              <a:t>无论你有没有钱，我都爱你。</a:t>
            </a:r>
            <a:endParaRPr lang="en-US" altLang="zh-CN" sz="3900" dirty="0"/>
          </a:p>
          <a:p>
            <a:pPr marL="0" indent="0">
              <a:lnSpc>
                <a:spcPct val="100000"/>
              </a:lnSpc>
              <a:spcBef>
                <a:spcPts val="800"/>
              </a:spcBef>
              <a:buNone/>
            </a:pPr>
            <a:r>
              <a:rPr lang="en-US" sz="3200" dirty="0"/>
              <a:t>No</a:t>
            </a:r>
            <a:r>
              <a:rPr lang="zh-CN" altLang="en-US" sz="3200" dirty="0"/>
              <a:t> </a:t>
            </a:r>
            <a:r>
              <a:rPr lang="en-US" altLang="zh-CN" sz="3200" dirty="0"/>
              <a:t>matter</a:t>
            </a:r>
            <a:r>
              <a:rPr lang="zh-CN" altLang="en-US" sz="3200" dirty="0"/>
              <a:t> </a:t>
            </a:r>
            <a:r>
              <a:rPr lang="en-US" altLang="zh-CN" sz="3200" dirty="0"/>
              <a:t>which</a:t>
            </a:r>
            <a:r>
              <a:rPr lang="zh-CN" altLang="en-US" sz="3200" dirty="0"/>
              <a:t> </a:t>
            </a:r>
            <a:r>
              <a:rPr lang="en-US" altLang="zh-CN" sz="3200" dirty="0"/>
              <a:t>dining</a:t>
            </a:r>
            <a:r>
              <a:rPr lang="zh-CN" altLang="en-US" sz="3200" dirty="0"/>
              <a:t> </a:t>
            </a:r>
            <a:r>
              <a:rPr lang="en-US" altLang="zh-CN" sz="3200" dirty="0"/>
              <a:t>center,</a:t>
            </a:r>
            <a:r>
              <a:rPr lang="zh-CN" altLang="en-US" sz="3200" dirty="0"/>
              <a:t> </a:t>
            </a:r>
            <a:r>
              <a:rPr lang="en-US" altLang="zh-CN" sz="3200" dirty="0"/>
              <a:t>the</a:t>
            </a:r>
            <a:r>
              <a:rPr lang="zh-CN" altLang="en-US" sz="3200" dirty="0"/>
              <a:t> </a:t>
            </a:r>
            <a:r>
              <a:rPr lang="en-US" altLang="zh-CN" sz="3200" dirty="0"/>
              <a:t>meal</a:t>
            </a:r>
            <a:r>
              <a:rPr lang="zh-CN" altLang="en-US" sz="3200" dirty="0"/>
              <a:t> </a:t>
            </a:r>
            <a:r>
              <a:rPr lang="en-US" altLang="zh-CN" sz="3200" dirty="0"/>
              <a:t>is</a:t>
            </a:r>
            <a:r>
              <a:rPr lang="zh-CN" altLang="en-US" sz="3200" dirty="0"/>
              <a:t> </a:t>
            </a:r>
            <a:r>
              <a:rPr lang="en-US" altLang="zh-CN" sz="3200" dirty="0"/>
              <a:t>good.</a:t>
            </a:r>
            <a:endParaRPr lang="en-US" sz="3200" dirty="0"/>
          </a:p>
          <a:p>
            <a:pPr marL="0" indent="0">
              <a:lnSpc>
                <a:spcPct val="100000"/>
              </a:lnSpc>
              <a:spcBef>
                <a:spcPts val="800"/>
              </a:spcBef>
              <a:buNone/>
            </a:pPr>
            <a:r>
              <a:rPr lang="zh-CN" altLang="en-US" sz="3900" dirty="0"/>
              <a:t>无论哪个食堂，饭都很好吃。</a:t>
            </a:r>
            <a:endParaRPr lang="en-US" altLang="zh-CN" sz="3900" dirty="0"/>
          </a:p>
          <a:p>
            <a:pPr marL="0" indent="0">
              <a:lnSpc>
                <a:spcPct val="100000"/>
              </a:lnSpc>
              <a:spcBef>
                <a:spcPts val="800"/>
              </a:spcBef>
              <a:buNone/>
            </a:pPr>
            <a:r>
              <a:rPr lang="en-US" altLang="zh-CN" sz="3200" dirty="0"/>
              <a:t>Wherever</a:t>
            </a:r>
            <a:r>
              <a:rPr lang="zh-CN" altLang="en-US" sz="3200" dirty="0"/>
              <a:t> </a:t>
            </a:r>
            <a:r>
              <a:rPr lang="en-US" altLang="zh-CN" sz="3200" dirty="0"/>
              <a:t>you</a:t>
            </a:r>
            <a:r>
              <a:rPr lang="zh-CN" altLang="en-US" sz="3200" dirty="0"/>
              <a:t> </a:t>
            </a:r>
            <a:r>
              <a:rPr lang="en-US" altLang="zh-CN" sz="3200" dirty="0"/>
              <a:t>go,</a:t>
            </a:r>
            <a:r>
              <a:rPr lang="zh-CN" altLang="en-US" sz="3200" dirty="0"/>
              <a:t> </a:t>
            </a:r>
            <a:r>
              <a:rPr lang="en-US" altLang="zh-CN" sz="3200" dirty="0"/>
              <a:t>I</a:t>
            </a:r>
            <a:r>
              <a:rPr lang="zh-CN" altLang="en-US" sz="3200" dirty="0"/>
              <a:t> </a:t>
            </a:r>
            <a:r>
              <a:rPr lang="en-US" altLang="zh-CN" sz="3200" dirty="0"/>
              <a:t>will</a:t>
            </a:r>
            <a:r>
              <a:rPr lang="zh-CN" altLang="en-US" sz="3200" dirty="0"/>
              <a:t> </a:t>
            </a:r>
            <a:r>
              <a:rPr lang="en-US" altLang="zh-CN" sz="3200" dirty="0"/>
              <a:t>go</a:t>
            </a:r>
            <a:r>
              <a:rPr lang="zh-CN" altLang="en-US" sz="3200" dirty="0"/>
              <a:t> </a:t>
            </a:r>
            <a:r>
              <a:rPr lang="en-US" altLang="zh-CN" sz="3200" dirty="0"/>
              <a:t>with</a:t>
            </a:r>
            <a:r>
              <a:rPr lang="zh-CN" altLang="en-US" sz="3200" dirty="0"/>
              <a:t> </a:t>
            </a:r>
            <a:r>
              <a:rPr lang="en-US" altLang="zh-CN" sz="3200" dirty="0"/>
              <a:t>you.</a:t>
            </a:r>
            <a:r>
              <a:rPr lang="zh-CN" altLang="en-US" sz="3200" dirty="0"/>
              <a:t> </a:t>
            </a:r>
            <a:endParaRPr lang="en-US" altLang="zh-CN" sz="3200" dirty="0"/>
          </a:p>
          <a:p>
            <a:pPr marL="0" indent="0">
              <a:lnSpc>
                <a:spcPct val="100000"/>
              </a:lnSpc>
              <a:spcBef>
                <a:spcPts val="800"/>
              </a:spcBef>
              <a:buNone/>
            </a:pPr>
            <a:r>
              <a:rPr lang="zh-CN" altLang="en-US" sz="3900" dirty="0"/>
              <a:t>无论你去哪儿，我都和你一起去。</a:t>
            </a:r>
            <a:endParaRPr lang="en-US" altLang="zh-CN" sz="3900" dirty="0"/>
          </a:p>
          <a:p>
            <a:pPr marL="0" indent="0">
              <a:lnSpc>
                <a:spcPct val="100000"/>
              </a:lnSpc>
              <a:spcBef>
                <a:spcPts val="800"/>
              </a:spcBef>
              <a:buNone/>
            </a:pPr>
            <a:r>
              <a:rPr lang="en-US" altLang="zh-CN" sz="3200" dirty="0"/>
              <a:t>I</a:t>
            </a:r>
            <a:r>
              <a:rPr lang="zh-CN" altLang="en-US" sz="3200" dirty="0"/>
              <a:t> </a:t>
            </a:r>
            <a:r>
              <a:rPr lang="en-US" altLang="zh-CN" sz="3200" dirty="0"/>
              <a:t>love</a:t>
            </a:r>
            <a:r>
              <a:rPr lang="zh-CN" altLang="en-US" sz="3200" dirty="0"/>
              <a:t> </a:t>
            </a:r>
            <a:r>
              <a:rPr lang="en-US" altLang="zh-CN" sz="3200" dirty="0"/>
              <a:t>Chinese</a:t>
            </a:r>
            <a:r>
              <a:rPr lang="zh-CN" altLang="en-US" sz="3200" dirty="0"/>
              <a:t> </a:t>
            </a:r>
            <a:r>
              <a:rPr lang="en-US" altLang="zh-CN" sz="3200" dirty="0"/>
              <a:t>food</a:t>
            </a:r>
            <a:r>
              <a:rPr lang="zh-CN" altLang="en-US" sz="3200" dirty="0"/>
              <a:t> </a:t>
            </a:r>
            <a:r>
              <a:rPr lang="en-US" altLang="zh-CN" sz="3200" dirty="0"/>
              <a:t>no</a:t>
            </a:r>
            <a:r>
              <a:rPr lang="zh-CN" altLang="en-US" sz="3200" dirty="0"/>
              <a:t> </a:t>
            </a:r>
            <a:r>
              <a:rPr lang="en-US" altLang="zh-CN" sz="3200" dirty="0"/>
              <a:t>matter</a:t>
            </a:r>
            <a:r>
              <a:rPr lang="zh-CN" altLang="en-US" sz="3200" dirty="0"/>
              <a:t> </a:t>
            </a:r>
            <a:r>
              <a:rPr lang="en-US" altLang="zh-CN" sz="3200" dirty="0"/>
              <a:t>what</a:t>
            </a:r>
            <a:r>
              <a:rPr lang="zh-CN" altLang="en-US" sz="3200" dirty="0"/>
              <a:t> </a:t>
            </a:r>
            <a:r>
              <a:rPr lang="en-US" altLang="zh-CN" sz="3200" dirty="0"/>
              <a:t>flavor.</a:t>
            </a:r>
          </a:p>
          <a:p>
            <a:pPr marL="0" indent="0">
              <a:lnSpc>
                <a:spcPct val="100000"/>
              </a:lnSpc>
              <a:spcBef>
                <a:spcPts val="800"/>
              </a:spcBef>
              <a:buNone/>
            </a:pPr>
            <a:r>
              <a:rPr lang="zh-CN" altLang="en-US" sz="3900" dirty="0"/>
              <a:t>无论什么口味的中国菜，我都爱吃。</a:t>
            </a:r>
            <a:endParaRPr lang="en-US" dirty="0"/>
          </a:p>
          <a:p>
            <a:pPr>
              <a:spcBef>
                <a:spcPts val="800"/>
              </a:spcBef>
            </a:pPr>
            <a:endParaRPr lang="en-US" sz="39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DF40D0D-7DDA-A843-9494-A58FF1EF0791}"/>
              </a:ext>
            </a:extLst>
          </p:cNvPr>
          <p:cNvSpPr txBox="1"/>
          <p:nvPr/>
        </p:nvSpPr>
        <p:spPr>
          <a:xfrm>
            <a:off x="3463636" y="4125611"/>
            <a:ext cx="600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táng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2532CF8-19D1-7842-AC2C-883DBEF9B4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226" y="329224"/>
            <a:ext cx="10071100" cy="22479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D066601-CE93-824E-A82A-0FF572B28E48}"/>
              </a:ext>
            </a:extLst>
          </p:cNvPr>
          <p:cNvSpPr txBox="1"/>
          <p:nvPr/>
        </p:nvSpPr>
        <p:spPr>
          <a:xfrm>
            <a:off x="8621792" y="5407915"/>
            <a:ext cx="357020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第二课句型练习中包括</a:t>
            </a:r>
            <a:endParaRPr lang="en-US" altLang="zh-CN" sz="2400" dirty="0">
              <a:solidFill>
                <a:schemeClr val="bg1">
                  <a:lumMod val="65000"/>
                </a:schemeClr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24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无论</a:t>
            </a:r>
            <a:r>
              <a:rPr lang="en-US" altLang="zh-CN" sz="24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+</a:t>
            </a:r>
            <a:r>
              <a:rPr lang="zh-CN" altLang="en-US" sz="24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多</a:t>
            </a:r>
            <a:r>
              <a:rPr lang="en-US" altLang="zh-CN" sz="24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+adj/v</a:t>
            </a:r>
            <a:r>
              <a:rPr lang="zh-CN" altLang="en-US" sz="24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，</a:t>
            </a:r>
            <a:r>
              <a:rPr lang="en-US" altLang="zh-CN" sz="24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S</a:t>
            </a:r>
            <a:r>
              <a:rPr lang="zh-CN" altLang="en-US" sz="24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都</a:t>
            </a:r>
            <a:r>
              <a:rPr lang="en-US" altLang="zh-CN" sz="24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……</a:t>
            </a:r>
          </a:p>
          <a:p>
            <a:r>
              <a:rPr lang="en-US" sz="2400" dirty="0" err="1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这一结构</a:t>
            </a:r>
            <a:r>
              <a:rPr lang="zh-CN" altLang="en-US" sz="24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endParaRPr lang="en-US" sz="2400" dirty="0">
              <a:solidFill>
                <a:schemeClr val="bg1">
                  <a:lumMod val="65000"/>
                </a:schemeClr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sz="2400" dirty="0">
              <a:solidFill>
                <a:schemeClr val="bg1">
                  <a:lumMod val="65000"/>
                </a:schemeClr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1066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70483-AC1B-6546-94CB-BE32868F2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5108" y="416716"/>
            <a:ext cx="10425319" cy="882907"/>
          </a:xfrm>
        </p:spPr>
        <p:txBody>
          <a:bodyPr>
            <a:noAutofit/>
          </a:bodyPr>
          <a:lstStyle/>
          <a:p>
            <a:r>
              <a:rPr lang="zh-CN" altLang="en-US" sz="3600" dirty="0">
                <a:solidFill>
                  <a:schemeClr val="tx1"/>
                </a:solidFill>
                <a:highlight>
                  <a:srgbClr val="FFFF00"/>
                </a:highlight>
              </a:rPr>
              <a:t>随着 </a:t>
            </a:r>
            <a:r>
              <a:rPr lang="en-US" altLang="zh-CN" sz="3600" dirty="0">
                <a:solidFill>
                  <a:schemeClr val="tx1"/>
                </a:solidFill>
              </a:rPr>
              <a:t>A</a:t>
            </a:r>
            <a:r>
              <a:rPr lang="zh-CN" altLang="en-US" sz="3600" dirty="0">
                <a:solidFill>
                  <a:schemeClr val="tx1"/>
                </a:solidFill>
              </a:rPr>
              <a:t> 的</a:t>
            </a:r>
            <a:r>
              <a:rPr lang="zh-CN" altLang="en-US" sz="3600" u="sng" dirty="0">
                <a:solidFill>
                  <a:schemeClr val="tx1"/>
                </a:solidFill>
              </a:rPr>
              <a:t>发展</a:t>
            </a:r>
            <a:r>
              <a:rPr lang="en-US" altLang="zh-CN" sz="3600" u="sng" dirty="0">
                <a:solidFill>
                  <a:schemeClr val="tx1"/>
                </a:solidFill>
              </a:rPr>
              <a:t>/</a:t>
            </a:r>
            <a:r>
              <a:rPr lang="zh-CN" altLang="en-US" sz="3600" u="sng" dirty="0">
                <a:solidFill>
                  <a:schemeClr val="tx1"/>
                </a:solidFill>
              </a:rPr>
              <a:t>提高</a:t>
            </a:r>
            <a:r>
              <a:rPr lang="en-US" altLang="zh-CN" sz="3600" u="sng" dirty="0">
                <a:solidFill>
                  <a:schemeClr val="tx1"/>
                </a:solidFill>
              </a:rPr>
              <a:t>/</a:t>
            </a:r>
            <a:r>
              <a:rPr lang="zh-CN" altLang="en-US" sz="3600" u="sng" dirty="0">
                <a:solidFill>
                  <a:schemeClr val="tx1"/>
                </a:solidFill>
              </a:rPr>
              <a:t>升高</a:t>
            </a:r>
            <a:r>
              <a:rPr lang="en-US" altLang="zh-CN" sz="3600" u="sng" dirty="0">
                <a:solidFill>
                  <a:schemeClr val="tx1"/>
                </a:solidFill>
              </a:rPr>
              <a:t>/</a:t>
            </a:r>
            <a:r>
              <a:rPr lang="zh-CN" altLang="en-US" sz="3600" u="sng" dirty="0">
                <a:solidFill>
                  <a:schemeClr val="tx1"/>
                </a:solidFill>
              </a:rPr>
              <a:t>增加</a:t>
            </a:r>
            <a:r>
              <a:rPr lang="zh-CN" altLang="en-US" sz="3600" dirty="0">
                <a:solidFill>
                  <a:schemeClr val="tx1"/>
                </a:solidFill>
              </a:rPr>
              <a:t>，</a:t>
            </a:r>
            <a:r>
              <a:rPr lang="en-US" altLang="zh-CN" sz="3200" dirty="0">
                <a:solidFill>
                  <a:schemeClr val="tx1"/>
                </a:solidFill>
              </a:rPr>
              <a:t>…</a:t>
            </a:r>
            <a:r>
              <a:rPr lang="zh-CN" altLang="en-US" sz="3600" dirty="0">
                <a:solidFill>
                  <a:schemeClr val="tx1"/>
                </a:solidFill>
              </a:rPr>
              <a:t>越来越</a:t>
            </a:r>
            <a:r>
              <a:rPr lang="en-US" altLang="zh-CN" sz="3200" dirty="0">
                <a:solidFill>
                  <a:schemeClr val="tx1"/>
                </a:solidFill>
              </a:rPr>
              <a:t>…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773E8-F441-544B-AB21-A35BEB23E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05" y="1715230"/>
            <a:ext cx="11629390" cy="547271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altLang="zh-CN" sz="2800" dirty="0"/>
              <a:t>1.</a:t>
            </a:r>
            <a:r>
              <a:rPr lang="zh-CN" altLang="en-US" sz="2800" dirty="0"/>
              <a:t> </a:t>
            </a:r>
            <a:r>
              <a:rPr lang="en-US" sz="2800" dirty="0"/>
              <a:t>With economic </a:t>
            </a:r>
            <a:r>
              <a:rPr lang="en-US" sz="2800" dirty="0">
                <a:solidFill>
                  <a:srgbClr val="FF0000"/>
                </a:solidFill>
              </a:rPr>
              <a:t>development</a:t>
            </a:r>
            <a:r>
              <a:rPr lang="en-US" sz="2800" dirty="0"/>
              <a:t>, people's lives get better and better.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900" dirty="0"/>
              <a:t>随着经济的</a:t>
            </a:r>
            <a:r>
              <a:rPr lang="zh-CN" altLang="en-US" sz="3900" dirty="0">
                <a:solidFill>
                  <a:srgbClr val="FF0000"/>
                </a:solidFill>
              </a:rPr>
              <a:t>发展</a:t>
            </a:r>
            <a:r>
              <a:rPr lang="zh-CN" altLang="en-US" sz="3900" dirty="0"/>
              <a:t>，人们的生活</a:t>
            </a:r>
            <a:r>
              <a:rPr lang="zh-CN" altLang="en-US" sz="3900" dirty="0">
                <a:solidFill>
                  <a:srgbClr val="FF0000"/>
                </a:solidFill>
              </a:rPr>
              <a:t>越来越好</a:t>
            </a:r>
            <a:r>
              <a:rPr lang="zh-CN" altLang="en-US" sz="3900" dirty="0"/>
              <a:t>了。</a:t>
            </a:r>
            <a:endParaRPr lang="en-US" altLang="zh-CN" sz="3900" dirty="0"/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2800" dirty="0"/>
              <a:t>2.</a:t>
            </a:r>
            <a:r>
              <a:rPr lang="zh-CN" altLang="en-US" sz="2800" dirty="0"/>
              <a:t> </a:t>
            </a:r>
            <a:r>
              <a:rPr lang="en-US" altLang="zh-CN" sz="2800" dirty="0"/>
              <a:t>As temperatures </a:t>
            </a:r>
            <a:r>
              <a:rPr lang="en-US" altLang="zh-CN" sz="2800" dirty="0">
                <a:solidFill>
                  <a:srgbClr val="FF0000"/>
                </a:solidFill>
              </a:rPr>
              <a:t>rise</a:t>
            </a:r>
            <a:r>
              <a:rPr lang="en-US" altLang="zh-CN" sz="2800" dirty="0"/>
              <a:t>, people dress less and less.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900" dirty="0"/>
              <a:t>随着气温的</a:t>
            </a:r>
            <a:r>
              <a:rPr lang="zh-CN" altLang="en-US" sz="3900" dirty="0">
                <a:solidFill>
                  <a:srgbClr val="FF0000"/>
                </a:solidFill>
              </a:rPr>
              <a:t>升高</a:t>
            </a:r>
            <a:r>
              <a:rPr lang="zh-CN" altLang="en-US" sz="3900" dirty="0"/>
              <a:t>，人们穿得</a:t>
            </a:r>
            <a:r>
              <a:rPr lang="zh-CN" altLang="en-US" sz="3900" dirty="0">
                <a:solidFill>
                  <a:srgbClr val="FF0000"/>
                </a:solidFill>
              </a:rPr>
              <a:t>越来越少</a:t>
            </a:r>
            <a:r>
              <a:rPr lang="zh-CN" altLang="en-US" sz="3900" dirty="0"/>
              <a:t>了。</a:t>
            </a:r>
            <a:endParaRPr lang="en-US" altLang="zh-CN" sz="3900" dirty="0"/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2800" dirty="0"/>
              <a:t>3.</a:t>
            </a:r>
            <a:r>
              <a:rPr lang="zh-CN" altLang="en-US" sz="2800" dirty="0"/>
              <a:t> </a:t>
            </a:r>
            <a:r>
              <a:rPr lang="en-US" altLang="zh-CN" sz="2800" dirty="0"/>
              <a:t>Along</a:t>
            </a:r>
            <a:r>
              <a:rPr lang="zh-CN" altLang="en-US" sz="2800" dirty="0"/>
              <a:t> </a:t>
            </a:r>
            <a:r>
              <a:rPr lang="en-US" altLang="zh-CN" sz="2800" dirty="0"/>
              <a:t>with the </a:t>
            </a:r>
            <a:r>
              <a:rPr lang="en-US" altLang="zh-CN" sz="2800" dirty="0">
                <a:solidFill>
                  <a:srgbClr val="FF0000"/>
                </a:solidFill>
              </a:rPr>
              <a:t>improvement</a:t>
            </a:r>
            <a:r>
              <a:rPr lang="en-US" altLang="zh-CN" sz="2800" dirty="0"/>
              <a:t> of his cooking skills, more and more people like to eat the</a:t>
            </a:r>
            <a:r>
              <a:rPr lang="zh-CN" altLang="en-US" sz="2800" dirty="0"/>
              <a:t> </a:t>
            </a:r>
            <a:r>
              <a:rPr lang="en-US" altLang="zh-CN" sz="2800" dirty="0"/>
              <a:t>meals</a:t>
            </a:r>
            <a:r>
              <a:rPr lang="zh-CN" altLang="en-US" sz="2800" dirty="0"/>
              <a:t> </a:t>
            </a:r>
            <a:r>
              <a:rPr lang="en-US" altLang="zh-CN" sz="2800" dirty="0"/>
              <a:t>he</a:t>
            </a:r>
            <a:r>
              <a:rPr lang="zh-CN" altLang="en-US" sz="2800" dirty="0"/>
              <a:t> </a:t>
            </a:r>
            <a:r>
              <a:rPr lang="en-US" altLang="zh-CN" sz="2800" dirty="0"/>
              <a:t>cooked.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900" dirty="0"/>
              <a:t>随着厨艺的</a:t>
            </a:r>
            <a:r>
              <a:rPr lang="zh-CN" altLang="en-US" sz="3900" dirty="0">
                <a:solidFill>
                  <a:srgbClr val="FF0000"/>
                </a:solidFill>
              </a:rPr>
              <a:t>提高</a:t>
            </a:r>
            <a:r>
              <a:rPr lang="zh-CN" altLang="en-US" sz="3900" dirty="0"/>
              <a:t>，</a:t>
            </a:r>
            <a:r>
              <a:rPr lang="en-US" altLang="zh-CN" sz="3900" dirty="0">
                <a:solidFill>
                  <a:srgbClr val="FF0000"/>
                </a:solidFill>
              </a:rPr>
              <a:t>(</a:t>
            </a:r>
            <a:r>
              <a:rPr lang="zh-CN" altLang="en-US" sz="3900" dirty="0">
                <a:solidFill>
                  <a:srgbClr val="FF0000"/>
                </a:solidFill>
              </a:rPr>
              <a:t>有</a:t>
            </a:r>
            <a:r>
              <a:rPr lang="en-US" altLang="zh-CN" sz="3900" dirty="0">
                <a:solidFill>
                  <a:srgbClr val="FF0000"/>
                </a:solidFill>
              </a:rPr>
              <a:t>)</a:t>
            </a:r>
            <a:r>
              <a:rPr lang="zh-CN" altLang="en-US" sz="3900" dirty="0">
                <a:solidFill>
                  <a:srgbClr val="FF0000"/>
                </a:solidFill>
              </a:rPr>
              <a:t>越来越多的人</a:t>
            </a:r>
            <a:r>
              <a:rPr lang="zh-CN" altLang="en-US" sz="3900" dirty="0"/>
              <a:t>喜欢吃他做的菜。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881C7A-4FDF-864C-AA36-F244FD0C1FF2}"/>
              </a:ext>
            </a:extLst>
          </p:cNvPr>
          <p:cNvSpPr txBox="1"/>
          <p:nvPr/>
        </p:nvSpPr>
        <p:spPr>
          <a:xfrm>
            <a:off x="3709540" y="232050"/>
            <a:ext cx="361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fā</a:t>
            </a:r>
            <a:r>
              <a:rPr lang="zh-CN" altLang="en-US" dirty="0"/>
              <a:t>   </a:t>
            </a:r>
            <a:r>
              <a:rPr lang="en-US" altLang="zh-CN" dirty="0" err="1"/>
              <a:t>zhǎn</a:t>
            </a:r>
            <a:r>
              <a:rPr lang="zh-CN" altLang="en-US" dirty="0"/>
              <a:t>     </a:t>
            </a:r>
            <a:r>
              <a:rPr lang="en-US" dirty="0" err="1"/>
              <a:t>tí</a:t>
            </a:r>
            <a:r>
              <a:rPr lang="zh-CN" altLang="en-US" dirty="0"/>
              <a:t>              </a:t>
            </a:r>
            <a:r>
              <a:rPr lang="en-US" dirty="0" err="1"/>
              <a:t>shēng</a:t>
            </a:r>
            <a:r>
              <a:rPr lang="zh-CN" altLang="en-US" dirty="0"/>
              <a:t>          </a:t>
            </a:r>
            <a:r>
              <a:rPr lang="en-US" altLang="zh-CN" dirty="0" err="1"/>
              <a:t>zēng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803929-C5A6-2E42-9E6B-B4D8D5FDE92E}"/>
              </a:ext>
            </a:extLst>
          </p:cNvPr>
          <p:cNvSpPr txBox="1"/>
          <p:nvPr/>
        </p:nvSpPr>
        <p:spPr>
          <a:xfrm>
            <a:off x="0" y="1086033"/>
            <a:ext cx="121449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>
                <a:highlight>
                  <a:srgbClr val="FFFF00"/>
                </a:highlight>
              </a:rPr>
              <a:t>Along</a:t>
            </a:r>
            <a:r>
              <a:rPr lang="zh-CN" altLang="en-US" sz="2000" dirty="0">
                <a:highlight>
                  <a:srgbClr val="FFFF00"/>
                </a:highlight>
              </a:rPr>
              <a:t> </a:t>
            </a:r>
            <a:r>
              <a:rPr lang="en-US" altLang="zh-CN" sz="2000" dirty="0">
                <a:highlight>
                  <a:srgbClr val="FFFF00"/>
                </a:highlight>
              </a:rPr>
              <a:t>with/In</a:t>
            </a:r>
            <a:r>
              <a:rPr lang="zh-CN" altLang="en-US" sz="2000" dirty="0">
                <a:highlight>
                  <a:srgbClr val="FFFF00"/>
                </a:highlight>
              </a:rPr>
              <a:t> </a:t>
            </a:r>
            <a:r>
              <a:rPr lang="en-US" altLang="zh-CN" sz="2000" dirty="0">
                <a:highlight>
                  <a:srgbClr val="FFFF00"/>
                </a:highlight>
              </a:rPr>
              <a:t>the</a:t>
            </a:r>
            <a:r>
              <a:rPr lang="zh-CN" altLang="en-US" sz="2000" dirty="0">
                <a:highlight>
                  <a:srgbClr val="FFFF00"/>
                </a:highlight>
              </a:rPr>
              <a:t> </a:t>
            </a:r>
            <a:r>
              <a:rPr lang="en-US" altLang="zh-CN" sz="2000" dirty="0">
                <a:highlight>
                  <a:srgbClr val="FFFF00"/>
                </a:highlight>
              </a:rPr>
              <a:t>wake</a:t>
            </a:r>
            <a:r>
              <a:rPr lang="zh-CN" altLang="en-US" sz="2000" dirty="0">
                <a:highlight>
                  <a:srgbClr val="FFFF00"/>
                </a:highlight>
              </a:rPr>
              <a:t> </a:t>
            </a:r>
            <a:r>
              <a:rPr lang="en-US" altLang="zh-CN" sz="2000" dirty="0">
                <a:highlight>
                  <a:srgbClr val="FFFF00"/>
                </a:highlight>
              </a:rPr>
              <a:t>of</a:t>
            </a:r>
            <a:r>
              <a:rPr lang="zh-CN" altLang="en-US" sz="2000" dirty="0"/>
              <a:t> </a:t>
            </a:r>
            <a:r>
              <a:rPr lang="en-US" altLang="zh-CN" sz="2000" dirty="0"/>
              <a:t>the</a:t>
            </a:r>
            <a:r>
              <a:rPr lang="zh-CN" altLang="en-US" sz="2000" dirty="0"/>
              <a:t> </a:t>
            </a:r>
            <a:r>
              <a:rPr lang="en-US" altLang="zh-CN" sz="2000" u="sng" dirty="0"/>
              <a:t>development/improvement/rise/increase</a:t>
            </a:r>
            <a:r>
              <a:rPr lang="zh-CN" altLang="en-US" sz="2000" dirty="0"/>
              <a:t> </a:t>
            </a:r>
            <a:r>
              <a:rPr lang="en-US" altLang="zh-CN" sz="2000" dirty="0"/>
              <a:t>of</a:t>
            </a:r>
            <a:r>
              <a:rPr lang="zh-CN" altLang="en-US" sz="2000" dirty="0"/>
              <a:t> </a:t>
            </a:r>
            <a:r>
              <a:rPr lang="en-US" altLang="zh-CN" sz="2000" dirty="0"/>
              <a:t>…</a:t>
            </a:r>
            <a:r>
              <a:rPr lang="zh-CN" altLang="en-US" sz="2000" dirty="0"/>
              <a:t> </a:t>
            </a:r>
            <a:r>
              <a:rPr lang="en-US" altLang="zh-CN" sz="2000" dirty="0"/>
              <a:t>,</a:t>
            </a:r>
            <a:r>
              <a:rPr lang="zh-CN" altLang="en-US" sz="2000" dirty="0"/>
              <a:t> </a:t>
            </a:r>
            <a:r>
              <a:rPr lang="en-US" altLang="zh-CN" sz="2000" dirty="0"/>
              <a:t>a</a:t>
            </a:r>
            <a:r>
              <a:rPr lang="zh-CN" altLang="en-US" sz="2000" dirty="0"/>
              <a:t> </a:t>
            </a:r>
            <a:r>
              <a:rPr lang="en-US" altLang="zh-CN" sz="2000" dirty="0"/>
              <a:t>situation</a:t>
            </a:r>
            <a:r>
              <a:rPr lang="zh-CN" altLang="en-US" sz="2000" dirty="0"/>
              <a:t> </a:t>
            </a:r>
            <a:r>
              <a:rPr lang="en-US" altLang="zh-CN" sz="2000" dirty="0"/>
              <a:t>is</a:t>
            </a:r>
            <a:r>
              <a:rPr lang="zh-CN" altLang="en-US" sz="2000" dirty="0"/>
              <a:t> </a:t>
            </a:r>
            <a:r>
              <a:rPr lang="en-US" altLang="zh-CN" sz="2000" dirty="0"/>
              <a:t>reacting</a:t>
            </a:r>
            <a:r>
              <a:rPr lang="zh-CN" altLang="en-US" sz="2000" dirty="0"/>
              <a:t> </a:t>
            </a:r>
            <a:r>
              <a:rPr lang="en-US" altLang="zh-CN" sz="2000" dirty="0"/>
              <a:t>along</a:t>
            </a:r>
            <a:r>
              <a:rPr lang="zh-CN" altLang="en-US" sz="2000" dirty="0"/>
              <a:t> </a:t>
            </a:r>
            <a:r>
              <a:rPr lang="en-US" altLang="zh-CN" sz="2000" dirty="0"/>
              <a:t>with</a:t>
            </a:r>
            <a:r>
              <a:rPr lang="zh-CN" altLang="en-US" sz="2000" dirty="0"/>
              <a:t> </a:t>
            </a:r>
            <a:r>
              <a:rPr lang="en-US" altLang="zh-CN" sz="2000" dirty="0"/>
              <a:t>it.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79463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CB436-C67D-7B43-A9D0-510D48EB8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865" y="1638474"/>
            <a:ext cx="12007135" cy="538871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2800" dirty="0"/>
              <a:t>Along</a:t>
            </a:r>
            <a:r>
              <a:rPr lang="zh-CN" altLang="en-US" sz="2800" dirty="0"/>
              <a:t> </a:t>
            </a:r>
            <a:r>
              <a:rPr lang="en-US" altLang="zh-CN" sz="2800" dirty="0"/>
              <a:t>with</a:t>
            </a:r>
            <a:r>
              <a:rPr lang="en-US" altLang="zh-TW" sz="2800" dirty="0"/>
              <a:t> the development of the Internet, more and more people start to work at home.</a:t>
            </a:r>
            <a:r>
              <a:rPr lang="zh-TW" altLang="en-US" sz="2800" dirty="0"/>
              <a:t> </a:t>
            </a:r>
            <a:endParaRPr lang="en-US" altLang="zh-TW" sz="28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CN" altLang="en-US" sz="3800" dirty="0"/>
              <a:t>   随着互联网的发展，越来越多的人开始在家工作。</a:t>
            </a:r>
            <a:endParaRPr lang="en-US" altLang="zh-TW" sz="38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3200" dirty="0"/>
              <a:t>In</a:t>
            </a:r>
            <a:r>
              <a:rPr lang="zh-CN" altLang="en-US" sz="3200" dirty="0"/>
              <a:t> </a:t>
            </a:r>
            <a:r>
              <a:rPr lang="en-US" altLang="zh-CN" sz="3200" dirty="0"/>
              <a:t>wake</a:t>
            </a:r>
            <a:r>
              <a:rPr lang="zh-CN" altLang="en-US" sz="3200" dirty="0"/>
              <a:t> </a:t>
            </a:r>
            <a:r>
              <a:rPr lang="en-US" altLang="zh-CN" sz="3200" dirty="0"/>
              <a:t>of</a:t>
            </a:r>
            <a:r>
              <a:rPr lang="en-US" altLang="zh-TW" sz="3200" dirty="0"/>
              <a:t> the development of history, different regions have</a:t>
            </a:r>
            <a:r>
              <a:rPr lang="zh-CN" altLang="en-US" sz="3200" dirty="0"/>
              <a:t> </a:t>
            </a:r>
            <a:r>
              <a:rPr lang="en-US" altLang="zh-CN" sz="3200" dirty="0"/>
              <a:t>gradually</a:t>
            </a:r>
            <a:r>
              <a:rPr lang="zh-CN" altLang="en-US" sz="3200" dirty="0"/>
              <a:t> </a:t>
            </a:r>
            <a:r>
              <a:rPr lang="en-US" altLang="zh-TW" sz="3200" dirty="0"/>
              <a:t>formed different cuisines.</a:t>
            </a:r>
            <a:r>
              <a:rPr lang="zh-TW" altLang="en-US" sz="3200" dirty="0"/>
              <a:t> </a:t>
            </a:r>
            <a:endParaRPr lang="en-US" altLang="zh-TW" sz="32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CN" altLang="en-US" sz="3800" dirty="0"/>
              <a:t>   随着历史的发展，不同地区慢慢地形成了不同的菜系。</a:t>
            </a:r>
            <a:endParaRPr lang="en-US" altLang="zh-CN" sz="38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3200" dirty="0"/>
              <a:t>As</a:t>
            </a:r>
            <a:r>
              <a:rPr lang="zh-CN" altLang="en-US" sz="3200" dirty="0"/>
              <a:t> </a:t>
            </a:r>
            <a:r>
              <a:rPr lang="en-US" altLang="zh-CN" sz="3200" dirty="0"/>
              <a:t>my</a:t>
            </a:r>
            <a:r>
              <a:rPr lang="zh-CN" altLang="en-US" sz="3200" dirty="0"/>
              <a:t> </a:t>
            </a:r>
            <a:r>
              <a:rPr lang="en-US" altLang="zh-CN" sz="3200" dirty="0"/>
              <a:t>assignment</a:t>
            </a:r>
            <a:r>
              <a:rPr lang="zh-CN" altLang="en-US" sz="3200" dirty="0"/>
              <a:t> </a:t>
            </a:r>
            <a:r>
              <a:rPr lang="en-US" altLang="zh-CN" sz="3200" dirty="0"/>
              <a:t>increase,</a:t>
            </a:r>
            <a:r>
              <a:rPr lang="zh-CN" altLang="en-US" sz="3200" dirty="0"/>
              <a:t> </a:t>
            </a:r>
            <a:r>
              <a:rPr lang="en-US" altLang="zh-CN" sz="3200" dirty="0"/>
              <a:t>I</a:t>
            </a:r>
            <a:r>
              <a:rPr lang="zh-CN" altLang="en-US" sz="3200" dirty="0"/>
              <a:t> </a:t>
            </a:r>
            <a:r>
              <a:rPr lang="en-US" altLang="zh-CN" sz="3200" dirty="0"/>
              <a:t>sleep</a:t>
            </a:r>
            <a:r>
              <a:rPr lang="zh-CN" altLang="en-US" sz="3200" dirty="0"/>
              <a:t> </a:t>
            </a:r>
            <a:r>
              <a:rPr lang="en-US" altLang="zh-CN" sz="3200" dirty="0"/>
              <a:t>less</a:t>
            </a:r>
            <a:r>
              <a:rPr lang="zh-CN" altLang="en-US" sz="3200" dirty="0"/>
              <a:t> </a:t>
            </a:r>
            <a:r>
              <a:rPr lang="en-US" altLang="zh-CN" sz="3200" dirty="0"/>
              <a:t>and</a:t>
            </a:r>
            <a:r>
              <a:rPr lang="zh-CN" altLang="en-US" sz="3200" dirty="0"/>
              <a:t> </a:t>
            </a:r>
            <a:r>
              <a:rPr lang="en-US" altLang="zh-CN" sz="3200" dirty="0"/>
              <a:t>less.</a:t>
            </a:r>
            <a:r>
              <a:rPr lang="zh-CN" altLang="en-US" sz="3200" dirty="0"/>
              <a:t> </a:t>
            </a:r>
            <a:endParaRPr lang="en-US" altLang="zh-CN" sz="32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CN" altLang="en-US" sz="3700" dirty="0"/>
              <a:t>   随着作业的增加，我睡得越来越少了。</a:t>
            </a:r>
            <a:endParaRPr lang="en-US" altLang="zh-CN" sz="37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3200" dirty="0"/>
              <a:t>As the temperature</a:t>
            </a:r>
            <a:r>
              <a:rPr lang="zh-CN" altLang="en-US" sz="3200" dirty="0"/>
              <a:t> </a:t>
            </a:r>
            <a:r>
              <a:rPr lang="en-US" altLang="zh-CN" sz="3200" dirty="0"/>
              <a:t>rises, more</a:t>
            </a:r>
            <a:r>
              <a:rPr lang="zh-CN" altLang="en-US" sz="3200" dirty="0"/>
              <a:t> </a:t>
            </a:r>
            <a:r>
              <a:rPr lang="en-US" altLang="zh-CN" sz="3200" dirty="0"/>
              <a:t>and</a:t>
            </a:r>
            <a:r>
              <a:rPr lang="zh-CN" altLang="en-US" sz="3200" dirty="0"/>
              <a:t> </a:t>
            </a:r>
            <a:r>
              <a:rPr lang="en-US" altLang="zh-CN" sz="3200" dirty="0"/>
              <a:t>more</a:t>
            </a:r>
            <a:r>
              <a:rPr lang="zh-CN" altLang="en-US" sz="3200" dirty="0"/>
              <a:t> </a:t>
            </a:r>
            <a:r>
              <a:rPr lang="en-US" altLang="zh-CN" sz="3200" dirty="0"/>
              <a:t>people start to use air conditioners.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CN" altLang="en-US" sz="3700" dirty="0"/>
              <a:t>   随着气温的升高，越来越多的人开始用空调了。</a:t>
            </a:r>
            <a:endParaRPr lang="en-US" altLang="zh-CN" sz="37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3200" dirty="0"/>
              <a:t>As my Chinese proficiency improves, I</a:t>
            </a:r>
            <a:r>
              <a:rPr lang="zh-CN" altLang="en-US" sz="3200" dirty="0"/>
              <a:t> </a:t>
            </a:r>
            <a:r>
              <a:rPr lang="en-US" altLang="zh-CN" sz="3200" dirty="0"/>
              <a:t>have</a:t>
            </a:r>
            <a:r>
              <a:rPr lang="zh-CN" altLang="en-US" sz="3200" dirty="0"/>
              <a:t> </a:t>
            </a:r>
            <a:r>
              <a:rPr lang="en-US" altLang="zh-CN" sz="3200" dirty="0"/>
              <a:t>more</a:t>
            </a:r>
            <a:r>
              <a:rPr lang="zh-CN" altLang="en-US" sz="3200" dirty="0"/>
              <a:t> </a:t>
            </a:r>
            <a:r>
              <a:rPr lang="en-US" altLang="zh-CN" sz="3200" dirty="0"/>
              <a:t>and</a:t>
            </a:r>
            <a:r>
              <a:rPr lang="zh-CN" altLang="en-US" sz="3200" dirty="0"/>
              <a:t> </a:t>
            </a:r>
            <a:r>
              <a:rPr lang="en-US" altLang="zh-CN" sz="3200" dirty="0"/>
              <a:t>more Chinese friends.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CN" altLang="en-US" sz="3700" dirty="0"/>
              <a:t>   随着我的中文水平的提高，我的中国朋友越来越多了。</a:t>
            </a:r>
            <a:endParaRPr lang="en-US" altLang="zh-CN" sz="37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altLang="zh-TW" sz="32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1A34180-6E0F-2347-A08C-EEF7F5D4426A}"/>
              </a:ext>
            </a:extLst>
          </p:cNvPr>
          <p:cNvSpPr txBox="1">
            <a:spLocks/>
          </p:cNvSpPr>
          <p:nvPr/>
        </p:nvSpPr>
        <p:spPr>
          <a:xfrm>
            <a:off x="4322219" y="4939952"/>
            <a:ext cx="7724503" cy="15765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500"/>
              </a:spcBef>
              <a:buNone/>
            </a:pPr>
            <a:endParaRPr lang="en-US" sz="28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7B3953D-EEBC-4540-92DD-55E64A04D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457" y="252752"/>
            <a:ext cx="11622943" cy="882907"/>
          </a:xfrm>
        </p:spPr>
        <p:txBody>
          <a:bodyPr>
            <a:noAutofit/>
          </a:bodyPr>
          <a:lstStyle/>
          <a:p>
            <a:r>
              <a:rPr lang="zh-CN" altLang="en-US" sz="3400" dirty="0">
                <a:solidFill>
                  <a:schemeClr val="tx1"/>
                </a:solidFill>
                <a:highlight>
                  <a:srgbClr val="FFFF00"/>
                </a:highlight>
              </a:rPr>
              <a:t>随着</a:t>
            </a:r>
            <a:r>
              <a:rPr lang="zh-CN" altLang="en-US" sz="3400" dirty="0">
                <a:solidFill>
                  <a:schemeClr val="tx1"/>
                </a:solidFill>
              </a:rPr>
              <a:t> </a:t>
            </a:r>
            <a:r>
              <a:rPr lang="en-US" altLang="zh-CN" sz="3400" dirty="0">
                <a:solidFill>
                  <a:schemeClr val="tx1"/>
                </a:solidFill>
              </a:rPr>
              <a:t>Noun</a:t>
            </a:r>
            <a:r>
              <a:rPr lang="zh-CN" altLang="en-US" sz="3400" dirty="0">
                <a:solidFill>
                  <a:schemeClr val="tx1"/>
                </a:solidFill>
              </a:rPr>
              <a:t> 的</a:t>
            </a:r>
            <a:r>
              <a:rPr lang="zh-CN" altLang="en-US" sz="3400" u="sng" dirty="0">
                <a:solidFill>
                  <a:schemeClr val="tx1"/>
                </a:solidFill>
              </a:rPr>
              <a:t>发展</a:t>
            </a:r>
            <a:r>
              <a:rPr lang="en-US" altLang="zh-CN" sz="3400" u="sng" dirty="0">
                <a:solidFill>
                  <a:schemeClr val="tx1"/>
                </a:solidFill>
              </a:rPr>
              <a:t>/</a:t>
            </a:r>
            <a:r>
              <a:rPr lang="zh-CN" altLang="en-US" sz="3400" u="sng" dirty="0">
                <a:solidFill>
                  <a:schemeClr val="tx1"/>
                </a:solidFill>
              </a:rPr>
              <a:t>提高</a:t>
            </a:r>
            <a:r>
              <a:rPr lang="en-US" altLang="zh-CN" sz="3400" u="sng" dirty="0">
                <a:solidFill>
                  <a:schemeClr val="tx1"/>
                </a:solidFill>
              </a:rPr>
              <a:t>/</a:t>
            </a:r>
            <a:r>
              <a:rPr lang="zh-CN" altLang="en-US" sz="3400" u="sng" dirty="0">
                <a:solidFill>
                  <a:schemeClr val="tx1"/>
                </a:solidFill>
              </a:rPr>
              <a:t>升高</a:t>
            </a:r>
            <a:r>
              <a:rPr lang="en-US" altLang="zh-CN" sz="3400" u="sng" dirty="0">
                <a:solidFill>
                  <a:schemeClr val="tx1"/>
                </a:solidFill>
              </a:rPr>
              <a:t>/</a:t>
            </a:r>
            <a:r>
              <a:rPr lang="zh-CN" altLang="en-US" sz="3400" u="sng" dirty="0">
                <a:solidFill>
                  <a:schemeClr val="tx1"/>
                </a:solidFill>
              </a:rPr>
              <a:t>增加</a:t>
            </a:r>
            <a:r>
              <a:rPr lang="en-US" altLang="zh-CN" sz="3400" dirty="0">
                <a:solidFill>
                  <a:schemeClr val="tx1"/>
                </a:solidFill>
              </a:rPr>
              <a:t>,</a:t>
            </a:r>
            <a:r>
              <a:rPr lang="zh-CN" altLang="en-US" sz="3400" dirty="0">
                <a:solidFill>
                  <a:schemeClr val="tx1"/>
                </a:solidFill>
              </a:rPr>
              <a:t> </a:t>
            </a:r>
            <a:r>
              <a:rPr lang="en-US" altLang="zh-CN" sz="3400" dirty="0">
                <a:solidFill>
                  <a:schemeClr val="tx1"/>
                </a:solidFill>
              </a:rPr>
              <a:t>…</a:t>
            </a:r>
            <a:r>
              <a:rPr lang="zh-CN" altLang="en-US" sz="3400" dirty="0">
                <a:solidFill>
                  <a:schemeClr val="tx1"/>
                </a:solidFill>
              </a:rPr>
              <a:t>越来越</a:t>
            </a:r>
            <a:r>
              <a:rPr lang="en-US" altLang="zh-CN" sz="3400" dirty="0">
                <a:solidFill>
                  <a:schemeClr val="tx1"/>
                </a:solidFill>
              </a:rPr>
              <a:t>…</a:t>
            </a:r>
            <a:endParaRPr lang="en-US" sz="3400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0C6766-7A1B-C445-A528-23A75B00EABF}"/>
              </a:ext>
            </a:extLst>
          </p:cNvPr>
          <p:cNvSpPr txBox="1"/>
          <p:nvPr/>
        </p:nvSpPr>
        <p:spPr>
          <a:xfrm>
            <a:off x="2490736" y="96571"/>
            <a:ext cx="351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fā</a:t>
            </a:r>
            <a:r>
              <a:rPr lang="zh-CN" altLang="en-US" dirty="0"/>
              <a:t>   </a:t>
            </a:r>
            <a:r>
              <a:rPr lang="en-US" altLang="zh-CN" dirty="0" err="1"/>
              <a:t>zhǎn</a:t>
            </a:r>
            <a:r>
              <a:rPr lang="zh-CN" altLang="en-US" dirty="0"/>
              <a:t>    </a:t>
            </a:r>
            <a:r>
              <a:rPr lang="en-US" dirty="0" err="1"/>
              <a:t>tí</a:t>
            </a:r>
            <a:r>
              <a:rPr lang="zh-CN" altLang="en-US" dirty="0"/>
              <a:t>            </a:t>
            </a:r>
            <a:r>
              <a:rPr lang="en-US" dirty="0" err="1"/>
              <a:t>shēng</a:t>
            </a:r>
            <a:r>
              <a:rPr lang="zh-CN" altLang="en-US" dirty="0"/>
              <a:t>           </a:t>
            </a:r>
            <a:r>
              <a:rPr lang="en-US" altLang="zh-CN" dirty="0" err="1"/>
              <a:t>zēng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2B1D5F7-A780-1C42-B07E-116D49CF053C}"/>
              </a:ext>
            </a:extLst>
          </p:cNvPr>
          <p:cNvSpPr txBox="1"/>
          <p:nvPr/>
        </p:nvSpPr>
        <p:spPr>
          <a:xfrm>
            <a:off x="0" y="981529"/>
            <a:ext cx="121449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>
                <a:highlight>
                  <a:srgbClr val="FFFF00"/>
                </a:highlight>
              </a:rPr>
              <a:t>Along</a:t>
            </a:r>
            <a:r>
              <a:rPr lang="zh-CN" altLang="en-US" sz="2000" dirty="0">
                <a:highlight>
                  <a:srgbClr val="FFFF00"/>
                </a:highlight>
              </a:rPr>
              <a:t> </a:t>
            </a:r>
            <a:r>
              <a:rPr lang="en-US" altLang="zh-CN" sz="2000" dirty="0">
                <a:highlight>
                  <a:srgbClr val="FFFF00"/>
                </a:highlight>
              </a:rPr>
              <a:t>with/In</a:t>
            </a:r>
            <a:r>
              <a:rPr lang="zh-CN" altLang="en-US" sz="2000" dirty="0">
                <a:highlight>
                  <a:srgbClr val="FFFF00"/>
                </a:highlight>
              </a:rPr>
              <a:t> </a:t>
            </a:r>
            <a:r>
              <a:rPr lang="en-US" altLang="zh-CN" sz="2000" dirty="0">
                <a:highlight>
                  <a:srgbClr val="FFFF00"/>
                </a:highlight>
              </a:rPr>
              <a:t>the</a:t>
            </a:r>
            <a:r>
              <a:rPr lang="zh-CN" altLang="en-US" sz="2000" dirty="0">
                <a:highlight>
                  <a:srgbClr val="FFFF00"/>
                </a:highlight>
              </a:rPr>
              <a:t> </a:t>
            </a:r>
            <a:r>
              <a:rPr lang="en-US" altLang="zh-CN" sz="2000" dirty="0">
                <a:highlight>
                  <a:srgbClr val="FFFF00"/>
                </a:highlight>
              </a:rPr>
              <a:t>wake</a:t>
            </a:r>
            <a:r>
              <a:rPr lang="zh-CN" altLang="en-US" sz="2000" dirty="0">
                <a:highlight>
                  <a:srgbClr val="FFFF00"/>
                </a:highlight>
              </a:rPr>
              <a:t> </a:t>
            </a:r>
            <a:r>
              <a:rPr lang="en-US" altLang="zh-CN" sz="2000" dirty="0">
                <a:highlight>
                  <a:srgbClr val="FFFF00"/>
                </a:highlight>
              </a:rPr>
              <a:t>of</a:t>
            </a:r>
            <a:r>
              <a:rPr lang="zh-CN" altLang="en-US" sz="2000" dirty="0"/>
              <a:t> </a:t>
            </a:r>
            <a:r>
              <a:rPr lang="en-US" altLang="zh-CN" sz="2000" dirty="0"/>
              <a:t>the</a:t>
            </a:r>
            <a:r>
              <a:rPr lang="zh-CN" altLang="en-US" sz="2000" dirty="0"/>
              <a:t> </a:t>
            </a:r>
            <a:r>
              <a:rPr lang="en-US" altLang="zh-CN" sz="2000" u="sng" dirty="0"/>
              <a:t>development/improvement/rise/increase</a:t>
            </a:r>
            <a:r>
              <a:rPr lang="zh-CN" altLang="en-US" sz="2000" dirty="0"/>
              <a:t> </a:t>
            </a:r>
            <a:r>
              <a:rPr lang="en-US" altLang="zh-CN" sz="2000" dirty="0"/>
              <a:t>of</a:t>
            </a:r>
            <a:r>
              <a:rPr lang="zh-CN" altLang="en-US" sz="2000" dirty="0"/>
              <a:t> </a:t>
            </a:r>
            <a:r>
              <a:rPr lang="en-US" altLang="zh-CN" sz="2000" dirty="0"/>
              <a:t>…</a:t>
            </a:r>
            <a:r>
              <a:rPr lang="zh-CN" altLang="en-US" sz="2000" dirty="0"/>
              <a:t> </a:t>
            </a:r>
            <a:r>
              <a:rPr lang="en-US" altLang="zh-CN" sz="2000" dirty="0"/>
              <a:t>,</a:t>
            </a:r>
            <a:r>
              <a:rPr lang="zh-CN" altLang="en-US" sz="2000" dirty="0"/>
              <a:t> </a:t>
            </a:r>
            <a:r>
              <a:rPr lang="en-US" altLang="zh-CN" sz="2000" dirty="0"/>
              <a:t>a</a:t>
            </a:r>
            <a:r>
              <a:rPr lang="zh-CN" altLang="en-US" sz="2000" dirty="0"/>
              <a:t> </a:t>
            </a:r>
            <a:r>
              <a:rPr lang="en-US" altLang="zh-CN" sz="2000" dirty="0"/>
              <a:t>situation</a:t>
            </a:r>
            <a:r>
              <a:rPr lang="zh-CN" altLang="en-US" sz="2000" dirty="0"/>
              <a:t> </a:t>
            </a:r>
            <a:r>
              <a:rPr lang="en-US" altLang="zh-CN" sz="2000" dirty="0"/>
              <a:t>is</a:t>
            </a:r>
            <a:r>
              <a:rPr lang="zh-CN" altLang="en-US" sz="2000" dirty="0"/>
              <a:t> </a:t>
            </a:r>
            <a:r>
              <a:rPr lang="en-US" altLang="zh-CN" sz="2000" dirty="0"/>
              <a:t>reacting</a:t>
            </a:r>
            <a:r>
              <a:rPr lang="zh-CN" altLang="en-US" sz="2000" dirty="0"/>
              <a:t> </a:t>
            </a:r>
            <a:r>
              <a:rPr lang="en-US" altLang="zh-CN" sz="2000" dirty="0"/>
              <a:t>along</a:t>
            </a:r>
            <a:r>
              <a:rPr lang="zh-CN" altLang="en-US" sz="2000" dirty="0"/>
              <a:t> </a:t>
            </a:r>
            <a:r>
              <a:rPr lang="en-US" altLang="zh-CN" sz="2000" dirty="0"/>
              <a:t>with</a:t>
            </a:r>
            <a:r>
              <a:rPr lang="zh-CN" altLang="en-US" sz="2000" dirty="0"/>
              <a:t> </a:t>
            </a:r>
            <a:r>
              <a:rPr lang="en-US" altLang="zh-CN" sz="2000" dirty="0"/>
              <a:t>it.</a:t>
            </a:r>
            <a:endParaRPr lang="en-US" sz="2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226D1A0-C972-AA4D-A141-06EB7EB0530D}"/>
              </a:ext>
            </a:extLst>
          </p:cNvPr>
          <p:cNvSpPr txBox="1"/>
          <p:nvPr/>
        </p:nvSpPr>
        <p:spPr>
          <a:xfrm>
            <a:off x="8880273" y="4442203"/>
            <a:ext cx="1048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00B050"/>
                </a:solidFill>
              </a:rPr>
              <a:t>kōng</a:t>
            </a:r>
            <a:r>
              <a:rPr lang="zh-CN" altLang="en-US" dirty="0">
                <a:solidFill>
                  <a:srgbClr val="00B050"/>
                </a:solidFill>
              </a:rPr>
              <a:t> </a:t>
            </a:r>
            <a:r>
              <a:rPr lang="en-US" altLang="zh-CN" dirty="0" err="1">
                <a:solidFill>
                  <a:srgbClr val="00B050"/>
                </a:solidFill>
              </a:rPr>
              <a:t>tiáo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D87830-D5F3-4641-86EC-4E26B983A716}"/>
              </a:ext>
            </a:extLst>
          </p:cNvPr>
          <p:cNvSpPr txBox="1"/>
          <p:nvPr/>
        </p:nvSpPr>
        <p:spPr>
          <a:xfrm>
            <a:off x="4708866" y="1418620"/>
            <a:ext cx="1378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>
                <a:solidFill>
                  <a:srgbClr val="00B050"/>
                </a:solidFill>
              </a:rPr>
              <a:t>hù</a:t>
            </a:r>
            <a:r>
              <a:rPr lang="zh-CN" altLang="en-US" dirty="0">
                <a:solidFill>
                  <a:srgbClr val="00B050"/>
                </a:solidFill>
              </a:rPr>
              <a:t> </a:t>
            </a:r>
            <a:r>
              <a:rPr lang="en-US" altLang="zh-CN" dirty="0" err="1">
                <a:solidFill>
                  <a:srgbClr val="00B050"/>
                </a:solidFill>
              </a:rPr>
              <a:t>lián</a:t>
            </a:r>
            <a:r>
              <a:rPr lang="zh-CN" altLang="en-US" dirty="0">
                <a:solidFill>
                  <a:srgbClr val="00B050"/>
                </a:solidFill>
              </a:rPr>
              <a:t> </a:t>
            </a:r>
            <a:r>
              <a:rPr lang="en-US" altLang="zh-CN" dirty="0" err="1">
                <a:solidFill>
                  <a:srgbClr val="00B050"/>
                </a:solidFill>
              </a:rPr>
              <a:t>wǎng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925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3000EE8-E06E-384F-9BA8-4F2FBD4C3A05}"/>
              </a:ext>
            </a:extLst>
          </p:cNvPr>
          <p:cNvSpPr txBox="1">
            <a:spLocks/>
          </p:cNvSpPr>
          <p:nvPr/>
        </p:nvSpPr>
        <p:spPr>
          <a:xfrm>
            <a:off x="413170" y="250777"/>
            <a:ext cx="7348143" cy="11991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en-US" altLang="zh-CN" sz="3700" dirty="0">
                <a:solidFill>
                  <a:schemeClr val="tx1"/>
                </a:solidFill>
              </a:rPr>
              <a:t>A</a:t>
            </a:r>
            <a:r>
              <a:rPr lang="zh-CN" altLang="en-US" sz="3700" dirty="0">
                <a:solidFill>
                  <a:schemeClr val="tx1"/>
                </a:solidFill>
              </a:rPr>
              <a:t>是受到</a:t>
            </a:r>
            <a:r>
              <a:rPr lang="en-US" altLang="zh-CN" sz="3700" dirty="0">
                <a:solidFill>
                  <a:schemeClr val="tx1"/>
                </a:solidFill>
              </a:rPr>
              <a:t>(</a:t>
            </a:r>
            <a:r>
              <a:rPr lang="zh-CN" altLang="en-US" sz="3700" dirty="0">
                <a:solidFill>
                  <a:schemeClr val="tx1"/>
                </a:solidFill>
              </a:rPr>
              <a:t>了</a:t>
            </a:r>
            <a:r>
              <a:rPr lang="en-US" altLang="zh-CN" sz="3700" dirty="0">
                <a:solidFill>
                  <a:schemeClr val="tx1"/>
                </a:solidFill>
              </a:rPr>
              <a:t>)</a:t>
            </a:r>
            <a:r>
              <a:rPr lang="zh-CN" altLang="en-US" sz="3700" dirty="0">
                <a:solidFill>
                  <a:schemeClr val="tx1"/>
                </a:solidFill>
              </a:rPr>
              <a:t> </a:t>
            </a:r>
            <a:r>
              <a:rPr lang="en-US" altLang="zh-CN" sz="3700" dirty="0">
                <a:solidFill>
                  <a:schemeClr val="tx1"/>
                </a:solidFill>
              </a:rPr>
              <a:t>B</a:t>
            </a:r>
            <a:r>
              <a:rPr lang="zh-CN" altLang="en-US" sz="3700" dirty="0">
                <a:solidFill>
                  <a:schemeClr val="tx1"/>
                </a:solidFill>
              </a:rPr>
              <a:t> 的影响</a:t>
            </a:r>
            <a:endParaRPr lang="en-US" sz="3700" dirty="0">
              <a:solidFill>
                <a:srgbClr val="00B05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275246-5A8F-9E43-949E-48AD634A57CC}"/>
              </a:ext>
            </a:extLst>
          </p:cNvPr>
          <p:cNvSpPr txBox="1"/>
          <p:nvPr/>
        </p:nvSpPr>
        <p:spPr>
          <a:xfrm>
            <a:off x="5212608" y="596307"/>
            <a:ext cx="436472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500" dirty="0"/>
              <a:t>A</a:t>
            </a:r>
            <a:r>
              <a:rPr lang="zh-CN" altLang="en-US" sz="2500" dirty="0"/>
              <a:t> </a:t>
            </a:r>
            <a:r>
              <a:rPr lang="en-US" altLang="zh-CN" sz="2500" dirty="0"/>
              <a:t>is</a:t>
            </a:r>
            <a:r>
              <a:rPr lang="zh-CN" altLang="en-US" sz="2500" dirty="0"/>
              <a:t> </a:t>
            </a:r>
            <a:r>
              <a:rPr lang="en-US" altLang="zh-CN" sz="2500" dirty="0"/>
              <a:t>affected</a:t>
            </a:r>
            <a:r>
              <a:rPr lang="zh-CN" altLang="en-US" sz="2500" dirty="0"/>
              <a:t> </a:t>
            </a:r>
            <a:r>
              <a:rPr lang="en-US" altLang="zh-CN" sz="2500" dirty="0"/>
              <a:t>by/</a:t>
            </a:r>
            <a:r>
              <a:rPr lang="zh-CN" altLang="en-US" sz="2500" dirty="0"/>
              <a:t> </a:t>
            </a:r>
            <a:r>
              <a:rPr lang="en-US" altLang="zh-CN" sz="2500" dirty="0"/>
              <a:t>influenced</a:t>
            </a:r>
            <a:r>
              <a:rPr lang="zh-CN" altLang="en-US" sz="2500" dirty="0"/>
              <a:t> </a:t>
            </a:r>
            <a:r>
              <a:rPr lang="en-US" altLang="zh-CN" sz="2500" dirty="0"/>
              <a:t>by</a:t>
            </a:r>
            <a:r>
              <a:rPr lang="zh-CN" altLang="en-US" sz="2500" dirty="0"/>
              <a:t> </a:t>
            </a:r>
            <a:r>
              <a:rPr lang="en-US" altLang="zh-CN" sz="2500" dirty="0"/>
              <a:t>B</a:t>
            </a:r>
            <a:endParaRPr lang="en-US" sz="25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0FC7F3D-154E-F84E-BFBB-F56C6E49303E}"/>
              </a:ext>
            </a:extLst>
          </p:cNvPr>
          <p:cNvSpPr txBox="1">
            <a:spLocks/>
          </p:cNvSpPr>
          <p:nvPr/>
        </p:nvSpPr>
        <p:spPr>
          <a:xfrm>
            <a:off x="215250" y="1449922"/>
            <a:ext cx="11898372" cy="3187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endParaRPr lang="en-US" sz="33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231CC6-FB0E-2D4D-B333-49917E428695}"/>
              </a:ext>
            </a:extLst>
          </p:cNvPr>
          <p:cNvSpPr txBox="1"/>
          <p:nvPr/>
        </p:nvSpPr>
        <p:spPr>
          <a:xfrm>
            <a:off x="413170" y="91219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shòu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15F086D-6730-7846-BE64-6A8D3DA23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170" y="1209117"/>
            <a:ext cx="11365660" cy="4644725"/>
          </a:xfrm>
        </p:spPr>
        <p:txBody>
          <a:bodyPr>
            <a:normAutofit/>
          </a:bodyPr>
          <a:lstStyle/>
          <a:p>
            <a:pPr marL="0" indent="0">
              <a:spcAft>
                <a:spcPts val="500"/>
              </a:spcAft>
              <a:buNone/>
            </a:pPr>
            <a:r>
              <a:rPr lang="en-US" altLang="zh-CN" sz="2800" dirty="0"/>
              <a:t>1.</a:t>
            </a:r>
            <a:r>
              <a:rPr lang="zh-CN" altLang="en-US" sz="2800" dirty="0"/>
              <a:t> </a:t>
            </a:r>
            <a:r>
              <a:rPr lang="en-US" altLang="zh-CN" sz="2800" dirty="0"/>
              <a:t>The</a:t>
            </a:r>
            <a:r>
              <a:rPr lang="zh-CN" altLang="en-US" sz="2800" dirty="0"/>
              <a:t> </a:t>
            </a:r>
            <a:r>
              <a:rPr lang="en-US" altLang="zh-CN" sz="2800" dirty="0"/>
              <a:t>dietary</a:t>
            </a:r>
            <a:r>
              <a:rPr lang="zh-CN" altLang="en-US" sz="2800" dirty="0"/>
              <a:t> </a:t>
            </a:r>
            <a:r>
              <a:rPr lang="en-US" altLang="zh-CN" sz="2800" dirty="0"/>
              <a:t>difference</a:t>
            </a:r>
            <a:r>
              <a:rPr lang="zh-CN" altLang="en-US" sz="2800" dirty="0"/>
              <a:t> </a:t>
            </a:r>
            <a:r>
              <a:rPr lang="en-US" altLang="zh-CN" sz="2800" dirty="0"/>
              <a:t>of</a:t>
            </a:r>
            <a:r>
              <a:rPr lang="zh-CN" altLang="en-US" sz="2800" dirty="0"/>
              <a:t>“南米北面”</a:t>
            </a:r>
            <a:r>
              <a:rPr lang="en-US" altLang="zh-CN" sz="2800" dirty="0"/>
              <a:t>is</a:t>
            </a:r>
            <a:r>
              <a:rPr lang="zh-CN" altLang="en-US" sz="2800" dirty="0"/>
              <a:t> </a:t>
            </a:r>
            <a:r>
              <a:rPr lang="en-US" altLang="zh-CN" sz="2800" dirty="0"/>
              <a:t>influenced</a:t>
            </a:r>
            <a:r>
              <a:rPr lang="zh-CN" altLang="en-US" sz="2800" dirty="0"/>
              <a:t> </a:t>
            </a:r>
            <a:r>
              <a:rPr lang="en-US" altLang="zh-CN" sz="2800" dirty="0"/>
              <a:t>by</a:t>
            </a:r>
            <a:r>
              <a:rPr lang="zh-CN" altLang="en-US" sz="2800" dirty="0"/>
              <a:t> </a:t>
            </a:r>
            <a:r>
              <a:rPr lang="en-US" altLang="zh-CN" sz="2800" dirty="0"/>
              <a:t>climate</a:t>
            </a:r>
            <a:r>
              <a:rPr lang="zh-CN" altLang="en-US" sz="2800" dirty="0"/>
              <a:t> </a:t>
            </a:r>
            <a:r>
              <a:rPr lang="en-US" altLang="zh-CN" sz="2800" dirty="0"/>
              <a:t>and</a:t>
            </a:r>
            <a:r>
              <a:rPr lang="zh-CN" altLang="en-US" sz="2800" dirty="0"/>
              <a:t> </a:t>
            </a:r>
            <a:r>
              <a:rPr lang="en-US" altLang="zh-CN" sz="2800" dirty="0"/>
              <a:t>local</a:t>
            </a:r>
            <a:r>
              <a:rPr lang="zh-CN" altLang="en-US" sz="2800" dirty="0"/>
              <a:t> </a:t>
            </a:r>
            <a:r>
              <a:rPr lang="en-US" altLang="zh-CN" sz="2800" dirty="0"/>
              <a:t>product.</a:t>
            </a:r>
            <a:r>
              <a:rPr lang="zh-CN" altLang="en-US" sz="2800" dirty="0"/>
              <a:t> </a:t>
            </a:r>
            <a:endParaRPr lang="en-US" altLang="zh-CN" sz="2800" dirty="0"/>
          </a:p>
          <a:p>
            <a:pPr marL="0" indent="0">
              <a:spcAft>
                <a:spcPts val="500"/>
              </a:spcAft>
              <a:buNone/>
            </a:pPr>
            <a:r>
              <a:rPr lang="zh-CN" altLang="en-US" sz="3400" dirty="0"/>
              <a:t>“南米北面”的饮食差异是受到了气候和特产的影响。</a:t>
            </a:r>
            <a:endParaRPr lang="en-US" altLang="zh-CN" sz="3400" dirty="0"/>
          </a:p>
          <a:p>
            <a:pPr marL="0" indent="0">
              <a:spcAft>
                <a:spcPts val="500"/>
              </a:spcAft>
              <a:buNone/>
            </a:pPr>
            <a:r>
              <a:rPr lang="en-US" altLang="zh-CN" sz="2800" dirty="0"/>
              <a:t>2.</a:t>
            </a:r>
            <a:r>
              <a:rPr lang="zh-CN" altLang="en-US" sz="2800" dirty="0"/>
              <a:t> </a:t>
            </a:r>
            <a:r>
              <a:rPr lang="en-US" sz="2800" dirty="0"/>
              <a:t>I learned Chinese because of the influence of my friends</a:t>
            </a:r>
            <a:r>
              <a:rPr lang="en-US" altLang="zh-CN" sz="2800" dirty="0"/>
              <a:t>.</a:t>
            </a:r>
          </a:p>
          <a:p>
            <a:pPr marL="0" indent="0">
              <a:spcAft>
                <a:spcPts val="500"/>
              </a:spcAft>
              <a:buNone/>
            </a:pPr>
            <a:r>
              <a:rPr lang="zh-CN" altLang="en-US" sz="3400" dirty="0"/>
              <a:t>我学习中文是受到了朋友的影响。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436335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0479E25-A758-8148-87F5-0EBFCE443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094" y="1550541"/>
            <a:ext cx="11157786" cy="493906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Aft>
                <a:spcPts val="500"/>
              </a:spcAft>
            </a:pPr>
            <a:r>
              <a:rPr lang="en-US" sz="2800" dirty="0"/>
              <a:t>Due to the influence of climate, the southern and northern parts of China are suitable for growing different grains</a:t>
            </a:r>
            <a:r>
              <a:rPr lang="en-US" altLang="zh-CN" sz="2800" dirty="0"/>
              <a:t>.</a:t>
            </a:r>
          </a:p>
          <a:p>
            <a:pPr marL="0" indent="0">
              <a:lnSpc>
                <a:spcPct val="120000"/>
              </a:lnSpc>
              <a:spcAft>
                <a:spcPts val="500"/>
              </a:spcAft>
              <a:buNone/>
            </a:pPr>
            <a:r>
              <a:rPr lang="zh-CN" altLang="en-US" sz="4600" dirty="0"/>
              <a:t>由于受到气候的影响，中国的南方和北方适合种植不同的粮食。</a:t>
            </a:r>
            <a:endParaRPr lang="en-US" altLang="zh-CN" sz="4600" dirty="0"/>
          </a:p>
          <a:p>
            <a:pPr>
              <a:lnSpc>
                <a:spcPct val="120000"/>
              </a:lnSpc>
              <a:spcAft>
                <a:spcPts val="500"/>
              </a:spcAft>
            </a:pPr>
            <a:r>
              <a:rPr lang="en-US" altLang="zh-CN" sz="2800" dirty="0"/>
              <a:t>Due to the influence of climate, local food products</a:t>
            </a:r>
            <a:r>
              <a:rPr lang="zh-CN" altLang="en-US" sz="2800" dirty="0"/>
              <a:t> </a:t>
            </a:r>
            <a:r>
              <a:rPr lang="en-US" altLang="zh-CN" sz="2800" dirty="0"/>
              <a:t>and other factors, the eating habits of northerners and southerners are different.</a:t>
            </a:r>
          </a:p>
          <a:p>
            <a:pPr marL="0" indent="0">
              <a:lnSpc>
                <a:spcPct val="120000"/>
              </a:lnSpc>
              <a:spcAft>
                <a:spcPts val="500"/>
              </a:spcAft>
              <a:buNone/>
            </a:pPr>
            <a:r>
              <a:rPr lang="zh-CN" altLang="en-US" sz="4600" dirty="0"/>
              <a:t>由于受到气候、特产等的影响，北方人和南方人的饮食习惯不同。</a:t>
            </a:r>
            <a:endParaRPr lang="en-US" altLang="zh-CN" sz="2800" dirty="0"/>
          </a:p>
          <a:p>
            <a:pPr>
              <a:lnSpc>
                <a:spcPct val="120000"/>
              </a:lnSpc>
              <a:spcAft>
                <a:spcPts val="500"/>
              </a:spcAft>
            </a:pPr>
            <a:endParaRPr lang="en-US" sz="28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D73239A-12B3-BE4F-8591-184F941CD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629" y="368398"/>
            <a:ext cx="7348143" cy="882907"/>
          </a:xfrm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chemeClr val="tx1"/>
                </a:solidFill>
                <a:highlight>
                  <a:srgbClr val="FFFF00"/>
                </a:highlight>
              </a:rPr>
              <a:t>由于</a:t>
            </a:r>
            <a:r>
              <a:rPr lang="zh-CN" altLang="en-US" dirty="0">
                <a:solidFill>
                  <a:schemeClr val="tx1"/>
                </a:solidFill>
              </a:rPr>
              <a:t>受到</a:t>
            </a:r>
            <a:r>
              <a:rPr lang="en-US" altLang="zh-CN" dirty="0">
                <a:solidFill>
                  <a:schemeClr val="tx1"/>
                </a:solidFill>
              </a:rPr>
              <a:t>…</a:t>
            </a:r>
            <a:r>
              <a:rPr lang="zh-CN" altLang="en-US" dirty="0">
                <a:solidFill>
                  <a:schemeClr val="tx1"/>
                </a:solidFill>
              </a:rPr>
              <a:t>的影响</a:t>
            </a:r>
            <a:r>
              <a:rPr lang="zh-TW" altLang="en-US" dirty="0">
                <a:solidFill>
                  <a:schemeClr val="tx1"/>
                </a:solidFill>
              </a:rPr>
              <a:t>，</a:t>
            </a:r>
            <a:r>
              <a:rPr lang="en-US" altLang="zh-CN" dirty="0">
                <a:solidFill>
                  <a:schemeClr val="tx1"/>
                </a:solidFill>
              </a:rPr>
              <a:t>…</a:t>
            </a:r>
            <a:r>
              <a:rPr lang="en-US" altLang="zh-CN" sz="3200" dirty="0">
                <a:solidFill>
                  <a:schemeClr val="tx1"/>
                </a:solidFill>
              </a:rPr>
              <a:t>result…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E945EC-8421-084B-8642-32D1DDF6661C}"/>
              </a:ext>
            </a:extLst>
          </p:cNvPr>
          <p:cNvSpPr txBox="1"/>
          <p:nvPr/>
        </p:nvSpPr>
        <p:spPr>
          <a:xfrm>
            <a:off x="7792642" y="532427"/>
            <a:ext cx="416312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500" dirty="0">
                <a:highlight>
                  <a:srgbClr val="FFFF00"/>
                </a:highlight>
              </a:rPr>
              <a:t>Due</a:t>
            </a:r>
            <a:r>
              <a:rPr lang="zh-TW" altLang="en-US" sz="2500" dirty="0">
                <a:highlight>
                  <a:srgbClr val="FFFF00"/>
                </a:highlight>
              </a:rPr>
              <a:t> </a:t>
            </a:r>
            <a:r>
              <a:rPr lang="en-US" altLang="zh-CN" sz="2500" dirty="0">
                <a:highlight>
                  <a:srgbClr val="FFFF00"/>
                </a:highlight>
              </a:rPr>
              <a:t>to</a:t>
            </a:r>
            <a:r>
              <a:rPr lang="zh-CN" altLang="en-US" sz="2500" dirty="0"/>
              <a:t> </a:t>
            </a:r>
            <a:r>
              <a:rPr lang="en-US" altLang="zh-CN" sz="2500" dirty="0"/>
              <a:t>the</a:t>
            </a:r>
            <a:r>
              <a:rPr lang="zh-TW" altLang="en-US" sz="2500" dirty="0"/>
              <a:t> </a:t>
            </a:r>
            <a:r>
              <a:rPr lang="en-US" altLang="zh-TW" sz="2500" dirty="0"/>
              <a:t>influence</a:t>
            </a:r>
            <a:r>
              <a:rPr lang="zh-TW" altLang="en-US" sz="2500" dirty="0"/>
              <a:t> </a:t>
            </a:r>
            <a:r>
              <a:rPr lang="en-US" altLang="zh-CN" sz="2500" dirty="0"/>
              <a:t>of…</a:t>
            </a:r>
            <a:r>
              <a:rPr lang="zh-CN" altLang="en-US" sz="2500" dirty="0"/>
              <a:t>，</a:t>
            </a:r>
            <a:r>
              <a:rPr lang="en-US" altLang="zh-CN" sz="2500" dirty="0"/>
              <a:t>……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812468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1D240-E157-BD4A-821F-008980606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336" y="1394501"/>
            <a:ext cx="8794788" cy="1035094"/>
          </a:xfrm>
        </p:spPr>
        <p:txBody>
          <a:bodyPr>
            <a:normAutofit/>
          </a:bodyPr>
          <a:lstStyle/>
          <a:p>
            <a:r>
              <a:rPr lang="zh-CN" altLang="en-US" dirty="0"/>
              <a:t>由于受到疫情的影响，人们开始⋯⋯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9FB9C9-428F-4A4E-9986-C4EFCC26291B}"/>
              </a:ext>
            </a:extLst>
          </p:cNvPr>
          <p:cNvSpPr txBox="1"/>
          <p:nvPr/>
        </p:nvSpPr>
        <p:spPr>
          <a:xfrm>
            <a:off x="4167052" y="4304648"/>
            <a:ext cx="192894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Times" pitchFamily="2" charset="0"/>
                <a:ea typeface="KaiTi" panose="02010609060101010101" pitchFamily="49" charset="-122"/>
              </a:rPr>
              <a:t>戴口罩</a:t>
            </a:r>
            <a:r>
              <a:rPr lang="zh-TW" altLang="en-US" sz="3200" dirty="0">
                <a:latin typeface="Times" pitchFamily="2" charset="0"/>
                <a:ea typeface="KaiTi" panose="02010609060101010101" pitchFamily="49" charset="-122"/>
              </a:rPr>
              <a:t>         </a:t>
            </a:r>
            <a:r>
              <a:rPr lang="zh-CN" altLang="en-US" sz="3200" dirty="0">
                <a:latin typeface="Times" pitchFamily="2" charset="0"/>
                <a:ea typeface="KaiTi" panose="02010609060101010101" pitchFamily="49" charset="-122"/>
              </a:rPr>
              <a:t>     </a:t>
            </a:r>
            <a:endParaRPr lang="en-US" altLang="zh-CN" sz="3200" dirty="0">
              <a:latin typeface="Times" pitchFamily="2" charset="0"/>
              <a:ea typeface="KaiTi" panose="02010609060101010101" pitchFamily="49" charset="-122"/>
            </a:endParaRPr>
          </a:p>
          <a:p>
            <a:r>
              <a:rPr lang="en-US" altLang="zh-CN" sz="2600" dirty="0" err="1">
                <a:latin typeface="Times" pitchFamily="2" charset="0"/>
                <a:ea typeface="KaiTi" panose="02010609060101010101" pitchFamily="49" charset="-122"/>
              </a:rPr>
              <a:t>dài</a:t>
            </a:r>
            <a:r>
              <a:rPr lang="zh-CN" altLang="en-US" sz="2600" dirty="0">
                <a:latin typeface="Times" pitchFamily="2" charset="0"/>
                <a:ea typeface="KaiTi" panose="02010609060101010101" pitchFamily="49" charset="-122"/>
              </a:rPr>
              <a:t>     </a:t>
            </a:r>
            <a:r>
              <a:rPr lang="en-US" altLang="zh-CN" sz="2600" dirty="0" err="1">
                <a:latin typeface="Times" pitchFamily="2" charset="0"/>
                <a:ea typeface="KaiTi" panose="02010609060101010101" pitchFamily="49" charset="-122"/>
              </a:rPr>
              <a:t>zhào</a:t>
            </a:r>
            <a:endParaRPr lang="en-US" sz="2600" dirty="0">
              <a:latin typeface="Times" pitchFamily="2" charset="0"/>
              <a:ea typeface="KaiTi" panose="02010609060101010101" pitchFamily="49" charset="-12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CA0E46C-6956-4D49-A793-FDEBF6B58FEC}"/>
              </a:ext>
            </a:extLst>
          </p:cNvPr>
          <p:cNvSpPr txBox="1"/>
          <p:nvPr/>
        </p:nvSpPr>
        <p:spPr>
          <a:xfrm>
            <a:off x="872151" y="4171441"/>
            <a:ext cx="1766830" cy="888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3000"/>
              </a:lnSpc>
            </a:pPr>
            <a:r>
              <a:rPr lang="zh-CN" altLang="en-US" sz="3200" dirty="0">
                <a:latin typeface="Times" pitchFamily="2" charset="0"/>
                <a:ea typeface="KaiTi" panose="02010609060101010101" pitchFamily="49" charset="-122"/>
              </a:rPr>
              <a:t>在网上⋯</a:t>
            </a:r>
            <a:endParaRPr lang="en-US" altLang="zh-CN" sz="3200" dirty="0">
              <a:latin typeface="Times" pitchFamily="2" charset="0"/>
              <a:ea typeface="KaiTi" panose="02010609060101010101" pitchFamily="49" charset="-122"/>
            </a:endParaRPr>
          </a:p>
          <a:p>
            <a:pPr>
              <a:lnSpc>
                <a:spcPts val="3000"/>
              </a:lnSpc>
            </a:pPr>
            <a:r>
              <a:rPr lang="zh-CN" altLang="en-US" sz="3200" dirty="0">
                <a:latin typeface="Times" pitchFamily="2" charset="0"/>
                <a:ea typeface="KaiTi" panose="02010609060101010101" pitchFamily="49" charset="-122"/>
              </a:rPr>
              <a:t>   </a:t>
            </a:r>
            <a:r>
              <a:rPr lang="en-US" altLang="zh-CN" sz="2400" dirty="0" err="1">
                <a:latin typeface="Times" pitchFamily="2" charset="0"/>
                <a:ea typeface="KaiTi" panose="02010609060101010101" pitchFamily="49" charset="-122"/>
              </a:rPr>
              <a:t>wǎng</a:t>
            </a:r>
            <a:endParaRPr lang="en-US" sz="2400" dirty="0">
              <a:latin typeface="Times" pitchFamily="2" charset="0"/>
              <a:ea typeface="KaiTi" panose="02010609060101010101" pitchFamily="49" charset="-12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E0AE0A1-910D-4C4E-8899-5D1A9FC214ED}"/>
              </a:ext>
            </a:extLst>
          </p:cNvPr>
          <p:cNvSpPr txBox="1"/>
          <p:nvPr/>
        </p:nvSpPr>
        <p:spPr>
          <a:xfrm>
            <a:off x="2682296" y="1323519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yì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E92FA7C-F29A-F54E-924E-486A9CAF9820}"/>
              </a:ext>
            </a:extLst>
          </p:cNvPr>
          <p:cNvSpPr txBox="1"/>
          <p:nvPr/>
        </p:nvSpPr>
        <p:spPr>
          <a:xfrm>
            <a:off x="7513565" y="4567703"/>
            <a:ext cx="2962671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latin typeface="Times" pitchFamily="2" charset="0"/>
                <a:ea typeface="KaiTi" panose="02010609060101010101" pitchFamily="49" charset="-122"/>
              </a:rPr>
              <a:t>保持  社交距离</a:t>
            </a:r>
            <a:endParaRPr lang="en-US" altLang="zh-CN" sz="2600" dirty="0">
              <a:latin typeface="Times" pitchFamily="2" charset="0"/>
              <a:ea typeface="KaiTi" panose="02010609060101010101" pitchFamily="49" charset="-122"/>
            </a:endParaRPr>
          </a:p>
          <a:p>
            <a:r>
              <a:rPr lang="en-US" altLang="zh-CN" sz="2600" dirty="0" err="1">
                <a:latin typeface="Times" pitchFamily="2" charset="0"/>
                <a:ea typeface="KaiTi" panose="02010609060101010101" pitchFamily="49" charset="-122"/>
              </a:rPr>
              <a:t>bǎo</a:t>
            </a:r>
            <a:r>
              <a:rPr lang="zh-CN" altLang="en-US" sz="2600" dirty="0"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2600" dirty="0" err="1">
                <a:latin typeface="Times" pitchFamily="2" charset="0"/>
                <a:ea typeface="KaiTi" panose="02010609060101010101" pitchFamily="49" charset="-122"/>
              </a:rPr>
              <a:t>chí</a:t>
            </a:r>
            <a:r>
              <a:rPr lang="zh-CN" altLang="en-US" sz="2600" dirty="0">
                <a:latin typeface="Times" pitchFamily="2" charset="0"/>
                <a:ea typeface="KaiTi" panose="02010609060101010101" pitchFamily="49" charset="-122"/>
              </a:rPr>
              <a:t>  </a:t>
            </a:r>
            <a:r>
              <a:rPr lang="en-US" altLang="zh-CN" sz="2600" dirty="0" err="1">
                <a:latin typeface="Times" pitchFamily="2" charset="0"/>
                <a:ea typeface="KaiTi" panose="02010609060101010101" pitchFamily="49" charset="-122"/>
              </a:rPr>
              <a:t>shè</a:t>
            </a:r>
            <a:r>
              <a:rPr lang="zh-CN" altLang="en-US" sz="2600" dirty="0"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2600" dirty="0" err="1">
                <a:latin typeface="Times" pitchFamily="2" charset="0"/>
                <a:ea typeface="KaiTi" panose="02010609060101010101" pitchFamily="49" charset="-122"/>
              </a:rPr>
              <a:t>jiāo</a:t>
            </a:r>
            <a:r>
              <a:rPr lang="zh-CN" altLang="en-US" sz="2600" dirty="0"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2600" dirty="0" err="1">
                <a:latin typeface="Times" pitchFamily="2" charset="0"/>
                <a:ea typeface="KaiTi" panose="02010609060101010101" pitchFamily="49" charset="-122"/>
              </a:rPr>
              <a:t>jù</a:t>
            </a:r>
            <a:r>
              <a:rPr lang="zh-CN" altLang="en-US" sz="2600" dirty="0"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2600" dirty="0" err="1">
                <a:latin typeface="Times" pitchFamily="2" charset="0"/>
                <a:ea typeface="KaiTi" panose="02010609060101010101" pitchFamily="49" charset="-122"/>
              </a:rPr>
              <a:t>lí</a:t>
            </a:r>
            <a:endParaRPr lang="en-US" sz="2600" dirty="0">
              <a:latin typeface="Times" pitchFamily="2" charset="0"/>
              <a:ea typeface="KaiTi" panose="02010609060101010101" pitchFamily="49" charset="-12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A47745A-9CB1-224E-8708-9528B5E8E7D0}"/>
              </a:ext>
            </a:extLst>
          </p:cNvPr>
          <p:cNvSpPr txBox="1"/>
          <p:nvPr/>
        </p:nvSpPr>
        <p:spPr>
          <a:xfrm>
            <a:off x="2638981" y="2110538"/>
            <a:ext cx="1111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pandemic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46154D6C-2E09-774A-9811-D2E59C17129A}"/>
              </a:ext>
            </a:extLst>
          </p:cNvPr>
          <p:cNvSpPr txBox="1">
            <a:spLocks/>
          </p:cNvSpPr>
          <p:nvPr/>
        </p:nvSpPr>
        <p:spPr>
          <a:xfrm>
            <a:off x="293629" y="368398"/>
            <a:ext cx="7348143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zh-CN" altLang="en-US">
                <a:solidFill>
                  <a:schemeClr val="tx1"/>
                </a:solidFill>
                <a:highlight>
                  <a:srgbClr val="FFFF00"/>
                </a:highlight>
              </a:rPr>
              <a:t>由于</a:t>
            </a:r>
            <a:r>
              <a:rPr lang="zh-CN" altLang="en-US">
                <a:solidFill>
                  <a:schemeClr val="tx1"/>
                </a:solidFill>
              </a:rPr>
              <a:t>受到</a:t>
            </a:r>
            <a:r>
              <a:rPr lang="en-US" altLang="zh-CN">
                <a:solidFill>
                  <a:schemeClr val="tx1"/>
                </a:solidFill>
              </a:rPr>
              <a:t>…</a:t>
            </a:r>
            <a:r>
              <a:rPr lang="zh-CN" altLang="en-US">
                <a:solidFill>
                  <a:schemeClr val="tx1"/>
                </a:solidFill>
              </a:rPr>
              <a:t>的影响</a:t>
            </a:r>
            <a:r>
              <a:rPr lang="zh-TW" altLang="en-US">
                <a:solidFill>
                  <a:schemeClr val="tx1"/>
                </a:solidFill>
              </a:rPr>
              <a:t>，</a:t>
            </a:r>
            <a:r>
              <a:rPr lang="en-US" altLang="zh-CN">
                <a:solidFill>
                  <a:schemeClr val="tx1"/>
                </a:solidFill>
              </a:rPr>
              <a:t>…</a:t>
            </a:r>
            <a:r>
              <a:rPr lang="en-US" altLang="zh-CN" sz="3200">
                <a:solidFill>
                  <a:schemeClr val="tx1"/>
                </a:solidFill>
              </a:rPr>
              <a:t>result…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5E404FD-1223-1944-96D3-F604653B0B7E}"/>
              </a:ext>
            </a:extLst>
          </p:cNvPr>
          <p:cNvSpPr txBox="1"/>
          <p:nvPr/>
        </p:nvSpPr>
        <p:spPr>
          <a:xfrm>
            <a:off x="7792642" y="532427"/>
            <a:ext cx="416312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500" dirty="0">
                <a:highlight>
                  <a:srgbClr val="FFFF00"/>
                </a:highlight>
              </a:rPr>
              <a:t>Due</a:t>
            </a:r>
            <a:r>
              <a:rPr lang="zh-TW" altLang="en-US" sz="2500" dirty="0">
                <a:highlight>
                  <a:srgbClr val="FFFF00"/>
                </a:highlight>
              </a:rPr>
              <a:t> </a:t>
            </a:r>
            <a:r>
              <a:rPr lang="en-US" altLang="zh-CN" sz="2500" dirty="0">
                <a:highlight>
                  <a:srgbClr val="FFFF00"/>
                </a:highlight>
              </a:rPr>
              <a:t>to</a:t>
            </a:r>
            <a:r>
              <a:rPr lang="zh-CN" altLang="en-US" sz="2500" dirty="0"/>
              <a:t> </a:t>
            </a:r>
            <a:r>
              <a:rPr lang="en-US" altLang="zh-CN" sz="2500" dirty="0"/>
              <a:t>the</a:t>
            </a:r>
            <a:r>
              <a:rPr lang="zh-TW" altLang="en-US" sz="2500" dirty="0"/>
              <a:t> </a:t>
            </a:r>
            <a:r>
              <a:rPr lang="en-US" altLang="zh-TW" sz="2500" dirty="0"/>
              <a:t>influence</a:t>
            </a:r>
            <a:r>
              <a:rPr lang="zh-TW" altLang="en-US" sz="2500" dirty="0"/>
              <a:t> </a:t>
            </a:r>
            <a:r>
              <a:rPr lang="en-US" altLang="zh-CN" sz="2500" dirty="0"/>
              <a:t>of…</a:t>
            </a:r>
            <a:r>
              <a:rPr lang="zh-CN" altLang="en-US" sz="2500" dirty="0"/>
              <a:t>，</a:t>
            </a:r>
            <a:r>
              <a:rPr lang="en-US" altLang="zh-CN" sz="2500" dirty="0"/>
              <a:t>……</a:t>
            </a:r>
            <a:endParaRPr lang="en-US" sz="25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66E388A-3F85-8548-A110-7FD54CE33440}"/>
              </a:ext>
            </a:extLst>
          </p:cNvPr>
          <p:cNvSpPr txBox="1"/>
          <p:nvPr/>
        </p:nvSpPr>
        <p:spPr>
          <a:xfrm>
            <a:off x="6623091" y="3115314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>
                    <a:lumMod val="65000"/>
                  </a:schemeClr>
                </a:solidFill>
              </a:rPr>
              <a:t>插入适当图片</a:t>
            </a:r>
            <a:endParaRPr lang="en-U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825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7B4812D1-9A94-EA4D-9E71-020E210BC0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051" y="1454525"/>
            <a:ext cx="11310482" cy="4644725"/>
          </a:xfrm>
        </p:spPr>
        <p:txBody>
          <a:bodyPr/>
          <a:lstStyle/>
          <a:p>
            <a:pPr marL="466725" indent="-466725">
              <a:buFont typeface="+mj-lt"/>
              <a:buAutoNum type="arabicPeriod"/>
            </a:pPr>
            <a:r>
              <a:rPr lang="en-US" dirty="0" err="1"/>
              <a:t>由于受到</a:t>
            </a:r>
            <a:r>
              <a:rPr lang="en-US" altLang="zh-CN" dirty="0"/>
              <a:t>……</a:t>
            </a:r>
            <a:r>
              <a:rPr lang="zh-CN" altLang="en-US" dirty="0"/>
              <a:t>的影响，中国的不同地区形成了不同的菜系。</a:t>
            </a:r>
            <a:endParaRPr lang="en-US" altLang="zh-CN" dirty="0"/>
          </a:p>
          <a:p>
            <a:pPr marL="466725" indent="-466725">
              <a:buFont typeface="+mj-lt"/>
              <a:buAutoNum type="arabicPeriod"/>
            </a:pPr>
            <a:r>
              <a:rPr lang="en-US" dirty="0" err="1"/>
              <a:t>由于受到</a:t>
            </a:r>
            <a:r>
              <a:rPr lang="en-US" altLang="zh-CN" dirty="0"/>
              <a:t>……</a:t>
            </a:r>
            <a:r>
              <a:rPr lang="zh-CN" altLang="en-US" dirty="0"/>
              <a:t>的影响，不同地区饮食的口味不一样。</a:t>
            </a:r>
            <a:endParaRPr lang="en-US" altLang="zh-CN" dirty="0"/>
          </a:p>
          <a:p>
            <a:pPr marL="466725" indent="-466725">
              <a:buFont typeface="+mj-lt"/>
              <a:buAutoNum type="arabicPeriod"/>
            </a:pPr>
            <a:r>
              <a:rPr lang="en-US" dirty="0" err="1"/>
              <a:t>由于受到</a:t>
            </a:r>
            <a:r>
              <a:rPr lang="en-US" altLang="zh-CN" dirty="0"/>
              <a:t>……</a:t>
            </a:r>
            <a:r>
              <a:rPr lang="zh-CN" altLang="en-US" dirty="0"/>
              <a:t>的影响，航班被取消了。</a:t>
            </a:r>
            <a:endParaRPr lang="en-US" dirty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7E3846E9-574F-964D-8C00-F4F75F1CBBA8}"/>
              </a:ext>
            </a:extLst>
          </p:cNvPr>
          <p:cNvSpPr txBox="1">
            <a:spLocks/>
          </p:cNvSpPr>
          <p:nvPr/>
        </p:nvSpPr>
        <p:spPr>
          <a:xfrm>
            <a:off x="293629" y="368398"/>
            <a:ext cx="7348143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zh-CN" altLang="en-US">
                <a:solidFill>
                  <a:schemeClr val="tx1"/>
                </a:solidFill>
                <a:highlight>
                  <a:srgbClr val="FFFF00"/>
                </a:highlight>
              </a:rPr>
              <a:t>由于</a:t>
            </a:r>
            <a:r>
              <a:rPr lang="zh-CN" altLang="en-US">
                <a:solidFill>
                  <a:schemeClr val="tx1"/>
                </a:solidFill>
              </a:rPr>
              <a:t>受到</a:t>
            </a:r>
            <a:r>
              <a:rPr lang="en-US" altLang="zh-CN">
                <a:solidFill>
                  <a:schemeClr val="tx1"/>
                </a:solidFill>
              </a:rPr>
              <a:t>…</a:t>
            </a:r>
            <a:r>
              <a:rPr lang="zh-CN" altLang="en-US">
                <a:solidFill>
                  <a:schemeClr val="tx1"/>
                </a:solidFill>
              </a:rPr>
              <a:t>的影响</a:t>
            </a:r>
            <a:r>
              <a:rPr lang="zh-TW" altLang="en-US">
                <a:solidFill>
                  <a:schemeClr val="tx1"/>
                </a:solidFill>
              </a:rPr>
              <a:t>，</a:t>
            </a:r>
            <a:r>
              <a:rPr lang="en-US" altLang="zh-CN">
                <a:solidFill>
                  <a:schemeClr val="tx1"/>
                </a:solidFill>
              </a:rPr>
              <a:t>…</a:t>
            </a:r>
            <a:r>
              <a:rPr lang="en-US" altLang="zh-CN" sz="3200">
                <a:solidFill>
                  <a:schemeClr val="tx1"/>
                </a:solidFill>
              </a:rPr>
              <a:t>result…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AFDC333-85B3-944F-A96D-52CB321DBB36}"/>
              </a:ext>
            </a:extLst>
          </p:cNvPr>
          <p:cNvSpPr txBox="1"/>
          <p:nvPr/>
        </p:nvSpPr>
        <p:spPr>
          <a:xfrm>
            <a:off x="7792642" y="532427"/>
            <a:ext cx="416312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500" dirty="0">
                <a:highlight>
                  <a:srgbClr val="FFFF00"/>
                </a:highlight>
              </a:rPr>
              <a:t>Due</a:t>
            </a:r>
            <a:r>
              <a:rPr lang="zh-TW" altLang="en-US" sz="2500" dirty="0">
                <a:highlight>
                  <a:srgbClr val="FFFF00"/>
                </a:highlight>
              </a:rPr>
              <a:t> </a:t>
            </a:r>
            <a:r>
              <a:rPr lang="en-US" altLang="zh-CN" sz="2500" dirty="0">
                <a:highlight>
                  <a:srgbClr val="FFFF00"/>
                </a:highlight>
              </a:rPr>
              <a:t>to</a:t>
            </a:r>
            <a:r>
              <a:rPr lang="zh-CN" altLang="en-US" sz="2500" dirty="0"/>
              <a:t> </a:t>
            </a:r>
            <a:r>
              <a:rPr lang="en-US" altLang="zh-CN" sz="2500" dirty="0"/>
              <a:t>the</a:t>
            </a:r>
            <a:r>
              <a:rPr lang="zh-TW" altLang="en-US" sz="2500" dirty="0"/>
              <a:t> </a:t>
            </a:r>
            <a:r>
              <a:rPr lang="en-US" altLang="zh-TW" sz="2500" dirty="0"/>
              <a:t>influence</a:t>
            </a:r>
            <a:r>
              <a:rPr lang="zh-TW" altLang="en-US" sz="2500" dirty="0"/>
              <a:t> </a:t>
            </a:r>
            <a:r>
              <a:rPr lang="en-US" altLang="zh-CN" sz="2500" dirty="0"/>
              <a:t>of…</a:t>
            </a:r>
            <a:r>
              <a:rPr lang="zh-CN" altLang="en-US" sz="2500" dirty="0"/>
              <a:t>，</a:t>
            </a:r>
            <a:r>
              <a:rPr lang="en-US" altLang="zh-CN" sz="2500" dirty="0"/>
              <a:t>……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3058179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71283-886B-9B4B-A2C5-AF5E21500C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301" y="782326"/>
            <a:ext cx="6879926" cy="3619342"/>
          </a:xfrm>
        </p:spPr>
        <p:txBody>
          <a:bodyPr>
            <a:normAutofit/>
          </a:bodyPr>
          <a:lstStyle/>
          <a:p>
            <a:r>
              <a:rPr lang="zh-CN" altLang="en-US" sz="6600" dirty="0"/>
              <a:t>受到⋯的影响</a:t>
            </a:r>
            <a:endParaRPr lang="en-US" altLang="zh-CN" sz="6600" dirty="0"/>
          </a:p>
          <a:p>
            <a:r>
              <a:rPr lang="zh-CN" altLang="en-US" sz="6600" dirty="0"/>
              <a:t>收到⋯的影响</a:t>
            </a:r>
            <a:endParaRPr lang="en-US" altLang="zh-TW" sz="6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696CED-9201-614E-8B12-E96BD627FE87}"/>
              </a:ext>
            </a:extLst>
          </p:cNvPr>
          <p:cNvSpPr txBox="1"/>
          <p:nvPr/>
        </p:nvSpPr>
        <p:spPr>
          <a:xfrm>
            <a:off x="1241125" y="467105"/>
            <a:ext cx="11945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/>
              <a:t>shòu</a:t>
            </a:r>
            <a:endParaRPr lang="en-US" sz="4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14CEDB-9E64-6E48-A027-BF03CCF23936}"/>
              </a:ext>
            </a:extLst>
          </p:cNvPr>
          <p:cNvSpPr txBox="1"/>
          <p:nvPr/>
        </p:nvSpPr>
        <p:spPr>
          <a:xfrm>
            <a:off x="1241125" y="3693781"/>
            <a:ext cx="11945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/>
              <a:t>shōu</a:t>
            </a:r>
            <a:endParaRPr lang="en-US" sz="4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3064A4-D9E2-B04C-9303-5233BAC24D18}"/>
              </a:ext>
            </a:extLst>
          </p:cNvPr>
          <p:cNvSpPr txBox="1"/>
          <p:nvPr/>
        </p:nvSpPr>
        <p:spPr>
          <a:xfrm>
            <a:off x="6542688" y="1174991"/>
            <a:ext cx="63190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0" dirty="0">
                <a:solidFill>
                  <a:srgbClr val="00B050"/>
                </a:solidFill>
              </a:rPr>
              <a:t>√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6CA087E-F32C-3E47-BE6A-7314A8F3FEC4}"/>
              </a:ext>
            </a:extLst>
          </p:cNvPr>
          <p:cNvCxnSpPr>
            <a:cxnSpLocks/>
          </p:cNvCxnSpPr>
          <p:nvPr/>
        </p:nvCxnSpPr>
        <p:spPr>
          <a:xfrm>
            <a:off x="1481958" y="2769325"/>
            <a:ext cx="4556234" cy="109631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F396107-0EC5-2E41-B86D-B46751DC246A}"/>
              </a:ext>
            </a:extLst>
          </p:cNvPr>
          <p:cNvCxnSpPr>
            <a:cxnSpLocks/>
          </p:cNvCxnSpPr>
          <p:nvPr/>
        </p:nvCxnSpPr>
        <p:spPr>
          <a:xfrm flipV="1">
            <a:off x="1481958" y="2769324"/>
            <a:ext cx="4556234" cy="92445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E31A674D-C944-6045-AE7A-B57318859D09}"/>
              </a:ext>
            </a:extLst>
          </p:cNvPr>
          <p:cNvSpPr txBox="1"/>
          <p:nvPr/>
        </p:nvSpPr>
        <p:spPr>
          <a:xfrm>
            <a:off x="1426690" y="4397782"/>
            <a:ext cx="1457066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/>
              <a:t>receive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E821DF-3728-374C-90D5-3D9A004BAA56}"/>
              </a:ext>
            </a:extLst>
          </p:cNvPr>
          <p:cNvSpPr txBox="1"/>
          <p:nvPr/>
        </p:nvSpPr>
        <p:spPr>
          <a:xfrm>
            <a:off x="7793378" y="236044"/>
            <a:ext cx="4352474" cy="32316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>
                <a:latin typeface="Times" pitchFamily="2" charset="0"/>
                <a:ea typeface="KaiTi" panose="02010609060101010101" pitchFamily="49" charset="-122"/>
              </a:rPr>
              <a:t>abstract</a:t>
            </a:r>
            <a:r>
              <a:rPr lang="en-US" altLang="zh-CN" sz="3400" dirty="0">
                <a:latin typeface="Times" pitchFamily="2" charset="0"/>
                <a:ea typeface="KaiTi" panose="02010609060101010101" pitchFamily="49" charset="-122"/>
              </a:rPr>
              <a:t>:</a:t>
            </a:r>
          </a:p>
          <a:p>
            <a:r>
              <a:rPr lang="en-US" altLang="zh-CN" sz="3400" dirty="0">
                <a:latin typeface="Times" pitchFamily="2" charset="0"/>
                <a:ea typeface="KaiTi" panose="02010609060101010101" pitchFamily="49" charset="-122"/>
              </a:rPr>
              <a:t>e.g.,</a:t>
            </a:r>
          </a:p>
          <a:p>
            <a:r>
              <a:rPr lang="zh-CN" altLang="en-US" sz="3400" dirty="0">
                <a:latin typeface="Times" pitchFamily="2" charset="0"/>
                <a:ea typeface="KaiTi" panose="02010609060101010101" pitchFamily="49" charset="-122"/>
              </a:rPr>
              <a:t>受到教育 </a:t>
            </a:r>
            <a:r>
              <a:rPr lang="en-US" altLang="zh-CN" sz="3400" dirty="0">
                <a:latin typeface="Times" pitchFamily="2" charset="0"/>
                <a:ea typeface="KaiTi" panose="02010609060101010101" pitchFamily="49" charset="-122"/>
              </a:rPr>
              <a:t>be</a:t>
            </a:r>
            <a:r>
              <a:rPr lang="zh-CN" altLang="en-US" sz="3400" dirty="0"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400" dirty="0">
                <a:latin typeface="Times" pitchFamily="2" charset="0"/>
                <a:ea typeface="KaiTi" panose="02010609060101010101" pitchFamily="49" charset="-122"/>
              </a:rPr>
              <a:t>educated</a:t>
            </a:r>
          </a:p>
          <a:p>
            <a:r>
              <a:rPr lang="zh-CN" altLang="en-US" sz="3400" dirty="0">
                <a:latin typeface="Times" pitchFamily="2" charset="0"/>
                <a:ea typeface="KaiTi" panose="02010609060101010101" pitchFamily="49" charset="-122"/>
              </a:rPr>
              <a:t>受到欢迎 </a:t>
            </a:r>
            <a:r>
              <a:rPr lang="en-US" altLang="zh-CN" sz="3400" dirty="0">
                <a:latin typeface="Times" pitchFamily="2" charset="0"/>
                <a:ea typeface="KaiTi" panose="02010609060101010101" pitchFamily="49" charset="-122"/>
              </a:rPr>
              <a:t>be</a:t>
            </a:r>
            <a:r>
              <a:rPr lang="zh-CN" altLang="en-US" sz="3400" dirty="0"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400" dirty="0">
                <a:latin typeface="Times" pitchFamily="2" charset="0"/>
                <a:ea typeface="KaiTi" panose="02010609060101010101" pitchFamily="49" charset="-122"/>
              </a:rPr>
              <a:t>welcomed</a:t>
            </a:r>
          </a:p>
          <a:p>
            <a:r>
              <a:rPr lang="zh-CN" altLang="en-US" sz="3400" dirty="0">
                <a:latin typeface="Times" pitchFamily="2" charset="0"/>
                <a:ea typeface="KaiTi" panose="02010609060101010101" pitchFamily="49" charset="-122"/>
              </a:rPr>
              <a:t>受到批评 </a:t>
            </a:r>
            <a:r>
              <a:rPr lang="en-US" altLang="zh-CN" sz="3400" dirty="0">
                <a:latin typeface="Times" pitchFamily="2" charset="0"/>
                <a:ea typeface="KaiTi" panose="02010609060101010101" pitchFamily="49" charset="-122"/>
              </a:rPr>
              <a:t>be</a:t>
            </a:r>
            <a:r>
              <a:rPr lang="zh-CN" altLang="en-US" sz="3400" dirty="0"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400" dirty="0">
                <a:latin typeface="Times" pitchFamily="2" charset="0"/>
                <a:ea typeface="KaiTi" panose="02010609060101010101" pitchFamily="49" charset="-122"/>
              </a:rPr>
              <a:t>criticized</a:t>
            </a:r>
          </a:p>
          <a:p>
            <a:r>
              <a:rPr lang="zh-CN" altLang="en-US" sz="3400" dirty="0">
                <a:latin typeface="Times" pitchFamily="2" charset="0"/>
                <a:ea typeface="KaiTi" panose="02010609060101010101" pitchFamily="49" charset="-122"/>
              </a:rPr>
              <a:t>受到启发 </a:t>
            </a:r>
            <a:r>
              <a:rPr lang="en-US" altLang="zh-CN" sz="3400" dirty="0">
                <a:latin typeface="Times" pitchFamily="2" charset="0"/>
                <a:ea typeface="KaiTi" panose="02010609060101010101" pitchFamily="49" charset="-122"/>
              </a:rPr>
              <a:t>be</a:t>
            </a:r>
            <a:r>
              <a:rPr lang="zh-CN" altLang="en-US" sz="3400" dirty="0"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400" dirty="0">
                <a:latin typeface="Times" pitchFamily="2" charset="0"/>
                <a:ea typeface="KaiTi" panose="02010609060101010101" pitchFamily="49" charset="-122"/>
              </a:rPr>
              <a:t>inspired</a:t>
            </a:r>
            <a:endParaRPr lang="en-US" sz="3400" dirty="0">
              <a:latin typeface="Times" pitchFamily="2" charset="0"/>
              <a:ea typeface="KaiTi" panose="02010609060101010101" pitchFamily="49" charset="-12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73DFD8-23E7-3245-8399-9EBE86BB58D8}"/>
              </a:ext>
            </a:extLst>
          </p:cNvPr>
          <p:cNvSpPr txBox="1"/>
          <p:nvPr/>
        </p:nvSpPr>
        <p:spPr>
          <a:xfrm>
            <a:off x="7793378" y="4149566"/>
            <a:ext cx="3009157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400" dirty="0">
                <a:latin typeface="Times" pitchFamily="2" charset="0"/>
                <a:ea typeface="KaiTi" panose="02010609060101010101" pitchFamily="49" charset="-122"/>
              </a:rPr>
              <a:t>physical</a:t>
            </a:r>
            <a:r>
              <a:rPr lang="zh-CN" altLang="en-US" sz="3400" dirty="0"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400" dirty="0">
                <a:latin typeface="Times" pitchFamily="2" charset="0"/>
                <a:ea typeface="KaiTi" panose="02010609060101010101" pitchFamily="49" charset="-122"/>
              </a:rPr>
              <a:t>object:</a:t>
            </a:r>
          </a:p>
          <a:p>
            <a:r>
              <a:rPr lang="en-US" altLang="zh-CN" sz="3400" dirty="0">
                <a:latin typeface="Times" pitchFamily="2" charset="0"/>
                <a:ea typeface="KaiTi" panose="02010609060101010101" pitchFamily="49" charset="-122"/>
              </a:rPr>
              <a:t>e.g.,</a:t>
            </a:r>
          </a:p>
          <a:p>
            <a:r>
              <a:rPr lang="zh-CN" altLang="en-US" sz="3400" dirty="0">
                <a:latin typeface="Times" pitchFamily="2" charset="0"/>
                <a:ea typeface="KaiTi" panose="02010609060101010101" pitchFamily="49" charset="-122"/>
              </a:rPr>
              <a:t>收到邮件 </a:t>
            </a:r>
            <a:r>
              <a:rPr lang="en-US" altLang="zh-CN" sz="3400" dirty="0">
                <a:latin typeface="Times" pitchFamily="2" charset="0"/>
                <a:ea typeface="KaiTi" panose="02010609060101010101" pitchFamily="49" charset="-122"/>
              </a:rPr>
              <a:t>email</a:t>
            </a:r>
          </a:p>
          <a:p>
            <a:r>
              <a:rPr lang="zh-CN" altLang="en-US" sz="3400" dirty="0">
                <a:latin typeface="Times" pitchFamily="2" charset="0"/>
                <a:ea typeface="KaiTi" panose="02010609060101010101" pitchFamily="49" charset="-122"/>
              </a:rPr>
              <a:t>收到礼物 </a:t>
            </a:r>
            <a:r>
              <a:rPr lang="en-US" altLang="zh-CN" sz="3400" dirty="0">
                <a:latin typeface="Times" pitchFamily="2" charset="0"/>
                <a:ea typeface="KaiTi" panose="02010609060101010101" pitchFamily="49" charset="-122"/>
              </a:rPr>
              <a:t>gift</a:t>
            </a:r>
          </a:p>
          <a:p>
            <a:r>
              <a:rPr lang="zh-CN" altLang="en-US" sz="3400" dirty="0">
                <a:latin typeface="Times" pitchFamily="2" charset="0"/>
                <a:ea typeface="KaiTi" panose="02010609060101010101" pitchFamily="49" charset="-122"/>
              </a:rPr>
              <a:t>收到红包</a:t>
            </a:r>
            <a:endParaRPr lang="en-US" sz="3400" dirty="0">
              <a:latin typeface="Times" pitchFamily="2" charset="0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31172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8" grpId="0"/>
      <p:bldP spid="2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E4C66-7B2C-6045-B595-79B794133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144288"/>
            <a:ext cx="10515600" cy="882907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A</a:t>
            </a:r>
            <a:r>
              <a:rPr lang="zh-CN" altLang="en-US" dirty="0"/>
              <a:t>是</a:t>
            </a:r>
            <a:r>
              <a:rPr lang="en-US" altLang="zh-CN" dirty="0"/>
              <a:t>B</a:t>
            </a:r>
            <a:r>
              <a:rPr lang="en-US" altLang="zh-TW" dirty="0"/>
              <a:t>(</a:t>
            </a:r>
            <a:r>
              <a:rPr lang="zh-CN" altLang="en-US" dirty="0"/>
              <a:t>中</a:t>
            </a:r>
            <a:r>
              <a:rPr lang="en-US" altLang="zh-TW" dirty="0"/>
              <a:t>)</a:t>
            </a:r>
            <a:r>
              <a:rPr lang="zh-CN" altLang="en-US" dirty="0"/>
              <a:t>很重要的一部分</a:t>
            </a:r>
            <a:r>
              <a:rPr lang="zh-TW" altLang="en-US" dirty="0"/>
              <a:t> </a:t>
            </a:r>
            <a:r>
              <a:rPr lang="en-US" altLang="zh-TW" sz="3000" dirty="0"/>
              <a:t>A</a:t>
            </a:r>
            <a:r>
              <a:rPr lang="zh-TW" altLang="en-US" sz="3000" dirty="0"/>
              <a:t> </a:t>
            </a:r>
            <a:r>
              <a:rPr lang="en-US" altLang="zh-TW" sz="3000" dirty="0"/>
              <a:t>is</a:t>
            </a:r>
            <a:r>
              <a:rPr lang="zh-CN" altLang="en-US" sz="3000" dirty="0"/>
              <a:t> </a:t>
            </a:r>
            <a:r>
              <a:rPr lang="en-US" altLang="zh-CN" sz="3000" dirty="0"/>
              <a:t>an</a:t>
            </a:r>
            <a:r>
              <a:rPr lang="zh-TW" altLang="en-US" sz="3000" dirty="0"/>
              <a:t> </a:t>
            </a:r>
            <a:r>
              <a:rPr lang="en-US" altLang="zh-TW" sz="3000" dirty="0"/>
              <a:t>important</a:t>
            </a:r>
            <a:r>
              <a:rPr lang="zh-TW" altLang="en-US" sz="3000" dirty="0"/>
              <a:t> </a:t>
            </a:r>
            <a:r>
              <a:rPr lang="en-US" altLang="zh-TW" sz="3000" dirty="0"/>
              <a:t>part</a:t>
            </a:r>
            <a:r>
              <a:rPr lang="zh-TW" altLang="en-US" sz="3000" dirty="0"/>
              <a:t> </a:t>
            </a:r>
            <a:r>
              <a:rPr lang="en-US" altLang="zh-CN" sz="3000" dirty="0"/>
              <a:t>of</a:t>
            </a:r>
            <a:r>
              <a:rPr lang="zh-CN" altLang="en-US" sz="3000" dirty="0"/>
              <a:t> </a:t>
            </a:r>
            <a:r>
              <a:rPr lang="en-US" altLang="zh-CN" sz="3000" dirty="0"/>
              <a:t>B</a:t>
            </a:r>
            <a:endParaRPr lang="en-US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FC575-E28C-664E-850C-3267A44B0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21961"/>
            <a:ext cx="11275352" cy="5391901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dirty="0"/>
              <a:t>Food</a:t>
            </a:r>
            <a:r>
              <a:rPr lang="zh-CN" altLang="en-US" dirty="0"/>
              <a:t> </a:t>
            </a:r>
            <a:r>
              <a:rPr lang="en-US" altLang="zh-CN" dirty="0"/>
              <a:t>(</a:t>
            </a:r>
            <a:r>
              <a:rPr lang="zh-CN" altLang="en-US" dirty="0"/>
              <a:t>饮食</a:t>
            </a:r>
            <a:r>
              <a:rPr lang="en-US" altLang="zh-CN" dirty="0"/>
              <a:t>)</a:t>
            </a:r>
            <a:r>
              <a:rPr lang="en-US" dirty="0"/>
              <a:t> </a:t>
            </a:r>
            <a:r>
              <a:rPr lang="en-US" sz="3000" dirty="0"/>
              <a:t>culture is a very important part of Chinese culture.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sz="3000" dirty="0"/>
              <a:t>Democracy</a:t>
            </a:r>
            <a:r>
              <a:rPr lang="zh-CN" altLang="en-US" sz="3000" dirty="0"/>
              <a:t> </a:t>
            </a:r>
            <a:r>
              <a:rPr lang="en-US" altLang="zh-CN" dirty="0"/>
              <a:t>(</a:t>
            </a:r>
            <a:r>
              <a:rPr lang="zh-CN" altLang="en-US" dirty="0"/>
              <a:t>民主</a:t>
            </a:r>
            <a:r>
              <a:rPr lang="en-US" altLang="zh-CN" dirty="0"/>
              <a:t>)</a:t>
            </a:r>
            <a:r>
              <a:rPr lang="zh-CN" altLang="en-US" dirty="0"/>
              <a:t> </a:t>
            </a:r>
            <a:r>
              <a:rPr lang="en-US" altLang="zh-CN" sz="3000" dirty="0"/>
              <a:t>is</a:t>
            </a:r>
            <a:r>
              <a:rPr lang="zh-CN" altLang="en-US" sz="3000" dirty="0"/>
              <a:t> </a:t>
            </a:r>
            <a:r>
              <a:rPr lang="en-US" sz="3000" dirty="0"/>
              <a:t>very important </a:t>
            </a:r>
            <a:r>
              <a:rPr lang="en-US" altLang="zh-CN" sz="3000" dirty="0"/>
              <a:t>to</a:t>
            </a:r>
            <a:r>
              <a:rPr lang="zh-CN" altLang="en-US" sz="3000" dirty="0"/>
              <a:t> </a:t>
            </a:r>
            <a:r>
              <a:rPr lang="en-US" altLang="zh-CN" sz="3000" dirty="0"/>
              <a:t>Western</a:t>
            </a:r>
            <a:r>
              <a:rPr lang="en-US" sz="3000" dirty="0"/>
              <a:t> culture.</a:t>
            </a:r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什么是你的生活中很重要的一部分</a:t>
            </a:r>
            <a:r>
              <a:rPr lang="zh-TW" altLang="en-US" dirty="0"/>
              <a:t>？</a:t>
            </a:r>
            <a:endParaRPr lang="en-US" dirty="0"/>
          </a:p>
          <a:p>
            <a:pPr marL="517525" indent="-517525">
              <a:buFont typeface="+mj-lt"/>
              <a:buAutoNum type="arabicPeriod"/>
            </a:pPr>
            <a:r>
              <a:rPr lang="en-US" altLang="zh-CN" dirty="0"/>
              <a:t>___</a:t>
            </a:r>
            <a:r>
              <a:rPr lang="zh-CN" altLang="en-US" dirty="0"/>
              <a:t>是我的高中生活中很重要的一部分</a:t>
            </a:r>
            <a:r>
              <a:rPr lang="zh-TW" altLang="en-US" dirty="0"/>
              <a:t>。</a:t>
            </a:r>
            <a:endParaRPr lang="en-US" altLang="zh-TW" dirty="0"/>
          </a:p>
          <a:p>
            <a:pPr marL="517525" indent="-517525">
              <a:buFont typeface="+mj-lt"/>
              <a:buAutoNum type="arabicPeriod"/>
            </a:pPr>
            <a:r>
              <a:rPr lang="en-US" altLang="zh-CN" dirty="0"/>
              <a:t>___</a:t>
            </a:r>
            <a:r>
              <a:rPr lang="zh-CN" altLang="en-US" dirty="0"/>
              <a:t>是我妈妈的生活中很重要的一部分</a:t>
            </a:r>
            <a:r>
              <a:rPr lang="zh-TW" altLang="en-US" dirty="0"/>
              <a:t>。</a:t>
            </a:r>
            <a:endParaRPr lang="en-US" altLang="zh-TW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什么是语言学习的过程中很重要的一部分？</a:t>
            </a:r>
            <a:endParaRPr lang="en-US" altLang="zh-TW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58E0A7-B462-E841-8392-01BE7EDA07AC}"/>
              </a:ext>
            </a:extLst>
          </p:cNvPr>
          <p:cNvSpPr txBox="1"/>
          <p:nvPr/>
        </p:nvSpPr>
        <p:spPr>
          <a:xfrm>
            <a:off x="3235944" y="1798580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mín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833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07B78-FB07-7546-8722-AB45F6F60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……</a:t>
            </a:r>
            <a:r>
              <a:rPr lang="zh-CN" altLang="en-US" dirty="0"/>
              <a:t>讲究</a:t>
            </a:r>
            <a:r>
              <a:rPr lang="en-US" altLang="zh-CN" dirty="0"/>
              <a:t>……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2F86E-6463-F347-9913-E2DCF31BA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7525" indent="-517525">
              <a:buFont typeface="+mj-lt"/>
              <a:buAutoNum type="arabicPeriod"/>
            </a:pPr>
            <a:r>
              <a:rPr lang="en-US" dirty="0" err="1"/>
              <a:t>中国人吃饭的时候</a:t>
            </a:r>
            <a:r>
              <a:rPr lang="en-US" dirty="0" err="1">
                <a:solidFill>
                  <a:srgbClr val="FF0000"/>
                </a:solidFill>
              </a:rPr>
              <a:t>讲究</a:t>
            </a:r>
            <a:r>
              <a:rPr lang="zh-CN" altLang="en-US" dirty="0"/>
              <a:t>“</a:t>
            </a:r>
            <a:r>
              <a:rPr lang="en-US" dirty="0" err="1"/>
              <a:t>荤素搭配</a:t>
            </a:r>
            <a:r>
              <a:rPr lang="zh-CN" altLang="en-US" dirty="0"/>
              <a:t>”。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好的中国菜</a:t>
            </a:r>
            <a:r>
              <a:rPr lang="zh-CN" altLang="en-US" dirty="0">
                <a:solidFill>
                  <a:srgbClr val="FF0000"/>
                </a:solidFill>
              </a:rPr>
              <a:t>讲究</a:t>
            </a:r>
            <a:r>
              <a:rPr lang="zh-CN" altLang="en-US" dirty="0"/>
              <a:t>“色香味俱全”。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过春节的时候，中国人</a:t>
            </a:r>
            <a:r>
              <a:rPr lang="zh-CN" altLang="en-US" dirty="0">
                <a:solidFill>
                  <a:srgbClr val="FF0000"/>
                </a:solidFill>
              </a:rPr>
              <a:t>讲究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过年包饺子的时候</a:t>
            </a:r>
            <a:r>
              <a:rPr lang="zh-CN" altLang="en-US" dirty="0">
                <a:solidFill>
                  <a:srgbClr val="FF0000"/>
                </a:solidFill>
              </a:rPr>
              <a:t>讲究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在中国，去别人家做客的时候</a:t>
            </a:r>
            <a:r>
              <a:rPr lang="zh-CN" altLang="en-US" dirty="0">
                <a:solidFill>
                  <a:srgbClr val="FF0000"/>
                </a:solidFill>
              </a:rPr>
              <a:t>讲究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D869FB-5D6F-0344-B123-E9AFC30A6A7C}"/>
              </a:ext>
            </a:extLst>
          </p:cNvPr>
          <p:cNvSpPr txBox="1"/>
          <p:nvPr/>
        </p:nvSpPr>
        <p:spPr>
          <a:xfrm>
            <a:off x="7385444" y="5770724"/>
            <a:ext cx="4346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（客随主便）“这一课的对话中出现的”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C17032-E9D4-EE40-9D8E-4436A63CF2A8}"/>
              </a:ext>
            </a:extLst>
          </p:cNvPr>
          <p:cNvSpPr txBox="1"/>
          <p:nvPr/>
        </p:nvSpPr>
        <p:spPr>
          <a:xfrm>
            <a:off x="6983662" y="4108179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包硬币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61FD9F4-5A51-6744-B9D8-C62FE2C0714B}"/>
              </a:ext>
            </a:extLst>
          </p:cNvPr>
          <p:cNvSpPr txBox="1"/>
          <p:nvPr/>
        </p:nvSpPr>
        <p:spPr>
          <a:xfrm>
            <a:off x="4121722" y="209603"/>
            <a:ext cx="627768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400" dirty="0">
                <a:solidFill>
                  <a:srgbClr val="0070C0"/>
                </a:solidFill>
              </a:rPr>
              <a:t>v.</a:t>
            </a:r>
            <a:r>
              <a:rPr lang="zh-CN" altLang="en-US" sz="4400" dirty="0">
                <a:solidFill>
                  <a:srgbClr val="0070C0"/>
                </a:solidFill>
              </a:rPr>
              <a:t>  </a:t>
            </a:r>
            <a:r>
              <a:rPr lang="zh-CN" altLang="en-US" sz="2400" dirty="0">
                <a:solidFill>
                  <a:srgbClr val="0070C0"/>
                </a:solidFill>
              </a:rPr>
              <a:t> </a:t>
            </a:r>
            <a:r>
              <a:rPr lang="en-US" altLang="zh-CN" sz="2400" dirty="0">
                <a:solidFill>
                  <a:srgbClr val="0070C0"/>
                </a:solidFill>
              </a:rPr>
              <a:t>attach</a:t>
            </a:r>
            <a:r>
              <a:rPr lang="zh-CN" altLang="en-US" sz="2400" dirty="0">
                <a:solidFill>
                  <a:srgbClr val="0070C0"/>
                </a:solidFill>
              </a:rPr>
              <a:t> </a:t>
            </a:r>
            <a:r>
              <a:rPr lang="en-US" altLang="zh-CN" sz="2400" dirty="0">
                <a:solidFill>
                  <a:srgbClr val="0070C0"/>
                </a:solidFill>
              </a:rPr>
              <a:t>importance</a:t>
            </a:r>
            <a:r>
              <a:rPr lang="zh-CN" altLang="en-US" sz="2400" dirty="0">
                <a:solidFill>
                  <a:srgbClr val="0070C0"/>
                </a:solidFill>
              </a:rPr>
              <a:t> </a:t>
            </a:r>
            <a:r>
              <a:rPr lang="en-US" altLang="zh-CN" sz="2400" dirty="0">
                <a:solidFill>
                  <a:srgbClr val="0070C0"/>
                </a:solidFill>
              </a:rPr>
              <a:t>to/</a:t>
            </a:r>
            <a:r>
              <a:rPr lang="zh-CN" altLang="en-US" sz="2400" dirty="0">
                <a:solidFill>
                  <a:srgbClr val="0070C0"/>
                </a:solidFill>
              </a:rPr>
              <a:t> </a:t>
            </a:r>
            <a:r>
              <a:rPr lang="en-US" altLang="zh-CN" sz="2400" dirty="0">
                <a:solidFill>
                  <a:srgbClr val="0070C0"/>
                </a:solidFill>
              </a:rPr>
              <a:t>be</a:t>
            </a:r>
            <a:r>
              <a:rPr lang="zh-CN" altLang="en-US" sz="2400" dirty="0">
                <a:solidFill>
                  <a:srgbClr val="0070C0"/>
                </a:solidFill>
              </a:rPr>
              <a:t> </a:t>
            </a:r>
            <a:r>
              <a:rPr lang="en-US" altLang="zh-CN" sz="2400" dirty="0">
                <a:solidFill>
                  <a:srgbClr val="0070C0"/>
                </a:solidFill>
              </a:rPr>
              <a:t>particular</a:t>
            </a:r>
            <a:r>
              <a:rPr lang="zh-CN" altLang="en-US" sz="2400" dirty="0">
                <a:solidFill>
                  <a:srgbClr val="0070C0"/>
                </a:solidFill>
              </a:rPr>
              <a:t> </a:t>
            </a:r>
            <a:r>
              <a:rPr lang="en-US" altLang="zh-CN" sz="2400" dirty="0">
                <a:solidFill>
                  <a:srgbClr val="0070C0"/>
                </a:solidFill>
              </a:rPr>
              <a:t>about…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4301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AE7E5-BA70-2644-8E1C-DDEBDF4CB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……</a:t>
            </a:r>
            <a:r>
              <a:rPr lang="zh-CN" altLang="en-US" dirty="0"/>
              <a:t>很讲究 </a:t>
            </a:r>
            <a:r>
              <a:rPr lang="en-US" altLang="zh-CN" dirty="0"/>
              <a:t>adj.</a:t>
            </a:r>
            <a:r>
              <a:rPr lang="zh-CN" altLang="en-US" dirty="0"/>
              <a:t>     </a:t>
            </a:r>
            <a:r>
              <a:rPr lang="en-US" altLang="zh-CN" dirty="0"/>
              <a:t>……</a:t>
            </a:r>
            <a:r>
              <a:rPr lang="zh-CN" altLang="en-US" dirty="0"/>
              <a:t>有很多讲究 </a:t>
            </a:r>
            <a:r>
              <a:rPr lang="en-US" altLang="zh-CN" dirty="0"/>
              <a:t>n.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864BC-B2F1-0E4D-BF08-F4BA5B3F01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52" y="1092510"/>
            <a:ext cx="11502848" cy="5274335"/>
          </a:xfrm>
        </p:spPr>
        <p:txBody>
          <a:bodyPr>
            <a:normAutofit/>
          </a:bodyPr>
          <a:lstStyle/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他在饮食上</a:t>
            </a:r>
            <a:r>
              <a:rPr lang="zh-CN" altLang="en-US" dirty="0">
                <a:solidFill>
                  <a:srgbClr val="FF0000"/>
                </a:solidFill>
              </a:rPr>
              <a:t>很讲究</a:t>
            </a:r>
            <a:r>
              <a:rPr lang="zh-CN" altLang="en-US" dirty="0"/>
              <a:t>，只吃</a:t>
            </a:r>
            <a:r>
              <a:rPr lang="zh-CN" altLang="en-US" u="sng" dirty="0"/>
              <a:t>有机食品</a:t>
            </a:r>
            <a:r>
              <a:rPr lang="zh-CN" altLang="en-US" dirty="0"/>
              <a:t>。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他吃海鲜的时候</a:t>
            </a:r>
            <a:r>
              <a:rPr lang="zh-CN" altLang="en-US" dirty="0">
                <a:solidFill>
                  <a:srgbClr val="FF0000"/>
                </a:solidFill>
              </a:rPr>
              <a:t>很讲究</a:t>
            </a:r>
            <a:r>
              <a:rPr lang="zh-CN" altLang="en-US" dirty="0"/>
              <a:t>，只吃新鲜的，不新鲜的不吃。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在你家，谁吃饭很讲究？谁穿衣服比较讲究？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中国人吃饭的时候</a:t>
            </a:r>
            <a:r>
              <a:rPr lang="zh-CN" altLang="en-US" dirty="0">
                <a:solidFill>
                  <a:srgbClr val="FF0000"/>
                </a:solidFill>
              </a:rPr>
              <a:t>有很多讲究</a:t>
            </a:r>
            <a:r>
              <a:rPr lang="zh-CN" altLang="en-US" dirty="0"/>
              <a:t>，例如不能            ，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要让爷爷奶奶先动筷子，等等。</a:t>
            </a:r>
            <a:endParaRPr lang="en-US" altLang="zh-C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994B4E-1AB6-AE4A-9FC9-F6534AE62659}"/>
              </a:ext>
            </a:extLst>
          </p:cNvPr>
          <p:cNvSpPr txBox="1"/>
          <p:nvPr/>
        </p:nvSpPr>
        <p:spPr>
          <a:xfrm>
            <a:off x="6248442" y="1818461"/>
            <a:ext cx="141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organi</a:t>
            </a:r>
            <a:r>
              <a:rPr lang="en-US" altLang="zh-CN" dirty="0"/>
              <a:t>c</a:t>
            </a:r>
            <a:r>
              <a:rPr lang="zh-CN" altLang="en-US" dirty="0"/>
              <a:t> </a:t>
            </a:r>
            <a:r>
              <a:rPr lang="en-US" altLang="zh-CN" dirty="0"/>
              <a:t>food.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325CB6-362D-DB4B-A76F-7E4658C001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2719" y="3935144"/>
            <a:ext cx="1089660" cy="1283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717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2F782-C8F0-0446-96CB-8B6A5C48B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77878" y="355600"/>
            <a:ext cx="5392712" cy="5404964"/>
          </a:xfrm>
        </p:spPr>
        <p:txBody>
          <a:bodyPr>
            <a:normAutofit/>
          </a:bodyPr>
          <a:lstStyle/>
          <a:p>
            <a:pPr marL="800100" lvl="1" indent="-342900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sz="2800" dirty="0">
                <a:cs typeface="Cambria Math" panose="02040503050406030204" pitchFamily="18" charset="0"/>
              </a:rPr>
              <a:t>⋯可以分为⋯ </a:t>
            </a:r>
            <a:r>
              <a:rPr lang="en-US" altLang="zh-CN" sz="2800" dirty="0">
                <a:cs typeface="Cambria Math" panose="02040503050406030204" pitchFamily="18" charset="0"/>
              </a:rPr>
              <a:t>/ ⋯</a:t>
            </a:r>
            <a:r>
              <a:rPr lang="zh-CN" altLang="en-US" sz="2800" dirty="0">
                <a:cs typeface="Cambria Math" panose="02040503050406030204" pitchFamily="18" charset="0"/>
              </a:rPr>
              <a:t>包括⋯⋯
</a:t>
            </a:r>
            <a:r>
              <a:rPr lang="en-US" sz="2800" dirty="0">
                <a:cs typeface="Cambria Math" panose="02040503050406030204" pitchFamily="18" charset="0"/>
              </a:rPr>
              <a:t>A</a:t>
            </a:r>
            <a:r>
              <a:rPr lang="zh-CN" altLang="en-US" sz="2800" dirty="0">
                <a:cs typeface="Cambria Math" panose="02040503050406030204" pitchFamily="18" charset="0"/>
              </a:rPr>
              <a:t>是</a:t>
            </a:r>
            <a:r>
              <a:rPr lang="en-US" sz="2800" dirty="0">
                <a:cs typeface="Cambria Math" panose="02040503050406030204" pitchFamily="18" charset="0"/>
              </a:rPr>
              <a:t>B（</a:t>
            </a:r>
            <a:r>
              <a:rPr lang="zh-CN" altLang="en-US" sz="2800" dirty="0">
                <a:cs typeface="Cambria Math" panose="02040503050406030204" pitchFamily="18" charset="0"/>
              </a:rPr>
              <a:t>中）很重要的一部分
</a:t>
            </a:r>
            <a:r>
              <a:rPr lang="en-US" altLang="zh-CN" sz="2800" dirty="0">
                <a:cs typeface="Cambria Math" panose="02040503050406030204" pitchFamily="18" charset="0"/>
              </a:rPr>
              <a:t>......</a:t>
            </a:r>
            <a:r>
              <a:rPr lang="zh-CN" altLang="en-US" sz="2800" dirty="0">
                <a:cs typeface="Cambria Math" panose="02040503050406030204" pitchFamily="18" charset="0"/>
              </a:rPr>
              <a:t>，其中</a:t>
            </a:r>
            <a:r>
              <a:rPr lang="en-US" altLang="zh-CN" sz="2800" dirty="0">
                <a:cs typeface="Cambria Math" panose="02040503050406030204" pitchFamily="18" charset="0"/>
              </a:rPr>
              <a:t>,......
</a:t>
            </a:r>
            <a:r>
              <a:rPr lang="zh-CN" altLang="en-US" sz="2800" dirty="0">
                <a:cs typeface="Cambria Math" panose="02040503050406030204" pitchFamily="18" charset="0"/>
              </a:rPr>
              <a:t>无论</a:t>
            </a:r>
            <a:r>
              <a:rPr lang="en-US" altLang="zh-CN" sz="2800" dirty="0">
                <a:cs typeface="Cambria Math" panose="02040503050406030204" pitchFamily="18" charset="0"/>
              </a:rPr>
              <a:t>...</a:t>
            </a:r>
            <a:r>
              <a:rPr lang="zh-CN" altLang="en-US" sz="2800" dirty="0">
                <a:cs typeface="Cambria Math" panose="02040503050406030204" pitchFamily="18" charset="0"/>
              </a:rPr>
              <a:t>，</a:t>
            </a:r>
            <a:r>
              <a:rPr lang="en-US" sz="2800" dirty="0">
                <a:cs typeface="Cambria Math" panose="02040503050406030204" pitchFamily="18" charset="0"/>
              </a:rPr>
              <a:t>S</a:t>
            </a:r>
            <a:r>
              <a:rPr lang="zh-CN" altLang="en-US" sz="2800" dirty="0">
                <a:cs typeface="Cambria Math" panose="02040503050406030204" pitchFamily="18" charset="0"/>
              </a:rPr>
              <a:t>都</a:t>
            </a:r>
            <a:r>
              <a:rPr lang="en-US" altLang="zh-CN" sz="2800" dirty="0">
                <a:cs typeface="Cambria Math" panose="02040503050406030204" pitchFamily="18" charset="0"/>
              </a:rPr>
              <a:t>...
</a:t>
            </a:r>
            <a:r>
              <a:rPr lang="zh-CN" altLang="en-US" sz="2800" dirty="0">
                <a:cs typeface="Cambria Math" panose="02040503050406030204" pitchFamily="18" charset="0"/>
              </a:rPr>
              <a:t>随着</a:t>
            </a:r>
            <a:r>
              <a:rPr lang="en-US" altLang="zh-CN" sz="2800" dirty="0">
                <a:cs typeface="Cambria Math" panose="02040503050406030204" pitchFamily="18" charset="0"/>
              </a:rPr>
              <a:t>...,......
...</a:t>
            </a:r>
            <a:r>
              <a:rPr lang="zh-CN" altLang="en-US" sz="2800" dirty="0">
                <a:cs typeface="Cambria Math" panose="02040503050406030204" pitchFamily="18" charset="0"/>
              </a:rPr>
              <a:t>、</a:t>
            </a:r>
            <a:r>
              <a:rPr lang="en-US" altLang="zh-CN" sz="2800" dirty="0">
                <a:cs typeface="Cambria Math" panose="02040503050406030204" pitchFamily="18" charset="0"/>
              </a:rPr>
              <a:t>... </a:t>
            </a:r>
            <a:r>
              <a:rPr lang="zh-CN" altLang="en-US" sz="2800" dirty="0">
                <a:cs typeface="Cambria Math" panose="02040503050406030204" pitchFamily="18" charset="0"/>
              </a:rPr>
              <a:t>合称</a:t>
            </a:r>
            <a:r>
              <a:rPr lang="en-US" altLang="zh-CN" sz="2800" dirty="0">
                <a:cs typeface="Cambria Math" panose="02040503050406030204" pitchFamily="18" charset="0"/>
              </a:rPr>
              <a:t>...
</a:t>
            </a:r>
            <a:r>
              <a:rPr lang="en-US" sz="2800" dirty="0">
                <a:cs typeface="Cambria Math" panose="02040503050406030204" pitchFamily="18" charset="0"/>
              </a:rPr>
              <a:t>A</a:t>
            </a:r>
            <a:r>
              <a:rPr lang="zh-CN" altLang="en-US" sz="2800" dirty="0">
                <a:cs typeface="Cambria Math" panose="02040503050406030204" pitchFamily="18" charset="0"/>
              </a:rPr>
              <a:t>简称</a:t>
            </a:r>
            <a:r>
              <a:rPr lang="en-US" sz="2800" dirty="0">
                <a:cs typeface="Cambria Math" panose="02040503050406030204" pitchFamily="18" charset="0"/>
              </a:rPr>
              <a:t>B</a:t>
            </a:r>
            <a:endParaRPr lang="en-US" sz="2800" dirty="0"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E03E3D6-9D1F-2240-A18A-F45B0FE214CE}"/>
              </a:ext>
            </a:extLst>
          </p:cNvPr>
          <p:cNvSpPr txBox="1">
            <a:spLocks/>
          </p:cNvSpPr>
          <p:nvPr/>
        </p:nvSpPr>
        <p:spPr>
          <a:xfrm>
            <a:off x="4126409" y="1717194"/>
            <a:ext cx="7889965" cy="48914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00000"/>
              </a:lnSpc>
              <a:spcAft>
                <a:spcPts val="400"/>
              </a:spcAft>
              <a:buFont typeface="+mj-lt"/>
              <a:buAutoNum type="arabicParenR"/>
            </a:pPr>
            <a:r>
              <a:rPr lang="zh-TW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川菜</a:t>
            </a:r>
            <a:r>
              <a:rPr lang="zh-CN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TW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湘菜、粤菜、闽菜、苏菜、浙菜、徽菜和鲁菜，</a:t>
            </a:r>
            <a:r>
              <a:rPr lang="en-US" altLang="zh-TW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____</a:t>
            </a:r>
            <a:r>
              <a:rPr lang="zh-CN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TW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八大菜系</a:t>
            </a:r>
            <a:r>
              <a:rPr lang="zh-CN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”</a:t>
            </a:r>
            <a:r>
              <a:rPr lang="zh-TW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。 
广东省的</a:t>
            </a:r>
            <a:r>
              <a:rPr lang="en-US" altLang="zh-TW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____</a:t>
            </a:r>
            <a:r>
              <a:rPr lang="zh-TW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是</a:t>
            </a:r>
            <a:r>
              <a:rPr lang="zh-CN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TW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粤</a:t>
            </a:r>
            <a:r>
              <a:rPr lang="zh-CN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”</a:t>
            </a:r>
            <a:r>
              <a:rPr lang="zh-TW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。
</a:t>
            </a:r>
            <a:r>
              <a:rPr lang="en-US" altLang="zh-TW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______</a:t>
            </a:r>
            <a:r>
              <a:rPr lang="zh-TW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是哪个菜系，好的中国菜都讲究色香味俱全。 
</a:t>
            </a:r>
            <a:r>
              <a:rPr lang="en-US" altLang="zh-TW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______</a:t>
            </a:r>
            <a:r>
              <a:rPr lang="zh-TW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历史的发展，不同地区慢慢地形成了不同的菜系。 
饮食文化是中国文化</a:t>
            </a:r>
            <a:r>
              <a:rPr lang="en-US" altLang="zh-TW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__________</a:t>
            </a:r>
            <a:r>
              <a:rPr lang="zh-TW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sz="3000" dirty="0">
              <a:latin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33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EB26B-DA43-924D-A445-9FB808150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254" y="209603"/>
            <a:ext cx="6020106" cy="882907"/>
          </a:xfrm>
        </p:spPr>
        <p:txBody>
          <a:bodyPr/>
          <a:lstStyle/>
          <a:p>
            <a:r>
              <a:rPr lang="en-US" altLang="zh-CN" dirty="0"/>
              <a:t>……</a:t>
            </a:r>
            <a:r>
              <a:rPr lang="zh-CN" altLang="en-US" dirty="0"/>
              <a:t>简单来说就是</a:t>
            </a:r>
            <a:r>
              <a:rPr lang="en-US" altLang="zh-CN" dirty="0"/>
              <a:t>……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C0BC7-4329-4040-ADF0-C1C4B00D0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106637"/>
            <a:ext cx="10515600" cy="4644725"/>
          </a:xfrm>
        </p:spPr>
        <p:txBody>
          <a:bodyPr>
            <a:normAutofit/>
          </a:bodyPr>
          <a:lstStyle/>
          <a:p>
            <a:pPr marL="465138" indent="-465138">
              <a:buFont typeface="+mj-lt"/>
              <a:buAutoNum type="arabicPeriod"/>
            </a:pPr>
            <a:r>
              <a:rPr lang="zh-CN" altLang="en-US" dirty="0"/>
              <a:t>“</a:t>
            </a:r>
            <a:r>
              <a:rPr lang="en-US" dirty="0" err="1"/>
              <a:t>荤素搭配</a:t>
            </a:r>
            <a:r>
              <a:rPr lang="zh-CN" altLang="en-US" dirty="0"/>
              <a:t>”</a:t>
            </a:r>
            <a:r>
              <a:rPr lang="en-US" dirty="0" err="1"/>
              <a:t>简单来说就是</a:t>
            </a:r>
            <a:r>
              <a:rPr lang="en-US" altLang="zh-CN" dirty="0"/>
              <a:t>……</a:t>
            </a:r>
          </a:p>
          <a:p>
            <a:pPr marL="465138" indent="-465138">
              <a:buFont typeface="+mj-lt"/>
              <a:buAutoNum type="arabicPeriod"/>
            </a:pPr>
            <a:r>
              <a:rPr lang="zh-CN" altLang="en-US" dirty="0"/>
              <a:t>“南米北面”</a:t>
            </a:r>
            <a:r>
              <a:rPr lang="en-US" dirty="0"/>
              <a:t> </a:t>
            </a:r>
            <a:r>
              <a:rPr lang="en-US" dirty="0" err="1"/>
              <a:t>简单来说就是</a:t>
            </a:r>
            <a:r>
              <a:rPr lang="en-US" altLang="zh-CN" dirty="0"/>
              <a:t>……</a:t>
            </a:r>
          </a:p>
          <a:p>
            <a:pPr marL="465138" indent="-465138">
              <a:buFont typeface="+mj-lt"/>
              <a:buAutoNum type="arabicPeriod"/>
            </a:pPr>
            <a:r>
              <a:rPr lang="zh-CN" altLang="en-US" dirty="0"/>
              <a:t>“</a:t>
            </a:r>
            <a:r>
              <a:rPr lang="en-US" dirty="0" err="1"/>
              <a:t>南甜北咸</a:t>
            </a:r>
            <a:r>
              <a:rPr lang="zh-CN" altLang="en-US" dirty="0"/>
              <a:t>”</a:t>
            </a:r>
            <a:r>
              <a:rPr lang="en-US" dirty="0"/>
              <a:t> </a:t>
            </a:r>
            <a:r>
              <a:rPr lang="en-US" dirty="0" err="1"/>
              <a:t>简单来说就是</a:t>
            </a:r>
            <a:r>
              <a:rPr lang="en-US" altLang="zh-CN" dirty="0"/>
              <a:t>……</a:t>
            </a:r>
          </a:p>
          <a:p>
            <a:pPr marL="465138" indent="-465138">
              <a:buFont typeface="+mj-lt"/>
              <a:buAutoNum type="arabicPeriod"/>
            </a:pPr>
            <a:r>
              <a:rPr lang="en-US" dirty="0" err="1"/>
              <a:t>中国南方的气候特点简单来说就是</a:t>
            </a:r>
            <a:r>
              <a:rPr lang="en-US" altLang="zh-CN" dirty="0"/>
              <a:t>……</a:t>
            </a:r>
          </a:p>
          <a:p>
            <a:pPr marL="465138" indent="-465138">
              <a:buFont typeface="+mj-lt"/>
              <a:buAutoNum type="arabicPeriod"/>
            </a:pPr>
            <a:r>
              <a:rPr lang="en-US" dirty="0" err="1"/>
              <a:t>粤菜的特点简单来说包括</a:t>
            </a:r>
            <a:r>
              <a:rPr lang="en-US" altLang="zh-CN" dirty="0"/>
              <a:t>……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182E7-A8F3-BF4D-A8DD-F0431A09C0BF}"/>
              </a:ext>
            </a:extLst>
          </p:cNvPr>
          <p:cNvSpPr txBox="1"/>
          <p:nvPr/>
        </p:nvSpPr>
        <p:spPr>
          <a:xfrm>
            <a:off x="6096000" y="195476"/>
            <a:ext cx="56108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Simply put, …… </a:t>
            </a:r>
          </a:p>
          <a:p>
            <a:r>
              <a:rPr lang="en-US" sz="24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[Function: to exp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lain</a:t>
            </a:r>
            <a:r>
              <a:rPr lang="zh-CN" altLang="en-US" sz="2400" dirty="0">
                <a:solidFill>
                  <a:srgbClr val="0070C0"/>
                </a:solidFill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400" dirty="0">
                <a:solidFill>
                  <a:srgbClr val="0070C0"/>
                </a:solidFill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term,</a:t>
            </a:r>
            <a:r>
              <a:rPr lang="zh-CN" altLang="en-US" sz="2400" dirty="0">
                <a:solidFill>
                  <a:srgbClr val="0070C0"/>
                </a:solidFill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to</a:t>
            </a:r>
            <a:r>
              <a:rPr lang="zh-CN" altLang="en-US" sz="2400" dirty="0">
                <a:solidFill>
                  <a:srgbClr val="0070C0"/>
                </a:solidFill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paraphrase]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410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1988A-3286-234A-9823-0204A7912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从而</a:t>
            </a:r>
            <a:r>
              <a:rPr lang="en-US" altLang="zh-CN" u="sng" dirty="0" err="1"/>
              <a:t>+V</a:t>
            </a:r>
            <a:r>
              <a:rPr lang="en-US" altLang="zh-CN" dirty="0"/>
              <a:t>…</a:t>
            </a:r>
            <a:r>
              <a:rPr lang="zh-CN" altLang="en-US" dirty="0"/>
              <a:t> </a:t>
            </a:r>
            <a:r>
              <a:rPr lang="en-US" altLang="zh-CN" dirty="0"/>
              <a:t>thus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B25ED-386A-D745-BC71-36E18F2F5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993484"/>
          </a:xfrm>
        </p:spPr>
        <p:txBody>
          <a:bodyPr>
            <a:normAutofit lnSpcReduction="10000"/>
          </a:bodyPr>
          <a:lstStyle/>
          <a:p>
            <a:pPr marL="520700" indent="-520700">
              <a:buFont typeface="+mj-lt"/>
              <a:buAutoNum type="arabicPeriod"/>
            </a:pPr>
            <a:r>
              <a:rPr lang="en-US" dirty="0" err="1"/>
              <a:t>荤素搭配的饮食习惯可以</a:t>
            </a:r>
            <a:r>
              <a:rPr lang="zh-CN" altLang="en-US" dirty="0"/>
              <a:t>让人在一顿饭里吃到多种食物，</a:t>
            </a:r>
            <a:r>
              <a:rPr lang="zh-CN" altLang="en-US" dirty="0">
                <a:solidFill>
                  <a:srgbClr val="FF0000"/>
                </a:solidFill>
              </a:rPr>
              <a:t>从而</a:t>
            </a:r>
            <a:r>
              <a:rPr lang="zh-CN" altLang="en-US" dirty="0">
                <a:highlight>
                  <a:srgbClr val="FFFF00"/>
                </a:highlight>
              </a:rPr>
              <a:t>保证</a:t>
            </a:r>
            <a:r>
              <a:rPr lang="zh-CN" altLang="en-US" dirty="0"/>
              <a:t>营养全面。</a:t>
            </a:r>
            <a:endParaRPr lang="en-US" altLang="zh-CN" dirty="0"/>
          </a:p>
          <a:p>
            <a:pPr marL="520700" indent="-520700">
              <a:buFont typeface="+mj-lt"/>
              <a:buAutoNum type="arabicPeriod"/>
            </a:pPr>
            <a:r>
              <a:rPr lang="zh-CN" altLang="en-US" dirty="0"/>
              <a:t>这家餐厅降低了食物的价格，提升了服务的质量，</a:t>
            </a:r>
            <a:r>
              <a:rPr lang="zh-CN" altLang="en-US" dirty="0">
                <a:solidFill>
                  <a:srgbClr val="FF0000"/>
                </a:solidFill>
              </a:rPr>
              <a:t>从而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altLang="zh-CN" dirty="0"/>
          </a:p>
          <a:p>
            <a:pPr marL="520700" indent="-520700">
              <a:buFont typeface="+mj-lt"/>
              <a:buAutoNum type="arabicPeriod"/>
            </a:pPr>
            <a:r>
              <a:rPr lang="zh-CN" altLang="en-US" dirty="0"/>
              <a:t>泡脚可以加速血液循环，让人感觉全身放松，</a:t>
            </a:r>
            <a:r>
              <a:rPr lang="zh-CN" altLang="en-US" dirty="0">
                <a:solidFill>
                  <a:srgbClr val="FF0000"/>
                </a:solidFill>
              </a:rPr>
              <a:t>从而</a:t>
            </a:r>
            <a:r>
              <a:rPr lang="zh-CN" altLang="en-US" dirty="0"/>
              <a:t>促进睡眠。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67408E-9425-8046-8E39-C3FA183B16D1}"/>
              </a:ext>
            </a:extLst>
          </p:cNvPr>
          <p:cNvSpPr txBox="1"/>
          <p:nvPr/>
        </p:nvSpPr>
        <p:spPr>
          <a:xfrm>
            <a:off x="4507792" y="417607"/>
            <a:ext cx="7362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0" dirty="0">
                <a:solidFill>
                  <a:srgbClr val="0070C0"/>
                </a:solidFill>
                <a:effectLst/>
              </a:rPr>
              <a:t>to express the consequent results of an action</a:t>
            </a:r>
            <a:r>
              <a:rPr lang="zh-CN" altLang="en-US" sz="2400" dirty="0">
                <a:solidFill>
                  <a:srgbClr val="0070C0"/>
                </a:solidFill>
              </a:rPr>
              <a:t>（</a:t>
            </a:r>
            <a:r>
              <a:rPr lang="en-US" altLang="zh-CN" sz="2400" i="0" dirty="0">
                <a:solidFill>
                  <a:srgbClr val="0070C0"/>
                </a:solidFill>
                <a:effectLst/>
              </a:rPr>
              <a:t>formal</a:t>
            </a:r>
            <a:r>
              <a:rPr lang="zh-CN" altLang="en-US" sz="2400" i="0" dirty="0">
                <a:solidFill>
                  <a:srgbClr val="0070C0"/>
                </a:solidFill>
                <a:effectLst/>
              </a:rPr>
              <a:t>）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A3F3C5-726B-1243-870F-E340637A01A4}"/>
              </a:ext>
            </a:extLst>
          </p:cNvPr>
          <p:cNvSpPr txBox="1"/>
          <p:nvPr/>
        </p:nvSpPr>
        <p:spPr>
          <a:xfrm>
            <a:off x="3668505" y="3629738"/>
            <a:ext cx="305724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吸引了更多顾客</a:t>
            </a:r>
            <a:endParaRPr lang="en-US" altLang="zh-CN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E65FEC-2B66-2048-9135-A64E077CE828}"/>
              </a:ext>
            </a:extLst>
          </p:cNvPr>
          <p:cNvSpPr txBox="1"/>
          <p:nvPr/>
        </p:nvSpPr>
        <p:spPr>
          <a:xfrm>
            <a:off x="5721246" y="5074806"/>
            <a:ext cx="583692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2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</a:rPr>
              <a:t>“从而”这个词在学生词汇储备和语言水平不够的情况下不好讲，也不好练，本教材第九课也出现了“从而”，老师们也可以考虑等到第九课再详讲细练。 </a:t>
            </a:r>
            <a:endParaRPr lang="en-US" sz="2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2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00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6309E-DB22-CD41-A913-6858C6C1D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126473"/>
            <a:ext cx="10515600" cy="88290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即使</a:t>
            </a:r>
            <a:r>
              <a:rPr lang="zh-CN" altLang="en-US" dirty="0"/>
              <a:t> </a:t>
            </a:r>
            <a:r>
              <a:rPr lang="en-US" altLang="zh-CN" dirty="0"/>
              <a:t>(S)</a:t>
            </a:r>
            <a:r>
              <a:rPr lang="zh-CN" altLang="en-US" dirty="0"/>
              <a:t> </a:t>
            </a:r>
            <a:r>
              <a:rPr lang="en-US" altLang="zh-CN" dirty="0"/>
              <a:t>+</a:t>
            </a:r>
            <a:r>
              <a:rPr lang="zh-CN" altLang="en-US" dirty="0"/>
              <a:t> </a:t>
            </a:r>
            <a:r>
              <a:rPr lang="en-US" sz="3300" b="0" i="0" dirty="0">
                <a:effectLst/>
              </a:rPr>
              <a:t>a supposition</a:t>
            </a:r>
            <a:r>
              <a:rPr lang="zh-CN" altLang="en-US" dirty="0"/>
              <a:t>，</a:t>
            </a:r>
            <a:r>
              <a:rPr lang="en-US" altLang="zh-CN" dirty="0"/>
              <a:t>(S)</a:t>
            </a:r>
            <a:r>
              <a:rPr lang="zh-CN" altLang="en-US" dirty="0"/>
              <a:t> 也</a:t>
            </a:r>
            <a:r>
              <a:rPr lang="en-US" altLang="zh-CN" dirty="0"/>
              <a:t>…</a:t>
            </a:r>
            <a:r>
              <a:rPr lang="zh-CN" altLang="en-US" dirty="0"/>
              <a:t>     </a:t>
            </a:r>
            <a:r>
              <a:rPr lang="en-US" altLang="zh-CN" sz="2600" dirty="0"/>
              <a:t>even</a:t>
            </a:r>
            <a:r>
              <a:rPr lang="zh-CN" altLang="en-US" sz="2600" dirty="0"/>
              <a:t> </a:t>
            </a:r>
            <a:r>
              <a:rPr lang="en-US" altLang="zh-CN" sz="2600" dirty="0"/>
              <a:t>if/even</a:t>
            </a:r>
            <a:r>
              <a:rPr lang="zh-CN" altLang="en-US" sz="2600" dirty="0"/>
              <a:t> </a:t>
            </a:r>
            <a:r>
              <a:rPr lang="en-US" altLang="zh-CN" sz="2600" dirty="0"/>
              <a:t>though…</a:t>
            </a:r>
            <a:endParaRPr lang="en-US" sz="2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A6ED8-70A8-6140-9F7E-DC71464C4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908617"/>
            <a:ext cx="11488712" cy="5765490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altLang="zh-CN" sz="3200" dirty="0">
                <a:latin typeface="Gentium Basic"/>
              </a:rPr>
              <a:t>1.</a:t>
            </a:r>
            <a:r>
              <a:rPr lang="zh-CN" altLang="en-US" sz="3200" dirty="0">
                <a:latin typeface="Gentium Basic"/>
              </a:rPr>
              <a:t> </a:t>
            </a:r>
            <a:r>
              <a:rPr lang="en-US" altLang="zh-CN" sz="3200" dirty="0">
                <a:latin typeface="Gentium Basic"/>
              </a:rPr>
              <a:t>Even if </a:t>
            </a:r>
            <a:r>
              <a:rPr lang="en-US" altLang="zh-CN" sz="3200" u="sng" dirty="0">
                <a:latin typeface="Gentium Basic"/>
              </a:rPr>
              <a:t>he could go back in time</a:t>
            </a:r>
            <a:r>
              <a:rPr lang="en-US" altLang="zh-CN" sz="3200" dirty="0">
                <a:latin typeface="Gentium Basic"/>
              </a:rPr>
              <a:t>, he wouldn't change his choice.</a:t>
            </a:r>
          </a:p>
          <a:p>
            <a:pPr marL="0" indent="0">
              <a:spcBef>
                <a:spcPts val="0"/>
              </a:spcBef>
              <a:buNone/>
            </a:pPr>
            <a:r>
              <a:rPr lang="zh-CN" altLang="en-US" sz="3200" dirty="0">
                <a:latin typeface="Gentium Basic"/>
              </a:rPr>
              <a:t>  </a:t>
            </a:r>
            <a:r>
              <a:rPr lang="zh-CN" altLang="en-US" sz="3700" dirty="0">
                <a:solidFill>
                  <a:srgbClr val="FF0000"/>
                </a:solidFill>
                <a:latin typeface="Gentium Basic"/>
              </a:rPr>
              <a:t>即使</a:t>
            </a:r>
            <a:r>
              <a:rPr lang="zh-CN" altLang="en-US" sz="3700" dirty="0">
                <a:latin typeface="Gentium Basic"/>
              </a:rPr>
              <a:t>能够回到过去，他</a:t>
            </a:r>
            <a:r>
              <a:rPr lang="zh-CN" altLang="en-US" sz="3700" dirty="0">
                <a:solidFill>
                  <a:srgbClr val="FF0000"/>
                </a:solidFill>
                <a:latin typeface="Gentium Basic"/>
              </a:rPr>
              <a:t>也</a:t>
            </a:r>
            <a:r>
              <a:rPr lang="zh-CN" altLang="en-US" sz="3700" dirty="0">
                <a:latin typeface="Gentium Basic"/>
              </a:rPr>
              <a:t>不会改变他的选择。 </a:t>
            </a:r>
            <a:endParaRPr lang="en-US" altLang="zh-CN" sz="3700" dirty="0">
              <a:latin typeface="Gentium Basic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3200" b="0" i="0" dirty="0">
                <a:effectLst/>
                <a:latin typeface="Gentium Basic"/>
              </a:rPr>
              <a:t>2.</a:t>
            </a:r>
            <a:r>
              <a:rPr lang="zh-CN" altLang="en-US" sz="3200" b="0" i="0" dirty="0">
                <a:effectLst/>
                <a:latin typeface="Gentium Basic"/>
              </a:rPr>
              <a:t> </a:t>
            </a:r>
            <a:r>
              <a:rPr lang="en-US" sz="3200" b="0" i="0" dirty="0">
                <a:effectLst/>
                <a:latin typeface="Gentium Basic"/>
              </a:rPr>
              <a:t>Even if you don't want me to go, I still have to go.</a:t>
            </a:r>
          </a:p>
          <a:p>
            <a:pPr marL="0" indent="0">
              <a:spcBef>
                <a:spcPts val="0"/>
              </a:spcBef>
              <a:buNone/>
            </a:pPr>
            <a:r>
              <a:rPr lang="zh-CN" altLang="en-US" dirty="0">
                <a:latin typeface="Gentium Basic"/>
              </a:rPr>
              <a:t>  </a:t>
            </a:r>
            <a:r>
              <a:rPr lang="en-US" sz="3700" dirty="0" err="1">
                <a:solidFill>
                  <a:srgbClr val="FF0000"/>
                </a:solidFill>
                <a:latin typeface="Gentium Basic"/>
              </a:rPr>
              <a:t>即使</a:t>
            </a:r>
            <a:r>
              <a:rPr lang="en-US" sz="3700" dirty="0" err="1">
                <a:latin typeface="Gentium Basic"/>
              </a:rPr>
              <a:t>你不想让我去</a:t>
            </a:r>
            <a:r>
              <a:rPr lang="zh-CN" altLang="en-US" sz="3700" dirty="0">
                <a:latin typeface="Gentium Basic"/>
              </a:rPr>
              <a:t>，我</a:t>
            </a:r>
            <a:r>
              <a:rPr lang="zh-CN" altLang="en-US" sz="3700" dirty="0">
                <a:solidFill>
                  <a:srgbClr val="FF0000"/>
                </a:solidFill>
                <a:latin typeface="Gentium Basic"/>
              </a:rPr>
              <a:t>也</a:t>
            </a:r>
            <a:r>
              <a:rPr lang="zh-CN" altLang="en-US" sz="3700" dirty="0">
                <a:latin typeface="Gentium Basic"/>
              </a:rPr>
              <a:t>要去。</a:t>
            </a:r>
            <a:endParaRPr lang="en-US" altLang="zh-CN" sz="3700" dirty="0">
              <a:latin typeface="Gentium Basic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3200" dirty="0">
                <a:latin typeface="Gentium Basic"/>
              </a:rPr>
              <a:t>3.</a:t>
            </a:r>
            <a:r>
              <a:rPr lang="zh-CN" altLang="en-US" sz="3200" dirty="0">
                <a:latin typeface="Gentium Basic"/>
              </a:rPr>
              <a:t> </a:t>
            </a:r>
            <a:r>
              <a:rPr lang="en-US" sz="3200" dirty="0">
                <a:latin typeface="Gentium Basic"/>
              </a:rPr>
              <a:t>Even if you are not so interested in this cou</a:t>
            </a:r>
            <a:r>
              <a:rPr lang="en-US" altLang="zh-CN" sz="3200" dirty="0">
                <a:latin typeface="Gentium Basic"/>
              </a:rPr>
              <a:t>r</a:t>
            </a:r>
            <a:r>
              <a:rPr lang="en-US" sz="3200" dirty="0">
                <a:latin typeface="Gentium Basic"/>
              </a:rPr>
              <a:t>se, </a:t>
            </a:r>
            <a:r>
              <a:rPr lang="en-US" altLang="zh-CN" sz="3200" dirty="0">
                <a:latin typeface="Gentium Basic"/>
              </a:rPr>
              <a:t>to</a:t>
            </a:r>
            <a:r>
              <a:rPr lang="zh-CN" altLang="en-US" sz="3200" dirty="0">
                <a:latin typeface="Gentium Basic"/>
              </a:rPr>
              <a:t> </a:t>
            </a:r>
            <a:r>
              <a:rPr lang="en-US" altLang="zh-CN" sz="3200" dirty="0">
                <a:latin typeface="Gentium Basic"/>
              </a:rPr>
              <a:t>be</a:t>
            </a:r>
            <a:r>
              <a:rPr lang="zh-CN" altLang="en-US" sz="3200" dirty="0">
                <a:latin typeface="Gentium Basic"/>
              </a:rPr>
              <a:t> </a:t>
            </a:r>
            <a:r>
              <a:rPr lang="en-US" altLang="zh-CN" sz="3200" dirty="0">
                <a:latin typeface="Gentium Basic"/>
              </a:rPr>
              <a:t>able</a:t>
            </a:r>
            <a:r>
              <a:rPr lang="zh-CN" altLang="en-US" sz="3200" dirty="0">
                <a:latin typeface="Gentium Basic"/>
              </a:rPr>
              <a:t> </a:t>
            </a:r>
            <a:r>
              <a:rPr lang="en-US" altLang="zh-CN" sz="3200" dirty="0">
                <a:latin typeface="Gentium Basic"/>
              </a:rPr>
              <a:t>to</a:t>
            </a:r>
            <a:r>
              <a:rPr lang="zh-CN" altLang="en-US" sz="3200" dirty="0">
                <a:latin typeface="Gentium Basic"/>
              </a:rPr>
              <a:t> </a:t>
            </a:r>
            <a:r>
              <a:rPr lang="en-US" altLang="zh-CN" sz="3200" dirty="0">
                <a:latin typeface="Gentium Basic"/>
              </a:rPr>
              <a:t>graduate,</a:t>
            </a:r>
            <a:r>
              <a:rPr lang="zh-CN" altLang="en-US" sz="3200" dirty="0">
                <a:latin typeface="Gentium Basic"/>
              </a:rPr>
              <a:t> </a:t>
            </a:r>
            <a:r>
              <a:rPr lang="en-US" sz="3200" dirty="0">
                <a:latin typeface="Gentium Basic"/>
              </a:rPr>
              <a:t>you still need to study it</a:t>
            </a:r>
            <a:r>
              <a:rPr lang="zh-CN" altLang="en-US" sz="3200" dirty="0">
                <a:latin typeface="Gentium Basic"/>
              </a:rPr>
              <a:t> </a:t>
            </a:r>
            <a:r>
              <a:rPr lang="en-US" altLang="zh-CN" sz="3200" dirty="0">
                <a:latin typeface="Gentium Basic"/>
              </a:rPr>
              <a:t>well</a:t>
            </a:r>
            <a:r>
              <a:rPr lang="en-US" sz="3200" dirty="0">
                <a:latin typeface="Gentium Basic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zh-CN" altLang="en-US" dirty="0">
                <a:solidFill>
                  <a:srgbClr val="FF0000"/>
                </a:solidFill>
                <a:latin typeface="Gentium Basic"/>
              </a:rPr>
              <a:t>  </a:t>
            </a:r>
            <a:r>
              <a:rPr lang="en-US" sz="3700" dirty="0" err="1">
                <a:solidFill>
                  <a:srgbClr val="FF0000"/>
                </a:solidFill>
                <a:latin typeface="Gentium Basic"/>
              </a:rPr>
              <a:t>即使</a:t>
            </a:r>
            <a:r>
              <a:rPr lang="en-US" sz="3700" dirty="0" err="1">
                <a:latin typeface="Gentium Basic"/>
              </a:rPr>
              <a:t>你对这门课不感兴趣</a:t>
            </a:r>
            <a:r>
              <a:rPr lang="zh-CN" altLang="en-US" sz="3700" dirty="0">
                <a:latin typeface="Gentium Basic"/>
              </a:rPr>
              <a:t>，为了毕业，你</a:t>
            </a:r>
            <a:r>
              <a:rPr lang="zh-CN" altLang="en-US" sz="3700" dirty="0">
                <a:solidFill>
                  <a:srgbClr val="FF0000"/>
                </a:solidFill>
                <a:latin typeface="Gentium Basic"/>
              </a:rPr>
              <a:t>也</a:t>
            </a:r>
            <a:r>
              <a:rPr lang="zh-CN" altLang="en-US" sz="3700" dirty="0">
                <a:latin typeface="Gentium Basic"/>
              </a:rPr>
              <a:t>要用功地学。</a:t>
            </a:r>
            <a:endParaRPr lang="en-US" altLang="zh-CN" sz="3700" dirty="0">
              <a:latin typeface="Gentium Basic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3200" dirty="0">
                <a:latin typeface="Gentium Basic"/>
              </a:rPr>
              <a:t>4.</a:t>
            </a:r>
            <a:r>
              <a:rPr lang="zh-CN" altLang="en-US" sz="3200" dirty="0">
                <a:latin typeface="Gentium Basic"/>
              </a:rPr>
              <a:t> </a:t>
            </a:r>
            <a:r>
              <a:rPr lang="en-US" altLang="zh-CN" sz="3200" dirty="0">
                <a:latin typeface="Gentium Basic"/>
              </a:rPr>
              <a:t>Even if you have a lot of money, you can‘t buy happiness.</a:t>
            </a:r>
          </a:p>
          <a:p>
            <a:pPr marL="0" indent="0">
              <a:spcBef>
                <a:spcPts val="0"/>
              </a:spcBef>
              <a:buNone/>
            </a:pPr>
            <a:r>
              <a:rPr lang="zh-CN" altLang="en-US" dirty="0">
                <a:latin typeface="Gentium Basic"/>
              </a:rPr>
              <a:t>  </a:t>
            </a:r>
            <a:r>
              <a:rPr lang="zh-CN" altLang="en-US" dirty="0">
                <a:solidFill>
                  <a:srgbClr val="FF0000"/>
                </a:solidFill>
                <a:latin typeface="Gentium Basic"/>
              </a:rPr>
              <a:t>即使</a:t>
            </a:r>
            <a:r>
              <a:rPr lang="zh-CN" altLang="en-US" dirty="0">
                <a:latin typeface="Gentium Basic"/>
              </a:rPr>
              <a:t>你有很多钱，你</a:t>
            </a:r>
            <a:r>
              <a:rPr lang="zh-CN" altLang="en-US" dirty="0">
                <a:solidFill>
                  <a:srgbClr val="FF0000"/>
                </a:solidFill>
                <a:latin typeface="Gentium Basic"/>
              </a:rPr>
              <a:t>也</a:t>
            </a:r>
            <a:r>
              <a:rPr lang="zh-CN" altLang="en-US" dirty="0">
                <a:latin typeface="Gentium Basic"/>
              </a:rPr>
              <a:t>买不到幸福。</a:t>
            </a:r>
            <a:endParaRPr lang="en-US" altLang="zh-CN" dirty="0">
              <a:latin typeface="Gentium Basic"/>
            </a:endParaRPr>
          </a:p>
          <a:p>
            <a:pPr marL="0" indent="0">
              <a:spcBef>
                <a:spcPts val="0"/>
              </a:spcBef>
              <a:buNone/>
            </a:pPr>
            <a:endParaRPr lang="en-US" dirty="0">
              <a:latin typeface="Gentium Basic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0EE5E9-A519-A244-B310-AFC9D223850B}"/>
              </a:ext>
            </a:extLst>
          </p:cNvPr>
          <p:cNvSpPr txBox="1"/>
          <p:nvPr/>
        </p:nvSpPr>
        <p:spPr>
          <a:xfrm>
            <a:off x="3325091" y="1384414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</a:t>
            </a:r>
            <a:r>
              <a:rPr lang="zh-CN" altLang="en-US" dirty="0"/>
              <a:t> </a:t>
            </a:r>
            <a:r>
              <a:rPr lang="en-US" altLang="zh-CN" dirty="0"/>
              <a:t>supposition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239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91D5567-5367-C943-9463-40B717465C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2241" y="1433319"/>
            <a:ext cx="6654800" cy="2578100"/>
          </a:xfrm>
          <a:prstGeom prst="rect">
            <a:avLst/>
          </a:prstGeom>
        </p:spPr>
      </p:pic>
      <p:sp>
        <p:nvSpPr>
          <p:cNvPr id="10" name="Left Brace 9">
            <a:extLst>
              <a:ext uri="{FF2B5EF4-FFF2-40B4-BE49-F238E27FC236}">
                <a16:creationId xmlns:a16="http://schemas.microsoft.com/office/drawing/2014/main" id="{646DCC38-9549-EA45-8401-B741478E3C25}"/>
              </a:ext>
            </a:extLst>
          </p:cNvPr>
          <p:cNvSpPr/>
          <p:nvPr/>
        </p:nvSpPr>
        <p:spPr>
          <a:xfrm>
            <a:off x="9417786" y="1562643"/>
            <a:ext cx="542547" cy="333584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D92005C-476B-E640-ABD4-184CCE6BBE7A}"/>
              </a:ext>
            </a:extLst>
          </p:cNvPr>
          <p:cNvSpPr txBox="1"/>
          <p:nvPr/>
        </p:nvSpPr>
        <p:spPr>
          <a:xfrm>
            <a:off x="8156609" y="2794702"/>
            <a:ext cx="1210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>
                <a:latin typeface="KaiTi" panose="02010609060101010101" pitchFamily="49" charset="-122"/>
                <a:ea typeface="KaiTi" panose="02010609060101010101" pitchFamily="49" charset="-122"/>
              </a:rPr>
              <a:t>面食</a:t>
            </a:r>
            <a:endParaRPr lang="en-US" sz="40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007AE7E-92BA-5849-841A-8AE4E91A0A1C}"/>
              </a:ext>
            </a:extLst>
          </p:cNvPr>
          <p:cNvSpPr txBox="1"/>
          <p:nvPr/>
        </p:nvSpPr>
        <p:spPr>
          <a:xfrm>
            <a:off x="3129425" y="1869417"/>
            <a:ext cx="1261884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KaiTi" panose="02010609060101010101" pitchFamily="49" charset="-122"/>
                <a:ea typeface="KaiTi" panose="02010609060101010101" pitchFamily="49" charset="-122"/>
              </a:rPr>
              <a:t>中国菜</a:t>
            </a:r>
            <a:endParaRPr lang="en-US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850E193-3152-C642-B38C-3DCCE75C6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987" y="299240"/>
            <a:ext cx="10515600" cy="882907"/>
          </a:xfrm>
        </p:spPr>
        <p:txBody>
          <a:bodyPr>
            <a:normAutofit fontScale="90000"/>
          </a:bodyPr>
          <a:lstStyle/>
          <a:p>
            <a:r>
              <a:rPr lang="zh-CN" altLang="en-US" sz="49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⋯可以分为⋯ </a:t>
            </a:r>
            <a:r>
              <a:rPr lang="en-US" altLang="zh-CN" sz="49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/</a:t>
            </a:r>
            <a:r>
              <a:rPr lang="zh-CN" altLang="en-US" sz="49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49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⋯</a:t>
            </a:r>
            <a:r>
              <a:rPr lang="zh-CN" altLang="en-US" sz="49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包括⋯</a:t>
            </a:r>
            <a:r>
              <a:rPr lang="zh-TW" altLang="en-US" sz="49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 </a:t>
            </a:r>
            <a:br>
              <a:rPr lang="en-US" altLang="zh-TW" sz="49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</a:b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…can</a:t>
            </a:r>
            <a:r>
              <a:rPr lang="zh-CN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be</a:t>
            </a:r>
            <a:r>
              <a:rPr lang="zh-CN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divided</a:t>
            </a:r>
            <a:r>
              <a:rPr lang="zh-CN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into…/…include…/</a:t>
            </a:r>
            <a:r>
              <a:rPr lang="zh-CN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is</a:t>
            </a:r>
            <a:r>
              <a:rPr lang="zh-CN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consist</a:t>
            </a:r>
            <a:r>
              <a:rPr lang="zh-CN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of</a:t>
            </a:r>
            <a:r>
              <a:rPr lang="zh-TW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endParaRPr lang="en-US" sz="31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FE5904-692E-7947-A364-2B8403838A8D}"/>
              </a:ext>
            </a:extLst>
          </p:cNvPr>
          <p:cNvSpPr txBox="1"/>
          <p:nvPr/>
        </p:nvSpPr>
        <p:spPr>
          <a:xfrm>
            <a:off x="3129425" y="3712248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插入相关图片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素菜</a:t>
            </a:r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、肉菜、汤等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EB13034-01EA-8843-B322-3B6E282C092E}"/>
              </a:ext>
            </a:extLst>
          </p:cNvPr>
          <p:cNvSpPr txBox="1"/>
          <p:nvPr/>
        </p:nvSpPr>
        <p:spPr>
          <a:xfrm>
            <a:off x="10010922" y="2127443"/>
            <a:ext cx="156966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插入相关图片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馒头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面条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饼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等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DBD1C821-68C5-7C40-860B-CC5621045613}"/>
              </a:ext>
            </a:extLst>
          </p:cNvPr>
          <p:cNvSpPr txBox="1">
            <a:spLocks/>
          </p:cNvSpPr>
          <p:nvPr/>
        </p:nvSpPr>
        <p:spPr>
          <a:xfrm>
            <a:off x="703288" y="5085670"/>
            <a:ext cx="10515600" cy="9098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弗罗里达州的特产包括</a:t>
            </a:r>
            <a:r>
              <a:rPr lang="en-US" altLang="zh-CN" dirty="0"/>
              <a:t>…</a:t>
            </a:r>
            <a:r>
              <a:rPr lang="zh-CN" altLang="en-US" dirty="0"/>
              <a:t>、</a:t>
            </a:r>
            <a:r>
              <a:rPr lang="en-US" altLang="zh-CN" dirty="0"/>
              <a:t>…</a:t>
            </a:r>
            <a:r>
              <a:rPr lang="zh-CN" altLang="en-US" dirty="0"/>
              <a:t>、</a:t>
            </a:r>
            <a:r>
              <a:rPr lang="en-US" altLang="zh-CN" dirty="0"/>
              <a:t>…</a:t>
            </a:r>
            <a:r>
              <a:rPr lang="zh-CN" altLang="en-US" dirty="0"/>
              <a:t>等等。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DD9D460-55F5-1143-91DA-E40BF9283F15}"/>
              </a:ext>
            </a:extLst>
          </p:cNvPr>
          <p:cNvSpPr txBox="1"/>
          <p:nvPr/>
        </p:nvSpPr>
        <p:spPr>
          <a:xfrm>
            <a:off x="5814046" y="5912429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插入相关图片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44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eft Brace 9">
            <a:extLst>
              <a:ext uri="{FF2B5EF4-FFF2-40B4-BE49-F238E27FC236}">
                <a16:creationId xmlns:a16="http://schemas.microsoft.com/office/drawing/2014/main" id="{9B9801DB-FBCB-B54C-86B2-E07B149CB7DF}"/>
              </a:ext>
            </a:extLst>
          </p:cNvPr>
          <p:cNvSpPr/>
          <p:nvPr/>
        </p:nvSpPr>
        <p:spPr>
          <a:xfrm rot="5400000">
            <a:off x="2779576" y="349877"/>
            <a:ext cx="561296" cy="4200217"/>
          </a:xfrm>
          <a:prstGeom prst="leftBrac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451B93D-F7FE-9145-9088-23AD151A4FB2}"/>
              </a:ext>
            </a:extLst>
          </p:cNvPr>
          <p:cNvSpPr txBox="1"/>
          <p:nvPr/>
        </p:nvSpPr>
        <p:spPr>
          <a:xfrm>
            <a:off x="2434081" y="1451527"/>
            <a:ext cx="1210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>
                <a:latin typeface="KaiTi" panose="02010609060101010101" pitchFamily="49" charset="-122"/>
                <a:ea typeface="KaiTi" panose="02010609060101010101" pitchFamily="49" charset="-122"/>
              </a:rPr>
              <a:t>味道</a:t>
            </a:r>
            <a:endParaRPr lang="en-US" sz="40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6ABBFB9-CB2C-6C48-B899-E3B4DEF64953}"/>
              </a:ext>
            </a:extLst>
          </p:cNvPr>
          <p:cNvSpPr txBox="1"/>
          <p:nvPr/>
        </p:nvSpPr>
        <p:spPr>
          <a:xfrm>
            <a:off x="692366" y="2725523"/>
            <a:ext cx="4801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>
                <a:latin typeface="KaiTi" panose="02010609060101010101" pitchFamily="49" charset="-122"/>
                <a:ea typeface="KaiTi" panose="02010609060101010101" pitchFamily="49" charset="-122"/>
              </a:rPr>
              <a:t>酸</a:t>
            </a:r>
            <a:r>
              <a:rPr lang="zh-CN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en-US" sz="4000" dirty="0" err="1">
                <a:latin typeface="KaiTi" panose="02010609060101010101" pitchFamily="49" charset="-122"/>
                <a:ea typeface="KaiTi" panose="02010609060101010101" pitchFamily="49" charset="-122"/>
              </a:rPr>
              <a:t>甜</a:t>
            </a:r>
            <a:r>
              <a:rPr lang="zh-CN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en-US" sz="4000" dirty="0" err="1">
                <a:latin typeface="KaiTi" panose="02010609060101010101" pitchFamily="49" charset="-122"/>
                <a:ea typeface="KaiTi" panose="02010609060101010101" pitchFamily="49" charset="-122"/>
              </a:rPr>
              <a:t>苦</a:t>
            </a:r>
            <a:r>
              <a:rPr lang="zh-CN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en-US" sz="4000" dirty="0" err="1">
                <a:latin typeface="KaiTi" panose="02010609060101010101" pitchFamily="49" charset="-122"/>
                <a:ea typeface="KaiTi" panose="02010609060101010101" pitchFamily="49" charset="-122"/>
              </a:rPr>
              <a:t>辣</a:t>
            </a:r>
            <a:r>
              <a:rPr lang="zh-CN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  咸</a:t>
            </a:r>
            <a:endParaRPr lang="en-US" sz="40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D655009-7C04-F340-A6E5-CFD917CFF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7135" y="2135779"/>
            <a:ext cx="3098003" cy="8829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美国的政党</a:t>
            </a:r>
            <a:r>
              <a:rPr lang="zh-TW" altLang="en-US" dirty="0"/>
              <a:t>：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FBACDB5-6010-924B-A563-2C90192D9B94}"/>
              </a:ext>
            </a:extLst>
          </p:cNvPr>
          <p:cNvSpPr txBox="1"/>
          <p:nvPr/>
        </p:nvSpPr>
        <p:spPr>
          <a:xfrm>
            <a:off x="7304160" y="2813094"/>
            <a:ext cx="1260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zhèng</a:t>
            </a:r>
            <a:r>
              <a:rPr lang="zh-CN" altLang="en-US" dirty="0"/>
              <a:t> </a:t>
            </a:r>
            <a:r>
              <a:rPr lang="en-US" altLang="zh-CN" dirty="0" err="1"/>
              <a:t>dǎng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B55F8A3-C53F-6049-AB74-22251A1B9CAD}"/>
              </a:ext>
            </a:extLst>
          </p:cNvPr>
          <p:cNvSpPr txBox="1"/>
          <p:nvPr/>
        </p:nvSpPr>
        <p:spPr>
          <a:xfrm>
            <a:off x="7304159" y="2021844"/>
            <a:ext cx="1623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political</a:t>
            </a:r>
            <a:r>
              <a:rPr lang="zh-CN" altLang="en-US" dirty="0"/>
              <a:t> </a:t>
            </a:r>
            <a:r>
              <a:rPr lang="en-US" altLang="zh-CN" dirty="0"/>
              <a:t>parties</a:t>
            </a:r>
            <a:endParaRPr lang="en-US" dirty="0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80E04149-AE58-4C4C-A7D6-8D3675052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987" y="299240"/>
            <a:ext cx="10515600" cy="882907"/>
          </a:xfrm>
        </p:spPr>
        <p:txBody>
          <a:bodyPr>
            <a:normAutofit fontScale="90000"/>
          </a:bodyPr>
          <a:lstStyle/>
          <a:p>
            <a:r>
              <a:rPr lang="zh-CN" altLang="en-US" sz="49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⋯可以分为⋯ </a:t>
            </a:r>
            <a:r>
              <a:rPr lang="en-US" altLang="zh-CN" sz="49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/</a:t>
            </a:r>
            <a:r>
              <a:rPr lang="zh-CN" altLang="en-US" sz="49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49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⋯</a:t>
            </a:r>
            <a:r>
              <a:rPr lang="zh-CN" altLang="en-US" sz="49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包括⋯</a:t>
            </a:r>
            <a:r>
              <a:rPr lang="zh-TW" altLang="en-US" sz="49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 </a:t>
            </a:r>
            <a:br>
              <a:rPr lang="en-US" altLang="zh-TW" sz="49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</a:b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…can</a:t>
            </a:r>
            <a:r>
              <a:rPr lang="zh-CN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be</a:t>
            </a:r>
            <a:r>
              <a:rPr lang="zh-CN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divided</a:t>
            </a:r>
            <a:r>
              <a:rPr lang="zh-CN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into…/…include…/</a:t>
            </a:r>
            <a:r>
              <a:rPr lang="zh-CN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is</a:t>
            </a:r>
            <a:r>
              <a:rPr lang="zh-CN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consist</a:t>
            </a:r>
            <a:r>
              <a:rPr lang="zh-CN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of</a:t>
            </a:r>
            <a:r>
              <a:rPr lang="zh-TW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endParaRPr lang="en-US" sz="3100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C7197BCC-5918-AD4C-97E4-A3DCDAE35C3B}"/>
              </a:ext>
            </a:extLst>
          </p:cNvPr>
          <p:cNvSpPr txBox="1">
            <a:spLocks/>
          </p:cNvSpPr>
          <p:nvPr/>
        </p:nvSpPr>
        <p:spPr>
          <a:xfrm>
            <a:off x="885079" y="4423500"/>
            <a:ext cx="11043685" cy="17014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dirty="0"/>
              <a:t>大学的申请材料包括</a:t>
            </a:r>
            <a:r>
              <a:rPr lang="en-US" altLang="zh-CN" dirty="0"/>
              <a:t>…</a:t>
            </a:r>
            <a:r>
              <a:rPr lang="zh-CN" altLang="en-US" dirty="0"/>
              <a:t>、</a:t>
            </a:r>
            <a:r>
              <a:rPr lang="en-US" altLang="zh-CN" dirty="0"/>
              <a:t>…</a:t>
            </a:r>
            <a:r>
              <a:rPr lang="zh-CN" altLang="en-US" dirty="0"/>
              <a:t>、</a:t>
            </a:r>
            <a:r>
              <a:rPr lang="en-US" altLang="zh-CN" dirty="0"/>
              <a:t> …</a:t>
            </a:r>
            <a:r>
              <a:rPr lang="zh-CN" altLang="en-US" dirty="0"/>
              <a:t>、</a:t>
            </a:r>
            <a:r>
              <a:rPr lang="en-US" altLang="zh-CN" dirty="0"/>
              <a:t>… 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22" name="Left Brace 21">
            <a:extLst>
              <a:ext uri="{FF2B5EF4-FFF2-40B4-BE49-F238E27FC236}">
                <a16:creationId xmlns:a16="http://schemas.microsoft.com/office/drawing/2014/main" id="{79EE94C6-B30D-574D-9C48-6A5F0F097853}"/>
              </a:ext>
            </a:extLst>
          </p:cNvPr>
          <p:cNvSpPr/>
          <p:nvPr/>
        </p:nvSpPr>
        <p:spPr>
          <a:xfrm>
            <a:off x="8881896" y="1785620"/>
            <a:ext cx="542547" cy="1879805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73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16" grpId="0"/>
      <p:bldP spid="19" grpId="0"/>
      <p:bldP spid="21" grpId="0" build="p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573A5-74A6-1D4C-8D50-47154D26D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5" y="170893"/>
            <a:ext cx="11548443" cy="882907"/>
          </a:xfrm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chemeClr val="tx1"/>
                </a:solidFill>
              </a:rPr>
              <a:t>无论</a:t>
            </a:r>
            <a:r>
              <a:rPr lang="en-US" altLang="zh-CN" dirty="0">
                <a:solidFill>
                  <a:schemeClr val="tx1"/>
                </a:solidFill>
              </a:rPr>
              <a:t>+</a:t>
            </a:r>
            <a:r>
              <a:rPr lang="en-US" altLang="zh-CN" dirty="0">
                <a:solidFill>
                  <a:srgbClr val="FF0000"/>
                </a:solidFill>
              </a:rPr>
              <a:t>Question</a:t>
            </a:r>
            <a:r>
              <a:rPr lang="zh-CN" altLang="en-US" dirty="0">
                <a:solidFill>
                  <a:srgbClr val="FF000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form</a:t>
            </a:r>
            <a:r>
              <a:rPr lang="zh-CN" altLang="en-US" dirty="0">
                <a:solidFill>
                  <a:schemeClr val="tx1"/>
                </a:solidFill>
              </a:rPr>
              <a:t>，</a:t>
            </a:r>
            <a:r>
              <a:rPr lang="en-US" altLang="zh-CN" dirty="0">
                <a:solidFill>
                  <a:schemeClr val="tx1"/>
                </a:solidFill>
              </a:rPr>
              <a:t>S</a:t>
            </a:r>
            <a:r>
              <a:rPr lang="zh-CN" altLang="en-US" dirty="0">
                <a:solidFill>
                  <a:srgbClr val="FF0000"/>
                </a:solidFill>
              </a:rPr>
              <a:t>都</a:t>
            </a:r>
            <a:r>
              <a:rPr lang="en-US" altLang="zh-CN" dirty="0">
                <a:solidFill>
                  <a:schemeClr val="tx1"/>
                </a:solidFill>
              </a:rPr>
              <a:t>…</a:t>
            </a:r>
            <a:r>
              <a:rPr lang="zh-CN" altLang="en-US" dirty="0">
                <a:solidFill>
                  <a:schemeClr val="tx1"/>
                </a:solidFill>
              </a:rPr>
              <a:t>。</a:t>
            </a:r>
            <a:r>
              <a:rPr lang="zh-TW" altLang="en-US" dirty="0">
                <a:solidFill>
                  <a:schemeClr val="tx1"/>
                </a:solidFill>
              </a:rPr>
              <a:t>  </a:t>
            </a:r>
            <a:r>
              <a:rPr lang="en-US" altLang="zh-TW" sz="3600" dirty="0">
                <a:solidFill>
                  <a:schemeClr val="tx1"/>
                </a:solidFill>
              </a:rPr>
              <a:t>no</a:t>
            </a:r>
            <a:r>
              <a:rPr lang="zh-TW" altLang="en-US" sz="3600" dirty="0">
                <a:solidFill>
                  <a:schemeClr val="tx1"/>
                </a:solidFill>
              </a:rPr>
              <a:t> </a:t>
            </a:r>
            <a:r>
              <a:rPr lang="en-US" altLang="zh-TW" sz="3600" dirty="0">
                <a:solidFill>
                  <a:schemeClr val="tx1"/>
                </a:solidFill>
              </a:rPr>
              <a:t>matter⋯</a:t>
            </a:r>
            <a:r>
              <a:rPr lang="zh-TW" altLang="en-US" sz="3600" dirty="0">
                <a:solidFill>
                  <a:schemeClr val="tx1"/>
                </a:solidFill>
              </a:rPr>
              <a:t>，</a:t>
            </a:r>
            <a:r>
              <a:rPr lang="en-US" altLang="zh-TW" sz="3600" dirty="0">
                <a:solidFill>
                  <a:schemeClr val="tx1"/>
                </a:solidFill>
              </a:rPr>
              <a:t>S⋯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7934A-C190-F34B-92FA-B0EEC8764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184" y="1109220"/>
            <a:ext cx="5072062" cy="1807853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3200" dirty="0">
                <a:solidFill>
                  <a:srgbClr val="FF0000"/>
                </a:solidFill>
              </a:rPr>
              <a:t>谁</a:t>
            </a:r>
            <a:r>
              <a:rPr lang="en-US" altLang="zh-CN" sz="3200" dirty="0">
                <a:solidFill>
                  <a:srgbClr val="FF0000"/>
                </a:solidFill>
              </a:rPr>
              <a:t>/</a:t>
            </a:r>
            <a:r>
              <a:rPr lang="zh-CN" altLang="en-US" sz="3200" dirty="0">
                <a:solidFill>
                  <a:srgbClr val="FF0000"/>
                </a:solidFill>
              </a:rPr>
              <a:t>什么</a:t>
            </a:r>
            <a:r>
              <a:rPr lang="en-US" altLang="zh-CN" sz="3200" dirty="0">
                <a:solidFill>
                  <a:srgbClr val="FF0000"/>
                </a:solidFill>
              </a:rPr>
              <a:t>/</a:t>
            </a:r>
            <a:r>
              <a:rPr lang="zh-CN" altLang="en-US" sz="3200" dirty="0">
                <a:solidFill>
                  <a:srgbClr val="FF0000"/>
                </a:solidFill>
              </a:rPr>
              <a:t>哪儿</a:t>
            </a:r>
            <a:r>
              <a:rPr lang="en-US" altLang="zh-CN" sz="3200" dirty="0">
                <a:solidFill>
                  <a:srgbClr val="FF0000"/>
                </a:solidFill>
              </a:rPr>
              <a:t>/</a:t>
            </a:r>
            <a:r>
              <a:rPr lang="zh-CN" altLang="en-US" sz="3200" dirty="0">
                <a:solidFill>
                  <a:srgbClr val="FF0000"/>
                </a:solidFill>
              </a:rPr>
              <a:t>怎么</a:t>
            </a:r>
            <a:r>
              <a:rPr lang="en-US" altLang="zh-CN" sz="3200" dirty="0">
                <a:solidFill>
                  <a:srgbClr val="FF0000"/>
                </a:solidFill>
              </a:rPr>
              <a:t>/</a:t>
            </a:r>
            <a:r>
              <a:rPr lang="zh-CN" altLang="en-US" sz="3200" dirty="0">
                <a:solidFill>
                  <a:srgbClr val="FF0000"/>
                </a:solidFill>
              </a:rPr>
              <a:t>怎么样</a:t>
            </a:r>
            <a:endParaRPr lang="en-US" altLang="zh-CN" sz="3200" dirty="0">
              <a:solidFill>
                <a:srgbClr val="FF0000"/>
              </a:solidFill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CN" sz="3200" dirty="0">
                <a:solidFill>
                  <a:srgbClr val="FF0000"/>
                </a:solidFill>
              </a:rPr>
              <a:t>A</a:t>
            </a:r>
            <a:r>
              <a:rPr lang="zh-CN" altLang="en-US" sz="3200" dirty="0">
                <a:solidFill>
                  <a:srgbClr val="FF0000"/>
                </a:solidFill>
              </a:rPr>
              <a:t>还是</a:t>
            </a:r>
            <a:r>
              <a:rPr lang="en-US" altLang="zh-CN" sz="3200" dirty="0">
                <a:solidFill>
                  <a:srgbClr val="FF0000"/>
                </a:solidFill>
              </a:rPr>
              <a:t>B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dirty="0">
                <a:solidFill>
                  <a:srgbClr val="FF0000"/>
                </a:solidFill>
              </a:rPr>
              <a:t>V</a:t>
            </a:r>
            <a:r>
              <a:rPr lang="zh-CN" altLang="en-US" sz="3200" dirty="0">
                <a:solidFill>
                  <a:srgbClr val="FF0000"/>
                </a:solidFill>
              </a:rPr>
              <a:t>不</a:t>
            </a:r>
            <a:r>
              <a:rPr lang="en-US" altLang="zh-CN" sz="3200" dirty="0">
                <a:solidFill>
                  <a:srgbClr val="FF0000"/>
                </a:solidFill>
              </a:rPr>
              <a:t>V</a:t>
            </a:r>
            <a:r>
              <a:rPr lang="zh-CN" altLang="en-US" sz="3200" dirty="0">
                <a:solidFill>
                  <a:srgbClr val="FF0000"/>
                </a:solidFill>
              </a:rPr>
              <a:t>   有没有</a:t>
            </a:r>
            <a:endParaRPr lang="en-US" sz="3200" dirty="0">
              <a:solidFill>
                <a:srgbClr val="FF0000"/>
              </a:solidFill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778826E-4FB9-C347-A5C5-1C0C17212169}"/>
              </a:ext>
            </a:extLst>
          </p:cNvPr>
          <p:cNvSpPr txBox="1">
            <a:spLocks/>
          </p:cNvSpPr>
          <p:nvPr/>
        </p:nvSpPr>
        <p:spPr>
          <a:xfrm>
            <a:off x="95000" y="2820088"/>
            <a:ext cx="11916889" cy="4644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3000" dirty="0"/>
              <a:t>No matter cooking</a:t>
            </a:r>
            <a:r>
              <a:rPr lang="zh-CN" altLang="en-US" sz="3000" dirty="0"/>
              <a:t> </a:t>
            </a:r>
            <a:r>
              <a:rPr lang="en-US" altLang="zh-CN" sz="3000" dirty="0"/>
              <a:t>what dishes, Sichuan people always put chili peppers.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zh-CN" altLang="en-US" dirty="0"/>
              <a:t>   无论做</a:t>
            </a:r>
            <a:r>
              <a:rPr lang="zh-CN" altLang="en-US" dirty="0">
                <a:solidFill>
                  <a:srgbClr val="FF0000"/>
                </a:solidFill>
              </a:rPr>
              <a:t>什么</a:t>
            </a:r>
            <a:r>
              <a:rPr lang="zh-CN" altLang="en-US" dirty="0"/>
              <a:t>菜，四川人</a:t>
            </a:r>
            <a:r>
              <a:rPr lang="zh-CN" altLang="en-US" dirty="0">
                <a:solidFill>
                  <a:srgbClr val="FF0000"/>
                </a:solidFill>
              </a:rPr>
              <a:t>都</a:t>
            </a:r>
            <a:r>
              <a:rPr lang="zh-CN" altLang="en-US" dirty="0"/>
              <a:t>要放辣子</a:t>
            </a:r>
            <a:r>
              <a:rPr lang="en-US" altLang="zh-CN" dirty="0"/>
              <a:t>🌶</a:t>
            </a:r>
            <a:r>
              <a:rPr lang="zh-CN" altLang="en-US" dirty="0"/>
              <a:t>。</a:t>
            </a:r>
            <a:endParaRPr lang="en-US" altLang="zh-CN" dirty="0"/>
          </a:p>
          <a:p>
            <a:pPr>
              <a:lnSpc>
                <a:spcPct val="110000"/>
              </a:lnSpc>
            </a:pPr>
            <a:r>
              <a:rPr lang="en-US" altLang="zh-CN" sz="3000" dirty="0"/>
              <a:t>No</a:t>
            </a:r>
            <a:r>
              <a:rPr lang="zh-CN" altLang="en-US" sz="3000" dirty="0"/>
              <a:t> </a:t>
            </a:r>
            <a:r>
              <a:rPr lang="en-US" altLang="zh-CN" sz="3000" dirty="0"/>
              <a:t>matter it is breakfast, lunch, or dinner, Shandong people always</a:t>
            </a:r>
            <a:r>
              <a:rPr lang="zh-CN" altLang="en-US" sz="3000" dirty="0"/>
              <a:t> </a:t>
            </a:r>
            <a:r>
              <a:rPr lang="en-US" altLang="zh-CN" sz="3000" dirty="0"/>
              <a:t>eat</a:t>
            </a:r>
            <a:r>
              <a:rPr lang="zh-CN" altLang="en-US" sz="3000" dirty="0"/>
              <a:t> </a:t>
            </a:r>
            <a:endParaRPr lang="en-US" altLang="zh-CN" sz="3000" dirty="0"/>
          </a:p>
          <a:p>
            <a:pPr marL="0" indent="0">
              <a:lnSpc>
                <a:spcPct val="110000"/>
              </a:lnSpc>
              <a:buNone/>
            </a:pPr>
            <a:r>
              <a:rPr lang="zh-CN" altLang="en-US" dirty="0"/>
              <a:t>  无论是早饭、午饭</a:t>
            </a:r>
            <a:r>
              <a:rPr lang="zh-CN" altLang="en-US" dirty="0">
                <a:solidFill>
                  <a:srgbClr val="FF0000"/>
                </a:solidFill>
              </a:rPr>
              <a:t>还是</a:t>
            </a:r>
            <a:r>
              <a:rPr lang="zh-CN" altLang="en-US" dirty="0"/>
              <a:t>晚饭，山东人</a:t>
            </a:r>
            <a:r>
              <a:rPr lang="zh-CN" altLang="en-US" dirty="0">
                <a:solidFill>
                  <a:srgbClr val="FF0000"/>
                </a:solidFill>
              </a:rPr>
              <a:t>都</a:t>
            </a:r>
            <a:r>
              <a:rPr lang="zh-CN" altLang="en-US" dirty="0"/>
              <a:t>要吃馒头。</a:t>
            </a:r>
            <a:endParaRPr lang="en-US" altLang="zh-CN" dirty="0"/>
          </a:p>
          <a:p>
            <a:pPr>
              <a:lnSpc>
                <a:spcPct val="110000"/>
              </a:lnSpc>
            </a:pPr>
            <a:r>
              <a:rPr lang="en-US" altLang="zh-CN" sz="3000" dirty="0"/>
              <a:t>Regardless of whether my parents agree or not, I will be with him.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zh-CN" altLang="en-US" dirty="0"/>
              <a:t>  无论父母</a:t>
            </a:r>
            <a:r>
              <a:rPr lang="zh-CN" altLang="en-US" dirty="0">
                <a:solidFill>
                  <a:srgbClr val="FF0000"/>
                </a:solidFill>
              </a:rPr>
              <a:t>同不同意</a:t>
            </a:r>
            <a:r>
              <a:rPr lang="zh-TW" altLang="en-US" dirty="0"/>
              <a:t>，</a:t>
            </a:r>
            <a:r>
              <a:rPr lang="zh-CN" altLang="en-US" dirty="0"/>
              <a:t>我</a:t>
            </a:r>
            <a:r>
              <a:rPr lang="zh-CN" altLang="en-US" dirty="0">
                <a:solidFill>
                  <a:srgbClr val="FF0000"/>
                </a:solidFill>
              </a:rPr>
              <a:t>都</a:t>
            </a:r>
            <a:r>
              <a:rPr lang="zh-CN" altLang="en-US" dirty="0"/>
              <a:t>要和他在一起</a:t>
            </a:r>
            <a:r>
              <a:rPr lang="zh-TW" altLang="en-US" dirty="0"/>
              <a:t>。</a:t>
            </a:r>
            <a:endParaRPr lang="en-US" altLang="zh-CN" dirty="0"/>
          </a:p>
          <a:p>
            <a:pPr>
              <a:lnSpc>
                <a:spcPct val="110000"/>
              </a:lnSpc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8B67CA-710D-394C-9326-B13F2572E74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894" t="-1968" r="9029"/>
          <a:stretch/>
        </p:blipFill>
        <p:spPr>
          <a:xfrm>
            <a:off x="10706599" y="4743772"/>
            <a:ext cx="1399309" cy="12160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CF78612-6658-664A-AFBB-7598E706597B}"/>
              </a:ext>
            </a:extLst>
          </p:cNvPr>
          <p:cNvSpPr txBox="1"/>
          <p:nvPr/>
        </p:nvSpPr>
        <p:spPr>
          <a:xfrm>
            <a:off x="5694220" y="5412868"/>
            <a:ext cx="822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00B050"/>
                </a:solidFill>
              </a:rPr>
              <a:t>tóng</a:t>
            </a:r>
            <a:r>
              <a:rPr lang="zh-CN" altLang="en-US" dirty="0">
                <a:solidFill>
                  <a:srgbClr val="00B050"/>
                </a:solidFill>
              </a:rPr>
              <a:t> </a:t>
            </a:r>
            <a:r>
              <a:rPr lang="en-US" altLang="zh-CN" dirty="0" err="1">
                <a:solidFill>
                  <a:srgbClr val="00B050"/>
                </a:solidFill>
              </a:rPr>
              <a:t>yì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958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50DDD4F-0C4B-104C-8DD9-89F82352F5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226" y="329224"/>
            <a:ext cx="10071100" cy="2247900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778826E-4FB9-C347-A5C5-1C0C17212169}"/>
              </a:ext>
            </a:extLst>
          </p:cNvPr>
          <p:cNvSpPr txBox="1">
            <a:spLocks/>
          </p:cNvSpPr>
          <p:nvPr/>
        </p:nvSpPr>
        <p:spPr>
          <a:xfrm>
            <a:off x="18772" y="3256561"/>
            <a:ext cx="12025745" cy="39250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zh-CN" sz="2800" dirty="0"/>
              <a:t>No matter cooking</a:t>
            </a:r>
            <a:r>
              <a:rPr lang="zh-CN" altLang="en-US" sz="2800" dirty="0"/>
              <a:t> </a:t>
            </a:r>
            <a:r>
              <a:rPr lang="en-US" altLang="zh-CN" sz="2800" dirty="0"/>
              <a:t>what dishes, </a:t>
            </a:r>
            <a:r>
              <a:rPr lang="zh-CN" altLang="en-US" sz="2800" dirty="0"/>
              <a:t>山西</a:t>
            </a:r>
            <a:r>
              <a:rPr lang="en-US" altLang="zh-CN" sz="2800" dirty="0"/>
              <a:t> people always put vinegar.</a:t>
            </a:r>
            <a:r>
              <a:rPr lang="zh-CN" altLang="en-US" sz="2800" dirty="0"/>
              <a:t> </a:t>
            </a:r>
            <a:r>
              <a:rPr lang="en-US" altLang="zh-CN" sz="2800" dirty="0"/>
              <a:t>Because</a:t>
            </a:r>
            <a:r>
              <a:rPr lang="zh-CN" altLang="en-US" sz="2800" dirty="0"/>
              <a:t> </a:t>
            </a:r>
            <a:r>
              <a:rPr lang="en-US" altLang="zh-CN" sz="2800" dirty="0"/>
              <a:t>vinegar</a:t>
            </a:r>
            <a:r>
              <a:rPr lang="zh-CN" altLang="en-US" sz="2800" dirty="0"/>
              <a:t> </a:t>
            </a:r>
            <a:r>
              <a:rPr lang="en-US" altLang="zh-CN" sz="2800" dirty="0"/>
              <a:t>is</a:t>
            </a:r>
            <a:r>
              <a:rPr lang="zh-CN" altLang="en-US" sz="2800" dirty="0"/>
              <a:t> </a:t>
            </a:r>
            <a:r>
              <a:rPr lang="en-US" altLang="zh-CN" sz="2800" dirty="0"/>
              <a:t>the</a:t>
            </a:r>
            <a:r>
              <a:rPr lang="zh-CN" altLang="en-US" sz="2800" dirty="0"/>
              <a:t> </a:t>
            </a:r>
            <a:r>
              <a:rPr lang="en-US" altLang="zh-CN" sz="2800" dirty="0"/>
              <a:t>local</a:t>
            </a:r>
            <a:r>
              <a:rPr lang="zh-CN" altLang="en-US" sz="2800" dirty="0"/>
              <a:t> </a:t>
            </a:r>
            <a:r>
              <a:rPr lang="en-US" altLang="zh-CN" sz="2800" dirty="0"/>
              <a:t>product</a:t>
            </a:r>
            <a:r>
              <a:rPr lang="zh-CN" altLang="en-US" sz="2800" dirty="0"/>
              <a:t> </a:t>
            </a:r>
            <a:r>
              <a:rPr lang="en-US" altLang="zh-CN" sz="2800" dirty="0"/>
              <a:t>of</a:t>
            </a:r>
            <a:r>
              <a:rPr lang="zh-CN" altLang="en-US" sz="2800" dirty="0"/>
              <a:t> 山西</a:t>
            </a:r>
            <a:r>
              <a:rPr lang="en-US" altLang="zh-CN" sz="2800" dirty="0"/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400" dirty="0"/>
              <a:t>   无论做什么菜，山西人都要放醋，因为醋是山西的特产。</a:t>
            </a:r>
            <a:endParaRPr lang="en-US" altLang="zh-CN" sz="3400" dirty="0"/>
          </a:p>
          <a:p>
            <a:pPr>
              <a:lnSpc>
                <a:spcPct val="100000"/>
              </a:lnSpc>
            </a:pPr>
            <a:r>
              <a:rPr lang="en-US" altLang="zh-CN" sz="2800" dirty="0"/>
              <a:t>No</a:t>
            </a:r>
            <a:r>
              <a:rPr lang="zh-CN" altLang="en-US" sz="2800" dirty="0"/>
              <a:t> </a:t>
            </a:r>
            <a:r>
              <a:rPr lang="en-US" altLang="zh-CN" sz="2800" dirty="0"/>
              <a:t>matter</a:t>
            </a:r>
            <a:r>
              <a:rPr lang="zh-CN" altLang="en-US" sz="2800" dirty="0"/>
              <a:t> </a:t>
            </a:r>
            <a:r>
              <a:rPr lang="en-US" altLang="zh-CN" sz="2800" dirty="0"/>
              <a:t>it’s winter vacation</a:t>
            </a:r>
            <a:r>
              <a:rPr lang="zh-CN" altLang="en-US" sz="2800" dirty="0"/>
              <a:t> </a:t>
            </a:r>
            <a:r>
              <a:rPr lang="en-US" altLang="zh-CN" sz="2800" dirty="0"/>
              <a:t>or summer vacation, I have to work.</a:t>
            </a:r>
            <a:r>
              <a:rPr lang="zh-CN" altLang="en-US" sz="2800" dirty="0"/>
              <a:t> </a:t>
            </a:r>
            <a:endParaRPr lang="en-US" altLang="zh-CN" sz="2800" dirty="0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400" dirty="0"/>
              <a:t>   无论寒假还是暑假，我都要工作。</a:t>
            </a:r>
            <a:endParaRPr lang="en-US" altLang="zh-CN" sz="3400" dirty="0"/>
          </a:p>
          <a:p>
            <a:pPr>
              <a:lnSpc>
                <a:spcPct val="100000"/>
              </a:lnSpc>
            </a:pPr>
            <a:r>
              <a:rPr lang="en-US" altLang="zh-CN" sz="2800" dirty="0"/>
              <a:t>No</a:t>
            </a:r>
            <a:r>
              <a:rPr lang="zh-CN" altLang="en-US" sz="2800" dirty="0"/>
              <a:t> </a:t>
            </a:r>
            <a:r>
              <a:rPr lang="en-US" altLang="zh-CN" sz="2800" dirty="0"/>
              <a:t>matter</a:t>
            </a:r>
            <a:r>
              <a:rPr lang="zh-CN" altLang="en-US" sz="2800" dirty="0"/>
              <a:t> </a:t>
            </a:r>
            <a:r>
              <a:rPr lang="en-US" altLang="zh-CN" sz="2800" dirty="0"/>
              <a:t>if</a:t>
            </a:r>
            <a:r>
              <a:rPr lang="zh-CN" altLang="en-US" sz="2800" dirty="0"/>
              <a:t> </a:t>
            </a:r>
            <a:r>
              <a:rPr lang="en-US" altLang="zh-CN" sz="2800" dirty="0"/>
              <a:t>my</a:t>
            </a:r>
            <a:r>
              <a:rPr lang="zh-CN" altLang="en-US" sz="2800" dirty="0"/>
              <a:t> </a:t>
            </a:r>
            <a:r>
              <a:rPr lang="en-US" altLang="zh-CN" sz="2800" dirty="0"/>
              <a:t>boyfriend</a:t>
            </a:r>
            <a:r>
              <a:rPr lang="zh-CN" altLang="en-US" sz="2800" dirty="0"/>
              <a:t> </a:t>
            </a:r>
            <a:r>
              <a:rPr lang="en-US" altLang="zh-CN" sz="2800" dirty="0"/>
              <a:t>is</a:t>
            </a:r>
            <a:r>
              <a:rPr lang="zh-CN" altLang="en-US" sz="2800" dirty="0"/>
              <a:t> </a:t>
            </a:r>
            <a:r>
              <a:rPr lang="en-US" altLang="zh-CN" sz="2800" dirty="0"/>
              <a:t>rich</a:t>
            </a:r>
            <a:r>
              <a:rPr lang="zh-CN" altLang="en-US" sz="2800" dirty="0"/>
              <a:t> </a:t>
            </a:r>
            <a:r>
              <a:rPr lang="en-US" altLang="zh-CN" sz="2800" dirty="0"/>
              <a:t>or</a:t>
            </a:r>
            <a:r>
              <a:rPr lang="zh-CN" altLang="en-US" sz="2800" dirty="0"/>
              <a:t> </a:t>
            </a:r>
            <a:r>
              <a:rPr lang="en-US" altLang="zh-CN" sz="2800" dirty="0"/>
              <a:t>not,</a:t>
            </a:r>
            <a:r>
              <a:rPr lang="zh-CN" altLang="en-US" sz="2800" dirty="0"/>
              <a:t> </a:t>
            </a:r>
            <a:r>
              <a:rPr lang="en-US" altLang="zh-CN" sz="2800" dirty="0"/>
              <a:t>I</a:t>
            </a:r>
            <a:r>
              <a:rPr lang="zh-CN" altLang="en-US" sz="2800" dirty="0"/>
              <a:t> </a:t>
            </a:r>
            <a:r>
              <a:rPr lang="en-US" altLang="zh-CN" sz="2800" dirty="0"/>
              <a:t>will</a:t>
            </a:r>
            <a:r>
              <a:rPr lang="zh-CN" altLang="en-US" sz="2800" dirty="0"/>
              <a:t> </a:t>
            </a:r>
            <a:r>
              <a:rPr lang="en-US" altLang="zh-CN" sz="2800" dirty="0"/>
              <a:t>marry</a:t>
            </a:r>
            <a:r>
              <a:rPr lang="zh-CN" altLang="en-US" sz="2800" dirty="0"/>
              <a:t> </a:t>
            </a:r>
            <a:r>
              <a:rPr lang="en-US" altLang="zh-CN" sz="2800" dirty="0"/>
              <a:t>him.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400" dirty="0"/>
              <a:t>   无论我男朋友有没有钱，我都要和他结婚。</a:t>
            </a:r>
            <a:endParaRPr lang="en-US" altLang="zh-TW" sz="2800" dirty="0"/>
          </a:p>
          <a:p>
            <a:pPr>
              <a:lnSpc>
                <a:spcPct val="100000"/>
              </a:lnSpc>
            </a:pPr>
            <a:endParaRPr lang="en-US" sz="2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23AF068-3DC4-FE4B-A498-9A872E6AE6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66811" y="3685876"/>
            <a:ext cx="605292" cy="132113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3616195-AD56-2248-BBA6-79549F7833BB}"/>
              </a:ext>
            </a:extLst>
          </p:cNvPr>
          <p:cNvSpPr txBox="1"/>
          <p:nvPr/>
        </p:nvSpPr>
        <p:spPr>
          <a:xfrm>
            <a:off x="6031644" y="1071456"/>
            <a:ext cx="6238311" cy="20005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zh-CN" sz="2800" dirty="0">
                <a:latin typeface="Times" pitchFamily="2" charset="0"/>
              </a:rPr>
              <a:t>I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like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to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eat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whatever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dishes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you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cooked.</a:t>
            </a:r>
          </a:p>
          <a:p>
            <a:pPr>
              <a:lnSpc>
                <a:spcPct val="100000"/>
              </a:lnSpc>
            </a:pPr>
            <a:r>
              <a:rPr lang="zh-TW" altLang="en-US" sz="3400" dirty="0">
                <a:latin typeface="Times" pitchFamily="2" charset="0"/>
                <a:ea typeface="KaiTi" panose="02010609060101010101" pitchFamily="49" charset="-122"/>
              </a:rPr>
              <a:t>无论你做什么菜，我都爱吃。</a:t>
            </a:r>
            <a:endParaRPr lang="en-US" altLang="zh-TW" sz="3400" dirty="0">
              <a:latin typeface="Times" pitchFamily="2" charset="0"/>
              <a:ea typeface="KaiTi" panose="02010609060101010101" pitchFamily="49" charset="-122"/>
            </a:endParaRPr>
          </a:p>
          <a:p>
            <a:pPr>
              <a:lnSpc>
                <a:spcPct val="100000"/>
              </a:lnSpc>
            </a:pPr>
            <a:r>
              <a:rPr lang="en-US" altLang="zh-CN" sz="2800" dirty="0">
                <a:latin typeface="Times" pitchFamily="2" charset="0"/>
              </a:rPr>
              <a:t>You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look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pretty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no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matter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what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you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wear.</a:t>
            </a:r>
            <a:r>
              <a:rPr lang="zh-CN" altLang="en-US" sz="2800" dirty="0">
                <a:latin typeface="Times" pitchFamily="2" charset="0"/>
              </a:rPr>
              <a:t> </a:t>
            </a:r>
            <a:endParaRPr lang="en-US" altLang="zh-CN" sz="2800" dirty="0">
              <a:latin typeface="Times" pitchFamily="2" charset="0"/>
            </a:endParaRPr>
          </a:p>
          <a:p>
            <a:r>
              <a:rPr lang="zh-TW" altLang="en-US" sz="3400" dirty="0">
                <a:latin typeface="Times" pitchFamily="2" charset="0"/>
                <a:ea typeface="KaiTi" panose="02010609060101010101" pitchFamily="49" charset="-122"/>
              </a:rPr>
              <a:t>无论你穿什么，都很漂亮。</a:t>
            </a:r>
            <a:endParaRPr lang="en-US" sz="3400" dirty="0">
              <a:latin typeface="Times" pitchFamily="2" charset="0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20134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309</TotalTime>
  <Words>1889</Words>
  <Application>Microsoft Macintosh PowerPoint</Application>
  <PresentationFormat>Widescreen</PresentationFormat>
  <Paragraphs>186</Paragraphs>
  <Slides>22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Gentium Basic</vt:lpstr>
      <vt:lpstr>KaiTi</vt:lpstr>
      <vt:lpstr>SimSun</vt:lpstr>
      <vt:lpstr>Arial</vt:lpstr>
      <vt:lpstr>Calibri</vt:lpstr>
      <vt:lpstr>Calibri Light</vt:lpstr>
      <vt:lpstr>Times</vt:lpstr>
      <vt:lpstr>常用</vt:lpstr>
      <vt:lpstr>第一课 中国饮食</vt:lpstr>
      <vt:lpstr>A是B(中)很重要的一部分 A is an important part of B</vt:lpstr>
      <vt:lpstr>……简单来说就是……</vt:lpstr>
      <vt:lpstr>从而+V… thus</vt:lpstr>
      <vt:lpstr>即使 (S) + a supposition，(S) 也…     even if/even though…</vt:lpstr>
      <vt:lpstr>⋯可以分为⋯ / ⋯包括⋯   …can be divided into…/…include…/ is consist of </vt:lpstr>
      <vt:lpstr>⋯可以分为⋯ / ⋯包括⋯   …can be divided into…/…include…/ is consist of </vt:lpstr>
      <vt:lpstr>无论+Question form，S都…。  no matter⋯，S⋯</vt:lpstr>
      <vt:lpstr>PowerPoint Presentation</vt:lpstr>
      <vt:lpstr>PowerPoint Presentation</vt:lpstr>
      <vt:lpstr>PowerPoint Presentation</vt:lpstr>
      <vt:lpstr>PowerPoint Presentation</vt:lpstr>
      <vt:lpstr>随着 A 的发展/提高/升高/增加，…越来越…</vt:lpstr>
      <vt:lpstr>随着 Noun 的发展/提高/升高/增加, …越来越…</vt:lpstr>
      <vt:lpstr>PowerPoint Presentation</vt:lpstr>
      <vt:lpstr>由于受到…的影响，…result…</vt:lpstr>
      <vt:lpstr>PowerPoint Presentation</vt:lpstr>
      <vt:lpstr>PowerPoint Presentation</vt:lpstr>
      <vt:lpstr>PowerPoint Presentation</vt:lpstr>
      <vt:lpstr>……讲究……</vt:lpstr>
      <vt:lpstr>……很讲究 adj.     ……有很多讲究 n.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第一课 中国饮食</dc:title>
  <dc:creator>Runqing Qi</dc:creator>
  <cp:lastModifiedBy>Runqing Qi</cp:lastModifiedBy>
  <cp:revision>12</cp:revision>
  <dcterms:created xsi:type="dcterms:W3CDTF">2023-12-23T00:47:29Z</dcterms:created>
  <dcterms:modified xsi:type="dcterms:W3CDTF">2024-01-13T19:35:03Z</dcterms:modified>
</cp:coreProperties>
</file>