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Lato"/>
      <p:regular r:id="rId18"/>
      <p:bold r:id="rId19"/>
      <p:italic r:id="rId20"/>
      <p:boldItalic r:id="rId21"/>
    </p:embeddedFont>
    <p:embeddedFont>
      <p:font typeface="Poppi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h7KEsmwf0mbRWYpcbaRkDDXzXBI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elissa Rumme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Poppins-regular.fntdata"/><Relationship Id="rId21" Type="http://schemas.openxmlformats.org/officeDocument/2006/relationships/font" Target="fonts/Lato-boldItalic.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Poppi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Lato-bold.fntdata"/><Relationship Id="rId18" Type="http://schemas.openxmlformats.org/officeDocument/2006/relationships/font" Target="fonts/Lato-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09T23:41:05.316">
    <p:pos x="6000" y="0"/>
    <p:text>Remove the credit attribute from all but the title slides.</p:text>
    <p:extLst>
      <p:ext uri="{C676402C-5697-4E1C-873F-D02D1690AC5C}">
        <p15:threadingInfo timeZoneBias="0"/>
      </p:ext>
      <p:ext uri="http://customooxmlschemas.google.com/">
        <go:slidesCustomData xmlns:go="http://customooxmlschemas.google.com/" commentPostId="AAABASvjKXg"/>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11-09T23:40:14.403">
    <p:pos x="170" y="137"/>
    <p:text>Should we embed the video in the slides? Or is it better to just have them link to youtube externally?</p:text>
    <p:extLst>
      <p:ext uri="{C676402C-5697-4E1C-873F-D02D1690AC5C}">
        <p15:threadingInfo timeZoneBias="0"/>
      </p:ext>
      <p:ext uri="http://customooxmlschemas.google.com/">
        <go:slidesCustomData xmlns:go="http://customooxmlschemas.google.com/" commentPostId="AAABASvjKX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Watch the video from 0:00 - 4:42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8.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9" name="Shape 9"/>
        <p:cNvGrpSpPr/>
        <p:nvPr/>
      </p:nvGrpSpPr>
      <p:grpSpPr>
        <a:xfrm>
          <a:off x="0" y="0"/>
          <a:ext cx="0" cy="0"/>
          <a:chOff x="0" y="0"/>
          <a:chExt cx="0" cy="0"/>
        </a:xfrm>
      </p:grpSpPr>
      <p:sp>
        <p:nvSpPr>
          <p:cNvPr id="10" name="Google Shape;10;p1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Gs7gBvHlqDhBwejF7aGSbP4Yow07IrEcpQkwRmKELlMhKxUE5Aj4qbsmCdl3KidkXjn2VQu5S3PEoaAjMiH8kCJjY9r_G2JrZK7I00gcnoRp8HDjo46glACDsGsJt0splz5Yn4cZrnHyYuddZRIkFk2xnLmV1VMdbDPH27ir0fKb5Ojba70q0AYn6pY5okNVB77M0AwFYKGGJ-Yx54h0R3hqMQ-wuhGGJftTDJBHWTzGjLZsrQNSe6lB5hLbIB5ZOGcVX0GAAU4ut4q_RlXw9qjLIN-8VNyRcII2f2zFVZTngC31uDDIJ6bkemMpBRH7v5ANrEiSYjcwmR3vCRO96vRv2xY7601HXcNg7tl-rU-hSvNF2R6N4DoXmGdMmEoaofObUbrGr3ut4M_69ZVIDJX9ncLg0hM5Jr3CZs7rMZQ3bIbn4yAGeE8IKxxUlkXdsmta1-5Zbohqx97XcDrS0bHxh7dom2fmIEpj8wMu2N0mIeC1MEoHcVLDtjfgUTOQhzxTneq1ElEuY9NTdK1ZrKcFt0uFYRY8LHc7wlrfWcml_nnY37M7Df7NawClYEKUVR8=w403-h141-no" id="11" name="Google Shape;11;p13"/>
          <p:cNvPicPr preferRelativeResize="0"/>
          <p:nvPr/>
        </p:nvPicPr>
        <p:blipFill rotWithShape="1">
          <a:blip r:embed="rId2">
            <a:alphaModFix/>
          </a:blip>
          <a:srcRect b="0" l="0" r="0" t="0"/>
          <a:stretch/>
        </p:blipFill>
        <p:spPr>
          <a:xfrm>
            <a:off x="195810" y="4657018"/>
            <a:ext cx="1008139" cy="348556"/>
          </a:xfrm>
          <a:prstGeom prst="rect">
            <a:avLst/>
          </a:prstGeom>
          <a:noFill/>
          <a:ln>
            <a:noFill/>
          </a:ln>
        </p:spPr>
      </p:pic>
      <p:sp>
        <p:nvSpPr>
          <p:cNvPr id="12" name="Google Shape;12;p13"/>
          <p:cNvSpPr txBox="1"/>
          <p:nvPr/>
        </p:nvSpPr>
        <p:spPr>
          <a:xfrm>
            <a:off x="1203949" y="4688600"/>
            <a:ext cx="57275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241F21"/>
                </a:solidFill>
                <a:latin typeface="Arial"/>
                <a:ea typeface="Arial"/>
                <a:cs typeface="Arial"/>
                <a:sym typeface="Arial"/>
              </a:rPr>
              <a:t>This material is based on work supported by the National Science Foundation (NSF) under award #DRL - UCAR: 1949322,  CU: 1948709,  USU: 1949299.</a:t>
            </a:r>
            <a:endParaRPr/>
          </a:p>
          <a:p>
            <a:pPr indent="0" lvl="0" marL="0" marR="0" rtl="0" algn="l">
              <a:lnSpc>
                <a:spcPct val="100000"/>
              </a:lnSpc>
              <a:spcBef>
                <a:spcPts val="0"/>
              </a:spcBef>
              <a:spcAft>
                <a:spcPts val="0"/>
              </a:spcAft>
              <a:buNone/>
            </a:pPr>
            <a:r>
              <a:rPr b="0" i="0" lang="en-US" sz="700" u="none" cap="none" strike="noStrike">
                <a:solidFill>
                  <a:srgbClr val="241F21"/>
                </a:solidFill>
                <a:latin typeface="Arial"/>
                <a:ea typeface="Arial"/>
                <a:cs typeface="Arial"/>
                <a:sym typeface="Arial"/>
              </a:rPr>
              <a:t>This work is licensed under a Creative Commons Attribution 4.0 License   </a:t>
            </a:r>
            <a:r>
              <a:rPr b="0" i="0" lang="en-US" sz="700" u="sng" cap="none" strike="noStrike">
                <a:solidFill>
                  <a:srgbClr val="241F21"/>
                </a:solidFill>
                <a:latin typeface="Arial"/>
                <a:ea typeface="Arial"/>
                <a:cs typeface="Arial"/>
                <a:sym typeface="Arial"/>
              </a:rPr>
              <a:t>http://creativecommons.org/licenses/by/4.0/</a:t>
            </a:r>
            <a:endParaRPr b="0" i="0" sz="700" u="none" cap="none" strike="noStrike">
              <a:solidFill>
                <a:srgbClr val="241F21"/>
              </a:solidFill>
              <a:latin typeface="Arial"/>
              <a:ea typeface="Arial"/>
              <a:cs typeface="Arial"/>
              <a:sym typeface="Arial"/>
            </a:endParaRPr>
          </a:p>
        </p:txBody>
      </p:sp>
      <p:pic>
        <p:nvPicPr>
          <p:cNvPr descr="Close-up of a circuit board&#10;&#10;Description automatically generated" id="13" name="Google Shape;13;p13"/>
          <p:cNvPicPr preferRelativeResize="0"/>
          <p:nvPr/>
        </p:nvPicPr>
        <p:blipFill rotWithShape="1">
          <a:blip r:embed="rId3">
            <a:alphaModFix/>
          </a:blip>
          <a:srcRect b="22975" l="0" r="0" t="3282"/>
          <a:stretch/>
        </p:blipFill>
        <p:spPr>
          <a:xfrm>
            <a:off x="0" y="0"/>
            <a:ext cx="9144000" cy="4495267"/>
          </a:xfrm>
          <a:prstGeom prst="rect">
            <a:avLst/>
          </a:prstGeom>
          <a:noFill/>
          <a:ln>
            <a:noFill/>
          </a:ln>
        </p:spPr>
      </p:pic>
      <p:pic>
        <p:nvPicPr>
          <p:cNvPr descr="A black and white diagonal lines&#10;&#10;Description automatically generated" id="14" name="Google Shape;14;p13"/>
          <p:cNvPicPr preferRelativeResize="0"/>
          <p:nvPr/>
        </p:nvPicPr>
        <p:blipFill rotWithShape="1">
          <a:blip r:embed="rId4">
            <a:alphaModFix/>
          </a:blip>
          <a:srcRect b="0" l="0" r="0" t="0"/>
          <a:stretch/>
        </p:blipFill>
        <p:spPr>
          <a:xfrm>
            <a:off x="1410585" y="-2022"/>
            <a:ext cx="7568909" cy="4681631"/>
          </a:xfrm>
          <a:prstGeom prst="rect">
            <a:avLst/>
          </a:prstGeom>
          <a:noFill/>
          <a:ln>
            <a:noFill/>
          </a:ln>
        </p:spPr>
      </p:pic>
      <p:pic>
        <p:nvPicPr>
          <p:cNvPr id="15" name="Google Shape;15;p13"/>
          <p:cNvPicPr preferRelativeResize="0"/>
          <p:nvPr/>
        </p:nvPicPr>
        <p:blipFill rotWithShape="1">
          <a:blip r:embed="rId5">
            <a:alphaModFix/>
          </a:blip>
          <a:srcRect b="0" l="0" r="0" t="0"/>
          <a:stretch/>
        </p:blipFill>
        <p:spPr>
          <a:xfrm>
            <a:off x="4323859" y="2007907"/>
            <a:ext cx="2658366" cy="20079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0" name="Google Shape;7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1" name="Shape 71"/>
        <p:cNvGrpSpPr/>
        <p:nvPr/>
      </p:nvGrpSpPr>
      <p:grpSpPr>
        <a:xfrm>
          <a:off x="0" y="0"/>
          <a:ext cx="0" cy="0"/>
          <a:chOff x="0" y="0"/>
          <a:chExt cx="0" cy="0"/>
        </a:xfrm>
      </p:grpSpPr>
      <p:sp>
        <p:nvSpPr>
          <p:cNvPr id="72" name="Google Shape;72;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3" name="Google Shape;7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4" name="Shape 74"/>
        <p:cNvGrpSpPr/>
        <p:nvPr/>
      </p:nvGrpSpPr>
      <p:grpSpPr>
        <a:xfrm>
          <a:off x="0" y="0"/>
          <a:ext cx="0" cy="0"/>
          <a:chOff x="0" y="0"/>
          <a:chExt cx="0" cy="0"/>
        </a:xfrm>
      </p:grpSpPr>
      <p:sp>
        <p:nvSpPr>
          <p:cNvPr id="75" name="Google Shape;75;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7" name="Google Shape;77;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8" name="Google Shape;78;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9" name="Google Shape;7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0" name="Shape 80"/>
        <p:cNvGrpSpPr/>
        <p:nvPr/>
      </p:nvGrpSpPr>
      <p:grpSpPr>
        <a:xfrm>
          <a:off x="0" y="0"/>
          <a:ext cx="0" cy="0"/>
          <a:chOff x="0" y="0"/>
          <a:chExt cx="0" cy="0"/>
        </a:xfrm>
      </p:grpSpPr>
      <p:sp>
        <p:nvSpPr>
          <p:cNvPr id="81" name="Google Shape;81;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2" name="Google Shape;8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 name="Shape 83"/>
        <p:cNvGrpSpPr/>
        <p:nvPr/>
      </p:nvGrpSpPr>
      <p:grpSpPr>
        <a:xfrm>
          <a:off x="0" y="0"/>
          <a:ext cx="0" cy="0"/>
          <a:chOff x="0" y="0"/>
          <a:chExt cx="0" cy="0"/>
        </a:xfrm>
      </p:grpSpPr>
      <p:sp>
        <p:nvSpPr>
          <p:cNvPr id="84" name="Google Shape;84;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5" name="Google Shape;85;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86" name="Google Shape;8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2">
    <p:spTree>
      <p:nvGrpSpPr>
        <p:cNvPr id="16" name="Shape 16"/>
        <p:cNvGrpSpPr/>
        <p:nvPr/>
      </p:nvGrpSpPr>
      <p:grpSpPr>
        <a:xfrm>
          <a:off x="0" y="0"/>
          <a:ext cx="0" cy="0"/>
          <a:chOff x="0" y="0"/>
          <a:chExt cx="0" cy="0"/>
        </a:xfrm>
      </p:grpSpPr>
      <p:sp>
        <p:nvSpPr>
          <p:cNvPr id="17" name="Google Shape;17;p1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Close-up of a circuit board&#10;&#10;Description automatically generated" id="18" name="Google Shape;18;p14"/>
          <p:cNvPicPr preferRelativeResize="0"/>
          <p:nvPr/>
        </p:nvPicPr>
        <p:blipFill rotWithShape="1">
          <a:blip r:embed="rId2">
            <a:alphaModFix/>
          </a:blip>
          <a:srcRect b="22977" l="0" r="0" t="3281"/>
          <a:stretch/>
        </p:blipFill>
        <p:spPr>
          <a:xfrm>
            <a:off x="0" y="0"/>
            <a:ext cx="9144000" cy="4495268"/>
          </a:xfrm>
          <a:prstGeom prst="rect">
            <a:avLst/>
          </a:prstGeom>
          <a:noFill/>
          <a:ln>
            <a:noFill/>
          </a:ln>
        </p:spPr>
      </p:pic>
      <p:pic>
        <p:nvPicPr>
          <p:cNvPr descr="A black and white diagonal lines&#10;&#10;Description automatically generated" id="19" name="Google Shape;19;p14"/>
          <p:cNvPicPr preferRelativeResize="0"/>
          <p:nvPr/>
        </p:nvPicPr>
        <p:blipFill rotWithShape="1">
          <a:blip r:embed="rId3">
            <a:alphaModFix/>
          </a:blip>
          <a:srcRect b="0" l="0" r="0" t="0"/>
          <a:stretch/>
        </p:blipFill>
        <p:spPr>
          <a:xfrm>
            <a:off x="1410585" y="-2022"/>
            <a:ext cx="7568909" cy="4681631"/>
          </a:xfrm>
          <a:prstGeom prst="rect">
            <a:avLst/>
          </a:prstGeom>
          <a:noFill/>
          <a:ln>
            <a:noFill/>
          </a:ln>
        </p:spPr>
      </p:pic>
      <p:pic>
        <p:nvPicPr>
          <p:cNvPr id="20" name="Google Shape;20;p14"/>
          <p:cNvPicPr preferRelativeResize="0"/>
          <p:nvPr/>
        </p:nvPicPr>
        <p:blipFill rotWithShape="1">
          <a:blip r:embed="rId4">
            <a:alphaModFix/>
          </a:blip>
          <a:srcRect b="0" l="0" r="0" t="0"/>
          <a:stretch/>
        </p:blipFill>
        <p:spPr>
          <a:xfrm>
            <a:off x="5454049" y="2796427"/>
            <a:ext cx="2007802" cy="1516554"/>
          </a:xfrm>
          <a:prstGeom prst="rect">
            <a:avLst/>
          </a:prstGeom>
          <a:noFill/>
          <a:ln>
            <a:noFill/>
          </a:ln>
        </p:spPr>
      </p:pic>
      <p:pic>
        <p:nvPicPr>
          <p:cNvPr id="21" name="Google Shape;21;p14"/>
          <p:cNvPicPr preferRelativeResize="0"/>
          <p:nvPr/>
        </p:nvPicPr>
        <p:blipFill rotWithShape="1">
          <a:blip r:embed="rId5">
            <a:alphaModFix/>
          </a:blip>
          <a:srcRect b="0" l="42504" r="6639" t="0"/>
          <a:stretch/>
        </p:blipFill>
        <p:spPr>
          <a:xfrm>
            <a:off x="0" y="785186"/>
            <a:ext cx="9144000" cy="1072696"/>
          </a:xfrm>
          <a:prstGeom prst="rect">
            <a:avLst/>
          </a:prstGeom>
          <a:noFill/>
          <a:ln>
            <a:noFill/>
          </a:ln>
        </p:spPr>
      </p:pic>
      <p:sp>
        <p:nvSpPr>
          <p:cNvPr id="22" name="Google Shape;22;p14"/>
          <p:cNvSpPr txBox="1"/>
          <p:nvPr>
            <p:ph idx="1" type="body"/>
          </p:nvPr>
        </p:nvSpPr>
        <p:spPr>
          <a:xfrm>
            <a:off x="419100" y="785186"/>
            <a:ext cx="8724900" cy="1072696"/>
          </a:xfrm>
          <a:prstGeom prst="rect">
            <a:avLst/>
          </a:prstGeom>
          <a:noFill/>
          <a:ln>
            <a:noFill/>
          </a:ln>
        </p:spPr>
        <p:txBody>
          <a:bodyPr anchorCtr="0" anchor="ctr" bIns="91425" lIns="91425" spcFirstLastPara="1" rIns="91425" wrap="square" tIns="91425">
            <a:normAutofit/>
          </a:bodyPr>
          <a:lstStyle>
            <a:lvl1pPr indent="-228600" lvl="0" marL="457200" algn="l">
              <a:lnSpc>
                <a:spcPct val="115000"/>
              </a:lnSpc>
              <a:spcBef>
                <a:spcPts val="0"/>
              </a:spcBef>
              <a:spcAft>
                <a:spcPts val="0"/>
              </a:spcAft>
              <a:buSzPts val="1800"/>
              <a:buNone/>
              <a:defRPr sz="3200">
                <a:solidFill>
                  <a:schemeClr val="lt1"/>
                </a:solidFill>
                <a:latin typeface="Lato"/>
                <a:ea typeface="Lato"/>
                <a:cs typeface="Lato"/>
                <a:sym typeface="Lato"/>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hese slides">
  <p:cSld name="1_How to use these slides">
    <p:spTree>
      <p:nvGrpSpPr>
        <p:cNvPr id="23" name="Shape 23"/>
        <p:cNvGrpSpPr/>
        <p:nvPr/>
      </p:nvGrpSpPr>
      <p:grpSpPr>
        <a:xfrm>
          <a:off x="0" y="0"/>
          <a:ext cx="0" cy="0"/>
          <a:chOff x="0" y="0"/>
          <a:chExt cx="0" cy="0"/>
        </a:xfrm>
      </p:grpSpPr>
      <p:sp>
        <p:nvSpPr>
          <p:cNvPr id="24" name="Google Shape;24;p15"/>
          <p:cNvSpPr txBox="1"/>
          <p:nvPr/>
        </p:nvSpPr>
        <p:spPr>
          <a:xfrm>
            <a:off x="876575" y="2816156"/>
            <a:ext cx="3300000" cy="331425"/>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524364"/>
              </a:solidFill>
              <a:latin typeface="Arial"/>
              <a:ea typeface="Arial"/>
              <a:cs typeface="Arial"/>
              <a:sym typeface="Arial"/>
            </a:endParaRPr>
          </a:p>
        </p:txBody>
      </p:sp>
      <p:pic>
        <p:nvPicPr>
          <p:cNvPr id="25" name="Google Shape;25;p15"/>
          <p:cNvPicPr preferRelativeResize="0"/>
          <p:nvPr/>
        </p:nvPicPr>
        <p:blipFill rotWithShape="1">
          <a:blip r:embed="rId2">
            <a:alphaModFix/>
          </a:blip>
          <a:srcRect b="0" l="0" r="0" t="0"/>
          <a:stretch/>
        </p:blipFill>
        <p:spPr>
          <a:xfrm>
            <a:off x="8011993" y="4226702"/>
            <a:ext cx="960751" cy="725685"/>
          </a:xfrm>
          <a:prstGeom prst="rect">
            <a:avLst/>
          </a:prstGeom>
          <a:noFill/>
          <a:ln>
            <a:noFill/>
          </a:ln>
        </p:spPr>
      </p:pic>
      <p:sp>
        <p:nvSpPr>
          <p:cNvPr id="26" name="Google Shape;26;p15"/>
          <p:cNvSpPr/>
          <p:nvPr>
            <p:ph idx="2" type="pic"/>
          </p:nvPr>
        </p:nvSpPr>
        <p:spPr>
          <a:xfrm>
            <a:off x="5065614" y="1286634"/>
            <a:ext cx="3425023" cy="2706334"/>
          </a:xfrm>
          <a:prstGeom prst="rect">
            <a:avLst/>
          </a:prstGeom>
          <a:noFill/>
          <a:ln cap="flat" cmpd="sng" w="9525">
            <a:solidFill>
              <a:schemeClr val="dk2"/>
            </a:solidFill>
            <a:prstDash val="solid"/>
            <a:round/>
            <a:headEnd len="sm" w="sm" type="none"/>
            <a:tailEnd len="sm" w="sm" type="none"/>
          </a:ln>
          <a:effectLst>
            <a:outerShdw blurRad="50800" rotWithShape="0" algn="tl" dir="2700000" dist="38100">
              <a:srgbClr val="000000">
                <a:alpha val="40000"/>
              </a:srgbClr>
            </a:outerShdw>
          </a:effectLst>
        </p:spPr>
      </p:sp>
      <p:pic>
        <p:nvPicPr>
          <p:cNvPr id="27" name="Google Shape;27;p15"/>
          <p:cNvPicPr preferRelativeResize="0"/>
          <p:nvPr/>
        </p:nvPicPr>
        <p:blipFill rotWithShape="1">
          <a:blip r:embed="rId3">
            <a:alphaModFix/>
          </a:blip>
          <a:srcRect b="0" l="8036" r="0" t="0"/>
          <a:stretch/>
        </p:blipFill>
        <p:spPr>
          <a:xfrm>
            <a:off x="0" y="321066"/>
            <a:ext cx="8256068" cy="564662"/>
          </a:xfrm>
          <a:prstGeom prst="rect">
            <a:avLst/>
          </a:prstGeom>
          <a:noFill/>
          <a:ln>
            <a:noFill/>
          </a:ln>
        </p:spPr>
      </p:pic>
      <p:pic>
        <p:nvPicPr>
          <p:cNvPr id="28" name="Google Shape;28;p15"/>
          <p:cNvPicPr preferRelativeResize="0"/>
          <p:nvPr/>
        </p:nvPicPr>
        <p:blipFill rotWithShape="1">
          <a:blip r:embed="rId4">
            <a:alphaModFix/>
          </a:blip>
          <a:srcRect b="0" l="0" r="0" t="0"/>
          <a:stretch/>
        </p:blipFill>
        <p:spPr>
          <a:xfrm>
            <a:off x="7748230" y="321066"/>
            <a:ext cx="1223121" cy="564662"/>
          </a:xfrm>
          <a:prstGeom prst="rect">
            <a:avLst/>
          </a:prstGeom>
          <a:noFill/>
          <a:ln>
            <a:noFill/>
          </a:ln>
        </p:spPr>
      </p:pic>
      <p:sp>
        <p:nvSpPr>
          <p:cNvPr id="29" name="Google Shape;29;p15"/>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b="0" sz="2000">
                <a:solidFill>
                  <a:schemeClr val="lt1"/>
                </a:solidFill>
                <a:latin typeface="Lato"/>
                <a:ea typeface="Lato"/>
                <a:cs typeface="Lato"/>
                <a:sym typeface="La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15"/>
          <p:cNvSpPr txBox="1"/>
          <p:nvPr>
            <p:ph idx="1" type="body"/>
          </p:nvPr>
        </p:nvSpPr>
        <p:spPr>
          <a:xfrm>
            <a:off x="269357" y="1165262"/>
            <a:ext cx="5531836" cy="2849562"/>
          </a:xfrm>
          <a:prstGeom prst="rect">
            <a:avLst/>
          </a:prstGeom>
          <a:noFill/>
          <a:ln>
            <a:noFill/>
          </a:ln>
        </p:spPr>
        <p:txBody>
          <a:bodyPr anchorCtr="0" anchor="t" bIns="91425" lIns="91425" spcFirstLastPara="1" rIns="91425" wrap="square" tIns="91425">
            <a:normAutofit/>
          </a:bodyPr>
          <a:lstStyle>
            <a:lvl1pPr indent="-381000" lvl="0" marL="457200" algn="l">
              <a:lnSpc>
                <a:spcPct val="115000"/>
              </a:lnSpc>
              <a:spcBef>
                <a:spcPts val="0"/>
              </a:spcBef>
              <a:spcAft>
                <a:spcPts val="0"/>
              </a:spcAft>
              <a:buClr>
                <a:srgbClr val="E64C27"/>
              </a:buClr>
              <a:buSzPts val="2400"/>
              <a:buFont typeface="NTR"/>
              <a:buChar char="»"/>
              <a:defRPr sz="2000">
                <a:solidFill>
                  <a:srgbClr val="696969"/>
                </a:solidFill>
                <a:latin typeface="Arial"/>
                <a:ea typeface="Arial"/>
                <a:cs typeface="Arial"/>
                <a:sym typeface="Arial"/>
              </a:defRPr>
            </a:lvl1pPr>
            <a:lvl2pPr indent="-355600" lvl="1" marL="914400" algn="l">
              <a:lnSpc>
                <a:spcPct val="115000"/>
              </a:lnSpc>
              <a:spcBef>
                <a:spcPts val="1600"/>
              </a:spcBef>
              <a:spcAft>
                <a:spcPts val="0"/>
              </a:spcAft>
              <a:buClr>
                <a:srgbClr val="7D8EF8"/>
              </a:buClr>
              <a:buSzPts val="2000"/>
              <a:buFont typeface="Arial"/>
              <a:buChar char="•"/>
              <a:defRPr sz="2000">
                <a:solidFill>
                  <a:srgbClr val="696969"/>
                </a:solidFill>
                <a:latin typeface="Arial"/>
                <a:ea typeface="Arial"/>
                <a:cs typeface="Arial"/>
                <a:sym typeface="Arial"/>
              </a:defRPr>
            </a:lvl2pPr>
            <a:lvl3pPr indent="-317500" lvl="2" marL="1371600" algn="l">
              <a:lnSpc>
                <a:spcPct val="115000"/>
              </a:lnSpc>
              <a:spcBef>
                <a:spcPts val="1600"/>
              </a:spcBef>
              <a:spcAft>
                <a:spcPts val="0"/>
              </a:spcAft>
              <a:buClr>
                <a:srgbClr val="E64C27"/>
              </a:buClr>
              <a:buSzPts val="1400"/>
              <a:buChar char="■"/>
              <a:defRPr sz="2000">
                <a:solidFill>
                  <a:srgbClr val="696969"/>
                </a:solidFill>
                <a:latin typeface="Arial"/>
                <a:ea typeface="Arial"/>
                <a:cs typeface="Arial"/>
                <a:sym typeface="Arial"/>
              </a:defRPr>
            </a:lvl3pPr>
            <a:lvl4pPr indent="-317500" lvl="3" marL="1828800" algn="l">
              <a:lnSpc>
                <a:spcPct val="115000"/>
              </a:lnSpc>
              <a:spcBef>
                <a:spcPts val="1600"/>
              </a:spcBef>
              <a:spcAft>
                <a:spcPts val="0"/>
              </a:spcAft>
              <a:buSzPts val="1400"/>
              <a:buChar char="●"/>
              <a:defRPr sz="2000">
                <a:solidFill>
                  <a:srgbClr val="696969"/>
                </a:solidFill>
                <a:latin typeface="Arial"/>
                <a:ea typeface="Arial"/>
                <a:cs typeface="Arial"/>
                <a:sym typeface="Arial"/>
              </a:defRPr>
            </a:lvl4pPr>
            <a:lvl5pPr indent="-317500" lvl="4" marL="2286000" algn="l">
              <a:lnSpc>
                <a:spcPct val="115000"/>
              </a:lnSpc>
              <a:spcBef>
                <a:spcPts val="1600"/>
              </a:spcBef>
              <a:spcAft>
                <a:spcPts val="0"/>
              </a:spcAft>
              <a:buSzPts val="1400"/>
              <a:buChar char="○"/>
              <a:defRPr sz="2000">
                <a:solidFill>
                  <a:srgbClr val="696969"/>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hese slides">
  <p:cSld name="How to use these slides">
    <p:spTree>
      <p:nvGrpSpPr>
        <p:cNvPr id="32" name="Shape 32"/>
        <p:cNvGrpSpPr/>
        <p:nvPr/>
      </p:nvGrpSpPr>
      <p:grpSpPr>
        <a:xfrm>
          <a:off x="0" y="0"/>
          <a:ext cx="0" cy="0"/>
          <a:chOff x="0" y="0"/>
          <a:chExt cx="0" cy="0"/>
        </a:xfrm>
      </p:grpSpPr>
      <p:sp>
        <p:nvSpPr>
          <p:cNvPr id="33" name="Google Shape;33;p1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16"/>
          <p:cNvSpPr txBox="1"/>
          <p:nvPr/>
        </p:nvSpPr>
        <p:spPr>
          <a:xfrm>
            <a:off x="876575" y="2816156"/>
            <a:ext cx="3300000" cy="331425"/>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524364"/>
              </a:solidFill>
              <a:latin typeface="Arial"/>
              <a:ea typeface="Arial"/>
              <a:cs typeface="Arial"/>
              <a:sym typeface="Arial"/>
            </a:endParaRPr>
          </a:p>
        </p:txBody>
      </p:sp>
      <p:pic>
        <p:nvPicPr>
          <p:cNvPr id="35" name="Google Shape;35;p16"/>
          <p:cNvPicPr preferRelativeResize="0"/>
          <p:nvPr/>
        </p:nvPicPr>
        <p:blipFill rotWithShape="1">
          <a:blip r:embed="rId2">
            <a:alphaModFix/>
          </a:blip>
          <a:srcRect b="0" l="0" r="0" t="0"/>
          <a:stretch/>
        </p:blipFill>
        <p:spPr>
          <a:xfrm>
            <a:off x="7976553" y="4191262"/>
            <a:ext cx="960751" cy="725685"/>
          </a:xfrm>
          <a:prstGeom prst="rect">
            <a:avLst/>
          </a:prstGeom>
          <a:noFill/>
          <a:ln>
            <a:noFill/>
          </a:ln>
        </p:spPr>
      </p:pic>
      <p:pic>
        <p:nvPicPr>
          <p:cNvPr id="36" name="Google Shape;36;p16"/>
          <p:cNvPicPr preferRelativeResize="0"/>
          <p:nvPr/>
        </p:nvPicPr>
        <p:blipFill rotWithShape="1">
          <a:blip r:embed="rId3">
            <a:alphaModFix/>
          </a:blip>
          <a:srcRect b="0" l="8036" r="0" t="0"/>
          <a:stretch/>
        </p:blipFill>
        <p:spPr>
          <a:xfrm>
            <a:off x="0" y="321066"/>
            <a:ext cx="8256068" cy="564662"/>
          </a:xfrm>
          <a:prstGeom prst="rect">
            <a:avLst/>
          </a:prstGeom>
          <a:noFill/>
          <a:ln>
            <a:noFill/>
          </a:ln>
        </p:spPr>
      </p:pic>
      <p:pic>
        <p:nvPicPr>
          <p:cNvPr id="37" name="Google Shape;37;p16"/>
          <p:cNvPicPr preferRelativeResize="0"/>
          <p:nvPr/>
        </p:nvPicPr>
        <p:blipFill rotWithShape="1">
          <a:blip r:embed="rId4">
            <a:alphaModFix/>
          </a:blip>
          <a:srcRect b="0" l="0" r="0" t="0"/>
          <a:stretch/>
        </p:blipFill>
        <p:spPr>
          <a:xfrm>
            <a:off x="7748230" y="321066"/>
            <a:ext cx="1223121" cy="564662"/>
          </a:xfrm>
          <a:prstGeom prst="rect">
            <a:avLst/>
          </a:prstGeom>
          <a:noFill/>
          <a:ln>
            <a:noFill/>
          </a:ln>
        </p:spPr>
      </p:pic>
      <p:sp>
        <p:nvSpPr>
          <p:cNvPr id="38" name="Google Shape;38;p16"/>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b="0" sz="2000">
                <a:solidFill>
                  <a:schemeClr val="lt1"/>
                </a:solidFill>
                <a:latin typeface="Lato"/>
                <a:ea typeface="Lato"/>
                <a:cs typeface="Lato"/>
                <a:sym typeface="La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16"/>
          <p:cNvSpPr txBox="1"/>
          <p:nvPr>
            <p:ph idx="1" type="body"/>
          </p:nvPr>
        </p:nvSpPr>
        <p:spPr>
          <a:xfrm>
            <a:off x="269357" y="1165262"/>
            <a:ext cx="8520600" cy="2849562"/>
          </a:xfrm>
          <a:prstGeom prst="rect">
            <a:avLst/>
          </a:prstGeom>
          <a:noFill/>
          <a:ln>
            <a:noFill/>
          </a:ln>
        </p:spPr>
        <p:txBody>
          <a:bodyPr anchorCtr="0" anchor="t" bIns="91425" lIns="91425" spcFirstLastPara="1" rIns="91425" wrap="square" tIns="91425">
            <a:normAutofit/>
          </a:bodyPr>
          <a:lstStyle>
            <a:lvl1pPr indent="-381000" lvl="0" marL="457200" algn="l">
              <a:lnSpc>
                <a:spcPct val="100000"/>
              </a:lnSpc>
              <a:spcBef>
                <a:spcPts val="0"/>
              </a:spcBef>
              <a:spcAft>
                <a:spcPts val="0"/>
              </a:spcAft>
              <a:buClr>
                <a:srgbClr val="E64C27"/>
              </a:buClr>
              <a:buSzPts val="2400"/>
              <a:buFont typeface="NTR"/>
              <a:buChar char="»"/>
              <a:defRPr sz="2000">
                <a:solidFill>
                  <a:srgbClr val="696969"/>
                </a:solidFill>
                <a:latin typeface="Arial"/>
                <a:ea typeface="Arial"/>
                <a:cs typeface="Arial"/>
                <a:sym typeface="Arial"/>
              </a:defRPr>
            </a:lvl1pPr>
            <a:lvl2pPr indent="-355600" lvl="1" marL="914400" algn="l">
              <a:lnSpc>
                <a:spcPct val="100000"/>
              </a:lnSpc>
              <a:spcBef>
                <a:spcPts val="1600"/>
              </a:spcBef>
              <a:spcAft>
                <a:spcPts val="0"/>
              </a:spcAft>
              <a:buClr>
                <a:srgbClr val="7D8EF8"/>
              </a:buClr>
              <a:buSzPts val="2000"/>
              <a:buFont typeface="Arial"/>
              <a:buChar char="•"/>
              <a:defRPr sz="2000">
                <a:solidFill>
                  <a:srgbClr val="696969"/>
                </a:solidFill>
                <a:latin typeface="Arial"/>
                <a:ea typeface="Arial"/>
                <a:cs typeface="Arial"/>
                <a:sym typeface="Arial"/>
              </a:defRPr>
            </a:lvl2pPr>
            <a:lvl3pPr indent="-317500" lvl="2" marL="1371600" algn="l">
              <a:lnSpc>
                <a:spcPct val="100000"/>
              </a:lnSpc>
              <a:spcBef>
                <a:spcPts val="1600"/>
              </a:spcBef>
              <a:spcAft>
                <a:spcPts val="0"/>
              </a:spcAft>
              <a:buClr>
                <a:srgbClr val="E64C27"/>
              </a:buClr>
              <a:buSzPts val="1400"/>
              <a:buChar char="■"/>
              <a:defRPr sz="2000">
                <a:solidFill>
                  <a:srgbClr val="696969"/>
                </a:solidFill>
                <a:latin typeface="Arial"/>
                <a:ea typeface="Arial"/>
                <a:cs typeface="Arial"/>
                <a:sym typeface="Arial"/>
              </a:defRPr>
            </a:lvl3pPr>
            <a:lvl4pPr indent="-317500" lvl="3" marL="1828800" algn="l">
              <a:lnSpc>
                <a:spcPct val="100000"/>
              </a:lnSpc>
              <a:spcBef>
                <a:spcPts val="1600"/>
              </a:spcBef>
              <a:spcAft>
                <a:spcPts val="0"/>
              </a:spcAft>
              <a:buSzPts val="1400"/>
              <a:buChar char="●"/>
              <a:defRPr sz="2000">
                <a:solidFill>
                  <a:srgbClr val="696969"/>
                </a:solidFill>
                <a:latin typeface="Arial"/>
                <a:ea typeface="Arial"/>
                <a:cs typeface="Arial"/>
                <a:sym typeface="Arial"/>
              </a:defRPr>
            </a:lvl4pPr>
            <a:lvl5pPr indent="-317500" lvl="4" marL="2286000" algn="l">
              <a:lnSpc>
                <a:spcPct val="100000"/>
              </a:lnSpc>
              <a:spcBef>
                <a:spcPts val="1600"/>
              </a:spcBef>
              <a:spcAft>
                <a:spcPts val="0"/>
              </a:spcAft>
              <a:buSzPts val="1400"/>
              <a:buChar char="○"/>
              <a:defRPr sz="2000">
                <a:solidFill>
                  <a:srgbClr val="696969"/>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3">
    <p:spTree>
      <p:nvGrpSpPr>
        <p:cNvPr id="40" name="Shape 40"/>
        <p:cNvGrpSpPr/>
        <p:nvPr/>
      </p:nvGrpSpPr>
      <p:grpSpPr>
        <a:xfrm>
          <a:off x="0" y="0"/>
          <a:ext cx="0" cy="0"/>
          <a:chOff x="0" y="0"/>
          <a:chExt cx="0" cy="0"/>
        </a:xfrm>
      </p:grpSpPr>
      <p:sp>
        <p:nvSpPr>
          <p:cNvPr id="41" name="Google Shape;41;p1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Close-up of a circuit board&#10;&#10;Description automatically generated" id="42" name="Google Shape;42;p17"/>
          <p:cNvPicPr preferRelativeResize="0"/>
          <p:nvPr/>
        </p:nvPicPr>
        <p:blipFill rotWithShape="1">
          <a:blip r:embed="rId2">
            <a:alphaModFix/>
          </a:blip>
          <a:srcRect b="22975" l="0" r="0" t="3282"/>
          <a:stretch/>
        </p:blipFill>
        <p:spPr>
          <a:xfrm>
            <a:off x="0" y="0"/>
            <a:ext cx="9144000" cy="4495267"/>
          </a:xfrm>
          <a:prstGeom prst="rect">
            <a:avLst/>
          </a:prstGeom>
          <a:noFill/>
          <a:ln>
            <a:noFill/>
          </a:ln>
        </p:spPr>
      </p:pic>
      <p:pic>
        <p:nvPicPr>
          <p:cNvPr descr="A black and white diagonal lines&#10;&#10;Description automatically generated" id="43" name="Google Shape;43;p17"/>
          <p:cNvPicPr preferRelativeResize="0"/>
          <p:nvPr/>
        </p:nvPicPr>
        <p:blipFill rotWithShape="1">
          <a:blip r:embed="rId3">
            <a:alphaModFix/>
          </a:blip>
          <a:srcRect b="0" l="0" r="0" t="0"/>
          <a:stretch/>
        </p:blipFill>
        <p:spPr>
          <a:xfrm>
            <a:off x="1780584" y="0"/>
            <a:ext cx="7363416" cy="4554527"/>
          </a:xfrm>
          <a:prstGeom prst="rect">
            <a:avLst/>
          </a:prstGeom>
          <a:noFill/>
          <a:ln>
            <a:noFill/>
          </a:ln>
        </p:spPr>
      </p:pic>
      <p:pic>
        <p:nvPicPr>
          <p:cNvPr id="44" name="Google Shape;44;p17"/>
          <p:cNvPicPr preferRelativeResize="0"/>
          <p:nvPr/>
        </p:nvPicPr>
        <p:blipFill rotWithShape="1">
          <a:blip r:embed="rId4">
            <a:alphaModFix/>
          </a:blip>
          <a:srcRect b="0" l="0" r="0" t="0"/>
          <a:stretch/>
        </p:blipFill>
        <p:spPr>
          <a:xfrm>
            <a:off x="6457950" y="3212643"/>
            <a:ext cx="1436321" cy="1084897"/>
          </a:xfrm>
          <a:prstGeom prst="rect">
            <a:avLst/>
          </a:prstGeom>
          <a:noFill/>
          <a:ln>
            <a:noFill/>
          </a:ln>
        </p:spPr>
      </p:pic>
      <p:sp>
        <p:nvSpPr>
          <p:cNvPr id="45" name="Google Shape;45;p17"/>
          <p:cNvSpPr/>
          <p:nvPr/>
        </p:nvSpPr>
        <p:spPr>
          <a:xfrm>
            <a:off x="0" y="0"/>
            <a:ext cx="5136948" cy="45545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 name="Google Shape;46;p17"/>
          <p:cNvSpPr txBox="1"/>
          <p:nvPr>
            <p:ph type="title"/>
          </p:nvPr>
        </p:nvSpPr>
        <p:spPr>
          <a:xfrm>
            <a:off x="311700" y="1499205"/>
            <a:ext cx="6042506" cy="155267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696969"/>
                </a:solidFill>
                <a:latin typeface="Lato"/>
                <a:ea typeface="Lato"/>
                <a:cs typeface="Lato"/>
                <a:sym typeface="La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7"/>
          <p:cNvSpPr txBox="1"/>
          <p:nvPr/>
        </p:nvSpPr>
        <p:spPr>
          <a:xfrm>
            <a:off x="311700" y="1039093"/>
            <a:ext cx="2839194" cy="79443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800"/>
              <a:buFont typeface="Raleway"/>
              <a:buNone/>
            </a:pPr>
            <a:r>
              <a:rPr b="1" i="0" lang="en-US" sz="3200" u="none" cap="none" strike="noStrike">
                <a:solidFill>
                  <a:srgbClr val="7D8EF8"/>
                </a:solidFill>
                <a:latin typeface="Lato"/>
                <a:ea typeface="Lato"/>
                <a:cs typeface="Lato"/>
                <a:sym typeface="Lato"/>
              </a:rPr>
              <a:t>Part 1</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0" name="Google Shape;50;p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4" name="Google Shape;5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Poppins"/>
              <a:buNone/>
              <a:defRPr>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oppins"/>
              <a:buChar char="●"/>
              <a:defRPr>
                <a:latin typeface="Poppins"/>
                <a:ea typeface="Poppins"/>
                <a:cs typeface="Poppins"/>
                <a:sym typeface="Poppins"/>
              </a:defRPr>
            </a:lvl1pPr>
            <a:lvl2pPr indent="-317500" lvl="1" marL="914400" algn="l">
              <a:lnSpc>
                <a:spcPct val="115000"/>
              </a:lnSpc>
              <a:spcBef>
                <a:spcPts val="1600"/>
              </a:spcBef>
              <a:spcAft>
                <a:spcPts val="0"/>
              </a:spcAft>
              <a:buSzPts val="1400"/>
              <a:buFont typeface="Poppins"/>
              <a:buChar char="○"/>
              <a:defRPr>
                <a:latin typeface="Poppins"/>
                <a:ea typeface="Poppins"/>
                <a:cs typeface="Poppins"/>
                <a:sym typeface="Poppins"/>
              </a:defRPr>
            </a:lvl2pPr>
            <a:lvl3pPr indent="-317500" lvl="2" marL="1371600" algn="l">
              <a:lnSpc>
                <a:spcPct val="115000"/>
              </a:lnSpc>
              <a:spcBef>
                <a:spcPts val="1600"/>
              </a:spcBef>
              <a:spcAft>
                <a:spcPts val="0"/>
              </a:spcAft>
              <a:buSzPts val="1400"/>
              <a:buFont typeface="Poppins"/>
              <a:buChar char="■"/>
              <a:defRPr>
                <a:latin typeface="Poppins"/>
                <a:ea typeface="Poppins"/>
                <a:cs typeface="Poppins"/>
                <a:sym typeface="Poppins"/>
              </a:defRPr>
            </a:lvl3pPr>
            <a:lvl4pPr indent="-317500" lvl="3" marL="1828800" algn="l">
              <a:lnSpc>
                <a:spcPct val="115000"/>
              </a:lnSpc>
              <a:spcBef>
                <a:spcPts val="1600"/>
              </a:spcBef>
              <a:spcAft>
                <a:spcPts val="0"/>
              </a:spcAft>
              <a:buSzPts val="1400"/>
              <a:buFont typeface="Poppins"/>
              <a:buChar char="●"/>
              <a:defRPr>
                <a:latin typeface="Poppins"/>
                <a:ea typeface="Poppins"/>
                <a:cs typeface="Poppins"/>
                <a:sym typeface="Poppins"/>
              </a:defRPr>
            </a:lvl4pPr>
            <a:lvl5pPr indent="-317500" lvl="4" marL="2286000" algn="l">
              <a:lnSpc>
                <a:spcPct val="115000"/>
              </a:lnSpc>
              <a:spcBef>
                <a:spcPts val="1600"/>
              </a:spcBef>
              <a:spcAft>
                <a:spcPts val="0"/>
              </a:spcAft>
              <a:buSzPts val="1400"/>
              <a:buFont typeface="Poppins"/>
              <a:buChar char="○"/>
              <a:defRPr>
                <a:latin typeface="Poppins"/>
                <a:ea typeface="Poppins"/>
                <a:cs typeface="Poppins"/>
                <a:sym typeface="Poppins"/>
              </a:defRPr>
            </a:lvl5pPr>
            <a:lvl6pPr indent="-317500" lvl="5" marL="2743200" algn="l">
              <a:lnSpc>
                <a:spcPct val="115000"/>
              </a:lnSpc>
              <a:spcBef>
                <a:spcPts val="1600"/>
              </a:spcBef>
              <a:spcAft>
                <a:spcPts val="0"/>
              </a:spcAft>
              <a:buSzPts val="1400"/>
              <a:buFont typeface="Poppins"/>
              <a:buChar char="■"/>
              <a:defRPr>
                <a:latin typeface="Poppins"/>
                <a:ea typeface="Poppins"/>
                <a:cs typeface="Poppins"/>
                <a:sym typeface="Poppins"/>
              </a:defRPr>
            </a:lvl6pPr>
            <a:lvl7pPr indent="-317500" lvl="6" marL="3200400" algn="l">
              <a:lnSpc>
                <a:spcPct val="115000"/>
              </a:lnSpc>
              <a:spcBef>
                <a:spcPts val="1600"/>
              </a:spcBef>
              <a:spcAft>
                <a:spcPts val="0"/>
              </a:spcAft>
              <a:buSzPts val="1400"/>
              <a:buFont typeface="Poppins"/>
              <a:buChar char="●"/>
              <a:defRPr>
                <a:latin typeface="Poppins"/>
                <a:ea typeface="Poppins"/>
                <a:cs typeface="Poppins"/>
                <a:sym typeface="Poppins"/>
              </a:defRPr>
            </a:lvl7pPr>
            <a:lvl8pPr indent="-317500" lvl="7" marL="3657600" algn="l">
              <a:lnSpc>
                <a:spcPct val="115000"/>
              </a:lnSpc>
              <a:spcBef>
                <a:spcPts val="1600"/>
              </a:spcBef>
              <a:spcAft>
                <a:spcPts val="0"/>
              </a:spcAft>
              <a:buSzPts val="1400"/>
              <a:buFont typeface="Poppins"/>
              <a:buChar char="○"/>
              <a:defRPr>
                <a:latin typeface="Poppins"/>
                <a:ea typeface="Poppins"/>
                <a:cs typeface="Poppins"/>
                <a:sym typeface="Poppins"/>
              </a:defRPr>
            </a:lvl8pPr>
            <a:lvl9pPr indent="-317500" lvl="8" marL="4114800" algn="l">
              <a:lnSpc>
                <a:spcPct val="115000"/>
              </a:lnSpc>
              <a:spcBef>
                <a:spcPts val="1600"/>
              </a:spcBef>
              <a:spcAft>
                <a:spcPts val="1600"/>
              </a:spcAft>
              <a:buSzPts val="1400"/>
              <a:buFont typeface="Poppins"/>
              <a:buChar char="■"/>
              <a:defRPr>
                <a:latin typeface="Poppins"/>
                <a:ea typeface="Poppins"/>
                <a:cs typeface="Poppins"/>
                <a:sym typeface="Poppins"/>
              </a:defRPr>
            </a:lvl9pPr>
          </a:lstStyle>
          <a:p/>
        </p:txBody>
      </p:sp>
      <p:sp>
        <p:nvSpPr>
          <p:cNvPr id="58" name="Google Shape;5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 name="Google Shape;61;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2" name="Google Shape;62;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3" name="Google Shape;6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hyperlink" Target="http://www.youtube.com/watch?v=6mBO2vqLv38" TargetMode="External"/><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mynextmove.org/" TargetMode="External"/><Relationship Id="rId4" Type="http://schemas.openxmlformats.org/officeDocument/2006/relationships/image" Target="../media/image8.png"/><Relationship Id="rId5" Type="http://schemas.openxmlformats.org/officeDocument/2006/relationships/hyperlink" Target="http://mynextmov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Free IOT course: https://www.simplilearn.com/learn-iot-basics-skillup?utm_campaign=Skillup-IOT&amp;utm_medium=DescriptionFirstFold&amp;utm_source=youtube&#10;Internet of Things is making lives so much easier. Almost all appliances can be now monitored remotely and perhaps even run. In this video on IoT, we explain what IoT is and its working with the help of a simple usecase. Especially if you're new to IoT, then the video gives the core understanding of the subject. &#10;&#10;Don't forget to take the quiz at 04:46! &#10;&#10;✅Subscribe to our Channel to learn more about the top Technologies: https://bit.ly/2VT4WtH&#10;&#10;⏩ Check out the IoT training videos: https://bit.ly/30ofSD6&#10;&#10;#WhatIsIoT #IoTExplained #IoTApplications #IntroductionToIoT #IoTTraining #IoTCourse #Simplilearn&#10;&#10;Introduction to IoT Training Course:&#10;If you’re new to the Internet of Things (IoT) and want to leverage it across business functions, then this introductory course is for you. You’ll get a glimpse into the ever-growing field of IoT, a technology that allows the intelligent exchange of data among a network of internet-connected objects.&#10;&#10;Course Overview:&#10;The primary objective of this Introduction to IoT Training Course is to give you insights into the bright and exciting future of the Internet of Things (IoT). The course will familiarize you with IoT concepts, its origin, impact, methodologies and tools, and how IoT is integrated into business applications to improve business results.&#10;&#10;Key Features:&#10;- 2 hours of in-depth elearning&#10;- Lifetime access to self-paced learning&#10;- Industry-relevant course completion certificate&#10;- Comprehensive industry-relevant use cases and case studies&#10;&#10;Eligibility:&#10;This IoT course caters to CXO level and middle management professionals who want to enhance business value and ROI leveraging IoT. Simplilearn’s Introduction to IoT Training Course is ideal for anyone who wants to learn the fundamentals of IoT or pursue a career in this growing field.&#10;&#10;👉Learn more at: https://www.simplilearn.com/iot-certification-training-course?utm_campaign=IOT&amp;utm_medium=Description&amp;utm_source=youtube&#10;&#10;For more information about Simplilearn courses, visit: &#10;- Facebook: https://www.facebook.com/Simplilearn &#10;- Twitter: https://twitter.com/simplilearn &#10;- LinkedIn: https://www.linkedin.com/company/simplilearn/&#10;- Website: https://www.simplilearn.com &#10;&#10;Get the Android app: http://bit.ly/1WlVo4u &#10;Get the iOS app: http://apple.co/1HIO5J0" id="152" name="Google Shape;152;p10" title="IoT - Internet of Things | What is IoT? | IoT Explained in 6 Minutes | How IoT Works | Simplilearn">
            <a:hlinkClick r:id="rId4"/>
          </p:cNvPr>
          <p:cNvPicPr preferRelativeResize="0"/>
          <p:nvPr/>
        </p:nvPicPr>
        <p:blipFill rotWithShape="1">
          <a:blip r:embed="rId5">
            <a:alphaModFix/>
          </a:blip>
          <a:srcRect b="0" l="0" r="0" t="0"/>
          <a:stretch/>
        </p:blipFill>
        <p:spPr>
          <a:xfrm>
            <a:off x="206477" y="218275"/>
            <a:ext cx="5718412" cy="4288831"/>
          </a:xfrm>
          <a:prstGeom prst="rect">
            <a:avLst/>
          </a:prstGeom>
          <a:noFill/>
          <a:ln>
            <a:noFill/>
          </a:ln>
        </p:spPr>
      </p:pic>
      <p:sp>
        <p:nvSpPr>
          <p:cNvPr id="153" name="Google Shape;153;p10"/>
          <p:cNvSpPr txBox="1"/>
          <p:nvPr>
            <p:ph type="title"/>
          </p:nvPr>
        </p:nvSpPr>
        <p:spPr>
          <a:xfrm>
            <a:off x="270404" y="218275"/>
            <a:ext cx="5654485" cy="53684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000">
                <a:solidFill>
                  <a:srgbClr val="696969"/>
                </a:solidFill>
                <a:latin typeface="Arial"/>
                <a:ea typeface="Arial"/>
                <a:cs typeface="Arial"/>
                <a:sym typeface="Arial"/>
              </a:rPr>
              <a:t>Internet of Things Video </a:t>
            </a:r>
            <a:r>
              <a:rPr b="1" lang="en-US" sz="1400">
                <a:solidFill>
                  <a:srgbClr val="696969"/>
                </a:solidFill>
                <a:latin typeface="Arial"/>
                <a:ea typeface="Arial"/>
                <a:cs typeface="Arial"/>
                <a:sym typeface="Arial"/>
              </a:rPr>
              <a:t>(watch to 4:42)</a:t>
            </a:r>
            <a:endParaRPr b="1" sz="1400">
              <a:solidFill>
                <a:srgbClr val="69696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172649" y="321067"/>
            <a:ext cx="8520600" cy="574775"/>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Sensor Technologies &amp; Careers </a:t>
            </a:r>
            <a:endParaRPr/>
          </a:p>
        </p:txBody>
      </p:sp>
      <p:pic>
        <p:nvPicPr>
          <p:cNvPr id="159" name="Google Shape;159;p11"/>
          <p:cNvPicPr preferRelativeResize="0"/>
          <p:nvPr/>
        </p:nvPicPr>
        <p:blipFill rotWithShape="1">
          <a:blip r:embed="rId3">
            <a:alphaModFix/>
          </a:blip>
          <a:srcRect b="0" l="0" r="0" t="0"/>
          <a:stretch/>
        </p:blipFill>
        <p:spPr>
          <a:xfrm>
            <a:off x="5065613" y="1303903"/>
            <a:ext cx="3425023" cy="2386354"/>
          </a:xfrm>
          <a:prstGeom prst="rect">
            <a:avLst/>
          </a:prstGeom>
          <a:noFill/>
          <a:ln>
            <a:noFill/>
          </a:ln>
        </p:spPr>
      </p:pic>
      <p:sp>
        <p:nvSpPr>
          <p:cNvPr id="160" name="Google Shape;160;p11"/>
          <p:cNvSpPr txBox="1"/>
          <p:nvPr/>
        </p:nvSpPr>
        <p:spPr>
          <a:xfrm>
            <a:off x="6903060" y="3644662"/>
            <a:ext cx="1710036" cy="31501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Photo by Andy Kelly on Unsplash</a:t>
            </a:r>
            <a:endParaRPr b="0" i="0" sz="800" u="none" cap="none" strike="noStrike">
              <a:solidFill>
                <a:srgbClr val="000000"/>
              </a:solidFill>
              <a:latin typeface="Arial"/>
              <a:ea typeface="Arial"/>
              <a:cs typeface="Arial"/>
              <a:sym typeface="Arial"/>
            </a:endParaRPr>
          </a:p>
        </p:txBody>
      </p:sp>
      <p:sp>
        <p:nvSpPr>
          <p:cNvPr id="161" name="Google Shape;161;p11"/>
          <p:cNvSpPr txBox="1"/>
          <p:nvPr>
            <p:ph idx="1" type="body"/>
          </p:nvPr>
        </p:nvSpPr>
        <p:spPr>
          <a:xfrm>
            <a:off x="269357" y="1165262"/>
            <a:ext cx="4580229" cy="2849562"/>
          </a:xfrm>
          <a:prstGeom prst="rect">
            <a:avLst/>
          </a:prstGeom>
          <a:noFill/>
          <a:ln>
            <a:noFill/>
          </a:ln>
        </p:spPr>
        <p:txBody>
          <a:bodyPr anchorCtr="0" anchor="t" bIns="91425" lIns="91425" spcFirstLastPara="1" rIns="91425" wrap="square" tIns="91425">
            <a:normAutofit fontScale="92500"/>
          </a:bodyPr>
          <a:lstStyle/>
          <a:p>
            <a:pPr indent="-342900" lvl="0" marL="457200" rtl="0" algn="l">
              <a:lnSpc>
                <a:spcPct val="115000"/>
              </a:lnSpc>
              <a:spcBef>
                <a:spcPts val="0"/>
              </a:spcBef>
              <a:spcAft>
                <a:spcPts val="0"/>
              </a:spcAft>
              <a:buSzPct val="120000"/>
              <a:buChar char="»"/>
            </a:pPr>
            <a:r>
              <a:rPr lang="en-US"/>
              <a:t>How might sensors and humans work together better in the future?</a:t>
            </a:r>
            <a:endParaRPr/>
          </a:p>
          <a:p>
            <a:pPr indent="-342900" lvl="0" marL="457200" rtl="0" algn="l">
              <a:lnSpc>
                <a:spcPct val="115000"/>
              </a:lnSpc>
              <a:spcBef>
                <a:spcPts val="600"/>
              </a:spcBef>
              <a:spcAft>
                <a:spcPts val="0"/>
              </a:spcAft>
              <a:buSzPct val="120000"/>
              <a:buChar char="»"/>
            </a:pPr>
            <a:r>
              <a:rPr lang="en-US"/>
              <a:t>Can you think of any appropriate rules to put in place to maintain healthy relationships between humans and sensors?</a:t>
            </a:r>
            <a:endParaRPr/>
          </a:p>
          <a:p>
            <a:pPr indent="-298450" lvl="1" marL="914400" rtl="0" algn="l">
              <a:lnSpc>
                <a:spcPct val="115000"/>
              </a:lnSpc>
              <a:spcBef>
                <a:spcPts val="600"/>
              </a:spcBef>
              <a:spcAft>
                <a:spcPts val="0"/>
              </a:spcAft>
              <a:buSzPct val="100000"/>
              <a:buChar char="•"/>
            </a:pPr>
            <a:r>
              <a:rPr lang="en-US"/>
              <a:t>For example, think about privacy.</a:t>
            </a:r>
            <a:endParaRPr/>
          </a:p>
          <a:p>
            <a:pPr indent="-201930" lvl="0" marL="457200" rtl="0" algn="l">
              <a:lnSpc>
                <a:spcPct val="115000"/>
              </a:lnSpc>
              <a:spcBef>
                <a:spcPts val="600"/>
              </a:spcBef>
              <a:spcAft>
                <a:spcPts val="0"/>
              </a:spcAft>
              <a:buClr>
                <a:srgbClr val="E64C27"/>
              </a:buClr>
              <a:buSzPct val="120000"/>
              <a:buFont typeface="NTR"/>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idx="1" type="body"/>
          </p:nvPr>
        </p:nvSpPr>
        <p:spPr>
          <a:xfrm>
            <a:off x="419100" y="785186"/>
            <a:ext cx="8724900" cy="1072696"/>
          </a:xfrm>
          <a:prstGeom prst="rect">
            <a:avLst/>
          </a:prstGeom>
          <a:noFill/>
          <a:ln>
            <a:noFill/>
          </a:ln>
        </p:spPr>
        <p:txBody>
          <a:bodyPr anchorCtr="0" anchor="ctr" bIns="91425" lIns="91425" spcFirstLastPara="1" rIns="91425" wrap="square" tIns="91425">
            <a:normAutofit/>
          </a:bodyPr>
          <a:lstStyle/>
          <a:p>
            <a:pPr indent="0" lvl="0" marL="146050" rtl="0" algn="l">
              <a:lnSpc>
                <a:spcPct val="115000"/>
              </a:lnSpc>
              <a:spcBef>
                <a:spcPts val="0"/>
              </a:spcBef>
              <a:spcAft>
                <a:spcPts val="0"/>
              </a:spcAft>
              <a:buSzPts val="1800"/>
              <a:buNone/>
            </a:pPr>
            <a:r>
              <a:rPr lang="en-US"/>
              <a:t>Sensors in Our World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Sensors in our world</a:t>
            </a:r>
            <a:endParaRPr/>
          </a:p>
        </p:txBody>
      </p:sp>
      <p:pic>
        <p:nvPicPr>
          <p:cNvPr id="103" name="Google Shape;103;p3"/>
          <p:cNvPicPr preferRelativeResize="0"/>
          <p:nvPr/>
        </p:nvPicPr>
        <p:blipFill rotWithShape="1">
          <a:blip r:embed="rId3">
            <a:alphaModFix/>
          </a:blip>
          <a:srcRect b="4712" l="1213" r="2118" t="7196"/>
          <a:stretch/>
        </p:blipFill>
        <p:spPr>
          <a:xfrm>
            <a:off x="5291721" y="1273629"/>
            <a:ext cx="3401528" cy="2056268"/>
          </a:xfrm>
          <a:prstGeom prst="rect">
            <a:avLst/>
          </a:prstGeom>
          <a:noFill/>
          <a:ln>
            <a:noFill/>
          </a:ln>
        </p:spPr>
      </p:pic>
      <p:sp>
        <p:nvSpPr>
          <p:cNvPr id="104" name="Google Shape;104;p3"/>
          <p:cNvSpPr txBox="1"/>
          <p:nvPr>
            <p:ph idx="1" type="body"/>
          </p:nvPr>
        </p:nvSpPr>
        <p:spPr>
          <a:xfrm>
            <a:off x="269357" y="1165262"/>
            <a:ext cx="4490422" cy="2849562"/>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2400"/>
              <a:buNone/>
            </a:pPr>
            <a:r>
              <a:rPr b="1" lang="en-US"/>
              <a:t>What is a sensor, anyway?</a:t>
            </a:r>
            <a:br>
              <a:rPr b="1" lang="en-US"/>
            </a:br>
            <a:endParaRPr b="1"/>
          </a:p>
          <a:p>
            <a:pPr indent="-342900" lvl="0" marL="457200" rtl="0" algn="l">
              <a:lnSpc>
                <a:spcPct val="115000"/>
              </a:lnSpc>
              <a:spcBef>
                <a:spcPts val="0"/>
              </a:spcBef>
              <a:spcAft>
                <a:spcPts val="0"/>
              </a:spcAft>
              <a:buClr>
                <a:srgbClr val="E64C27"/>
              </a:buClr>
              <a:buSzPts val="2400"/>
              <a:buFont typeface="NTR"/>
              <a:buChar char="»"/>
            </a:pPr>
            <a:r>
              <a:rPr lang="en-US"/>
              <a:t>Come up with a definition together.</a:t>
            </a:r>
            <a:endParaRPr/>
          </a:p>
          <a:p>
            <a:pPr indent="-190500" lvl="0" marL="457200" rtl="0" algn="l">
              <a:lnSpc>
                <a:spcPct val="115000"/>
              </a:lnSpc>
              <a:spcBef>
                <a:spcPts val="0"/>
              </a:spcBef>
              <a:spcAft>
                <a:spcPts val="0"/>
              </a:spcAft>
              <a:buClr>
                <a:srgbClr val="E64C27"/>
              </a:buClr>
              <a:buSzPts val="2400"/>
              <a:buFont typeface="NTR"/>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172649" y="321067"/>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Sensors in our world</a:t>
            </a:r>
            <a:endParaRPr/>
          </a:p>
        </p:txBody>
      </p:sp>
      <p:sp>
        <p:nvSpPr>
          <p:cNvPr id="110" name="Google Shape;110;p4"/>
          <p:cNvSpPr txBox="1"/>
          <p:nvPr>
            <p:ph idx="1" type="body"/>
          </p:nvPr>
        </p:nvSpPr>
        <p:spPr>
          <a:xfrm>
            <a:off x="269357" y="1165262"/>
            <a:ext cx="4114865" cy="2849562"/>
          </a:xfrm>
          <a:prstGeom prst="rect">
            <a:avLst/>
          </a:prstGeom>
          <a:noFill/>
          <a:ln>
            <a:noFill/>
          </a:ln>
        </p:spPr>
        <p:txBody>
          <a:bodyPr anchorCtr="0" anchor="t" bIns="91425" lIns="91425" spcFirstLastPara="1" rIns="91425" wrap="square" tIns="91425">
            <a:normAutofit/>
          </a:bodyPr>
          <a:lstStyle/>
          <a:p>
            <a:pPr indent="0" lvl="0" marL="114300" rtl="0" algn="l">
              <a:lnSpc>
                <a:spcPct val="100000"/>
              </a:lnSpc>
              <a:spcBef>
                <a:spcPts val="0"/>
              </a:spcBef>
              <a:spcAft>
                <a:spcPts val="0"/>
              </a:spcAft>
              <a:buSzPts val="2400"/>
              <a:buNone/>
            </a:pPr>
            <a:r>
              <a:rPr b="1" lang="en-US"/>
              <a:t>Where have you seen sensors in your everyday life?</a:t>
            </a:r>
            <a:br>
              <a:rPr b="1" lang="en-US"/>
            </a:br>
            <a:endParaRPr b="1"/>
          </a:p>
          <a:p>
            <a:pPr indent="-342900" lvl="0" marL="457200" rtl="0" algn="l">
              <a:lnSpc>
                <a:spcPct val="100000"/>
              </a:lnSpc>
              <a:spcBef>
                <a:spcPts val="0"/>
              </a:spcBef>
              <a:spcAft>
                <a:spcPts val="0"/>
              </a:spcAft>
              <a:buClr>
                <a:srgbClr val="E64C27"/>
              </a:buClr>
              <a:buSzPts val="2400"/>
              <a:buFont typeface="NTR"/>
              <a:buChar char="»"/>
            </a:pPr>
            <a:r>
              <a:rPr lang="en-US"/>
              <a:t>List as many examples of sensors as you can think of.</a:t>
            </a:r>
            <a:endParaRPr/>
          </a:p>
          <a:p>
            <a:pPr indent="-190500" lvl="0" marL="457200" rtl="0" algn="l">
              <a:lnSpc>
                <a:spcPct val="100000"/>
              </a:lnSpc>
              <a:spcBef>
                <a:spcPts val="0"/>
              </a:spcBef>
              <a:spcAft>
                <a:spcPts val="0"/>
              </a:spcAft>
              <a:buClr>
                <a:srgbClr val="E64C27"/>
              </a:buClr>
              <a:buSzPts val="2400"/>
              <a:buFont typeface="NTR"/>
              <a:buNone/>
            </a:pPr>
            <a:r>
              <a:t/>
            </a:r>
            <a:endParaRPr/>
          </a:p>
        </p:txBody>
      </p:sp>
      <p:pic>
        <p:nvPicPr>
          <p:cNvPr id="111" name="Google Shape;111;p4"/>
          <p:cNvPicPr preferRelativeResize="0"/>
          <p:nvPr/>
        </p:nvPicPr>
        <p:blipFill rotWithShape="1">
          <a:blip r:embed="rId3">
            <a:alphaModFix/>
          </a:blip>
          <a:srcRect b="4712" l="1213" r="2118" t="7196"/>
          <a:stretch/>
        </p:blipFill>
        <p:spPr>
          <a:xfrm>
            <a:off x="5291721" y="1273629"/>
            <a:ext cx="3401528" cy="20562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172649" y="320040"/>
            <a:ext cx="8520600" cy="5646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Sensors in our world</a:t>
            </a:r>
            <a:endParaRPr/>
          </a:p>
        </p:txBody>
      </p:sp>
      <p:sp>
        <p:nvSpPr>
          <p:cNvPr id="117" name="Google Shape;117;p5"/>
          <p:cNvSpPr txBox="1"/>
          <p:nvPr>
            <p:ph idx="1" type="body"/>
          </p:nvPr>
        </p:nvSpPr>
        <p:spPr>
          <a:xfrm>
            <a:off x="269357" y="1165262"/>
            <a:ext cx="4490422" cy="2849562"/>
          </a:xfrm>
          <a:prstGeom prst="rect">
            <a:avLst/>
          </a:prstGeom>
          <a:noFill/>
          <a:ln>
            <a:noFill/>
          </a:ln>
        </p:spPr>
        <p:txBody>
          <a:bodyPr anchorCtr="0" anchor="t" bIns="91425" lIns="91425" spcFirstLastPara="1" rIns="91425" wrap="square" tIns="91425">
            <a:normAutofit/>
          </a:bodyPr>
          <a:lstStyle/>
          <a:p>
            <a:pPr indent="0" lvl="0" marL="114300" rtl="0" algn="l">
              <a:lnSpc>
                <a:spcPct val="100000"/>
              </a:lnSpc>
              <a:spcBef>
                <a:spcPts val="0"/>
              </a:spcBef>
              <a:spcAft>
                <a:spcPts val="0"/>
              </a:spcAft>
              <a:buSzPts val="2400"/>
              <a:buNone/>
            </a:pPr>
            <a:r>
              <a:rPr b="1" lang="en-US"/>
              <a:t>How does a sensor know what to do?</a:t>
            </a:r>
            <a:br>
              <a:rPr b="1" lang="en-US"/>
            </a:br>
            <a:endParaRPr b="1"/>
          </a:p>
          <a:p>
            <a:pPr indent="-342900" lvl="0" marL="457200" rtl="0" algn="l">
              <a:lnSpc>
                <a:spcPct val="100000"/>
              </a:lnSpc>
              <a:spcBef>
                <a:spcPts val="0"/>
              </a:spcBef>
              <a:spcAft>
                <a:spcPts val="0"/>
              </a:spcAft>
              <a:buClr>
                <a:srgbClr val="E64C27"/>
              </a:buClr>
              <a:buSzPts val="2400"/>
              <a:buFont typeface="NTR"/>
              <a:buChar char="»"/>
            </a:pPr>
            <a:r>
              <a:rPr lang="en-US"/>
              <a:t>People who work with science, technology, engineering, and mathematics (STEM) design and maintain the sensors that make our lives safer and easier!</a:t>
            </a:r>
            <a:endParaRPr/>
          </a:p>
          <a:p>
            <a:pPr indent="-190500" lvl="0" marL="457200" rtl="0" algn="l">
              <a:lnSpc>
                <a:spcPct val="100000"/>
              </a:lnSpc>
              <a:spcBef>
                <a:spcPts val="0"/>
              </a:spcBef>
              <a:spcAft>
                <a:spcPts val="0"/>
              </a:spcAft>
              <a:buClr>
                <a:srgbClr val="E64C27"/>
              </a:buClr>
              <a:buSzPts val="2400"/>
              <a:buFont typeface="NTR"/>
              <a:buNone/>
            </a:pPr>
            <a:r>
              <a:t/>
            </a:r>
            <a:endParaRPr/>
          </a:p>
        </p:txBody>
      </p:sp>
      <p:pic>
        <p:nvPicPr>
          <p:cNvPr id="118" name="Google Shape;118;p5"/>
          <p:cNvPicPr preferRelativeResize="0"/>
          <p:nvPr/>
        </p:nvPicPr>
        <p:blipFill rotWithShape="1">
          <a:blip r:embed="rId3">
            <a:alphaModFix/>
          </a:blip>
          <a:srcRect b="4712" l="1213" r="2118" t="7196"/>
          <a:stretch/>
        </p:blipFill>
        <p:spPr>
          <a:xfrm>
            <a:off x="5291721" y="1273629"/>
            <a:ext cx="3401528" cy="20562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172649" y="321067"/>
            <a:ext cx="8520600" cy="564758"/>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Career Research</a:t>
            </a:r>
            <a:endParaRPr/>
          </a:p>
        </p:txBody>
      </p:sp>
      <p:pic>
        <p:nvPicPr>
          <p:cNvPr id="124" name="Google Shape;124;p6">
            <a:hlinkClick r:id="rId3"/>
          </p:cNvPr>
          <p:cNvPicPr preferRelativeResize="0"/>
          <p:nvPr/>
        </p:nvPicPr>
        <p:blipFill rotWithShape="1">
          <a:blip r:embed="rId4">
            <a:alphaModFix/>
          </a:blip>
          <a:srcRect b="0" l="0" r="0" t="0"/>
          <a:stretch/>
        </p:blipFill>
        <p:spPr>
          <a:xfrm>
            <a:off x="5657174" y="1288025"/>
            <a:ext cx="3036075" cy="2117650"/>
          </a:xfrm>
          <a:prstGeom prst="rect">
            <a:avLst/>
          </a:prstGeom>
          <a:noFill/>
          <a:ln cap="flat" cmpd="sng" w="9525">
            <a:solidFill>
              <a:srgbClr val="BFBFBF"/>
            </a:solidFill>
            <a:prstDash val="solid"/>
            <a:round/>
            <a:headEnd len="sm" w="sm" type="none"/>
            <a:tailEnd len="sm" w="sm" type="none"/>
          </a:ln>
        </p:spPr>
      </p:pic>
      <p:sp>
        <p:nvSpPr>
          <p:cNvPr id="125" name="Google Shape;125;p6"/>
          <p:cNvSpPr txBox="1"/>
          <p:nvPr>
            <p:ph idx="1" type="body"/>
          </p:nvPr>
        </p:nvSpPr>
        <p:spPr>
          <a:xfrm>
            <a:off x="269356" y="1165261"/>
            <a:ext cx="5252439" cy="3306449"/>
          </a:xfrm>
          <a:prstGeom prst="rect">
            <a:avLst/>
          </a:prstGeom>
          <a:noFill/>
          <a:ln>
            <a:noFill/>
          </a:ln>
        </p:spPr>
        <p:txBody>
          <a:bodyPr anchorCtr="0" anchor="t" bIns="91425" lIns="91425" spcFirstLastPara="1" rIns="91425" wrap="square" tIns="91425">
            <a:normAutofit fontScale="70000" lnSpcReduction="20000"/>
          </a:bodyPr>
          <a:lstStyle/>
          <a:p>
            <a:pPr indent="0" lvl="0" marL="114300" rtl="0" algn="l">
              <a:lnSpc>
                <a:spcPct val="120000"/>
              </a:lnSpc>
              <a:spcBef>
                <a:spcPts val="0"/>
              </a:spcBef>
              <a:spcAft>
                <a:spcPts val="0"/>
              </a:spcAft>
              <a:buSzPct val="120000"/>
              <a:buNone/>
            </a:pPr>
            <a:r>
              <a:rPr b="1" lang="en-US"/>
              <a:t>Use the </a:t>
            </a:r>
            <a:r>
              <a:rPr b="1" lang="en-US" u="sng">
                <a:solidFill>
                  <a:schemeClr val="hlink"/>
                </a:solidFill>
                <a:hlinkClick r:id="rId5"/>
              </a:rPr>
              <a:t>MyNextMove.org</a:t>
            </a:r>
            <a:r>
              <a:rPr b="1" lang="en-US"/>
              <a:t> website to research careers and skills</a:t>
            </a:r>
            <a:endParaRPr/>
          </a:p>
          <a:p>
            <a:pPr indent="-331470" lvl="0" marL="457200" rtl="0" algn="l">
              <a:lnSpc>
                <a:spcPct val="120000"/>
              </a:lnSpc>
              <a:spcBef>
                <a:spcPts val="0"/>
              </a:spcBef>
              <a:spcAft>
                <a:spcPts val="0"/>
              </a:spcAft>
              <a:buSzPct val="120000"/>
              <a:buChar char="»"/>
            </a:pPr>
            <a:r>
              <a:rPr lang="en-US"/>
              <a:t>What careers use </a:t>
            </a:r>
            <a:r>
              <a:rPr b="1" lang="en-US"/>
              <a:t>sensors</a:t>
            </a:r>
            <a:r>
              <a:rPr lang="en-US"/>
              <a:t>?</a:t>
            </a:r>
            <a:endParaRPr/>
          </a:p>
          <a:p>
            <a:pPr indent="-288925" lvl="1" marL="914400" rtl="0" algn="l">
              <a:lnSpc>
                <a:spcPct val="120000"/>
              </a:lnSpc>
              <a:spcBef>
                <a:spcPts val="1600"/>
              </a:spcBef>
              <a:spcAft>
                <a:spcPts val="0"/>
              </a:spcAft>
              <a:buSzPct val="100000"/>
              <a:buChar char="•"/>
            </a:pPr>
            <a:r>
              <a:rPr lang="en-US"/>
              <a:t>Use “Search for Careers with Key Words” to find careers that use sensors.</a:t>
            </a:r>
            <a:br>
              <a:rPr lang="en-US"/>
            </a:br>
            <a:r>
              <a:rPr lang="en-US"/>
              <a:t> </a:t>
            </a:r>
            <a:endParaRPr/>
          </a:p>
          <a:p>
            <a:pPr indent="-331470" lvl="0" marL="457200" rtl="0" algn="l">
              <a:lnSpc>
                <a:spcPct val="120000"/>
              </a:lnSpc>
              <a:spcBef>
                <a:spcPts val="0"/>
              </a:spcBef>
              <a:spcAft>
                <a:spcPts val="0"/>
              </a:spcAft>
              <a:buSzPct val="120000"/>
              <a:buChar char="»"/>
            </a:pPr>
            <a:r>
              <a:rPr lang="en-US"/>
              <a:t>What careers interest </a:t>
            </a:r>
            <a:r>
              <a:rPr b="1" lang="en-US"/>
              <a:t>you</a:t>
            </a:r>
            <a:r>
              <a:rPr lang="en-US"/>
              <a:t>?</a:t>
            </a:r>
            <a:endParaRPr/>
          </a:p>
          <a:p>
            <a:pPr indent="-288925" lvl="1" marL="914400" rtl="0" algn="l">
              <a:lnSpc>
                <a:spcPct val="120000"/>
              </a:lnSpc>
              <a:spcBef>
                <a:spcPts val="1600"/>
              </a:spcBef>
              <a:spcAft>
                <a:spcPts val="0"/>
              </a:spcAft>
              <a:buSzPct val="100000"/>
              <a:buChar char="•"/>
            </a:pPr>
            <a:r>
              <a:rPr lang="en-US"/>
              <a:t>Find at least one career of interest to you. </a:t>
            </a:r>
            <a:endParaRPr/>
          </a:p>
          <a:p>
            <a:pPr indent="-288925" lvl="1" marL="914400" rtl="0" algn="l">
              <a:lnSpc>
                <a:spcPct val="120000"/>
              </a:lnSpc>
              <a:spcBef>
                <a:spcPts val="1600"/>
              </a:spcBef>
              <a:spcAft>
                <a:spcPts val="0"/>
              </a:spcAft>
              <a:buSzPct val="100000"/>
              <a:buChar char="•"/>
            </a:pPr>
            <a:r>
              <a:rPr lang="en-US"/>
              <a:t>How does this career use science, technology, engineering, [art] or math?</a:t>
            </a:r>
            <a:endParaRPr/>
          </a:p>
          <a:p>
            <a:pPr indent="-224790" lvl="0" marL="457200" rtl="0" algn="l">
              <a:lnSpc>
                <a:spcPct val="100000"/>
              </a:lnSpc>
              <a:spcBef>
                <a:spcPts val="0"/>
              </a:spcBef>
              <a:spcAft>
                <a:spcPts val="0"/>
              </a:spcAft>
              <a:buClr>
                <a:srgbClr val="E64C27"/>
              </a:buClr>
              <a:buSzPct val="120000"/>
              <a:buFont typeface="NTR"/>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172649" y="321066"/>
            <a:ext cx="8520600" cy="56475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Career Research</a:t>
            </a:r>
            <a:endParaRPr/>
          </a:p>
        </p:txBody>
      </p:sp>
      <p:pic>
        <p:nvPicPr>
          <p:cNvPr id="131" name="Google Shape;131;p7"/>
          <p:cNvPicPr preferRelativeResize="0"/>
          <p:nvPr/>
        </p:nvPicPr>
        <p:blipFill rotWithShape="1">
          <a:blip r:embed="rId3">
            <a:alphaModFix/>
          </a:blip>
          <a:srcRect b="0" l="0" r="0" t="0"/>
          <a:stretch/>
        </p:blipFill>
        <p:spPr>
          <a:xfrm>
            <a:off x="5469654" y="1350393"/>
            <a:ext cx="3172519" cy="2212818"/>
          </a:xfrm>
          <a:prstGeom prst="rect">
            <a:avLst/>
          </a:prstGeom>
          <a:noFill/>
          <a:ln>
            <a:noFill/>
          </a:ln>
        </p:spPr>
      </p:pic>
      <p:sp>
        <p:nvSpPr>
          <p:cNvPr id="132" name="Google Shape;132;p7"/>
          <p:cNvSpPr txBox="1"/>
          <p:nvPr>
            <p:ph idx="1" type="body"/>
          </p:nvPr>
        </p:nvSpPr>
        <p:spPr>
          <a:xfrm>
            <a:off x="269357" y="1165262"/>
            <a:ext cx="5016465" cy="2849562"/>
          </a:xfrm>
          <a:prstGeom prst="rect">
            <a:avLst/>
          </a:prstGeom>
          <a:noFill/>
          <a:ln>
            <a:noFill/>
          </a:ln>
        </p:spPr>
        <p:txBody>
          <a:bodyPr anchorCtr="0" anchor="t" bIns="91425" lIns="91425" spcFirstLastPara="1" rIns="91425" wrap="square" tIns="91425">
            <a:normAutofit fontScale="85000" lnSpcReduction="10000"/>
          </a:bodyPr>
          <a:lstStyle/>
          <a:p>
            <a:pPr indent="-342900" lvl="0" marL="457200" rtl="0" algn="l">
              <a:lnSpc>
                <a:spcPct val="100000"/>
              </a:lnSpc>
              <a:spcBef>
                <a:spcPts val="0"/>
              </a:spcBef>
              <a:spcAft>
                <a:spcPts val="0"/>
              </a:spcAft>
              <a:buClr>
                <a:srgbClr val="E64C27"/>
              </a:buClr>
              <a:buSzPct val="120000"/>
              <a:buFont typeface="NTR"/>
              <a:buChar char="»"/>
            </a:pPr>
            <a:r>
              <a:rPr lang="en-US"/>
              <a:t>Explore your career of interest.</a:t>
            </a:r>
            <a:endParaRPr/>
          </a:p>
          <a:p>
            <a:pPr indent="-298450" lvl="1" marL="914400" rtl="0" algn="l">
              <a:lnSpc>
                <a:spcPct val="100000"/>
              </a:lnSpc>
              <a:spcBef>
                <a:spcPts val="1600"/>
              </a:spcBef>
              <a:spcAft>
                <a:spcPts val="0"/>
              </a:spcAft>
              <a:buSzPct val="100000"/>
              <a:buChar char="•"/>
            </a:pPr>
            <a:r>
              <a:rPr lang="en-US"/>
              <a:t>What </a:t>
            </a:r>
            <a:r>
              <a:rPr b="1" lang="en-US"/>
              <a:t>skills</a:t>
            </a:r>
            <a:r>
              <a:rPr lang="en-US"/>
              <a:t> and </a:t>
            </a:r>
            <a:r>
              <a:rPr b="1" lang="en-US"/>
              <a:t>abilities</a:t>
            </a:r>
            <a:r>
              <a:rPr lang="en-US"/>
              <a:t> are listed for the job?</a:t>
            </a:r>
            <a:endParaRPr/>
          </a:p>
          <a:p>
            <a:pPr indent="-298450" lvl="1" marL="914400" rtl="0" algn="l">
              <a:lnSpc>
                <a:spcPct val="100000"/>
              </a:lnSpc>
              <a:spcBef>
                <a:spcPts val="1600"/>
              </a:spcBef>
              <a:spcAft>
                <a:spcPts val="0"/>
              </a:spcAft>
              <a:buSzPct val="100000"/>
              <a:buChar char="•"/>
            </a:pPr>
            <a:r>
              <a:rPr lang="en-US"/>
              <a:t>What </a:t>
            </a:r>
            <a:r>
              <a:rPr b="1" lang="en-US"/>
              <a:t>knowledge</a:t>
            </a:r>
            <a:r>
              <a:rPr lang="en-US"/>
              <a:t> is required for the job?</a:t>
            </a:r>
            <a:br>
              <a:rPr lang="en-US"/>
            </a:br>
            <a:endParaRPr/>
          </a:p>
          <a:p>
            <a:pPr indent="-342900" lvl="0" marL="457200" rtl="0" algn="l">
              <a:lnSpc>
                <a:spcPct val="100000"/>
              </a:lnSpc>
              <a:spcBef>
                <a:spcPts val="0"/>
              </a:spcBef>
              <a:spcAft>
                <a:spcPts val="0"/>
              </a:spcAft>
              <a:buClr>
                <a:srgbClr val="E64C27"/>
              </a:buClr>
              <a:buSzPct val="120000"/>
              <a:buFont typeface="NTR"/>
              <a:buChar char="»"/>
            </a:pPr>
            <a:r>
              <a:rPr lang="en-US"/>
              <a:t>Share about your career choice with a partner</a:t>
            </a:r>
            <a:endParaRPr/>
          </a:p>
          <a:p>
            <a:pPr indent="-298450" lvl="1" marL="914400" rtl="0" algn="l">
              <a:lnSpc>
                <a:spcPct val="100000"/>
              </a:lnSpc>
              <a:spcBef>
                <a:spcPts val="1600"/>
              </a:spcBef>
              <a:spcAft>
                <a:spcPts val="0"/>
              </a:spcAft>
              <a:buSzPct val="100000"/>
              <a:buChar char="•"/>
            </a:pPr>
            <a:r>
              <a:rPr lang="en-US"/>
              <a:t>Explain the skills, abilities, &amp; knowledge needed.</a:t>
            </a:r>
            <a:endParaRPr/>
          </a:p>
          <a:p>
            <a:pPr indent="-213359" lvl="0" marL="457200" rtl="0" algn="l">
              <a:lnSpc>
                <a:spcPct val="100000"/>
              </a:lnSpc>
              <a:spcBef>
                <a:spcPts val="0"/>
              </a:spcBef>
              <a:spcAft>
                <a:spcPts val="0"/>
              </a:spcAft>
              <a:buClr>
                <a:srgbClr val="E64C27"/>
              </a:buClr>
              <a:buSzPct val="120000"/>
              <a:buFont typeface="NTR"/>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172649" y="321066"/>
            <a:ext cx="8520600" cy="56383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Sensors in our world</a:t>
            </a:r>
            <a:endParaRPr/>
          </a:p>
        </p:txBody>
      </p:sp>
      <p:pic>
        <p:nvPicPr>
          <p:cNvPr id="138" name="Google Shape;138;p8"/>
          <p:cNvPicPr preferRelativeResize="0"/>
          <p:nvPr/>
        </p:nvPicPr>
        <p:blipFill rotWithShape="1">
          <a:blip r:embed="rId3">
            <a:alphaModFix/>
          </a:blip>
          <a:srcRect b="4712" l="1213" r="2118" t="7196"/>
          <a:stretch/>
        </p:blipFill>
        <p:spPr>
          <a:xfrm>
            <a:off x="4759779" y="1273629"/>
            <a:ext cx="3933470" cy="2377834"/>
          </a:xfrm>
          <a:prstGeom prst="rect">
            <a:avLst/>
          </a:prstGeom>
          <a:noFill/>
          <a:ln>
            <a:noFill/>
          </a:ln>
        </p:spPr>
      </p:pic>
      <p:sp>
        <p:nvSpPr>
          <p:cNvPr id="139" name="Google Shape;139;p8"/>
          <p:cNvSpPr txBox="1"/>
          <p:nvPr>
            <p:ph idx="1" type="body"/>
          </p:nvPr>
        </p:nvSpPr>
        <p:spPr>
          <a:xfrm>
            <a:off x="269357" y="1165262"/>
            <a:ext cx="4114865" cy="2849562"/>
          </a:xfrm>
          <a:prstGeom prst="rect">
            <a:avLst/>
          </a:prstGeom>
          <a:noFill/>
          <a:ln>
            <a:noFill/>
          </a:ln>
        </p:spPr>
        <p:txBody>
          <a:bodyPr anchorCtr="0" anchor="t" bIns="91425" lIns="91425" spcFirstLastPara="1" rIns="91425" wrap="square" tIns="91425">
            <a:normAutofit/>
          </a:bodyPr>
          <a:lstStyle/>
          <a:p>
            <a:pPr indent="0" lvl="0" marL="114300" rtl="0" algn="l">
              <a:lnSpc>
                <a:spcPct val="100000"/>
              </a:lnSpc>
              <a:spcBef>
                <a:spcPts val="0"/>
              </a:spcBef>
              <a:spcAft>
                <a:spcPts val="0"/>
              </a:spcAft>
              <a:buSzPts val="2400"/>
              <a:buNone/>
            </a:pPr>
            <a:r>
              <a:rPr b="1" lang="en-US"/>
              <a:t>Who are the people that work with sensors?</a:t>
            </a:r>
            <a:br>
              <a:rPr b="1" lang="en-US"/>
            </a:br>
            <a:endParaRPr b="1"/>
          </a:p>
          <a:p>
            <a:pPr indent="-342900" lvl="0" marL="457200" rtl="0" algn="l">
              <a:lnSpc>
                <a:spcPct val="100000"/>
              </a:lnSpc>
              <a:spcBef>
                <a:spcPts val="0"/>
              </a:spcBef>
              <a:spcAft>
                <a:spcPts val="0"/>
              </a:spcAft>
              <a:buClr>
                <a:srgbClr val="E64C27"/>
              </a:buClr>
              <a:buSzPts val="2400"/>
              <a:buFont typeface="NTR"/>
              <a:buChar char="»"/>
            </a:pPr>
            <a:r>
              <a:rPr lang="en-US"/>
              <a:t>Add the job titles of the people who work with sensors that you learned about from MyNextMove to your list of sensors.</a:t>
            </a:r>
            <a:endParaRPr/>
          </a:p>
          <a:p>
            <a:pPr indent="-190500" lvl="0" marL="457200" rtl="0" algn="l">
              <a:lnSpc>
                <a:spcPct val="100000"/>
              </a:lnSpc>
              <a:spcBef>
                <a:spcPts val="0"/>
              </a:spcBef>
              <a:spcAft>
                <a:spcPts val="0"/>
              </a:spcAft>
              <a:buClr>
                <a:srgbClr val="E64C27"/>
              </a:buClr>
              <a:buSzPts val="2400"/>
              <a:buFont typeface="NTR"/>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type="title"/>
          </p:nvPr>
        </p:nvSpPr>
        <p:spPr>
          <a:xfrm>
            <a:off x="172649" y="321067"/>
            <a:ext cx="8520600" cy="56793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Sensor Technologies &amp; You </a:t>
            </a:r>
            <a:endParaRPr/>
          </a:p>
        </p:txBody>
      </p:sp>
      <p:pic>
        <p:nvPicPr>
          <p:cNvPr id="145" name="Google Shape;145;p9"/>
          <p:cNvPicPr preferRelativeResize="0"/>
          <p:nvPr/>
        </p:nvPicPr>
        <p:blipFill rotWithShape="1">
          <a:blip r:embed="rId3">
            <a:alphaModFix/>
          </a:blip>
          <a:srcRect b="0" l="0" r="0" t="0"/>
          <a:stretch/>
        </p:blipFill>
        <p:spPr>
          <a:xfrm>
            <a:off x="3870161" y="1901897"/>
            <a:ext cx="5004482" cy="2118175"/>
          </a:xfrm>
          <a:prstGeom prst="rect">
            <a:avLst/>
          </a:prstGeom>
          <a:noFill/>
          <a:ln>
            <a:noFill/>
          </a:ln>
        </p:spPr>
      </p:pic>
      <p:pic>
        <p:nvPicPr>
          <p:cNvPr id="146" name="Google Shape;146;p9"/>
          <p:cNvPicPr preferRelativeResize="0"/>
          <p:nvPr/>
        </p:nvPicPr>
        <p:blipFill rotWithShape="1">
          <a:blip r:embed="rId4">
            <a:alphaModFix/>
          </a:blip>
          <a:srcRect b="0" l="0" r="0" t="0"/>
          <a:stretch/>
        </p:blipFill>
        <p:spPr>
          <a:xfrm>
            <a:off x="3870161" y="1165261"/>
            <a:ext cx="1803108" cy="601031"/>
          </a:xfrm>
          <a:prstGeom prst="rect">
            <a:avLst/>
          </a:prstGeom>
          <a:noFill/>
          <a:ln>
            <a:noFill/>
          </a:ln>
        </p:spPr>
      </p:pic>
      <p:sp>
        <p:nvSpPr>
          <p:cNvPr id="147" name="Google Shape;147;p9"/>
          <p:cNvSpPr txBox="1"/>
          <p:nvPr>
            <p:ph idx="1" type="body"/>
          </p:nvPr>
        </p:nvSpPr>
        <p:spPr>
          <a:xfrm>
            <a:off x="269357" y="1165261"/>
            <a:ext cx="3420900" cy="3316931"/>
          </a:xfrm>
          <a:prstGeom prst="rect">
            <a:avLst/>
          </a:prstGeom>
          <a:noFill/>
          <a:ln>
            <a:noFill/>
          </a:ln>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2040"/>
              <a:buChar char="»"/>
            </a:pPr>
            <a:r>
              <a:rPr lang="en-US" sz="1700"/>
              <a:t>What type of sensor are you most interested in and why?</a:t>
            </a:r>
            <a:endParaRPr/>
          </a:p>
          <a:p>
            <a:pPr indent="-342900" lvl="0" marL="457200" rtl="0" algn="l">
              <a:lnSpc>
                <a:spcPct val="100000"/>
              </a:lnSpc>
              <a:spcBef>
                <a:spcPts val="600"/>
              </a:spcBef>
              <a:spcAft>
                <a:spcPts val="0"/>
              </a:spcAft>
              <a:buSzPts val="2040"/>
              <a:buChar char="»"/>
            </a:pPr>
            <a:r>
              <a:rPr lang="en-US" sz="1700"/>
              <a:t>How are you (as a human being) a type of sensor for your environment? Give examples.</a:t>
            </a:r>
            <a:endParaRPr/>
          </a:p>
          <a:p>
            <a:pPr indent="-342900" lvl="0" marL="457200" rtl="0" algn="l">
              <a:lnSpc>
                <a:spcPct val="100000"/>
              </a:lnSpc>
              <a:spcBef>
                <a:spcPts val="600"/>
              </a:spcBef>
              <a:spcAft>
                <a:spcPts val="600"/>
              </a:spcAft>
              <a:buSzPts val="2040"/>
              <a:buChar char="»"/>
            </a:pPr>
            <a:r>
              <a:rPr lang="en-US" sz="1700"/>
              <a:t>What are things sensors can do that humans cannot do? What are things that humans can do that sensors cannot?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