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5" r:id="rId3"/>
    <p:sldId id="281" r:id="rId4"/>
    <p:sldId id="260" r:id="rId5"/>
    <p:sldId id="259" r:id="rId6"/>
    <p:sldId id="280" r:id="rId7"/>
    <p:sldId id="282" r:id="rId8"/>
    <p:sldId id="283" r:id="rId9"/>
    <p:sldId id="284" r:id="rId10"/>
    <p:sldId id="285" r:id="rId11"/>
    <p:sldId id="286" r:id="rId12"/>
    <p:sldId id="287" r:id="rId13"/>
    <p:sldId id="288" r:id="rId14"/>
    <p:sldId id="289" r:id="rId15"/>
    <p:sldId id="265" r:id="rId16"/>
    <p:sldId id="277" r:id="rId17"/>
    <p:sldId id="276" r:id="rId18"/>
    <p:sldId id="278" r:id="rId19"/>
    <p:sldId id="290" r:id="rId20"/>
    <p:sldId id="267" r:id="rId21"/>
    <p:sldId id="269" r:id="rId22"/>
    <p:sldId id="270" r:id="rId23"/>
    <p:sldId id="271" r:id="rId24"/>
    <p:sldId id="292" r:id="rId25"/>
    <p:sldId id="272" r:id="rId26"/>
    <p:sldId id="274" r:id="rId27"/>
    <p:sldId id="273"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a:srgbClr val="565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1" autoAdjust="0"/>
    <p:restoredTop sz="94660"/>
  </p:normalViewPr>
  <p:slideViewPr>
    <p:cSldViewPr snapToGrid="0">
      <p:cViewPr varScale="1">
        <p:scale>
          <a:sx n="108" d="100"/>
          <a:sy n="108" d="100"/>
        </p:scale>
        <p:origin x="2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F5863-2B1C-4417-8AF9-0E6312DFEDA6}"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532DC-F802-4CA5-ADE4-6EA67BA84994}" type="slidenum">
              <a:rPr lang="en-US" smtClean="0"/>
              <a:t>‹#›</a:t>
            </a:fld>
            <a:endParaRPr lang="en-US"/>
          </a:p>
        </p:txBody>
      </p:sp>
    </p:spTree>
    <p:extLst>
      <p:ext uri="{BB962C8B-B14F-4D97-AF65-F5344CB8AC3E}">
        <p14:creationId xmlns:p14="http://schemas.microsoft.com/office/powerpoint/2010/main" val="183300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3</a:t>
            </a:fld>
            <a:endParaRPr lang="en-US"/>
          </a:p>
        </p:txBody>
      </p:sp>
    </p:spTree>
    <p:extLst>
      <p:ext uri="{BB962C8B-B14F-4D97-AF65-F5344CB8AC3E}">
        <p14:creationId xmlns:p14="http://schemas.microsoft.com/office/powerpoint/2010/main" val="212069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12</a:t>
            </a:fld>
            <a:endParaRPr lang="en-US"/>
          </a:p>
        </p:txBody>
      </p:sp>
    </p:spTree>
    <p:extLst>
      <p:ext uri="{BB962C8B-B14F-4D97-AF65-F5344CB8AC3E}">
        <p14:creationId xmlns:p14="http://schemas.microsoft.com/office/powerpoint/2010/main" val="418191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13</a:t>
            </a:fld>
            <a:endParaRPr lang="en-US"/>
          </a:p>
        </p:txBody>
      </p:sp>
    </p:spTree>
    <p:extLst>
      <p:ext uri="{BB962C8B-B14F-4D97-AF65-F5344CB8AC3E}">
        <p14:creationId xmlns:p14="http://schemas.microsoft.com/office/powerpoint/2010/main" val="247270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14</a:t>
            </a:fld>
            <a:endParaRPr lang="en-US"/>
          </a:p>
        </p:txBody>
      </p:sp>
    </p:spTree>
    <p:extLst>
      <p:ext uri="{BB962C8B-B14F-4D97-AF65-F5344CB8AC3E}">
        <p14:creationId xmlns:p14="http://schemas.microsoft.com/office/powerpoint/2010/main" val="5366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Prereqs</a:t>
            </a:r>
            <a:r>
              <a:rPr lang="en-US" dirty="0"/>
              <a:t>, </a:t>
            </a:r>
            <a:r>
              <a:rPr lang="en-US" dirty="0" err="1"/>
              <a:t>coreqs</a:t>
            </a:r>
            <a:r>
              <a:rPr lang="en-US" dirty="0"/>
              <a:t>?</a:t>
            </a:r>
          </a:p>
        </p:txBody>
      </p:sp>
      <p:sp>
        <p:nvSpPr>
          <p:cNvPr id="4" name="Slide Number Placeholder 3"/>
          <p:cNvSpPr>
            <a:spLocks noGrp="1"/>
          </p:cNvSpPr>
          <p:nvPr>
            <p:ph type="sldNum" sz="quarter" idx="5"/>
          </p:nvPr>
        </p:nvSpPr>
        <p:spPr/>
        <p:txBody>
          <a:bodyPr/>
          <a:lstStyle/>
          <a:p>
            <a:fld id="{633532DC-F802-4CA5-ADE4-6EA67BA84994}" type="slidenum">
              <a:rPr lang="en-US" smtClean="0"/>
              <a:t>16</a:t>
            </a:fld>
            <a:endParaRPr lang="en-US"/>
          </a:p>
        </p:txBody>
      </p:sp>
    </p:spTree>
    <p:extLst>
      <p:ext uri="{BB962C8B-B14F-4D97-AF65-F5344CB8AC3E}">
        <p14:creationId xmlns:p14="http://schemas.microsoft.com/office/powerpoint/2010/main" val="129089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4</a:t>
            </a:fld>
            <a:endParaRPr lang="en-US"/>
          </a:p>
        </p:txBody>
      </p:sp>
    </p:spTree>
    <p:extLst>
      <p:ext uri="{BB962C8B-B14F-4D97-AF65-F5344CB8AC3E}">
        <p14:creationId xmlns:p14="http://schemas.microsoft.com/office/powerpoint/2010/main" val="211974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5</a:t>
            </a:fld>
            <a:endParaRPr lang="en-US"/>
          </a:p>
        </p:txBody>
      </p:sp>
    </p:spTree>
    <p:extLst>
      <p:ext uri="{BB962C8B-B14F-4D97-AF65-F5344CB8AC3E}">
        <p14:creationId xmlns:p14="http://schemas.microsoft.com/office/powerpoint/2010/main" val="30216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6</a:t>
            </a:fld>
            <a:endParaRPr lang="en-US"/>
          </a:p>
        </p:txBody>
      </p:sp>
    </p:spTree>
    <p:extLst>
      <p:ext uri="{BB962C8B-B14F-4D97-AF65-F5344CB8AC3E}">
        <p14:creationId xmlns:p14="http://schemas.microsoft.com/office/powerpoint/2010/main" val="189111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7</a:t>
            </a:fld>
            <a:endParaRPr lang="en-US"/>
          </a:p>
        </p:txBody>
      </p:sp>
    </p:spTree>
    <p:extLst>
      <p:ext uri="{BB962C8B-B14F-4D97-AF65-F5344CB8AC3E}">
        <p14:creationId xmlns:p14="http://schemas.microsoft.com/office/powerpoint/2010/main" val="328485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8</a:t>
            </a:fld>
            <a:endParaRPr lang="en-US"/>
          </a:p>
        </p:txBody>
      </p:sp>
    </p:spTree>
    <p:extLst>
      <p:ext uri="{BB962C8B-B14F-4D97-AF65-F5344CB8AC3E}">
        <p14:creationId xmlns:p14="http://schemas.microsoft.com/office/powerpoint/2010/main" val="196882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9</a:t>
            </a:fld>
            <a:endParaRPr lang="en-US"/>
          </a:p>
        </p:txBody>
      </p:sp>
    </p:spTree>
    <p:extLst>
      <p:ext uri="{BB962C8B-B14F-4D97-AF65-F5344CB8AC3E}">
        <p14:creationId xmlns:p14="http://schemas.microsoft.com/office/powerpoint/2010/main" val="103896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10</a:t>
            </a:fld>
            <a:endParaRPr lang="en-US"/>
          </a:p>
        </p:txBody>
      </p:sp>
    </p:spTree>
    <p:extLst>
      <p:ext uri="{BB962C8B-B14F-4D97-AF65-F5344CB8AC3E}">
        <p14:creationId xmlns:p14="http://schemas.microsoft.com/office/powerpoint/2010/main" val="206267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532DC-F802-4CA5-ADE4-6EA67BA84994}" type="slidenum">
              <a:rPr lang="en-US" smtClean="0"/>
              <a:t>11</a:t>
            </a:fld>
            <a:endParaRPr lang="en-US"/>
          </a:p>
        </p:txBody>
      </p:sp>
    </p:spTree>
    <p:extLst>
      <p:ext uri="{BB962C8B-B14F-4D97-AF65-F5344CB8AC3E}">
        <p14:creationId xmlns:p14="http://schemas.microsoft.com/office/powerpoint/2010/main" val="3060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CC8E-5F60-1ECC-62DC-5019998EC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AF37F6-976C-EBE2-C187-6D0CE36E7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C77CD3-B095-F9DE-BA52-8E8C2F8877D4}"/>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B2A42871-A167-DA34-50C1-9532F9C60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59CBF-229A-29AC-34D8-52987F2090CD}"/>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36441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45DC-0819-62D2-7727-2BCE9DAFA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45AE79-A9DB-3C47-6FF3-975700EBC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2CF71-3E70-CA7E-ACC9-C7A776A881F9}"/>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EB671F9E-2C20-BEE1-DD56-BBF487320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4546A-2B77-CCEF-2601-1B6EE3CD2677}"/>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3118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ED805-84C1-C125-19AC-A8EC3CC26C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8254C-C3D9-E763-4F0C-23FA1EF17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C6BBA-0962-3E06-E222-91496813D7ED}"/>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5BCCF5FF-000D-A1F2-F3EA-95BB72D8A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BDD3F-5799-5284-1148-429FA8F999C7}"/>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2996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B397-81FD-C738-E8BF-8FB1FC874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1FE51-33DF-D2B0-B243-B342286CA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4DA3E-AAC4-1FDF-2EA4-3FFC177E222C}"/>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4358D409-4D47-A30E-27D9-5CB8A0F81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180C-D44C-A5C3-6AC5-2EF9F15BBE8E}"/>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293590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1C63-F572-3496-759F-719A25AE74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5E477-7F9D-690F-CF7C-349B014DF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CD793-E2E1-A6D8-D147-CC4CEA3A007E}"/>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A316F741-9DD5-FA92-076D-DB68365FE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8516-CDEA-C667-3B7D-6C21F5A907A9}"/>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9985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CFD7-D117-C2A5-7A1B-6A30A1DAE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25628-D5FC-70CE-7994-1A43C1574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BA80C-0845-1500-913C-0A238B447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54CEC-9EB5-D6EA-F518-91EBA3626561}"/>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6" name="Footer Placeholder 5">
            <a:extLst>
              <a:ext uri="{FF2B5EF4-FFF2-40B4-BE49-F238E27FC236}">
                <a16:creationId xmlns:a16="http://schemas.microsoft.com/office/drawing/2014/main" id="{2259EEE5-C22F-0B53-1F1F-F03CE0B4A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ABC6D-A427-5E29-E63E-65013B886835}"/>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175356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51EA-5AB3-2388-87BD-58E45C110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E0E11-BCE8-EDC3-15FE-B58494E8C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8249A5-03D8-12DF-FE3A-62061C2C0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6794A7-1998-6964-684D-B3C02F5DB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1312-8C01-1BE2-F87F-D15E564E1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65150C-3558-B621-B9A1-3F17918AF418}"/>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8" name="Footer Placeholder 7">
            <a:extLst>
              <a:ext uri="{FF2B5EF4-FFF2-40B4-BE49-F238E27FC236}">
                <a16:creationId xmlns:a16="http://schemas.microsoft.com/office/drawing/2014/main" id="{6DF7D81B-0A71-35A9-D619-A60631B6D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3D137-D327-FDD0-5EFE-DC19D5F270EA}"/>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367160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CC8B-BD73-CFC7-DC9C-BF58FB809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1AB32-EB1B-78F5-97AB-D5E36F779530}"/>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4" name="Footer Placeholder 3">
            <a:extLst>
              <a:ext uri="{FF2B5EF4-FFF2-40B4-BE49-F238E27FC236}">
                <a16:creationId xmlns:a16="http://schemas.microsoft.com/office/drawing/2014/main" id="{2511416B-C403-77CF-BBB9-BEFB57519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318A8F-254A-C6A2-9BEB-087BD1D92457}"/>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177273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B4277-9BC4-DF9A-7975-FFA005227A50}"/>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3" name="Footer Placeholder 2">
            <a:extLst>
              <a:ext uri="{FF2B5EF4-FFF2-40B4-BE49-F238E27FC236}">
                <a16:creationId xmlns:a16="http://schemas.microsoft.com/office/drawing/2014/main" id="{CE801B39-5FF5-6ED8-5F17-783809BA6C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7C815-84B2-67EB-CD87-6C62A6AE3A70}"/>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36299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6FD4-9E6A-2E46-4F0A-AC6BBCD11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D3442-4090-E32B-BCAD-F1826D969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A486C-5DA3-8FF0-1B58-869066276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1788A-0D0A-EC6E-2625-29C3313F3099}"/>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6" name="Footer Placeholder 5">
            <a:extLst>
              <a:ext uri="{FF2B5EF4-FFF2-40B4-BE49-F238E27FC236}">
                <a16:creationId xmlns:a16="http://schemas.microsoft.com/office/drawing/2014/main" id="{1EC489B3-87BC-E34D-3E28-1C9C40E03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42190-5A55-6C4D-900C-6AA3E5A5AB7F}"/>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241266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6255-C7E1-A1DD-4107-C2D035DE6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A01EE2-6C7F-F830-F069-8A60A5FA8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3D390-340F-8CDA-711C-94D004790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93FE2-BA2D-572D-CF09-570ED91FC624}"/>
              </a:ext>
            </a:extLst>
          </p:cNvPr>
          <p:cNvSpPr>
            <a:spLocks noGrp="1"/>
          </p:cNvSpPr>
          <p:nvPr>
            <p:ph type="dt" sz="half" idx="10"/>
          </p:nvPr>
        </p:nvSpPr>
        <p:spPr/>
        <p:txBody>
          <a:bodyPr/>
          <a:lstStyle/>
          <a:p>
            <a:fld id="{A0BB358C-1266-4E14-B1BF-F7438A960D55}" type="datetimeFigureOut">
              <a:rPr lang="en-US" smtClean="0"/>
              <a:t>4/22/2024</a:t>
            </a:fld>
            <a:endParaRPr lang="en-US"/>
          </a:p>
        </p:txBody>
      </p:sp>
      <p:sp>
        <p:nvSpPr>
          <p:cNvPr id="6" name="Footer Placeholder 5">
            <a:extLst>
              <a:ext uri="{FF2B5EF4-FFF2-40B4-BE49-F238E27FC236}">
                <a16:creationId xmlns:a16="http://schemas.microsoft.com/office/drawing/2014/main" id="{40D83310-4890-C3A3-1B6E-53C9229EB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B606C-80CB-7B83-D9CB-73577EEA231D}"/>
              </a:ext>
            </a:extLst>
          </p:cNvPr>
          <p:cNvSpPr>
            <a:spLocks noGrp="1"/>
          </p:cNvSpPr>
          <p:nvPr>
            <p:ph type="sldNum" sz="quarter" idx="12"/>
          </p:nvPr>
        </p:nvSpPr>
        <p:spPr/>
        <p:txBody>
          <a:bodyPr/>
          <a:lstStyle/>
          <a:p>
            <a:fld id="{24C3C160-4401-409C-8162-B33F76D34514}" type="slidenum">
              <a:rPr lang="en-US" smtClean="0"/>
              <a:t>‹#›</a:t>
            </a:fld>
            <a:endParaRPr lang="en-US"/>
          </a:p>
        </p:txBody>
      </p:sp>
    </p:spTree>
    <p:extLst>
      <p:ext uri="{BB962C8B-B14F-4D97-AF65-F5344CB8AC3E}">
        <p14:creationId xmlns:p14="http://schemas.microsoft.com/office/powerpoint/2010/main" val="87202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CB55B-31D6-05EA-BE55-0C450F242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41432-55BC-9C76-2843-4FE8471A6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771D7-B42F-787A-C5D5-F27D586DF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B358C-1266-4E14-B1BF-F7438A960D55}" type="datetimeFigureOut">
              <a:rPr lang="en-US" smtClean="0"/>
              <a:t>4/22/2024</a:t>
            </a:fld>
            <a:endParaRPr lang="en-US"/>
          </a:p>
        </p:txBody>
      </p:sp>
      <p:sp>
        <p:nvSpPr>
          <p:cNvPr id="5" name="Footer Placeholder 4">
            <a:extLst>
              <a:ext uri="{FF2B5EF4-FFF2-40B4-BE49-F238E27FC236}">
                <a16:creationId xmlns:a16="http://schemas.microsoft.com/office/drawing/2014/main" id="{29B77CF7-DC9E-C361-200A-DA4BC608B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51E6D1-E72C-0E46-9A45-F3A4F5BE0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3C160-4401-409C-8162-B33F76D34514}" type="slidenum">
              <a:rPr lang="en-US" smtClean="0"/>
              <a:t>‹#›</a:t>
            </a:fld>
            <a:endParaRPr lang="en-US"/>
          </a:p>
        </p:txBody>
      </p:sp>
    </p:spTree>
    <p:extLst>
      <p:ext uri="{BB962C8B-B14F-4D97-AF65-F5344CB8AC3E}">
        <p14:creationId xmlns:p14="http://schemas.microsoft.com/office/powerpoint/2010/main" val="404979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eg"/><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xml"/><Relationship Id="rId5" Type="http://schemas.openxmlformats.org/officeDocument/2006/relationships/image" Target="../media/image21.jpg"/><Relationship Id="rId10" Type="http://schemas.openxmlformats.org/officeDocument/2006/relationships/image" Target="../media/image8.png"/><Relationship Id="rId4" Type="http://schemas.openxmlformats.org/officeDocument/2006/relationships/image" Target="../media/image20.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eg"/><Relationship Id="rId7" Type="http://schemas.openxmlformats.org/officeDocument/2006/relationships/slide" Target="slide13.xml"/><Relationship Id="rId12"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0.jpeg"/><Relationship Id="rId5" Type="http://schemas.openxmlformats.org/officeDocument/2006/relationships/image" Target="../media/image23.jpg"/><Relationship Id="rId10" Type="http://schemas.openxmlformats.org/officeDocument/2006/relationships/image" Target="../media/image12.jpg"/><Relationship Id="rId4" Type="http://schemas.openxmlformats.org/officeDocument/2006/relationships/image" Target="../media/image22.jpg"/><Relationship Id="rId9"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jpe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13.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5.xml"/><Relationship Id="rId7" Type="http://schemas.openxmlformats.org/officeDocument/2006/relationships/slide" Target="slide2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s://catalog.colorado.edu/programs-a-z/#filter=.filter_20" TargetMode="External"/><Relationship Id="rId7"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1.xml"/><Relationship Id="rId4" Type="http://schemas.openxmlformats.org/officeDocument/2006/relationships/hyperlink" Target="https://www.colorado.edu/scholarships/cu-boulder-scholarship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olorado.edu/polisci/undergraduate/internships" TargetMode="External"/><Relationship Id="rId7"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2.xml"/><Relationship Id="rId4" Type="http://schemas.openxmlformats.org/officeDocument/2006/relationships/hyperlink" Target="https://abroad.colorado.edu/"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lorado.edu/polisci/undergraduate/student-resources/pathways-political-science"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lorado.edu/polisci/undergraduate/student-resources/student-organizations/cu-political-science-club"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lorado.edu/polisci/undergraduate/student-resources/student-organizations/national-political-science-honor-societ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lorado.edu/polisci/colorado-political-science-review"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lorado.edu/involvement/director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xml"/><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slide" Target="slide3.xm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slide" Target="slide2.xml"/><Relationship Id="rId3" Type="http://schemas.openxmlformats.org/officeDocument/2006/relationships/image" Target="../media/image2.jpeg"/><Relationship Id="rId7" Type="http://schemas.openxmlformats.org/officeDocument/2006/relationships/image" Target="../media/image13.jpg"/><Relationship Id="rId12"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slide" Target="slide5.xml"/><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eg"/><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slide" Target="slide2.xml"/><Relationship Id="rId4" Type="http://schemas.openxmlformats.org/officeDocument/2006/relationships/image" Target="../media/image17.jpg"/><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4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Methodology</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3999007507"/>
              </p:ext>
            </p:extLst>
          </p:nvPr>
        </p:nvGraphicFramePr>
        <p:xfrm>
          <a:off x="838200" y="1475657"/>
          <a:ext cx="10915836" cy="4062042"/>
        </p:xfrm>
        <a:graphic>
          <a:graphicData uri="http://schemas.openxmlformats.org/drawingml/2006/table">
            <a:tbl>
              <a:tblPr>
                <a:tableStyleId>{F5AB1C69-6EDB-4FF4-983F-18BD219EF322}</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 faculty who specialize in this are:</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Vanessa Baird</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Andrew Philips</a:t>
                      </a:r>
                    </a:p>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Alexandra Siegel</a:t>
                      </a:r>
                    </a:p>
                    <a:p>
                      <a:endParaRPr lang="en-US" dirty="0"/>
                    </a:p>
                  </a:txBody>
                  <a:tcPr>
                    <a:solidFill>
                      <a:schemeClr val="bg1"/>
                    </a:solidFill>
                  </a:tcPr>
                </a:tc>
                <a:extLst>
                  <a:ext uri="{0D108BD9-81ED-4DB2-BD59-A6C34878D82A}">
                    <a16:rowId xmlns:a16="http://schemas.microsoft.com/office/drawing/2014/main" val="3131313057"/>
                  </a:ext>
                </a:extLst>
              </a:tr>
              <a:tr h="2031021">
                <a:tc>
                  <a:txBody>
                    <a:bodyPr/>
                    <a:lstStyle/>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Anand Sokhey</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Joshua Strayhorn</a:t>
                      </a:r>
                    </a:p>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431137624"/>
                  </a:ext>
                </a:extLst>
              </a:tr>
            </a:tbl>
          </a:graphicData>
        </a:graphic>
      </p:graphicFrame>
      <p:sp>
        <p:nvSpPr>
          <p:cNvPr id="8" name="Oval 7">
            <a:extLst>
              <a:ext uri="{FF2B5EF4-FFF2-40B4-BE49-F238E27FC236}">
                <a16:creationId xmlns:a16="http://schemas.microsoft.com/office/drawing/2014/main" id="{94F77CDD-0944-B8B5-6138-C474EF0D1AA1}"/>
              </a:ext>
            </a:extLst>
          </p:cNvPr>
          <p:cNvSpPr/>
          <p:nvPr/>
        </p:nvSpPr>
        <p:spPr>
          <a:xfrm>
            <a:off x="6819530" y="1824357"/>
            <a:ext cx="1825841" cy="16956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C31FC63-D774-5EDF-387E-B0024A916C2D}"/>
              </a:ext>
            </a:extLst>
          </p:cNvPr>
          <p:cNvSpPr/>
          <p:nvPr/>
        </p:nvSpPr>
        <p:spPr>
          <a:xfrm>
            <a:off x="9581966" y="1824357"/>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6"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15" name="TextBox 14">
            <a:extLst>
              <a:ext uri="{FF2B5EF4-FFF2-40B4-BE49-F238E27FC236}">
                <a16:creationId xmlns:a16="http://schemas.microsoft.com/office/drawing/2014/main" id="{9048EBE9-DF10-96CD-0F94-BC3370E15AE5}"/>
              </a:ext>
            </a:extLst>
          </p:cNvPr>
          <p:cNvSpPr txBox="1"/>
          <p:nvPr/>
        </p:nvSpPr>
        <p:spPr>
          <a:xfrm>
            <a:off x="8637233" y="5967558"/>
            <a:ext cx="2716567" cy="369332"/>
          </a:xfrm>
          <a:prstGeom prst="rect">
            <a:avLst/>
          </a:prstGeom>
          <a:noFill/>
        </p:spPr>
        <p:txBody>
          <a:bodyPr wrap="square" rtlCol="0">
            <a:spAutoFit/>
          </a:bodyPr>
          <a:lstStyle/>
          <a:p>
            <a:pPr algn="r"/>
            <a:r>
              <a:rPr lang="en-US" dirty="0">
                <a:solidFill>
                  <a:srgbClr val="CFB87C"/>
                </a:solidFill>
                <a:hlinkClick r:id="rId7"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p:txBody>
      </p:sp>
      <p:sp>
        <p:nvSpPr>
          <p:cNvPr id="5" name="Oval 4">
            <a:extLst>
              <a:ext uri="{FF2B5EF4-FFF2-40B4-BE49-F238E27FC236}">
                <a16:creationId xmlns:a16="http://schemas.microsoft.com/office/drawing/2014/main" id="{06EB09EC-9297-7A20-E1CD-583128EB1B82}"/>
              </a:ext>
            </a:extLst>
          </p:cNvPr>
          <p:cNvSpPr/>
          <p:nvPr/>
        </p:nvSpPr>
        <p:spPr>
          <a:xfrm>
            <a:off x="4057094" y="1811043"/>
            <a:ext cx="1825841" cy="169563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2F8828F-1F25-10E2-98F6-B57457819552}"/>
              </a:ext>
            </a:extLst>
          </p:cNvPr>
          <p:cNvSpPr/>
          <p:nvPr/>
        </p:nvSpPr>
        <p:spPr>
          <a:xfrm>
            <a:off x="6819529" y="3847647"/>
            <a:ext cx="1825841" cy="169563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1C7A62A-C49E-749C-CEB4-30BA3243BDF2}"/>
              </a:ext>
            </a:extLst>
          </p:cNvPr>
          <p:cNvSpPr/>
          <p:nvPr/>
        </p:nvSpPr>
        <p:spPr>
          <a:xfrm>
            <a:off x="4057093" y="3842064"/>
            <a:ext cx="1825841" cy="1695635"/>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E0FDDCE-9AEE-AEC5-BC0D-10293C7471D5}"/>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11"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104531837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Comparative Politics</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cs typeface="Hadassah Friedlaender" panose="02020603050405020304" pitchFamily="18" charset="-79"/>
              </a:rPr>
              <a:t>This field focuses on how </a:t>
            </a:r>
            <a:r>
              <a:rPr lang="en-US" sz="1600" dirty="0"/>
              <a:t>to develop and apply different research methods to study political phenomena, using techniques like statistics and experiments to understand political behavior and institutions.</a:t>
            </a:r>
          </a:p>
          <a:p>
            <a:pPr marL="0" indent="0">
              <a:buNone/>
            </a:pPr>
            <a:r>
              <a:rPr lang="en-US" sz="1600" dirty="0">
                <a:cs typeface="Hadassah Friedlaender" panose="02020603050405020304" pitchFamily="18" charset="-79"/>
              </a:rPr>
              <a:t>We offer a wide range of courses in this area, including (but not limited to):</a:t>
            </a:r>
          </a:p>
          <a:p>
            <a:r>
              <a:rPr lang="en-US" sz="1600" dirty="0">
                <a:cs typeface="Hadassah Friedlaender" panose="02020603050405020304" pitchFamily="18" charset="-79"/>
              </a:rPr>
              <a:t>Quantitative Research Methods</a:t>
            </a:r>
          </a:p>
          <a:p>
            <a:r>
              <a:rPr lang="en-US" sz="1600" dirty="0">
                <a:cs typeface="Hadassah Friedlaender" panose="02020603050405020304" pitchFamily="18" charset="-79"/>
              </a:rPr>
              <a:t>Applied Political Science Research</a:t>
            </a:r>
          </a:p>
          <a:p>
            <a:r>
              <a:rPr lang="en-US" sz="1600" dirty="0">
                <a:cs typeface="Hadassah Friedlaender" panose="02020603050405020304" pitchFamily="18" charset="-79"/>
              </a:rPr>
              <a:t>Designing Social Inquiry</a:t>
            </a:r>
          </a:p>
          <a:p>
            <a:r>
              <a:rPr lang="en-US" sz="1600" dirty="0">
                <a:cs typeface="Hadassah Friedlaender" panose="02020603050405020304" pitchFamily="18" charset="-79"/>
              </a:rPr>
              <a:t>Survey Design and Analysis</a:t>
            </a:r>
          </a:p>
          <a:p>
            <a:r>
              <a:rPr lang="en-US" sz="1600" dirty="0">
                <a:cs typeface="Hadassah Friedlaender" panose="02020603050405020304" pitchFamily="18" charset="-79"/>
              </a:rPr>
              <a:t>Undergraduate Research Fellowship</a:t>
            </a:r>
          </a:p>
          <a:p>
            <a:r>
              <a:rPr lang="en-US" sz="1600" dirty="0">
                <a:cs typeface="Hadassah Friedlaender" panose="02020603050405020304" pitchFamily="18" charset="-79"/>
              </a:rPr>
              <a:t>Strategy and Politics</a:t>
            </a:r>
          </a:p>
          <a:p>
            <a:r>
              <a:rPr lang="en-US" sz="1600" dirty="0">
                <a:cs typeface="Hadassah Friedlaender" panose="02020603050405020304" pitchFamily="18" charset="-79"/>
              </a:rPr>
              <a:t>Honors Seminar in Political Science</a:t>
            </a:r>
          </a:p>
          <a:p>
            <a:r>
              <a:rPr lang="en-US" sz="1600" dirty="0">
                <a:cs typeface="Hadassah Friedlaender" panose="02020603050405020304" pitchFamily="18" charset="-79"/>
              </a:rPr>
              <a:t>Political Science Honors Thesis</a:t>
            </a:r>
          </a:p>
          <a:p>
            <a:r>
              <a:rPr lang="en-US" sz="1600" dirty="0">
                <a:cs typeface="Hadassah Friedlaender" panose="02020603050405020304" pitchFamily="18" charset="-79"/>
              </a:rPr>
              <a:t>Advance Political Data Analysis</a:t>
            </a:r>
          </a:p>
          <a:p>
            <a:r>
              <a:rPr lang="en-US" sz="1600" dirty="0">
                <a:cs typeface="Hadassah Friedlaender" panose="02020603050405020304" pitchFamily="18" charset="-79"/>
              </a:rPr>
              <a:t>Qualitative Methods</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solidFill>
                <a:srgbClr val="CFB87C"/>
              </a:solidFill>
            </a:endParaRPr>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8238725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Comparative Politics</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2772737232"/>
              </p:ext>
            </p:extLst>
          </p:nvPr>
        </p:nvGraphicFramePr>
        <p:xfrm>
          <a:off x="838200" y="1475657"/>
          <a:ext cx="10915836" cy="4062042"/>
        </p:xfrm>
        <a:graphic>
          <a:graphicData uri="http://schemas.openxmlformats.org/drawingml/2006/table">
            <a:tbl>
              <a:tblPr>
                <a:tableStyleId>{F5AB1C69-6EDB-4FF4-983F-18BD219EF322}</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 faculty who specialize in this are:</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Vanessa Baird</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Carew Boulding</a:t>
                      </a:r>
                    </a:p>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Jennifer Fitzgerald</a:t>
                      </a:r>
                    </a:p>
                    <a:p>
                      <a:endParaRPr lang="en-US" dirty="0"/>
                    </a:p>
                  </a:txBody>
                  <a:tcPr>
                    <a:solidFill>
                      <a:schemeClr val="bg1"/>
                    </a:solidFill>
                  </a:tcPr>
                </a:tc>
                <a:extLst>
                  <a:ext uri="{0D108BD9-81ED-4DB2-BD59-A6C34878D82A}">
                    <a16:rowId xmlns:a16="http://schemas.microsoft.com/office/drawing/2014/main" val="3131313057"/>
                  </a:ext>
                </a:extLst>
              </a:tr>
              <a:tr h="2031021">
                <a:tc>
                  <a:txBody>
                    <a:bodyPr/>
                    <a:lstStyle/>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Joe Jupille</a:t>
                      </a: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Andrew Philips</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Sarah Sokhey</a:t>
                      </a:r>
                    </a:p>
                    <a:p>
                      <a:endParaRPr lang="en-US" dirty="0"/>
                    </a:p>
                  </a:txBody>
                  <a:tcPr>
                    <a:solidFill>
                      <a:schemeClr val="bg1"/>
                    </a:solidFill>
                  </a:tcPr>
                </a:tc>
                <a:extLst>
                  <a:ext uri="{0D108BD9-81ED-4DB2-BD59-A6C34878D82A}">
                    <a16:rowId xmlns:a16="http://schemas.microsoft.com/office/drawing/2014/main" val="2431137624"/>
                  </a:ext>
                </a:extLst>
              </a:tr>
            </a:tbl>
          </a:graphicData>
        </a:graphic>
      </p:graphicFrame>
      <p:sp>
        <p:nvSpPr>
          <p:cNvPr id="9" name="Oval 8">
            <a:extLst>
              <a:ext uri="{FF2B5EF4-FFF2-40B4-BE49-F238E27FC236}">
                <a16:creationId xmlns:a16="http://schemas.microsoft.com/office/drawing/2014/main" id="{DC31FC63-D774-5EDF-387E-B0024A916C2D}"/>
              </a:ext>
            </a:extLst>
          </p:cNvPr>
          <p:cNvSpPr/>
          <p:nvPr/>
        </p:nvSpPr>
        <p:spPr>
          <a:xfrm>
            <a:off x="9581966" y="1824357"/>
            <a:ext cx="1825841" cy="16956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55F952B-21C5-BC8B-A937-1334B63B459A}"/>
              </a:ext>
            </a:extLst>
          </p:cNvPr>
          <p:cNvSpPr/>
          <p:nvPr/>
        </p:nvSpPr>
        <p:spPr>
          <a:xfrm>
            <a:off x="9581966" y="3868692"/>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6"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15" name="TextBox 14">
            <a:extLst>
              <a:ext uri="{FF2B5EF4-FFF2-40B4-BE49-F238E27FC236}">
                <a16:creationId xmlns:a16="http://schemas.microsoft.com/office/drawing/2014/main" id="{9048EBE9-DF10-96CD-0F94-BC3370E15AE5}"/>
              </a:ext>
            </a:extLst>
          </p:cNvPr>
          <p:cNvSpPr txBox="1"/>
          <p:nvPr/>
        </p:nvSpPr>
        <p:spPr>
          <a:xfrm>
            <a:off x="8637233" y="5967558"/>
            <a:ext cx="2716567" cy="369332"/>
          </a:xfrm>
          <a:prstGeom prst="rect">
            <a:avLst/>
          </a:prstGeom>
          <a:noFill/>
        </p:spPr>
        <p:txBody>
          <a:bodyPr wrap="square" rtlCol="0">
            <a:spAutoFit/>
          </a:bodyPr>
          <a:lstStyle/>
          <a:p>
            <a:pPr algn="r"/>
            <a:r>
              <a:rPr lang="en-US" dirty="0">
                <a:solidFill>
                  <a:srgbClr val="CFB87C"/>
                </a:solidFill>
                <a:hlinkClick r:id="rId7"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p:txBody>
      </p:sp>
      <p:sp>
        <p:nvSpPr>
          <p:cNvPr id="3" name="Oval 2">
            <a:extLst>
              <a:ext uri="{FF2B5EF4-FFF2-40B4-BE49-F238E27FC236}">
                <a16:creationId xmlns:a16="http://schemas.microsoft.com/office/drawing/2014/main" id="{C8598355-4F5B-54D9-C0E3-39099A419946}"/>
              </a:ext>
            </a:extLst>
          </p:cNvPr>
          <p:cNvSpPr/>
          <p:nvPr/>
        </p:nvSpPr>
        <p:spPr>
          <a:xfrm>
            <a:off x="4057094" y="1824357"/>
            <a:ext cx="1825841" cy="169563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25A0E41-EA28-F855-A513-7B52A68651AC}"/>
              </a:ext>
            </a:extLst>
          </p:cNvPr>
          <p:cNvSpPr/>
          <p:nvPr/>
        </p:nvSpPr>
        <p:spPr>
          <a:xfrm>
            <a:off x="6819530" y="1824357"/>
            <a:ext cx="1825841" cy="169563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0946149-99EC-F6A5-5329-DA642D7A910F}"/>
              </a:ext>
            </a:extLst>
          </p:cNvPr>
          <p:cNvSpPr/>
          <p:nvPr/>
        </p:nvSpPr>
        <p:spPr>
          <a:xfrm>
            <a:off x="4057092" y="3868692"/>
            <a:ext cx="1825841" cy="1695635"/>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7771FAE-6736-0D13-826E-532469C929DE}"/>
              </a:ext>
            </a:extLst>
          </p:cNvPr>
          <p:cNvSpPr/>
          <p:nvPr/>
        </p:nvSpPr>
        <p:spPr>
          <a:xfrm>
            <a:off x="6819530" y="3868692"/>
            <a:ext cx="1825841" cy="1695635"/>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3401D94-F042-5CA6-FA5C-0508C5EE48CA}"/>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12"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34083116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Public Policy</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cs typeface="Hadassah Friedlaender" panose="02020603050405020304" pitchFamily="18" charset="-79"/>
              </a:rPr>
              <a:t>This field focuses on h</a:t>
            </a:r>
            <a:r>
              <a:rPr lang="en-US" sz="1600" dirty="0"/>
              <a:t>ow governments tackle societal issues through decision-making, implementation, and evaluation, drawing from multiple disciplines to inform governance.</a:t>
            </a:r>
          </a:p>
          <a:p>
            <a:pPr marL="0" indent="0">
              <a:buNone/>
            </a:pPr>
            <a:r>
              <a:rPr lang="en-US" sz="1600" dirty="0">
                <a:cs typeface="Hadassah Friedlaender" panose="02020603050405020304" pitchFamily="18" charset="-79"/>
              </a:rPr>
              <a:t>We offer a wide range of courses in this area, including (but not limited to):</a:t>
            </a:r>
          </a:p>
          <a:p>
            <a:r>
              <a:rPr lang="en-US" sz="1600" dirty="0">
                <a:cs typeface="Hadassah Friedlaender" panose="02020603050405020304" pitchFamily="18" charset="-79"/>
              </a:rPr>
              <a:t>Introduction to Public Policy</a:t>
            </a:r>
          </a:p>
          <a:p>
            <a:r>
              <a:rPr lang="en-US" sz="1600" dirty="0">
                <a:cs typeface="Hadassah Friedlaender" panose="02020603050405020304" pitchFamily="18" charset="-79"/>
              </a:rPr>
              <a:t>Introduction to Environmental Policy</a:t>
            </a:r>
          </a:p>
          <a:p>
            <a:r>
              <a:rPr lang="en-US" sz="1600" dirty="0">
                <a:cs typeface="Hadassah Friedlaender" panose="02020603050405020304" pitchFamily="18" charset="-79"/>
              </a:rPr>
              <a:t>Environment and Public Policy</a:t>
            </a:r>
          </a:p>
          <a:p>
            <a:r>
              <a:rPr lang="en-US" sz="1600" dirty="0">
                <a:cs typeface="Hadassah Friedlaender" panose="02020603050405020304" pitchFamily="18" charset="-79"/>
              </a:rPr>
              <a:t>Politics of Social Policy</a:t>
            </a:r>
          </a:p>
          <a:p>
            <a:r>
              <a:rPr lang="en-US" sz="1600" dirty="0">
                <a:cs typeface="Hadassah Friedlaender" panose="02020603050405020304" pitchFamily="18" charset="-79"/>
              </a:rPr>
              <a:t>Inequality and Public Policy in the US and Europe</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solidFill>
                <a:srgbClr val="CFB87C"/>
              </a:solidFill>
            </a:endParaRPr>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29232478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Public Policy</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856073204"/>
              </p:ext>
            </p:extLst>
          </p:nvPr>
        </p:nvGraphicFramePr>
        <p:xfrm>
          <a:off x="838200" y="1475657"/>
          <a:ext cx="10915836" cy="4062042"/>
        </p:xfrm>
        <a:graphic>
          <a:graphicData uri="http://schemas.openxmlformats.org/drawingml/2006/table">
            <a:tbl>
              <a:tblPr>
                <a:tableStyleId>{F5AB1C69-6EDB-4FF4-983F-18BD219EF322}</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 faculty who specialize in this are:</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Kenneth Bickers</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Srinivas Parinandi</a:t>
                      </a:r>
                    </a:p>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a:txBody>
                  <a:tcPr>
                    <a:solidFill>
                      <a:schemeClr val="bg1"/>
                    </a:solidFill>
                  </a:tcPr>
                </a:tc>
                <a:extLst>
                  <a:ext uri="{0D108BD9-81ED-4DB2-BD59-A6C34878D82A}">
                    <a16:rowId xmlns:a16="http://schemas.microsoft.com/office/drawing/2014/main" val="3131313057"/>
                  </a:ext>
                </a:extLst>
              </a:tr>
              <a:tr h="2031021">
                <a:tc>
                  <a:txBody>
                    <a:bodyPr/>
                    <a:lstStyle/>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Adrian Shin</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Steve Vanderheiden</a:t>
                      </a:r>
                    </a:p>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431137624"/>
                  </a:ext>
                </a:extLst>
              </a:tr>
            </a:tbl>
          </a:graphicData>
        </a:graphic>
      </p:graphicFrame>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4"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3" name="Oval 2">
            <a:extLst>
              <a:ext uri="{FF2B5EF4-FFF2-40B4-BE49-F238E27FC236}">
                <a16:creationId xmlns:a16="http://schemas.microsoft.com/office/drawing/2014/main" id="{1B6F0B47-7956-0629-708D-B15A201A5EFF}"/>
              </a:ext>
            </a:extLst>
          </p:cNvPr>
          <p:cNvSpPr/>
          <p:nvPr/>
        </p:nvSpPr>
        <p:spPr>
          <a:xfrm>
            <a:off x="4057093" y="1811043"/>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287CC76-8D01-D648-4FD3-0299DEA01A2E}"/>
              </a:ext>
            </a:extLst>
          </p:cNvPr>
          <p:cNvSpPr/>
          <p:nvPr/>
        </p:nvSpPr>
        <p:spPr>
          <a:xfrm>
            <a:off x="6819529" y="1811043"/>
            <a:ext cx="1825841" cy="169563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7987B7A-67F9-FB30-DF9B-D87BE0A2CFCB}"/>
              </a:ext>
            </a:extLst>
          </p:cNvPr>
          <p:cNvSpPr/>
          <p:nvPr/>
        </p:nvSpPr>
        <p:spPr>
          <a:xfrm>
            <a:off x="4057092" y="3842063"/>
            <a:ext cx="1825841" cy="169563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45B3840-8EC7-AD83-668C-1B78C1A3DDF8}"/>
              </a:ext>
            </a:extLst>
          </p:cNvPr>
          <p:cNvSpPr/>
          <p:nvPr/>
        </p:nvSpPr>
        <p:spPr>
          <a:xfrm>
            <a:off x="6819528" y="3842062"/>
            <a:ext cx="1825841" cy="169563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17967B-F82D-BF22-4D56-F3B4E3430ADF}"/>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9"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7925963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Choose Your Own Adventure</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a:bodyPr>
          <a:lstStyle/>
          <a:p>
            <a:pPr marL="0" indent="0">
              <a:buNone/>
            </a:pPr>
            <a:r>
              <a:rPr lang="en-US" dirty="0">
                <a:latin typeface="Lucida Sans" panose="020B0602030504020204" pitchFamily="34" charset="0"/>
                <a:cs typeface="Hadassah Friedlaender" panose="02020603050405020304" pitchFamily="18" charset="-79"/>
              </a:rPr>
              <a:t>Congratulations on joining CU as a political science major! We are so excited to have you. Here is a choose-your own adventure game featuring your next four years at CU!</a:t>
            </a:r>
          </a:p>
          <a:p>
            <a:pPr marL="0" indent="0">
              <a:buNone/>
            </a:pPr>
            <a:endParaRPr lang="en-US" dirty="0">
              <a:latin typeface="Lucida Sans" panose="020B0602030504020204" pitchFamily="34" charset="0"/>
              <a:cs typeface="Hadassah Friedlaender" panose="02020603050405020304" pitchFamily="18" charset="-79"/>
            </a:endParaRPr>
          </a:p>
          <a:p>
            <a:pPr marL="0" indent="0">
              <a:buNone/>
            </a:pPr>
            <a:endParaRPr lang="en-US" dirty="0">
              <a:latin typeface="Lucida Sans" panose="020B0602030504020204" pitchFamily="34" charset="0"/>
              <a:cs typeface="Hadassah Friedlaender" panose="02020603050405020304" pitchFamily="18" charset="-79"/>
            </a:endParaRPr>
          </a:p>
          <a:p>
            <a:pPr marL="0" indent="0">
              <a:buNone/>
            </a:pPr>
            <a:r>
              <a:rPr lang="en-US" dirty="0">
                <a:solidFill>
                  <a:srgbClr val="CFB87C"/>
                </a:solidFill>
                <a:latin typeface="Lucida Sans" panose="020B0602030504020204" pitchFamily="34" charset="0"/>
                <a:cs typeface="Hadassah Friedlaender" panose="02020603050405020304" pitchFamily="18" charset="-79"/>
                <a:hlinkClick r:id="rId3" action="ppaction://hlinksldjump">
                  <a:extLst>
                    <a:ext uri="{A12FA001-AC4F-418D-AE19-62706E023703}">
                      <ahyp:hlinkClr xmlns:ahyp="http://schemas.microsoft.com/office/drawing/2018/hyperlinkcolor" val="tx"/>
                    </a:ext>
                  </a:extLst>
                </a:hlinkClick>
              </a:rPr>
              <a:t>Onwards!</a:t>
            </a:r>
            <a:endParaRPr lang="en-US"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dirty="0">
              <a:solidFill>
                <a:srgbClr val="CFB87C"/>
              </a:solidFill>
              <a:latin typeface="Lucida Sans" panose="020B0602030504020204" pitchFamily="34" charset="0"/>
              <a:cs typeface="Hadassah Friedlaender" panose="02020603050405020304" pitchFamily="18" charset="-79"/>
            </a:endParaRPr>
          </a:p>
          <a:p>
            <a:pPr marL="0" indent="0">
              <a:buNone/>
            </a:pPr>
            <a:r>
              <a:rPr lang="en-US" dirty="0">
                <a:solidFill>
                  <a:srgbClr val="CFB87C"/>
                </a:solidFill>
                <a:latin typeface="Lucida Sans" panose="020B0602030504020204" pitchFamily="34" charset="0"/>
                <a:cs typeface="Hadassah Friedlaender" panose="02020603050405020304" pitchFamily="18" charset="-79"/>
                <a:hlinkClick r:id="rId4" action="ppaction://hlinksldjump">
                  <a:extLst>
                    <a:ext uri="{A12FA001-AC4F-418D-AE19-62706E023703}">
                      <ahyp:hlinkClr xmlns:ahyp="http://schemas.microsoft.com/office/drawing/2018/hyperlinkcolor" val="tx"/>
                    </a:ext>
                  </a:extLst>
                </a:hlinkClick>
              </a:rPr>
              <a:t>Home</a:t>
            </a:r>
            <a:endParaRPr lang="en-US" dirty="0">
              <a:solidFill>
                <a:srgbClr val="CFB87C"/>
              </a:solidFill>
              <a:latin typeface="Lucida Sans" panose="020B0602030504020204" pitchFamily="34" charset="0"/>
              <a:cs typeface="Hadassah Friedlaender" panose="02020603050405020304" pitchFamily="18" charset="-79"/>
            </a:endParaRPr>
          </a:p>
        </p:txBody>
      </p:sp>
    </p:spTree>
    <p:extLst>
      <p:ext uri="{BB962C8B-B14F-4D97-AF65-F5344CB8AC3E}">
        <p14:creationId xmlns:p14="http://schemas.microsoft.com/office/powerpoint/2010/main" val="425432801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Terms to Know</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62500" lnSpcReduction="20000"/>
          </a:bodyPr>
          <a:lstStyle/>
          <a:p>
            <a:pPr marL="0" indent="0">
              <a:buNone/>
            </a:pPr>
            <a:r>
              <a:rPr lang="en-US" dirty="0">
                <a:latin typeface="Lucida Sans" panose="020B0602030504020204" pitchFamily="34" charset="0"/>
                <a:cs typeface="Hadassah Friedlaender" panose="02020603050405020304" pitchFamily="18" charset="-79"/>
              </a:rPr>
              <a:t>Before you start, here’s some helpful terminology!</a:t>
            </a:r>
          </a:p>
          <a:p>
            <a:r>
              <a:rPr lang="en-US" dirty="0">
                <a:latin typeface="Lucida Sans" panose="020B0602030504020204" pitchFamily="34" charset="0"/>
                <a:cs typeface="Hadassah Friedlaender" panose="02020603050405020304" pitchFamily="18" charset="-79"/>
              </a:rPr>
              <a:t>Lower-division courses: courses that begin with 1000 or 2000, typically taken by freshmen and sophomores</a:t>
            </a:r>
          </a:p>
          <a:p>
            <a:r>
              <a:rPr lang="en-US" dirty="0">
                <a:latin typeface="Lucida Sans" panose="020B0602030504020204" pitchFamily="34" charset="0"/>
                <a:cs typeface="Hadassah Friedlaender" panose="02020603050405020304" pitchFamily="18" charset="-79"/>
              </a:rPr>
              <a:t>Upper-division courses: courses that begin with 3000 or 4000, typically taken by juniors and senior</a:t>
            </a:r>
          </a:p>
          <a:p>
            <a:r>
              <a:rPr lang="en-US" dirty="0">
                <a:latin typeface="Lucida Sans" panose="020B0602030504020204" pitchFamily="34" charset="0"/>
                <a:cs typeface="Hadassah Friedlaender" panose="02020603050405020304" pitchFamily="18" charset="-79"/>
              </a:rPr>
              <a:t>Credits: “points” that count towards your degree. PSCI classes are worth 3 credits; you need 42 PSCI credits to major, and 120 credits to graduate. These are based on the number of hours spent in class during the week. Also referred to as credit hours. </a:t>
            </a:r>
          </a:p>
          <a:p>
            <a:r>
              <a:rPr lang="en-US" dirty="0">
                <a:latin typeface="Lucida Sans" panose="020B0602030504020204" pitchFamily="34" charset="0"/>
                <a:cs typeface="Hadassah Friedlaender" panose="02020603050405020304" pitchFamily="18" charset="-79"/>
              </a:rPr>
              <a:t>Recitation: Supplementary class to main lecture.</a:t>
            </a:r>
          </a:p>
          <a:p>
            <a:pPr marL="0" indent="0">
              <a:buNone/>
            </a:pPr>
            <a:r>
              <a:rPr lang="en-US" u="sng" dirty="0">
                <a:solidFill>
                  <a:srgbClr val="CFB87C"/>
                </a:solidFill>
                <a:latin typeface="Lucida Sans" panose="020B0602030504020204" pitchFamily="34" charset="0"/>
                <a:cs typeface="Hadassah Friedlaender" panose="02020603050405020304" pitchFamily="18" charset="-79"/>
              </a:rPr>
              <a:t>Gold underlined </a:t>
            </a:r>
            <a:r>
              <a:rPr lang="en-US" dirty="0">
                <a:latin typeface="Lucida Sans" panose="020B0602030504020204" pitchFamily="34" charset="0"/>
                <a:cs typeface="Hadassah Friedlaender" panose="02020603050405020304" pitchFamily="18" charset="-79"/>
              </a:rPr>
              <a:t>text will lead you to a different place in the pathway. </a:t>
            </a:r>
            <a:r>
              <a:rPr lang="en-US" u="sng" dirty="0">
                <a:solidFill>
                  <a:srgbClr val="565A5C"/>
                </a:solidFill>
                <a:latin typeface="Lucida Sans" panose="020B0602030504020204" pitchFamily="34" charset="0"/>
                <a:cs typeface="Hadassah Friedlaender" panose="02020603050405020304" pitchFamily="18" charset="-79"/>
              </a:rPr>
              <a:t>Gray underlined</a:t>
            </a:r>
            <a:r>
              <a:rPr lang="en-US" dirty="0">
                <a:solidFill>
                  <a:srgbClr val="565A5C"/>
                </a:solidFill>
                <a:latin typeface="Lucida Sans" panose="020B0602030504020204" pitchFamily="34" charset="0"/>
                <a:cs typeface="Hadassah Friedlaender" panose="02020603050405020304" pitchFamily="18" charset="-79"/>
              </a:rPr>
              <a:t> </a:t>
            </a:r>
            <a:r>
              <a:rPr lang="en-US" dirty="0">
                <a:latin typeface="Lucida Sans" panose="020B0602030504020204" pitchFamily="34" charset="0"/>
                <a:cs typeface="Hadassah Friedlaender" panose="02020603050405020304" pitchFamily="18" charset="-79"/>
              </a:rPr>
              <a:t>text will take you to an external site. </a:t>
            </a:r>
            <a:endParaRPr lang="en-US" u="sng" dirty="0">
              <a:solidFill>
                <a:srgbClr val="565A5C"/>
              </a:solidFill>
              <a:latin typeface="Lucida Sans" panose="020B0602030504020204" pitchFamily="34" charset="0"/>
              <a:cs typeface="Hadassah Friedlaender" panose="02020603050405020304" pitchFamily="18" charset="-79"/>
            </a:endParaRPr>
          </a:p>
          <a:p>
            <a:pPr marL="0" indent="0">
              <a:buNone/>
            </a:pPr>
            <a:endParaRPr lang="en-US" dirty="0">
              <a:latin typeface="Lucida Sans" panose="020B0602030504020204" pitchFamily="34" charset="0"/>
              <a:cs typeface="Hadassah Friedlaender" panose="02020603050405020304" pitchFamily="18" charset="-79"/>
            </a:endParaRPr>
          </a:p>
          <a:p>
            <a:pPr marL="0" indent="0">
              <a:buNone/>
            </a:pPr>
            <a:r>
              <a:rPr lang="en-US" dirty="0">
                <a:solidFill>
                  <a:srgbClr val="CFB87C"/>
                </a:solidFill>
                <a:latin typeface="Lucida Sans" panose="020B0602030504020204" pitchFamily="34" charset="0"/>
                <a:cs typeface="Hadassah Friedlaender" panose="02020603050405020304" pitchFamily="18" charset="-79"/>
                <a:hlinkClick r:id="rId4" action="ppaction://hlinksldjump">
                  <a:extLst>
                    <a:ext uri="{A12FA001-AC4F-418D-AE19-62706E023703}">
                      <ahyp:hlinkClr xmlns:ahyp="http://schemas.microsoft.com/office/drawing/2018/hyperlinkcolor" val="tx"/>
                    </a:ext>
                  </a:extLst>
                </a:hlinkClick>
              </a:rPr>
              <a:t>Freshman Year</a:t>
            </a:r>
            <a:endParaRPr lang="en-US"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dirty="0">
              <a:solidFill>
                <a:srgbClr val="CFB87C"/>
              </a:solidFill>
              <a:latin typeface="Lucida Sans" panose="020B0602030504020204" pitchFamily="34" charset="0"/>
              <a:cs typeface="Hadassah Friedlaender" panose="02020603050405020304" pitchFamily="18" charset="-79"/>
            </a:endParaRPr>
          </a:p>
          <a:p>
            <a:pPr marL="0" indent="0">
              <a:buNone/>
            </a:pPr>
            <a:r>
              <a:rPr lang="en-US" dirty="0">
                <a:solidFill>
                  <a:srgbClr val="CFB87C"/>
                </a:solidFill>
                <a:latin typeface="Lucida Sans" panose="020B0602030504020204" pitchFamily="34" charset="0"/>
                <a:cs typeface="Hadassah Friedlaender" panose="02020603050405020304" pitchFamily="18" charset="-79"/>
                <a:hlinkClick r:id="rId5" action="ppaction://hlinksldjump">
                  <a:extLst>
                    <a:ext uri="{A12FA001-AC4F-418D-AE19-62706E023703}">
                      <ahyp:hlinkClr xmlns:ahyp="http://schemas.microsoft.com/office/drawing/2018/hyperlinkcolor" val="tx"/>
                    </a:ext>
                  </a:extLst>
                </a:hlinkClick>
              </a:rPr>
              <a:t>Home</a:t>
            </a:r>
            <a:endParaRPr lang="en-US" dirty="0">
              <a:solidFill>
                <a:srgbClr val="CFB87C"/>
              </a:solidFill>
              <a:latin typeface="Lucida Sans" panose="020B0602030504020204" pitchFamily="34" charset="0"/>
              <a:cs typeface="Hadassah Friedlaender" panose="02020603050405020304" pitchFamily="18" charset="-79"/>
            </a:endParaRPr>
          </a:p>
        </p:txBody>
      </p:sp>
    </p:spTree>
    <p:extLst>
      <p:ext uri="{BB962C8B-B14F-4D97-AF65-F5344CB8AC3E}">
        <p14:creationId xmlns:p14="http://schemas.microsoft.com/office/powerpoint/2010/main" val="8225121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Freshman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478604"/>
            <a:ext cx="5257800" cy="5014271"/>
          </a:xfrm>
        </p:spPr>
        <p:txBody>
          <a:bodyPr>
            <a:noAutofit/>
          </a:bodyPr>
          <a:lstStyle/>
          <a:p>
            <a:pPr marL="0" indent="0">
              <a:buNone/>
            </a:pPr>
            <a:r>
              <a:rPr lang="en-US" sz="2400" dirty="0">
                <a:latin typeface="Hadassah Friedlaender" panose="02020603050405020304" pitchFamily="18" charset="-79"/>
                <a:cs typeface="Hadassah Friedlaender" panose="02020603050405020304" pitchFamily="18" charset="-79"/>
              </a:rPr>
              <a:t>Freshman year for most political science majors will look relatively similar. There are five required lower-division classes for the political science major:</a:t>
            </a:r>
          </a:p>
          <a:p>
            <a:r>
              <a:rPr lang="en-US" sz="2400" dirty="0">
                <a:latin typeface="Hadassah Friedlaender" panose="02020603050405020304" pitchFamily="18" charset="-79"/>
                <a:cs typeface="Hadassah Friedlaender" panose="02020603050405020304" pitchFamily="18" charset="-79"/>
              </a:rPr>
              <a:t>PSCI 1101:Intro to American Politics</a:t>
            </a:r>
          </a:p>
          <a:p>
            <a:r>
              <a:rPr lang="en-US" sz="2400" dirty="0">
                <a:latin typeface="Hadassah Friedlaender" panose="02020603050405020304" pitchFamily="18" charset="-79"/>
                <a:cs typeface="Hadassah Friedlaender" panose="02020603050405020304" pitchFamily="18" charset="-79"/>
              </a:rPr>
              <a:t>PSCI 2012: Intro to Comparative Politics</a:t>
            </a:r>
          </a:p>
          <a:p>
            <a:r>
              <a:rPr lang="en-US" sz="2400" dirty="0">
                <a:latin typeface="Hadassah Friedlaender" panose="02020603050405020304" pitchFamily="18" charset="-79"/>
                <a:cs typeface="Hadassah Friedlaender" panose="02020603050405020304" pitchFamily="18" charset="-79"/>
              </a:rPr>
              <a:t>PSCI 2223: Introduction to International Relations</a:t>
            </a:r>
          </a:p>
          <a:p>
            <a:r>
              <a:rPr lang="en-US" sz="2400" dirty="0">
                <a:latin typeface="Hadassah Friedlaender" panose="02020603050405020304" pitchFamily="18" charset="-79"/>
                <a:cs typeface="Hadassah Friedlaender" panose="02020603050405020304" pitchFamily="18" charset="-79"/>
              </a:rPr>
              <a:t>PSCI 2004: Survey of Western Political Thought</a:t>
            </a:r>
          </a:p>
          <a:p>
            <a:r>
              <a:rPr lang="en-US" sz="2400" dirty="0">
                <a:latin typeface="Hadassah Friedlaender" panose="02020603050405020304" pitchFamily="18" charset="-79"/>
                <a:cs typeface="Hadassah Friedlaender" panose="02020603050405020304" pitchFamily="18" charset="-79"/>
              </a:rPr>
              <a:t>PSCI 2075: Quantitative Research Methods</a:t>
            </a:r>
          </a:p>
          <a:p>
            <a:endParaRPr lang="en-US" dirty="0">
              <a:latin typeface="Hadassah Friedlaender" panose="02020603050405020304" pitchFamily="18" charset="-79"/>
              <a:cs typeface="Hadassah Friedlaender" panose="02020603050405020304" pitchFamily="18" charset="-79"/>
            </a:endParaRPr>
          </a:p>
        </p:txBody>
      </p:sp>
      <p:sp>
        <p:nvSpPr>
          <p:cNvPr id="4" name="Content Placeholder 2">
            <a:extLst>
              <a:ext uri="{FF2B5EF4-FFF2-40B4-BE49-F238E27FC236}">
                <a16:creationId xmlns:a16="http://schemas.microsoft.com/office/drawing/2014/main" id="{4C22A956-0E60-A129-C957-A319C788F098}"/>
              </a:ext>
            </a:extLst>
          </p:cNvPr>
          <p:cNvSpPr txBox="1">
            <a:spLocks/>
          </p:cNvSpPr>
          <p:nvPr/>
        </p:nvSpPr>
        <p:spPr>
          <a:xfrm>
            <a:off x="6593732" y="1478603"/>
            <a:ext cx="5257800" cy="5014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Hadassah Friedlaender" panose="02020603050405020304" pitchFamily="18" charset="-79"/>
                <a:cs typeface="Hadassah Friedlaender" panose="02020603050405020304" pitchFamily="18" charset="-79"/>
              </a:rPr>
              <a:t>You may take these in any order at any point you wish, but it's generally recommended you have completed these by the end of your sophomore year, as many upper-division classes require these as prerequisites. These classes also have a recitation component besides the large lecture. </a:t>
            </a:r>
          </a:p>
          <a:p>
            <a:endParaRPr lang="en-US" sz="2400" dirty="0">
              <a:latin typeface="Hadassah Friedlaender" panose="02020603050405020304" pitchFamily="18" charset="-79"/>
              <a:cs typeface="Hadassah Friedlaender" panose="02020603050405020304" pitchFamily="18" charset="-79"/>
            </a:endParaRPr>
          </a:p>
          <a:p>
            <a:pPr marL="0" indent="0">
              <a:buNone/>
            </a:pPr>
            <a:r>
              <a:rPr lang="en-US" sz="2400" dirty="0">
                <a:solidFill>
                  <a:srgbClr val="CFB87C"/>
                </a:solidFill>
                <a:latin typeface="Hadassah Friedlaender" panose="02020603050405020304" pitchFamily="18" charset="-79"/>
                <a:cs typeface="Hadassah Friedlaender" panose="02020603050405020304" pitchFamily="18" charset="-79"/>
                <a:hlinkClick r:id="rId3" action="ppaction://hlinksldjump">
                  <a:extLst>
                    <a:ext uri="{A12FA001-AC4F-418D-AE19-62706E023703}">
                      <ahyp:hlinkClr xmlns:ahyp="http://schemas.microsoft.com/office/drawing/2018/hyperlinkcolor" val="tx"/>
                    </a:ext>
                  </a:extLst>
                </a:hlinkClick>
              </a:rPr>
              <a:t>Next</a:t>
            </a:r>
            <a:endParaRPr lang="en-US" sz="2400" dirty="0">
              <a:solidFill>
                <a:srgbClr val="CFB87C"/>
              </a:solidFill>
              <a:latin typeface="Hadassah Friedlaender" panose="02020603050405020304" pitchFamily="18" charset="-79"/>
              <a:cs typeface="Hadassah Friedlaender" panose="02020603050405020304" pitchFamily="18" charset="-79"/>
            </a:endParaRPr>
          </a:p>
          <a:p>
            <a:pPr marL="0" indent="0">
              <a:buNone/>
            </a:pPr>
            <a:endParaRPr lang="en-US" sz="2400" dirty="0">
              <a:solidFill>
                <a:srgbClr val="CFB87C"/>
              </a:solidFill>
              <a:latin typeface="Hadassah Friedlaender" panose="02020603050405020304" pitchFamily="18" charset="-79"/>
              <a:cs typeface="Hadassah Friedlaender" panose="02020603050405020304" pitchFamily="18" charset="-79"/>
            </a:endParaRPr>
          </a:p>
          <a:p>
            <a:pPr marL="0" indent="0">
              <a:buNone/>
            </a:pPr>
            <a:r>
              <a:rPr lang="en-US" sz="2400" dirty="0">
                <a:solidFill>
                  <a:srgbClr val="CFB87C"/>
                </a:solidFill>
                <a:latin typeface="Hadassah Friedlaender" panose="02020603050405020304" pitchFamily="18" charset="-79"/>
                <a:cs typeface="Hadassah Friedlaender" panose="02020603050405020304" pitchFamily="18" charset="-79"/>
                <a:hlinkClick r:id="rId4" action="ppaction://hlinksldjump">
                  <a:extLst>
                    <a:ext uri="{A12FA001-AC4F-418D-AE19-62706E023703}">
                      <ahyp:hlinkClr xmlns:ahyp="http://schemas.microsoft.com/office/drawing/2018/hyperlinkcolor" val="tx"/>
                    </a:ext>
                  </a:extLst>
                </a:hlinkClick>
              </a:rPr>
              <a:t>Home</a:t>
            </a:r>
            <a:endParaRPr lang="en-US" sz="24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25158851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Freshman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58960"/>
            <a:ext cx="5257800" cy="4351338"/>
          </a:xfrm>
        </p:spPr>
        <p:txBody>
          <a:bodyPr>
            <a:noAutofit/>
          </a:bodyPr>
          <a:lstStyle/>
          <a:p>
            <a:pPr marL="0" indent="0">
              <a:buNone/>
            </a:pPr>
            <a:r>
              <a:rPr lang="en-US" sz="2000" dirty="0">
                <a:latin typeface="Lucida Sans" panose="020B0602030504020204" pitchFamily="34" charset="0"/>
                <a:cs typeface="Hadassah Friedlaender" panose="02020603050405020304" pitchFamily="18" charset="-79"/>
              </a:rPr>
              <a:t>Additionally, you will most likely need to take general education requirements in the following areas:</a:t>
            </a:r>
          </a:p>
          <a:p>
            <a:r>
              <a:rPr lang="en-US" sz="2000" dirty="0">
                <a:latin typeface="Lucida Sans" panose="020B0602030504020204" pitchFamily="34" charset="0"/>
                <a:cs typeface="Hadassah Friedlaender" panose="02020603050405020304" pitchFamily="18" charset="-79"/>
              </a:rPr>
              <a:t>World Language</a:t>
            </a:r>
          </a:p>
          <a:p>
            <a:r>
              <a:rPr lang="en-US" sz="2000" dirty="0">
                <a:latin typeface="Lucida Sans" panose="020B0602030504020204" pitchFamily="34" charset="0"/>
                <a:cs typeface="Hadassah Friedlaender" panose="02020603050405020304" pitchFamily="18" charset="-79"/>
              </a:rPr>
              <a:t>Quantitative Reasoning and Mathematical Skills</a:t>
            </a:r>
          </a:p>
          <a:p>
            <a:r>
              <a:rPr lang="en-US" sz="2000" dirty="0">
                <a:latin typeface="Lucida Sans" panose="020B0602030504020204" pitchFamily="34" charset="0"/>
                <a:cs typeface="Hadassah Friedlaender" panose="02020603050405020304" pitchFamily="18" charset="-79"/>
              </a:rPr>
              <a:t>Written Communication (upper and lower division)</a:t>
            </a:r>
          </a:p>
          <a:p>
            <a:r>
              <a:rPr lang="en-US" sz="2000" dirty="0">
                <a:latin typeface="Lucida Sans" panose="020B0602030504020204" pitchFamily="34" charset="0"/>
                <a:cs typeface="Hadassah Friedlaender" panose="02020603050405020304" pitchFamily="18" charset="-79"/>
              </a:rPr>
              <a:t>Arts and Humanities (12 credits)</a:t>
            </a:r>
          </a:p>
          <a:p>
            <a:r>
              <a:rPr lang="en-US" sz="2000" dirty="0">
                <a:latin typeface="Lucida Sans" panose="020B0602030504020204" pitchFamily="34" charset="0"/>
                <a:cs typeface="Hadassah Friedlaender" panose="02020603050405020304" pitchFamily="18" charset="-79"/>
              </a:rPr>
              <a:t>Natural Sciences (12 credits including a lab)</a:t>
            </a:r>
          </a:p>
          <a:p>
            <a:r>
              <a:rPr lang="en-US" sz="2000" dirty="0">
                <a:latin typeface="Lucida Sans" panose="020B0602030504020204" pitchFamily="34" charset="0"/>
                <a:cs typeface="Hadassah Friedlaender" panose="02020603050405020304" pitchFamily="18" charset="-79"/>
              </a:rPr>
              <a:t>Social Sciences (12 credits)</a:t>
            </a:r>
          </a:p>
          <a:p>
            <a:r>
              <a:rPr lang="en-US" sz="2000" dirty="0">
                <a:latin typeface="Lucida Sans" panose="020B0602030504020204" pitchFamily="34" charset="0"/>
                <a:cs typeface="Hadassah Friedlaender" panose="02020603050405020304" pitchFamily="18" charset="-79"/>
              </a:rPr>
              <a:t>U.S. Perspective (3 credits)</a:t>
            </a:r>
          </a:p>
          <a:p>
            <a:r>
              <a:rPr lang="en-US" sz="2000" dirty="0">
                <a:latin typeface="Lucida Sans" panose="020B0602030504020204" pitchFamily="34" charset="0"/>
                <a:cs typeface="Hadassah Friedlaender" panose="02020603050405020304" pitchFamily="18" charset="-79"/>
              </a:rPr>
              <a:t>Global Perspective (3 credits)</a:t>
            </a:r>
          </a:p>
        </p:txBody>
      </p:sp>
      <p:sp>
        <p:nvSpPr>
          <p:cNvPr id="4" name="Content Placeholder 2">
            <a:extLst>
              <a:ext uri="{FF2B5EF4-FFF2-40B4-BE49-F238E27FC236}">
                <a16:creationId xmlns:a16="http://schemas.microsoft.com/office/drawing/2014/main" id="{6D1EB9BC-2707-D061-D5AB-DD1A26921243}"/>
              </a:ext>
            </a:extLst>
          </p:cNvPr>
          <p:cNvSpPr txBox="1">
            <a:spLocks/>
          </p:cNvSpPr>
          <p:nvPr/>
        </p:nvSpPr>
        <p:spPr>
          <a:xfrm>
            <a:off x="6587672" y="1558943"/>
            <a:ext cx="52578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Lucida Sans" panose="020B0602030504020204" pitchFamily="34" charset="0"/>
                <a:cs typeface="Hadassah Friedlaender" panose="02020603050405020304" pitchFamily="18" charset="-79"/>
              </a:rPr>
              <a:t>These can be completed via transfer credits (AP/IB, community college, </a:t>
            </a:r>
            <a:r>
              <a:rPr lang="en-US" sz="2000" dirty="0" err="1">
                <a:latin typeface="Lucida Sans" panose="020B0602030504020204" pitchFamily="34" charset="0"/>
                <a:cs typeface="Hadassah Friedlaender" panose="02020603050405020304" pitchFamily="18" charset="-79"/>
              </a:rPr>
              <a:t>etc</a:t>
            </a:r>
            <a:r>
              <a:rPr lang="en-US" sz="2000" dirty="0">
                <a:latin typeface="Lucida Sans" panose="020B0602030504020204" pitchFamily="34" charset="0"/>
                <a:cs typeface="Hadassah Friedlaender" panose="02020603050405020304" pitchFamily="18" charset="-79"/>
              </a:rPr>
              <a:t>)! In addition, some courses count for both the PSCI major and gen ed requirements. The remaining credits are a great way to learn more and gain skills outside the PSCI field!</a:t>
            </a:r>
          </a:p>
          <a:p>
            <a:pPr marL="0" indent="0">
              <a:buNone/>
            </a:pPr>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3" action="ppaction://hlinksldjump">
                  <a:extLst>
                    <a:ext uri="{A12FA001-AC4F-418D-AE19-62706E023703}">
                      <ahyp:hlinkClr xmlns:ahyp="http://schemas.microsoft.com/office/drawing/2018/hyperlinkcolor" val="tx"/>
                    </a:ext>
                  </a:extLst>
                </a:hlinkClick>
              </a:rPr>
              <a:t>Next</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4" action="ppaction://hlinksldjump">
                  <a:extLst>
                    <a:ext uri="{A12FA001-AC4F-418D-AE19-62706E023703}">
                      <ahyp:hlinkClr xmlns:ahyp="http://schemas.microsoft.com/office/drawing/2018/hyperlinkcolor" val="tx"/>
                    </a:ext>
                  </a:extLst>
                </a:hlinkClick>
              </a:rPr>
              <a:t>Home</a:t>
            </a:r>
            <a:endParaRPr lang="en-US" sz="2000" dirty="0">
              <a:solidFill>
                <a:srgbClr val="CFB87C"/>
              </a:solidFill>
              <a:latin typeface="Lucida Sans" panose="020B0602030504020204" pitchFamily="34" charset="0"/>
              <a:cs typeface="Hadassah Friedlaender" panose="02020603050405020304" pitchFamily="18" charset="-79"/>
            </a:endParaRPr>
          </a:p>
          <a:p>
            <a:endParaRPr lang="en-US" dirty="0">
              <a:latin typeface="Lucida Sans" panose="020B0602030504020204" pitchFamily="34" charset="0"/>
            </a:endParaRPr>
          </a:p>
        </p:txBody>
      </p:sp>
    </p:spTree>
    <p:extLst>
      <p:ext uri="{BB962C8B-B14F-4D97-AF65-F5344CB8AC3E}">
        <p14:creationId xmlns:p14="http://schemas.microsoft.com/office/powerpoint/2010/main" val="40351563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Freshman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58960"/>
            <a:ext cx="5257800" cy="4351338"/>
          </a:xfrm>
        </p:spPr>
        <p:txBody>
          <a:bodyPr>
            <a:noAutofit/>
          </a:bodyPr>
          <a:lstStyle/>
          <a:p>
            <a:pPr marL="0" indent="0">
              <a:buNone/>
            </a:pPr>
            <a:r>
              <a:rPr lang="en-US" sz="2000" dirty="0">
                <a:latin typeface="Lucida Sans" panose="020B0602030504020204" pitchFamily="34" charset="0"/>
                <a:cs typeface="Hadassah Friedlaender" panose="02020603050405020304" pitchFamily="18" charset="-79"/>
              </a:rPr>
              <a:t>Don't forget to get involved on campus! Clubs and extracurriculars are a great way to find like-minded people on campus. In addition, they look great on college resumes. We offer multiple political science-focused clubs, plus many more!</a:t>
            </a:r>
          </a:p>
          <a:p>
            <a:pPr marL="0" indent="0">
              <a:buNone/>
            </a:pPr>
            <a:endParaRPr lang="en-US" sz="2000" dirty="0">
              <a:latin typeface="Lucida Sans" panose="020B0602030504020204" pitchFamily="34" charset="0"/>
              <a:cs typeface="Hadassah Friedlaender" panose="02020603050405020304" pitchFamily="18" charset="-79"/>
            </a:endParaRPr>
          </a:p>
        </p:txBody>
      </p:sp>
      <p:sp>
        <p:nvSpPr>
          <p:cNvPr id="4" name="Content Placeholder 2">
            <a:extLst>
              <a:ext uri="{FF2B5EF4-FFF2-40B4-BE49-F238E27FC236}">
                <a16:creationId xmlns:a16="http://schemas.microsoft.com/office/drawing/2014/main" id="{6D1EB9BC-2707-D061-D5AB-DD1A26921243}"/>
              </a:ext>
            </a:extLst>
          </p:cNvPr>
          <p:cNvSpPr txBox="1">
            <a:spLocks/>
          </p:cNvSpPr>
          <p:nvPr/>
        </p:nvSpPr>
        <p:spPr>
          <a:xfrm>
            <a:off x="6587672" y="1558943"/>
            <a:ext cx="52578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3" action="ppaction://hlinksldjump">
                  <a:extLst>
                    <a:ext uri="{A12FA001-AC4F-418D-AE19-62706E023703}">
                      <ahyp:hlinkClr xmlns:ahyp="http://schemas.microsoft.com/office/drawing/2018/hyperlinkcolor" val="tx"/>
                    </a:ext>
                  </a:extLst>
                </a:hlinkClick>
              </a:rPr>
              <a:t>CU Political Science Club </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4" action="ppaction://hlinksldjump">
                  <a:extLst>
                    <a:ext uri="{A12FA001-AC4F-418D-AE19-62706E023703}">
                      <ahyp:hlinkClr xmlns:ahyp="http://schemas.microsoft.com/office/drawing/2018/hyperlinkcolor" val="tx"/>
                    </a:ext>
                  </a:extLst>
                </a:hlinkClick>
              </a:rPr>
              <a:t>Pi Sigma Alpha</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5" action="ppaction://hlinksldjump">
                  <a:extLst>
                    <a:ext uri="{A12FA001-AC4F-418D-AE19-62706E023703}">
                      <ahyp:hlinkClr xmlns:ahyp="http://schemas.microsoft.com/office/drawing/2018/hyperlinkcolor" val="tx"/>
                    </a:ext>
                  </a:extLst>
                </a:hlinkClick>
              </a:rPr>
              <a:t>Colorado Political Science Review</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6" action="ppaction://hlinksldjump">
                  <a:extLst>
                    <a:ext uri="{A12FA001-AC4F-418D-AE19-62706E023703}">
                      <ahyp:hlinkClr xmlns:ahyp="http://schemas.microsoft.com/office/drawing/2018/hyperlinkcolor" val="tx"/>
                    </a:ext>
                  </a:extLst>
                </a:hlinkClick>
              </a:rPr>
              <a:t>CSI Be Involved Club List</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7" action="ppaction://hlinksldjump">
                  <a:extLst>
                    <a:ext uri="{A12FA001-AC4F-418D-AE19-62706E023703}">
                      <ahyp:hlinkClr xmlns:ahyp="http://schemas.microsoft.com/office/drawing/2018/hyperlinkcolor" val="tx"/>
                    </a:ext>
                  </a:extLst>
                </a:hlinkClick>
              </a:rPr>
              <a:t>Sophomore Year</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8" action="ppaction://hlinksldjump">
                  <a:extLst>
                    <a:ext uri="{A12FA001-AC4F-418D-AE19-62706E023703}">
                      <ahyp:hlinkClr xmlns:ahyp="http://schemas.microsoft.com/office/drawing/2018/hyperlinkcolor" val="tx"/>
                    </a:ext>
                  </a:extLst>
                </a:hlinkClick>
              </a:rPr>
              <a:t>Home</a:t>
            </a:r>
            <a:endParaRPr lang="en-US" sz="2000" dirty="0">
              <a:solidFill>
                <a:srgbClr val="CFB87C"/>
              </a:solidFill>
              <a:latin typeface="Lucida Sans" panose="020B0602030504020204" pitchFamily="34" charset="0"/>
              <a:cs typeface="Hadassah Friedlaender" panose="02020603050405020304" pitchFamily="18" charset="-79"/>
            </a:endParaRPr>
          </a:p>
          <a:p>
            <a:endParaRPr lang="en-US" dirty="0">
              <a:latin typeface="Lucida Sans" panose="020B0602030504020204" pitchFamily="34" charset="0"/>
            </a:endParaRPr>
          </a:p>
        </p:txBody>
      </p:sp>
    </p:spTree>
    <p:extLst>
      <p:ext uri="{BB962C8B-B14F-4D97-AF65-F5344CB8AC3E}">
        <p14:creationId xmlns:p14="http://schemas.microsoft.com/office/powerpoint/2010/main" val="19113644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cs typeface="Hadassah Friedlaender" panose="02020603050405020304" pitchFamily="18" charset="-79"/>
              </a:rPr>
              <a:t>Home</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70000" lnSpcReduction="20000"/>
          </a:bodyPr>
          <a:lstStyle/>
          <a:p>
            <a:pPr marL="0" indent="0">
              <a:lnSpc>
                <a:spcPct val="100000"/>
              </a:lnSpc>
              <a:buNone/>
            </a:pPr>
            <a:r>
              <a:rPr lang="en-US" sz="2800" dirty="0">
                <a:solidFill>
                  <a:srgbClr val="565A5C"/>
                </a:solidFill>
                <a:cs typeface="Hadassah Friedlaender" panose="020F0502020204030204" pitchFamily="18" charset="-79"/>
              </a:rPr>
              <a:t>Welcome!</a:t>
            </a:r>
          </a:p>
          <a:p>
            <a:pPr marL="0" indent="0">
              <a:lnSpc>
                <a:spcPct val="100000"/>
              </a:lnSpc>
              <a:buNone/>
            </a:pPr>
            <a:r>
              <a:rPr lang="en-US" sz="2800" dirty="0">
                <a:solidFill>
                  <a:srgbClr val="565A5C"/>
                </a:solidFill>
                <a:cs typeface="Hadassah Friedlaender" panose="020F0502020204030204" pitchFamily="18" charset="-79"/>
              </a:rPr>
              <a:t>Here you can explore the CU Boulder Political Science Department. We offer courses in the following six subfields led by our award-winning faculty:</a:t>
            </a:r>
          </a:p>
          <a:p>
            <a:pPr>
              <a:lnSpc>
                <a:spcPct val="100000"/>
              </a:lnSpc>
            </a:pPr>
            <a:r>
              <a:rPr lang="en-US" sz="2800" dirty="0">
                <a:solidFill>
                  <a:srgbClr val="CFB87C"/>
                </a:solidFill>
                <a:cs typeface="Hadassah Friedlaender" panose="020F0502020204030204" pitchFamily="18" charset="-79"/>
                <a:hlinkClick r:id="rId3" action="ppaction://hlinksldjump">
                  <a:extLst>
                    <a:ext uri="{A12FA001-AC4F-418D-AE19-62706E023703}">
                      <ahyp:hlinkClr xmlns:ahyp="http://schemas.microsoft.com/office/drawing/2018/hyperlinkcolor" val="tx"/>
                    </a:ext>
                  </a:extLst>
                </a:hlinkClick>
              </a:rPr>
              <a:t>American Politics</a:t>
            </a:r>
            <a:endParaRPr lang="en-US" sz="2800" dirty="0">
              <a:solidFill>
                <a:srgbClr val="CFB87C"/>
              </a:solidFill>
              <a:cs typeface="Hadassah Friedlaender" panose="020F0502020204030204" pitchFamily="18" charset="-79"/>
            </a:endParaRPr>
          </a:p>
          <a:p>
            <a:pPr>
              <a:lnSpc>
                <a:spcPct val="100000"/>
              </a:lnSpc>
            </a:pPr>
            <a:r>
              <a:rPr lang="en-US" sz="2800" dirty="0">
                <a:solidFill>
                  <a:srgbClr val="CFB87C"/>
                </a:solidFill>
                <a:cs typeface="Hadassah Friedlaender" panose="020F0502020204030204" pitchFamily="18" charset="-79"/>
                <a:hlinkClick r:id="rId4" action="ppaction://hlinksldjump">
                  <a:extLst>
                    <a:ext uri="{A12FA001-AC4F-418D-AE19-62706E023703}">
                      <ahyp:hlinkClr xmlns:ahyp="http://schemas.microsoft.com/office/drawing/2018/hyperlinkcolor" val="tx"/>
                    </a:ext>
                  </a:extLst>
                </a:hlinkClick>
              </a:rPr>
              <a:t>International Relations </a:t>
            </a:r>
            <a:endParaRPr lang="en-US" sz="2800" dirty="0">
              <a:solidFill>
                <a:srgbClr val="CFB87C"/>
              </a:solidFill>
              <a:cs typeface="Hadassah Friedlaender" panose="020F0502020204030204" pitchFamily="18" charset="-79"/>
            </a:endParaRPr>
          </a:p>
          <a:p>
            <a:pPr>
              <a:lnSpc>
                <a:spcPct val="100000"/>
              </a:lnSpc>
            </a:pPr>
            <a:r>
              <a:rPr lang="en-US" sz="2800" dirty="0">
                <a:solidFill>
                  <a:srgbClr val="CFB87C"/>
                </a:solidFill>
                <a:cs typeface="Hadassah Friedlaender" panose="020F0502020204030204" pitchFamily="18" charset="-79"/>
                <a:hlinkClick r:id="rId5" action="ppaction://hlinksldjump">
                  <a:extLst>
                    <a:ext uri="{A12FA001-AC4F-418D-AE19-62706E023703}">
                      <ahyp:hlinkClr xmlns:ahyp="http://schemas.microsoft.com/office/drawing/2018/hyperlinkcolor" val="tx"/>
                    </a:ext>
                  </a:extLst>
                </a:hlinkClick>
              </a:rPr>
              <a:t>Political Theory</a:t>
            </a:r>
            <a:endParaRPr lang="en-US" sz="2800" dirty="0">
              <a:solidFill>
                <a:srgbClr val="CFB87C"/>
              </a:solidFill>
              <a:cs typeface="Hadassah Friedlaender" panose="020F0502020204030204" pitchFamily="18" charset="-79"/>
            </a:endParaRPr>
          </a:p>
          <a:p>
            <a:pPr>
              <a:lnSpc>
                <a:spcPct val="100000"/>
              </a:lnSpc>
            </a:pPr>
            <a:r>
              <a:rPr lang="en-US" sz="2800" dirty="0">
                <a:solidFill>
                  <a:srgbClr val="CFB87C"/>
                </a:solidFill>
                <a:cs typeface="Hadassah Friedlaender" panose="020F0502020204030204" pitchFamily="18" charset="-79"/>
                <a:hlinkClick r:id="rId6" action="ppaction://hlinksldjump">
                  <a:extLst>
                    <a:ext uri="{A12FA001-AC4F-418D-AE19-62706E023703}">
                      <ahyp:hlinkClr xmlns:ahyp="http://schemas.microsoft.com/office/drawing/2018/hyperlinkcolor" val="tx"/>
                    </a:ext>
                  </a:extLst>
                </a:hlinkClick>
              </a:rPr>
              <a:t>Methodology</a:t>
            </a:r>
            <a:endParaRPr lang="en-US" sz="2800" dirty="0">
              <a:solidFill>
                <a:srgbClr val="CFB87C"/>
              </a:solidFill>
              <a:cs typeface="Hadassah Friedlaender" panose="020F0502020204030204" pitchFamily="18" charset="-79"/>
            </a:endParaRPr>
          </a:p>
          <a:p>
            <a:pPr>
              <a:lnSpc>
                <a:spcPct val="100000"/>
              </a:lnSpc>
            </a:pPr>
            <a:r>
              <a:rPr lang="en-US" sz="2800" dirty="0">
                <a:solidFill>
                  <a:srgbClr val="CFB87C"/>
                </a:solidFill>
                <a:cs typeface="Hadassah Friedlaender" panose="020F0502020204030204" pitchFamily="18" charset="-79"/>
                <a:hlinkClick r:id="rId7" action="ppaction://hlinksldjump">
                  <a:extLst>
                    <a:ext uri="{A12FA001-AC4F-418D-AE19-62706E023703}">
                      <ahyp:hlinkClr xmlns:ahyp="http://schemas.microsoft.com/office/drawing/2018/hyperlinkcolor" val="tx"/>
                    </a:ext>
                  </a:extLst>
                </a:hlinkClick>
              </a:rPr>
              <a:t>Comparative Politics</a:t>
            </a:r>
            <a:endParaRPr lang="en-US" sz="2800" dirty="0">
              <a:solidFill>
                <a:srgbClr val="CFB87C"/>
              </a:solidFill>
              <a:cs typeface="Hadassah Friedlaender" panose="020F0502020204030204" pitchFamily="18" charset="-79"/>
            </a:endParaRPr>
          </a:p>
          <a:p>
            <a:pPr>
              <a:lnSpc>
                <a:spcPct val="100000"/>
              </a:lnSpc>
            </a:pPr>
            <a:r>
              <a:rPr lang="en-US" sz="2800" dirty="0">
                <a:solidFill>
                  <a:srgbClr val="CFB87C"/>
                </a:solidFill>
                <a:cs typeface="Hadassah Friedlaender" panose="020F0502020204030204" pitchFamily="18" charset="-79"/>
                <a:hlinkClick r:id="rId8" action="ppaction://hlinksldjump">
                  <a:extLst>
                    <a:ext uri="{A12FA001-AC4F-418D-AE19-62706E023703}">
                      <ahyp:hlinkClr xmlns:ahyp="http://schemas.microsoft.com/office/drawing/2018/hyperlinkcolor" val="tx"/>
                    </a:ext>
                  </a:extLst>
                </a:hlinkClick>
              </a:rPr>
              <a:t>Public Policy</a:t>
            </a:r>
            <a:endParaRPr lang="en-US" sz="2800" dirty="0">
              <a:solidFill>
                <a:srgbClr val="CFB87C"/>
              </a:solidFill>
              <a:cs typeface="Hadassah Friedlaender" panose="020F0502020204030204" pitchFamily="18" charset="-79"/>
            </a:endParaRPr>
          </a:p>
          <a:p>
            <a:pPr>
              <a:lnSpc>
                <a:spcPct val="100000"/>
              </a:lnSpc>
            </a:pPr>
            <a:endParaRPr lang="en-US" sz="2800" dirty="0">
              <a:solidFill>
                <a:srgbClr val="565A5C"/>
              </a:solidFill>
              <a:cs typeface="Hadassah Friedlaender" panose="020F0502020204030204" pitchFamily="18" charset="-79"/>
            </a:endParaRPr>
          </a:p>
          <a:p>
            <a:pPr marL="0" indent="0">
              <a:lnSpc>
                <a:spcPct val="100000"/>
              </a:lnSpc>
              <a:buNone/>
            </a:pPr>
            <a:r>
              <a:rPr lang="en-US" sz="2800" dirty="0">
                <a:solidFill>
                  <a:srgbClr val="565A5C"/>
                </a:solidFill>
                <a:cs typeface="Hadassah Friedlaender" panose="020F0502020204030204" pitchFamily="18" charset="-79"/>
              </a:rPr>
              <a:t>Or you can go through our interactive roadmap, simulating what the next four years may look for you! </a:t>
            </a:r>
            <a:r>
              <a:rPr lang="en-US" sz="2800" dirty="0">
                <a:solidFill>
                  <a:srgbClr val="CFB87C"/>
                </a:solidFill>
                <a:cs typeface="Hadassah Friedlaender" panose="020F0502020204030204" pitchFamily="18" charset="-79"/>
                <a:hlinkClick r:id="rId9" action="ppaction://hlinksldjump">
                  <a:extLst>
                    <a:ext uri="{A12FA001-AC4F-418D-AE19-62706E023703}">
                      <ahyp:hlinkClr xmlns:ahyp="http://schemas.microsoft.com/office/drawing/2018/hyperlinkcolor" val="tx"/>
                    </a:ext>
                  </a:extLst>
                </a:hlinkClick>
              </a:rPr>
              <a:t>PSCI Choose Your Own Adventure</a:t>
            </a:r>
            <a:endParaRPr lang="en-US" sz="2800" dirty="0">
              <a:solidFill>
                <a:srgbClr val="CFB87C"/>
              </a:solidFill>
              <a:cs typeface="Hadassah Friedlaender" panose="020F0502020204030204" pitchFamily="18" charset="-79"/>
            </a:endParaRPr>
          </a:p>
          <a:p>
            <a:endParaRPr lang="en-US" dirty="0"/>
          </a:p>
        </p:txBody>
      </p:sp>
    </p:spTree>
    <p:extLst>
      <p:ext uri="{BB962C8B-B14F-4D97-AF65-F5344CB8AC3E}">
        <p14:creationId xmlns:p14="http://schemas.microsoft.com/office/powerpoint/2010/main" val="123685120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Sophomore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lnSpcReduction="10000"/>
          </a:bodyPr>
          <a:lstStyle/>
          <a:p>
            <a:pPr marL="0" indent="0">
              <a:buNone/>
            </a:pPr>
            <a:r>
              <a:rPr lang="en-US" sz="2000" dirty="0">
                <a:latin typeface="Lucida Sans" panose="020B0602030504020204" pitchFamily="34" charset="0"/>
                <a:cs typeface="Hadassah Friedlaender" panose="02020603050405020304" pitchFamily="18" charset="-79"/>
              </a:rPr>
              <a:t>This year, you may continue to finish your required classes as well as continue knocking out some more gen eds. People often pick up a minor at this point as well. In addition, students are </a:t>
            </a:r>
            <a:r>
              <a:rPr lang="en-US" sz="2000" dirty="0" err="1">
                <a:latin typeface="Lucida Sans" panose="020B0602030504020204" pitchFamily="34" charset="0"/>
                <a:cs typeface="Hadassah Friedlaender" panose="02020603050405020304" pitchFamily="18" charset="-79"/>
              </a:rPr>
              <a:t>avble</a:t>
            </a:r>
            <a:r>
              <a:rPr lang="en-US" sz="2000" dirty="0">
                <a:latin typeface="Lucida Sans" panose="020B0602030504020204" pitchFamily="34" charset="0"/>
                <a:cs typeface="Hadassah Friedlaender" panose="02020603050405020304" pitchFamily="18" charset="-79"/>
              </a:rPr>
              <a:t> to continue applying to scholarships through the CU Boulder Scholarship Application.</a:t>
            </a:r>
          </a:p>
          <a:p>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565A5C"/>
                </a:solidFill>
                <a:latin typeface="Lucida Sans" panose="020B0602030504020204" pitchFamily="34" charset="0"/>
                <a:cs typeface="Hadassah Friedlaender" panose="02020603050405020304" pitchFamily="18" charset="-79"/>
                <a:hlinkClick r:id="rId3">
                  <a:extLst>
                    <a:ext uri="{A12FA001-AC4F-418D-AE19-62706E023703}">
                      <ahyp:hlinkClr xmlns:ahyp="http://schemas.microsoft.com/office/drawing/2018/hyperlinkcolor" val="tx"/>
                    </a:ext>
                  </a:extLst>
                </a:hlinkClick>
              </a:rPr>
              <a:t>Minors</a:t>
            </a:r>
            <a:endParaRPr lang="en-US" sz="2000" dirty="0">
              <a:solidFill>
                <a:srgbClr val="565A5C"/>
              </a:solidFill>
              <a:latin typeface="Lucida Sans" panose="020B0602030504020204" pitchFamily="34" charset="0"/>
              <a:cs typeface="Hadassah Friedlaender" panose="02020603050405020304" pitchFamily="18" charset="-79"/>
            </a:endParaRPr>
          </a:p>
          <a:p>
            <a:pPr marL="0" indent="0">
              <a:buNone/>
            </a:pPr>
            <a:endParaRPr lang="en-US" sz="2000" dirty="0">
              <a:solidFill>
                <a:srgbClr val="565A5C"/>
              </a:solidFill>
              <a:latin typeface="Lucida Sans" panose="020B0602030504020204" pitchFamily="34" charset="0"/>
              <a:cs typeface="Hadassah Friedlaender" panose="02020603050405020304" pitchFamily="18" charset="-79"/>
            </a:endParaRPr>
          </a:p>
          <a:p>
            <a:pPr marL="0" indent="0">
              <a:buNone/>
            </a:pPr>
            <a:r>
              <a:rPr lang="en-US" sz="2000" dirty="0">
                <a:solidFill>
                  <a:srgbClr val="565A5C"/>
                </a:solidFill>
                <a:latin typeface="Lucida Sans" panose="020B0602030504020204" pitchFamily="34" charset="0"/>
                <a:cs typeface="Hadassah Friedlaender" panose="02020603050405020304" pitchFamily="18" charset="-79"/>
                <a:hlinkClick r:id="rId4">
                  <a:extLst>
                    <a:ext uri="{A12FA001-AC4F-418D-AE19-62706E023703}">
                      <ahyp:hlinkClr xmlns:ahyp="http://schemas.microsoft.com/office/drawing/2018/hyperlinkcolor" val="tx"/>
                    </a:ext>
                  </a:extLst>
                </a:hlinkClick>
              </a:rPr>
              <a:t>Scholarships</a:t>
            </a:r>
            <a:endParaRPr lang="en-US" sz="2000" dirty="0">
              <a:solidFill>
                <a:srgbClr val="565A5C"/>
              </a:solidFill>
              <a:latin typeface="Lucida Sans" panose="020B0602030504020204" pitchFamily="34" charset="0"/>
              <a:cs typeface="Hadassah Friedlaender" panose="02020603050405020304" pitchFamily="18" charset="-79"/>
            </a:endParaRPr>
          </a:p>
          <a:p>
            <a:pPr marL="0" indent="0">
              <a:buNone/>
            </a:pPr>
            <a:endParaRPr lang="en-US" sz="2000" dirty="0">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5" action="ppaction://hlinksldjump">
                  <a:extLst>
                    <a:ext uri="{A12FA001-AC4F-418D-AE19-62706E023703}">
                      <ahyp:hlinkClr xmlns:ahyp="http://schemas.microsoft.com/office/drawing/2018/hyperlinkcolor" val="tx"/>
                    </a:ext>
                  </a:extLst>
                </a:hlinkClick>
              </a:rPr>
              <a:t>Junior Year</a:t>
            </a: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endParaRPr lang="en-US" sz="2000" dirty="0">
              <a:solidFill>
                <a:srgbClr val="CFB87C"/>
              </a:solidFill>
              <a:latin typeface="Lucida Sans" panose="020B0602030504020204" pitchFamily="34" charset="0"/>
              <a:cs typeface="Hadassah Friedlaender" panose="02020603050405020304" pitchFamily="18" charset="-79"/>
            </a:endParaRPr>
          </a:p>
          <a:p>
            <a:pPr marL="0" indent="0">
              <a:buNone/>
            </a:pPr>
            <a:r>
              <a:rPr lang="en-US" sz="2000" dirty="0">
                <a:solidFill>
                  <a:srgbClr val="CFB87C"/>
                </a:solidFill>
                <a:latin typeface="Lucida Sans" panose="020B0602030504020204" pitchFamily="34" charset="0"/>
                <a:cs typeface="Hadassah Friedlaender" panose="02020603050405020304" pitchFamily="18" charset="-79"/>
                <a:hlinkClick r:id="rId6" action="ppaction://hlinksldjump">
                  <a:extLst>
                    <a:ext uri="{A12FA001-AC4F-418D-AE19-62706E023703}">
                      <ahyp:hlinkClr xmlns:ahyp="http://schemas.microsoft.com/office/drawing/2018/hyperlinkcolor" val="tx"/>
                    </a:ext>
                  </a:extLst>
                </a:hlinkClick>
              </a:rPr>
              <a:t>Home</a:t>
            </a:r>
            <a:endParaRPr lang="en-US" sz="2000" dirty="0">
              <a:solidFill>
                <a:srgbClr val="CFB87C"/>
              </a:solidFill>
              <a:latin typeface="Lucida Sans" panose="020B0602030504020204" pitchFamily="34" charset="0"/>
              <a:cs typeface="Hadassah Friedlaender" panose="02020603050405020304" pitchFamily="18" charset="-79"/>
            </a:endParaRPr>
          </a:p>
        </p:txBody>
      </p:sp>
      <p:pic>
        <p:nvPicPr>
          <p:cNvPr id="4" name="Picture 3" descr="A group of people walking on a sidewalk with flags&#10;&#10;Description automatically generated">
            <a:extLst>
              <a:ext uri="{FF2B5EF4-FFF2-40B4-BE49-F238E27FC236}">
                <a16:creationId xmlns:a16="http://schemas.microsoft.com/office/drawing/2014/main" id="{C1F1738B-6683-D635-9ABD-7D9E977F79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777320"/>
            <a:ext cx="4854358" cy="3534580"/>
          </a:xfrm>
          <a:prstGeom prst="rect">
            <a:avLst/>
          </a:prstGeom>
        </p:spPr>
      </p:pic>
    </p:spTree>
    <p:extLst>
      <p:ext uri="{BB962C8B-B14F-4D97-AF65-F5344CB8AC3E}">
        <p14:creationId xmlns:p14="http://schemas.microsoft.com/office/powerpoint/2010/main" val="405239979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Junior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70000" lnSpcReduction="20000"/>
          </a:bodyPr>
          <a:lstStyle/>
          <a:p>
            <a:pPr marL="0" indent="0">
              <a:buNone/>
            </a:pPr>
            <a:r>
              <a:rPr lang="en-US" dirty="0">
                <a:latin typeface="Lucida Sans" panose="020B0602030504020204" pitchFamily="34" charset="0"/>
              </a:rPr>
              <a:t>This year, you are beginning to focus more on a field you're interested in, as well as the different careers you may want after school. Were you particularly engaged by Dr. </a:t>
            </a:r>
            <a:r>
              <a:rPr lang="en-US" dirty="0" err="1">
                <a:latin typeface="Lucida Sans" panose="020B0602030504020204" pitchFamily="34" charset="0"/>
              </a:rPr>
              <a:t>Tir's</a:t>
            </a:r>
            <a:r>
              <a:rPr lang="en-US" dirty="0">
                <a:latin typeface="Lucida Sans" panose="020B0602030504020204" pitchFamily="34" charset="0"/>
              </a:rPr>
              <a:t> intro to international relations course? Take an upper division course! Are looking for more research experience? Take one of our methods classes. Make sure to consider outside experiences, like and internship or study abroad course.</a:t>
            </a:r>
          </a:p>
          <a:p>
            <a:pPr marL="0" indent="0">
              <a:buNone/>
            </a:pPr>
            <a:endParaRPr lang="en-US" dirty="0">
              <a:latin typeface="Lucida Sans" panose="020B0602030504020204" pitchFamily="34" charset="0"/>
            </a:endParaRPr>
          </a:p>
          <a:p>
            <a:pPr marL="0" indent="0">
              <a:buNone/>
            </a:pPr>
            <a:r>
              <a:rPr lang="en-US" dirty="0">
                <a:solidFill>
                  <a:srgbClr val="565A5C"/>
                </a:solidFill>
                <a:latin typeface="Lucida Sans" panose="020B0602030504020204" pitchFamily="34" charset="0"/>
                <a:hlinkClick r:id="rId3">
                  <a:extLst>
                    <a:ext uri="{A12FA001-AC4F-418D-AE19-62706E023703}">
                      <ahyp:hlinkClr xmlns:ahyp="http://schemas.microsoft.com/office/drawing/2018/hyperlinkcolor" val="tx"/>
                    </a:ext>
                  </a:extLst>
                </a:hlinkClick>
              </a:rPr>
              <a:t>Internships</a:t>
            </a:r>
            <a:endParaRPr lang="en-US" dirty="0">
              <a:solidFill>
                <a:srgbClr val="565A5C"/>
              </a:solidFill>
              <a:latin typeface="Lucida Sans" panose="020B0602030504020204" pitchFamily="34" charset="0"/>
            </a:endParaRPr>
          </a:p>
          <a:p>
            <a:pPr marL="0" indent="0">
              <a:buNone/>
            </a:pPr>
            <a:endParaRPr lang="en-US" dirty="0">
              <a:latin typeface="Lucida Sans" panose="020B0602030504020204" pitchFamily="34" charset="0"/>
            </a:endParaRPr>
          </a:p>
          <a:p>
            <a:pPr marL="0" indent="0">
              <a:buNone/>
            </a:pPr>
            <a:r>
              <a:rPr lang="en-US" dirty="0">
                <a:solidFill>
                  <a:srgbClr val="565A5C"/>
                </a:solidFill>
                <a:latin typeface="Lucida Sans" panose="020B0602030504020204" pitchFamily="34" charset="0"/>
                <a:hlinkClick r:id="rId4">
                  <a:extLst>
                    <a:ext uri="{A12FA001-AC4F-418D-AE19-62706E023703}">
                      <ahyp:hlinkClr xmlns:ahyp="http://schemas.microsoft.com/office/drawing/2018/hyperlinkcolor" val="tx"/>
                    </a:ext>
                  </a:extLst>
                </a:hlinkClick>
              </a:rPr>
              <a:t>Study Abroad</a:t>
            </a:r>
            <a:endParaRPr lang="en-US" dirty="0">
              <a:solidFill>
                <a:srgbClr val="565A5C"/>
              </a:solidFill>
              <a:latin typeface="Lucida Sans" panose="020B0602030504020204" pitchFamily="34" charset="0"/>
            </a:endParaRPr>
          </a:p>
          <a:p>
            <a:pPr marL="0" indent="0">
              <a:buNone/>
            </a:pPr>
            <a:endParaRPr lang="en-US" dirty="0">
              <a:latin typeface="Lucida Sans" panose="020B0602030504020204" pitchFamily="34" charset="0"/>
            </a:endParaRPr>
          </a:p>
          <a:p>
            <a:pPr marL="0" indent="0">
              <a:buNone/>
            </a:pPr>
            <a:r>
              <a:rPr lang="en-US" dirty="0">
                <a:solidFill>
                  <a:srgbClr val="CFB87C"/>
                </a:solidFill>
                <a:latin typeface="Lucida Sans" panose="020B0602030504020204" pitchFamily="34" charset="0"/>
                <a:hlinkClick r:id="rId5" action="ppaction://hlinksldjump">
                  <a:extLst>
                    <a:ext uri="{A12FA001-AC4F-418D-AE19-62706E023703}">
                      <ahyp:hlinkClr xmlns:ahyp="http://schemas.microsoft.com/office/drawing/2018/hyperlinkcolor" val="tx"/>
                    </a:ext>
                  </a:extLst>
                </a:hlinkClick>
              </a:rPr>
              <a:t>Senior Year</a:t>
            </a:r>
            <a:endParaRPr lang="en-US" dirty="0">
              <a:solidFill>
                <a:srgbClr val="CFB87C"/>
              </a:solidFill>
              <a:latin typeface="Lucida Sans" panose="020B0602030504020204" pitchFamily="34" charset="0"/>
            </a:endParaRPr>
          </a:p>
          <a:p>
            <a:pPr marL="0" indent="0">
              <a:buNone/>
            </a:pPr>
            <a:endParaRPr lang="en-US" dirty="0">
              <a:solidFill>
                <a:srgbClr val="CFB87C"/>
              </a:solidFill>
              <a:latin typeface="Lucida Sans" panose="020B0602030504020204" pitchFamily="34" charset="0"/>
            </a:endParaRPr>
          </a:p>
          <a:p>
            <a:pPr marL="0" indent="0">
              <a:buNone/>
            </a:pPr>
            <a:r>
              <a:rPr lang="en-US" dirty="0">
                <a:solidFill>
                  <a:srgbClr val="CFB87C"/>
                </a:solidFill>
                <a:latin typeface="Lucida Sans" panose="020B0602030504020204" pitchFamily="34" charset="0"/>
                <a:hlinkClick r:id="rId6" action="ppaction://hlinksldjump">
                  <a:extLst>
                    <a:ext uri="{A12FA001-AC4F-418D-AE19-62706E023703}">
                      <ahyp:hlinkClr xmlns:ahyp="http://schemas.microsoft.com/office/drawing/2018/hyperlinkcolor" val="tx"/>
                    </a:ext>
                  </a:extLst>
                </a:hlinkClick>
              </a:rPr>
              <a:t>Home</a:t>
            </a:r>
            <a:endParaRPr lang="en-US" dirty="0">
              <a:solidFill>
                <a:srgbClr val="CFB87C"/>
              </a:solidFill>
              <a:latin typeface="Lucida Sans" panose="020B0602030504020204" pitchFamily="34" charset="0"/>
            </a:endParaRPr>
          </a:p>
        </p:txBody>
      </p:sp>
      <p:pic>
        <p:nvPicPr>
          <p:cNvPr id="5" name="Picture 4" descr="A flower bed with pink flowers in front of a store&#10;&#10;Description automatically generated">
            <a:extLst>
              <a:ext uri="{FF2B5EF4-FFF2-40B4-BE49-F238E27FC236}">
                <a16:creationId xmlns:a16="http://schemas.microsoft.com/office/drawing/2014/main" id="{CCEE245B-1E07-2A21-BA90-031745ACC8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0720" y="3058160"/>
            <a:ext cx="4579620" cy="3434715"/>
          </a:xfrm>
          <a:prstGeom prst="rect">
            <a:avLst/>
          </a:prstGeom>
        </p:spPr>
      </p:pic>
    </p:spTree>
    <p:extLst>
      <p:ext uri="{BB962C8B-B14F-4D97-AF65-F5344CB8AC3E}">
        <p14:creationId xmlns:p14="http://schemas.microsoft.com/office/powerpoint/2010/main" val="40697229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Senior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92500" lnSpcReduction="10000"/>
          </a:bodyPr>
          <a:lstStyle/>
          <a:p>
            <a:pPr marL="0" indent="0">
              <a:buNone/>
            </a:pPr>
            <a:r>
              <a:rPr lang="en-US" dirty="0"/>
              <a:t>Congrats, you made it! Graduation is closing in. Make sure you check your degree audit in </a:t>
            </a:r>
            <a:r>
              <a:rPr lang="en-US" dirty="0" err="1"/>
              <a:t>BuffPortal</a:t>
            </a:r>
            <a:r>
              <a:rPr lang="en-US" dirty="0"/>
              <a:t> to see what classes you have left to take. </a:t>
            </a:r>
          </a:p>
          <a:p>
            <a:pPr marL="0" indent="0">
              <a:buNone/>
            </a:pPr>
            <a:endParaRPr lang="en-US" dirty="0"/>
          </a:p>
          <a:p>
            <a:pPr marL="0" indent="0">
              <a:buNone/>
            </a:pPr>
            <a:r>
              <a:rPr lang="en-US" dirty="0"/>
              <a:t>It’s time to decide what you want to do after graduation. Enter the workforce? Go to law school or grad school? Take a gap year?</a:t>
            </a:r>
          </a:p>
          <a:p>
            <a:pPr marL="0" indent="0">
              <a:buNone/>
            </a:pPr>
            <a:endParaRPr lang="en-US" dirty="0"/>
          </a:p>
          <a:p>
            <a:pPr marL="0" indent="0">
              <a:buNone/>
            </a:pPr>
            <a:r>
              <a:rPr lang="en-US" dirty="0">
                <a:solidFill>
                  <a:srgbClr val="CFB87C"/>
                </a:solidFill>
                <a:hlinkClick r:id="rId3"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a:p>
            <a:pPr marL="0" indent="0">
              <a:buNone/>
            </a:pPr>
            <a:endParaRPr lang="en-US" dirty="0">
              <a:solidFill>
                <a:srgbClr val="CFB87C"/>
              </a:solidFill>
            </a:endParaRPr>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Home</a:t>
            </a:r>
            <a:endParaRPr lang="en-US" dirty="0">
              <a:solidFill>
                <a:srgbClr val="CFB87C"/>
              </a:solidFill>
            </a:endParaRPr>
          </a:p>
        </p:txBody>
      </p:sp>
    </p:spTree>
    <p:extLst>
      <p:ext uri="{BB962C8B-B14F-4D97-AF65-F5344CB8AC3E}">
        <p14:creationId xmlns:p14="http://schemas.microsoft.com/office/powerpoint/2010/main" val="40876337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Senior Year</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lstStyle/>
          <a:p>
            <a:pPr marL="0" indent="0">
              <a:buNone/>
            </a:pPr>
            <a:r>
              <a:rPr lang="en-US" dirty="0"/>
              <a:t>Don’t worry, we are here to help! Check out the following sites for inspiration for life after graduation:</a:t>
            </a:r>
          </a:p>
          <a:p>
            <a:pPr marL="0" indent="0">
              <a:buNone/>
            </a:pPr>
            <a:endParaRPr lang="en-US" dirty="0"/>
          </a:p>
          <a:p>
            <a:pPr marL="0" indent="0">
              <a:buNone/>
            </a:pPr>
            <a:r>
              <a:rPr lang="en-US" dirty="0">
                <a:solidFill>
                  <a:srgbClr val="565A5C"/>
                </a:solidFill>
                <a:hlinkClick r:id="rId3">
                  <a:extLst>
                    <a:ext uri="{A12FA001-AC4F-418D-AE19-62706E023703}">
                      <ahyp:hlinkClr xmlns:ahyp="http://schemas.microsoft.com/office/drawing/2018/hyperlinkcolor" val="tx"/>
                    </a:ext>
                  </a:extLst>
                </a:hlinkClick>
              </a:rPr>
              <a:t>Pathways of Political Science</a:t>
            </a:r>
            <a:endParaRPr lang="en-US" dirty="0">
              <a:solidFill>
                <a:srgbClr val="565A5C"/>
              </a:solidFill>
            </a:endParaRPr>
          </a:p>
          <a:p>
            <a:pPr marL="0" indent="0">
              <a:buNone/>
            </a:pPr>
            <a:endParaRPr lang="en-US" dirty="0">
              <a:solidFill>
                <a:srgbClr val="565A5C"/>
              </a:solidFill>
            </a:endParaRPr>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Next </a:t>
            </a:r>
            <a:endParaRPr lang="en-US" dirty="0">
              <a:solidFill>
                <a:srgbClr val="CFB87C"/>
              </a:solidFill>
            </a:endParaRPr>
          </a:p>
          <a:p>
            <a:pPr marL="0" indent="0">
              <a:buNone/>
            </a:pPr>
            <a:endParaRPr lang="en-US" dirty="0">
              <a:solidFill>
                <a:srgbClr val="CFB87C"/>
              </a:solidFill>
            </a:endParaRPr>
          </a:p>
          <a:p>
            <a:pPr marL="0" indent="0">
              <a:buNone/>
            </a:pPr>
            <a:r>
              <a:rPr lang="en-US"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dirty="0">
              <a:solidFill>
                <a:srgbClr val="CFB87C"/>
              </a:solidFill>
            </a:endParaRPr>
          </a:p>
          <a:p>
            <a:pPr marL="0" indent="0">
              <a:buNone/>
            </a:pPr>
            <a:endParaRPr lang="en-US" dirty="0"/>
          </a:p>
        </p:txBody>
      </p:sp>
    </p:spTree>
    <p:extLst>
      <p:ext uri="{BB962C8B-B14F-4D97-AF65-F5344CB8AC3E}">
        <p14:creationId xmlns:p14="http://schemas.microsoft.com/office/powerpoint/2010/main" val="11604142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lstStyle/>
          <a:p>
            <a:pPr marL="0" indent="0">
              <a:buNone/>
            </a:pPr>
            <a:r>
              <a:rPr lang="en-US" dirty="0"/>
              <a:t>You made it to the end! You are now a college graduate with a B.A. in Political Science. It’s time for you to go forth in the world and do great things.</a:t>
            </a:r>
          </a:p>
          <a:p>
            <a:pPr marL="0" indent="0">
              <a:buNone/>
            </a:pPr>
            <a:endParaRPr lang="en-US" dirty="0"/>
          </a:p>
          <a:p>
            <a:pPr marL="0" indent="0">
              <a:buNone/>
            </a:pPr>
            <a:r>
              <a:rPr lang="en-US" dirty="0"/>
              <a:t>This is the end of this adventure, however. Click ‘Home’ to return to the main page and explore some of the other features. </a:t>
            </a:r>
          </a:p>
          <a:p>
            <a:pPr marL="0" indent="0">
              <a:buNone/>
            </a:pPr>
            <a:endParaRPr lang="en-US" dirty="0"/>
          </a:p>
          <a:p>
            <a:pPr marL="0" indent="0" algn="ctr">
              <a:buNone/>
            </a:pPr>
            <a:r>
              <a:rPr lang="en-US" dirty="0">
                <a:solidFill>
                  <a:srgbClr val="CFB87C"/>
                </a:solidFill>
                <a:hlinkClick r:id="rId3" action="ppaction://hlinksldjump">
                  <a:extLst>
                    <a:ext uri="{A12FA001-AC4F-418D-AE19-62706E023703}">
                      <ahyp:hlinkClr xmlns:ahyp="http://schemas.microsoft.com/office/drawing/2018/hyperlinkcolor" val="tx"/>
                    </a:ext>
                  </a:extLst>
                </a:hlinkClick>
              </a:rPr>
              <a:t>Home</a:t>
            </a:r>
            <a:endParaRPr lang="en-US" dirty="0">
              <a:solidFill>
                <a:srgbClr val="CFB87C"/>
              </a:solidFill>
            </a:endParaRPr>
          </a:p>
        </p:txBody>
      </p:sp>
    </p:spTree>
    <p:extLst>
      <p:ext uri="{BB962C8B-B14F-4D97-AF65-F5344CB8AC3E}">
        <p14:creationId xmlns:p14="http://schemas.microsoft.com/office/powerpoint/2010/main" val="40809145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CU Political Science Club</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92500" lnSpcReduction="10000"/>
          </a:bodyPr>
          <a:lstStyle/>
          <a:p>
            <a:pPr marL="0" indent="0">
              <a:buNone/>
            </a:pPr>
            <a:r>
              <a:rPr lang="en-US" dirty="0"/>
              <a:t>The CU Political Science Club is a place for students to meet and discuss national, state, and local politics. Meetings feature lively discussions of current events, and we frequently host guest speakers from local and statewide offices, as well as campaign operatives and political appointees. This is a great place to meet your fellow students and we welcome anybody with views all across the political spectrum.</a:t>
            </a:r>
          </a:p>
          <a:p>
            <a:pPr marL="0" indent="0">
              <a:buNone/>
            </a:pPr>
            <a:endParaRPr lang="en-US" dirty="0"/>
          </a:p>
          <a:p>
            <a:pPr marL="0" indent="0">
              <a:buNone/>
            </a:pPr>
            <a:r>
              <a:rPr lang="en-US" dirty="0"/>
              <a:t>Find more here: </a:t>
            </a:r>
            <a:r>
              <a:rPr lang="en-US" dirty="0">
                <a:solidFill>
                  <a:srgbClr val="565A5C"/>
                </a:solidFill>
                <a:hlinkClick r:id="rId3">
                  <a:extLst>
                    <a:ext uri="{A12FA001-AC4F-418D-AE19-62706E023703}">
                      <ahyp:hlinkClr xmlns:ahyp="http://schemas.microsoft.com/office/drawing/2018/hyperlinkcolor" val="tx"/>
                    </a:ext>
                  </a:extLst>
                </a:hlinkClick>
              </a:rPr>
              <a:t>CU PSCI Club</a:t>
            </a:r>
            <a:br>
              <a:rPr lang="en-US" dirty="0"/>
            </a:br>
            <a:endParaRPr lang="en-US" b="1" dirty="0"/>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Tree>
    <p:extLst>
      <p:ext uri="{BB962C8B-B14F-4D97-AF65-F5344CB8AC3E}">
        <p14:creationId xmlns:p14="http://schemas.microsoft.com/office/powerpoint/2010/main" val="232862745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Pi Sigma Alpha</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85000" lnSpcReduction="10000"/>
          </a:bodyPr>
          <a:lstStyle/>
          <a:p>
            <a:pPr marL="0" indent="0">
              <a:buNone/>
            </a:pPr>
            <a:r>
              <a:rPr lang="en-US" dirty="0"/>
              <a:t>Pi Sigma Alpha is the National Political Science Honors Society. A 100 year old organization, Pi Sigma Alpha has over 800 chapters across the United States. One president, three Supreme Court Justices and dozens of congresspeople have been a part of the organization.</a:t>
            </a:r>
          </a:p>
          <a:p>
            <a:pPr marL="0" indent="0">
              <a:buNone/>
            </a:pPr>
            <a:r>
              <a:rPr lang="en-US" dirty="0"/>
              <a:t>Both Political Science majors and minors are eligible for membership. By joining, you are given access to a number of resources such as scholarship opportunities, leadership opportunities, recognition of academic excellence and much more!</a:t>
            </a:r>
          </a:p>
          <a:p>
            <a:pPr marL="0" indent="0">
              <a:buNone/>
            </a:pPr>
            <a:endParaRPr lang="en-US" dirty="0"/>
          </a:p>
          <a:p>
            <a:pPr marL="0" indent="0">
              <a:buNone/>
            </a:pPr>
            <a:r>
              <a:rPr lang="en-US" dirty="0"/>
              <a:t>Find more here: </a:t>
            </a:r>
            <a:r>
              <a:rPr lang="en-US" dirty="0">
                <a:solidFill>
                  <a:srgbClr val="565A5C"/>
                </a:solidFill>
                <a:hlinkClick r:id="rId3">
                  <a:extLst>
                    <a:ext uri="{A12FA001-AC4F-418D-AE19-62706E023703}">
                      <ahyp:hlinkClr xmlns:ahyp="http://schemas.microsoft.com/office/drawing/2018/hyperlinkcolor" val="tx"/>
                    </a:ext>
                  </a:extLst>
                </a:hlinkClick>
              </a:rPr>
              <a:t>CU Pi Sigma Alpha</a:t>
            </a:r>
            <a:endParaRPr lang="en-US" dirty="0">
              <a:solidFill>
                <a:srgbClr val="565A5C"/>
              </a:solidFill>
            </a:endParaRPr>
          </a:p>
          <a:p>
            <a:pPr marL="0" indent="0">
              <a:buNone/>
            </a:pPr>
            <a:endParaRPr lang="en-US" dirty="0"/>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a:p>
            <a:endParaRPr lang="en-US" dirty="0"/>
          </a:p>
        </p:txBody>
      </p:sp>
    </p:spTree>
    <p:extLst>
      <p:ext uri="{BB962C8B-B14F-4D97-AF65-F5344CB8AC3E}">
        <p14:creationId xmlns:p14="http://schemas.microsoft.com/office/powerpoint/2010/main" val="335772440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Colorado Political Science Review</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fontScale="92500" lnSpcReduction="20000"/>
          </a:bodyPr>
          <a:lstStyle/>
          <a:p>
            <a:pPr marL="0" indent="0">
              <a:buNone/>
            </a:pPr>
            <a:r>
              <a:rPr lang="en-US" i="1" dirty="0"/>
              <a:t>CPSR </a:t>
            </a:r>
            <a:r>
              <a:rPr lang="en-US" dirty="0"/>
              <a:t>is a student-written and student-edited journal bringing political science perspectives to important issues of the day. The opinions and perspectives in the </a:t>
            </a:r>
            <a:r>
              <a:rPr lang="en-US" i="1" dirty="0"/>
              <a:t>CPSR </a:t>
            </a:r>
            <a:r>
              <a:rPr lang="en-US" dirty="0"/>
              <a:t>are those of the individual authors. We seek to generate thoughtful discussion and analysis rooted in social science theory and supported by research and data. The </a:t>
            </a:r>
            <a:r>
              <a:rPr lang="en-US" i="1" dirty="0"/>
              <a:t>CPSR </a:t>
            </a:r>
            <a:r>
              <a:rPr lang="en-US" dirty="0"/>
              <a:t>is housed in the Political Science Department at the University of Colorado Boulder and is supported by the American Politics Research Lab and the LeRoy Keller Center for the Study of the First Amendment.</a:t>
            </a:r>
          </a:p>
          <a:p>
            <a:pPr marL="0" indent="0">
              <a:buNone/>
            </a:pPr>
            <a:endParaRPr lang="en-US" dirty="0"/>
          </a:p>
          <a:p>
            <a:pPr marL="0" indent="0">
              <a:buNone/>
            </a:pPr>
            <a:r>
              <a:rPr lang="en-US" dirty="0"/>
              <a:t>Find more here: </a:t>
            </a:r>
            <a:r>
              <a:rPr lang="en-US" dirty="0">
                <a:solidFill>
                  <a:srgbClr val="565A5C"/>
                </a:solidFill>
                <a:hlinkClick r:id="rId3">
                  <a:extLst>
                    <a:ext uri="{A12FA001-AC4F-418D-AE19-62706E023703}">
                      <ahyp:hlinkClr xmlns:ahyp="http://schemas.microsoft.com/office/drawing/2018/hyperlinkcolor" val="tx"/>
                    </a:ext>
                  </a:extLst>
                </a:hlinkClick>
              </a:rPr>
              <a:t>Colorado Political Science Review</a:t>
            </a:r>
            <a:endParaRPr lang="en-US" dirty="0">
              <a:solidFill>
                <a:srgbClr val="565A5C"/>
              </a:solidFill>
            </a:endParaRPr>
          </a:p>
          <a:p>
            <a:pPr marL="0" indent="0">
              <a:buNone/>
            </a:pPr>
            <a:endParaRPr lang="en-US" dirty="0"/>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Tree>
    <p:extLst>
      <p:ext uri="{BB962C8B-B14F-4D97-AF65-F5344CB8AC3E}">
        <p14:creationId xmlns:p14="http://schemas.microsoft.com/office/powerpoint/2010/main" val="391617675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t>CSI Be Involved Club List </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p:txBody>
          <a:bodyPr>
            <a:normAutofit/>
          </a:bodyPr>
          <a:lstStyle/>
          <a:p>
            <a:pPr marL="0" indent="0">
              <a:buNone/>
            </a:pPr>
            <a:r>
              <a:rPr lang="en-US" dirty="0"/>
              <a:t>The CU Boulder Center for Student Involvement maintains a directory of all student organizations and involvement opportunities here: </a:t>
            </a:r>
            <a:r>
              <a:rPr lang="en-US" dirty="0">
                <a:solidFill>
                  <a:srgbClr val="565A5C"/>
                </a:solidFill>
                <a:hlinkClick r:id="rId3">
                  <a:extLst>
                    <a:ext uri="{A12FA001-AC4F-418D-AE19-62706E023703}">
                      <ahyp:hlinkClr xmlns:ahyp="http://schemas.microsoft.com/office/drawing/2018/hyperlinkcolor" val="tx"/>
                    </a:ext>
                  </a:extLst>
                </a:hlinkClick>
              </a:rPr>
              <a:t>Involvement Directory</a:t>
            </a:r>
            <a:endParaRPr lang="en-US" dirty="0">
              <a:solidFill>
                <a:srgbClr val="565A5C"/>
              </a:solidFill>
            </a:endParaRPr>
          </a:p>
          <a:p>
            <a:pPr marL="0" indent="0">
              <a:buNone/>
            </a:pPr>
            <a:endParaRPr lang="en-US" dirty="0"/>
          </a:p>
          <a:p>
            <a:pPr marL="0" indent="0">
              <a:buNone/>
            </a:pPr>
            <a:r>
              <a:rPr lang="en-US" dirty="0">
                <a:solidFill>
                  <a:srgbClr val="CFB87C"/>
                </a:solidFill>
                <a:hlinkClick r:id="rId4"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Tree>
    <p:extLst>
      <p:ext uri="{BB962C8B-B14F-4D97-AF65-F5344CB8AC3E}">
        <p14:creationId xmlns:p14="http://schemas.microsoft.com/office/powerpoint/2010/main" val="40492362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American Politics</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latin typeface="Lucida Sans" panose="020B0602030504020204" pitchFamily="34" charset="0"/>
                <a:cs typeface="Hadassah Friedlaender" panose="02020603050405020304" pitchFamily="18" charset="-79"/>
              </a:rPr>
              <a:t>This field focuses on the domestic politics of the United States, ranging from constitutional law to judicial law to campaign policy. </a:t>
            </a:r>
          </a:p>
          <a:p>
            <a:pPr marL="0" indent="0">
              <a:buNone/>
            </a:pPr>
            <a:r>
              <a:rPr lang="en-US" sz="1600" dirty="0">
                <a:latin typeface="Lucida Sans" panose="020B0602030504020204" pitchFamily="34" charset="0"/>
                <a:cs typeface="Hadassah Friedlaender" panose="02020603050405020304" pitchFamily="18" charset="-79"/>
              </a:rPr>
              <a:t>We offer a wide range of courses in this area, including (but not limited to):</a:t>
            </a:r>
          </a:p>
          <a:p>
            <a:r>
              <a:rPr lang="en-US" sz="1600" dirty="0">
                <a:latin typeface="Lucida Sans" panose="020B0602030504020204" pitchFamily="34" charset="0"/>
                <a:cs typeface="Hadassah Friedlaender" panose="02020603050405020304" pitchFamily="18" charset="-79"/>
              </a:rPr>
              <a:t>Introduction to American Politics</a:t>
            </a:r>
          </a:p>
          <a:p>
            <a:r>
              <a:rPr lang="en-US" sz="1600" dirty="0">
                <a:latin typeface="Lucida Sans" panose="020B0602030504020204" pitchFamily="34" charset="0"/>
                <a:cs typeface="Hadassah Friedlaender" panose="02020603050405020304" pitchFamily="18" charset="-79"/>
              </a:rPr>
              <a:t>The American Presidency and the Executive Branch</a:t>
            </a:r>
          </a:p>
          <a:p>
            <a:r>
              <a:rPr lang="en-US" sz="1600" dirty="0">
                <a:latin typeface="Lucida Sans" panose="020B0602030504020204" pitchFamily="34" charset="0"/>
                <a:cs typeface="Hadassah Friedlaender" panose="02020603050405020304" pitchFamily="18" charset="-79"/>
              </a:rPr>
              <a:t>U.S. Campaigns and Elections</a:t>
            </a:r>
          </a:p>
          <a:p>
            <a:r>
              <a:rPr lang="en-US" sz="1600" dirty="0">
                <a:latin typeface="Lucida Sans" panose="020B0602030504020204" pitchFamily="34" charset="0"/>
                <a:cs typeface="Hadassah Friedlaender" panose="02020603050405020304" pitchFamily="18" charset="-79"/>
              </a:rPr>
              <a:t>The American Congress</a:t>
            </a:r>
          </a:p>
          <a:p>
            <a:r>
              <a:rPr lang="en-US" sz="1600" dirty="0">
                <a:latin typeface="Lucida Sans" panose="020B0602030504020204" pitchFamily="34" charset="0"/>
                <a:cs typeface="Hadassah Friedlaender" panose="02020603050405020304" pitchFamily="18" charset="-79"/>
              </a:rPr>
              <a:t>National Security Organizations and Policy Making</a:t>
            </a:r>
          </a:p>
          <a:p>
            <a:r>
              <a:rPr lang="en-US" sz="1600" dirty="0">
                <a:latin typeface="Lucida Sans" panose="020B0602030504020204" pitchFamily="34" charset="0"/>
                <a:cs typeface="Hadassah Friedlaender" panose="02020603050405020304" pitchFamily="18" charset="-79"/>
              </a:rPr>
              <a:t>The Politics of Economic Inequality in the United States</a:t>
            </a:r>
          </a:p>
          <a:p>
            <a:r>
              <a:rPr lang="en-US" sz="1600" dirty="0">
                <a:latin typeface="Lucida Sans" panose="020B0602030504020204" pitchFamily="34" charset="0"/>
                <a:cs typeface="Hadassah Friedlaender" panose="02020603050405020304" pitchFamily="18" charset="-79"/>
              </a:rPr>
              <a:t>Gender, Sexuality, and the U.S. Law</a:t>
            </a:r>
          </a:p>
          <a:p>
            <a:r>
              <a:rPr lang="en-US" sz="1600" dirty="0">
                <a:latin typeface="Lucida Sans" panose="020B0602030504020204" pitchFamily="34" charset="0"/>
                <a:cs typeface="Hadassah Friedlaender" panose="02020603050405020304" pitchFamily="18" charset="-79"/>
              </a:rPr>
              <a:t>Political Parties and Interest Groups</a:t>
            </a:r>
          </a:p>
          <a:p>
            <a:r>
              <a:rPr lang="en-US" sz="1600" dirty="0">
                <a:latin typeface="Lucida Sans" panose="020B0602030504020204" pitchFamily="34" charset="0"/>
                <a:cs typeface="Hadassah Friedlaender" panose="02020603050405020304" pitchFamily="18" charset="-79"/>
              </a:rPr>
              <a:t>Law and Society: Legal Institutions and Human Behavior</a:t>
            </a:r>
          </a:p>
          <a:p>
            <a:r>
              <a:rPr lang="en-US" sz="1600" dirty="0">
                <a:latin typeface="Lucida Sans" panose="020B0602030504020204" pitchFamily="34" charset="0"/>
                <a:cs typeface="Hadassah Friedlaender" panose="02020603050405020304" pitchFamily="18" charset="-79"/>
              </a:rPr>
              <a:t>Political Psychology</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27326163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American Politics</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2674836726"/>
              </p:ext>
            </p:extLst>
          </p:nvPr>
        </p:nvGraphicFramePr>
        <p:xfrm>
          <a:off x="838200" y="1475657"/>
          <a:ext cx="10915836" cy="4062042"/>
        </p:xfrm>
        <a:graphic>
          <a:graphicData uri="http://schemas.openxmlformats.org/drawingml/2006/table">
            <a:tbl>
              <a:tblPr>
                <a:tableStyleId>{21E4AEA4-8DFA-4A89-87EB-49C32662AFE0}</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r>
                        <a:rPr lang="en-US" dirty="0"/>
                        <a:t>CU faculty who specialize in this are: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Vanessa Baird</a:t>
                      </a:r>
                    </a:p>
                    <a:p>
                      <a:endParaRPr lang="en-US"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Kenneth Bickers</a:t>
                      </a:r>
                    </a:p>
                    <a:p>
                      <a:endParaRPr lang="en-US" dirty="0"/>
                    </a:p>
                    <a:p>
                      <a:endParaRPr lang="en-US"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Nancy Billica</a:t>
                      </a:r>
                    </a:p>
                    <a:p>
                      <a:endParaRPr lang="en-US" dirty="0"/>
                    </a:p>
                  </a:txBody>
                  <a:tcPr>
                    <a:noFill/>
                  </a:tcPr>
                </a:tc>
                <a:extLst>
                  <a:ext uri="{0D108BD9-81ED-4DB2-BD59-A6C34878D82A}">
                    <a16:rowId xmlns:a16="http://schemas.microsoft.com/office/drawing/2014/main" val="3131313057"/>
                  </a:ext>
                </a:extLst>
              </a:tr>
              <a:tr h="2031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Janet Donavan</a:t>
                      </a:r>
                    </a:p>
                    <a:p>
                      <a:endParaRPr lang="en-US"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Srinivas Parinandi</a:t>
                      </a:r>
                    </a:p>
                    <a:p>
                      <a:endParaRPr lang="en-US"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Anand Sokhey</a:t>
                      </a:r>
                    </a:p>
                    <a:p>
                      <a:endParaRPr lang="en-US"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Lucida Sans" panose="020B0602030504020204" pitchFamily="34" charset="0"/>
                          <a:cs typeface="Hadassah Friedlaender" panose="02020603050405020304" pitchFamily="18" charset="-79"/>
                        </a:rPr>
                        <a:t>Joshua Strayhorn</a:t>
                      </a:r>
                    </a:p>
                    <a:p>
                      <a:endParaRPr lang="en-US" dirty="0"/>
                    </a:p>
                  </a:txBody>
                  <a:tcPr>
                    <a:noFill/>
                  </a:tcPr>
                </a:tc>
                <a:extLst>
                  <a:ext uri="{0D108BD9-81ED-4DB2-BD59-A6C34878D82A}">
                    <a16:rowId xmlns:a16="http://schemas.microsoft.com/office/drawing/2014/main" val="2431137624"/>
                  </a:ext>
                </a:extLst>
              </a:tr>
            </a:tbl>
          </a:graphicData>
        </a:graphic>
      </p:graphicFrame>
      <p:sp>
        <p:nvSpPr>
          <p:cNvPr id="7" name="Oval 6">
            <a:extLst>
              <a:ext uri="{FF2B5EF4-FFF2-40B4-BE49-F238E27FC236}">
                <a16:creationId xmlns:a16="http://schemas.microsoft.com/office/drawing/2014/main" id="{8812672D-7EB0-0C89-AF03-97C6723427D5}"/>
              </a:ext>
            </a:extLst>
          </p:cNvPr>
          <p:cNvSpPr/>
          <p:nvPr/>
        </p:nvSpPr>
        <p:spPr>
          <a:xfrm>
            <a:off x="4057094" y="1824357"/>
            <a:ext cx="1825841" cy="16956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4F77CDD-0944-B8B5-6138-C474EF0D1AA1}"/>
              </a:ext>
            </a:extLst>
          </p:cNvPr>
          <p:cNvSpPr/>
          <p:nvPr/>
        </p:nvSpPr>
        <p:spPr>
          <a:xfrm>
            <a:off x="6819530" y="1824357"/>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C31FC63-D774-5EDF-387E-B0024A916C2D}"/>
              </a:ext>
            </a:extLst>
          </p:cNvPr>
          <p:cNvSpPr/>
          <p:nvPr/>
        </p:nvSpPr>
        <p:spPr>
          <a:xfrm>
            <a:off x="9581966" y="1824357"/>
            <a:ext cx="1825841" cy="169563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E0D1005-978F-3C7E-346F-C6B724DB1310}"/>
              </a:ext>
            </a:extLst>
          </p:cNvPr>
          <p:cNvSpPr/>
          <p:nvPr/>
        </p:nvSpPr>
        <p:spPr>
          <a:xfrm>
            <a:off x="1294656" y="3842064"/>
            <a:ext cx="1825841" cy="169563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9A2DB87-18BE-69EA-6412-D32960559428}"/>
              </a:ext>
            </a:extLst>
          </p:cNvPr>
          <p:cNvSpPr/>
          <p:nvPr/>
        </p:nvSpPr>
        <p:spPr>
          <a:xfrm>
            <a:off x="4057093" y="3842064"/>
            <a:ext cx="1825841" cy="169563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A362F0C-B2ED-F182-0D52-1D69F942C2F4}"/>
              </a:ext>
            </a:extLst>
          </p:cNvPr>
          <p:cNvSpPr/>
          <p:nvPr/>
        </p:nvSpPr>
        <p:spPr>
          <a:xfrm>
            <a:off x="6819529" y="3842063"/>
            <a:ext cx="1825841" cy="169563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55F952B-21C5-BC8B-A937-1334B63B459A}"/>
              </a:ext>
            </a:extLst>
          </p:cNvPr>
          <p:cNvSpPr/>
          <p:nvPr/>
        </p:nvSpPr>
        <p:spPr>
          <a:xfrm>
            <a:off x="9581966" y="3868692"/>
            <a:ext cx="1825841" cy="1695635"/>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11"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15" name="TextBox 14">
            <a:extLst>
              <a:ext uri="{FF2B5EF4-FFF2-40B4-BE49-F238E27FC236}">
                <a16:creationId xmlns:a16="http://schemas.microsoft.com/office/drawing/2014/main" id="{9048EBE9-DF10-96CD-0F94-BC3370E15AE5}"/>
              </a:ext>
            </a:extLst>
          </p:cNvPr>
          <p:cNvSpPr txBox="1">
            <a:spLocks/>
          </p:cNvSpPr>
          <p:nvPr/>
        </p:nvSpPr>
        <p:spPr>
          <a:xfrm>
            <a:off x="8637233" y="5967558"/>
            <a:ext cx="2716567" cy="369332"/>
          </a:xfrm>
          <a:prstGeom prst="rect">
            <a:avLst/>
          </a:prstGeom>
          <a:noFill/>
        </p:spPr>
        <p:txBody>
          <a:bodyPr wrap="square" rtlCol="0">
            <a:spAutoFit/>
          </a:bodyPr>
          <a:lstStyle/>
          <a:p>
            <a:pPr algn="r"/>
            <a:r>
              <a:rPr lang="en-US" dirty="0">
                <a:solidFill>
                  <a:srgbClr val="CFB87C"/>
                </a:solidFill>
                <a:hlinkClick r:id="rId12"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p:txBody>
      </p:sp>
      <p:sp>
        <p:nvSpPr>
          <p:cNvPr id="17" name="TextBox 16">
            <a:extLst>
              <a:ext uri="{FF2B5EF4-FFF2-40B4-BE49-F238E27FC236}">
                <a16:creationId xmlns:a16="http://schemas.microsoft.com/office/drawing/2014/main" id="{C2DE9BCD-5BF5-C6F3-A6E7-9D3CE1AA165C}"/>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13"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41272166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International Relations</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cs typeface="Hadassah Friedlaender" panose="02020603050405020304" pitchFamily="18" charset="-79"/>
              </a:rPr>
              <a:t>This field focuses on how countries interact with </a:t>
            </a:r>
            <a:r>
              <a:rPr lang="en-US" sz="1600" dirty="0"/>
              <a:t>each other and the broader global community, focusing on issues like diplomacy, conflict, cooperation, and international organizations.</a:t>
            </a:r>
            <a:endParaRPr lang="en-US" sz="1600" dirty="0">
              <a:cs typeface="Hadassah Friedlaender" panose="02020603050405020304" pitchFamily="18" charset="-79"/>
            </a:endParaRPr>
          </a:p>
          <a:p>
            <a:pPr marL="0" indent="0">
              <a:buNone/>
            </a:pPr>
            <a:r>
              <a:rPr lang="en-US" sz="1600" dirty="0">
                <a:latin typeface="Lucida Sans" panose="020B0602030504020204" pitchFamily="34" charset="0"/>
                <a:cs typeface="Hadassah Friedlaender" panose="02020603050405020304" pitchFamily="18" charset="-79"/>
              </a:rPr>
              <a:t>We offer a wide range of courses in this area, including (but not limited to):</a:t>
            </a:r>
          </a:p>
          <a:p>
            <a:r>
              <a:rPr lang="en-US" sz="1600" dirty="0">
                <a:latin typeface="Lucida Sans" panose="020B0602030504020204" pitchFamily="34" charset="0"/>
                <a:cs typeface="Hadassah Friedlaender" panose="02020603050405020304" pitchFamily="18" charset="-79"/>
              </a:rPr>
              <a:t>Introduction to International Relations</a:t>
            </a:r>
          </a:p>
          <a:p>
            <a:r>
              <a:rPr lang="en-US" sz="1600" dirty="0">
                <a:latin typeface="Lucida Sans" panose="020B0602030504020204" pitchFamily="34" charset="0"/>
                <a:cs typeface="Hadassah Friedlaender" panose="02020603050405020304" pitchFamily="18" charset="-79"/>
              </a:rPr>
              <a:t>War, Peace, and Strategic Defense</a:t>
            </a:r>
          </a:p>
          <a:p>
            <a:r>
              <a:rPr lang="en-US" sz="1600" dirty="0">
                <a:latin typeface="Lucida Sans" panose="020B0602030504020204" pitchFamily="34" charset="0"/>
                <a:cs typeface="Hadassah Friedlaender" panose="02020603050405020304" pitchFamily="18" charset="-79"/>
              </a:rPr>
              <a:t>Current Affairs in International Relations</a:t>
            </a:r>
          </a:p>
          <a:p>
            <a:r>
              <a:rPr lang="en-US" sz="1600" dirty="0">
                <a:latin typeface="Lucida Sans" panose="020B0602030504020204" pitchFamily="34" charset="0"/>
                <a:cs typeface="Hadassah Friedlaender" panose="02020603050405020304" pitchFamily="18" charset="-79"/>
              </a:rPr>
              <a:t>International Law</a:t>
            </a:r>
          </a:p>
          <a:p>
            <a:r>
              <a:rPr lang="en-US" sz="1600" dirty="0">
                <a:latin typeface="Lucida Sans" panose="020B0602030504020204" pitchFamily="34" charset="0"/>
                <a:cs typeface="Hadassah Friedlaender" panose="02020603050405020304" pitchFamily="18" charset="-79"/>
              </a:rPr>
              <a:t>International Political Economy</a:t>
            </a:r>
          </a:p>
          <a:p>
            <a:r>
              <a:rPr lang="en-US" sz="1600" dirty="0">
                <a:latin typeface="Lucida Sans" panose="020B0602030504020204" pitchFamily="34" charset="0"/>
                <a:cs typeface="Hadassah Friedlaender" panose="02020603050405020304" pitchFamily="18" charset="-79"/>
              </a:rPr>
              <a:t>International Migration and Policy</a:t>
            </a:r>
          </a:p>
          <a:p>
            <a:r>
              <a:rPr lang="en-US" sz="1600" dirty="0">
                <a:latin typeface="Lucida Sans" panose="020B0602030504020204" pitchFamily="34" charset="0"/>
                <a:cs typeface="Hadassah Friedlaender" panose="02020603050405020304" pitchFamily="18" charset="-79"/>
              </a:rPr>
              <a:t>International Law</a:t>
            </a:r>
          </a:p>
          <a:p>
            <a:r>
              <a:rPr lang="en-US" sz="1600" dirty="0">
                <a:latin typeface="Lucida Sans" panose="020B0602030504020204" pitchFamily="34" charset="0"/>
                <a:cs typeface="Hadassah Friedlaender" panose="02020603050405020304" pitchFamily="18" charset="-79"/>
              </a:rPr>
              <a:t>International Behavior</a:t>
            </a:r>
          </a:p>
          <a:p>
            <a:r>
              <a:rPr lang="en-US" sz="1600" dirty="0">
                <a:latin typeface="Lucida Sans" panose="020B0602030504020204" pitchFamily="34" charset="0"/>
                <a:cs typeface="Hadassah Friedlaender" panose="02020603050405020304" pitchFamily="18" charset="-79"/>
              </a:rPr>
              <a:t>Europe and the International System</a:t>
            </a:r>
          </a:p>
          <a:p>
            <a:r>
              <a:rPr lang="en-US" sz="1600" dirty="0">
                <a:latin typeface="Lucida Sans" panose="020B0602030504020204" pitchFamily="34" charset="0"/>
                <a:cs typeface="Hadassah Friedlaender" panose="02020603050405020304" pitchFamily="18" charset="-79"/>
              </a:rPr>
              <a:t>International Organizations</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solidFill>
                <a:srgbClr val="CFB87C"/>
              </a:solidFill>
            </a:endParaRPr>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29262626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International Relations</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779423715"/>
              </p:ext>
            </p:extLst>
          </p:nvPr>
        </p:nvGraphicFramePr>
        <p:xfrm>
          <a:off x="838200" y="1475657"/>
          <a:ext cx="10915836" cy="4062042"/>
        </p:xfrm>
        <a:graphic>
          <a:graphicData uri="http://schemas.openxmlformats.org/drawingml/2006/table">
            <a:tbl>
              <a:tblPr>
                <a:tableStyleId>{F5AB1C69-6EDB-4FF4-983F-18BD219EF322}</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 faculty who specialize in this are:</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Aysegul Aydin</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Carew Boulding</a:t>
                      </a:r>
                    </a:p>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Joe Jupille</a:t>
                      </a:r>
                    </a:p>
                    <a:p>
                      <a:endParaRPr lang="en-US" dirty="0"/>
                    </a:p>
                  </a:txBody>
                  <a:tcPr>
                    <a:solidFill>
                      <a:schemeClr val="bg1"/>
                    </a:solidFill>
                  </a:tcPr>
                </a:tc>
                <a:extLst>
                  <a:ext uri="{0D108BD9-81ED-4DB2-BD59-A6C34878D82A}">
                    <a16:rowId xmlns:a16="http://schemas.microsoft.com/office/drawing/2014/main" val="3131313057"/>
                  </a:ext>
                </a:extLst>
              </a:tr>
              <a:tr h="2031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Clara Park</a:t>
                      </a:r>
                    </a:p>
                    <a:p>
                      <a:endParaRPr lang="en-US" dirty="0"/>
                    </a:p>
                  </a:txBody>
                  <a:tcPr>
                    <a:solidFill>
                      <a:schemeClr val="bg1"/>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t>Megan Shannon</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Adrian Shin</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Jaroslav Tir</a:t>
                      </a:r>
                    </a:p>
                    <a:p>
                      <a:endParaRPr lang="en-US" dirty="0"/>
                    </a:p>
                  </a:txBody>
                  <a:tcPr>
                    <a:solidFill>
                      <a:schemeClr val="bg1"/>
                    </a:solidFill>
                  </a:tcPr>
                </a:tc>
                <a:extLst>
                  <a:ext uri="{0D108BD9-81ED-4DB2-BD59-A6C34878D82A}">
                    <a16:rowId xmlns:a16="http://schemas.microsoft.com/office/drawing/2014/main" val="2431137624"/>
                  </a:ext>
                </a:extLst>
              </a:tr>
            </a:tbl>
          </a:graphicData>
        </a:graphic>
      </p:graphicFrame>
      <p:sp>
        <p:nvSpPr>
          <p:cNvPr id="7" name="Oval 6">
            <a:extLst>
              <a:ext uri="{FF2B5EF4-FFF2-40B4-BE49-F238E27FC236}">
                <a16:creationId xmlns:a16="http://schemas.microsoft.com/office/drawing/2014/main" id="{8812672D-7EB0-0C89-AF03-97C6723427D5}"/>
              </a:ext>
            </a:extLst>
          </p:cNvPr>
          <p:cNvSpPr/>
          <p:nvPr/>
        </p:nvSpPr>
        <p:spPr>
          <a:xfrm>
            <a:off x="4057094" y="1824357"/>
            <a:ext cx="1825841" cy="16956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4F77CDD-0944-B8B5-6138-C474EF0D1AA1}"/>
              </a:ext>
            </a:extLst>
          </p:cNvPr>
          <p:cNvSpPr/>
          <p:nvPr/>
        </p:nvSpPr>
        <p:spPr>
          <a:xfrm>
            <a:off x="6819530" y="1824357"/>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C31FC63-D774-5EDF-387E-B0024A916C2D}"/>
              </a:ext>
            </a:extLst>
          </p:cNvPr>
          <p:cNvSpPr/>
          <p:nvPr/>
        </p:nvSpPr>
        <p:spPr>
          <a:xfrm>
            <a:off x="9581966" y="1824357"/>
            <a:ext cx="1825841" cy="169563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E0D1005-978F-3C7E-346F-C6B724DB1310}"/>
              </a:ext>
            </a:extLst>
          </p:cNvPr>
          <p:cNvSpPr/>
          <p:nvPr/>
        </p:nvSpPr>
        <p:spPr>
          <a:xfrm>
            <a:off x="1294656" y="3842064"/>
            <a:ext cx="1825841" cy="169563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9A2DB87-18BE-69EA-6412-D32960559428}"/>
              </a:ext>
            </a:extLst>
          </p:cNvPr>
          <p:cNvSpPr/>
          <p:nvPr/>
        </p:nvSpPr>
        <p:spPr>
          <a:xfrm>
            <a:off x="4057094" y="3842063"/>
            <a:ext cx="1825841" cy="169563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A362F0C-B2ED-F182-0D52-1D69F942C2F4}"/>
              </a:ext>
            </a:extLst>
          </p:cNvPr>
          <p:cNvSpPr/>
          <p:nvPr/>
        </p:nvSpPr>
        <p:spPr>
          <a:xfrm>
            <a:off x="6819529" y="3842063"/>
            <a:ext cx="1825841" cy="169563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55F952B-21C5-BC8B-A937-1334B63B459A}"/>
              </a:ext>
            </a:extLst>
          </p:cNvPr>
          <p:cNvSpPr/>
          <p:nvPr/>
        </p:nvSpPr>
        <p:spPr>
          <a:xfrm>
            <a:off x="9581966" y="3868692"/>
            <a:ext cx="1825841" cy="1695635"/>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11"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15" name="TextBox 14">
            <a:extLst>
              <a:ext uri="{FF2B5EF4-FFF2-40B4-BE49-F238E27FC236}">
                <a16:creationId xmlns:a16="http://schemas.microsoft.com/office/drawing/2014/main" id="{9048EBE9-DF10-96CD-0F94-BC3370E15AE5}"/>
              </a:ext>
            </a:extLst>
          </p:cNvPr>
          <p:cNvSpPr txBox="1"/>
          <p:nvPr/>
        </p:nvSpPr>
        <p:spPr>
          <a:xfrm>
            <a:off x="8637233" y="5967558"/>
            <a:ext cx="2716567" cy="369332"/>
          </a:xfrm>
          <a:prstGeom prst="rect">
            <a:avLst/>
          </a:prstGeom>
          <a:noFill/>
        </p:spPr>
        <p:txBody>
          <a:bodyPr wrap="square" rtlCol="0">
            <a:spAutoFit/>
          </a:bodyPr>
          <a:lstStyle/>
          <a:p>
            <a:pPr algn="r"/>
            <a:r>
              <a:rPr lang="en-US" dirty="0">
                <a:solidFill>
                  <a:srgbClr val="CFB87C"/>
                </a:solidFill>
                <a:hlinkClick r:id="rId12"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p:txBody>
      </p:sp>
      <p:sp>
        <p:nvSpPr>
          <p:cNvPr id="3" name="TextBox 2">
            <a:extLst>
              <a:ext uri="{FF2B5EF4-FFF2-40B4-BE49-F238E27FC236}">
                <a16:creationId xmlns:a16="http://schemas.microsoft.com/office/drawing/2014/main" id="{789320E6-A69C-212C-AD7F-54B0C1498E33}"/>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13"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20560432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Political Theory</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cs typeface="Hadassah Friedlaender" panose="02020603050405020304" pitchFamily="18" charset="-79"/>
              </a:rPr>
              <a:t>This field focuses on how </a:t>
            </a:r>
            <a:r>
              <a:rPr lang="en-US" sz="1600" dirty="0"/>
              <a:t>ideas and concepts shape politics, including justice, power, and governance. It explores various ideologies and theories to understand political systems and behavior.</a:t>
            </a:r>
            <a:endParaRPr lang="en-US" sz="1600" dirty="0">
              <a:cs typeface="Hadassah Friedlaender" panose="02020603050405020304" pitchFamily="18" charset="-79"/>
            </a:endParaRPr>
          </a:p>
          <a:p>
            <a:pPr marL="0" indent="0">
              <a:buNone/>
            </a:pPr>
            <a:r>
              <a:rPr lang="en-US" sz="1600" dirty="0">
                <a:cs typeface="Hadassah Friedlaender" panose="02020603050405020304" pitchFamily="18" charset="-79"/>
              </a:rPr>
              <a:t>We offer a wide range of courses in this area, including (but not limited to):</a:t>
            </a:r>
          </a:p>
          <a:p>
            <a:r>
              <a:rPr lang="en-US" sz="1600" dirty="0">
                <a:cs typeface="Hadassah Friedlaender" panose="02020603050405020304" pitchFamily="18" charset="-79"/>
              </a:rPr>
              <a:t>Survey of Western Political Thought</a:t>
            </a:r>
          </a:p>
          <a:p>
            <a:r>
              <a:rPr lang="en-US" sz="1600" dirty="0">
                <a:cs typeface="Hadassah Friedlaender" panose="02020603050405020304" pitchFamily="18" charset="-79"/>
              </a:rPr>
              <a:t>American Political Thought</a:t>
            </a:r>
          </a:p>
          <a:p>
            <a:r>
              <a:rPr lang="en-US" sz="1600" dirty="0">
                <a:cs typeface="Hadassah Friedlaender" panose="02020603050405020304" pitchFamily="18" charset="-79"/>
              </a:rPr>
              <a:t>Sex, Power, and Politics</a:t>
            </a:r>
          </a:p>
          <a:p>
            <a:r>
              <a:rPr lang="en-US" sz="1600" dirty="0">
                <a:cs typeface="Hadassah Friedlaender" panose="02020603050405020304" pitchFamily="18" charset="-79"/>
              </a:rPr>
              <a:t>Race, Power, and Politics</a:t>
            </a:r>
          </a:p>
          <a:p>
            <a:r>
              <a:rPr lang="en-US" sz="1600" dirty="0">
                <a:cs typeface="Hadassah Friedlaender" panose="02020603050405020304" pitchFamily="18" charset="-79"/>
              </a:rPr>
              <a:t>Capitalism and It’s Critics</a:t>
            </a:r>
          </a:p>
          <a:p>
            <a:r>
              <a:rPr lang="en-US" sz="1600" dirty="0">
                <a:cs typeface="Hadassah Friedlaender" panose="02020603050405020304" pitchFamily="18" charset="-79"/>
              </a:rPr>
              <a:t>Free Speech and Dangerous Ideas</a:t>
            </a:r>
          </a:p>
          <a:p>
            <a:r>
              <a:rPr lang="en-US" sz="1600" dirty="0">
                <a:cs typeface="Hadassah Friedlaender" panose="02020603050405020304" pitchFamily="18" charset="-79"/>
              </a:rPr>
              <a:t>Liberalism and It’s Critics</a:t>
            </a:r>
          </a:p>
          <a:p>
            <a:r>
              <a:rPr lang="en-US" sz="1600" dirty="0">
                <a:cs typeface="Hadassah Friedlaender" panose="02020603050405020304" pitchFamily="18" charset="-79"/>
              </a:rPr>
              <a:t>Theory of Identity</a:t>
            </a:r>
          </a:p>
          <a:p>
            <a:r>
              <a:rPr lang="en-US" sz="1600" dirty="0">
                <a:cs typeface="Hadassah Friedlaender" panose="02020603050405020304" pitchFamily="18" charset="-79"/>
              </a:rPr>
              <a:t>Environmental Political Theory</a:t>
            </a:r>
          </a:p>
          <a:p>
            <a:r>
              <a:rPr lang="en-US" sz="1600" dirty="0">
                <a:cs typeface="Hadassah Friedlaender" panose="02020603050405020304" pitchFamily="18" charset="-79"/>
              </a:rPr>
              <a:t>Politics and Literature</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solidFill>
                <a:srgbClr val="CFB87C"/>
              </a:solidFill>
            </a:endParaRPr>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20888823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rPr>
              <a:t>Political Theory</a:t>
            </a:r>
          </a:p>
        </p:txBody>
      </p:sp>
      <p:graphicFrame>
        <p:nvGraphicFramePr>
          <p:cNvPr id="4" name="Table 3">
            <a:extLst>
              <a:ext uri="{FF2B5EF4-FFF2-40B4-BE49-F238E27FC236}">
                <a16:creationId xmlns:a16="http://schemas.microsoft.com/office/drawing/2014/main" id="{E3F283E5-3294-5ED5-5529-BEEF429E60B4}"/>
              </a:ext>
            </a:extLst>
          </p:cNvPr>
          <p:cNvGraphicFramePr>
            <a:graphicFrameLocks noGrp="1"/>
          </p:cNvGraphicFramePr>
          <p:nvPr>
            <p:extLst>
              <p:ext uri="{D42A27DB-BD31-4B8C-83A1-F6EECF244321}">
                <p14:modId xmlns:p14="http://schemas.microsoft.com/office/powerpoint/2010/main" val="2114828345"/>
              </p:ext>
            </p:extLst>
          </p:nvPr>
        </p:nvGraphicFramePr>
        <p:xfrm>
          <a:off x="838200" y="1475657"/>
          <a:ext cx="10915836" cy="4062042"/>
        </p:xfrm>
        <a:graphic>
          <a:graphicData uri="http://schemas.openxmlformats.org/drawingml/2006/table">
            <a:tbl>
              <a:tblPr>
                <a:tableStyleId>{F5AB1C69-6EDB-4FF4-983F-18BD219EF322}</a:tableStyleId>
              </a:tblPr>
              <a:tblGrid>
                <a:gridCol w="2728959">
                  <a:extLst>
                    <a:ext uri="{9D8B030D-6E8A-4147-A177-3AD203B41FA5}">
                      <a16:colId xmlns:a16="http://schemas.microsoft.com/office/drawing/2014/main" val="1602160804"/>
                    </a:ext>
                  </a:extLst>
                </a:gridCol>
                <a:gridCol w="2728959">
                  <a:extLst>
                    <a:ext uri="{9D8B030D-6E8A-4147-A177-3AD203B41FA5}">
                      <a16:colId xmlns:a16="http://schemas.microsoft.com/office/drawing/2014/main" val="3402813903"/>
                    </a:ext>
                  </a:extLst>
                </a:gridCol>
                <a:gridCol w="2728959">
                  <a:extLst>
                    <a:ext uri="{9D8B030D-6E8A-4147-A177-3AD203B41FA5}">
                      <a16:colId xmlns:a16="http://schemas.microsoft.com/office/drawing/2014/main" val="1062334472"/>
                    </a:ext>
                  </a:extLst>
                </a:gridCol>
                <a:gridCol w="2728959">
                  <a:extLst>
                    <a:ext uri="{9D8B030D-6E8A-4147-A177-3AD203B41FA5}">
                      <a16:colId xmlns:a16="http://schemas.microsoft.com/office/drawing/2014/main" val="1026886830"/>
                    </a:ext>
                  </a:extLst>
                </a:gridCol>
              </a:tblGrid>
              <a:tr h="203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 faculty who specialize in this are:</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Janet Donavan</a:t>
                      </a:r>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Michaele Ferguson</a:t>
                      </a:r>
                    </a:p>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a:txBody>
                  <a:tcPr>
                    <a:solidFill>
                      <a:schemeClr val="bg1"/>
                    </a:solidFill>
                  </a:tcPr>
                </a:tc>
                <a:extLst>
                  <a:ext uri="{0D108BD9-81ED-4DB2-BD59-A6C34878D82A}">
                    <a16:rowId xmlns:a16="http://schemas.microsoft.com/office/drawing/2014/main" val="3131313057"/>
                  </a:ext>
                </a:extLst>
              </a:tr>
              <a:tr h="2031021">
                <a:tc>
                  <a:txBody>
                    <a:bodyPr/>
                    <a:lstStyle/>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Tamar Malloy</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Steve Vanderheiden</a:t>
                      </a:r>
                    </a:p>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431137624"/>
                  </a:ext>
                </a:extLst>
              </a:tr>
            </a:tbl>
          </a:graphicData>
        </a:graphic>
      </p:graphicFrame>
      <p:sp>
        <p:nvSpPr>
          <p:cNvPr id="8" name="Oval 7">
            <a:extLst>
              <a:ext uri="{FF2B5EF4-FFF2-40B4-BE49-F238E27FC236}">
                <a16:creationId xmlns:a16="http://schemas.microsoft.com/office/drawing/2014/main" id="{94F77CDD-0944-B8B5-6138-C474EF0D1AA1}"/>
              </a:ext>
            </a:extLst>
          </p:cNvPr>
          <p:cNvSpPr/>
          <p:nvPr/>
        </p:nvSpPr>
        <p:spPr>
          <a:xfrm>
            <a:off x="6819530" y="1824357"/>
            <a:ext cx="1825841" cy="16956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9A2DB87-18BE-69EA-6412-D32960559428}"/>
              </a:ext>
            </a:extLst>
          </p:cNvPr>
          <p:cNvSpPr/>
          <p:nvPr/>
        </p:nvSpPr>
        <p:spPr>
          <a:xfrm>
            <a:off x="4057094" y="3842063"/>
            <a:ext cx="1825841" cy="16956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A362F0C-B2ED-F182-0D52-1D69F942C2F4}"/>
              </a:ext>
            </a:extLst>
          </p:cNvPr>
          <p:cNvSpPr/>
          <p:nvPr/>
        </p:nvSpPr>
        <p:spPr>
          <a:xfrm>
            <a:off x="6819529" y="3842063"/>
            <a:ext cx="1825841" cy="169563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2EFD161-A9F4-B49F-1083-81C965B7FBEB}"/>
              </a:ext>
            </a:extLst>
          </p:cNvPr>
          <p:cNvSpPr txBox="1"/>
          <p:nvPr/>
        </p:nvSpPr>
        <p:spPr>
          <a:xfrm>
            <a:off x="838200" y="5967558"/>
            <a:ext cx="2157274" cy="369332"/>
          </a:xfrm>
          <a:prstGeom prst="rect">
            <a:avLst/>
          </a:prstGeom>
          <a:noFill/>
        </p:spPr>
        <p:txBody>
          <a:bodyPr wrap="square" rtlCol="0">
            <a:spAutoFit/>
          </a:bodyPr>
          <a:lstStyle/>
          <a:p>
            <a:r>
              <a:rPr lang="en-US" dirty="0">
                <a:solidFill>
                  <a:srgbClr val="CFB87C"/>
                </a:solidFill>
                <a:hlinkClick r:id="rId7" action="ppaction://hlinksldjump">
                  <a:extLst>
                    <a:ext uri="{A12FA001-AC4F-418D-AE19-62706E023703}">
                      <ahyp:hlinkClr xmlns:ahyp="http://schemas.microsoft.com/office/drawing/2018/hyperlinkcolor" val="tx"/>
                    </a:ext>
                  </a:extLst>
                </a:hlinkClick>
              </a:rPr>
              <a:t>Back</a:t>
            </a:r>
            <a:endParaRPr lang="en-US" dirty="0">
              <a:solidFill>
                <a:srgbClr val="CFB87C"/>
              </a:solidFill>
            </a:endParaRPr>
          </a:p>
        </p:txBody>
      </p:sp>
      <p:sp>
        <p:nvSpPr>
          <p:cNvPr id="15" name="TextBox 14">
            <a:extLst>
              <a:ext uri="{FF2B5EF4-FFF2-40B4-BE49-F238E27FC236}">
                <a16:creationId xmlns:a16="http://schemas.microsoft.com/office/drawing/2014/main" id="{9048EBE9-DF10-96CD-0F94-BC3370E15AE5}"/>
              </a:ext>
            </a:extLst>
          </p:cNvPr>
          <p:cNvSpPr txBox="1"/>
          <p:nvPr/>
        </p:nvSpPr>
        <p:spPr>
          <a:xfrm>
            <a:off x="8637233" y="5967558"/>
            <a:ext cx="2716567" cy="369332"/>
          </a:xfrm>
          <a:prstGeom prst="rect">
            <a:avLst/>
          </a:prstGeom>
          <a:noFill/>
        </p:spPr>
        <p:txBody>
          <a:bodyPr wrap="square" rtlCol="0">
            <a:spAutoFit/>
          </a:bodyPr>
          <a:lstStyle/>
          <a:p>
            <a:pPr algn="r"/>
            <a:r>
              <a:rPr lang="en-US" dirty="0">
                <a:solidFill>
                  <a:srgbClr val="CFB87C"/>
                </a:solidFill>
                <a:hlinkClick r:id="rId8" action="ppaction://hlinksldjump">
                  <a:extLst>
                    <a:ext uri="{A12FA001-AC4F-418D-AE19-62706E023703}">
                      <ahyp:hlinkClr xmlns:ahyp="http://schemas.microsoft.com/office/drawing/2018/hyperlinkcolor" val="tx"/>
                    </a:ext>
                  </a:extLst>
                </a:hlinkClick>
              </a:rPr>
              <a:t>Next</a:t>
            </a:r>
            <a:endParaRPr lang="en-US" dirty="0">
              <a:solidFill>
                <a:srgbClr val="CFB87C"/>
              </a:solidFill>
            </a:endParaRPr>
          </a:p>
        </p:txBody>
      </p:sp>
      <p:sp>
        <p:nvSpPr>
          <p:cNvPr id="3" name="Oval 2">
            <a:extLst>
              <a:ext uri="{FF2B5EF4-FFF2-40B4-BE49-F238E27FC236}">
                <a16:creationId xmlns:a16="http://schemas.microsoft.com/office/drawing/2014/main" id="{A83CB816-B338-9D7D-D1D0-5D61741916E9}"/>
              </a:ext>
            </a:extLst>
          </p:cNvPr>
          <p:cNvSpPr/>
          <p:nvPr/>
        </p:nvSpPr>
        <p:spPr>
          <a:xfrm>
            <a:off x="4057093" y="1824357"/>
            <a:ext cx="1825841" cy="169563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FC950B2-D6B1-0B3E-41A8-D56A94D6D53B}"/>
              </a:ext>
            </a:extLst>
          </p:cNvPr>
          <p:cNvSpPr txBox="1"/>
          <p:nvPr/>
        </p:nvSpPr>
        <p:spPr>
          <a:xfrm>
            <a:off x="5686148" y="5967558"/>
            <a:ext cx="819703" cy="369332"/>
          </a:xfrm>
          <a:prstGeom prst="rect">
            <a:avLst/>
          </a:prstGeom>
          <a:noFill/>
        </p:spPr>
        <p:txBody>
          <a:bodyPr wrap="square">
            <a:spAutoFit/>
          </a:bodyPr>
          <a:lstStyle/>
          <a:p>
            <a:pPr marL="0" indent="0">
              <a:buNone/>
            </a:pPr>
            <a:r>
              <a:rPr lang="en-US" sz="1800" dirty="0">
                <a:solidFill>
                  <a:srgbClr val="CFB87C"/>
                </a:solidFill>
                <a:latin typeface="Hadassah Friedlaender" panose="02020603050405020304" pitchFamily="18" charset="-79"/>
                <a:cs typeface="Hadassah Friedlaender" panose="02020603050405020304" pitchFamily="18" charset="-79"/>
                <a:hlinkClick r:id="rId10" action="ppaction://hlinksldjump">
                  <a:extLst>
                    <a:ext uri="{A12FA001-AC4F-418D-AE19-62706E023703}">
                      <ahyp:hlinkClr xmlns:ahyp="http://schemas.microsoft.com/office/drawing/2018/hyperlinkcolor" val="tx"/>
                    </a:ext>
                  </a:extLst>
                </a:hlinkClick>
              </a:rPr>
              <a:t>Home</a:t>
            </a:r>
            <a:endParaRPr lang="en-US" sz="1800" dirty="0">
              <a:solidFill>
                <a:srgbClr val="CFB87C"/>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379656633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04B6-1316-18F9-5812-081934AA54FB}"/>
              </a:ext>
            </a:extLst>
          </p:cNvPr>
          <p:cNvSpPr>
            <a:spLocks noGrp="1"/>
          </p:cNvSpPr>
          <p:nvPr>
            <p:ph type="title"/>
          </p:nvPr>
        </p:nvSpPr>
        <p:spPr/>
        <p:txBody>
          <a:bodyPr/>
          <a:lstStyle/>
          <a:p>
            <a:r>
              <a:rPr lang="en-US" dirty="0">
                <a:latin typeface="Georgia" panose="02040502050405020303" pitchFamily="18" charset="0"/>
                <a:cs typeface="Hadassah Friedlaender" panose="02020603050405020304" pitchFamily="18" charset="-79"/>
              </a:rPr>
              <a:t>Methodology</a:t>
            </a:r>
          </a:p>
        </p:txBody>
      </p:sp>
      <p:sp>
        <p:nvSpPr>
          <p:cNvPr id="3" name="Content Placeholder 2">
            <a:extLst>
              <a:ext uri="{FF2B5EF4-FFF2-40B4-BE49-F238E27FC236}">
                <a16:creationId xmlns:a16="http://schemas.microsoft.com/office/drawing/2014/main" id="{58753ECA-9BA5-2B8A-3182-08B22DB0B77D}"/>
              </a:ext>
            </a:extLst>
          </p:cNvPr>
          <p:cNvSpPr>
            <a:spLocks noGrp="1"/>
          </p:cNvSpPr>
          <p:nvPr>
            <p:ph idx="1"/>
          </p:nvPr>
        </p:nvSpPr>
        <p:spPr>
          <a:xfrm>
            <a:off x="838200" y="1542770"/>
            <a:ext cx="10835936" cy="4351338"/>
          </a:xfrm>
        </p:spPr>
        <p:txBody>
          <a:bodyPr>
            <a:noAutofit/>
          </a:bodyPr>
          <a:lstStyle/>
          <a:p>
            <a:pPr marL="0" indent="0">
              <a:buNone/>
            </a:pPr>
            <a:r>
              <a:rPr lang="en-US" sz="1600" dirty="0">
                <a:cs typeface="Hadassah Friedlaender" panose="02020603050405020304" pitchFamily="18" charset="-79"/>
              </a:rPr>
              <a:t>This field focuses on how </a:t>
            </a:r>
            <a:r>
              <a:rPr lang="en-US" sz="1600" dirty="0"/>
              <a:t>to develop and apply different research methods to study political phenomena, using techniques like statistics and experiments to understand political behavior and institutions.</a:t>
            </a:r>
          </a:p>
          <a:p>
            <a:pPr marL="0" indent="0">
              <a:buNone/>
            </a:pPr>
            <a:r>
              <a:rPr lang="en-US" sz="1600" dirty="0">
                <a:cs typeface="Hadassah Friedlaender" panose="02020603050405020304" pitchFamily="18" charset="-79"/>
              </a:rPr>
              <a:t>We offer a wide range of courses in this area, including (but not limited to):</a:t>
            </a:r>
          </a:p>
          <a:p>
            <a:r>
              <a:rPr lang="en-US" sz="1600" dirty="0">
                <a:cs typeface="Hadassah Friedlaender" panose="02020603050405020304" pitchFamily="18" charset="-79"/>
              </a:rPr>
              <a:t>Quantitative Research Methods</a:t>
            </a:r>
          </a:p>
          <a:p>
            <a:r>
              <a:rPr lang="en-US" sz="1600" dirty="0">
                <a:cs typeface="Hadassah Friedlaender" panose="02020603050405020304" pitchFamily="18" charset="-79"/>
              </a:rPr>
              <a:t>Applied Political Science Research</a:t>
            </a:r>
          </a:p>
          <a:p>
            <a:r>
              <a:rPr lang="en-US" sz="1600" dirty="0">
                <a:cs typeface="Hadassah Friedlaender" panose="02020603050405020304" pitchFamily="18" charset="-79"/>
              </a:rPr>
              <a:t>Designing Social Inquiry</a:t>
            </a:r>
          </a:p>
          <a:p>
            <a:r>
              <a:rPr lang="en-US" sz="1600" dirty="0">
                <a:cs typeface="Hadassah Friedlaender" panose="02020603050405020304" pitchFamily="18" charset="-79"/>
              </a:rPr>
              <a:t>Survey Design and Analysis</a:t>
            </a:r>
          </a:p>
          <a:p>
            <a:r>
              <a:rPr lang="en-US" sz="1600" dirty="0">
                <a:cs typeface="Hadassah Friedlaender" panose="02020603050405020304" pitchFamily="18" charset="-79"/>
              </a:rPr>
              <a:t>Undergraduate Research Fellowship</a:t>
            </a:r>
          </a:p>
          <a:p>
            <a:r>
              <a:rPr lang="en-US" sz="1600" dirty="0">
                <a:cs typeface="Hadassah Friedlaender" panose="02020603050405020304" pitchFamily="18" charset="-79"/>
              </a:rPr>
              <a:t>Strategy and Politics</a:t>
            </a:r>
          </a:p>
          <a:p>
            <a:r>
              <a:rPr lang="en-US" sz="1600" dirty="0">
                <a:cs typeface="Hadassah Friedlaender" panose="02020603050405020304" pitchFamily="18" charset="-79"/>
              </a:rPr>
              <a:t>Honors Seminar in Political Science</a:t>
            </a:r>
          </a:p>
          <a:p>
            <a:r>
              <a:rPr lang="en-US" sz="1600" dirty="0">
                <a:cs typeface="Hadassah Friedlaender" panose="02020603050405020304" pitchFamily="18" charset="-79"/>
              </a:rPr>
              <a:t>Political Science Honors Thesis</a:t>
            </a:r>
          </a:p>
          <a:p>
            <a:r>
              <a:rPr lang="en-US" sz="1600" dirty="0">
                <a:cs typeface="Hadassah Friedlaender" panose="02020603050405020304" pitchFamily="18" charset="-79"/>
              </a:rPr>
              <a:t>Advance Political Data Analysis</a:t>
            </a:r>
          </a:p>
          <a:p>
            <a:r>
              <a:rPr lang="en-US" sz="1600" dirty="0">
                <a:cs typeface="Hadassah Friedlaender" panose="02020603050405020304" pitchFamily="18" charset="-79"/>
              </a:rPr>
              <a:t>Qualitative Methods</a:t>
            </a:r>
          </a:p>
        </p:txBody>
      </p:sp>
      <p:sp>
        <p:nvSpPr>
          <p:cNvPr id="6" name="TextBox 5">
            <a:extLst>
              <a:ext uri="{FF2B5EF4-FFF2-40B4-BE49-F238E27FC236}">
                <a16:creationId xmlns:a16="http://schemas.microsoft.com/office/drawing/2014/main" id="{52E12037-A9C1-2C44-3B22-42A3AD284B2C}"/>
              </a:ext>
            </a:extLst>
          </p:cNvPr>
          <p:cNvSpPr txBox="1"/>
          <p:nvPr/>
        </p:nvSpPr>
        <p:spPr>
          <a:xfrm>
            <a:off x="10645436" y="5064419"/>
            <a:ext cx="1028700" cy="830997"/>
          </a:xfrm>
          <a:prstGeom prst="rect">
            <a:avLst/>
          </a:prstGeom>
          <a:noFill/>
        </p:spPr>
        <p:txBody>
          <a:bodyPr wrap="square" rtlCol="0">
            <a:spAutoFit/>
          </a:bodyPr>
          <a:lstStyle/>
          <a:p>
            <a:r>
              <a:rPr lang="en-US" sz="1600" dirty="0">
                <a:solidFill>
                  <a:srgbClr val="CFB87C"/>
                </a:solidFill>
                <a:hlinkClick r:id="rId4" action="ppaction://hlinksldjump">
                  <a:extLst>
                    <a:ext uri="{A12FA001-AC4F-418D-AE19-62706E023703}">
                      <ahyp:hlinkClr xmlns:ahyp="http://schemas.microsoft.com/office/drawing/2018/hyperlinkcolor" val="tx"/>
                    </a:ext>
                  </a:extLst>
                </a:hlinkClick>
              </a:rPr>
              <a:t>Next</a:t>
            </a:r>
            <a:endParaRPr lang="en-US" sz="1600" dirty="0">
              <a:solidFill>
                <a:srgbClr val="CFB87C"/>
              </a:solidFill>
            </a:endParaRPr>
          </a:p>
          <a:p>
            <a:endParaRPr lang="en-US" sz="1600" dirty="0">
              <a:solidFill>
                <a:srgbClr val="CFB87C"/>
              </a:solidFill>
            </a:endParaRPr>
          </a:p>
          <a:p>
            <a:r>
              <a:rPr lang="en-US" sz="1600" dirty="0">
                <a:solidFill>
                  <a:srgbClr val="CFB87C"/>
                </a:solidFill>
                <a:hlinkClick r:id="rId5" action="ppaction://hlinksldjump">
                  <a:extLst>
                    <a:ext uri="{A12FA001-AC4F-418D-AE19-62706E023703}">
                      <ahyp:hlinkClr xmlns:ahyp="http://schemas.microsoft.com/office/drawing/2018/hyperlinkcolor" val="tx"/>
                    </a:ext>
                  </a:extLst>
                </a:hlinkClick>
              </a:rPr>
              <a:t>Home</a:t>
            </a:r>
            <a:endParaRPr lang="en-US" sz="1600" dirty="0">
              <a:solidFill>
                <a:srgbClr val="CFB87C"/>
              </a:solidFill>
            </a:endParaRPr>
          </a:p>
        </p:txBody>
      </p:sp>
    </p:spTree>
    <p:extLst>
      <p:ext uri="{BB962C8B-B14F-4D97-AF65-F5344CB8AC3E}">
        <p14:creationId xmlns:p14="http://schemas.microsoft.com/office/powerpoint/2010/main" val="314392993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CI Roadmap">
      <a:majorFont>
        <a:latin typeface="Georgia"/>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1856</Words>
  <Application>Microsoft Office PowerPoint</Application>
  <PresentationFormat>Widescreen</PresentationFormat>
  <Paragraphs>298</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Hadassah Friedlaender</vt:lpstr>
      <vt:lpstr>Lucida Sans</vt:lpstr>
      <vt:lpstr>Office Theme</vt:lpstr>
      <vt:lpstr>PowerPoint Presentation</vt:lpstr>
      <vt:lpstr>Home</vt:lpstr>
      <vt:lpstr>American Politics</vt:lpstr>
      <vt:lpstr>American Politics</vt:lpstr>
      <vt:lpstr>International Relations</vt:lpstr>
      <vt:lpstr>International Relations</vt:lpstr>
      <vt:lpstr>Political Theory</vt:lpstr>
      <vt:lpstr>Political Theory</vt:lpstr>
      <vt:lpstr>Methodology</vt:lpstr>
      <vt:lpstr>Methodology</vt:lpstr>
      <vt:lpstr>Comparative Politics</vt:lpstr>
      <vt:lpstr>Comparative Politics</vt:lpstr>
      <vt:lpstr>Public Policy</vt:lpstr>
      <vt:lpstr>Public Policy</vt:lpstr>
      <vt:lpstr>Choose Your Own Adventure</vt:lpstr>
      <vt:lpstr>Terms to Know</vt:lpstr>
      <vt:lpstr>Freshman Year</vt:lpstr>
      <vt:lpstr>Freshman Year</vt:lpstr>
      <vt:lpstr>Freshman Year</vt:lpstr>
      <vt:lpstr>Sophomore Year</vt:lpstr>
      <vt:lpstr>Junior Year</vt:lpstr>
      <vt:lpstr>Senior Year</vt:lpstr>
      <vt:lpstr>Senior Year</vt:lpstr>
      <vt:lpstr>Congratulations!</vt:lpstr>
      <vt:lpstr>CU Political Science Club</vt:lpstr>
      <vt:lpstr>Pi Sigma Alpha</vt:lpstr>
      <vt:lpstr>Colorado Political Science Review</vt:lpstr>
      <vt:lpstr>CSI Be Involved Club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Brown</dc:creator>
  <cp:lastModifiedBy>PSCI Copies</cp:lastModifiedBy>
  <cp:revision>11</cp:revision>
  <dcterms:created xsi:type="dcterms:W3CDTF">2023-07-11T19:36:39Z</dcterms:created>
  <dcterms:modified xsi:type="dcterms:W3CDTF">2024-04-22T16:26:05Z</dcterms:modified>
</cp:coreProperties>
</file>