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0" r:id="rId2"/>
    <p:sldId id="312" r:id="rId3"/>
    <p:sldId id="275" r:id="rId4"/>
    <p:sldId id="310" r:id="rId5"/>
    <p:sldId id="279" r:id="rId6"/>
    <p:sldId id="318" r:id="rId7"/>
    <p:sldId id="311" r:id="rId8"/>
    <p:sldId id="305" r:id="rId9"/>
    <p:sldId id="307" r:id="rId10"/>
    <p:sldId id="319" r:id="rId11"/>
    <p:sldId id="296" r:id="rId12"/>
    <p:sldId id="313" r:id="rId13"/>
    <p:sldId id="320" r:id="rId14"/>
    <p:sldId id="317" r:id="rId15"/>
    <p:sldId id="29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8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EAA59-F2E4-ADAB-6CEA-3455F74CFD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4546E8-C173-F876-2C40-02A4F1E02A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BA8DCB-F29C-972A-5E25-DDF93D91917C}"/>
              </a:ext>
            </a:extLst>
          </p:cNvPr>
          <p:cNvSpPr>
            <a:spLocks noGrp="1"/>
          </p:cNvSpPr>
          <p:nvPr>
            <p:ph type="dt" sz="half" idx="10"/>
          </p:nvPr>
        </p:nvSpPr>
        <p:spPr/>
        <p:txBody>
          <a:bodyPr/>
          <a:lstStyle/>
          <a:p>
            <a:fld id="{0043FC72-4FFB-4B3D-888F-853A05AADDAA}" type="datetimeFigureOut">
              <a:rPr lang="en-US" smtClean="0"/>
              <a:t>5/12/2026</a:t>
            </a:fld>
            <a:endParaRPr lang="en-US"/>
          </a:p>
        </p:txBody>
      </p:sp>
      <p:sp>
        <p:nvSpPr>
          <p:cNvPr id="5" name="Footer Placeholder 4">
            <a:extLst>
              <a:ext uri="{FF2B5EF4-FFF2-40B4-BE49-F238E27FC236}">
                <a16:creationId xmlns:a16="http://schemas.microsoft.com/office/drawing/2014/main" id="{AD1CA4B3-D26E-0232-9B3D-2A5717B2BF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64DEDD-E610-ABD2-5796-D726A680E16C}"/>
              </a:ext>
            </a:extLst>
          </p:cNvPr>
          <p:cNvSpPr>
            <a:spLocks noGrp="1"/>
          </p:cNvSpPr>
          <p:nvPr>
            <p:ph type="sldNum" sz="quarter" idx="12"/>
          </p:nvPr>
        </p:nvSpPr>
        <p:spPr/>
        <p:txBody>
          <a:bodyPr/>
          <a:lstStyle/>
          <a:p>
            <a:fld id="{622B9F0A-96CD-4B4F-BE47-EBCB36486E35}" type="slidenum">
              <a:rPr lang="en-US" smtClean="0"/>
              <a:t>‹#›</a:t>
            </a:fld>
            <a:endParaRPr lang="en-US"/>
          </a:p>
        </p:txBody>
      </p:sp>
    </p:spTree>
    <p:extLst>
      <p:ext uri="{BB962C8B-B14F-4D97-AF65-F5344CB8AC3E}">
        <p14:creationId xmlns:p14="http://schemas.microsoft.com/office/powerpoint/2010/main" val="710527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58055-018C-9ED1-C64F-30623D9FF8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854361-21BD-CFC3-45D2-3CC4FFDA6D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C7E956-885B-B2F0-3D05-A471B3F89843}"/>
              </a:ext>
            </a:extLst>
          </p:cNvPr>
          <p:cNvSpPr>
            <a:spLocks noGrp="1"/>
          </p:cNvSpPr>
          <p:nvPr>
            <p:ph type="dt" sz="half" idx="10"/>
          </p:nvPr>
        </p:nvSpPr>
        <p:spPr/>
        <p:txBody>
          <a:bodyPr/>
          <a:lstStyle/>
          <a:p>
            <a:fld id="{0043FC72-4FFB-4B3D-888F-853A05AADDAA}" type="datetimeFigureOut">
              <a:rPr lang="en-US" smtClean="0"/>
              <a:t>5/12/2026</a:t>
            </a:fld>
            <a:endParaRPr lang="en-US"/>
          </a:p>
        </p:txBody>
      </p:sp>
      <p:sp>
        <p:nvSpPr>
          <p:cNvPr id="5" name="Footer Placeholder 4">
            <a:extLst>
              <a:ext uri="{FF2B5EF4-FFF2-40B4-BE49-F238E27FC236}">
                <a16:creationId xmlns:a16="http://schemas.microsoft.com/office/drawing/2014/main" id="{F6490A56-F704-6E3F-7C02-C67CB28B9C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EA49ED-9AB1-2DF1-C276-FD03E5E5F27E}"/>
              </a:ext>
            </a:extLst>
          </p:cNvPr>
          <p:cNvSpPr>
            <a:spLocks noGrp="1"/>
          </p:cNvSpPr>
          <p:nvPr>
            <p:ph type="sldNum" sz="quarter" idx="12"/>
          </p:nvPr>
        </p:nvSpPr>
        <p:spPr/>
        <p:txBody>
          <a:bodyPr/>
          <a:lstStyle/>
          <a:p>
            <a:fld id="{622B9F0A-96CD-4B4F-BE47-EBCB36486E35}" type="slidenum">
              <a:rPr lang="en-US" smtClean="0"/>
              <a:t>‹#›</a:t>
            </a:fld>
            <a:endParaRPr lang="en-US"/>
          </a:p>
        </p:txBody>
      </p:sp>
    </p:spTree>
    <p:extLst>
      <p:ext uri="{BB962C8B-B14F-4D97-AF65-F5344CB8AC3E}">
        <p14:creationId xmlns:p14="http://schemas.microsoft.com/office/powerpoint/2010/main" val="3922754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47BE98-F807-41D1-D8C3-CBA3BE37F25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950766-DB78-26C7-7A77-FA3B0B15A7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83588A-525C-8C19-7426-5EF5428B01DC}"/>
              </a:ext>
            </a:extLst>
          </p:cNvPr>
          <p:cNvSpPr>
            <a:spLocks noGrp="1"/>
          </p:cNvSpPr>
          <p:nvPr>
            <p:ph type="dt" sz="half" idx="10"/>
          </p:nvPr>
        </p:nvSpPr>
        <p:spPr/>
        <p:txBody>
          <a:bodyPr/>
          <a:lstStyle/>
          <a:p>
            <a:fld id="{0043FC72-4FFB-4B3D-888F-853A05AADDAA}" type="datetimeFigureOut">
              <a:rPr lang="en-US" smtClean="0"/>
              <a:t>5/12/2026</a:t>
            </a:fld>
            <a:endParaRPr lang="en-US"/>
          </a:p>
        </p:txBody>
      </p:sp>
      <p:sp>
        <p:nvSpPr>
          <p:cNvPr id="5" name="Footer Placeholder 4">
            <a:extLst>
              <a:ext uri="{FF2B5EF4-FFF2-40B4-BE49-F238E27FC236}">
                <a16:creationId xmlns:a16="http://schemas.microsoft.com/office/drawing/2014/main" id="{2AFD0FF4-06C8-9960-12E5-EBED6DD92E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4E01D5-E644-210D-1D8B-2002CE7984C5}"/>
              </a:ext>
            </a:extLst>
          </p:cNvPr>
          <p:cNvSpPr>
            <a:spLocks noGrp="1"/>
          </p:cNvSpPr>
          <p:nvPr>
            <p:ph type="sldNum" sz="quarter" idx="12"/>
          </p:nvPr>
        </p:nvSpPr>
        <p:spPr/>
        <p:txBody>
          <a:bodyPr/>
          <a:lstStyle/>
          <a:p>
            <a:fld id="{622B9F0A-96CD-4B4F-BE47-EBCB36486E35}" type="slidenum">
              <a:rPr lang="en-US" smtClean="0"/>
              <a:t>‹#›</a:t>
            </a:fld>
            <a:endParaRPr lang="en-US"/>
          </a:p>
        </p:txBody>
      </p:sp>
    </p:spTree>
    <p:extLst>
      <p:ext uri="{BB962C8B-B14F-4D97-AF65-F5344CB8AC3E}">
        <p14:creationId xmlns:p14="http://schemas.microsoft.com/office/powerpoint/2010/main" val="3477959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5A303-BB7D-9A05-1A81-E38CE10C8B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0D3E36-937A-6CC7-F5B7-77C6BF0C5D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1B06F9-E07E-70C9-419A-4FB7C0A43420}"/>
              </a:ext>
            </a:extLst>
          </p:cNvPr>
          <p:cNvSpPr>
            <a:spLocks noGrp="1"/>
          </p:cNvSpPr>
          <p:nvPr>
            <p:ph type="dt" sz="half" idx="10"/>
          </p:nvPr>
        </p:nvSpPr>
        <p:spPr/>
        <p:txBody>
          <a:bodyPr/>
          <a:lstStyle/>
          <a:p>
            <a:fld id="{0043FC72-4FFB-4B3D-888F-853A05AADDAA}" type="datetimeFigureOut">
              <a:rPr lang="en-US" smtClean="0"/>
              <a:t>5/12/2026</a:t>
            </a:fld>
            <a:endParaRPr lang="en-US"/>
          </a:p>
        </p:txBody>
      </p:sp>
      <p:sp>
        <p:nvSpPr>
          <p:cNvPr id="5" name="Footer Placeholder 4">
            <a:extLst>
              <a:ext uri="{FF2B5EF4-FFF2-40B4-BE49-F238E27FC236}">
                <a16:creationId xmlns:a16="http://schemas.microsoft.com/office/drawing/2014/main" id="{138CC5EA-73D7-2835-4650-E3FC7A7997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931D1D-F840-32D0-5CAA-77B53433CCC4}"/>
              </a:ext>
            </a:extLst>
          </p:cNvPr>
          <p:cNvSpPr>
            <a:spLocks noGrp="1"/>
          </p:cNvSpPr>
          <p:nvPr>
            <p:ph type="sldNum" sz="quarter" idx="12"/>
          </p:nvPr>
        </p:nvSpPr>
        <p:spPr/>
        <p:txBody>
          <a:bodyPr/>
          <a:lstStyle/>
          <a:p>
            <a:fld id="{622B9F0A-96CD-4B4F-BE47-EBCB36486E35}" type="slidenum">
              <a:rPr lang="en-US" smtClean="0"/>
              <a:t>‹#›</a:t>
            </a:fld>
            <a:endParaRPr lang="en-US"/>
          </a:p>
        </p:txBody>
      </p:sp>
    </p:spTree>
    <p:extLst>
      <p:ext uri="{BB962C8B-B14F-4D97-AF65-F5344CB8AC3E}">
        <p14:creationId xmlns:p14="http://schemas.microsoft.com/office/powerpoint/2010/main" val="1855962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AC1E8-C7F7-A113-465B-DE19C28989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644617-7250-016C-DC3B-A131D6DE3E5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4E0C68-8821-ECA5-3C3E-119C60B23D90}"/>
              </a:ext>
            </a:extLst>
          </p:cNvPr>
          <p:cNvSpPr>
            <a:spLocks noGrp="1"/>
          </p:cNvSpPr>
          <p:nvPr>
            <p:ph type="dt" sz="half" idx="10"/>
          </p:nvPr>
        </p:nvSpPr>
        <p:spPr/>
        <p:txBody>
          <a:bodyPr/>
          <a:lstStyle/>
          <a:p>
            <a:fld id="{0043FC72-4FFB-4B3D-888F-853A05AADDAA}" type="datetimeFigureOut">
              <a:rPr lang="en-US" smtClean="0"/>
              <a:t>5/12/2026</a:t>
            </a:fld>
            <a:endParaRPr lang="en-US"/>
          </a:p>
        </p:txBody>
      </p:sp>
      <p:sp>
        <p:nvSpPr>
          <p:cNvPr id="5" name="Footer Placeholder 4">
            <a:extLst>
              <a:ext uri="{FF2B5EF4-FFF2-40B4-BE49-F238E27FC236}">
                <a16:creationId xmlns:a16="http://schemas.microsoft.com/office/drawing/2014/main" id="{5B370AE5-16DC-A050-4A41-7A56368507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B6FD3C-0ECB-E4C0-F783-A48B3467D14D}"/>
              </a:ext>
            </a:extLst>
          </p:cNvPr>
          <p:cNvSpPr>
            <a:spLocks noGrp="1"/>
          </p:cNvSpPr>
          <p:nvPr>
            <p:ph type="sldNum" sz="quarter" idx="12"/>
          </p:nvPr>
        </p:nvSpPr>
        <p:spPr/>
        <p:txBody>
          <a:bodyPr/>
          <a:lstStyle/>
          <a:p>
            <a:fld id="{622B9F0A-96CD-4B4F-BE47-EBCB36486E35}" type="slidenum">
              <a:rPr lang="en-US" smtClean="0"/>
              <a:t>‹#›</a:t>
            </a:fld>
            <a:endParaRPr lang="en-US"/>
          </a:p>
        </p:txBody>
      </p:sp>
    </p:spTree>
    <p:extLst>
      <p:ext uri="{BB962C8B-B14F-4D97-AF65-F5344CB8AC3E}">
        <p14:creationId xmlns:p14="http://schemas.microsoft.com/office/powerpoint/2010/main" val="2954779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1F130-80B6-4409-1DFC-531D77A403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63A534-F867-51E8-4546-4EA5099FFC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4F9709-E3AD-AE47-FB37-7581EAA4AE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D6EA95-9C85-C940-E2D4-21D1C2E9A3BF}"/>
              </a:ext>
            </a:extLst>
          </p:cNvPr>
          <p:cNvSpPr>
            <a:spLocks noGrp="1"/>
          </p:cNvSpPr>
          <p:nvPr>
            <p:ph type="dt" sz="half" idx="10"/>
          </p:nvPr>
        </p:nvSpPr>
        <p:spPr/>
        <p:txBody>
          <a:bodyPr/>
          <a:lstStyle/>
          <a:p>
            <a:fld id="{0043FC72-4FFB-4B3D-888F-853A05AADDAA}" type="datetimeFigureOut">
              <a:rPr lang="en-US" smtClean="0"/>
              <a:t>5/12/2026</a:t>
            </a:fld>
            <a:endParaRPr lang="en-US"/>
          </a:p>
        </p:txBody>
      </p:sp>
      <p:sp>
        <p:nvSpPr>
          <p:cNvPr id="6" name="Footer Placeholder 5">
            <a:extLst>
              <a:ext uri="{FF2B5EF4-FFF2-40B4-BE49-F238E27FC236}">
                <a16:creationId xmlns:a16="http://schemas.microsoft.com/office/drawing/2014/main" id="{CE56BA62-5469-E600-5DB8-EA0E7F6163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F8D4CC-0628-5FAA-4120-55706F15F6EE}"/>
              </a:ext>
            </a:extLst>
          </p:cNvPr>
          <p:cNvSpPr>
            <a:spLocks noGrp="1"/>
          </p:cNvSpPr>
          <p:nvPr>
            <p:ph type="sldNum" sz="quarter" idx="12"/>
          </p:nvPr>
        </p:nvSpPr>
        <p:spPr/>
        <p:txBody>
          <a:bodyPr/>
          <a:lstStyle/>
          <a:p>
            <a:fld id="{622B9F0A-96CD-4B4F-BE47-EBCB36486E35}" type="slidenum">
              <a:rPr lang="en-US" smtClean="0"/>
              <a:t>‹#›</a:t>
            </a:fld>
            <a:endParaRPr lang="en-US"/>
          </a:p>
        </p:txBody>
      </p:sp>
    </p:spTree>
    <p:extLst>
      <p:ext uri="{BB962C8B-B14F-4D97-AF65-F5344CB8AC3E}">
        <p14:creationId xmlns:p14="http://schemas.microsoft.com/office/powerpoint/2010/main" val="3216859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E9DED-D219-8EC5-BACE-959B8CF217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FCC5E6-EEC0-C332-3116-B5FB6B92B6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B0E80B-CE49-71FA-2C53-A81D85B31A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F7109C-D43B-43BC-B67C-3C7B6056C2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E711A3-433F-6726-0609-DB52C257D8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9D5AE0-707A-4718-9AE3-B630926BAD3E}"/>
              </a:ext>
            </a:extLst>
          </p:cNvPr>
          <p:cNvSpPr>
            <a:spLocks noGrp="1"/>
          </p:cNvSpPr>
          <p:nvPr>
            <p:ph type="dt" sz="half" idx="10"/>
          </p:nvPr>
        </p:nvSpPr>
        <p:spPr/>
        <p:txBody>
          <a:bodyPr/>
          <a:lstStyle/>
          <a:p>
            <a:fld id="{0043FC72-4FFB-4B3D-888F-853A05AADDAA}" type="datetimeFigureOut">
              <a:rPr lang="en-US" smtClean="0"/>
              <a:t>5/12/2026</a:t>
            </a:fld>
            <a:endParaRPr lang="en-US"/>
          </a:p>
        </p:txBody>
      </p:sp>
      <p:sp>
        <p:nvSpPr>
          <p:cNvPr id="8" name="Footer Placeholder 7">
            <a:extLst>
              <a:ext uri="{FF2B5EF4-FFF2-40B4-BE49-F238E27FC236}">
                <a16:creationId xmlns:a16="http://schemas.microsoft.com/office/drawing/2014/main" id="{21C27F32-59A1-A5D5-FA8A-B61BAB2A7D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8E1935-E1D6-E1E7-AF2E-20B04106354D}"/>
              </a:ext>
            </a:extLst>
          </p:cNvPr>
          <p:cNvSpPr>
            <a:spLocks noGrp="1"/>
          </p:cNvSpPr>
          <p:nvPr>
            <p:ph type="sldNum" sz="quarter" idx="12"/>
          </p:nvPr>
        </p:nvSpPr>
        <p:spPr/>
        <p:txBody>
          <a:bodyPr/>
          <a:lstStyle/>
          <a:p>
            <a:fld id="{622B9F0A-96CD-4B4F-BE47-EBCB36486E35}" type="slidenum">
              <a:rPr lang="en-US" smtClean="0"/>
              <a:t>‹#›</a:t>
            </a:fld>
            <a:endParaRPr lang="en-US"/>
          </a:p>
        </p:txBody>
      </p:sp>
    </p:spTree>
    <p:extLst>
      <p:ext uri="{BB962C8B-B14F-4D97-AF65-F5344CB8AC3E}">
        <p14:creationId xmlns:p14="http://schemas.microsoft.com/office/powerpoint/2010/main" val="2147537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9E26B-0944-91E2-78C1-DC67DF658D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49AB43-81A1-AFE3-03B6-92A15CDF78B3}"/>
              </a:ext>
            </a:extLst>
          </p:cNvPr>
          <p:cNvSpPr>
            <a:spLocks noGrp="1"/>
          </p:cNvSpPr>
          <p:nvPr>
            <p:ph type="dt" sz="half" idx="10"/>
          </p:nvPr>
        </p:nvSpPr>
        <p:spPr/>
        <p:txBody>
          <a:bodyPr/>
          <a:lstStyle/>
          <a:p>
            <a:fld id="{0043FC72-4FFB-4B3D-888F-853A05AADDAA}" type="datetimeFigureOut">
              <a:rPr lang="en-US" smtClean="0"/>
              <a:t>5/12/2026</a:t>
            </a:fld>
            <a:endParaRPr lang="en-US"/>
          </a:p>
        </p:txBody>
      </p:sp>
      <p:sp>
        <p:nvSpPr>
          <p:cNvPr id="4" name="Footer Placeholder 3">
            <a:extLst>
              <a:ext uri="{FF2B5EF4-FFF2-40B4-BE49-F238E27FC236}">
                <a16:creationId xmlns:a16="http://schemas.microsoft.com/office/drawing/2014/main" id="{F69C0897-F5C0-F4B9-4133-170762F4CF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D1B0AB-12C4-1990-C1EB-3EEF5C4F1F85}"/>
              </a:ext>
            </a:extLst>
          </p:cNvPr>
          <p:cNvSpPr>
            <a:spLocks noGrp="1"/>
          </p:cNvSpPr>
          <p:nvPr>
            <p:ph type="sldNum" sz="quarter" idx="12"/>
          </p:nvPr>
        </p:nvSpPr>
        <p:spPr/>
        <p:txBody>
          <a:bodyPr/>
          <a:lstStyle/>
          <a:p>
            <a:fld id="{622B9F0A-96CD-4B4F-BE47-EBCB36486E35}" type="slidenum">
              <a:rPr lang="en-US" smtClean="0"/>
              <a:t>‹#›</a:t>
            </a:fld>
            <a:endParaRPr lang="en-US"/>
          </a:p>
        </p:txBody>
      </p:sp>
    </p:spTree>
    <p:extLst>
      <p:ext uri="{BB962C8B-B14F-4D97-AF65-F5344CB8AC3E}">
        <p14:creationId xmlns:p14="http://schemas.microsoft.com/office/powerpoint/2010/main" val="1532934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653E2C-EB46-F97C-9724-56B7DB38B568}"/>
              </a:ext>
            </a:extLst>
          </p:cNvPr>
          <p:cNvSpPr>
            <a:spLocks noGrp="1"/>
          </p:cNvSpPr>
          <p:nvPr>
            <p:ph type="dt" sz="half" idx="10"/>
          </p:nvPr>
        </p:nvSpPr>
        <p:spPr/>
        <p:txBody>
          <a:bodyPr/>
          <a:lstStyle/>
          <a:p>
            <a:fld id="{0043FC72-4FFB-4B3D-888F-853A05AADDAA}" type="datetimeFigureOut">
              <a:rPr lang="en-US" smtClean="0"/>
              <a:t>5/12/2026</a:t>
            </a:fld>
            <a:endParaRPr lang="en-US"/>
          </a:p>
        </p:txBody>
      </p:sp>
      <p:sp>
        <p:nvSpPr>
          <p:cNvPr id="3" name="Footer Placeholder 2">
            <a:extLst>
              <a:ext uri="{FF2B5EF4-FFF2-40B4-BE49-F238E27FC236}">
                <a16:creationId xmlns:a16="http://schemas.microsoft.com/office/drawing/2014/main" id="{CFAC55FB-130A-0698-24E1-3F4992C1BF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57B326-97F5-E4EE-3B1C-94D651F48DB6}"/>
              </a:ext>
            </a:extLst>
          </p:cNvPr>
          <p:cNvSpPr>
            <a:spLocks noGrp="1"/>
          </p:cNvSpPr>
          <p:nvPr>
            <p:ph type="sldNum" sz="quarter" idx="12"/>
          </p:nvPr>
        </p:nvSpPr>
        <p:spPr/>
        <p:txBody>
          <a:bodyPr/>
          <a:lstStyle/>
          <a:p>
            <a:fld id="{622B9F0A-96CD-4B4F-BE47-EBCB36486E35}" type="slidenum">
              <a:rPr lang="en-US" smtClean="0"/>
              <a:t>‹#›</a:t>
            </a:fld>
            <a:endParaRPr lang="en-US"/>
          </a:p>
        </p:txBody>
      </p:sp>
    </p:spTree>
    <p:extLst>
      <p:ext uri="{BB962C8B-B14F-4D97-AF65-F5344CB8AC3E}">
        <p14:creationId xmlns:p14="http://schemas.microsoft.com/office/powerpoint/2010/main" val="3783770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5187F-2EDB-9ADF-A8F9-A3EEAF7650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08FCC7-DD79-1EFC-EA3D-77D4CB5B66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95ABA5-66C3-9EA2-B40E-AF7C781DEC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E12E84-B80A-CC29-6520-6FE5C3E3068C}"/>
              </a:ext>
            </a:extLst>
          </p:cNvPr>
          <p:cNvSpPr>
            <a:spLocks noGrp="1"/>
          </p:cNvSpPr>
          <p:nvPr>
            <p:ph type="dt" sz="half" idx="10"/>
          </p:nvPr>
        </p:nvSpPr>
        <p:spPr/>
        <p:txBody>
          <a:bodyPr/>
          <a:lstStyle/>
          <a:p>
            <a:fld id="{0043FC72-4FFB-4B3D-888F-853A05AADDAA}" type="datetimeFigureOut">
              <a:rPr lang="en-US" smtClean="0"/>
              <a:t>5/12/2026</a:t>
            </a:fld>
            <a:endParaRPr lang="en-US"/>
          </a:p>
        </p:txBody>
      </p:sp>
      <p:sp>
        <p:nvSpPr>
          <p:cNvPr id="6" name="Footer Placeholder 5">
            <a:extLst>
              <a:ext uri="{FF2B5EF4-FFF2-40B4-BE49-F238E27FC236}">
                <a16:creationId xmlns:a16="http://schemas.microsoft.com/office/drawing/2014/main" id="{A1DF9BEC-42F9-877E-B777-0236985B5D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A2B4CE-A1B2-67E0-D1DF-4FE2C7F08331}"/>
              </a:ext>
            </a:extLst>
          </p:cNvPr>
          <p:cNvSpPr>
            <a:spLocks noGrp="1"/>
          </p:cNvSpPr>
          <p:nvPr>
            <p:ph type="sldNum" sz="quarter" idx="12"/>
          </p:nvPr>
        </p:nvSpPr>
        <p:spPr/>
        <p:txBody>
          <a:bodyPr/>
          <a:lstStyle/>
          <a:p>
            <a:fld id="{622B9F0A-96CD-4B4F-BE47-EBCB36486E35}" type="slidenum">
              <a:rPr lang="en-US" smtClean="0"/>
              <a:t>‹#›</a:t>
            </a:fld>
            <a:endParaRPr lang="en-US"/>
          </a:p>
        </p:txBody>
      </p:sp>
    </p:spTree>
    <p:extLst>
      <p:ext uri="{BB962C8B-B14F-4D97-AF65-F5344CB8AC3E}">
        <p14:creationId xmlns:p14="http://schemas.microsoft.com/office/powerpoint/2010/main" val="1319125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D11D2-2D51-EE16-5377-4A976E7A64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2CF0D7-4C49-EBAF-7A5F-A181AF5498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7C5B42-5AA8-2A7D-3094-24D2B5DCC6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2830D3-4B61-F82A-44C2-6D0C78D5ACD8}"/>
              </a:ext>
            </a:extLst>
          </p:cNvPr>
          <p:cNvSpPr>
            <a:spLocks noGrp="1"/>
          </p:cNvSpPr>
          <p:nvPr>
            <p:ph type="dt" sz="half" idx="10"/>
          </p:nvPr>
        </p:nvSpPr>
        <p:spPr/>
        <p:txBody>
          <a:bodyPr/>
          <a:lstStyle/>
          <a:p>
            <a:fld id="{0043FC72-4FFB-4B3D-888F-853A05AADDAA}" type="datetimeFigureOut">
              <a:rPr lang="en-US" smtClean="0"/>
              <a:t>5/12/2026</a:t>
            </a:fld>
            <a:endParaRPr lang="en-US"/>
          </a:p>
        </p:txBody>
      </p:sp>
      <p:sp>
        <p:nvSpPr>
          <p:cNvPr id="6" name="Footer Placeholder 5">
            <a:extLst>
              <a:ext uri="{FF2B5EF4-FFF2-40B4-BE49-F238E27FC236}">
                <a16:creationId xmlns:a16="http://schemas.microsoft.com/office/drawing/2014/main" id="{18D634F0-0B7A-49C5-AA7D-9E6AA93F79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5119F1-9710-F94B-6D78-53E67667DDB3}"/>
              </a:ext>
            </a:extLst>
          </p:cNvPr>
          <p:cNvSpPr>
            <a:spLocks noGrp="1"/>
          </p:cNvSpPr>
          <p:nvPr>
            <p:ph type="sldNum" sz="quarter" idx="12"/>
          </p:nvPr>
        </p:nvSpPr>
        <p:spPr/>
        <p:txBody>
          <a:bodyPr/>
          <a:lstStyle/>
          <a:p>
            <a:fld id="{622B9F0A-96CD-4B4F-BE47-EBCB36486E35}" type="slidenum">
              <a:rPr lang="en-US" smtClean="0"/>
              <a:t>‹#›</a:t>
            </a:fld>
            <a:endParaRPr lang="en-US"/>
          </a:p>
        </p:txBody>
      </p:sp>
    </p:spTree>
    <p:extLst>
      <p:ext uri="{BB962C8B-B14F-4D97-AF65-F5344CB8AC3E}">
        <p14:creationId xmlns:p14="http://schemas.microsoft.com/office/powerpoint/2010/main" val="3685371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4D6EFE-628B-1C24-D638-15F145B1EE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A3F493-3D1D-D93F-67D3-044C0A69F6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78D88F-0C09-1DC7-B5F9-22E54F71CA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043FC72-4FFB-4B3D-888F-853A05AADDAA}" type="datetimeFigureOut">
              <a:rPr lang="en-US" smtClean="0"/>
              <a:t>5/12/2026</a:t>
            </a:fld>
            <a:endParaRPr lang="en-US"/>
          </a:p>
        </p:txBody>
      </p:sp>
      <p:sp>
        <p:nvSpPr>
          <p:cNvPr id="5" name="Footer Placeholder 4">
            <a:extLst>
              <a:ext uri="{FF2B5EF4-FFF2-40B4-BE49-F238E27FC236}">
                <a16:creationId xmlns:a16="http://schemas.microsoft.com/office/drawing/2014/main" id="{A54FD40A-DAEB-BA2F-2359-A8BDD9911C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294A5FB-5ED3-5D37-038B-B43C0DDC92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22B9F0A-96CD-4B4F-BE47-EBCB36486E35}" type="slidenum">
              <a:rPr lang="en-US" smtClean="0"/>
              <a:t>‹#›</a:t>
            </a:fld>
            <a:endParaRPr lang="en-US"/>
          </a:p>
        </p:txBody>
      </p:sp>
    </p:spTree>
    <p:extLst>
      <p:ext uri="{BB962C8B-B14F-4D97-AF65-F5344CB8AC3E}">
        <p14:creationId xmlns:p14="http://schemas.microsoft.com/office/powerpoint/2010/main" val="25100021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ocs.google.com/document/d/1WDubJUfxQe-Iak2mIIhv_oVa6CRgherLzuyhgHuq7tg/edit?usp=sharing"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idaho.pressbooks.pub/doersai/" TargetMode="External"/><Relationship Id="rId3" Type="http://schemas.openxmlformats.org/officeDocument/2006/relationships/hyperlink" Target="https://substack.com/session-attribution-frame" TargetMode="External"/><Relationship Id="rId7" Type="http://schemas.openxmlformats.org/officeDocument/2006/relationships/hyperlink" Target="https://cwi.pressbooks.pub/lit-crit/" TargetMode="Externa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hyperlink" Target="https://cwi.pressbooks.pub/longenglish102/" TargetMode="External"/><Relationship Id="rId5" Type="http://schemas.openxmlformats.org/officeDocument/2006/relationships/hyperlink" Target="https://idaho.pressbooks.pub/airesourceguide/" TargetMode="External"/><Relationship Id="rId4" Type="http://schemas.openxmlformats.org/officeDocument/2006/relationships/hyperlink" Target="https://www.linkedin.com/in/liza-long-ed-d-3a71039/" TargetMode="External"/><Relationship Id="rId9" Type="http://schemas.openxmlformats.org/officeDocument/2006/relationships/hyperlink" Target="https://idaho.pressbooks.pub/aiaccessibility/"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levanrami/48015831208/"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societybyte.swiss/en/2023/05/02/16360/"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8823C83-EB65-FA40-CE44-4A049A0669BB}"/>
              </a:ext>
            </a:extLst>
          </p:cNvPr>
          <p:cNvSpPr>
            <a:spLocks noGrp="1"/>
          </p:cNvSpPr>
          <p:nvPr>
            <p:ph type="ctrTitle"/>
          </p:nvPr>
        </p:nvSpPr>
        <p:spPr>
          <a:xfrm>
            <a:off x="4162567" y="818984"/>
            <a:ext cx="6714699" cy="3178689"/>
          </a:xfrm>
        </p:spPr>
        <p:txBody>
          <a:bodyPr>
            <a:normAutofit/>
          </a:bodyPr>
          <a:lstStyle/>
          <a:p>
            <a:pPr algn="l">
              <a:buNone/>
            </a:pPr>
            <a:r>
              <a:rPr lang="en-US" sz="4800" b="1">
                <a:solidFill>
                  <a:srgbClr val="FFFFFF"/>
                </a:solidFill>
              </a:rPr>
              <a:t>English is the Hottest New Programming Language</a:t>
            </a:r>
          </a:p>
        </p:txBody>
      </p:sp>
      <p:sp>
        <p:nvSpPr>
          <p:cNvPr id="39" name="Rectangle 38">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70BBE5A1-6517-D039-E0BB-B8A15A2422A4}"/>
              </a:ext>
            </a:extLst>
          </p:cNvPr>
          <p:cNvSpPr>
            <a:spLocks noGrp="1"/>
          </p:cNvSpPr>
          <p:nvPr>
            <p:ph type="subTitle" idx="1"/>
          </p:nvPr>
        </p:nvSpPr>
        <p:spPr>
          <a:xfrm>
            <a:off x="4285397" y="4960961"/>
            <a:ext cx="7055893" cy="1078054"/>
          </a:xfrm>
        </p:spPr>
        <p:txBody>
          <a:bodyPr>
            <a:normAutofit/>
          </a:bodyPr>
          <a:lstStyle/>
          <a:p>
            <a:pPr algn="l"/>
            <a:r>
              <a:rPr lang="en-US" sz="1500" b="1">
                <a:solidFill>
                  <a:srgbClr val="FFFFFF"/>
                </a:solidFill>
              </a:rPr>
              <a:t>The AI Catalyst Model for Advanced Computing Ambassadorship</a:t>
            </a:r>
            <a:endParaRPr lang="en-US" sz="1500">
              <a:solidFill>
                <a:srgbClr val="FFFFFF"/>
              </a:solidFill>
            </a:endParaRPr>
          </a:p>
          <a:p>
            <a:pPr algn="l"/>
            <a:r>
              <a:rPr lang="en-US" sz="1500" i="1">
                <a:solidFill>
                  <a:srgbClr val="FFFFFF"/>
                </a:solidFill>
              </a:rPr>
              <a:t>Liza Long — Director of Digital Learning &amp; AI, Idaho State Board of Education,  </a:t>
            </a:r>
          </a:p>
          <a:p>
            <a:pPr algn="l"/>
            <a:r>
              <a:rPr lang="en-US" sz="1500" i="1">
                <a:solidFill>
                  <a:srgbClr val="FFFFFF"/>
                </a:solidFill>
              </a:rPr>
              <a:t>Ph.D. Student, English, Idaho State University</a:t>
            </a:r>
          </a:p>
        </p:txBody>
      </p:sp>
    </p:spTree>
    <p:extLst>
      <p:ext uri="{BB962C8B-B14F-4D97-AF65-F5344CB8AC3E}">
        <p14:creationId xmlns:p14="http://schemas.microsoft.com/office/powerpoint/2010/main" val="2186845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6D9BFC-5B72-4AA9-0A2C-BEDAB653518D}"/>
              </a:ext>
            </a:extLst>
          </p:cNvPr>
          <p:cNvSpPr>
            <a:spLocks noGrp="1"/>
          </p:cNvSpPr>
          <p:nvPr>
            <p:ph type="title"/>
          </p:nvPr>
        </p:nvSpPr>
        <p:spPr>
          <a:xfrm>
            <a:off x="4553733" y="548464"/>
            <a:ext cx="6798541" cy="1675623"/>
          </a:xfrm>
        </p:spPr>
        <p:txBody>
          <a:bodyPr anchor="b">
            <a:normAutofit/>
          </a:bodyPr>
          <a:lstStyle/>
          <a:p>
            <a:pPr>
              <a:buNone/>
            </a:pPr>
            <a:r>
              <a:rPr lang="en-US" sz="4000" b="1"/>
              <a:t>What’s next for AI Catalyst program</a:t>
            </a:r>
          </a:p>
        </p:txBody>
      </p:sp>
      <p:pic>
        <p:nvPicPr>
          <p:cNvPr id="5" name="Picture 4" descr="Question mark on green pastel background">
            <a:extLst>
              <a:ext uri="{FF2B5EF4-FFF2-40B4-BE49-F238E27FC236}">
                <a16:creationId xmlns:a16="http://schemas.microsoft.com/office/drawing/2014/main" id="{C62C0F29-173B-1944-5446-CC5C2C977EAB}"/>
              </a:ext>
            </a:extLst>
          </p:cNvPr>
          <p:cNvPicPr>
            <a:picLocks noChangeAspect="1"/>
          </p:cNvPicPr>
          <p:nvPr/>
        </p:nvPicPr>
        <p:blipFill>
          <a:blip r:embed="rId2">
            <a:extLst>
              <a:ext uri="{28A0092B-C50C-407E-A947-70E740481C1C}">
                <a14:useLocalDpi xmlns:a14="http://schemas.microsoft.com/office/drawing/2010/main" val="0"/>
              </a:ext>
            </a:extLst>
          </a:blip>
          <a:srcRect l="47046" r="7060"/>
          <a:stretch>
            <a:fillRect/>
          </a:stretch>
        </p:blipFill>
        <p:spPr>
          <a:xfrm>
            <a:off x="1" y="10"/>
            <a:ext cx="4196496" cy="6857990"/>
          </a:xfrm>
          <a:prstGeom prst="rect">
            <a:avLst/>
          </a:prstGeom>
          <a:effectLst/>
        </p:spPr>
      </p:pic>
      <p:sp>
        <p:nvSpPr>
          <p:cNvPr id="3" name="Content Placeholder 2">
            <a:extLst>
              <a:ext uri="{FF2B5EF4-FFF2-40B4-BE49-F238E27FC236}">
                <a16:creationId xmlns:a16="http://schemas.microsoft.com/office/drawing/2014/main" id="{B734978A-2460-6D80-92D5-0D8142984C51}"/>
              </a:ext>
            </a:extLst>
          </p:cNvPr>
          <p:cNvSpPr>
            <a:spLocks noGrp="1"/>
          </p:cNvSpPr>
          <p:nvPr>
            <p:ph idx="1"/>
          </p:nvPr>
        </p:nvSpPr>
        <p:spPr>
          <a:xfrm>
            <a:off x="4553734" y="2409830"/>
            <a:ext cx="6798539" cy="3705217"/>
          </a:xfrm>
        </p:spPr>
        <p:txBody>
          <a:bodyPr>
            <a:normAutofit/>
          </a:bodyPr>
          <a:lstStyle/>
          <a:p>
            <a:pPr marL="285750" indent="-285750">
              <a:buFont typeface="Arial"/>
              <a:buChar char="•"/>
            </a:pPr>
            <a:r>
              <a:rPr lang="en-US" sz="1700"/>
              <a:t>Refocused webinar program — fewer, more workflow-driven sessions</a:t>
            </a:r>
          </a:p>
          <a:p>
            <a:pPr marL="285750" indent="-285750">
              <a:buFont typeface="Arial"/>
              <a:buChar char="•"/>
            </a:pPr>
            <a:r>
              <a:rPr lang="en-US" sz="1700"/>
              <a:t>Dedicated AI Catalyst YouTube channel — full recordings + short clips, “get ready with me” workflow videos</a:t>
            </a:r>
          </a:p>
          <a:p>
            <a:pPr marL="285750" indent="-285750">
              <a:buFont typeface="Arial"/>
              <a:buChar char="•"/>
            </a:pPr>
            <a:r>
              <a:rPr lang="en-US" sz="1700"/>
              <a:t>Centralized wiki / resource hub; expanded Idaho AI Alliance Google Group</a:t>
            </a:r>
          </a:p>
          <a:p>
            <a:pPr marL="285750" indent="-285750">
              <a:buFont typeface="Arial"/>
              <a:buChar char="•"/>
            </a:pPr>
            <a:r>
              <a:rPr lang="en-US" sz="1700"/>
              <a:t>Stronger onboarding for new Catalysts — reach the AI-skeptical faculty too</a:t>
            </a:r>
          </a:p>
          <a:p>
            <a:pPr marL="285750" indent="-285750">
              <a:buFont typeface="Arial"/>
              <a:buChar char="•"/>
            </a:pPr>
            <a:r>
              <a:rPr lang="en-US" sz="1700"/>
              <a:t>In-person hybrid statewide conference — travel funding secured</a:t>
            </a:r>
          </a:p>
          <a:p>
            <a:pPr marL="285750" indent="-285750">
              <a:buFont typeface="Arial"/>
              <a:buChar char="•"/>
            </a:pPr>
            <a:r>
              <a:rPr lang="en-US" sz="1700" b="1"/>
              <a:t>Measuring what matters — assessment plan built on a baseline survey of faculty AI perceptions across disciplines, plus a successful small-scale Boodlebox pilot to build on</a:t>
            </a:r>
          </a:p>
        </p:txBody>
      </p:sp>
    </p:spTree>
    <p:extLst>
      <p:ext uri="{BB962C8B-B14F-4D97-AF65-F5344CB8AC3E}">
        <p14:creationId xmlns:p14="http://schemas.microsoft.com/office/powerpoint/2010/main" val="1400997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B41436-C55B-EDD5-05A0-622D3040FAB0}"/>
              </a:ext>
            </a:extLst>
          </p:cNvPr>
          <p:cNvSpPr>
            <a:spLocks noGrp="1"/>
          </p:cNvSpPr>
          <p:nvPr>
            <p:ph type="title"/>
          </p:nvPr>
        </p:nvSpPr>
        <p:spPr>
          <a:xfrm>
            <a:off x="4553733" y="548464"/>
            <a:ext cx="6798541" cy="1675623"/>
          </a:xfrm>
        </p:spPr>
        <p:txBody>
          <a:bodyPr anchor="b">
            <a:normAutofit/>
          </a:bodyPr>
          <a:lstStyle/>
          <a:p>
            <a:pPr>
              <a:buNone/>
            </a:pPr>
            <a:r>
              <a:rPr lang="en-US" sz="4000" b="1"/>
              <a:t>What employers actually need</a:t>
            </a:r>
          </a:p>
        </p:txBody>
      </p:sp>
      <p:pic>
        <p:nvPicPr>
          <p:cNvPr id="4" name="Picture 3">
            <a:extLst>
              <a:ext uri="{FF2B5EF4-FFF2-40B4-BE49-F238E27FC236}">
                <a16:creationId xmlns:a16="http://schemas.microsoft.com/office/drawing/2014/main" id="{D5654EA6-876D-2802-65F3-98396C22F8A7}"/>
              </a:ext>
            </a:extLst>
          </p:cNvPr>
          <p:cNvPicPr>
            <a:picLocks noChangeAspect="1"/>
          </p:cNvPicPr>
          <p:nvPr/>
        </p:nvPicPr>
        <p:blipFill>
          <a:blip r:embed="rId2"/>
          <a:srcRect l="35052" r="24102" b="-1"/>
          <a:stretch>
            <a:fillRect/>
          </a:stretch>
        </p:blipFill>
        <p:spPr>
          <a:xfrm>
            <a:off x="-1" y="10"/>
            <a:ext cx="4196496" cy="6857990"/>
          </a:xfrm>
          <a:prstGeom prst="rect">
            <a:avLst/>
          </a:prstGeom>
          <a:effectLst/>
        </p:spPr>
      </p:pic>
      <p:sp>
        <p:nvSpPr>
          <p:cNvPr id="3" name="Content Placeholder 2">
            <a:extLst>
              <a:ext uri="{FF2B5EF4-FFF2-40B4-BE49-F238E27FC236}">
                <a16:creationId xmlns:a16="http://schemas.microsoft.com/office/drawing/2014/main" id="{BB272410-9F9F-A171-66E5-F05389B6E4F8}"/>
              </a:ext>
            </a:extLst>
          </p:cNvPr>
          <p:cNvSpPr>
            <a:spLocks noGrp="1"/>
          </p:cNvSpPr>
          <p:nvPr>
            <p:ph idx="1"/>
          </p:nvPr>
        </p:nvSpPr>
        <p:spPr>
          <a:xfrm>
            <a:off x="4553734" y="2409830"/>
            <a:ext cx="6798539" cy="3705217"/>
          </a:xfrm>
        </p:spPr>
        <p:txBody>
          <a:bodyPr>
            <a:normAutofit/>
          </a:bodyPr>
          <a:lstStyle/>
          <a:p>
            <a:pPr marL="285750" indent="-285750">
              <a:buFont typeface="Arial"/>
              <a:buChar char="•"/>
            </a:pPr>
            <a:r>
              <a:rPr lang="en-US" sz="1700" dirty="0"/>
              <a:t>Technical skills have a 2–3 year half-life in AI</a:t>
            </a:r>
          </a:p>
          <a:p>
            <a:pPr marL="285750" indent="-285750">
              <a:buFont typeface="Arial"/>
              <a:buChar char="•"/>
            </a:pPr>
            <a:r>
              <a:rPr lang="en-US" sz="1700" dirty="0"/>
              <a:t>Industry expects graduates ready to perform at Level 2/3 from day one — deeper industry-education partnership needed</a:t>
            </a:r>
          </a:p>
          <a:p>
            <a:pPr marL="285750" indent="-285750">
              <a:buFont typeface="Arial"/>
              <a:buChar char="•"/>
            </a:pPr>
            <a:r>
              <a:rPr lang="en-US" sz="1700" dirty="0"/>
              <a:t>Durable skills: critical thinking, communication, ethical reasoning, adaptability</a:t>
            </a:r>
          </a:p>
          <a:p>
            <a:pPr marL="285750" indent="-285750">
              <a:buFont typeface="Arial"/>
              <a:buChar char="•"/>
            </a:pPr>
            <a:r>
              <a:rPr lang="en-US" sz="1700" dirty="0"/>
              <a:t>The employee who can direct an AI system outperforms the one who only operates it</a:t>
            </a:r>
          </a:p>
          <a:p>
            <a:pPr marL="285750" indent="-285750">
              <a:buFont typeface="Arial"/>
              <a:buChar char="•"/>
            </a:pPr>
            <a:r>
              <a:rPr lang="en-US" sz="1700" b="1" dirty="0"/>
              <a:t>The durable skill is problem formulation — and humanities faculty teach it</a:t>
            </a:r>
          </a:p>
          <a:p>
            <a:pPr marL="285750" indent="-285750">
              <a:buFont typeface="Arial"/>
              <a:buChar char="•"/>
            </a:pPr>
            <a:r>
              <a:rPr lang="en-US" sz="1700" dirty="0">
                <a:hlinkClick r:id="rId3"/>
              </a:rPr>
              <a:t>Executive Summary </a:t>
            </a:r>
            <a:r>
              <a:rPr lang="en-US" sz="1700" dirty="0"/>
              <a:t>from April 2026 Innovate Idaho Industry Leader Panel</a:t>
            </a:r>
          </a:p>
        </p:txBody>
      </p:sp>
      <p:sp>
        <p:nvSpPr>
          <p:cNvPr id="9" name="TextBox 8">
            <a:extLst>
              <a:ext uri="{FF2B5EF4-FFF2-40B4-BE49-F238E27FC236}">
                <a16:creationId xmlns:a16="http://schemas.microsoft.com/office/drawing/2014/main" id="{D7575AE6-4CC8-5EB9-4AE0-909077F4690A}"/>
              </a:ext>
            </a:extLst>
          </p:cNvPr>
          <p:cNvSpPr txBox="1"/>
          <p:nvPr/>
        </p:nvSpPr>
        <p:spPr>
          <a:xfrm>
            <a:off x="4687866" y="6162290"/>
            <a:ext cx="6096000" cy="276999"/>
          </a:xfrm>
          <a:prstGeom prst="rect">
            <a:avLst/>
          </a:prstGeom>
          <a:noFill/>
        </p:spPr>
        <p:txBody>
          <a:bodyPr wrap="square">
            <a:spAutoFit/>
          </a:bodyPr>
          <a:lstStyle/>
          <a:p>
            <a:r>
              <a:rPr lang="en-US" sz="1200" dirty="0"/>
              <a:t>Image created by ChatGPT 5.3, April 23, 2026</a:t>
            </a:r>
          </a:p>
        </p:txBody>
      </p:sp>
    </p:spTree>
    <p:extLst>
      <p:ext uri="{BB962C8B-B14F-4D97-AF65-F5344CB8AC3E}">
        <p14:creationId xmlns:p14="http://schemas.microsoft.com/office/powerpoint/2010/main" val="2356011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06FA1-488B-7838-F569-716A0FEC6EB6}"/>
              </a:ext>
            </a:extLst>
          </p:cNvPr>
          <p:cNvSpPr>
            <a:spLocks noGrp="1"/>
          </p:cNvSpPr>
          <p:nvPr>
            <p:ph type="title"/>
          </p:nvPr>
        </p:nvSpPr>
        <p:spPr>
          <a:xfrm>
            <a:off x="6417733" y="490537"/>
            <a:ext cx="5291663" cy="1628775"/>
          </a:xfrm>
        </p:spPr>
        <p:txBody>
          <a:bodyPr anchor="b">
            <a:normAutofit/>
          </a:bodyPr>
          <a:lstStyle/>
          <a:p>
            <a:pPr>
              <a:buNone/>
            </a:pPr>
            <a:r>
              <a:rPr lang="en-US" sz="4000" b="1"/>
              <a:t>STEM+Humanities=AI Future</a:t>
            </a:r>
          </a:p>
        </p:txBody>
      </p:sp>
      <p:pic>
        <p:nvPicPr>
          <p:cNvPr id="7" name="Picture 6">
            <a:extLst>
              <a:ext uri="{FF2B5EF4-FFF2-40B4-BE49-F238E27FC236}">
                <a16:creationId xmlns:a16="http://schemas.microsoft.com/office/drawing/2014/main" id="{31E04055-DECC-E894-8D29-FC8628488962}"/>
              </a:ext>
            </a:extLst>
          </p:cNvPr>
          <p:cNvPicPr>
            <a:picLocks noChangeAspect="1"/>
          </p:cNvPicPr>
          <p:nvPr/>
        </p:nvPicPr>
        <p:blipFill>
          <a:blip r:embed="rId2">
            <a:extLst>
              <a:ext uri="{28A0092B-C50C-407E-A947-70E740481C1C}">
                <a14:useLocalDpi xmlns:a14="http://schemas.microsoft.com/office/drawing/2010/main" val="0"/>
              </a:ext>
            </a:extLst>
          </a:blip>
          <a:srcRect l="10130" r="5630" b="1"/>
          <a:stretch>
            <a:fillRect/>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Content Placeholder 2">
            <a:extLst>
              <a:ext uri="{FF2B5EF4-FFF2-40B4-BE49-F238E27FC236}">
                <a16:creationId xmlns:a16="http://schemas.microsoft.com/office/drawing/2014/main" id="{0EC3958B-BA87-4F11-0111-31369ABCA24D}"/>
              </a:ext>
            </a:extLst>
          </p:cNvPr>
          <p:cNvSpPr>
            <a:spLocks noGrp="1"/>
          </p:cNvSpPr>
          <p:nvPr>
            <p:ph idx="1"/>
          </p:nvPr>
        </p:nvSpPr>
        <p:spPr>
          <a:xfrm>
            <a:off x="6417734" y="2614612"/>
            <a:ext cx="5291663" cy="3752849"/>
          </a:xfrm>
        </p:spPr>
        <p:txBody>
          <a:bodyPr>
            <a:normAutofit/>
          </a:bodyPr>
          <a:lstStyle/>
          <a:p>
            <a:pPr marL="285750" indent="-285750">
              <a:buFont typeface="Arial"/>
              <a:buChar char="•"/>
            </a:pPr>
            <a:r>
              <a:rPr lang="en-US" sz="1800" dirty="0"/>
              <a:t>Humanities: rhetoric, discernment, ethical reasoning, problem formulation</a:t>
            </a:r>
          </a:p>
          <a:p>
            <a:pPr marL="285750" indent="-285750">
              <a:buFont typeface="Arial"/>
              <a:buChar char="•"/>
            </a:pPr>
            <a:r>
              <a:rPr lang="en-US" sz="1800" dirty="0"/>
              <a:t>Computer science: systems thinking, computational rigor, debugging mindset, formal logic</a:t>
            </a:r>
          </a:p>
          <a:p>
            <a:pPr marL="285750" indent="-285750">
              <a:buFont typeface="Arial"/>
              <a:buChar char="•"/>
            </a:pPr>
            <a:r>
              <a:rPr lang="en-US" sz="1800" dirty="0"/>
              <a:t>Humanities faculty have as much to learn from CS as the reverse — this is reciprocal, not hierarchical</a:t>
            </a:r>
          </a:p>
          <a:p>
            <a:pPr marL="285750" indent="-285750">
              <a:buFont typeface="Arial"/>
              <a:buChar char="•"/>
            </a:pPr>
            <a:r>
              <a:rPr lang="en-US" sz="1800" dirty="0"/>
              <a:t>The student who can code </a:t>
            </a:r>
            <a:r>
              <a:rPr lang="en-US" sz="1800" i="1" dirty="0"/>
              <a:t>and</a:t>
            </a:r>
            <a:r>
              <a:rPr lang="en-US" sz="1800" dirty="0"/>
              <a:t> argue </a:t>
            </a:r>
            <a:r>
              <a:rPr lang="en-US" sz="1800" i="1" dirty="0"/>
              <a:t>and</a:t>
            </a:r>
            <a:r>
              <a:rPr lang="en-US" sz="1800" dirty="0"/>
              <a:t> question is the one who matters</a:t>
            </a:r>
          </a:p>
          <a:p>
            <a:pPr marL="285750" indent="-285750">
              <a:buFont typeface="Arial"/>
              <a:buChar char="•"/>
            </a:pPr>
            <a:r>
              <a:rPr lang="en-US" sz="1800" b="1" dirty="0"/>
              <a:t>Institutions that figure out this integration first will win</a:t>
            </a:r>
          </a:p>
        </p:txBody>
      </p:sp>
      <p:sp>
        <p:nvSpPr>
          <p:cNvPr id="11" name="TextBox 10">
            <a:extLst>
              <a:ext uri="{FF2B5EF4-FFF2-40B4-BE49-F238E27FC236}">
                <a16:creationId xmlns:a16="http://schemas.microsoft.com/office/drawing/2014/main" id="{AC25D0A2-F139-BE98-21CE-557F8A717F8C}"/>
              </a:ext>
            </a:extLst>
          </p:cNvPr>
          <p:cNvSpPr txBox="1"/>
          <p:nvPr/>
        </p:nvSpPr>
        <p:spPr>
          <a:xfrm>
            <a:off x="6417733" y="6367461"/>
            <a:ext cx="6096000" cy="276999"/>
          </a:xfrm>
          <a:prstGeom prst="rect">
            <a:avLst/>
          </a:prstGeom>
          <a:noFill/>
        </p:spPr>
        <p:txBody>
          <a:bodyPr wrap="square">
            <a:spAutoFit/>
          </a:bodyPr>
          <a:lstStyle/>
          <a:p>
            <a:r>
              <a:rPr lang="en-US" sz="1200" dirty="0"/>
              <a:t>Image created by ChatGPT 5.3, May 12, 2026</a:t>
            </a:r>
          </a:p>
        </p:txBody>
      </p:sp>
    </p:spTree>
    <p:extLst>
      <p:ext uri="{BB962C8B-B14F-4D97-AF65-F5344CB8AC3E}">
        <p14:creationId xmlns:p14="http://schemas.microsoft.com/office/powerpoint/2010/main" val="1853724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4CADCB-8435-62B4-8475-792B26A5538A}"/>
              </a:ext>
            </a:extLst>
          </p:cNvPr>
          <p:cNvSpPr>
            <a:spLocks noGrp="1"/>
          </p:cNvSpPr>
          <p:nvPr>
            <p:ph type="title"/>
          </p:nvPr>
        </p:nvSpPr>
        <p:spPr>
          <a:xfrm>
            <a:off x="4553733" y="548464"/>
            <a:ext cx="6798541" cy="1675623"/>
          </a:xfrm>
        </p:spPr>
        <p:txBody>
          <a:bodyPr anchor="b">
            <a:normAutofit/>
          </a:bodyPr>
          <a:lstStyle/>
          <a:p>
            <a:r>
              <a:rPr lang="en-US" sz="4000" b="1"/>
              <a:t>Building partnerships</a:t>
            </a:r>
            <a:endParaRPr lang="en-US" sz="4000"/>
          </a:p>
        </p:txBody>
      </p:sp>
      <p:pic>
        <p:nvPicPr>
          <p:cNvPr id="5" name="Picture 4" descr="Business people near a whiteboard">
            <a:extLst>
              <a:ext uri="{FF2B5EF4-FFF2-40B4-BE49-F238E27FC236}">
                <a16:creationId xmlns:a16="http://schemas.microsoft.com/office/drawing/2014/main" id="{A992E55D-22D7-7ED9-822C-2BA9FC6D6ECA}"/>
              </a:ext>
            </a:extLst>
          </p:cNvPr>
          <p:cNvPicPr>
            <a:picLocks noChangeAspect="1"/>
          </p:cNvPicPr>
          <p:nvPr/>
        </p:nvPicPr>
        <p:blipFill>
          <a:blip r:embed="rId2">
            <a:extLst>
              <a:ext uri="{28A0092B-C50C-407E-A947-70E740481C1C}">
                <a14:useLocalDpi xmlns:a14="http://schemas.microsoft.com/office/drawing/2010/main" val="0"/>
              </a:ext>
            </a:extLst>
          </a:blip>
          <a:srcRect l="15221" r="43934" b="-1"/>
          <a:stretch>
            <a:fillRect/>
          </a:stretch>
        </p:blipFill>
        <p:spPr>
          <a:xfrm>
            <a:off x="1" y="10"/>
            <a:ext cx="4196496" cy="6857990"/>
          </a:xfrm>
          <a:prstGeom prst="rect">
            <a:avLst/>
          </a:prstGeom>
          <a:effectLst/>
        </p:spPr>
      </p:pic>
      <p:sp>
        <p:nvSpPr>
          <p:cNvPr id="3" name="Content Placeholder 2">
            <a:extLst>
              <a:ext uri="{FF2B5EF4-FFF2-40B4-BE49-F238E27FC236}">
                <a16:creationId xmlns:a16="http://schemas.microsoft.com/office/drawing/2014/main" id="{C48E43D6-3397-C161-4A68-5FD1032C917A}"/>
              </a:ext>
            </a:extLst>
          </p:cNvPr>
          <p:cNvSpPr>
            <a:spLocks noGrp="1"/>
          </p:cNvSpPr>
          <p:nvPr>
            <p:ph idx="1"/>
          </p:nvPr>
        </p:nvSpPr>
        <p:spPr>
          <a:xfrm>
            <a:off x="4553734" y="2409830"/>
            <a:ext cx="6798539" cy="3705217"/>
          </a:xfrm>
        </p:spPr>
        <p:txBody>
          <a:bodyPr>
            <a:normAutofit/>
          </a:bodyPr>
          <a:lstStyle/>
          <a:p>
            <a:pPr marL="457200" indent="-457200">
              <a:buFont typeface="+mj-lt"/>
              <a:buAutoNum type="arabicPeriod"/>
            </a:pPr>
            <a:r>
              <a:rPr lang="en-US" sz="2000"/>
              <a:t>Start talking with humanities faculty — informally, before the meetings</a:t>
            </a:r>
          </a:p>
          <a:p>
            <a:pPr marL="457200" indent="-457200">
              <a:buFont typeface="+mj-lt"/>
              <a:buAutoNum type="arabicPeriod"/>
            </a:pPr>
            <a:r>
              <a:rPr lang="en-US" sz="2000"/>
              <a:t>Involve them in curriculum decisions, not just consultation</a:t>
            </a:r>
          </a:p>
          <a:p>
            <a:pPr marL="457200" indent="-457200">
              <a:buFont typeface="+mj-lt"/>
              <a:buAutoNum type="arabicPeriod"/>
            </a:pPr>
            <a:r>
              <a:rPr lang="en-US" sz="2000"/>
              <a:t>Find ways to teach AI across the curriculum, not in silos</a:t>
            </a:r>
          </a:p>
          <a:p>
            <a:pPr marL="457200" indent="-457200">
              <a:buFont typeface="+mj-lt"/>
              <a:buAutoNum type="arabicPeriod"/>
            </a:pPr>
            <a:r>
              <a:rPr lang="en-US" sz="2000"/>
              <a:t>Identify your AI ambassadors in English, philosophy, history, communication</a:t>
            </a:r>
          </a:p>
          <a:p>
            <a:pPr marL="457200" indent="-457200">
              <a:buFont typeface="+mj-lt"/>
              <a:buAutoNum type="arabicPeriod"/>
            </a:pPr>
            <a:r>
              <a:rPr lang="en-US" sz="2000" b="1"/>
              <a:t>Ask the harder question: who’s missing from the table?</a:t>
            </a:r>
          </a:p>
        </p:txBody>
      </p:sp>
    </p:spTree>
    <p:extLst>
      <p:ext uri="{BB962C8B-B14F-4D97-AF65-F5344CB8AC3E}">
        <p14:creationId xmlns:p14="http://schemas.microsoft.com/office/powerpoint/2010/main" val="1263422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1AC8C-2506-73E1-4F79-C528A06FE29B}"/>
              </a:ext>
            </a:extLst>
          </p:cNvPr>
          <p:cNvSpPr>
            <a:spLocks noGrp="1"/>
          </p:cNvSpPr>
          <p:nvPr>
            <p:ph type="title"/>
          </p:nvPr>
        </p:nvSpPr>
        <p:spPr>
          <a:xfrm>
            <a:off x="6417733" y="490537"/>
            <a:ext cx="5291663" cy="1628775"/>
          </a:xfrm>
        </p:spPr>
        <p:txBody>
          <a:bodyPr anchor="b">
            <a:normAutofit/>
          </a:bodyPr>
          <a:lstStyle/>
          <a:p>
            <a:pPr>
              <a:buNone/>
            </a:pPr>
            <a:r>
              <a:rPr lang="en-US" sz="4000" b="1"/>
              <a:t>Intertwined futures</a:t>
            </a:r>
          </a:p>
        </p:txBody>
      </p:sp>
      <p:pic>
        <p:nvPicPr>
          <p:cNvPr id="5" name="Picture 4" descr="Defocused blue and orange abstract background">
            <a:extLst>
              <a:ext uri="{FF2B5EF4-FFF2-40B4-BE49-F238E27FC236}">
                <a16:creationId xmlns:a16="http://schemas.microsoft.com/office/drawing/2014/main" id="{4A1DE6D4-4220-D8B5-411D-E4B0E03A4B37}"/>
              </a:ext>
            </a:extLst>
          </p:cNvPr>
          <p:cNvPicPr>
            <a:picLocks noChangeAspect="1"/>
          </p:cNvPicPr>
          <p:nvPr/>
        </p:nvPicPr>
        <p:blipFill>
          <a:blip r:embed="rId2">
            <a:extLst>
              <a:ext uri="{28A0092B-C50C-407E-A947-70E740481C1C}">
                <a14:useLocalDpi xmlns:a14="http://schemas.microsoft.com/office/drawing/2010/main" val="0"/>
              </a:ext>
            </a:extLst>
          </a:blip>
          <a:srcRect l="40654" r="-2" b="-2"/>
          <a:stretch>
            <a:fillRect/>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Content Placeholder 2">
            <a:extLst>
              <a:ext uri="{FF2B5EF4-FFF2-40B4-BE49-F238E27FC236}">
                <a16:creationId xmlns:a16="http://schemas.microsoft.com/office/drawing/2014/main" id="{F4E5232D-F113-5500-E0F6-12E4496DD97F}"/>
              </a:ext>
            </a:extLst>
          </p:cNvPr>
          <p:cNvSpPr>
            <a:spLocks noGrp="1"/>
          </p:cNvSpPr>
          <p:nvPr>
            <p:ph idx="1"/>
          </p:nvPr>
        </p:nvSpPr>
        <p:spPr>
          <a:xfrm>
            <a:off x="6417734" y="2614612"/>
            <a:ext cx="5291663" cy="3752849"/>
          </a:xfrm>
        </p:spPr>
        <p:txBody>
          <a:bodyPr>
            <a:normAutofit/>
          </a:bodyPr>
          <a:lstStyle/>
          <a:p>
            <a:pPr marL="285750" indent="-285750">
              <a:buFont typeface="Arial"/>
              <a:buChar char="•"/>
            </a:pPr>
            <a:r>
              <a:rPr lang="en-US" sz="1800"/>
              <a:t>HPC needs the humanities. The humanities need HPC. Neither survives this era alone</a:t>
            </a:r>
          </a:p>
          <a:p>
            <a:pPr marL="285750" indent="-285750">
              <a:buFont typeface="Arial"/>
              <a:buChar char="•"/>
            </a:pPr>
            <a:r>
              <a:rPr lang="en-US" sz="1800"/>
              <a:t>The AI Catalyst model is one structure for that partnership — replicable, faculty-led, built for the institutions you already have</a:t>
            </a:r>
          </a:p>
          <a:p>
            <a:pPr marL="285750" indent="-285750">
              <a:buFont typeface="Arial"/>
              <a:buChar char="•"/>
            </a:pPr>
            <a:r>
              <a:rPr lang="en-US" sz="1800"/>
              <a:t>Idaho is betting on humanities partnerships. </a:t>
            </a:r>
            <a:r>
              <a:rPr lang="en-US" sz="1800" b="1"/>
              <a:t>The question is who you’ll partner with — and when you’ll start</a:t>
            </a:r>
          </a:p>
        </p:txBody>
      </p:sp>
    </p:spTree>
    <p:extLst>
      <p:ext uri="{BB962C8B-B14F-4D97-AF65-F5344CB8AC3E}">
        <p14:creationId xmlns:p14="http://schemas.microsoft.com/office/powerpoint/2010/main" val="4080383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BA17A4-1989-32AD-270A-DBB6475B504D}"/>
              </a:ext>
            </a:extLst>
          </p:cNvPr>
          <p:cNvSpPr>
            <a:spLocks noGrp="1"/>
          </p:cNvSpPr>
          <p:nvPr>
            <p:ph type="title"/>
          </p:nvPr>
        </p:nvSpPr>
        <p:spPr>
          <a:xfrm>
            <a:off x="7531610" y="365125"/>
            <a:ext cx="3822189" cy="1899912"/>
          </a:xfrm>
        </p:spPr>
        <p:txBody>
          <a:bodyPr>
            <a:normAutofit/>
          </a:bodyPr>
          <a:lstStyle/>
          <a:p>
            <a:pPr>
              <a:buNone/>
            </a:pPr>
            <a:r>
              <a:rPr lang="en-US" sz="4000" b="1" dirty="0"/>
              <a:t>Let’s Talk!</a:t>
            </a:r>
          </a:p>
        </p:txBody>
      </p:sp>
      <p:pic>
        <p:nvPicPr>
          <p:cNvPr id="4" name="Picture 3" descr="A cariacature of Liza surrounded by Ai interns with a mug that reads &quot;Human in the Loop&quot;">
            <a:extLst>
              <a:ext uri="{FF2B5EF4-FFF2-40B4-BE49-F238E27FC236}">
                <a16:creationId xmlns:a16="http://schemas.microsoft.com/office/drawing/2014/main" id="{E290DC93-D5DD-6B6D-7FC7-02A8CD32C15B}"/>
              </a:ext>
            </a:extLst>
          </p:cNvPr>
          <p:cNvPicPr>
            <a:picLocks noChangeAspect="1"/>
          </p:cNvPicPr>
          <p:nvPr/>
        </p:nvPicPr>
        <p:blipFill>
          <a:blip r:embed="rId2"/>
          <a:srcRect b="1130"/>
          <a:stretch>
            <a:fillRect/>
          </a:stretch>
        </p:blipFill>
        <p:spPr>
          <a:xfrm>
            <a:off x="1" y="10"/>
            <a:ext cx="6936390" cy="6857990"/>
          </a:xfrm>
          <a:prstGeom prst="rect">
            <a:avLst/>
          </a:prstGeom>
        </p:spPr>
      </p:pic>
      <p:sp>
        <p:nvSpPr>
          <p:cNvPr id="3" name="Content Placeholder 2">
            <a:extLst>
              <a:ext uri="{FF2B5EF4-FFF2-40B4-BE49-F238E27FC236}">
                <a16:creationId xmlns:a16="http://schemas.microsoft.com/office/drawing/2014/main" id="{B7EB6CD3-94CA-BCBA-D95E-71A60108F421}"/>
              </a:ext>
            </a:extLst>
          </p:cNvPr>
          <p:cNvSpPr>
            <a:spLocks noGrp="1"/>
          </p:cNvSpPr>
          <p:nvPr>
            <p:ph idx="1"/>
          </p:nvPr>
        </p:nvSpPr>
        <p:spPr>
          <a:xfrm>
            <a:off x="7531610" y="2434201"/>
            <a:ext cx="3822189" cy="3742762"/>
          </a:xfrm>
        </p:spPr>
        <p:txBody>
          <a:bodyPr>
            <a:normAutofit/>
          </a:bodyPr>
          <a:lstStyle/>
          <a:p>
            <a:pPr fontAlgn="base"/>
            <a:r>
              <a:rPr lang="en-US" sz="1600"/>
              <a:t>Liza Long  </a:t>
            </a:r>
            <a:r>
              <a:rPr lang="en-US" sz="1600" u="sng"/>
              <a:t>llong@edu.idaho.gov</a:t>
            </a:r>
            <a:endParaRPr lang="en-US" sz="1600"/>
          </a:p>
          <a:p>
            <a:pPr fontAlgn="base"/>
            <a:r>
              <a:rPr lang="en-US" sz="1600" u="sng">
                <a:hlinkClick r:id="rId3"/>
              </a:rPr>
              <a:t>Artisanal Intelligence on Substack</a:t>
            </a:r>
            <a:endParaRPr lang="en-US" sz="1600"/>
          </a:p>
          <a:p>
            <a:pPr fontAlgn="base"/>
            <a:r>
              <a:rPr lang="en-US" sz="1600" u="sng">
                <a:hlinkClick r:id="rId4"/>
              </a:rPr>
              <a:t>LinkedIn</a:t>
            </a:r>
            <a:endParaRPr lang="en-US" sz="1600"/>
          </a:p>
          <a:p>
            <a:pPr fontAlgn="base"/>
            <a:r>
              <a:rPr lang="en-US" sz="1600" u="sng">
                <a:hlinkClick r:id="rId5"/>
              </a:rPr>
              <a:t>Teaching and Learning with Artificial Intelligence</a:t>
            </a:r>
            <a:endParaRPr lang="en-US" sz="1600"/>
          </a:p>
          <a:p>
            <a:pPr fontAlgn="base"/>
            <a:r>
              <a:rPr lang="en-US" sz="1600" u="sng">
                <a:hlinkClick r:id="rId6"/>
              </a:rPr>
              <a:t>Cyborgs and Centaurs: Writing in the Age of AI</a:t>
            </a:r>
            <a:endParaRPr lang="en-US" sz="1600"/>
          </a:p>
          <a:p>
            <a:pPr fontAlgn="base"/>
            <a:r>
              <a:rPr lang="en-US" sz="1600" u="sng">
                <a:hlinkClick r:id="rId7"/>
              </a:rPr>
              <a:t>Critical Worlds: A Targeted Approach to Literary Analysis</a:t>
            </a:r>
            <a:endParaRPr lang="en-US" sz="1600"/>
          </a:p>
          <a:p>
            <a:pPr fontAlgn="base"/>
            <a:r>
              <a:rPr lang="en-US" sz="1600" u="sng">
                <a:hlinkClick r:id="rId8"/>
              </a:rPr>
              <a:t>Policy Priorities for Generative AI and Open Education </a:t>
            </a:r>
            <a:r>
              <a:rPr lang="en-US" sz="1600"/>
              <a:t>(DOERS)</a:t>
            </a:r>
          </a:p>
          <a:p>
            <a:pPr fontAlgn="base"/>
            <a:r>
              <a:rPr lang="en-US" sz="1600">
                <a:hlinkClick r:id="rId9"/>
              </a:rPr>
              <a:t>Accessibility by Design</a:t>
            </a:r>
            <a:endParaRPr lang="en-US" sz="1600"/>
          </a:p>
        </p:txBody>
      </p:sp>
    </p:spTree>
    <p:extLst>
      <p:ext uri="{BB962C8B-B14F-4D97-AF65-F5344CB8AC3E}">
        <p14:creationId xmlns:p14="http://schemas.microsoft.com/office/powerpoint/2010/main" val="272058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6CF3DF-2E2B-04BF-8742-42F9C7137EED}"/>
              </a:ext>
            </a:extLst>
          </p:cNvPr>
          <p:cNvSpPr>
            <a:spLocks noGrp="1"/>
          </p:cNvSpPr>
          <p:nvPr>
            <p:ph type="title"/>
          </p:nvPr>
        </p:nvSpPr>
        <p:spPr>
          <a:xfrm>
            <a:off x="4553733" y="548464"/>
            <a:ext cx="6798541" cy="1675623"/>
          </a:xfrm>
        </p:spPr>
        <p:txBody>
          <a:bodyPr anchor="b">
            <a:normAutofit/>
          </a:bodyPr>
          <a:lstStyle/>
          <a:p>
            <a:pPr>
              <a:buNone/>
            </a:pPr>
            <a:r>
              <a:rPr lang="en-US" sz="3700" b="1"/>
              <a:t>What happens when a computer learns to write and Code?</a:t>
            </a:r>
          </a:p>
        </p:txBody>
      </p:sp>
      <p:pic>
        <p:nvPicPr>
          <p:cNvPr id="20" name="Picture 19" descr="Computer script on a screen">
            <a:extLst>
              <a:ext uri="{FF2B5EF4-FFF2-40B4-BE49-F238E27FC236}">
                <a16:creationId xmlns:a16="http://schemas.microsoft.com/office/drawing/2014/main" id="{1D07D50A-6AA9-56D4-EA8F-070DE8810944}"/>
              </a:ext>
            </a:extLst>
          </p:cNvPr>
          <p:cNvPicPr>
            <a:picLocks noChangeAspect="1"/>
          </p:cNvPicPr>
          <p:nvPr/>
        </p:nvPicPr>
        <p:blipFill>
          <a:blip r:embed="rId2"/>
          <a:srcRect l="9691" r="49463" b="-1"/>
          <a:stretch>
            <a:fillRect/>
          </a:stretch>
        </p:blipFill>
        <p:spPr>
          <a:xfrm>
            <a:off x="1" y="10"/>
            <a:ext cx="4196496" cy="6857990"/>
          </a:xfrm>
          <a:prstGeom prst="rect">
            <a:avLst/>
          </a:prstGeom>
          <a:effectLst/>
        </p:spPr>
      </p:pic>
      <p:sp>
        <p:nvSpPr>
          <p:cNvPr id="3" name="Content Placeholder 2">
            <a:extLst>
              <a:ext uri="{FF2B5EF4-FFF2-40B4-BE49-F238E27FC236}">
                <a16:creationId xmlns:a16="http://schemas.microsoft.com/office/drawing/2014/main" id="{C5BE30C9-DABE-D0D3-11CA-E13A452DD65B}"/>
              </a:ext>
            </a:extLst>
          </p:cNvPr>
          <p:cNvSpPr>
            <a:spLocks noGrp="1"/>
          </p:cNvSpPr>
          <p:nvPr>
            <p:ph idx="1"/>
          </p:nvPr>
        </p:nvSpPr>
        <p:spPr>
          <a:xfrm>
            <a:off x="4553734" y="2409830"/>
            <a:ext cx="6798539" cy="3705217"/>
          </a:xfrm>
        </p:spPr>
        <p:txBody>
          <a:bodyPr>
            <a:normAutofit/>
          </a:bodyPr>
          <a:lstStyle/>
          <a:p>
            <a:pPr marL="285750" indent="-285750">
              <a:buFont typeface="Arial"/>
              <a:buChar char="•"/>
            </a:pPr>
            <a:r>
              <a:rPr lang="en-US" sz="2000" b="1"/>
              <a:t>Writing and coding are the two fields LLMs disrupted most — and the two where expertise still matters most</a:t>
            </a:r>
          </a:p>
          <a:p>
            <a:pPr marL="285750" indent="-285750">
              <a:buFont typeface="Arial"/>
              <a:buChar char="•"/>
            </a:pPr>
            <a:r>
              <a:rPr lang="en-US" sz="2000"/>
              <a:t>For decades, we taught humans to speak machine: Assembly, C, Python, SQL</a:t>
            </a:r>
          </a:p>
          <a:p>
            <a:pPr marL="285750" indent="-285750">
              <a:buFont typeface="Arial"/>
              <a:buChar char="•"/>
            </a:pPr>
            <a:r>
              <a:rPr lang="en-US" sz="2000"/>
              <a:t>LLMs flipped the script</a:t>
            </a:r>
          </a:p>
          <a:p>
            <a:pPr marL="285750" indent="-285750">
              <a:buFont typeface="Arial"/>
              <a:buChar char="•"/>
            </a:pPr>
            <a:r>
              <a:rPr lang="en-US" sz="2000"/>
              <a:t>“Vibe coding” is describing intent, not writing syntax</a:t>
            </a:r>
          </a:p>
          <a:p>
            <a:pPr marL="285750" indent="-285750">
              <a:buFont typeface="Arial"/>
              <a:buChar char="•"/>
            </a:pPr>
            <a:r>
              <a:rPr lang="en-US" sz="2000" b="1"/>
              <a:t>The question for both fields: how do we train the next generation of experts?</a:t>
            </a:r>
          </a:p>
        </p:txBody>
      </p:sp>
    </p:spTree>
    <p:extLst>
      <p:ext uri="{BB962C8B-B14F-4D97-AF65-F5344CB8AC3E}">
        <p14:creationId xmlns:p14="http://schemas.microsoft.com/office/powerpoint/2010/main" val="3424390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8364E8-43FB-41BF-CB15-61571B1E5589}"/>
              </a:ext>
            </a:extLst>
          </p:cNvPr>
          <p:cNvSpPr>
            <a:spLocks noGrp="1"/>
          </p:cNvSpPr>
          <p:nvPr>
            <p:ph type="title"/>
          </p:nvPr>
        </p:nvSpPr>
        <p:spPr>
          <a:xfrm>
            <a:off x="4553733" y="548464"/>
            <a:ext cx="6798541" cy="1675623"/>
          </a:xfrm>
        </p:spPr>
        <p:txBody>
          <a:bodyPr anchor="b">
            <a:normAutofit/>
          </a:bodyPr>
          <a:lstStyle/>
          <a:p>
            <a:pPr>
              <a:buNone/>
            </a:pPr>
            <a:r>
              <a:rPr lang="en-US" sz="4000" b="1"/>
              <a:t>Prompt engineering is rhetoric</a:t>
            </a:r>
          </a:p>
        </p:txBody>
      </p:sp>
      <p:pic>
        <p:nvPicPr>
          <p:cNvPr id="6" name="Picture 5">
            <a:extLst>
              <a:ext uri="{FF2B5EF4-FFF2-40B4-BE49-F238E27FC236}">
                <a16:creationId xmlns:a16="http://schemas.microsoft.com/office/drawing/2014/main" id="{1953A277-7667-5D8C-DA45-4521186653C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0428" r="10103"/>
          <a:stretch>
            <a:fillRect/>
          </a:stretch>
        </p:blipFill>
        <p:spPr>
          <a:xfrm>
            <a:off x="1" y="10"/>
            <a:ext cx="4196496" cy="6857990"/>
          </a:xfrm>
          <a:prstGeom prst="rect">
            <a:avLst/>
          </a:prstGeom>
          <a:effectLst/>
        </p:spPr>
      </p:pic>
      <p:sp>
        <p:nvSpPr>
          <p:cNvPr id="3" name="Content Placeholder 2">
            <a:extLst>
              <a:ext uri="{FF2B5EF4-FFF2-40B4-BE49-F238E27FC236}">
                <a16:creationId xmlns:a16="http://schemas.microsoft.com/office/drawing/2014/main" id="{42232CA8-139A-E8BC-5A04-7728A8932647}"/>
              </a:ext>
            </a:extLst>
          </p:cNvPr>
          <p:cNvSpPr>
            <a:spLocks noGrp="1"/>
          </p:cNvSpPr>
          <p:nvPr>
            <p:ph idx="1"/>
          </p:nvPr>
        </p:nvSpPr>
        <p:spPr>
          <a:xfrm>
            <a:off x="4553734" y="2409830"/>
            <a:ext cx="6798539" cy="3705217"/>
          </a:xfrm>
        </p:spPr>
        <p:txBody>
          <a:bodyPr>
            <a:normAutofit/>
          </a:bodyPr>
          <a:lstStyle/>
          <a:p>
            <a:pPr marL="285750" indent="-285750">
              <a:buFont typeface="Arial"/>
              <a:buChar char="•"/>
            </a:pPr>
            <a:r>
              <a:rPr lang="en-US" sz="2000" dirty="0"/>
              <a:t>Aristotle called it: logos (task/reasoning structure), ethos (role/authority frame), pathos (audience and stakes)</a:t>
            </a:r>
          </a:p>
          <a:p>
            <a:pPr marL="285750" indent="-285750">
              <a:buFont typeface="Arial"/>
              <a:buChar char="•"/>
            </a:pPr>
            <a:r>
              <a:rPr lang="en-US" sz="2000" dirty="0"/>
              <a:t>Knowing your audience means knowing your model</a:t>
            </a:r>
          </a:p>
          <a:p>
            <a:pPr marL="285750" indent="-285750">
              <a:buFont typeface="Arial"/>
              <a:buChar char="•"/>
            </a:pPr>
            <a:r>
              <a:rPr lang="en-US" sz="2000" dirty="0"/>
              <a:t>Iteration, revision, argumentation — this is what English teachers have always taught</a:t>
            </a:r>
          </a:p>
        </p:txBody>
      </p:sp>
    </p:spTree>
    <p:extLst>
      <p:ext uri="{BB962C8B-B14F-4D97-AF65-F5344CB8AC3E}">
        <p14:creationId xmlns:p14="http://schemas.microsoft.com/office/powerpoint/2010/main" val="2647173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70B81B-A8C4-10E2-7A81-4E6BC60616D8}"/>
              </a:ext>
            </a:extLst>
          </p:cNvPr>
          <p:cNvSpPr>
            <a:spLocks noGrp="1"/>
          </p:cNvSpPr>
          <p:nvPr>
            <p:ph type="title"/>
          </p:nvPr>
        </p:nvSpPr>
        <p:spPr>
          <a:xfrm>
            <a:off x="826396" y="586855"/>
            <a:ext cx="4230100" cy="3387497"/>
          </a:xfrm>
        </p:spPr>
        <p:txBody>
          <a:bodyPr anchor="b">
            <a:normAutofit/>
          </a:bodyPr>
          <a:lstStyle/>
          <a:p>
            <a:pPr algn="r">
              <a:buNone/>
            </a:pPr>
            <a:r>
              <a:rPr lang="en-US" sz="4000" b="1">
                <a:solidFill>
                  <a:srgbClr val="FFFFFF"/>
                </a:solidFill>
              </a:rPr>
              <a:t>Your infrastructure runs on language now</a:t>
            </a:r>
          </a:p>
        </p:txBody>
      </p:sp>
      <p:sp>
        <p:nvSpPr>
          <p:cNvPr id="3" name="Content Placeholder 2">
            <a:extLst>
              <a:ext uri="{FF2B5EF4-FFF2-40B4-BE49-F238E27FC236}">
                <a16:creationId xmlns:a16="http://schemas.microsoft.com/office/drawing/2014/main" id="{7C299796-EB14-FD1F-9C28-1730F0A86EB5}"/>
              </a:ext>
            </a:extLst>
          </p:cNvPr>
          <p:cNvSpPr>
            <a:spLocks noGrp="1"/>
          </p:cNvSpPr>
          <p:nvPr>
            <p:ph idx="1"/>
          </p:nvPr>
        </p:nvSpPr>
        <p:spPr>
          <a:xfrm>
            <a:off x="6503158" y="649480"/>
            <a:ext cx="4862447" cy="5546047"/>
          </a:xfrm>
        </p:spPr>
        <p:txBody>
          <a:bodyPr anchor="ctr">
            <a:normAutofit/>
          </a:bodyPr>
          <a:lstStyle/>
          <a:p>
            <a:pPr marL="285750" indent="-285750">
              <a:buFont typeface="Arial"/>
              <a:buChar char="•"/>
            </a:pPr>
            <a:r>
              <a:rPr lang="en-US" sz="2000"/>
              <a:t>HPC workflows increasingly involve LLM layers</a:t>
            </a:r>
          </a:p>
          <a:p>
            <a:pPr marL="285750" indent="-285750">
              <a:buFont typeface="Arial"/>
              <a:buChar char="•"/>
            </a:pPr>
            <a:r>
              <a:rPr lang="en-US" sz="2000"/>
              <a:t>The technical </a:t>
            </a:r>
            <a:r>
              <a:rPr lang="en-US" sz="2000" i="1"/>
              <a:t>how</a:t>
            </a:r>
            <a:r>
              <a:rPr lang="en-US" sz="2000"/>
              <a:t> is automating — the conceptual </a:t>
            </a:r>
            <a:r>
              <a:rPr lang="en-US" sz="2000" i="1"/>
              <a:t>what</a:t>
            </a:r>
            <a:r>
              <a:rPr lang="en-US" sz="2000"/>
              <a:t> and ethical </a:t>
            </a:r>
            <a:r>
              <a:rPr lang="en-US" sz="2000" i="1"/>
              <a:t>why</a:t>
            </a:r>
            <a:r>
              <a:rPr lang="en-US" sz="2000"/>
              <a:t> are the new scarce skills</a:t>
            </a:r>
          </a:p>
          <a:p>
            <a:pPr marL="285750" indent="-285750">
              <a:buFont typeface="Arial"/>
              <a:buChar char="•"/>
            </a:pPr>
            <a:r>
              <a:rPr lang="en-US" sz="2000"/>
              <a:t>Two bottlenecks, both linguistic: </a:t>
            </a:r>
            <a:r>
              <a:rPr lang="en-US" sz="2000" b="1"/>
              <a:t>prompt quality</a:t>
            </a:r>
            <a:r>
              <a:rPr lang="en-US" sz="2000"/>
              <a:t> (can you formulate the problem?) and </a:t>
            </a:r>
            <a:r>
              <a:rPr lang="en-US" sz="2000" b="1"/>
              <a:t>discernment</a:t>
            </a:r>
            <a:r>
              <a:rPr lang="en-US" sz="2000"/>
              <a:t> (is the output true, sound, usable?)</a:t>
            </a:r>
          </a:p>
          <a:p>
            <a:pPr marL="285750" indent="-285750">
              <a:buFont typeface="Arial"/>
              <a:buChar char="•"/>
            </a:pPr>
            <a:r>
              <a:rPr lang="en-US" sz="2000"/>
              <a:t>Who on your team is trained to evaluate an argument?</a:t>
            </a:r>
          </a:p>
        </p:txBody>
      </p:sp>
    </p:spTree>
    <p:extLst>
      <p:ext uri="{BB962C8B-B14F-4D97-AF65-F5344CB8AC3E}">
        <p14:creationId xmlns:p14="http://schemas.microsoft.com/office/powerpoint/2010/main" val="309663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B04E78-BA1D-F83F-A4BC-5CC80AADB56A}"/>
              </a:ext>
            </a:extLst>
          </p:cNvPr>
          <p:cNvSpPr>
            <a:spLocks noGrp="1"/>
          </p:cNvSpPr>
          <p:nvPr>
            <p:ph type="title"/>
          </p:nvPr>
        </p:nvSpPr>
        <p:spPr>
          <a:xfrm>
            <a:off x="7531610" y="365125"/>
            <a:ext cx="3822189" cy="1899912"/>
          </a:xfrm>
        </p:spPr>
        <p:txBody>
          <a:bodyPr>
            <a:normAutofit/>
          </a:bodyPr>
          <a:lstStyle/>
          <a:p>
            <a:pPr>
              <a:buNone/>
            </a:pPr>
            <a:r>
              <a:rPr lang="en-US" sz="3400" b="1"/>
              <a:t>Idaho had to figure out AI literacy partnerships fast</a:t>
            </a:r>
          </a:p>
        </p:txBody>
      </p:sp>
      <p:pic>
        <p:nvPicPr>
          <p:cNvPr id="5" name="Picture 4">
            <a:extLst>
              <a:ext uri="{FF2B5EF4-FFF2-40B4-BE49-F238E27FC236}">
                <a16:creationId xmlns:a16="http://schemas.microsoft.com/office/drawing/2014/main" id="{9EE6FBEC-2A03-65F3-0B43-A8F1BACFA98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9782" r="19279" b="-1"/>
          <a:stretch>
            <a:fillRect/>
          </a:stretch>
        </p:blipFill>
        <p:spPr>
          <a:xfrm>
            <a:off x="1" y="10"/>
            <a:ext cx="6936390" cy="6857990"/>
          </a:xfrm>
          <a:prstGeom prst="rect">
            <a:avLst/>
          </a:prstGeom>
        </p:spPr>
      </p:pic>
      <p:sp>
        <p:nvSpPr>
          <p:cNvPr id="3" name="Content Placeholder 2">
            <a:extLst>
              <a:ext uri="{FF2B5EF4-FFF2-40B4-BE49-F238E27FC236}">
                <a16:creationId xmlns:a16="http://schemas.microsoft.com/office/drawing/2014/main" id="{03791EB4-B94C-4C12-9B84-76CE31C6BDAB}"/>
              </a:ext>
            </a:extLst>
          </p:cNvPr>
          <p:cNvSpPr>
            <a:spLocks noGrp="1"/>
          </p:cNvSpPr>
          <p:nvPr>
            <p:ph idx="1"/>
          </p:nvPr>
        </p:nvSpPr>
        <p:spPr>
          <a:xfrm>
            <a:off x="7531610" y="2434201"/>
            <a:ext cx="3822189" cy="3742762"/>
          </a:xfrm>
        </p:spPr>
        <p:txBody>
          <a:bodyPr>
            <a:normAutofit/>
          </a:bodyPr>
          <a:lstStyle/>
          <a:p>
            <a:pPr marL="285750" indent="-285750">
              <a:buFont typeface="Arial"/>
              <a:buChar char="•"/>
            </a:pPr>
            <a:r>
              <a:rPr lang="en-US" sz="2000"/>
              <a:t>8 public colleges and universities</a:t>
            </a:r>
          </a:p>
          <a:p>
            <a:pPr marL="285750" indent="-285750">
              <a:buFont typeface="Arial"/>
              <a:buChar char="•"/>
            </a:pPr>
            <a:r>
              <a:rPr lang="en-US" sz="2000"/>
              <a:t>Significant rural, first-generation, workforce-focused population</a:t>
            </a:r>
          </a:p>
          <a:p>
            <a:pPr marL="285750" indent="-285750">
              <a:buFont typeface="Arial"/>
              <a:buChar char="•"/>
            </a:pPr>
            <a:r>
              <a:rPr lang="en-US" sz="2000"/>
              <a:t>2025: new statewide Director of Digital Learning &amp; AI (that’s me)</a:t>
            </a:r>
          </a:p>
          <a:p>
            <a:pPr marL="285750" indent="-285750">
              <a:buFont typeface="Arial"/>
              <a:buChar char="•"/>
            </a:pPr>
            <a:r>
              <a:rPr lang="en-US" sz="2000" b="1"/>
              <a:t>No playbook. No staff. $1.5M federal grant. Go.</a:t>
            </a:r>
          </a:p>
        </p:txBody>
      </p:sp>
      <p:sp>
        <p:nvSpPr>
          <p:cNvPr id="6" name="TextBox 5">
            <a:extLst>
              <a:ext uri="{FF2B5EF4-FFF2-40B4-BE49-F238E27FC236}">
                <a16:creationId xmlns:a16="http://schemas.microsoft.com/office/drawing/2014/main" id="{0A19303B-3AC6-B425-4656-3095683D99FB}"/>
              </a:ext>
            </a:extLst>
          </p:cNvPr>
          <p:cNvSpPr txBox="1"/>
          <p:nvPr/>
        </p:nvSpPr>
        <p:spPr>
          <a:xfrm>
            <a:off x="4638967" y="6657945"/>
            <a:ext cx="229742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societybyte.swiss/en/2023/05/02/16360/">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3292325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Rectangle 3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A5E921-6EFF-36D5-B256-39B3F84AA971}"/>
              </a:ext>
            </a:extLst>
          </p:cNvPr>
          <p:cNvSpPr>
            <a:spLocks noGrp="1"/>
          </p:cNvSpPr>
          <p:nvPr>
            <p:ph type="title"/>
          </p:nvPr>
        </p:nvSpPr>
        <p:spPr>
          <a:xfrm>
            <a:off x="466722" y="586855"/>
            <a:ext cx="3201366" cy="3387497"/>
          </a:xfrm>
        </p:spPr>
        <p:txBody>
          <a:bodyPr anchor="b">
            <a:normAutofit/>
          </a:bodyPr>
          <a:lstStyle/>
          <a:p>
            <a:pPr algn="r">
              <a:buNone/>
            </a:pPr>
            <a:r>
              <a:rPr lang="en-US" sz="4000" b="1" dirty="0">
                <a:solidFill>
                  <a:srgbClr val="FFFFFF"/>
                </a:solidFill>
              </a:rPr>
              <a:t>Accelerate Idaho: </a:t>
            </a:r>
            <a:br>
              <a:rPr lang="en-US" sz="4000" b="1" dirty="0">
                <a:solidFill>
                  <a:srgbClr val="FFFFFF"/>
                </a:solidFill>
              </a:rPr>
            </a:br>
            <a:r>
              <a:rPr lang="en-US" sz="4000" b="1" dirty="0">
                <a:solidFill>
                  <a:srgbClr val="FFFFFF"/>
                </a:solidFill>
              </a:rPr>
              <a:t>A vision for Idaho’s digital future</a:t>
            </a:r>
          </a:p>
        </p:txBody>
      </p:sp>
      <p:sp>
        <p:nvSpPr>
          <p:cNvPr id="3" name="Content Placeholder 2">
            <a:extLst>
              <a:ext uri="{FF2B5EF4-FFF2-40B4-BE49-F238E27FC236}">
                <a16:creationId xmlns:a16="http://schemas.microsoft.com/office/drawing/2014/main" id="{4BAE3B94-E0F9-6736-5F09-58A010AE61B9}"/>
              </a:ext>
            </a:extLst>
          </p:cNvPr>
          <p:cNvSpPr>
            <a:spLocks noGrp="1"/>
          </p:cNvSpPr>
          <p:nvPr>
            <p:ph idx="1"/>
          </p:nvPr>
        </p:nvSpPr>
        <p:spPr>
          <a:xfrm>
            <a:off x="4810259" y="649480"/>
            <a:ext cx="6555347" cy="5546047"/>
          </a:xfrm>
        </p:spPr>
        <p:txBody>
          <a:bodyPr anchor="ctr">
            <a:normAutofit/>
          </a:bodyPr>
          <a:lstStyle/>
          <a:p>
            <a:pPr marL="285750" indent="-285750">
              <a:buFont typeface="Arial"/>
              <a:buChar char="•"/>
            </a:pPr>
            <a:r>
              <a:rPr lang="en-US" sz="2000"/>
              <a:t>FIPSE-funded statewide initiative</a:t>
            </a:r>
          </a:p>
          <a:p>
            <a:pPr marL="285750" indent="-285750">
              <a:buFont typeface="Arial"/>
              <a:buChar char="•"/>
            </a:pPr>
            <a:r>
              <a:rPr lang="en-US" sz="2000"/>
              <a:t>Co-developed with Jason Blomquist, BSU Nursing Professor and former AI Fellow, and Joel Gladd, CWI Department Chair of Integrated Studies and AI Statewide Lead</a:t>
            </a:r>
          </a:p>
          <a:p>
            <a:pPr marL="285750" indent="-285750">
              <a:buFont typeface="Arial"/>
              <a:buChar char="•"/>
            </a:pPr>
            <a:r>
              <a:rPr lang="en-US" sz="2000"/>
              <a:t>Faculty development + curriculum integration across all 8 institutions</a:t>
            </a:r>
          </a:p>
          <a:p>
            <a:pPr marL="285750" indent="-285750">
              <a:buFont typeface="Arial"/>
              <a:buChar char="•"/>
            </a:pPr>
            <a:r>
              <a:rPr lang="en-US" sz="2000"/>
              <a:t>Built on a core premise: AI fluency is a humanities problem as much as a technical one</a:t>
            </a:r>
          </a:p>
          <a:p>
            <a:pPr marL="285750" indent="-285750">
              <a:buFont typeface="Arial"/>
              <a:buChar char="•"/>
            </a:pPr>
            <a:r>
              <a:rPr lang="en-US" sz="2000" b="1"/>
              <a:t>Bottom-up, faculty-led — not a top-down mandate</a:t>
            </a:r>
          </a:p>
          <a:p>
            <a:pPr marL="285750" indent="-285750">
              <a:buFont typeface="Arial"/>
              <a:buChar char="•"/>
            </a:pPr>
            <a:r>
              <a:rPr lang="en-US" sz="2000"/>
              <a:t>Funding technical innovation too — AI Innovation Awards designed to support work like Boisestate.ai and U of Idaho local language model efforts</a:t>
            </a:r>
          </a:p>
          <a:p>
            <a:pPr marL="285750" indent="-285750">
              <a:buFont typeface="Arial"/>
              <a:buChar char="•"/>
            </a:pPr>
            <a:r>
              <a:rPr lang="en-US" sz="2000"/>
              <a:t>Year 1 goal: seed every institution with an AI Catalyst cohort</a:t>
            </a:r>
          </a:p>
        </p:txBody>
      </p:sp>
    </p:spTree>
    <p:extLst>
      <p:ext uri="{BB962C8B-B14F-4D97-AF65-F5344CB8AC3E}">
        <p14:creationId xmlns:p14="http://schemas.microsoft.com/office/powerpoint/2010/main" val="427551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6BD898-12B7-7A22-2BE0-3F458028DE7D}"/>
              </a:ext>
            </a:extLst>
          </p:cNvPr>
          <p:cNvSpPr>
            <a:spLocks noGrp="1"/>
          </p:cNvSpPr>
          <p:nvPr>
            <p:ph type="title"/>
          </p:nvPr>
        </p:nvSpPr>
        <p:spPr>
          <a:xfrm>
            <a:off x="6417892" y="267145"/>
            <a:ext cx="4873082" cy="1899912"/>
          </a:xfrm>
        </p:spPr>
        <p:txBody>
          <a:bodyPr>
            <a:normAutofit/>
          </a:bodyPr>
          <a:lstStyle/>
          <a:p>
            <a:pPr>
              <a:buNone/>
            </a:pPr>
            <a:r>
              <a:rPr lang="en-US" sz="4000" b="1" dirty="0"/>
              <a:t>AI Catalysts: </a:t>
            </a:r>
            <a:br>
              <a:rPr lang="en-US" sz="4000" b="1" dirty="0"/>
            </a:br>
            <a:r>
              <a:rPr lang="en-US" sz="4000" b="1" dirty="0"/>
              <a:t>Faculty ambassadors</a:t>
            </a:r>
          </a:p>
        </p:txBody>
      </p:sp>
      <p:pic>
        <p:nvPicPr>
          <p:cNvPr id="5" name="Picture 4" descr="Smiling woman with laptop on desk">
            <a:extLst>
              <a:ext uri="{FF2B5EF4-FFF2-40B4-BE49-F238E27FC236}">
                <a16:creationId xmlns:a16="http://schemas.microsoft.com/office/drawing/2014/main" id="{8B203762-BF6C-335E-00DF-3CADFD78F3C1}"/>
              </a:ext>
            </a:extLst>
          </p:cNvPr>
          <p:cNvPicPr>
            <a:picLocks noChangeAspect="1"/>
          </p:cNvPicPr>
          <p:nvPr/>
        </p:nvPicPr>
        <p:blipFill>
          <a:blip r:embed="rId2">
            <a:extLst>
              <a:ext uri="{28A0092B-C50C-407E-A947-70E740481C1C}">
                <a14:useLocalDpi xmlns:a14="http://schemas.microsoft.com/office/drawing/2010/main" val="0"/>
              </a:ext>
            </a:extLst>
          </a:blip>
          <a:srcRect l="17494" r="14992" b="-1"/>
          <a:stretch>
            <a:fillRect/>
          </a:stretch>
        </p:blipFill>
        <p:spPr>
          <a:xfrm>
            <a:off x="-1099456" y="10"/>
            <a:ext cx="6936390" cy="6857990"/>
          </a:xfrm>
          <a:prstGeom prst="rect">
            <a:avLst/>
          </a:prstGeom>
        </p:spPr>
      </p:pic>
      <p:sp>
        <p:nvSpPr>
          <p:cNvPr id="3" name="Content Placeholder 2">
            <a:extLst>
              <a:ext uri="{FF2B5EF4-FFF2-40B4-BE49-F238E27FC236}">
                <a16:creationId xmlns:a16="http://schemas.microsoft.com/office/drawing/2014/main" id="{CF4489FB-C284-7020-28CA-C84262ED043B}"/>
              </a:ext>
            </a:extLst>
          </p:cNvPr>
          <p:cNvSpPr>
            <a:spLocks noGrp="1"/>
          </p:cNvSpPr>
          <p:nvPr>
            <p:ph idx="1"/>
          </p:nvPr>
        </p:nvSpPr>
        <p:spPr>
          <a:xfrm>
            <a:off x="6355068" y="2434201"/>
            <a:ext cx="4998731" cy="3742762"/>
          </a:xfrm>
        </p:spPr>
        <p:txBody>
          <a:bodyPr>
            <a:noAutofit/>
          </a:bodyPr>
          <a:lstStyle/>
          <a:p>
            <a:pPr marL="285750" indent="-285750">
              <a:buFont typeface="Arial"/>
              <a:buChar char="•"/>
            </a:pPr>
            <a:r>
              <a:rPr lang="en-US" sz="1800" dirty="0"/>
              <a:t>Ambassadors translate between worlds — here, between technical infrastructure and ethical, literate practice</a:t>
            </a:r>
          </a:p>
          <a:p>
            <a:pPr marL="285750" indent="-285750">
              <a:buFont typeface="Arial"/>
              <a:buChar char="•"/>
            </a:pPr>
            <a:r>
              <a:rPr lang="en-US" sz="1800" dirty="0"/>
              <a:t>They model the “human in the loop” — the critical inquiry that keeps AI accountable to truth and purpose</a:t>
            </a:r>
          </a:p>
          <a:p>
            <a:pPr marL="285750" indent="-285750">
              <a:buFont typeface="Arial"/>
              <a:buChar char="•"/>
            </a:pPr>
            <a:r>
              <a:rPr lang="en-US" sz="1800" dirty="0"/>
              <a:t>They redesign courses for an AI-present world, using AI tools critically and ethically</a:t>
            </a:r>
          </a:p>
          <a:p>
            <a:pPr marL="285750" indent="-285750">
              <a:buFont typeface="Arial"/>
              <a:buChar char="•"/>
            </a:pPr>
            <a:r>
              <a:rPr lang="en-US" sz="1800" dirty="0"/>
              <a:t>They bridge their disciplines to institutional change — humanities faculty especially, bringing rhetoric and discernment to the work</a:t>
            </a:r>
          </a:p>
          <a:p>
            <a:pPr marL="285750" indent="-285750">
              <a:buFont typeface="Arial"/>
              <a:buChar char="•"/>
            </a:pPr>
            <a:r>
              <a:rPr lang="en-US" sz="1800" dirty="0"/>
              <a:t>They share back: case studies, frameworks, peer teaching</a:t>
            </a:r>
          </a:p>
        </p:txBody>
      </p:sp>
    </p:spTree>
    <p:extLst>
      <p:ext uri="{BB962C8B-B14F-4D97-AF65-F5344CB8AC3E}">
        <p14:creationId xmlns:p14="http://schemas.microsoft.com/office/powerpoint/2010/main" val="3182870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789D36-092C-6408-D1A7-23E8E6D91922}"/>
              </a:ext>
            </a:extLst>
          </p:cNvPr>
          <p:cNvSpPr>
            <a:spLocks noGrp="1"/>
          </p:cNvSpPr>
          <p:nvPr>
            <p:ph type="title"/>
          </p:nvPr>
        </p:nvSpPr>
        <p:spPr>
          <a:xfrm>
            <a:off x="466722" y="586855"/>
            <a:ext cx="3201366" cy="3387497"/>
          </a:xfrm>
        </p:spPr>
        <p:txBody>
          <a:bodyPr anchor="b">
            <a:normAutofit/>
          </a:bodyPr>
          <a:lstStyle/>
          <a:p>
            <a:pPr algn="r">
              <a:buNone/>
            </a:pPr>
            <a:r>
              <a:rPr lang="en-US" sz="4000" b="1">
                <a:solidFill>
                  <a:srgbClr val="FFFFFF"/>
                </a:solidFill>
              </a:rPr>
              <a:t>How our Catalyst cohort works</a:t>
            </a:r>
          </a:p>
        </p:txBody>
      </p:sp>
      <p:sp>
        <p:nvSpPr>
          <p:cNvPr id="3" name="Content Placeholder 2">
            <a:extLst>
              <a:ext uri="{FF2B5EF4-FFF2-40B4-BE49-F238E27FC236}">
                <a16:creationId xmlns:a16="http://schemas.microsoft.com/office/drawing/2014/main" id="{26E4BA3B-16CD-7CCD-38EF-9D551B361BB8}"/>
              </a:ext>
            </a:extLst>
          </p:cNvPr>
          <p:cNvSpPr>
            <a:spLocks noGrp="1"/>
          </p:cNvSpPr>
          <p:nvPr>
            <p:ph idx="1"/>
          </p:nvPr>
        </p:nvSpPr>
        <p:spPr>
          <a:xfrm>
            <a:off x="4810259" y="649480"/>
            <a:ext cx="6555347" cy="5546047"/>
          </a:xfrm>
        </p:spPr>
        <p:txBody>
          <a:bodyPr anchor="ctr">
            <a:normAutofit/>
          </a:bodyPr>
          <a:lstStyle/>
          <a:p>
            <a:pPr marL="285750" indent="-285750">
              <a:buFont typeface="Arial"/>
              <a:buChar char="•"/>
            </a:pPr>
            <a:r>
              <a:rPr lang="en-US" sz="2000" b="1" dirty="0"/>
              <a:t>Year 1 (2025-2026): </a:t>
            </a:r>
            <a:r>
              <a:rPr lang="en-US" sz="2000" dirty="0"/>
              <a:t>statewide AI lead (Joel Gladd) + 1 faculty catalyst at each of 8 public IHEs</a:t>
            </a:r>
          </a:p>
          <a:p>
            <a:pPr marL="285750" indent="-285750">
              <a:buFont typeface="Arial"/>
              <a:buChar char="•"/>
            </a:pPr>
            <a:r>
              <a:rPr lang="en-US" sz="2000" b="1" dirty="0"/>
              <a:t>With grant (Year 2): </a:t>
            </a:r>
            <a:r>
              <a:rPr lang="en-US" sz="2000" dirty="0"/>
              <a:t>Director of AI manages the program; 2 faculty catalysts per institution</a:t>
            </a:r>
          </a:p>
          <a:p>
            <a:pPr marL="285750" indent="-285750">
              <a:buFont typeface="Arial"/>
              <a:buChar char="•"/>
            </a:pPr>
            <a:r>
              <a:rPr lang="en-US" sz="2000" dirty="0"/>
              <a:t>Catalysts are </a:t>
            </a:r>
            <a:r>
              <a:rPr lang="en-US" sz="2000" i="1" dirty="0"/>
              <a:t>faculty</a:t>
            </a:r>
            <a:r>
              <a:rPr lang="en-US" sz="2000" dirty="0"/>
              <a:t> champions — not staff</a:t>
            </a:r>
          </a:p>
          <a:p>
            <a:pPr marL="285750" indent="-285750">
              <a:buFont typeface="Arial"/>
              <a:buChar char="•"/>
            </a:pPr>
            <a:r>
              <a:rPr lang="en-US" sz="2000" dirty="0"/>
              <a:t>Bi-weekly meetings alternating with bi-weekly virtual webinars/show and tell sessions</a:t>
            </a:r>
          </a:p>
          <a:p>
            <a:pPr marL="285750" indent="-285750">
              <a:buFont typeface="Arial"/>
              <a:buChar char="•"/>
            </a:pPr>
            <a:r>
              <a:rPr lang="en-US" sz="2000" dirty="0"/>
              <a:t>Paired with the statewide Teaching &amp; Learning with Technology Committee (TLTC) for staff, instructional design, LMS, CTE</a:t>
            </a:r>
          </a:p>
          <a:p>
            <a:pPr marL="285750" indent="-285750">
              <a:buFont typeface="Arial"/>
              <a:buChar char="•"/>
            </a:pPr>
            <a:r>
              <a:rPr lang="en-US" sz="2000" dirty="0"/>
              <a:t>Biweekly cohort meetings, peer “show and tell” webinars, annual symposium</a:t>
            </a:r>
          </a:p>
          <a:p>
            <a:pPr marL="285750" indent="-285750">
              <a:buFont typeface="Arial"/>
              <a:buChar char="•"/>
            </a:pPr>
            <a:r>
              <a:rPr lang="en-US" sz="2000" dirty="0"/>
              <a:t>Conduit of best practices and information for knowledge sharing among institutions</a:t>
            </a:r>
          </a:p>
        </p:txBody>
      </p:sp>
    </p:spTree>
    <p:extLst>
      <p:ext uri="{BB962C8B-B14F-4D97-AF65-F5344CB8AC3E}">
        <p14:creationId xmlns:p14="http://schemas.microsoft.com/office/powerpoint/2010/main" val="1577018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33A02D-B71F-25F8-6103-EBE59B20BF1A}"/>
              </a:ext>
            </a:extLst>
          </p:cNvPr>
          <p:cNvSpPr>
            <a:spLocks noGrp="1"/>
          </p:cNvSpPr>
          <p:nvPr>
            <p:ph type="title"/>
          </p:nvPr>
        </p:nvSpPr>
        <p:spPr>
          <a:xfrm>
            <a:off x="466722" y="586855"/>
            <a:ext cx="3201366" cy="3387497"/>
          </a:xfrm>
        </p:spPr>
        <p:txBody>
          <a:bodyPr anchor="b">
            <a:normAutofit/>
          </a:bodyPr>
          <a:lstStyle/>
          <a:p>
            <a:pPr algn="r">
              <a:buNone/>
            </a:pPr>
            <a:r>
              <a:rPr lang="en-US" sz="4000" b="1" dirty="0">
                <a:solidFill>
                  <a:srgbClr val="FFFFFF"/>
                </a:solidFill>
              </a:rPr>
              <a:t>In their own words: AI Catalysts</a:t>
            </a:r>
          </a:p>
        </p:txBody>
      </p:sp>
      <p:sp>
        <p:nvSpPr>
          <p:cNvPr id="3" name="Content Placeholder 2">
            <a:extLst>
              <a:ext uri="{FF2B5EF4-FFF2-40B4-BE49-F238E27FC236}">
                <a16:creationId xmlns:a16="http://schemas.microsoft.com/office/drawing/2014/main" id="{B6967AA5-E24C-F9AF-B9BA-DBAD25CC98DB}"/>
              </a:ext>
            </a:extLst>
          </p:cNvPr>
          <p:cNvSpPr>
            <a:spLocks noGrp="1"/>
          </p:cNvSpPr>
          <p:nvPr>
            <p:ph idx="1"/>
          </p:nvPr>
        </p:nvSpPr>
        <p:spPr>
          <a:xfrm>
            <a:off x="4810259" y="649480"/>
            <a:ext cx="6555347" cy="5546047"/>
          </a:xfrm>
        </p:spPr>
        <p:txBody>
          <a:bodyPr anchor="ctr">
            <a:normAutofit/>
          </a:bodyPr>
          <a:lstStyle/>
          <a:p>
            <a:pPr marL="171450" indent="-171450">
              <a:buNone/>
            </a:pPr>
            <a:r>
              <a:rPr lang="en-US" sz="1700" i="1"/>
              <a:t>“Our North Star is to empower faculty with AI implementation.”</a:t>
            </a:r>
          </a:p>
          <a:p>
            <a:pPr marL="171450" indent="-171450">
              <a:buNone/>
            </a:pPr>
            <a:r>
              <a:rPr lang="en-US" sz="1700" b="1"/>
              <a:t>— Joel Gladd, Statewide AI Lead</a:t>
            </a:r>
          </a:p>
          <a:p>
            <a:pPr>
              <a:buNone/>
            </a:pPr>
            <a:endParaRPr lang="en-US" sz="1700"/>
          </a:p>
          <a:p>
            <a:pPr marL="171450" indent="-171450">
              <a:buNone/>
            </a:pPr>
            <a:r>
              <a:rPr lang="en-US" sz="1700" i="1"/>
              <a:t>“There’s no way you could plan for those sorts of things [rapid shifts in AI capabilities]… that’s part of why we do these regular, convenient meetings.”</a:t>
            </a:r>
          </a:p>
          <a:p>
            <a:pPr marL="171450" indent="-171450">
              <a:buNone/>
            </a:pPr>
            <a:r>
              <a:rPr lang="en-US" sz="1700" b="1"/>
              <a:t>— Bert Baumgaertner, University of Idaho Philosophy professor</a:t>
            </a:r>
          </a:p>
          <a:p>
            <a:pPr>
              <a:buNone/>
            </a:pPr>
            <a:endParaRPr lang="en-US" sz="1700"/>
          </a:p>
          <a:p>
            <a:pPr marL="171450" indent="-171450">
              <a:buNone/>
            </a:pPr>
            <a:r>
              <a:rPr lang="en-US" sz="1700" i="1"/>
              <a:t>“I still feel like I’ve got some people who are AI skeptics… it’d be nice to have more things that take less for someone less inclined to get excited about AI to figure out, oh, they actually have some things that are useful.”</a:t>
            </a:r>
          </a:p>
          <a:p>
            <a:pPr marL="171450" indent="-171450">
              <a:buNone/>
            </a:pPr>
            <a:r>
              <a:rPr lang="en-US" sz="1700" b="1"/>
              <a:t>— Abraham Romney, Idaho State University English professor</a:t>
            </a:r>
            <a:br>
              <a:rPr lang="en-US" sz="1700" b="1"/>
            </a:br>
            <a:endParaRPr lang="en-US" sz="1700" b="1"/>
          </a:p>
          <a:p>
            <a:pPr marL="171450" indent="-171450">
              <a:buNone/>
            </a:pPr>
            <a:r>
              <a:rPr lang="en-US" sz="1700" b="1" i="1"/>
              <a:t>“</a:t>
            </a:r>
            <a:r>
              <a:rPr lang="en-US" sz="1700" i="1"/>
              <a:t>Run a webinar every so often (quarter?) giving state and national level updates; like your weekly drop in but more formal and sent to wider audience. Hearing directly from OSBE has a strong impact.” </a:t>
            </a:r>
          </a:p>
          <a:p>
            <a:pPr marL="171450" indent="-171450">
              <a:buNone/>
            </a:pPr>
            <a:r>
              <a:rPr lang="en-US" sz="1700" b="1"/>
              <a:t>— Jillana Finnegan, CWI Strategic Projects Executive Director</a:t>
            </a:r>
          </a:p>
          <a:p>
            <a:pPr marL="171450" indent="-171450">
              <a:buNone/>
            </a:pPr>
            <a:endParaRPr lang="en-US" sz="1700" b="1"/>
          </a:p>
        </p:txBody>
      </p:sp>
    </p:spTree>
    <p:extLst>
      <p:ext uri="{BB962C8B-B14F-4D97-AF65-F5344CB8AC3E}">
        <p14:creationId xmlns:p14="http://schemas.microsoft.com/office/powerpoint/2010/main" val="17621096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5C5D921-3F68-4071-B7EE-FA3E6A623719}">
  <we:reference id="WA200010001" version="1.0.0.1" store="Omex" storeType="OMEX"/>
  <we:alternateReferences>
    <we:reference id="WA200010001" version="1.0.0.1" store="WA200010001" storeType="OMEX"/>
  </we:alternateReferences>
  <we:properties>
    <we:property name="claude.fileId" value="&quot;0d62b8e8-f539-40a6-a0b1-9c1a926c7f68&quot;"/>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271</TotalTime>
  <Words>1211</Words>
  <Application>Microsoft Office PowerPoint</Application>
  <PresentationFormat>Widescreen</PresentationFormat>
  <Paragraphs>99</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Aptos</vt:lpstr>
      <vt:lpstr>Aptos Display</vt:lpstr>
      <vt:lpstr>Arial</vt:lpstr>
      <vt:lpstr>Office Theme</vt:lpstr>
      <vt:lpstr>English is the Hottest New Programming Language</vt:lpstr>
      <vt:lpstr>What happens when a computer learns to write and Code?</vt:lpstr>
      <vt:lpstr>Prompt engineering is rhetoric</vt:lpstr>
      <vt:lpstr>Your infrastructure runs on language now</vt:lpstr>
      <vt:lpstr>Idaho had to figure out AI literacy partnerships fast</vt:lpstr>
      <vt:lpstr>Accelerate Idaho:  A vision for Idaho’s digital future</vt:lpstr>
      <vt:lpstr>AI Catalysts:  Faculty ambassadors</vt:lpstr>
      <vt:lpstr>How our Catalyst cohort works</vt:lpstr>
      <vt:lpstr>In their own words: AI Catalysts</vt:lpstr>
      <vt:lpstr>What’s next for AI Catalyst program</vt:lpstr>
      <vt:lpstr>What employers actually need</vt:lpstr>
      <vt:lpstr>STEM+Humanities=AI Future</vt:lpstr>
      <vt:lpstr>Building partnerships</vt:lpstr>
      <vt:lpstr>Intertwined futures</vt:lpstr>
      <vt:lpstr>Let’s Talk!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Liza Long</dc:creator>
  <cp:lastModifiedBy>Liza Long</cp:lastModifiedBy>
  <cp:revision>1</cp:revision>
  <dcterms:created xsi:type="dcterms:W3CDTF">2026-05-12T14:52:25Z</dcterms:created>
  <dcterms:modified xsi:type="dcterms:W3CDTF">2026-05-12T19:23:33Z</dcterms:modified>
</cp:coreProperties>
</file>