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0" r:id="rId2"/>
  </p:sldMasterIdLst>
  <p:sldIdLst>
    <p:sldId id="550144145" r:id="rId3"/>
    <p:sldId id="492" r:id="rId4"/>
    <p:sldId id="4506" r:id="rId5"/>
    <p:sldId id="4507" r:id="rId6"/>
    <p:sldId id="4534" r:id="rId7"/>
    <p:sldId id="4509" r:id="rId8"/>
    <p:sldId id="4536" r:id="rId9"/>
    <p:sldId id="4535" r:id="rId10"/>
    <p:sldId id="4528" r:id="rId11"/>
    <p:sldId id="4541" r:id="rId12"/>
    <p:sldId id="4542" r:id="rId13"/>
    <p:sldId id="4543" r:id="rId14"/>
    <p:sldId id="4544" r:id="rId15"/>
    <p:sldId id="4545" r:id="rId16"/>
    <p:sldId id="4546" r:id="rId17"/>
    <p:sldId id="4547" r:id="rId1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haela Buchanan" initials="MB" lastIdx="1" clrIdx="0">
    <p:extLst>
      <p:ext uri="{19B8F6BF-5375-455C-9EA6-DF929625EA0E}">
        <p15:presenceInfo xmlns:p15="http://schemas.microsoft.com/office/powerpoint/2012/main" userId="Michaela Buchana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BF5"/>
    <a:srgbClr val="159B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255" y="57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3472-96FE-492E-A689-805B6A83F14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0079-DE2B-4ED6-A6EF-CA0B21084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305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3472-96FE-492E-A689-805B6A83F14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0079-DE2B-4ED6-A6EF-CA0B21084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60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3472-96FE-492E-A689-805B6A83F14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0079-DE2B-4ED6-A6EF-CA0B21084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7417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3472-96FE-492E-A689-805B6A83F14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0079-DE2B-4ED6-A6EF-CA0B21084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2483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3472-96FE-492E-A689-805B6A83F14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0079-DE2B-4ED6-A6EF-CA0B21084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1632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3472-96FE-492E-A689-805B6A83F14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0079-DE2B-4ED6-A6EF-CA0B21084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8885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3472-96FE-492E-A689-805B6A83F14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0079-DE2B-4ED6-A6EF-CA0B21084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103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3472-96FE-492E-A689-805B6A83F14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0079-DE2B-4ED6-A6EF-CA0B21084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7549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3472-96FE-492E-A689-805B6A83F14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0079-DE2B-4ED6-A6EF-CA0B21084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0064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3472-96FE-492E-A689-805B6A83F14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0079-DE2B-4ED6-A6EF-CA0B21084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7093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973581" y="773319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0" y="52109"/>
            <a:ext cx="12192000" cy="6807923"/>
            <a:chOff x="0" y="39082"/>
            <a:chExt cx="9144000" cy="5105942"/>
          </a:xfrm>
        </p:grpSpPr>
        <p:grpSp>
          <p:nvGrpSpPr>
            <p:cNvPr id="5" name="Group 4"/>
            <p:cNvGrpSpPr/>
            <p:nvPr userDrawn="1"/>
          </p:nvGrpSpPr>
          <p:grpSpPr>
            <a:xfrm>
              <a:off x="0" y="5010149"/>
              <a:ext cx="9144000" cy="134875"/>
              <a:chOff x="0" y="5010149"/>
              <a:chExt cx="9144000" cy="134875"/>
            </a:xfrm>
          </p:grpSpPr>
          <p:sp>
            <p:nvSpPr>
              <p:cNvPr id="56" name="Freeform 55"/>
              <p:cNvSpPr/>
              <p:nvPr/>
            </p:nvSpPr>
            <p:spPr>
              <a:xfrm>
                <a:off x="7063740" y="5010150"/>
                <a:ext cx="2080260" cy="133350"/>
              </a:xfrm>
              <a:custGeom>
                <a:avLst/>
                <a:gdLst>
                  <a:gd name="connsiteX0" fmla="*/ 0 w 2011680"/>
                  <a:gd name="connsiteY0" fmla="*/ 0 h 228600"/>
                  <a:gd name="connsiteX1" fmla="*/ 2011680 w 2011680"/>
                  <a:gd name="connsiteY1" fmla="*/ 0 h 228600"/>
                  <a:gd name="connsiteX2" fmla="*/ 2011680 w 2011680"/>
                  <a:gd name="connsiteY2" fmla="*/ 0 h 228600"/>
                  <a:gd name="connsiteX3" fmla="*/ 2011680 w 2011680"/>
                  <a:gd name="connsiteY3" fmla="*/ 228600 h 228600"/>
                  <a:gd name="connsiteX4" fmla="*/ 2011680 w 2011680"/>
                  <a:gd name="connsiteY4" fmla="*/ 228600 h 228600"/>
                  <a:gd name="connsiteX5" fmla="*/ 213360 w 2011680"/>
                  <a:gd name="connsiteY5" fmla="*/ 228600 h 228600"/>
                  <a:gd name="connsiteX6" fmla="*/ 213360 w 2011680"/>
                  <a:gd name="connsiteY6" fmla="*/ 228600 h 228600"/>
                  <a:gd name="connsiteX7" fmla="*/ 0 w 2011680"/>
                  <a:gd name="connsiteY7" fmla="*/ 0 h 228600"/>
                  <a:gd name="connsiteX0" fmla="*/ 0 w 2011680"/>
                  <a:gd name="connsiteY0" fmla="*/ 0 h 228600"/>
                  <a:gd name="connsiteX1" fmla="*/ 2011680 w 2011680"/>
                  <a:gd name="connsiteY1" fmla="*/ 0 h 228600"/>
                  <a:gd name="connsiteX2" fmla="*/ 2011680 w 2011680"/>
                  <a:gd name="connsiteY2" fmla="*/ 0 h 228600"/>
                  <a:gd name="connsiteX3" fmla="*/ 2011680 w 2011680"/>
                  <a:gd name="connsiteY3" fmla="*/ 228600 h 228600"/>
                  <a:gd name="connsiteX4" fmla="*/ 2011680 w 2011680"/>
                  <a:gd name="connsiteY4" fmla="*/ 228600 h 228600"/>
                  <a:gd name="connsiteX5" fmla="*/ 213360 w 2011680"/>
                  <a:gd name="connsiteY5" fmla="*/ 228600 h 228600"/>
                  <a:gd name="connsiteX6" fmla="*/ 213360 w 2011680"/>
                  <a:gd name="connsiteY6" fmla="*/ 228600 h 228600"/>
                  <a:gd name="connsiteX7" fmla="*/ 0 w 2011680"/>
                  <a:gd name="connsiteY7" fmla="*/ 0 h 228600"/>
                  <a:gd name="connsiteX0" fmla="*/ 0 w 1920240"/>
                  <a:gd name="connsiteY0" fmla="*/ 0 h 228600"/>
                  <a:gd name="connsiteX1" fmla="*/ 1920240 w 1920240"/>
                  <a:gd name="connsiteY1" fmla="*/ 0 h 228600"/>
                  <a:gd name="connsiteX2" fmla="*/ 1920240 w 1920240"/>
                  <a:gd name="connsiteY2" fmla="*/ 0 h 228600"/>
                  <a:gd name="connsiteX3" fmla="*/ 1920240 w 1920240"/>
                  <a:gd name="connsiteY3" fmla="*/ 228600 h 228600"/>
                  <a:gd name="connsiteX4" fmla="*/ 1920240 w 1920240"/>
                  <a:gd name="connsiteY4" fmla="*/ 228600 h 228600"/>
                  <a:gd name="connsiteX5" fmla="*/ 121920 w 1920240"/>
                  <a:gd name="connsiteY5" fmla="*/ 228600 h 228600"/>
                  <a:gd name="connsiteX6" fmla="*/ 121920 w 1920240"/>
                  <a:gd name="connsiteY6" fmla="*/ 228600 h 228600"/>
                  <a:gd name="connsiteX7" fmla="*/ 0 w 1920240"/>
                  <a:gd name="connsiteY7" fmla="*/ 0 h 228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20240" h="228600">
                    <a:moveTo>
                      <a:pt x="0" y="0"/>
                    </a:moveTo>
                    <a:lnTo>
                      <a:pt x="1920240" y="0"/>
                    </a:lnTo>
                    <a:lnTo>
                      <a:pt x="1920240" y="0"/>
                    </a:lnTo>
                    <a:lnTo>
                      <a:pt x="1920240" y="228600"/>
                    </a:lnTo>
                    <a:lnTo>
                      <a:pt x="1920240" y="228600"/>
                    </a:lnTo>
                    <a:lnTo>
                      <a:pt x="121920" y="228600"/>
                    </a:lnTo>
                    <a:lnTo>
                      <a:pt x="121920" y="2286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5B7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57" name="Freeform 56"/>
              <p:cNvSpPr/>
              <p:nvPr/>
            </p:nvSpPr>
            <p:spPr>
              <a:xfrm>
                <a:off x="6652260" y="5010149"/>
                <a:ext cx="655320" cy="133351"/>
              </a:xfrm>
              <a:custGeom>
                <a:avLst/>
                <a:gdLst>
                  <a:gd name="connsiteX0" fmla="*/ 0 w 655320"/>
                  <a:gd name="connsiteY0" fmla="*/ 0 h 228600"/>
                  <a:gd name="connsiteX1" fmla="*/ 518160 w 655320"/>
                  <a:gd name="connsiteY1" fmla="*/ 0 h 228600"/>
                  <a:gd name="connsiteX2" fmla="*/ 518160 w 655320"/>
                  <a:gd name="connsiteY2" fmla="*/ 0 h 228600"/>
                  <a:gd name="connsiteX3" fmla="*/ 655320 w 655320"/>
                  <a:gd name="connsiteY3" fmla="*/ 228600 h 228600"/>
                  <a:gd name="connsiteX4" fmla="*/ 655320 w 655320"/>
                  <a:gd name="connsiteY4" fmla="*/ 228600 h 228600"/>
                  <a:gd name="connsiteX5" fmla="*/ 160020 w 655320"/>
                  <a:gd name="connsiteY5" fmla="*/ 228600 h 228600"/>
                  <a:gd name="connsiteX6" fmla="*/ 160020 w 655320"/>
                  <a:gd name="connsiteY6" fmla="*/ 228600 h 228600"/>
                  <a:gd name="connsiteX7" fmla="*/ 0 w 655320"/>
                  <a:gd name="connsiteY7" fmla="*/ 0 h 228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55320" h="228600">
                    <a:moveTo>
                      <a:pt x="0" y="0"/>
                    </a:moveTo>
                    <a:lnTo>
                      <a:pt x="518160" y="0"/>
                    </a:lnTo>
                    <a:lnTo>
                      <a:pt x="518160" y="0"/>
                    </a:lnTo>
                    <a:lnTo>
                      <a:pt x="655320" y="228600"/>
                    </a:lnTo>
                    <a:lnTo>
                      <a:pt x="655320" y="228600"/>
                    </a:lnTo>
                    <a:lnTo>
                      <a:pt x="160020" y="228600"/>
                    </a:lnTo>
                    <a:lnTo>
                      <a:pt x="160020" y="2286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5D86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53" name="Freeform 52"/>
              <p:cNvSpPr/>
              <p:nvPr userDrawn="1"/>
            </p:nvSpPr>
            <p:spPr>
              <a:xfrm>
                <a:off x="0" y="5010912"/>
                <a:ext cx="6827520" cy="134112"/>
              </a:xfrm>
              <a:custGeom>
                <a:avLst/>
                <a:gdLst>
                  <a:gd name="connsiteX0" fmla="*/ 6669024 w 6827520"/>
                  <a:gd name="connsiteY0" fmla="*/ 0 h 134112"/>
                  <a:gd name="connsiteX1" fmla="*/ 0 w 6827520"/>
                  <a:gd name="connsiteY1" fmla="*/ 0 h 134112"/>
                  <a:gd name="connsiteX2" fmla="*/ 0 w 6827520"/>
                  <a:gd name="connsiteY2" fmla="*/ 0 h 134112"/>
                  <a:gd name="connsiteX3" fmla="*/ 0 w 6827520"/>
                  <a:gd name="connsiteY3" fmla="*/ 134112 h 134112"/>
                  <a:gd name="connsiteX4" fmla="*/ 0 w 6827520"/>
                  <a:gd name="connsiteY4" fmla="*/ 134112 h 134112"/>
                  <a:gd name="connsiteX5" fmla="*/ 6827520 w 6827520"/>
                  <a:gd name="connsiteY5" fmla="*/ 134112 h 134112"/>
                  <a:gd name="connsiteX6" fmla="*/ 6827520 w 6827520"/>
                  <a:gd name="connsiteY6" fmla="*/ 134112 h 134112"/>
                  <a:gd name="connsiteX7" fmla="*/ 6669024 w 6827520"/>
                  <a:gd name="connsiteY7" fmla="*/ 0 h 1341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827520" h="134112">
                    <a:moveTo>
                      <a:pt x="666902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134112"/>
                    </a:lnTo>
                    <a:lnTo>
                      <a:pt x="0" y="134112"/>
                    </a:lnTo>
                    <a:lnTo>
                      <a:pt x="6827520" y="134112"/>
                    </a:lnTo>
                    <a:lnTo>
                      <a:pt x="6827520" y="134112"/>
                    </a:lnTo>
                    <a:lnTo>
                      <a:pt x="6669024" y="0"/>
                    </a:lnTo>
                    <a:close/>
                  </a:path>
                </a:pathLst>
              </a:custGeom>
              <a:solidFill>
                <a:srgbClr val="20134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</p:grpSp>
        <p:grpSp>
          <p:nvGrpSpPr>
            <p:cNvPr id="4" name="Group 3"/>
            <p:cNvGrpSpPr/>
            <p:nvPr userDrawn="1"/>
          </p:nvGrpSpPr>
          <p:grpSpPr>
            <a:xfrm>
              <a:off x="32032" y="39082"/>
              <a:ext cx="9111968" cy="464204"/>
              <a:chOff x="32032" y="39082"/>
              <a:chExt cx="9111968" cy="464204"/>
            </a:xfrm>
          </p:grpSpPr>
          <p:pic>
            <p:nvPicPr>
              <p:cNvPr id="58" name="Picture 57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2032" y="39082"/>
                <a:ext cx="1257300" cy="464204"/>
              </a:xfrm>
              <a:prstGeom prst="rect">
                <a:avLst/>
              </a:prstGeom>
              <a:ln>
                <a:noFill/>
              </a:ln>
            </p:spPr>
          </p:pic>
          <p:cxnSp>
            <p:nvCxnSpPr>
              <p:cNvPr id="3" name="Straight Connector 2"/>
              <p:cNvCxnSpPr/>
              <p:nvPr userDrawn="1"/>
            </p:nvCxnSpPr>
            <p:spPr>
              <a:xfrm>
                <a:off x="1289332" y="419062"/>
                <a:ext cx="7854668" cy="0"/>
              </a:xfrm>
              <a:prstGeom prst="line">
                <a:avLst/>
              </a:prstGeom>
              <a:ln w="28575">
                <a:solidFill>
                  <a:srgbClr val="A5D8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429150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3472-96FE-492E-A689-805B6A83F14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0079-DE2B-4ED6-A6EF-CA0B21084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929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3472-96FE-492E-A689-805B6A83F14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0079-DE2B-4ED6-A6EF-CA0B21084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145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3472-96FE-492E-A689-805B6A83F14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0079-DE2B-4ED6-A6EF-CA0B21084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723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3472-96FE-492E-A689-805B6A83F14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0079-DE2B-4ED6-A6EF-CA0B21084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207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3472-96FE-492E-A689-805B6A83F14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0079-DE2B-4ED6-A6EF-CA0B21084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059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3472-96FE-492E-A689-805B6A83F14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0079-DE2B-4ED6-A6EF-CA0B21084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005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3472-96FE-492E-A689-805B6A83F14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0079-DE2B-4ED6-A6EF-CA0B21084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357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3472-96FE-492E-A689-805B6A83F14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0079-DE2B-4ED6-A6EF-CA0B21084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055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AE3472-96FE-492E-A689-805B6A83F14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40079-DE2B-4ED6-A6EF-CA0B21084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283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AE3472-96FE-492E-A689-805B6A83F14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40079-DE2B-4ED6-A6EF-CA0B21084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238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iro.medium.com/max/1576/1*OCsh4qf4lLoRAY-rlSZmJw.png" TargetMode="External"/><Relationship Id="rId2" Type="http://schemas.openxmlformats.org/officeDocument/2006/relationships/hyperlink" Target="https://www.analyticsinsight.net/wp-content/uploads/2019/04/Computer-Vision12.png" TargetMode="External"/><Relationship Id="rId1" Type="http://schemas.openxmlformats.org/officeDocument/2006/relationships/slideLayout" Target="../slideLayouts/slideLayout19.xml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rxiv.org/abs/2304.00612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We are NVIDIA Elite partner! – M Computers s.r.o.">
            <a:extLst>
              <a:ext uri="{FF2B5EF4-FFF2-40B4-BE49-F238E27FC236}">
                <a16:creationId xmlns:a16="http://schemas.microsoft.com/office/drawing/2014/main" id="{7B2CC683-D042-44E6-8AE5-04D7AEF153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8572" y="-48852"/>
            <a:ext cx="1323015" cy="692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F74B464-1AD5-46BC-B46D-FFE72B4FDFF9}"/>
              </a:ext>
            </a:extLst>
          </p:cNvPr>
          <p:cNvSpPr/>
          <p:nvPr/>
        </p:nvSpPr>
        <p:spPr>
          <a:xfrm>
            <a:off x="2819830" y="1144100"/>
            <a:ext cx="655234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Welcome!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5000" b="1" dirty="0">
              <a:solidFill>
                <a:srgbClr val="0070C0"/>
              </a:solidFill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We’ll get started very shortly…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Exo Black" panose="00000A00000000000000" pitchFamily="2" charset="0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4838246-12E1-7F3B-9DB6-EC60A97312F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34849"/>
          <a:stretch/>
        </p:blipFill>
        <p:spPr>
          <a:xfrm>
            <a:off x="4248764" y="5155747"/>
            <a:ext cx="3827830" cy="97144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ECA11A5-DDBF-7552-C7E6-57D8DAD9336B}"/>
              </a:ext>
            </a:extLst>
          </p:cNvPr>
          <p:cNvSpPr txBox="1"/>
          <p:nvPr/>
        </p:nvSpPr>
        <p:spPr>
          <a:xfrm>
            <a:off x="2193471" y="3597729"/>
            <a:ext cx="75819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1"/>
                </a:solidFill>
              </a:rPr>
              <a:t>Workshop link: </a:t>
            </a:r>
            <a:r>
              <a:rPr lang="en-US" sz="3200" b="1" dirty="0">
                <a:solidFill>
                  <a:schemeClr val="accent1"/>
                </a:solidFill>
              </a:rPr>
              <a:t>https://tinyurl.com/rmacc2026</a:t>
            </a:r>
          </a:p>
        </p:txBody>
      </p:sp>
    </p:spTree>
    <p:extLst>
      <p:ext uri="{BB962C8B-B14F-4D97-AF65-F5344CB8AC3E}">
        <p14:creationId xmlns:p14="http://schemas.microsoft.com/office/powerpoint/2010/main" val="25799767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83E7038-0348-4BF8-991D-10F1AB124EB9}"/>
              </a:ext>
            </a:extLst>
          </p:cNvPr>
          <p:cNvSpPr txBox="1"/>
          <p:nvPr/>
        </p:nvSpPr>
        <p:spPr>
          <a:xfrm>
            <a:off x="252257" y="586200"/>
            <a:ext cx="1168748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What is RAG</a:t>
            </a:r>
          </a:p>
        </p:txBody>
      </p:sp>
      <p:pic>
        <p:nvPicPr>
          <p:cNvPr id="8" name="Picture 2" descr="We are NVIDIA Elite partner! – M Computers s.r.o.">
            <a:extLst>
              <a:ext uri="{FF2B5EF4-FFF2-40B4-BE49-F238E27FC236}">
                <a16:creationId xmlns:a16="http://schemas.microsoft.com/office/drawing/2014/main" id="{92ADE432-6C32-4633-B5C5-1AD7178025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8572" y="-48852"/>
            <a:ext cx="1323015" cy="692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1753FA9-56D5-45A3-C4D4-6C6E1A2543C2}"/>
              </a:ext>
            </a:extLst>
          </p:cNvPr>
          <p:cNvSpPr txBox="1"/>
          <p:nvPr/>
        </p:nvSpPr>
        <p:spPr>
          <a:xfrm>
            <a:off x="133047" y="992636"/>
            <a:ext cx="552268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R</a:t>
            </a:r>
            <a:r>
              <a:rPr lang="en-US" dirty="0"/>
              <a:t>etrieval </a:t>
            </a:r>
            <a:r>
              <a:rPr lang="en-US" b="1" dirty="0"/>
              <a:t>A</a:t>
            </a:r>
            <a:r>
              <a:rPr lang="en-US" dirty="0"/>
              <a:t>ugmented </a:t>
            </a:r>
            <a:r>
              <a:rPr lang="en-US" b="1" dirty="0"/>
              <a:t>G</a:t>
            </a:r>
            <a:r>
              <a:rPr lang="en-US" dirty="0"/>
              <a:t>eneration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D0C9D80-2267-04E0-5B90-A6768CD52733}"/>
              </a:ext>
            </a:extLst>
          </p:cNvPr>
          <p:cNvSpPr/>
          <p:nvPr/>
        </p:nvSpPr>
        <p:spPr>
          <a:xfrm>
            <a:off x="1998133" y="2752047"/>
            <a:ext cx="1329267" cy="21928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0909356-59E1-9231-FA88-C2E3156686DE}"/>
              </a:ext>
            </a:extLst>
          </p:cNvPr>
          <p:cNvSpPr/>
          <p:nvPr/>
        </p:nvSpPr>
        <p:spPr>
          <a:xfrm>
            <a:off x="2150533" y="2597344"/>
            <a:ext cx="1329267" cy="21928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B7E4CEE-4F00-0DA6-ECBE-FC1111588FAC}"/>
              </a:ext>
            </a:extLst>
          </p:cNvPr>
          <p:cNvSpPr/>
          <p:nvPr/>
        </p:nvSpPr>
        <p:spPr>
          <a:xfrm>
            <a:off x="2370667" y="2442641"/>
            <a:ext cx="1329267" cy="21928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B0F94CE-1C5B-83CC-0AF0-AA8BDC449E5A}"/>
              </a:ext>
            </a:extLst>
          </p:cNvPr>
          <p:cNvSpPr txBox="1"/>
          <p:nvPr/>
        </p:nvSpPr>
        <p:spPr>
          <a:xfrm>
            <a:off x="118231" y="3429000"/>
            <a:ext cx="19769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Documents with School Info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DC3733D-E421-66BE-176C-FAA462E69A07}"/>
              </a:ext>
            </a:extLst>
          </p:cNvPr>
          <p:cNvSpPr txBox="1"/>
          <p:nvPr/>
        </p:nvSpPr>
        <p:spPr>
          <a:xfrm>
            <a:off x="5655733" y="1260325"/>
            <a:ext cx="2252134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Who is the principal?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A9CFFFF8-3371-C83F-B3D6-30C44CCBED65}"/>
              </a:ext>
            </a:extLst>
          </p:cNvPr>
          <p:cNvCxnSpPr>
            <a:cxnSpLocks/>
          </p:cNvCxnSpPr>
          <p:nvPr/>
        </p:nvCxnSpPr>
        <p:spPr>
          <a:xfrm flipH="1">
            <a:off x="4707467" y="1727074"/>
            <a:ext cx="2142069" cy="12791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0385573-4A52-9DC7-7BAE-4A9E8CAA81B0}"/>
              </a:ext>
            </a:extLst>
          </p:cNvPr>
          <p:cNvCxnSpPr>
            <a:cxnSpLocks/>
          </p:cNvCxnSpPr>
          <p:nvPr/>
        </p:nvCxnSpPr>
        <p:spPr>
          <a:xfrm>
            <a:off x="6849536" y="1734330"/>
            <a:ext cx="2218267" cy="13444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75A723B8-A2A7-273D-5223-FF86FAD04FB1}"/>
              </a:ext>
            </a:extLst>
          </p:cNvPr>
          <p:cNvSpPr txBox="1"/>
          <p:nvPr/>
        </p:nvSpPr>
        <p:spPr>
          <a:xfrm>
            <a:off x="4709884" y="2100632"/>
            <a:ext cx="116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With RAG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C29FA33-DC94-A0AA-E3F2-D27797309396}"/>
              </a:ext>
            </a:extLst>
          </p:cNvPr>
          <p:cNvSpPr txBox="1"/>
          <p:nvPr/>
        </p:nvSpPr>
        <p:spPr>
          <a:xfrm>
            <a:off x="7967135" y="2078054"/>
            <a:ext cx="116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 RAG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D3119EE-42D8-BF80-057F-185A3B8BD90B}"/>
              </a:ext>
            </a:extLst>
          </p:cNvPr>
          <p:cNvSpPr/>
          <p:nvPr/>
        </p:nvSpPr>
        <p:spPr>
          <a:xfrm>
            <a:off x="4371218" y="3977856"/>
            <a:ext cx="5373920" cy="96705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25CD130-484E-0C9C-8C80-4B029AC2F623}"/>
              </a:ext>
            </a:extLst>
          </p:cNvPr>
          <p:cNvSpPr txBox="1"/>
          <p:nvPr/>
        </p:nvSpPr>
        <p:spPr>
          <a:xfrm>
            <a:off x="5402944" y="4276718"/>
            <a:ext cx="33939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LLM </a:t>
            </a:r>
            <a:r>
              <a:rPr lang="en-US" dirty="0"/>
              <a:t>(</a:t>
            </a:r>
            <a:r>
              <a:rPr lang="en-US" dirty="0" err="1"/>
              <a:t>eg</a:t>
            </a:r>
            <a:r>
              <a:rPr lang="en-US" dirty="0"/>
              <a:t> Falcon 7B, Llama 7B, etc.)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51B3817-0C19-337D-1795-D45E9C3E5181}"/>
              </a:ext>
            </a:extLst>
          </p:cNvPr>
          <p:cNvSpPr txBox="1"/>
          <p:nvPr/>
        </p:nvSpPr>
        <p:spPr>
          <a:xfrm>
            <a:off x="3873501" y="3087968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 prompt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D45397B0-FCA6-85EE-9F16-E3D0ADFA34B8}"/>
              </a:ext>
            </a:extLst>
          </p:cNvPr>
          <p:cNvCxnSpPr/>
          <p:nvPr/>
        </p:nvCxnSpPr>
        <p:spPr>
          <a:xfrm>
            <a:off x="4580468" y="3539074"/>
            <a:ext cx="194735" cy="3094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FCF4DD36-922D-6BBB-0CD1-C7CD0ED6988E}"/>
              </a:ext>
            </a:extLst>
          </p:cNvPr>
          <p:cNvSpPr txBox="1"/>
          <p:nvPr/>
        </p:nvSpPr>
        <p:spPr>
          <a:xfrm>
            <a:off x="8492068" y="3121293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just prompt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62018AB3-C005-D750-E2A3-7ACF3B1D2DF1}"/>
              </a:ext>
            </a:extLst>
          </p:cNvPr>
          <p:cNvCxnSpPr/>
          <p:nvPr/>
        </p:nvCxnSpPr>
        <p:spPr>
          <a:xfrm flipH="1">
            <a:off x="9067803" y="3533150"/>
            <a:ext cx="67732" cy="3153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3635A746-D73A-3F2E-A1C2-D501B026CA6C}"/>
              </a:ext>
            </a:extLst>
          </p:cNvPr>
          <p:cNvCxnSpPr/>
          <p:nvPr/>
        </p:nvCxnSpPr>
        <p:spPr>
          <a:xfrm>
            <a:off x="5198536" y="5067350"/>
            <a:ext cx="0" cy="3832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8F94EE92-6456-8B35-13C3-CD33217CF23D}"/>
              </a:ext>
            </a:extLst>
          </p:cNvPr>
          <p:cNvCxnSpPr/>
          <p:nvPr/>
        </p:nvCxnSpPr>
        <p:spPr>
          <a:xfrm>
            <a:off x="9067803" y="5067350"/>
            <a:ext cx="0" cy="3832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22DF9071-D078-78C4-4C34-939234A2D1D3}"/>
              </a:ext>
            </a:extLst>
          </p:cNvPr>
          <p:cNvSpPr txBox="1"/>
          <p:nvPr/>
        </p:nvSpPr>
        <p:spPr>
          <a:xfrm>
            <a:off x="4119036" y="5465469"/>
            <a:ext cx="2159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Response specific to documents with school info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9B5F4AC-9340-2685-8B8C-D5C7A58BCABB}"/>
              </a:ext>
            </a:extLst>
          </p:cNvPr>
          <p:cNvSpPr txBox="1"/>
          <p:nvPr/>
        </p:nvSpPr>
        <p:spPr>
          <a:xfrm>
            <a:off x="7967135" y="5450610"/>
            <a:ext cx="2159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Generic response from pretraining data</a:t>
            </a:r>
          </a:p>
        </p:txBody>
      </p:sp>
    </p:spTree>
    <p:extLst>
      <p:ext uri="{BB962C8B-B14F-4D97-AF65-F5344CB8AC3E}">
        <p14:creationId xmlns:p14="http://schemas.microsoft.com/office/powerpoint/2010/main" val="31267822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83E7038-0348-4BF8-991D-10F1AB124EB9}"/>
              </a:ext>
            </a:extLst>
          </p:cNvPr>
          <p:cNvSpPr txBox="1"/>
          <p:nvPr/>
        </p:nvSpPr>
        <p:spPr>
          <a:xfrm>
            <a:off x="264209" y="607152"/>
            <a:ext cx="1168748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Embeddings</a:t>
            </a:r>
          </a:p>
        </p:txBody>
      </p:sp>
      <p:pic>
        <p:nvPicPr>
          <p:cNvPr id="8" name="Picture 2" descr="We are NVIDIA Elite partner! – M Computers s.r.o.">
            <a:extLst>
              <a:ext uri="{FF2B5EF4-FFF2-40B4-BE49-F238E27FC236}">
                <a16:creationId xmlns:a16="http://schemas.microsoft.com/office/drawing/2014/main" id="{92ADE432-6C32-4633-B5C5-1AD7178025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8572" y="-48852"/>
            <a:ext cx="1323015" cy="692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3614623-3B11-B378-72C2-3BECECBF28DA}"/>
              </a:ext>
            </a:extLst>
          </p:cNvPr>
          <p:cNvSpPr txBox="1"/>
          <p:nvPr/>
        </p:nvSpPr>
        <p:spPr>
          <a:xfrm>
            <a:off x="240738" y="1659466"/>
            <a:ext cx="488352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Can’t feed all documents into model with prompt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Context window too small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Model overwhelmed with information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Embeddings allow us to find dataset entries similar to our prompt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Text is projected to a high-dimensional space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768 dim vector in model we will use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Position of vector in space depends on content of text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Distance between vectors determines how similar they are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98A88E7-53E0-2F3C-E0A9-1AE0240BA302}"/>
              </a:ext>
            </a:extLst>
          </p:cNvPr>
          <p:cNvCxnSpPr>
            <a:cxnSpLocks/>
          </p:cNvCxnSpPr>
          <p:nvPr/>
        </p:nvCxnSpPr>
        <p:spPr>
          <a:xfrm flipV="1">
            <a:off x="8407400" y="931333"/>
            <a:ext cx="0" cy="29972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3D828F3-314C-237F-A862-47750A109482}"/>
              </a:ext>
            </a:extLst>
          </p:cNvPr>
          <p:cNvCxnSpPr>
            <a:cxnSpLocks/>
          </p:cNvCxnSpPr>
          <p:nvPr/>
        </p:nvCxnSpPr>
        <p:spPr>
          <a:xfrm flipH="1">
            <a:off x="5439832" y="3928533"/>
            <a:ext cx="2967567" cy="88053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10F59D3-BA23-44D3-F50A-E3D59095FF87}"/>
              </a:ext>
            </a:extLst>
          </p:cNvPr>
          <p:cNvCxnSpPr>
            <a:cxnSpLocks/>
          </p:cNvCxnSpPr>
          <p:nvPr/>
        </p:nvCxnSpPr>
        <p:spPr>
          <a:xfrm>
            <a:off x="8407400" y="3928533"/>
            <a:ext cx="2667000" cy="88053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DABAF4D8-2910-3823-FA2B-2F77D797592D}"/>
              </a:ext>
            </a:extLst>
          </p:cNvPr>
          <p:cNvCxnSpPr>
            <a:cxnSpLocks/>
          </p:cNvCxnSpPr>
          <p:nvPr/>
        </p:nvCxnSpPr>
        <p:spPr>
          <a:xfrm flipV="1">
            <a:off x="7713133" y="1802988"/>
            <a:ext cx="2484967" cy="115993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18FCC87C-FFA2-F6D5-7AD7-B48A304F99EB}"/>
              </a:ext>
            </a:extLst>
          </p:cNvPr>
          <p:cNvCxnSpPr/>
          <p:nvPr/>
        </p:nvCxnSpPr>
        <p:spPr>
          <a:xfrm flipV="1">
            <a:off x="7806266" y="3147587"/>
            <a:ext cx="2734733" cy="15147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F7EF7C24-5067-F6E5-D376-9C3DA6E69097}"/>
              </a:ext>
            </a:extLst>
          </p:cNvPr>
          <p:cNvCxnSpPr/>
          <p:nvPr/>
        </p:nvCxnSpPr>
        <p:spPr>
          <a:xfrm flipH="1" flipV="1">
            <a:off x="5623982" y="3690792"/>
            <a:ext cx="1100667" cy="982133"/>
          </a:xfrm>
          <a:prstGeom prst="straightConnector1">
            <a:avLst/>
          </a:prstGeom>
          <a:ln w="28575"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1BCE1A12-1A04-68A2-E0B5-E054E86F3234}"/>
              </a:ext>
            </a:extLst>
          </p:cNvPr>
          <p:cNvSpPr txBox="1"/>
          <p:nvPr/>
        </p:nvSpPr>
        <p:spPr>
          <a:xfrm>
            <a:off x="9148233" y="2245267"/>
            <a:ext cx="1744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I walked my cat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EE85D59-3882-CBCA-43B3-E0DEFB5C2215}"/>
              </a:ext>
            </a:extLst>
          </p:cNvPr>
          <p:cNvSpPr txBox="1"/>
          <p:nvPr/>
        </p:nvSpPr>
        <p:spPr>
          <a:xfrm>
            <a:off x="8398933" y="332146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</a:rPr>
              <a:t>I took my dog on a walk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CE34B27-60C7-865A-A1D7-2533D2F64479}"/>
              </a:ext>
            </a:extLst>
          </p:cNvPr>
          <p:cNvSpPr txBox="1"/>
          <p:nvPr/>
        </p:nvSpPr>
        <p:spPr>
          <a:xfrm>
            <a:off x="5882217" y="4624401"/>
            <a:ext cx="29675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Salem is the capitol of Oregon</a:t>
            </a:r>
          </a:p>
        </p:txBody>
      </p:sp>
    </p:spTree>
    <p:extLst>
      <p:ext uri="{BB962C8B-B14F-4D97-AF65-F5344CB8AC3E}">
        <p14:creationId xmlns:p14="http://schemas.microsoft.com/office/powerpoint/2010/main" val="37571996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103049-27FB-4A5D-4065-A115CEE5A5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CBCEE12-0F63-1253-77BD-E1D4B376ADAE}"/>
              </a:ext>
            </a:extLst>
          </p:cNvPr>
          <p:cNvSpPr txBox="1"/>
          <p:nvPr/>
        </p:nvSpPr>
        <p:spPr>
          <a:xfrm>
            <a:off x="264209" y="607152"/>
            <a:ext cx="1168748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Embeddings</a:t>
            </a:r>
          </a:p>
        </p:txBody>
      </p:sp>
      <p:pic>
        <p:nvPicPr>
          <p:cNvPr id="8" name="Picture 2" descr="We are NVIDIA Elite partner! – M Computers s.r.o.">
            <a:extLst>
              <a:ext uri="{FF2B5EF4-FFF2-40B4-BE49-F238E27FC236}">
                <a16:creationId xmlns:a16="http://schemas.microsoft.com/office/drawing/2014/main" id="{10562BD9-A891-83D8-459C-5E401DB7D2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8572" y="-48852"/>
            <a:ext cx="1323015" cy="692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1665BA1-8861-8A8B-CB91-329A12F8EAF1}"/>
              </a:ext>
            </a:extLst>
          </p:cNvPr>
          <p:cNvSpPr/>
          <p:nvPr/>
        </p:nvSpPr>
        <p:spPr>
          <a:xfrm>
            <a:off x="649628" y="1547500"/>
            <a:ext cx="886510" cy="16105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3686C45-B88C-6C2B-C652-CC6B305B283D}"/>
              </a:ext>
            </a:extLst>
          </p:cNvPr>
          <p:cNvSpPr/>
          <p:nvPr/>
        </p:nvSpPr>
        <p:spPr>
          <a:xfrm>
            <a:off x="802028" y="1392797"/>
            <a:ext cx="886510" cy="16105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A5AAFF-B1E9-A7DD-35C6-BBEBA9299B5C}"/>
              </a:ext>
            </a:extLst>
          </p:cNvPr>
          <p:cNvSpPr/>
          <p:nvPr/>
        </p:nvSpPr>
        <p:spPr>
          <a:xfrm>
            <a:off x="1022162" y="1238094"/>
            <a:ext cx="886510" cy="16105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859AE74-9D96-3768-0E35-2E4A5ED64243}"/>
              </a:ext>
            </a:extLst>
          </p:cNvPr>
          <p:cNvSpPr txBox="1"/>
          <p:nvPr/>
        </p:nvSpPr>
        <p:spPr>
          <a:xfrm>
            <a:off x="308057" y="3175001"/>
            <a:ext cx="19769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Documents with School Info</a:t>
            </a:r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8588F4A-1B68-9D3B-D353-E6675898E447}"/>
              </a:ext>
            </a:extLst>
          </p:cNvPr>
          <p:cNvSpPr/>
          <p:nvPr/>
        </p:nvSpPr>
        <p:spPr>
          <a:xfrm>
            <a:off x="6096000" y="1618447"/>
            <a:ext cx="1623032" cy="1623032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7B16842-C943-DACB-80C8-2967D7B9ECEF}"/>
              </a:ext>
            </a:extLst>
          </p:cNvPr>
          <p:cNvSpPr txBox="1"/>
          <p:nvPr/>
        </p:nvSpPr>
        <p:spPr>
          <a:xfrm>
            <a:off x="6276749" y="2106798"/>
            <a:ext cx="12615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Embedding Model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7ED416A-330B-8508-BBDF-02E85B41F9D7}"/>
              </a:ext>
            </a:extLst>
          </p:cNvPr>
          <p:cNvSpPr txBox="1"/>
          <p:nvPr/>
        </p:nvSpPr>
        <p:spPr>
          <a:xfrm>
            <a:off x="3404247" y="1031601"/>
            <a:ext cx="153246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Text Chunks:</a:t>
            </a:r>
          </a:p>
          <a:p>
            <a:endParaRPr lang="en-US" dirty="0"/>
          </a:p>
          <a:p>
            <a:r>
              <a:rPr lang="en-US" dirty="0"/>
              <a:t>John Smith is the principal…</a:t>
            </a:r>
          </a:p>
          <a:p>
            <a:endParaRPr lang="en-US" dirty="0"/>
          </a:p>
          <a:p>
            <a:r>
              <a:rPr lang="en-US" dirty="0"/>
              <a:t>The school hours are …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DC65FCD-F31D-4C18-6403-F743F2880BEE}"/>
              </a:ext>
            </a:extLst>
          </p:cNvPr>
          <p:cNvCxnSpPr/>
          <p:nvPr/>
        </p:nvCxnSpPr>
        <p:spPr>
          <a:xfrm>
            <a:off x="4995334" y="2324263"/>
            <a:ext cx="1016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3BA4E395-76F4-FA41-1B0F-BDB80BED8C8B}"/>
              </a:ext>
            </a:extLst>
          </p:cNvPr>
          <p:cNvSpPr txBox="1"/>
          <p:nvPr/>
        </p:nvSpPr>
        <p:spPr>
          <a:xfrm>
            <a:off x="9273948" y="922623"/>
            <a:ext cx="174118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Embedding Vectors:</a:t>
            </a:r>
          </a:p>
          <a:p>
            <a:endParaRPr lang="en-US" dirty="0"/>
          </a:p>
          <a:p>
            <a:r>
              <a:rPr lang="en-US" dirty="0"/>
              <a:t>[0.4, 0.2, 0.1, …]</a:t>
            </a:r>
          </a:p>
          <a:p>
            <a:endParaRPr lang="en-US" dirty="0"/>
          </a:p>
          <a:p>
            <a:r>
              <a:rPr lang="en-US" dirty="0"/>
              <a:t>[0.2, 0.7, 0.9, …]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8BA26506-F905-0252-1D20-C91DFECDEB49}"/>
              </a:ext>
            </a:extLst>
          </p:cNvPr>
          <p:cNvCxnSpPr/>
          <p:nvPr/>
        </p:nvCxnSpPr>
        <p:spPr>
          <a:xfrm>
            <a:off x="7893882" y="2334527"/>
            <a:ext cx="1016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00EE22BE-7E4F-E68F-C1FE-A7A36263286D}"/>
              </a:ext>
            </a:extLst>
          </p:cNvPr>
          <p:cNvCxnSpPr/>
          <p:nvPr/>
        </p:nvCxnSpPr>
        <p:spPr>
          <a:xfrm>
            <a:off x="0" y="3821332"/>
            <a:ext cx="12293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1E3FC43-AB1A-628C-8D46-57193D6681D9}"/>
              </a:ext>
            </a:extLst>
          </p:cNvPr>
          <p:cNvCxnSpPr/>
          <p:nvPr/>
        </p:nvCxnSpPr>
        <p:spPr>
          <a:xfrm>
            <a:off x="2241176" y="2324263"/>
            <a:ext cx="1016000" cy="0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2154CDC2-0E3B-149E-0702-5339ABE0000F}"/>
              </a:ext>
            </a:extLst>
          </p:cNvPr>
          <p:cNvSpPr txBox="1"/>
          <p:nvPr/>
        </p:nvSpPr>
        <p:spPr>
          <a:xfrm>
            <a:off x="199937" y="4696576"/>
            <a:ext cx="16128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Prompt: </a:t>
            </a:r>
          </a:p>
          <a:p>
            <a:r>
              <a:rPr lang="en-US" dirty="0"/>
              <a:t>Who is the principal?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F65DC2AA-C77D-DBBF-5CDE-102DB6BD4E9C}"/>
              </a:ext>
            </a:extLst>
          </p:cNvPr>
          <p:cNvCxnSpPr>
            <a:cxnSpLocks/>
          </p:cNvCxnSpPr>
          <p:nvPr/>
        </p:nvCxnSpPr>
        <p:spPr>
          <a:xfrm>
            <a:off x="1536138" y="5219863"/>
            <a:ext cx="70503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 30">
            <a:extLst>
              <a:ext uri="{FF2B5EF4-FFF2-40B4-BE49-F238E27FC236}">
                <a16:creationId xmlns:a16="http://schemas.microsoft.com/office/drawing/2014/main" id="{D5DEA66F-241F-791F-8EDF-57C01CD002C0}"/>
              </a:ext>
            </a:extLst>
          </p:cNvPr>
          <p:cNvSpPr/>
          <p:nvPr/>
        </p:nvSpPr>
        <p:spPr>
          <a:xfrm>
            <a:off x="2401869" y="4401186"/>
            <a:ext cx="1623032" cy="1623032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013AB66-7BCD-76CD-027A-993C76B02D39}"/>
              </a:ext>
            </a:extLst>
          </p:cNvPr>
          <p:cNvSpPr txBox="1"/>
          <p:nvPr/>
        </p:nvSpPr>
        <p:spPr>
          <a:xfrm>
            <a:off x="2582618" y="4889537"/>
            <a:ext cx="12615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Embedding Model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6DE350DC-E163-D613-88B4-A814B1B8D613}"/>
              </a:ext>
            </a:extLst>
          </p:cNvPr>
          <p:cNvCxnSpPr>
            <a:cxnSpLocks/>
          </p:cNvCxnSpPr>
          <p:nvPr/>
        </p:nvCxnSpPr>
        <p:spPr>
          <a:xfrm>
            <a:off x="4106979" y="5287596"/>
            <a:ext cx="82973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164BE00E-6ABF-2624-896F-6498C57FF762}"/>
              </a:ext>
            </a:extLst>
          </p:cNvPr>
          <p:cNvSpPr txBox="1"/>
          <p:nvPr/>
        </p:nvSpPr>
        <p:spPr>
          <a:xfrm>
            <a:off x="4953753" y="4309268"/>
            <a:ext cx="174118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Embedding Vector:</a:t>
            </a:r>
          </a:p>
          <a:p>
            <a:endParaRPr lang="en-US" dirty="0"/>
          </a:p>
          <a:p>
            <a:r>
              <a:rPr lang="en-US" dirty="0"/>
              <a:t>[0.9, 0.5, 0.1, …]</a:t>
            </a:r>
          </a:p>
          <a:p>
            <a:endParaRPr lang="en-US" dirty="0"/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3EDF792D-A3D8-9695-6FA6-51BC00B6FAEF}"/>
              </a:ext>
            </a:extLst>
          </p:cNvPr>
          <p:cNvCxnSpPr>
            <a:cxnSpLocks/>
          </p:cNvCxnSpPr>
          <p:nvPr/>
        </p:nvCxnSpPr>
        <p:spPr>
          <a:xfrm flipV="1">
            <a:off x="6307041" y="2641600"/>
            <a:ext cx="2828492" cy="1881873"/>
          </a:xfrm>
          <a:prstGeom prst="straightConnector1">
            <a:avLst/>
          </a:prstGeom>
          <a:ln w="28575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88A06E29-BB81-B2FC-C0FB-5FD0CCD4A3DD}"/>
              </a:ext>
            </a:extLst>
          </p:cNvPr>
          <p:cNvSpPr txBox="1"/>
          <p:nvPr/>
        </p:nvSpPr>
        <p:spPr>
          <a:xfrm>
            <a:off x="6691187" y="4150873"/>
            <a:ext cx="135573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Compare prompt embedding to dataset embeddings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F17AF3EC-50D0-602A-B215-8F5CC35BFF45}"/>
              </a:ext>
            </a:extLst>
          </p:cNvPr>
          <p:cNvSpPr/>
          <p:nvPr/>
        </p:nvSpPr>
        <p:spPr>
          <a:xfrm>
            <a:off x="10898572" y="4467664"/>
            <a:ext cx="1141028" cy="116053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7AA9555-5C9F-F3C5-CDC1-426800B6DF05}"/>
              </a:ext>
            </a:extLst>
          </p:cNvPr>
          <p:cNvSpPr txBox="1"/>
          <p:nvPr/>
        </p:nvSpPr>
        <p:spPr>
          <a:xfrm>
            <a:off x="10838319" y="4843370"/>
            <a:ext cx="1261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LLM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4CD0330-7011-0D52-0B11-B69DB1752ACD}"/>
              </a:ext>
            </a:extLst>
          </p:cNvPr>
          <p:cNvSpPr txBox="1"/>
          <p:nvPr/>
        </p:nvSpPr>
        <p:spPr>
          <a:xfrm>
            <a:off x="9151325" y="4419577"/>
            <a:ext cx="10106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Relevant dataset entries </a:t>
            </a:r>
          </a:p>
          <a:p>
            <a:r>
              <a:rPr lang="en-US" dirty="0"/>
              <a:t>+</a:t>
            </a:r>
          </a:p>
          <a:p>
            <a:r>
              <a:rPr lang="en-US" dirty="0"/>
              <a:t>prompt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BF183E04-07E5-AF8E-2A04-4CA95FDE3D72}"/>
              </a:ext>
            </a:extLst>
          </p:cNvPr>
          <p:cNvCxnSpPr/>
          <p:nvPr/>
        </p:nvCxnSpPr>
        <p:spPr>
          <a:xfrm>
            <a:off x="8195733" y="5287596"/>
            <a:ext cx="80433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9E18D082-476B-1073-7866-3422E5256D0C}"/>
              </a:ext>
            </a:extLst>
          </p:cNvPr>
          <p:cNvCxnSpPr/>
          <p:nvPr/>
        </p:nvCxnSpPr>
        <p:spPr>
          <a:xfrm>
            <a:off x="10144540" y="5287596"/>
            <a:ext cx="59119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71848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83E7038-0348-4BF8-991D-10F1AB124EB9}"/>
              </a:ext>
            </a:extLst>
          </p:cNvPr>
          <p:cNvSpPr txBox="1"/>
          <p:nvPr/>
        </p:nvSpPr>
        <p:spPr>
          <a:xfrm>
            <a:off x="264209" y="607152"/>
            <a:ext cx="1168748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500" b="1" dirty="0">
                <a:solidFill>
                  <a:srgbClr val="0070C0"/>
                </a:solidFill>
                <a:latin typeface="Calibri" panose="020F0502020204030204"/>
              </a:rPr>
              <a:t>Embedding Model</a:t>
            </a:r>
            <a:endParaRPr kumimoji="0" lang="en-US" sz="35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Picture 2" descr="We are NVIDIA Elite partner! – M Computers s.r.o.">
            <a:extLst>
              <a:ext uri="{FF2B5EF4-FFF2-40B4-BE49-F238E27FC236}">
                <a16:creationId xmlns:a16="http://schemas.microsoft.com/office/drawing/2014/main" id="{92ADE432-6C32-4633-B5C5-1AD7178025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8572" y="-48852"/>
            <a:ext cx="1323015" cy="692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1C01CC7-7369-80A5-D7E3-BBE2E5699CBD}"/>
              </a:ext>
            </a:extLst>
          </p:cNvPr>
          <p:cNvSpPr txBox="1"/>
          <p:nvPr/>
        </p:nvSpPr>
        <p:spPr>
          <a:xfrm>
            <a:off x="177801" y="1595104"/>
            <a:ext cx="308186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Want to balance accuracy with embedding time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Bigger models may perform better but take a lot more time to embed queries</a:t>
            </a:r>
          </a:p>
          <a:p>
            <a:pPr lvl="1"/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See Sentence Transformers documentation for list of all models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985456B-7CE3-1C33-BE25-F9FDA7AB82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68472" y="1238094"/>
            <a:ext cx="8723528" cy="4143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0164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83E7038-0348-4BF8-991D-10F1AB124EB9}"/>
              </a:ext>
            </a:extLst>
          </p:cNvPr>
          <p:cNvSpPr txBox="1"/>
          <p:nvPr/>
        </p:nvSpPr>
        <p:spPr>
          <a:xfrm>
            <a:off x="264209" y="607152"/>
            <a:ext cx="1168748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Reranking Model</a:t>
            </a:r>
          </a:p>
        </p:txBody>
      </p:sp>
      <p:pic>
        <p:nvPicPr>
          <p:cNvPr id="6" name="Picture 2" descr="We are NVIDIA Elite partner! – M Computers s.r.o.">
            <a:extLst>
              <a:ext uri="{FF2B5EF4-FFF2-40B4-BE49-F238E27FC236}">
                <a16:creationId xmlns:a16="http://schemas.microsoft.com/office/drawing/2014/main" id="{925BE53E-6D6E-4315-A45D-3F9E2ECBC0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8572" y="-48852"/>
            <a:ext cx="1323015" cy="692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21E312B-F23C-0A9E-7162-4379CE201F81}"/>
              </a:ext>
            </a:extLst>
          </p:cNvPr>
          <p:cNvSpPr txBox="1"/>
          <p:nvPr/>
        </p:nvSpPr>
        <p:spPr>
          <a:xfrm>
            <a:off x="3591609" y="737957"/>
            <a:ext cx="7213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If you have trouble retrieving the correct info a reranking model could help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47062B5-7A09-F11A-FB72-3A314FC3EEDD}"/>
              </a:ext>
            </a:extLst>
          </p:cNvPr>
          <p:cNvSpPr txBox="1"/>
          <p:nvPr/>
        </p:nvSpPr>
        <p:spPr>
          <a:xfrm>
            <a:off x="264209" y="1594935"/>
            <a:ext cx="2252134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Who is the principal?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7FC51DA-1E74-B9BF-7A4D-6520467242BB}"/>
              </a:ext>
            </a:extLst>
          </p:cNvPr>
          <p:cNvSpPr txBox="1"/>
          <p:nvPr/>
        </p:nvSpPr>
        <p:spPr>
          <a:xfrm>
            <a:off x="303181" y="2057157"/>
            <a:ext cx="217419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Embedding Vectors: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[0.4, 0.2, 0.1, …]</a:t>
            </a:r>
          </a:p>
          <a:p>
            <a:pPr algn="ctr"/>
            <a:endParaRPr lang="en-US" dirty="0"/>
          </a:p>
          <a:p>
            <a:pPr algn="ctr"/>
            <a:r>
              <a:rPr lang="en-US" b="1" dirty="0"/>
              <a:t>[0.2, 0.5, 0.7, …]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[0.5, 0.4, 0.9, …]</a:t>
            </a:r>
          </a:p>
          <a:p>
            <a:pPr algn="ctr"/>
            <a:endParaRPr lang="en-US" dirty="0"/>
          </a:p>
          <a:p>
            <a:pPr algn="ctr"/>
            <a:r>
              <a:rPr lang="en-US" b="1" dirty="0"/>
              <a:t>[0.1, 0.5, 0.6, …]</a:t>
            </a:r>
          </a:p>
          <a:p>
            <a:pPr algn="ctr"/>
            <a:endParaRPr lang="en-US" dirty="0"/>
          </a:p>
          <a:p>
            <a:pPr algn="ctr"/>
            <a:r>
              <a:rPr lang="en-US" b="1" dirty="0"/>
              <a:t>[0.4, 0.5, 0.7, …]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[0.3, 0.8, 0.7, …]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EA7AB12-BDC5-4DF9-1FF8-F9FE638C92B0}"/>
              </a:ext>
            </a:extLst>
          </p:cNvPr>
          <p:cNvSpPr txBox="1"/>
          <p:nvPr/>
        </p:nvSpPr>
        <p:spPr>
          <a:xfrm>
            <a:off x="2286001" y="3580650"/>
            <a:ext cx="162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Convert back to text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DA73187-1573-7D0E-C2DF-3BF22DE82590}"/>
              </a:ext>
            </a:extLst>
          </p:cNvPr>
          <p:cNvCxnSpPr>
            <a:stCxn id="21" idx="1"/>
            <a:endCxn id="21" idx="3"/>
          </p:cNvCxnSpPr>
          <p:nvPr/>
        </p:nvCxnSpPr>
        <p:spPr>
          <a:xfrm>
            <a:off x="2286001" y="3903816"/>
            <a:ext cx="16256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289B9FBE-C6FA-412F-B41A-F1B009C65CAA}"/>
              </a:ext>
            </a:extLst>
          </p:cNvPr>
          <p:cNvSpPr txBox="1"/>
          <p:nvPr/>
        </p:nvSpPr>
        <p:spPr>
          <a:xfrm>
            <a:off x="3933762" y="1364658"/>
            <a:ext cx="217419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Dataset Chunks: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The school is 25 years old…</a:t>
            </a:r>
          </a:p>
          <a:p>
            <a:pPr algn="ctr"/>
            <a:endParaRPr lang="en-US" dirty="0"/>
          </a:p>
          <a:p>
            <a:pPr algn="ctr"/>
            <a:r>
              <a:rPr lang="en-US" b="1" dirty="0"/>
              <a:t>Principal Smith started in 2002…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School holidays are…</a:t>
            </a:r>
          </a:p>
          <a:p>
            <a:pPr algn="ctr"/>
            <a:endParaRPr lang="en-US" dirty="0"/>
          </a:p>
          <a:p>
            <a:pPr algn="ctr"/>
            <a:r>
              <a:rPr lang="en-US" b="1" dirty="0"/>
              <a:t>John Smith is the principal…</a:t>
            </a:r>
          </a:p>
          <a:p>
            <a:pPr algn="ctr"/>
            <a:endParaRPr lang="en-US" dirty="0"/>
          </a:p>
          <a:p>
            <a:pPr algn="ctr"/>
            <a:r>
              <a:rPr lang="en-US" b="1" dirty="0"/>
              <a:t>The principal, John Smith, announced…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2022 valedictorians are…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93583039-AB5E-AA2C-E003-2935CF7B3962}"/>
              </a:ext>
            </a:extLst>
          </p:cNvPr>
          <p:cNvSpPr/>
          <p:nvPr/>
        </p:nvSpPr>
        <p:spPr>
          <a:xfrm>
            <a:off x="6926108" y="3170137"/>
            <a:ext cx="1336983" cy="1336983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AF9AFCB-04D9-DC8F-D5F4-8899202BCBC8}"/>
              </a:ext>
            </a:extLst>
          </p:cNvPr>
          <p:cNvSpPr txBox="1"/>
          <p:nvPr/>
        </p:nvSpPr>
        <p:spPr>
          <a:xfrm>
            <a:off x="6976534" y="3515464"/>
            <a:ext cx="12361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Reranking Model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422E70E0-3808-D287-E955-E53E8C93D95A}"/>
              </a:ext>
            </a:extLst>
          </p:cNvPr>
          <p:cNvCxnSpPr>
            <a:stCxn id="26" idx="3"/>
          </p:cNvCxnSpPr>
          <p:nvPr/>
        </p:nvCxnSpPr>
        <p:spPr>
          <a:xfrm flipV="1">
            <a:off x="6107952" y="3903814"/>
            <a:ext cx="682315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C562852C-C2DD-2E72-A639-87242188C455}"/>
              </a:ext>
            </a:extLst>
          </p:cNvPr>
          <p:cNvCxnSpPr/>
          <p:nvPr/>
        </p:nvCxnSpPr>
        <p:spPr>
          <a:xfrm flipV="1">
            <a:off x="8478619" y="3903813"/>
            <a:ext cx="682315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6CC2BCD6-4CDC-7A09-FA89-3EA5C59C0ECA}"/>
              </a:ext>
            </a:extLst>
          </p:cNvPr>
          <p:cNvSpPr txBox="1"/>
          <p:nvPr/>
        </p:nvSpPr>
        <p:spPr>
          <a:xfrm>
            <a:off x="9376462" y="1437971"/>
            <a:ext cx="217419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Ranked Dataset Chunks:</a:t>
            </a:r>
          </a:p>
          <a:p>
            <a:endParaRPr lang="en-US" dirty="0"/>
          </a:p>
          <a:p>
            <a:pPr marL="342900" indent="-342900">
              <a:buAutoNum type="arabicPeriod"/>
            </a:pPr>
            <a:r>
              <a:rPr lang="en-US" b="1" dirty="0"/>
              <a:t>John Smith is the principal…</a:t>
            </a:r>
          </a:p>
          <a:p>
            <a:pPr marL="342900" indent="-342900">
              <a:buAutoNum type="arabicPeriod"/>
            </a:pPr>
            <a:r>
              <a:rPr lang="en-US" b="1" dirty="0"/>
              <a:t>Principal Smith started in 2002…</a:t>
            </a:r>
          </a:p>
          <a:p>
            <a:pPr marL="342900" indent="-342900">
              <a:buAutoNum type="arabicPeriod"/>
            </a:pPr>
            <a:r>
              <a:rPr lang="en-US" b="1" dirty="0"/>
              <a:t>The principal, John Smith, announced…</a:t>
            </a:r>
          </a:p>
          <a:p>
            <a:pPr marL="342900" indent="-342900">
              <a:buAutoNum type="arabicPeriod"/>
            </a:pPr>
            <a:r>
              <a:rPr lang="en-US" dirty="0"/>
              <a:t>The school is 25 years old…</a:t>
            </a:r>
          </a:p>
          <a:p>
            <a:pPr marL="342900" indent="-342900">
              <a:buAutoNum type="arabicPeriod"/>
            </a:pPr>
            <a:r>
              <a:rPr lang="en-US" dirty="0"/>
              <a:t>School holidays are…</a:t>
            </a:r>
          </a:p>
          <a:p>
            <a:pPr marL="342900" indent="-342900">
              <a:buAutoNum type="arabicPeriod"/>
            </a:pPr>
            <a:r>
              <a:rPr lang="en-US" dirty="0"/>
              <a:t>2022 valedictorians are…</a:t>
            </a:r>
          </a:p>
        </p:txBody>
      </p:sp>
    </p:spTree>
    <p:extLst>
      <p:ext uri="{BB962C8B-B14F-4D97-AF65-F5344CB8AC3E}">
        <p14:creationId xmlns:p14="http://schemas.microsoft.com/office/powerpoint/2010/main" val="41775942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83E7038-0348-4BF8-991D-10F1AB124EB9}"/>
              </a:ext>
            </a:extLst>
          </p:cNvPr>
          <p:cNvSpPr txBox="1"/>
          <p:nvPr/>
        </p:nvSpPr>
        <p:spPr>
          <a:xfrm>
            <a:off x="264209" y="607152"/>
            <a:ext cx="1168748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Dataset</a:t>
            </a:r>
          </a:p>
        </p:txBody>
      </p:sp>
      <p:pic>
        <p:nvPicPr>
          <p:cNvPr id="6" name="Picture 2" descr="We are NVIDIA Elite partner! – M Computers s.r.o.">
            <a:extLst>
              <a:ext uri="{FF2B5EF4-FFF2-40B4-BE49-F238E27FC236}">
                <a16:creationId xmlns:a16="http://schemas.microsoft.com/office/drawing/2014/main" id="{925BE53E-6D6E-4315-A45D-3F9E2ECBC0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8572" y="-48852"/>
            <a:ext cx="1323015" cy="692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32C813AA-261C-294B-D3A2-C1134F5333F2}"/>
              </a:ext>
            </a:extLst>
          </p:cNvPr>
          <p:cNvSpPr txBox="1"/>
          <p:nvPr/>
        </p:nvSpPr>
        <p:spPr>
          <a:xfrm>
            <a:off x="264209" y="1232387"/>
            <a:ext cx="8102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are you going to split up your dataset into entries you can reference?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Make your entries as similar as possible to your queries</a:t>
            </a:r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656170EA-705C-F985-0C3F-F52B385CA878}"/>
              </a:ext>
            </a:extLst>
          </p:cNvPr>
          <p:cNvGraphicFramePr>
            <a:graphicFrameLocks noGrp="1"/>
          </p:cNvGraphicFramePr>
          <p:nvPr/>
        </p:nvGraphicFramePr>
        <p:xfrm>
          <a:off x="611342" y="2393133"/>
          <a:ext cx="5653991" cy="33433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4881">
                  <a:extLst>
                    <a:ext uri="{9D8B030D-6E8A-4147-A177-3AD203B41FA5}">
                      <a16:colId xmlns:a16="http://schemas.microsoft.com/office/drawing/2014/main" val="571325473"/>
                    </a:ext>
                  </a:extLst>
                </a:gridCol>
                <a:gridCol w="1139576">
                  <a:extLst>
                    <a:ext uri="{9D8B030D-6E8A-4147-A177-3AD203B41FA5}">
                      <a16:colId xmlns:a16="http://schemas.microsoft.com/office/drawing/2014/main" val="764217448"/>
                    </a:ext>
                  </a:extLst>
                </a:gridCol>
                <a:gridCol w="1810186">
                  <a:extLst>
                    <a:ext uri="{9D8B030D-6E8A-4147-A177-3AD203B41FA5}">
                      <a16:colId xmlns:a16="http://schemas.microsoft.com/office/drawing/2014/main" val="3941878307"/>
                    </a:ext>
                  </a:extLst>
                </a:gridCol>
                <a:gridCol w="1229348">
                  <a:extLst>
                    <a:ext uri="{9D8B030D-6E8A-4147-A177-3AD203B41FA5}">
                      <a16:colId xmlns:a16="http://schemas.microsoft.com/office/drawing/2014/main" val="2952722676"/>
                    </a:ext>
                  </a:extLst>
                </a:gridCol>
              </a:tblGrid>
              <a:tr h="752049">
                <a:tc>
                  <a:txBody>
                    <a:bodyPr/>
                    <a:lstStyle/>
                    <a:p>
                      <a:r>
                        <a:rPr lang="en-US" dirty="0"/>
                        <a:t>Employee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Job Title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Start 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9675431"/>
                  </a:ext>
                </a:extLst>
              </a:tr>
              <a:tr h="762495">
                <a:tc>
                  <a:txBody>
                    <a:bodyPr/>
                    <a:lstStyle/>
                    <a:p>
                      <a:r>
                        <a:rPr lang="en-US" dirty="0"/>
                        <a:t>John Smith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Principal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John Smith is passionate about education…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May 2002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87147"/>
                  </a:ext>
                </a:extLst>
              </a:tr>
              <a:tr h="762495">
                <a:tc>
                  <a:txBody>
                    <a:bodyPr/>
                    <a:lstStyle/>
                    <a:p>
                      <a:r>
                        <a:rPr lang="en-US" dirty="0"/>
                        <a:t>Jane Doe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Assistant Principal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Jane Doe has an extensive background in…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July 2023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2076589"/>
                  </a:ext>
                </a:extLst>
              </a:tr>
              <a:tr h="762495"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9257515"/>
                  </a:ext>
                </a:extLst>
              </a:tr>
            </a:tbl>
          </a:graphicData>
        </a:graphic>
      </p:graphicFrame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9BAE6725-DA59-0B25-497C-B371AC1CBAC6}"/>
              </a:ext>
            </a:extLst>
          </p:cNvPr>
          <p:cNvCxnSpPr/>
          <p:nvPr/>
        </p:nvCxnSpPr>
        <p:spPr>
          <a:xfrm>
            <a:off x="6604000" y="4064805"/>
            <a:ext cx="508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54E21989-B714-9D19-06C2-7D24A2D83E70}"/>
              </a:ext>
            </a:extLst>
          </p:cNvPr>
          <p:cNvSpPr txBox="1"/>
          <p:nvPr/>
        </p:nvSpPr>
        <p:spPr>
          <a:xfrm>
            <a:off x="7332134" y="2079646"/>
            <a:ext cx="437726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Formulating Question Answer Pairs:</a:t>
            </a:r>
          </a:p>
          <a:p>
            <a:endParaRPr lang="en-US" dirty="0"/>
          </a:p>
          <a:p>
            <a:r>
              <a:rPr lang="en-US" dirty="0"/>
              <a:t>Q: Who is EMPLOYEE NAME (</a:t>
            </a:r>
            <a:r>
              <a:rPr lang="en-US" dirty="0" err="1"/>
              <a:t>ie</a:t>
            </a:r>
            <a:r>
              <a:rPr lang="en-US" dirty="0"/>
              <a:t> John Smith)?</a:t>
            </a:r>
          </a:p>
          <a:p>
            <a:r>
              <a:rPr lang="en-US" dirty="0"/>
              <a:t>A: He is the JOB TITLE (</a:t>
            </a:r>
            <a:r>
              <a:rPr lang="en-US" dirty="0" err="1"/>
              <a:t>ie</a:t>
            </a:r>
            <a:r>
              <a:rPr lang="en-US" dirty="0"/>
              <a:t> principal) at Sunshine School.</a:t>
            </a:r>
          </a:p>
          <a:p>
            <a:endParaRPr lang="en-US" dirty="0"/>
          </a:p>
          <a:p>
            <a:r>
              <a:rPr lang="en-US" dirty="0"/>
              <a:t>Q: When did EMPLOYEE NAME (</a:t>
            </a:r>
            <a:r>
              <a:rPr lang="en-US" dirty="0" err="1"/>
              <a:t>ie</a:t>
            </a:r>
            <a:r>
              <a:rPr lang="en-US" dirty="0"/>
              <a:t> Jane Doe) start at Sunshine School?</a:t>
            </a:r>
          </a:p>
          <a:p>
            <a:r>
              <a:rPr lang="en-US" dirty="0"/>
              <a:t>A: She started in START DATE (</a:t>
            </a:r>
            <a:r>
              <a:rPr lang="en-US" dirty="0" err="1"/>
              <a:t>ie</a:t>
            </a:r>
            <a:r>
              <a:rPr lang="en-US" dirty="0"/>
              <a:t> July 2023).</a:t>
            </a:r>
          </a:p>
          <a:p>
            <a:endParaRPr lang="en-US" dirty="0"/>
          </a:p>
          <a:p>
            <a:r>
              <a:rPr lang="en-US" dirty="0"/>
              <a:t>Q: Tell me about EMPLOYEE NAME (</a:t>
            </a:r>
            <a:r>
              <a:rPr lang="en-US" dirty="0" err="1"/>
              <a:t>ie</a:t>
            </a:r>
            <a:r>
              <a:rPr lang="en-US" dirty="0"/>
              <a:t> John Smith)</a:t>
            </a:r>
          </a:p>
          <a:p>
            <a:r>
              <a:rPr lang="en-US" dirty="0"/>
              <a:t>A: DESCRIPTION (</a:t>
            </a:r>
            <a:r>
              <a:rPr lang="en-US" dirty="0" err="1"/>
              <a:t>ie</a:t>
            </a:r>
            <a:r>
              <a:rPr lang="en-US" dirty="0"/>
              <a:t> John Smith is passionate about education…)</a:t>
            </a:r>
          </a:p>
        </p:txBody>
      </p:sp>
    </p:spTree>
    <p:extLst>
      <p:ext uri="{BB962C8B-B14F-4D97-AF65-F5344CB8AC3E}">
        <p14:creationId xmlns:p14="http://schemas.microsoft.com/office/powerpoint/2010/main" val="25741233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2DF256-6A71-DFD1-C93F-00DA7481B5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F78104C-3F03-E6EC-179F-6A9482C142FE}"/>
              </a:ext>
            </a:extLst>
          </p:cNvPr>
          <p:cNvSpPr txBox="1"/>
          <p:nvPr/>
        </p:nvSpPr>
        <p:spPr>
          <a:xfrm>
            <a:off x="264209" y="607152"/>
            <a:ext cx="1168748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RAG vs Finetuning</a:t>
            </a:r>
          </a:p>
        </p:txBody>
      </p:sp>
      <p:pic>
        <p:nvPicPr>
          <p:cNvPr id="6" name="Picture 2" descr="We are NVIDIA Elite partner! – M Computers s.r.o.">
            <a:extLst>
              <a:ext uri="{FF2B5EF4-FFF2-40B4-BE49-F238E27FC236}">
                <a16:creationId xmlns:a16="http://schemas.microsoft.com/office/drawing/2014/main" id="{BA304061-3E05-9619-1527-4BBEB25FC4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8572" y="-48852"/>
            <a:ext cx="1323015" cy="692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73E636C-8CD3-9E02-90BD-3AFC83CD8308}"/>
              </a:ext>
            </a:extLst>
          </p:cNvPr>
          <p:cNvGraphicFramePr>
            <a:graphicFrameLocks noGrp="1"/>
          </p:cNvGraphicFramePr>
          <p:nvPr/>
        </p:nvGraphicFramePr>
        <p:xfrm>
          <a:off x="872066" y="1540932"/>
          <a:ext cx="10608736" cy="38862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2184">
                  <a:extLst>
                    <a:ext uri="{9D8B030D-6E8A-4147-A177-3AD203B41FA5}">
                      <a16:colId xmlns:a16="http://schemas.microsoft.com/office/drawing/2014/main" val="1269394234"/>
                    </a:ext>
                  </a:extLst>
                </a:gridCol>
                <a:gridCol w="2652184">
                  <a:extLst>
                    <a:ext uri="{9D8B030D-6E8A-4147-A177-3AD203B41FA5}">
                      <a16:colId xmlns:a16="http://schemas.microsoft.com/office/drawing/2014/main" val="412260833"/>
                    </a:ext>
                  </a:extLst>
                </a:gridCol>
                <a:gridCol w="2652184">
                  <a:extLst>
                    <a:ext uri="{9D8B030D-6E8A-4147-A177-3AD203B41FA5}">
                      <a16:colId xmlns:a16="http://schemas.microsoft.com/office/drawing/2014/main" val="2337220504"/>
                    </a:ext>
                  </a:extLst>
                </a:gridCol>
                <a:gridCol w="2652184">
                  <a:extLst>
                    <a:ext uri="{9D8B030D-6E8A-4147-A177-3AD203B41FA5}">
                      <a16:colId xmlns:a16="http://schemas.microsoft.com/office/drawing/2014/main" val="2996195426"/>
                    </a:ext>
                  </a:extLst>
                </a:gridCol>
              </a:tblGrid>
              <a:tr h="626535">
                <a:tc gridSpan="2"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RAG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Finetuning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6444239"/>
                  </a:ext>
                </a:extLst>
              </a:tr>
              <a:tr h="40877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Pros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Cons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Pros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Cons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0363743"/>
                  </a:ext>
                </a:extLst>
              </a:tr>
              <a:tr h="1022095">
                <a:tc>
                  <a:txBody>
                    <a:bodyPr/>
                    <a:lstStyle/>
                    <a:p>
                      <a:r>
                        <a:rPr lang="en-US" dirty="0"/>
                        <a:t>No training required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Less effective for controlling style or format of response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Good at changing response style or format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Risk of catastrophic forgetting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3632329"/>
                  </a:ext>
                </a:extLst>
              </a:tr>
              <a:tr h="844297">
                <a:tc>
                  <a:txBody>
                    <a:bodyPr/>
                    <a:lstStyle/>
                    <a:p>
                      <a:r>
                        <a:rPr lang="en-US" dirty="0"/>
                        <a:t>Better at preventing hallucinations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More complex at inference 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 need for additional embedding or reranking models / faster inference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Not as good for preventing hallucinations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2967634"/>
                  </a:ext>
                </a:extLst>
              </a:tr>
              <a:tr h="844297">
                <a:tc>
                  <a:txBody>
                    <a:bodyPr/>
                    <a:lstStyle/>
                    <a:p>
                      <a:r>
                        <a:rPr lang="en-US" dirty="0"/>
                        <a:t>Can add/change data provided any 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Will need retraining if you want to add/change data it “knows”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4585929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49D0DFF1-6639-EF10-EA55-2208D844F72F}"/>
              </a:ext>
            </a:extLst>
          </p:cNvPr>
          <p:cNvSpPr txBox="1"/>
          <p:nvPr/>
        </p:nvSpPr>
        <p:spPr>
          <a:xfrm>
            <a:off x="872066" y="5731933"/>
            <a:ext cx="8661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Remember that both strategies can be used together!</a:t>
            </a:r>
          </a:p>
        </p:txBody>
      </p:sp>
    </p:spTree>
    <p:extLst>
      <p:ext uri="{BB962C8B-B14F-4D97-AF65-F5344CB8AC3E}">
        <p14:creationId xmlns:p14="http://schemas.microsoft.com/office/powerpoint/2010/main" val="4116243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/>
          <p:cNvSpPr/>
          <p:nvPr/>
        </p:nvSpPr>
        <p:spPr>
          <a:xfrm>
            <a:off x="0" y="6500350"/>
            <a:ext cx="12192000" cy="382063"/>
          </a:xfrm>
          <a:custGeom>
            <a:avLst/>
            <a:gdLst>
              <a:gd name="connsiteX0" fmla="*/ 0 w 9594376"/>
              <a:gd name="connsiteY0" fmla="*/ 0 h 5254388"/>
              <a:gd name="connsiteX1" fmla="*/ 9594376 w 9594376"/>
              <a:gd name="connsiteY1" fmla="*/ 0 h 5254388"/>
              <a:gd name="connsiteX2" fmla="*/ 9594376 w 9594376"/>
              <a:gd name="connsiteY2" fmla="*/ 0 h 5254388"/>
              <a:gd name="connsiteX3" fmla="*/ 9594376 w 9594376"/>
              <a:gd name="connsiteY3" fmla="*/ 5254388 h 5254388"/>
              <a:gd name="connsiteX4" fmla="*/ 9594376 w 9594376"/>
              <a:gd name="connsiteY4" fmla="*/ 5254388 h 5254388"/>
              <a:gd name="connsiteX5" fmla="*/ 0 w 9594376"/>
              <a:gd name="connsiteY5" fmla="*/ 5254388 h 5254388"/>
              <a:gd name="connsiteX6" fmla="*/ 0 w 9594376"/>
              <a:gd name="connsiteY6" fmla="*/ 5254388 h 5254388"/>
              <a:gd name="connsiteX7" fmla="*/ 0 w 9594376"/>
              <a:gd name="connsiteY7" fmla="*/ 0 h 5254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594376" h="5254388">
                <a:moveTo>
                  <a:pt x="0" y="0"/>
                </a:moveTo>
                <a:lnTo>
                  <a:pt x="9594376" y="0"/>
                </a:lnTo>
                <a:lnTo>
                  <a:pt x="9594376" y="0"/>
                </a:lnTo>
                <a:lnTo>
                  <a:pt x="9594376" y="5254388"/>
                </a:lnTo>
                <a:lnTo>
                  <a:pt x="9594376" y="5254388"/>
                </a:lnTo>
                <a:lnTo>
                  <a:pt x="0" y="5254388"/>
                </a:lnTo>
                <a:lnTo>
                  <a:pt x="0" y="5254388"/>
                </a:lnTo>
                <a:lnTo>
                  <a:pt x="0" y="0"/>
                </a:lnTo>
                <a:close/>
              </a:path>
            </a:pathLst>
          </a:custGeom>
          <a:solidFill>
            <a:srgbClr val="65B7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20" tIns="45611" rIns="91220" bIns="45611" rtlCol="0" anchor="ctr"/>
          <a:lstStyle/>
          <a:p>
            <a:pPr algn="ctr"/>
            <a:endParaRPr lang="en-US" sz="2400"/>
          </a:p>
        </p:txBody>
      </p:sp>
      <p:sp>
        <p:nvSpPr>
          <p:cNvPr id="31" name="Rectangle 30"/>
          <p:cNvSpPr/>
          <p:nvPr/>
        </p:nvSpPr>
        <p:spPr>
          <a:xfrm>
            <a:off x="249745" y="2105561"/>
            <a:ext cx="718398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201345"/>
                </a:solidFill>
                <a:latin typeface="Exo ExtraBold" pitchFamily="2" charset="0"/>
              </a:rPr>
              <a:t>Intro to Large Language Models</a:t>
            </a:r>
          </a:p>
          <a:p>
            <a:endParaRPr lang="en-US" sz="3200" b="1" dirty="0">
              <a:solidFill>
                <a:srgbClr val="201345"/>
              </a:solidFill>
              <a:latin typeface="Exo ExtraBold" pitchFamily="2" charset="0"/>
            </a:endParaRPr>
          </a:p>
          <a:p>
            <a:r>
              <a:rPr lang="en-US" sz="2800" dirty="0">
                <a:solidFill>
                  <a:srgbClr val="201345"/>
                </a:solidFill>
                <a:latin typeface="Exo ExtraBold" pitchFamily="2" charset="0"/>
              </a:rPr>
              <a:t>Michaela Buchanan</a:t>
            </a:r>
          </a:p>
          <a:p>
            <a:r>
              <a:rPr lang="en-US" sz="2800" i="1" dirty="0">
                <a:solidFill>
                  <a:srgbClr val="201345"/>
                </a:solidFill>
                <a:latin typeface="Exo ExtraBold" pitchFamily="2" charset="0"/>
              </a:rPr>
              <a:t>Mark III Systems</a:t>
            </a:r>
          </a:p>
          <a:p>
            <a:endParaRPr lang="en-US" sz="2800" i="1" dirty="0">
              <a:solidFill>
                <a:srgbClr val="201345"/>
              </a:solidFill>
              <a:latin typeface="Exo ExtraBold" pitchFamily="2" charset="0"/>
            </a:endParaRPr>
          </a:p>
          <a:p>
            <a:endParaRPr lang="en-US" sz="2000" b="1" dirty="0">
              <a:solidFill>
                <a:srgbClr val="201345"/>
              </a:solidFill>
              <a:latin typeface="Exo" pitchFamily="50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650" y="343729"/>
            <a:ext cx="3381221" cy="1248371"/>
          </a:xfrm>
          <a:prstGeom prst="rect">
            <a:avLst/>
          </a:prstGeom>
          <a:ln>
            <a:noFill/>
          </a:ln>
        </p:spPr>
      </p:pic>
      <p:grpSp>
        <p:nvGrpSpPr>
          <p:cNvPr id="26" name="Group 25"/>
          <p:cNvGrpSpPr/>
          <p:nvPr/>
        </p:nvGrpSpPr>
        <p:grpSpPr>
          <a:xfrm>
            <a:off x="0" y="6151242"/>
            <a:ext cx="12192000" cy="372541"/>
            <a:chOff x="-1358900" y="1623480"/>
            <a:chExt cx="9144000" cy="186270"/>
          </a:xfrm>
        </p:grpSpPr>
        <p:sp>
          <p:nvSpPr>
            <p:cNvPr id="24" name="Freeform 23"/>
            <p:cNvSpPr/>
            <p:nvPr/>
          </p:nvSpPr>
          <p:spPr>
            <a:xfrm>
              <a:off x="3213100" y="1623483"/>
              <a:ext cx="4572000" cy="186267"/>
            </a:xfrm>
            <a:custGeom>
              <a:avLst/>
              <a:gdLst>
                <a:gd name="connsiteX0" fmla="*/ 0 w 2011680"/>
                <a:gd name="connsiteY0" fmla="*/ 0 h 228600"/>
                <a:gd name="connsiteX1" fmla="*/ 2011680 w 2011680"/>
                <a:gd name="connsiteY1" fmla="*/ 0 h 228600"/>
                <a:gd name="connsiteX2" fmla="*/ 2011680 w 2011680"/>
                <a:gd name="connsiteY2" fmla="*/ 0 h 228600"/>
                <a:gd name="connsiteX3" fmla="*/ 2011680 w 2011680"/>
                <a:gd name="connsiteY3" fmla="*/ 228600 h 228600"/>
                <a:gd name="connsiteX4" fmla="*/ 2011680 w 2011680"/>
                <a:gd name="connsiteY4" fmla="*/ 228600 h 228600"/>
                <a:gd name="connsiteX5" fmla="*/ 213360 w 2011680"/>
                <a:gd name="connsiteY5" fmla="*/ 228600 h 228600"/>
                <a:gd name="connsiteX6" fmla="*/ 213360 w 2011680"/>
                <a:gd name="connsiteY6" fmla="*/ 228600 h 228600"/>
                <a:gd name="connsiteX7" fmla="*/ 0 w 2011680"/>
                <a:gd name="connsiteY7" fmla="*/ 0 h 228600"/>
                <a:gd name="connsiteX0" fmla="*/ 0 w 2011680"/>
                <a:gd name="connsiteY0" fmla="*/ 0 h 228600"/>
                <a:gd name="connsiteX1" fmla="*/ 2011680 w 2011680"/>
                <a:gd name="connsiteY1" fmla="*/ 0 h 228600"/>
                <a:gd name="connsiteX2" fmla="*/ 2011680 w 2011680"/>
                <a:gd name="connsiteY2" fmla="*/ 0 h 228600"/>
                <a:gd name="connsiteX3" fmla="*/ 2011680 w 2011680"/>
                <a:gd name="connsiteY3" fmla="*/ 228600 h 228600"/>
                <a:gd name="connsiteX4" fmla="*/ 2011680 w 2011680"/>
                <a:gd name="connsiteY4" fmla="*/ 228600 h 228600"/>
                <a:gd name="connsiteX5" fmla="*/ 213360 w 2011680"/>
                <a:gd name="connsiteY5" fmla="*/ 228600 h 228600"/>
                <a:gd name="connsiteX6" fmla="*/ 213360 w 2011680"/>
                <a:gd name="connsiteY6" fmla="*/ 228600 h 228600"/>
                <a:gd name="connsiteX7" fmla="*/ 0 w 2011680"/>
                <a:gd name="connsiteY7" fmla="*/ 0 h 228600"/>
                <a:gd name="connsiteX0" fmla="*/ 0 w 1920240"/>
                <a:gd name="connsiteY0" fmla="*/ 0 h 228600"/>
                <a:gd name="connsiteX1" fmla="*/ 1920240 w 1920240"/>
                <a:gd name="connsiteY1" fmla="*/ 0 h 228600"/>
                <a:gd name="connsiteX2" fmla="*/ 1920240 w 1920240"/>
                <a:gd name="connsiteY2" fmla="*/ 0 h 228600"/>
                <a:gd name="connsiteX3" fmla="*/ 1920240 w 1920240"/>
                <a:gd name="connsiteY3" fmla="*/ 228600 h 228600"/>
                <a:gd name="connsiteX4" fmla="*/ 1920240 w 1920240"/>
                <a:gd name="connsiteY4" fmla="*/ 228600 h 228600"/>
                <a:gd name="connsiteX5" fmla="*/ 121920 w 1920240"/>
                <a:gd name="connsiteY5" fmla="*/ 228600 h 228600"/>
                <a:gd name="connsiteX6" fmla="*/ 121920 w 1920240"/>
                <a:gd name="connsiteY6" fmla="*/ 228600 h 228600"/>
                <a:gd name="connsiteX7" fmla="*/ 0 w 1920240"/>
                <a:gd name="connsiteY7" fmla="*/ 0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20240" h="228600">
                  <a:moveTo>
                    <a:pt x="0" y="0"/>
                  </a:moveTo>
                  <a:lnTo>
                    <a:pt x="1920240" y="0"/>
                  </a:lnTo>
                  <a:lnTo>
                    <a:pt x="1920240" y="0"/>
                  </a:lnTo>
                  <a:lnTo>
                    <a:pt x="1920240" y="228600"/>
                  </a:lnTo>
                  <a:lnTo>
                    <a:pt x="1920240" y="228600"/>
                  </a:lnTo>
                  <a:lnTo>
                    <a:pt x="121920" y="228600"/>
                  </a:lnTo>
                  <a:lnTo>
                    <a:pt x="121920" y="228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013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-1358900" y="1623480"/>
              <a:ext cx="4876800" cy="186266"/>
            </a:xfrm>
            <a:custGeom>
              <a:avLst/>
              <a:gdLst>
                <a:gd name="connsiteX0" fmla="*/ 6669024 w 6827520"/>
                <a:gd name="connsiteY0" fmla="*/ 0 h 134112"/>
                <a:gd name="connsiteX1" fmla="*/ 0 w 6827520"/>
                <a:gd name="connsiteY1" fmla="*/ 0 h 134112"/>
                <a:gd name="connsiteX2" fmla="*/ 0 w 6827520"/>
                <a:gd name="connsiteY2" fmla="*/ 0 h 134112"/>
                <a:gd name="connsiteX3" fmla="*/ 0 w 6827520"/>
                <a:gd name="connsiteY3" fmla="*/ 134112 h 134112"/>
                <a:gd name="connsiteX4" fmla="*/ 0 w 6827520"/>
                <a:gd name="connsiteY4" fmla="*/ 134112 h 134112"/>
                <a:gd name="connsiteX5" fmla="*/ 6827520 w 6827520"/>
                <a:gd name="connsiteY5" fmla="*/ 134112 h 134112"/>
                <a:gd name="connsiteX6" fmla="*/ 6827520 w 6827520"/>
                <a:gd name="connsiteY6" fmla="*/ 134112 h 134112"/>
                <a:gd name="connsiteX7" fmla="*/ 6669024 w 6827520"/>
                <a:gd name="connsiteY7" fmla="*/ 0 h 1341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827520" h="134112">
                  <a:moveTo>
                    <a:pt x="6669024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134112"/>
                  </a:lnTo>
                  <a:lnTo>
                    <a:pt x="0" y="134112"/>
                  </a:lnTo>
                  <a:lnTo>
                    <a:pt x="6827520" y="134112"/>
                  </a:lnTo>
                  <a:lnTo>
                    <a:pt x="6827520" y="134112"/>
                  </a:lnTo>
                  <a:lnTo>
                    <a:pt x="6669024" y="0"/>
                  </a:lnTo>
                  <a:close/>
                </a:path>
              </a:pathLst>
            </a:custGeom>
            <a:solidFill>
              <a:srgbClr val="A5D8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31" r="26861" b="5257"/>
          <a:stretch/>
        </p:blipFill>
        <p:spPr>
          <a:xfrm>
            <a:off x="6908800" y="0"/>
            <a:ext cx="5283200" cy="6151235"/>
          </a:xfrm>
          <a:prstGeom prst="rect">
            <a:avLst/>
          </a:prstGeom>
        </p:spPr>
      </p:pic>
      <p:pic>
        <p:nvPicPr>
          <p:cNvPr id="1026" name="Picture 2" descr="We are NVIDIA Elite partner! – M Computers s.r.o.">
            <a:extLst>
              <a:ext uri="{FF2B5EF4-FFF2-40B4-BE49-F238E27FC236}">
                <a16:creationId xmlns:a16="http://schemas.microsoft.com/office/drawing/2014/main" id="{A4A37419-F502-4508-A485-A5B1B9CB89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31330"/>
            <a:ext cx="1757779" cy="919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3075D992-D89D-4142-8083-95AC6DEA0B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2828" y="455319"/>
            <a:ext cx="1388515" cy="1025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231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83E7038-0348-4BF8-991D-10F1AB124EB9}"/>
              </a:ext>
            </a:extLst>
          </p:cNvPr>
          <p:cNvSpPr txBox="1"/>
          <p:nvPr/>
        </p:nvSpPr>
        <p:spPr>
          <a:xfrm>
            <a:off x="264209" y="607152"/>
            <a:ext cx="1168748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Goals for this session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6F6CFF0C-A44D-40D5-BCF8-630C8827ED9B}"/>
              </a:ext>
            </a:extLst>
          </p:cNvPr>
          <p:cNvSpPr txBox="1"/>
          <p:nvPr/>
        </p:nvSpPr>
        <p:spPr>
          <a:xfrm>
            <a:off x="699496" y="1457180"/>
            <a:ext cx="11252199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20134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Prerequisite: </a:t>
            </a:r>
            <a:r>
              <a:rPr lang="en-US" sz="2400" dirty="0">
                <a:solidFill>
                  <a:srgbClr val="20134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Prior knowledge of neural networks and Python recommended</a:t>
            </a:r>
          </a:p>
          <a:p>
            <a:endParaRPr lang="en-US" sz="2400" dirty="0">
              <a:solidFill>
                <a:srgbClr val="20134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0134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Just a starting point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0134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Will require more study on transformers</a:t>
            </a:r>
          </a:p>
          <a:p>
            <a:pPr lvl="1"/>
            <a:endParaRPr lang="en-US" sz="2400" dirty="0">
              <a:solidFill>
                <a:srgbClr val="20134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0134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More practical than academic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0134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Will have concepts first and then workshop</a:t>
            </a:r>
          </a:p>
        </p:txBody>
      </p:sp>
      <p:pic>
        <p:nvPicPr>
          <p:cNvPr id="6" name="Picture 2" descr="We are NVIDIA Elite partner! – M Computers s.r.o.">
            <a:extLst>
              <a:ext uri="{FF2B5EF4-FFF2-40B4-BE49-F238E27FC236}">
                <a16:creationId xmlns:a16="http://schemas.microsoft.com/office/drawing/2014/main" id="{199895C5-7A89-41AE-9DD3-61F18EC8B2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8572" y="-48852"/>
            <a:ext cx="1323015" cy="692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6409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83E7038-0348-4BF8-991D-10F1AB124EB9}"/>
              </a:ext>
            </a:extLst>
          </p:cNvPr>
          <p:cNvSpPr txBox="1"/>
          <p:nvPr/>
        </p:nvSpPr>
        <p:spPr>
          <a:xfrm>
            <a:off x="252257" y="586200"/>
            <a:ext cx="1168748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What is a LLM?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CC366A6-E827-486D-ACC7-FDA2E7E3D464}"/>
              </a:ext>
            </a:extLst>
          </p:cNvPr>
          <p:cNvSpPr txBox="1">
            <a:spLocks/>
          </p:cNvSpPr>
          <p:nvPr/>
        </p:nvSpPr>
        <p:spPr>
          <a:xfrm>
            <a:off x="133047" y="6427814"/>
            <a:ext cx="11405018" cy="4741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000" dirty="0">
                <a:hlinkClick r:id="rId2"/>
              </a:rPr>
              <a:t>https://www.analyticsinsight.net/wp-content/uploads/2019/04/Computer-Vision12.png</a:t>
            </a:r>
            <a:r>
              <a:rPr lang="en-US" sz="1000" dirty="0"/>
              <a:t> </a:t>
            </a:r>
            <a:r>
              <a:rPr lang="en-US" sz="1000" dirty="0">
                <a:hlinkClick r:id="rId3"/>
              </a:rPr>
              <a:t>https://miro.medium.com/max/1576/1*OCsh4qf4lLoRAY-rlSZmJw.png</a:t>
            </a:r>
            <a:r>
              <a:rPr lang="en-US" sz="1000" dirty="0"/>
              <a:t> </a:t>
            </a:r>
          </a:p>
        </p:txBody>
      </p:sp>
      <p:pic>
        <p:nvPicPr>
          <p:cNvPr id="8" name="Picture 2" descr="We are NVIDIA Elite partner! – M Computers s.r.o.">
            <a:extLst>
              <a:ext uri="{FF2B5EF4-FFF2-40B4-BE49-F238E27FC236}">
                <a16:creationId xmlns:a16="http://schemas.microsoft.com/office/drawing/2014/main" id="{92ADE432-6C32-4633-B5C5-1AD7178025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8572" y="-48852"/>
            <a:ext cx="1323015" cy="692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1753FA9-56D5-45A3-C4D4-6C6E1A2543C2}"/>
              </a:ext>
            </a:extLst>
          </p:cNvPr>
          <p:cNvSpPr txBox="1"/>
          <p:nvPr/>
        </p:nvSpPr>
        <p:spPr>
          <a:xfrm>
            <a:off x="133047" y="992636"/>
            <a:ext cx="2206218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Large – often billions of parameters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# billion parameters * 2 = GPU VRAM for 16-bit model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Trained on enormous datasets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Generates what it thinks is the best sequence of next words for a given prompt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FDB46D0D-A6E5-7E24-BD49-BA1EC595658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29"/>
          <a:stretch/>
        </p:blipFill>
        <p:spPr bwMode="auto">
          <a:xfrm>
            <a:off x="2658862" y="1291562"/>
            <a:ext cx="9466062" cy="5078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6512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83E7038-0348-4BF8-991D-10F1AB124EB9}"/>
              </a:ext>
            </a:extLst>
          </p:cNvPr>
          <p:cNvSpPr txBox="1"/>
          <p:nvPr/>
        </p:nvSpPr>
        <p:spPr>
          <a:xfrm>
            <a:off x="264209" y="607152"/>
            <a:ext cx="1168748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 Things to Know about LLMs</a:t>
            </a:r>
          </a:p>
        </p:txBody>
      </p:sp>
      <p:pic>
        <p:nvPicPr>
          <p:cNvPr id="8" name="Picture 2" descr="We are NVIDIA Elite partner! – M Computers s.r.o.">
            <a:extLst>
              <a:ext uri="{FF2B5EF4-FFF2-40B4-BE49-F238E27FC236}">
                <a16:creationId xmlns:a16="http://schemas.microsoft.com/office/drawing/2014/main" id="{92ADE432-6C32-4633-B5C5-1AD7178025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8572" y="-48852"/>
            <a:ext cx="1323015" cy="692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1753FA9-56D5-45A3-C4D4-6C6E1A2543C2}"/>
              </a:ext>
            </a:extLst>
          </p:cNvPr>
          <p:cNvSpPr txBox="1"/>
          <p:nvPr/>
        </p:nvSpPr>
        <p:spPr>
          <a:xfrm>
            <a:off x="133047" y="1353845"/>
            <a:ext cx="61878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i="0" u="sng" dirty="0">
                <a:effectLst/>
                <a:latin typeface="Lucida Grande"/>
                <a:hlinkClick r:id="rId3"/>
              </a:rPr>
              <a:t>arXiv:2304.00612</a:t>
            </a:r>
            <a:r>
              <a:rPr lang="en-US" b="1" i="0" dirty="0">
                <a:solidFill>
                  <a:srgbClr val="000000"/>
                </a:solidFill>
                <a:effectLst/>
                <a:latin typeface="Lucida Grande"/>
              </a:rPr>
              <a:t> [cs.CL]</a:t>
            </a:r>
            <a:endParaRPr lang="en-US" dirty="0"/>
          </a:p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C2E8B3F-5D4A-9D6A-AB5E-CDDE7FD9C1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0255" y="1756462"/>
            <a:ext cx="10234983" cy="4671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205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83E7038-0348-4BF8-991D-10F1AB124EB9}"/>
              </a:ext>
            </a:extLst>
          </p:cNvPr>
          <p:cNvSpPr txBox="1"/>
          <p:nvPr/>
        </p:nvSpPr>
        <p:spPr>
          <a:xfrm>
            <a:off x="264209" y="607152"/>
            <a:ext cx="1168748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How to use LLMs</a:t>
            </a:r>
          </a:p>
        </p:txBody>
      </p:sp>
      <p:pic>
        <p:nvPicPr>
          <p:cNvPr id="6" name="Picture 2" descr="We are NVIDIA Elite partner! – M Computers s.r.o.">
            <a:extLst>
              <a:ext uri="{FF2B5EF4-FFF2-40B4-BE49-F238E27FC236}">
                <a16:creationId xmlns:a16="http://schemas.microsoft.com/office/drawing/2014/main" id="{925BE53E-6D6E-4315-A45D-3F9E2ECBC0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8572" y="-48852"/>
            <a:ext cx="1323015" cy="692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C0B9C34A-29A7-A9D9-3ECE-BDBB00E15567}"/>
              </a:ext>
            </a:extLst>
          </p:cNvPr>
          <p:cNvSpPr/>
          <p:nvPr/>
        </p:nvSpPr>
        <p:spPr>
          <a:xfrm>
            <a:off x="576082" y="1817851"/>
            <a:ext cx="4020765" cy="3842484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B06E54-260C-E3E1-B092-C53D651EB6C5}"/>
              </a:ext>
            </a:extLst>
          </p:cNvPr>
          <p:cNvSpPr txBox="1"/>
          <p:nvPr/>
        </p:nvSpPr>
        <p:spPr>
          <a:xfrm>
            <a:off x="1331648" y="3354372"/>
            <a:ext cx="250963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/>
              <a:t>Falcon-7B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E4FAB70-4396-4F55-42CD-96141FEAC6EE}"/>
              </a:ext>
            </a:extLst>
          </p:cNvPr>
          <p:cNvCxnSpPr>
            <a:cxnSpLocks/>
          </p:cNvCxnSpPr>
          <p:nvPr/>
        </p:nvCxnSpPr>
        <p:spPr>
          <a:xfrm>
            <a:off x="4836215" y="3846443"/>
            <a:ext cx="2320787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BFC7ECC7-4BF5-A426-93BC-1E912702BCFE}"/>
              </a:ext>
            </a:extLst>
          </p:cNvPr>
          <p:cNvSpPr txBox="1"/>
          <p:nvPr/>
        </p:nvSpPr>
        <p:spPr>
          <a:xfrm>
            <a:off x="1545339" y="2664384"/>
            <a:ext cx="20822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Blank slate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A79D512-AF74-15DD-B727-D59C396A2ABD}"/>
              </a:ext>
            </a:extLst>
          </p:cNvPr>
          <p:cNvSpPr/>
          <p:nvPr/>
        </p:nvSpPr>
        <p:spPr>
          <a:xfrm>
            <a:off x="7661026" y="1817851"/>
            <a:ext cx="4020765" cy="3842484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06B7E96-A1BE-9985-7812-39BDEF4B0676}"/>
              </a:ext>
            </a:extLst>
          </p:cNvPr>
          <p:cNvSpPr txBox="1"/>
          <p:nvPr/>
        </p:nvSpPr>
        <p:spPr>
          <a:xfrm>
            <a:off x="8174643" y="3123539"/>
            <a:ext cx="299353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/>
              <a:t>Falcon-7B </a:t>
            </a:r>
            <a:r>
              <a:rPr lang="en-US" sz="2400" dirty="0"/>
              <a:t>that can answer questions about courses at your university</a:t>
            </a:r>
            <a:endParaRPr lang="en-US" sz="24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507494E-011C-3CF4-7950-4F46FA57D46D}"/>
              </a:ext>
            </a:extLst>
          </p:cNvPr>
          <p:cNvSpPr txBox="1"/>
          <p:nvPr/>
        </p:nvSpPr>
        <p:spPr>
          <a:xfrm>
            <a:off x="5073330" y="3463622"/>
            <a:ext cx="20692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Custom dataset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D4BEE85-6DEE-0626-811F-3D56CA406A88}"/>
              </a:ext>
            </a:extLst>
          </p:cNvPr>
          <p:cNvSpPr txBox="1"/>
          <p:nvPr/>
        </p:nvSpPr>
        <p:spPr>
          <a:xfrm>
            <a:off x="1993520" y="1412557"/>
            <a:ext cx="1634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Pretrained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8248621-652E-DE36-E7BE-75613019D214}"/>
              </a:ext>
            </a:extLst>
          </p:cNvPr>
          <p:cNvSpPr txBox="1"/>
          <p:nvPr/>
        </p:nvSpPr>
        <p:spPr>
          <a:xfrm>
            <a:off x="9054721" y="1438676"/>
            <a:ext cx="1634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Finetuned</a:t>
            </a:r>
          </a:p>
        </p:txBody>
      </p:sp>
    </p:spTree>
    <p:extLst>
      <p:ext uri="{BB962C8B-B14F-4D97-AF65-F5344CB8AC3E}">
        <p14:creationId xmlns:p14="http://schemas.microsoft.com/office/powerpoint/2010/main" val="3138786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83E7038-0348-4BF8-991D-10F1AB124EB9}"/>
              </a:ext>
            </a:extLst>
          </p:cNvPr>
          <p:cNvSpPr txBox="1"/>
          <p:nvPr/>
        </p:nvSpPr>
        <p:spPr>
          <a:xfrm>
            <a:off x="264209" y="607152"/>
            <a:ext cx="1168748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Input Preprocessing</a:t>
            </a:r>
          </a:p>
        </p:txBody>
      </p:sp>
      <p:pic>
        <p:nvPicPr>
          <p:cNvPr id="6" name="Picture 2" descr="We are NVIDIA Elite partner! – M Computers s.r.o.">
            <a:extLst>
              <a:ext uri="{FF2B5EF4-FFF2-40B4-BE49-F238E27FC236}">
                <a16:creationId xmlns:a16="http://schemas.microsoft.com/office/drawing/2014/main" id="{925BE53E-6D6E-4315-A45D-3F9E2ECBC0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8572" y="-48852"/>
            <a:ext cx="1323015" cy="692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42E950F-9051-5D83-AE95-4BC88AA1701F}"/>
              </a:ext>
            </a:extLst>
          </p:cNvPr>
          <p:cNvSpPr txBox="1"/>
          <p:nvPr/>
        </p:nvSpPr>
        <p:spPr>
          <a:xfrm>
            <a:off x="3748800" y="732261"/>
            <a:ext cx="58541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Input:</a:t>
            </a:r>
            <a:endParaRPr lang="en-US" dirty="0"/>
          </a:p>
          <a:p>
            <a:pPr algn="ctr"/>
            <a:r>
              <a:rPr lang="en-US" dirty="0"/>
              <a:t>What is the state bird of Oregon?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5AA917D-C7C7-3E2F-19C0-9789D27F3B05}"/>
              </a:ext>
            </a:extLst>
          </p:cNvPr>
          <p:cNvSpPr txBox="1"/>
          <p:nvPr/>
        </p:nvSpPr>
        <p:spPr>
          <a:xfrm>
            <a:off x="5312821" y="1709432"/>
            <a:ext cx="15902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Tokenization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FED9E65-A515-5962-8998-82254E4C1F3F}"/>
              </a:ext>
            </a:extLst>
          </p:cNvPr>
          <p:cNvSpPr txBox="1"/>
          <p:nvPr/>
        </p:nvSpPr>
        <p:spPr>
          <a:xfrm>
            <a:off x="3129528" y="2219262"/>
            <a:ext cx="70816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Tokens:</a:t>
            </a:r>
          </a:p>
          <a:p>
            <a:pPr algn="ctr"/>
            <a:endParaRPr lang="en-US" b="1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7D4079B-C6DB-164E-73A4-7FE2E9D1DC83}"/>
              </a:ext>
            </a:extLst>
          </p:cNvPr>
          <p:cNvCxnSpPr>
            <a:cxnSpLocks/>
          </p:cNvCxnSpPr>
          <p:nvPr/>
        </p:nvCxnSpPr>
        <p:spPr>
          <a:xfrm>
            <a:off x="6682295" y="1438581"/>
            <a:ext cx="0" cy="7357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Table 14">
            <a:extLst>
              <a:ext uri="{FF2B5EF4-FFF2-40B4-BE49-F238E27FC236}">
                <a16:creationId xmlns:a16="http://schemas.microsoft.com/office/drawing/2014/main" id="{1908CD42-9B35-04A6-D6B3-F1256805D5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5451586"/>
              </p:ext>
            </p:extLst>
          </p:nvPr>
        </p:nvGraphicFramePr>
        <p:xfrm>
          <a:off x="3419143" y="2618464"/>
          <a:ext cx="6502400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90857376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925381036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071488622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697889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What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7209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642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200221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4C4AC3D-0B92-441D-C8D8-3F75DA246846}"/>
              </a:ext>
            </a:extLst>
          </p:cNvPr>
          <p:cNvSpPr txBox="1"/>
          <p:nvPr/>
        </p:nvSpPr>
        <p:spPr>
          <a:xfrm>
            <a:off x="2116150" y="2772373"/>
            <a:ext cx="11581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input_ids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90C065-3AA3-939D-2A22-35EF80D9C3FE}"/>
              </a:ext>
            </a:extLst>
          </p:cNvPr>
          <p:cNvSpPr txBox="1"/>
          <p:nvPr/>
        </p:nvSpPr>
        <p:spPr>
          <a:xfrm>
            <a:off x="6485467" y="3429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graphicFrame>
        <p:nvGraphicFramePr>
          <p:cNvPr id="9" name="Table 14">
            <a:extLst>
              <a:ext uri="{FF2B5EF4-FFF2-40B4-BE49-F238E27FC236}">
                <a16:creationId xmlns:a16="http://schemas.microsoft.com/office/drawing/2014/main" id="{96673920-3EEA-5CC3-078E-9079549D89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5156889"/>
              </p:ext>
            </p:extLst>
          </p:nvPr>
        </p:nvGraphicFramePr>
        <p:xfrm>
          <a:off x="3419143" y="3867189"/>
          <a:ext cx="6502400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90857376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925381036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071488622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697889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What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7209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2002210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9A86AD63-7263-7963-B38D-C6F6BB89E3D9}"/>
              </a:ext>
            </a:extLst>
          </p:cNvPr>
          <p:cNvSpPr txBox="1"/>
          <p:nvPr/>
        </p:nvSpPr>
        <p:spPr>
          <a:xfrm>
            <a:off x="1524000" y="4030540"/>
            <a:ext cx="17503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attention_mask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60BF470-86EF-9E87-4152-4E831CC880F2}"/>
              </a:ext>
            </a:extLst>
          </p:cNvPr>
          <p:cNvSpPr txBox="1"/>
          <p:nvPr/>
        </p:nvSpPr>
        <p:spPr>
          <a:xfrm>
            <a:off x="6522082" y="4693005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graphicFrame>
        <p:nvGraphicFramePr>
          <p:cNvPr id="12" name="Table 14">
            <a:extLst>
              <a:ext uri="{FF2B5EF4-FFF2-40B4-BE49-F238E27FC236}">
                <a16:creationId xmlns:a16="http://schemas.microsoft.com/office/drawing/2014/main" id="{E40694D7-C077-5863-277D-58DF051C84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1003407"/>
              </p:ext>
            </p:extLst>
          </p:nvPr>
        </p:nvGraphicFramePr>
        <p:xfrm>
          <a:off x="3419143" y="5146434"/>
          <a:ext cx="6502400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90857376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925381036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071488622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697889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What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7209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2002210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AC6AC517-9253-5C94-9558-15308690B933}"/>
              </a:ext>
            </a:extLst>
          </p:cNvPr>
          <p:cNvSpPr txBox="1"/>
          <p:nvPr/>
        </p:nvSpPr>
        <p:spPr>
          <a:xfrm>
            <a:off x="10157873" y="277237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52FF2DD-F27B-F0B2-0CD9-8B4F5B2D0AF6}"/>
              </a:ext>
            </a:extLst>
          </p:cNvPr>
          <p:cNvSpPr txBox="1"/>
          <p:nvPr/>
        </p:nvSpPr>
        <p:spPr>
          <a:xfrm>
            <a:off x="10157873" y="392653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323F609-D7FC-280C-6FA8-B834DDF42DA1}"/>
              </a:ext>
            </a:extLst>
          </p:cNvPr>
          <p:cNvSpPr txBox="1"/>
          <p:nvPr/>
        </p:nvSpPr>
        <p:spPr>
          <a:xfrm>
            <a:off x="10157873" y="5227706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F393FAC-B0C3-AF23-F51E-3C85EF853451}"/>
              </a:ext>
            </a:extLst>
          </p:cNvPr>
          <p:cNvSpPr txBox="1"/>
          <p:nvPr/>
        </p:nvSpPr>
        <p:spPr>
          <a:xfrm>
            <a:off x="1550643" y="5332608"/>
            <a:ext cx="17503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token_type_ids</a:t>
            </a:r>
            <a:endParaRPr lang="en-US" dirty="0"/>
          </a:p>
        </p:txBody>
      </p:sp>
      <p:sp>
        <p:nvSpPr>
          <p:cNvPr id="19" name="Left Brace 18">
            <a:extLst>
              <a:ext uri="{FF2B5EF4-FFF2-40B4-BE49-F238E27FC236}">
                <a16:creationId xmlns:a16="http://schemas.microsoft.com/office/drawing/2014/main" id="{7940CA72-2777-D7C7-D42F-7A97103BB934}"/>
              </a:ext>
            </a:extLst>
          </p:cNvPr>
          <p:cNvSpPr/>
          <p:nvPr/>
        </p:nvSpPr>
        <p:spPr>
          <a:xfrm>
            <a:off x="1287670" y="4030540"/>
            <a:ext cx="262973" cy="179452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27AB990-6056-2451-00C4-0025F750E4F4}"/>
              </a:ext>
            </a:extLst>
          </p:cNvPr>
          <p:cNvSpPr txBox="1"/>
          <p:nvPr/>
        </p:nvSpPr>
        <p:spPr>
          <a:xfrm>
            <a:off x="264209" y="4737240"/>
            <a:ext cx="17503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optional</a:t>
            </a:r>
          </a:p>
        </p:txBody>
      </p:sp>
    </p:spTree>
    <p:extLst>
      <p:ext uri="{BB962C8B-B14F-4D97-AF65-F5344CB8AC3E}">
        <p14:creationId xmlns:p14="http://schemas.microsoft.com/office/powerpoint/2010/main" val="3302398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83E7038-0348-4BF8-991D-10F1AB124EB9}"/>
              </a:ext>
            </a:extLst>
          </p:cNvPr>
          <p:cNvSpPr txBox="1"/>
          <p:nvPr/>
        </p:nvSpPr>
        <p:spPr>
          <a:xfrm>
            <a:off x="264209" y="607152"/>
            <a:ext cx="1168748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QLoRA</a:t>
            </a:r>
            <a:endParaRPr kumimoji="0" lang="en-US" sz="35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2" descr="We are NVIDIA Elite partner! – M Computers s.r.o.">
            <a:extLst>
              <a:ext uri="{FF2B5EF4-FFF2-40B4-BE49-F238E27FC236}">
                <a16:creationId xmlns:a16="http://schemas.microsoft.com/office/drawing/2014/main" id="{925BE53E-6D6E-4315-A45D-3F9E2ECBC0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8572" y="-48852"/>
            <a:ext cx="1323015" cy="692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DBD3D88-D655-037C-9A3D-5C3C6C36AC3F}"/>
              </a:ext>
            </a:extLst>
          </p:cNvPr>
          <p:cNvSpPr txBox="1"/>
          <p:nvPr/>
        </p:nvSpPr>
        <p:spPr>
          <a:xfrm>
            <a:off x="499533" y="1439333"/>
            <a:ext cx="10399039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/>
              <a:buChar char="•"/>
            </a:pPr>
            <a:endParaRPr lang="en-US" dirty="0"/>
          </a:p>
          <a:p>
            <a:pPr marL="285750" indent="-285750">
              <a:buFont typeface="Arial" panose="020B0604020202020204"/>
              <a:buChar char="•"/>
            </a:pPr>
            <a:r>
              <a:rPr lang="en-US" dirty="0"/>
              <a:t>LoRa</a:t>
            </a:r>
          </a:p>
          <a:p>
            <a:pPr marL="742950" lvl="1" indent="-285750">
              <a:buFont typeface="Arial" panose="020B0604020202020204"/>
              <a:buChar char="•"/>
            </a:pPr>
            <a:r>
              <a:rPr lang="en-US" b="1" dirty="0"/>
              <a:t>Lo</a:t>
            </a:r>
            <a:r>
              <a:rPr lang="en-US" dirty="0"/>
              <a:t>w-</a:t>
            </a:r>
            <a:r>
              <a:rPr lang="en-US" b="1" dirty="0"/>
              <a:t>r</a:t>
            </a:r>
            <a:r>
              <a:rPr lang="en-US" dirty="0"/>
              <a:t>anking </a:t>
            </a:r>
            <a:r>
              <a:rPr lang="en-US" b="1" dirty="0"/>
              <a:t>a</a:t>
            </a:r>
            <a:r>
              <a:rPr lang="en-US" dirty="0"/>
              <a:t>dapters</a:t>
            </a:r>
          </a:p>
          <a:p>
            <a:pPr marL="742950" lvl="1" indent="-285750">
              <a:buFont typeface="Arial" panose="020B0604020202020204"/>
              <a:buChar char="•"/>
            </a:pPr>
            <a:r>
              <a:rPr lang="en-US" dirty="0"/>
              <a:t>Add additional parameters that are finetuned while freezing original parameters</a:t>
            </a:r>
          </a:p>
          <a:p>
            <a:pPr marL="742950" lvl="1" indent="-285750">
              <a:buFont typeface="Arial" panose="020B0604020202020204"/>
              <a:buChar char="•"/>
            </a:pPr>
            <a:r>
              <a:rPr lang="en-US" dirty="0"/>
              <a:t>Much more efficient while preventing “catastrophic forgetting”</a:t>
            </a:r>
          </a:p>
          <a:p>
            <a:pPr marL="742950" lvl="1" indent="-285750">
              <a:buFont typeface="Arial" panose="020B0604020202020204"/>
              <a:buChar char="•"/>
            </a:pPr>
            <a:r>
              <a:rPr lang="en-US" dirty="0"/>
              <a:t>Easier to deal with logistically</a:t>
            </a:r>
          </a:p>
          <a:p>
            <a:pPr lvl="1"/>
            <a:endParaRPr lang="en-US" dirty="0"/>
          </a:p>
          <a:p>
            <a:pPr marL="285750" indent="-285750">
              <a:buFont typeface="Arial" panose="020B0604020202020204"/>
              <a:buChar char="•"/>
            </a:pPr>
            <a:r>
              <a:rPr lang="en-US" dirty="0"/>
              <a:t>Quantization</a:t>
            </a:r>
          </a:p>
          <a:p>
            <a:pPr marL="742950" lvl="1" indent="-285750">
              <a:buFont typeface="Arial" panose="020B0604020202020204"/>
              <a:buChar char="•"/>
            </a:pPr>
            <a:r>
              <a:rPr lang="en-US" dirty="0"/>
              <a:t>Reduce memory requirements by decreasing precision of parameters</a:t>
            </a:r>
          </a:p>
          <a:p>
            <a:pPr marL="742950" lvl="1" indent="-285750">
              <a:buFont typeface="Arial" panose="020B0604020202020204"/>
              <a:buChar char="•"/>
            </a:pPr>
            <a:r>
              <a:rPr lang="en-US" dirty="0"/>
              <a:t>16 bit </a:t>
            </a:r>
            <a:r>
              <a:rPr lang="en-US" dirty="0">
                <a:sym typeface="Wingdings" panose="05000000000000000000" pitchFamily="2" charset="2"/>
              </a:rPr>
              <a:t> 4 bit = ¼ the GPU RAM required</a:t>
            </a:r>
          </a:p>
          <a:p>
            <a:pPr marL="742950" lvl="1" indent="-285750">
              <a:buFont typeface="Arial" panose="020B0604020202020204"/>
              <a:buChar char="•"/>
            </a:pPr>
            <a:r>
              <a:rPr lang="en-US" dirty="0">
                <a:sym typeface="Wingdings" panose="05000000000000000000" pitchFamily="2" charset="2"/>
              </a:rPr>
              <a:t>“without degrading the runtime or predictive performance” of the model</a:t>
            </a:r>
          </a:p>
          <a:p>
            <a:pPr marL="742950" lvl="1" indent="-285750">
              <a:buFont typeface="Arial" panose="020B0604020202020204"/>
              <a:buChar char="•"/>
            </a:pPr>
            <a:endParaRPr lang="en-US" dirty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/>
              <a:buChar char="•"/>
            </a:pPr>
            <a:r>
              <a:rPr lang="en-US" dirty="0">
                <a:sym typeface="Wingdings" panose="05000000000000000000" pitchFamily="2" charset="2"/>
              </a:rPr>
              <a:t>Papers linked in workshop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037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We are NVIDIA Elite partner! – M Computers s.r.o.">
            <a:extLst>
              <a:ext uri="{FF2B5EF4-FFF2-40B4-BE49-F238E27FC236}">
                <a16:creationId xmlns:a16="http://schemas.microsoft.com/office/drawing/2014/main" id="{9A6AA3C7-6699-4B25-9A8C-BD4A7D0067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8572" y="-48852"/>
            <a:ext cx="1323015" cy="692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F4E5518-9B48-3DA8-096A-20CA94DBEAED}"/>
              </a:ext>
            </a:extLst>
          </p:cNvPr>
          <p:cNvSpPr txBox="1"/>
          <p:nvPr/>
        </p:nvSpPr>
        <p:spPr>
          <a:xfrm>
            <a:off x="652507" y="1580225"/>
            <a:ext cx="961007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American company started in 2017</a:t>
            </a:r>
          </a:p>
          <a:p>
            <a:endParaRPr lang="en-US" dirty="0">
              <a:latin typeface="Lucida Sans" panose="020B0602030504020204" pitchFamily="34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Hub which hosts lots of models and datasets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Lucida Console" panose="020B06090405040202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transformers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API to download and train transformer models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Flexibility to work with </a:t>
            </a:r>
            <a:r>
              <a:rPr lang="en-US" dirty="0" err="1">
                <a:ea typeface="Cascadia Code" panose="020B0609020000020004" pitchFamily="49" charset="0"/>
                <a:cs typeface="Cascadia Code" panose="020B0609020000020004" pitchFamily="49" charset="0"/>
              </a:rPr>
              <a:t>PyTorch</a:t>
            </a: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, TF, and JAX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Lucida Console" panose="020B06090405040202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Datasets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Library for handling and sharing datasets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Uses the Hugging Face hub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Lucida Sans" panose="020B0602030504020204" pitchFamily="34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2050" name="Picture 2" descr="Hugging Face: Embracing Natural Language Processing - Digital Innovation  and Transformation">
            <a:extLst>
              <a:ext uri="{FF2B5EF4-FFF2-40B4-BE49-F238E27FC236}">
                <a16:creationId xmlns:a16="http://schemas.microsoft.com/office/drawing/2014/main" id="{FE075A96-BB15-F667-6E83-9DECAD464F8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06" t="55669" r="2952" b="6107"/>
          <a:stretch/>
        </p:blipFill>
        <p:spPr bwMode="auto">
          <a:xfrm>
            <a:off x="177552" y="643525"/>
            <a:ext cx="3804083" cy="836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71628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60540</TotalTime>
  <Words>954</Words>
  <Application>Microsoft Office PowerPoint</Application>
  <PresentationFormat>Widescreen</PresentationFormat>
  <Paragraphs>249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9" baseType="lpstr">
      <vt:lpstr>Arial</vt:lpstr>
      <vt:lpstr>Calibri</vt:lpstr>
      <vt:lpstr>Calibri Light</vt:lpstr>
      <vt:lpstr>Cascadia Code</vt:lpstr>
      <vt:lpstr>Exo</vt:lpstr>
      <vt:lpstr>Exo Black</vt:lpstr>
      <vt:lpstr>Exo ExtraBold</vt:lpstr>
      <vt:lpstr>Lucida Console</vt:lpstr>
      <vt:lpstr>Lucida Grande</vt:lpstr>
      <vt:lpstr>Lucida Sans</vt:lpstr>
      <vt:lpstr>Wingdings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Andy Lin</dc:creator>
  <cp:lastModifiedBy>Michaela Buchanan</cp:lastModifiedBy>
  <cp:revision>264</cp:revision>
  <cp:lastPrinted>2018-07-25T04:00:06Z</cp:lastPrinted>
  <dcterms:created xsi:type="dcterms:W3CDTF">2017-04-27T04:49:17Z</dcterms:created>
  <dcterms:modified xsi:type="dcterms:W3CDTF">2026-05-14T21:39:09Z</dcterms:modified>
</cp:coreProperties>
</file>