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CE_6B70F083.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60" r:id="rId3"/>
    <p:sldId id="467" r:id="rId4"/>
    <p:sldId id="462" r:id="rId5"/>
    <p:sldId id="292" r:id="rId6"/>
    <p:sldId id="293" r:id="rId7"/>
    <p:sldId id="294" r:id="rId8"/>
    <p:sldId id="295" r:id="rId9"/>
    <p:sldId id="296" r:id="rId10"/>
    <p:sldId id="465" r:id="rId11"/>
    <p:sldId id="468" r:id="rId12"/>
    <p:sldId id="469" r:id="rId13"/>
    <p:sldId id="489" r:id="rId14"/>
    <p:sldId id="466" r:id="rId15"/>
    <p:sldId id="257" r:id="rId16"/>
    <p:sldId id="471" r:id="rId17"/>
    <p:sldId id="477" r:id="rId18"/>
    <p:sldId id="478" r:id="rId19"/>
    <p:sldId id="259" r:id="rId20"/>
    <p:sldId id="473" r:id="rId21"/>
    <p:sldId id="474" r:id="rId22"/>
    <p:sldId id="479" r:id="rId23"/>
    <p:sldId id="480" r:id="rId24"/>
    <p:sldId id="481" r:id="rId25"/>
    <p:sldId id="475" r:id="rId26"/>
    <p:sldId id="482" r:id="rId27"/>
    <p:sldId id="483" r:id="rId28"/>
    <p:sldId id="484" r:id="rId29"/>
    <p:sldId id="485" r:id="rId30"/>
    <p:sldId id="476" r:id="rId31"/>
    <p:sldId id="470" r:id="rId32"/>
    <p:sldId id="490" r:id="rId33"/>
    <p:sldId id="487" r:id="rId34"/>
    <p:sldId id="488" r:id="rId35"/>
    <p:sldId id="258" r:id="rId36"/>
    <p:sldId id="46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DFD0DC-BE52-4AA6-69A4-C7F7D4DC4482}" name="Jason Benton" initials="JB" userId="S::jabe3694@colorado.edu::1c08dea0-ac69-42f3-a108-b4e09147331c"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66928" autoAdjust="0"/>
  </p:normalViewPr>
  <p:slideViewPr>
    <p:cSldViewPr snapToGrid="0">
      <p:cViewPr varScale="1">
        <p:scale>
          <a:sx n="52" d="100"/>
          <a:sy n="52" d="100"/>
        </p:scale>
        <p:origin x="898"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omments/modernComment_1CE_6B70F083.xml><?xml version="1.0" encoding="utf-8"?>
<p188:cmLst xmlns:a="http://schemas.openxmlformats.org/drawingml/2006/main" xmlns:r="http://schemas.openxmlformats.org/officeDocument/2006/relationships" xmlns:p188="http://schemas.microsoft.com/office/powerpoint/2018/8/main">
  <p188:cm id="{F512F3A9-A2FE-404A-8029-28612EFE299D}" authorId="{09DFD0DC-BE52-4AA6-69A4-C7F7D4DC4482}" created="2025-05-23T21:19:31.754">
    <pc:sldMkLst xmlns:pc="http://schemas.microsoft.com/office/powerpoint/2013/main/command">
      <pc:docMk/>
      <pc:sldMk cId="1802563715" sldId="462"/>
    </pc:sldMkLst>
    <p188:txBody>
      <a:bodyPr/>
      <a:lstStyle/>
      <a:p>
        <a:r>
          <a:rPr lang="en-US"/>
          <a:t>Notes for the curve slides are somewhat freshman-oriented</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D88BB2-965D-467C-8397-41B022E9F0C8}" type="datetimeFigureOut">
              <a:rPr lang="en-US" smtClean="0"/>
              <a:t>6/20/2025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996C0-F1EE-432C-A325-32D1EB8F7B6E}" type="slidenum">
              <a:rPr lang="en-US" smtClean="0"/>
              <a:t>‹#›</a:t>
            </a:fld>
            <a:endParaRPr lang="en-US"/>
          </a:p>
        </p:txBody>
      </p:sp>
    </p:spTree>
    <p:extLst>
      <p:ext uri="{BB962C8B-B14F-4D97-AF65-F5344CB8AC3E}">
        <p14:creationId xmlns:p14="http://schemas.microsoft.com/office/powerpoint/2010/main" val="86572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Macy</a:t>
            </a:r>
          </a:p>
        </p:txBody>
      </p:sp>
      <p:sp>
        <p:nvSpPr>
          <p:cNvPr id="4" name="Slide Number Placeholder 3"/>
          <p:cNvSpPr>
            <a:spLocks noGrp="1"/>
          </p:cNvSpPr>
          <p:nvPr>
            <p:ph type="sldNum" sz="quarter" idx="5"/>
          </p:nvPr>
        </p:nvSpPr>
        <p:spPr/>
        <p:txBody>
          <a:bodyPr/>
          <a:lstStyle/>
          <a:p>
            <a:fld id="{515996C0-F1EE-432C-A325-32D1EB8F7B6E}" type="slidenum">
              <a:rPr lang="en-US" smtClean="0"/>
              <a:t>2</a:t>
            </a:fld>
            <a:endParaRPr lang="en-US"/>
          </a:p>
        </p:txBody>
      </p:sp>
    </p:spTree>
    <p:extLst>
      <p:ext uri="{BB962C8B-B14F-4D97-AF65-F5344CB8AC3E}">
        <p14:creationId xmlns:p14="http://schemas.microsoft.com/office/powerpoint/2010/main" val="3022329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310AB-B04E-5052-504D-ACE61F9D06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707C17-0E97-82FB-F3D3-C5CE44C573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2A2D2D-D83D-BB5D-D18A-91B23DED6BC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Jason</a:t>
            </a:r>
          </a:p>
          <a:p>
            <a:endParaRPr lang="en-US" dirty="0"/>
          </a:p>
        </p:txBody>
      </p:sp>
      <p:sp>
        <p:nvSpPr>
          <p:cNvPr id="4" name="Slide Number Placeholder 3">
            <a:extLst>
              <a:ext uri="{FF2B5EF4-FFF2-40B4-BE49-F238E27FC236}">
                <a16:creationId xmlns:a16="http://schemas.microsoft.com/office/drawing/2014/main" id="{E6E1F787-3D2A-4C8A-858D-CD98D3F12365}"/>
              </a:ext>
            </a:extLst>
          </p:cNvPr>
          <p:cNvSpPr>
            <a:spLocks noGrp="1"/>
          </p:cNvSpPr>
          <p:nvPr>
            <p:ph type="sldNum" sz="quarter" idx="5"/>
          </p:nvPr>
        </p:nvSpPr>
        <p:spPr/>
        <p:txBody>
          <a:bodyPr/>
          <a:lstStyle/>
          <a:p>
            <a:fld id="{515996C0-F1EE-432C-A325-32D1EB8F7B6E}" type="slidenum">
              <a:rPr lang="en-US" smtClean="0"/>
              <a:t>13</a:t>
            </a:fld>
            <a:endParaRPr lang="en-US"/>
          </a:p>
        </p:txBody>
      </p:sp>
    </p:spTree>
    <p:extLst>
      <p:ext uri="{BB962C8B-B14F-4D97-AF65-F5344CB8AC3E}">
        <p14:creationId xmlns:p14="http://schemas.microsoft.com/office/powerpoint/2010/main" val="3766454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Jason</a:t>
            </a:r>
          </a:p>
          <a:p>
            <a:endParaRPr lang="en-US" dirty="0"/>
          </a:p>
        </p:txBody>
      </p:sp>
      <p:sp>
        <p:nvSpPr>
          <p:cNvPr id="4" name="Slide Number Placeholder 3"/>
          <p:cNvSpPr>
            <a:spLocks noGrp="1"/>
          </p:cNvSpPr>
          <p:nvPr>
            <p:ph type="sldNum" sz="quarter" idx="5"/>
          </p:nvPr>
        </p:nvSpPr>
        <p:spPr/>
        <p:txBody>
          <a:bodyPr/>
          <a:lstStyle/>
          <a:p>
            <a:fld id="{515996C0-F1EE-432C-A325-32D1EB8F7B6E}" type="slidenum">
              <a:rPr lang="en-US" smtClean="0"/>
              <a:t>14</a:t>
            </a:fld>
            <a:endParaRPr lang="en-US"/>
          </a:p>
        </p:txBody>
      </p:sp>
    </p:spTree>
    <p:extLst>
      <p:ext uri="{BB962C8B-B14F-4D97-AF65-F5344CB8AC3E}">
        <p14:creationId xmlns:p14="http://schemas.microsoft.com/office/powerpoint/2010/main" val="3160625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Jason</a:t>
            </a:r>
          </a:p>
          <a:p>
            <a:endParaRPr lang="en-US" dirty="0"/>
          </a:p>
        </p:txBody>
      </p:sp>
      <p:sp>
        <p:nvSpPr>
          <p:cNvPr id="4" name="Slide Number Placeholder 3"/>
          <p:cNvSpPr>
            <a:spLocks noGrp="1"/>
          </p:cNvSpPr>
          <p:nvPr>
            <p:ph type="sldNum" sz="quarter" idx="5"/>
          </p:nvPr>
        </p:nvSpPr>
        <p:spPr/>
        <p:txBody>
          <a:bodyPr/>
          <a:lstStyle/>
          <a:p>
            <a:fld id="{515996C0-F1EE-432C-A325-32D1EB8F7B6E}" type="slidenum">
              <a:rPr lang="en-US" smtClean="0"/>
              <a:t>16</a:t>
            </a:fld>
            <a:endParaRPr lang="en-US"/>
          </a:p>
        </p:txBody>
      </p:sp>
    </p:spTree>
    <p:extLst>
      <p:ext uri="{BB962C8B-B14F-4D97-AF65-F5344CB8AC3E}">
        <p14:creationId xmlns:p14="http://schemas.microsoft.com/office/powerpoint/2010/main" val="3092877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Jason</a:t>
            </a:r>
          </a:p>
          <a:p>
            <a:endParaRPr lang="en-US" dirty="0"/>
          </a:p>
        </p:txBody>
      </p:sp>
      <p:sp>
        <p:nvSpPr>
          <p:cNvPr id="4" name="Slide Number Placeholder 3"/>
          <p:cNvSpPr>
            <a:spLocks noGrp="1"/>
          </p:cNvSpPr>
          <p:nvPr>
            <p:ph type="sldNum" sz="quarter" idx="5"/>
          </p:nvPr>
        </p:nvSpPr>
        <p:spPr/>
        <p:txBody>
          <a:bodyPr/>
          <a:lstStyle/>
          <a:p>
            <a:fld id="{515996C0-F1EE-432C-A325-32D1EB8F7B6E}" type="slidenum">
              <a:rPr lang="en-US" smtClean="0"/>
              <a:t>17</a:t>
            </a:fld>
            <a:endParaRPr lang="en-US"/>
          </a:p>
        </p:txBody>
      </p:sp>
    </p:spTree>
    <p:extLst>
      <p:ext uri="{BB962C8B-B14F-4D97-AF65-F5344CB8AC3E}">
        <p14:creationId xmlns:p14="http://schemas.microsoft.com/office/powerpoint/2010/main" val="3157401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Jason</a:t>
            </a:r>
          </a:p>
          <a:p>
            <a:endParaRPr lang="en-US" dirty="0"/>
          </a:p>
        </p:txBody>
      </p:sp>
      <p:sp>
        <p:nvSpPr>
          <p:cNvPr id="4" name="Slide Number Placeholder 3"/>
          <p:cNvSpPr>
            <a:spLocks noGrp="1"/>
          </p:cNvSpPr>
          <p:nvPr>
            <p:ph type="sldNum" sz="quarter" idx="5"/>
          </p:nvPr>
        </p:nvSpPr>
        <p:spPr/>
        <p:txBody>
          <a:bodyPr/>
          <a:lstStyle/>
          <a:p>
            <a:fld id="{515996C0-F1EE-432C-A325-32D1EB8F7B6E}" type="slidenum">
              <a:rPr lang="en-US" smtClean="0"/>
              <a:t>18</a:t>
            </a:fld>
            <a:endParaRPr lang="en-US"/>
          </a:p>
        </p:txBody>
      </p:sp>
    </p:spTree>
    <p:extLst>
      <p:ext uri="{BB962C8B-B14F-4D97-AF65-F5344CB8AC3E}">
        <p14:creationId xmlns:p14="http://schemas.microsoft.com/office/powerpoint/2010/main" val="1726882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Macy</a:t>
            </a:r>
          </a:p>
        </p:txBody>
      </p:sp>
      <p:sp>
        <p:nvSpPr>
          <p:cNvPr id="4" name="Slide Number Placeholder 3"/>
          <p:cNvSpPr>
            <a:spLocks noGrp="1"/>
          </p:cNvSpPr>
          <p:nvPr>
            <p:ph type="sldNum" sz="quarter" idx="5"/>
          </p:nvPr>
        </p:nvSpPr>
        <p:spPr/>
        <p:txBody>
          <a:bodyPr/>
          <a:lstStyle/>
          <a:p>
            <a:fld id="{515996C0-F1EE-432C-A325-32D1EB8F7B6E}" type="slidenum">
              <a:rPr lang="en-US" smtClean="0"/>
              <a:t>19</a:t>
            </a:fld>
            <a:endParaRPr lang="en-US"/>
          </a:p>
        </p:txBody>
      </p:sp>
    </p:spTree>
    <p:extLst>
      <p:ext uri="{BB962C8B-B14F-4D97-AF65-F5344CB8AC3E}">
        <p14:creationId xmlns:p14="http://schemas.microsoft.com/office/powerpoint/2010/main" val="13058587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515996C0-F1EE-432C-A325-32D1EB8F7B6E}" type="slidenum">
              <a:rPr lang="en-US" smtClean="0"/>
              <a:t>33</a:t>
            </a:fld>
            <a:endParaRPr lang="en-US"/>
          </a:p>
        </p:txBody>
      </p:sp>
    </p:spTree>
    <p:extLst>
      <p:ext uri="{BB962C8B-B14F-4D97-AF65-F5344CB8AC3E}">
        <p14:creationId xmlns:p14="http://schemas.microsoft.com/office/powerpoint/2010/main" val="3915441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0" i="0" u="none" strike="noStrike" dirty="0">
                <a:solidFill>
                  <a:srgbClr val="000000"/>
                </a:solidFill>
                <a:effectLst/>
                <a:latin typeface="Calibri" panose="020F0502020204030204" pitchFamily="34" charset="0"/>
              </a:rPr>
              <a:t>Zeller and Mosier. Predictable pattern of stages that a person encounters when they enter a new culture. Based on study abroad research, but applicable to the first-year experience.</a:t>
            </a:r>
          </a:p>
          <a:p>
            <a:pPr rtl="0">
              <a:spcBef>
                <a:spcPts val="0"/>
              </a:spcBef>
              <a:spcAft>
                <a:spcPts val="0"/>
              </a:spcAft>
            </a:pPr>
            <a:endParaRPr lang="en-US" b="0" dirty="0">
              <a:effectLst/>
            </a:endParaRPr>
          </a:p>
          <a:p>
            <a:pPr rtl="0">
              <a:spcBef>
                <a:spcPts val="0"/>
              </a:spcBef>
              <a:spcAft>
                <a:spcPts val="0"/>
              </a:spcAft>
            </a:pPr>
            <a:r>
              <a:rPr lang="en-US" sz="1200" b="0" i="0" u="none" strike="noStrike" dirty="0">
                <a:solidFill>
                  <a:srgbClr val="000000"/>
                </a:solidFill>
                <a:effectLst/>
                <a:latin typeface="Calibri" panose="020F0502020204030204" pitchFamily="34" charset="0"/>
              </a:rPr>
              <a:t>Honeymoon – before arrival, during the summer, planning and preparing. Nervous, but sense of excitement and anticipation. First arrival at orientation or welcome week – lots of support, making friends, away from parents/family. That new-book feel.</a:t>
            </a:r>
          </a:p>
          <a:p>
            <a:pPr rtl="0">
              <a:spcBef>
                <a:spcPts val="0"/>
              </a:spcBef>
              <a:spcAft>
                <a:spcPts val="0"/>
              </a:spcAft>
            </a:pPr>
            <a:endParaRPr lang="en-US" b="0" dirty="0">
              <a:effectLst/>
            </a:endParaRPr>
          </a:p>
          <a:p>
            <a:pPr rtl="0">
              <a:spcBef>
                <a:spcPts val="0"/>
              </a:spcBef>
              <a:spcAft>
                <a:spcPts val="0"/>
              </a:spcAft>
            </a:pPr>
            <a:r>
              <a:rPr lang="en-US" sz="1200" b="0" i="0" u="none" strike="noStrike" dirty="0">
                <a:solidFill>
                  <a:srgbClr val="000000"/>
                </a:solidFill>
                <a:effectLst/>
                <a:latin typeface="Calibri" panose="020F0502020204030204" pitchFamily="34" charset="0"/>
              </a:rPr>
              <a:t>Culture Shock – the moment you realize you have a roommate. And you might be stuck with them. The dining halls aren’t quite as exciting as they were at first. You hit the first round of exams. The dissonance between high school academic expectations and the ambiguity of college professors’ expectations has caught up to you. The homesickness that may have existed even in the honeymoon phase has fully blossomed. Laundry is hard. Finances and budgeting is more difficult than you thought. The sheer number of decisions that one has to make can create a feeling that autonomy isn’t all it was cracked up to be. While this is a period of positive change and adaptation- it can lead to increased anxiety</a:t>
            </a:r>
          </a:p>
          <a:p>
            <a:pPr rtl="0">
              <a:spcBef>
                <a:spcPts val="0"/>
              </a:spcBef>
              <a:spcAft>
                <a:spcPts val="0"/>
              </a:spcAft>
            </a:pPr>
            <a:endParaRPr lang="en-US" b="0" dirty="0">
              <a:effectLst/>
            </a:endParaRPr>
          </a:p>
          <a:p>
            <a:pPr rtl="0">
              <a:spcBef>
                <a:spcPts val="0"/>
              </a:spcBef>
              <a:spcAft>
                <a:spcPts val="0"/>
              </a:spcAft>
            </a:pPr>
            <a:r>
              <a:rPr lang="en-US" sz="1200" b="0" i="0" u="none" strike="noStrike" dirty="0">
                <a:solidFill>
                  <a:srgbClr val="000000"/>
                </a:solidFill>
                <a:effectLst/>
                <a:latin typeface="Calibri" panose="020F0502020204030204" pitchFamily="34" charset="0"/>
              </a:rPr>
              <a:t>Initial Adjustment – but with time and support, you come through the initial culture shock and with that can come a great sense of relief. You made it! Midterms are over. A sense of control and normalcy settles a bit.</a:t>
            </a:r>
          </a:p>
          <a:p>
            <a:pPr rtl="0">
              <a:spcBef>
                <a:spcPts val="0"/>
              </a:spcBef>
              <a:spcAft>
                <a:spcPts val="0"/>
              </a:spcAft>
            </a:pPr>
            <a:endParaRPr lang="en-US" b="0" dirty="0">
              <a:effectLst/>
            </a:endParaRPr>
          </a:p>
          <a:p>
            <a:pPr rtl="0">
              <a:spcBef>
                <a:spcPts val="0"/>
              </a:spcBef>
              <a:spcAft>
                <a:spcPts val="0"/>
              </a:spcAft>
            </a:pPr>
            <a:r>
              <a:rPr lang="en-US" sz="1200" b="0" i="0" u="none" strike="noStrike" dirty="0">
                <a:solidFill>
                  <a:srgbClr val="000000"/>
                </a:solidFill>
                <a:effectLst/>
                <a:latin typeface="Calibri" panose="020F0502020204030204" pitchFamily="34" charset="0"/>
              </a:rPr>
              <a:t>Mental Isolation – However, now that some of the physical/daily chaos is settling, you’ve got more time for introspection (Maslow’s Hierarchy of Needs!). Maybe you go home for Thanksgiving break, or the winter holidays, and you’re reminded of the old familiar setting, usually the unique sense of belonging or the old paradigm for identity. And then you’re back. Feeling maybe caught between worlds. The folks you met at orientation and were super jazzed about, they’re not the same as your high school friends… students may doubt the decision to attend the institution or attempt college at all. Beliefs, values, preconceived ideas are being challenged in the classroom or through interpersonal experiences. With all of that mental whirl going, it’s essential for moving forward that students are able to integrate their history and past with the current paradigm and institution.</a:t>
            </a:r>
          </a:p>
          <a:p>
            <a:pPr rtl="0">
              <a:spcBef>
                <a:spcPts val="0"/>
              </a:spcBef>
              <a:spcAft>
                <a:spcPts val="0"/>
              </a:spcAft>
            </a:pPr>
            <a:endParaRPr lang="en-US" b="0" dirty="0">
              <a:effectLst/>
            </a:endParaRPr>
          </a:p>
          <a:p>
            <a:pPr rtl="0">
              <a:spcBef>
                <a:spcPts val="0"/>
              </a:spcBef>
              <a:spcAft>
                <a:spcPts val="0"/>
              </a:spcAft>
            </a:pPr>
            <a:r>
              <a:rPr lang="en-US" sz="1200" b="0" i="0" u="none" strike="noStrike" dirty="0">
                <a:solidFill>
                  <a:srgbClr val="000000"/>
                </a:solidFill>
                <a:effectLst/>
                <a:latin typeface="Calibri" panose="020F0502020204030204" pitchFamily="34" charset="0"/>
              </a:rPr>
              <a:t>Acceptance &amp; Integration – as students involve themselves in campus culture and opportunities, and gain history with newly-made friends, with faculty, with staff, they start to feel connection. We’ve come back to a more balanced view of the university and their situation. It may shift so that college begins to feel like home, and original home culture can take a back seat and even feel somewhat foreign.</a:t>
            </a:r>
          </a:p>
          <a:p>
            <a:pPr rtl="0">
              <a:spcBef>
                <a:spcPts val="0"/>
              </a:spcBef>
              <a:spcAft>
                <a:spcPts val="0"/>
              </a:spcAft>
            </a:pPr>
            <a:endParaRPr lang="en-US" b="0" dirty="0">
              <a:effectLst/>
            </a:endParaRPr>
          </a:p>
          <a:p>
            <a:pPr rtl="0">
              <a:spcBef>
                <a:spcPts val="0"/>
              </a:spcBef>
              <a:spcAft>
                <a:spcPts val="0"/>
              </a:spcAft>
            </a:pPr>
            <a:r>
              <a:rPr lang="en-US" sz="1200" b="0" i="0" u="none" strike="noStrike" dirty="0">
                <a:solidFill>
                  <a:srgbClr val="000000"/>
                </a:solidFill>
                <a:effectLst/>
                <a:latin typeface="Calibri" panose="020F0502020204030204" pitchFamily="34" charset="0"/>
              </a:rPr>
              <a:t>How can you help coach your student through some of these ups and downs? Help them understand that it’s very normal and that transition takes time. </a:t>
            </a:r>
            <a:endParaRPr lang="en-US" b="0" dirty="0">
              <a:effectLst/>
            </a:endParaRPr>
          </a:p>
          <a:p>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6FFE4477-F1BB-468F-BF11-E9F283F80278}" type="slidenum">
              <a:rPr lang="en-US" smtClean="0"/>
              <a:t>4</a:t>
            </a:fld>
            <a:endParaRPr lang="en-US"/>
          </a:p>
        </p:txBody>
      </p:sp>
    </p:spTree>
    <p:extLst>
      <p:ext uri="{BB962C8B-B14F-4D97-AF65-F5344CB8AC3E}">
        <p14:creationId xmlns:p14="http://schemas.microsoft.com/office/powerpoint/2010/main" val="3862364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BAF98-364E-E62A-54DA-149CEEF709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94477C-D41E-F7B7-080F-85B980D2B3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B58AF4-5EF2-1F8E-EA0E-DF8110DEA91F}"/>
              </a:ext>
            </a:extLst>
          </p:cNvPr>
          <p:cNvSpPr>
            <a:spLocks noGrp="1"/>
          </p:cNvSpPr>
          <p:nvPr>
            <p:ph type="body" idx="1"/>
          </p:nvPr>
        </p:nvSpPr>
        <p:spPr/>
        <p:txBody>
          <a:bodyPr/>
          <a:lstStyle/>
          <a:p>
            <a:pPr rtl="0">
              <a:spcBef>
                <a:spcPts val="0"/>
              </a:spcBef>
              <a:spcAft>
                <a:spcPts val="0"/>
              </a:spcAft>
            </a:pPr>
            <a:r>
              <a:rPr lang="en-US" sz="1200" b="0" i="0" u="none" strike="noStrike" dirty="0">
                <a:solidFill>
                  <a:srgbClr val="000000"/>
                </a:solidFill>
                <a:effectLst/>
                <a:latin typeface="Calibri" panose="020F0502020204030204" pitchFamily="34" charset="0"/>
              </a:rPr>
              <a:t>Zeller and Mosier. Predictable pattern of stages that a person encounters when they enter a new culture. Based on study abroad research, but applicable to the first-year experience.</a:t>
            </a:r>
          </a:p>
          <a:p>
            <a:pPr rtl="0">
              <a:spcBef>
                <a:spcPts val="0"/>
              </a:spcBef>
              <a:spcAft>
                <a:spcPts val="0"/>
              </a:spcAft>
            </a:pPr>
            <a:endParaRPr lang="en-US" b="0" dirty="0">
              <a:effectLst/>
            </a:endParaRPr>
          </a:p>
          <a:p>
            <a:pPr rtl="0">
              <a:spcBef>
                <a:spcPts val="0"/>
              </a:spcBef>
              <a:spcAft>
                <a:spcPts val="0"/>
              </a:spcAft>
            </a:pPr>
            <a:r>
              <a:rPr lang="en-US" sz="1200" b="0" i="0" u="none" strike="noStrike" dirty="0">
                <a:solidFill>
                  <a:srgbClr val="000000"/>
                </a:solidFill>
                <a:effectLst/>
                <a:latin typeface="Calibri" panose="020F0502020204030204" pitchFamily="34" charset="0"/>
              </a:rPr>
              <a:t>Honeymoon – before arrival, during the summer, planning and preparing. Nervous, but sense of excitement and anticipation. First arrival at orientation or welcome week – lots of support, making friends, away from parents/family. That new-book feel.</a:t>
            </a:r>
          </a:p>
          <a:p>
            <a:pPr rtl="0">
              <a:spcBef>
                <a:spcPts val="0"/>
              </a:spcBef>
              <a:spcAft>
                <a:spcPts val="0"/>
              </a:spcAft>
            </a:pPr>
            <a:endParaRPr lang="en-US" b="0" dirty="0">
              <a:effectLst/>
            </a:endParaRPr>
          </a:p>
          <a:p>
            <a:pPr rtl="0">
              <a:spcBef>
                <a:spcPts val="0"/>
              </a:spcBef>
              <a:spcAft>
                <a:spcPts val="0"/>
              </a:spcAft>
            </a:pPr>
            <a:r>
              <a:rPr lang="en-US" sz="1200" b="0" i="0" u="none" strike="noStrike" dirty="0">
                <a:solidFill>
                  <a:srgbClr val="000000"/>
                </a:solidFill>
                <a:effectLst/>
                <a:latin typeface="Calibri" panose="020F0502020204030204" pitchFamily="34" charset="0"/>
              </a:rPr>
              <a:t>Culture Shock – the moment you realize you have a roommate. And you might be stuck with them. The dining halls aren’t quite as exciting as they were at first. You hit the first round of exams. The dissonance between high school academic expectations and the ambiguity of college professors’ expectations has caught up to you. The homesickness that may have existed even in the honeymoon phase has fully blossomed. Laundry is hard. Finances and budgeting is more difficult than you thought. The sheer number of decisions that one has to make can create a feeling that autonomy isn’t all it was cracked up to be. While this is a period of positive change and adaptation- it can lead to increased anxiety</a:t>
            </a:r>
          </a:p>
          <a:p>
            <a:pPr rtl="0">
              <a:spcBef>
                <a:spcPts val="0"/>
              </a:spcBef>
              <a:spcAft>
                <a:spcPts val="0"/>
              </a:spcAft>
            </a:pPr>
            <a:endParaRPr lang="en-US" b="0" dirty="0">
              <a:effectLst/>
            </a:endParaRPr>
          </a:p>
          <a:p>
            <a:pPr rtl="0">
              <a:spcBef>
                <a:spcPts val="0"/>
              </a:spcBef>
              <a:spcAft>
                <a:spcPts val="0"/>
              </a:spcAft>
            </a:pPr>
            <a:r>
              <a:rPr lang="en-US" sz="1200" b="0" i="0" u="none" strike="noStrike" dirty="0">
                <a:solidFill>
                  <a:srgbClr val="000000"/>
                </a:solidFill>
                <a:effectLst/>
                <a:latin typeface="Calibri" panose="020F0502020204030204" pitchFamily="34" charset="0"/>
              </a:rPr>
              <a:t>Initial Adjustment – but with time and support, you come through the initial culture shock and with that can come a great sense of relief. You made it! Midterms are over. A sense of control and normalcy settles a bit.</a:t>
            </a:r>
          </a:p>
          <a:p>
            <a:pPr rtl="0">
              <a:spcBef>
                <a:spcPts val="0"/>
              </a:spcBef>
              <a:spcAft>
                <a:spcPts val="0"/>
              </a:spcAft>
            </a:pPr>
            <a:endParaRPr lang="en-US" b="0" dirty="0">
              <a:effectLst/>
            </a:endParaRPr>
          </a:p>
          <a:p>
            <a:pPr rtl="0">
              <a:spcBef>
                <a:spcPts val="0"/>
              </a:spcBef>
              <a:spcAft>
                <a:spcPts val="0"/>
              </a:spcAft>
            </a:pPr>
            <a:r>
              <a:rPr lang="en-US" sz="1200" b="0" i="0" u="none" strike="noStrike" dirty="0">
                <a:solidFill>
                  <a:srgbClr val="000000"/>
                </a:solidFill>
                <a:effectLst/>
                <a:latin typeface="Calibri" panose="020F0502020204030204" pitchFamily="34" charset="0"/>
              </a:rPr>
              <a:t>Mental Isolation – However, now that some of the physical/daily chaos is settling, you’ve got more time for introspection (Maslow’s Hierarchy of Needs!). Maybe you go home for Thanksgiving break, or the winter holidays, and you’re reminded of the old familiar setting, usually the unique sense of belonging or the old paradigm for identity. And then you’re back. Feeling maybe caught between worlds. The folks you met at orientation and were super jazzed about, they’re not the same as your high school friends… students may doubt the decision to attend the institution or attempt college at all. Beliefs, values, preconceived ideas are being challenged in the classroom or through interpersonal experiences. With all of that mental whirl going, it’s essential for moving forward that students are able to integrate their history and past with the current paradigm and institution.</a:t>
            </a:r>
          </a:p>
          <a:p>
            <a:pPr rtl="0">
              <a:spcBef>
                <a:spcPts val="0"/>
              </a:spcBef>
              <a:spcAft>
                <a:spcPts val="0"/>
              </a:spcAft>
            </a:pPr>
            <a:endParaRPr lang="en-US" b="0" dirty="0">
              <a:effectLst/>
            </a:endParaRPr>
          </a:p>
          <a:p>
            <a:pPr rtl="0">
              <a:spcBef>
                <a:spcPts val="0"/>
              </a:spcBef>
              <a:spcAft>
                <a:spcPts val="0"/>
              </a:spcAft>
            </a:pPr>
            <a:r>
              <a:rPr lang="en-US" sz="1200" b="0" i="0" u="none" strike="noStrike" dirty="0">
                <a:solidFill>
                  <a:srgbClr val="000000"/>
                </a:solidFill>
                <a:effectLst/>
                <a:latin typeface="Calibri" panose="020F0502020204030204" pitchFamily="34" charset="0"/>
              </a:rPr>
              <a:t>Acceptance &amp; Integration – as students involve themselves in campus culture and opportunities, and gain history with newly-made friends, with faculty, with staff, they start to feel connection. We’ve come back to a more balanced view of the university and their situation. It may shift so that college begins to feel like home, and original home culture can take a back seat and even feel somewhat foreign.</a:t>
            </a:r>
          </a:p>
          <a:p>
            <a:pPr rtl="0">
              <a:spcBef>
                <a:spcPts val="0"/>
              </a:spcBef>
              <a:spcAft>
                <a:spcPts val="0"/>
              </a:spcAft>
            </a:pPr>
            <a:endParaRPr lang="en-US" b="0" dirty="0">
              <a:effectLst/>
            </a:endParaRPr>
          </a:p>
          <a:p>
            <a:pPr rtl="0">
              <a:spcBef>
                <a:spcPts val="0"/>
              </a:spcBef>
              <a:spcAft>
                <a:spcPts val="0"/>
              </a:spcAft>
            </a:pPr>
            <a:r>
              <a:rPr lang="en-US" sz="1200" b="0" i="0" u="none" strike="noStrike" dirty="0">
                <a:solidFill>
                  <a:srgbClr val="000000"/>
                </a:solidFill>
                <a:effectLst/>
                <a:latin typeface="Calibri" panose="020F0502020204030204" pitchFamily="34" charset="0"/>
              </a:rPr>
              <a:t>How can you help coach your student through some of these ups and downs? Help them understand that it’s very normal and that transition takes time. </a:t>
            </a:r>
            <a:endParaRPr lang="en-US" b="0" dirty="0">
              <a:effectLst/>
            </a:endParaRPr>
          </a:p>
          <a:p>
            <a:br>
              <a:rPr lang="en-US" dirty="0"/>
            </a:br>
            <a:endParaRPr lang="en-US" dirty="0"/>
          </a:p>
          <a:p>
            <a:endParaRPr lang="en-US" dirty="0"/>
          </a:p>
        </p:txBody>
      </p:sp>
      <p:sp>
        <p:nvSpPr>
          <p:cNvPr id="4" name="Slide Number Placeholder 3">
            <a:extLst>
              <a:ext uri="{FF2B5EF4-FFF2-40B4-BE49-F238E27FC236}">
                <a16:creationId xmlns:a16="http://schemas.microsoft.com/office/drawing/2014/main" id="{BA55AE39-824D-8C49-1864-A97F3962AB32}"/>
              </a:ext>
            </a:extLst>
          </p:cNvPr>
          <p:cNvSpPr>
            <a:spLocks noGrp="1"/>
          </p:cNvSpPr>
          <p:nvPr>
            <p:ph type="sldNum" sz="quarter" idx="5"/>
          </p:nvPr>
        </p:nvSpPr>
        <p:spPr/>
        <p:txBody>
          <a:bodyPr/>
          <a:lstStyle/>
          <a:p>
            <a:fld id="{6FFE4477-F1BB-468F-BF11-E9F283F80278}" type="slidenum">
              <a:rPr lang="en-US" smtClean="0"/>
              <a:t>5</a:t>
            </a:fld>
            <a:endParaRPr lang="en-US"/>
          </a:p>
        </p:txBody>
      </p:sp>
    </p:spTree>
    <p:extLst>
      <p:ext uri="{BB962C8B-B14F-4D97-AF65-F5344CB8AC3E}">
        <p14:creationId xmlns:p14="http://schemas.microsoft.com/office/powerpoint/2010/main" val="201580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B5AA3-B0B0-D193-3932-4B81525E99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B80230-1C91-DB30-9A65-46E712B261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98ED80-5C11-C98C-4817-211598768575}"/>
              </a:ext>
            </a:extLst>
          </p:cNvPr>
          <p:cNvSpPr>
            <a:spLocks noGrp="1"/>
          </p:cNvSpPr>
          <p:nvPr>
            <p:ph type="body" idx="1"/>
          </p:nvPr>
        </p:nvSpPr>
        <p:spPr/>
        <p:txBody>
          <a:bodyPr/>
          <a:lstStyle/>
          <a:p>
            <a:pPr rtl="0">
              <a:spcBef>
                <a:spcPts val="0"/>
              </a:spcBef>
              <a:spcAft>
                <a:spcPts val="0"/>
              </a:spcAft>
            </a:pPr>
            <a:r>
              <a:rPr lang="en-US" sz="1200" b="0" i="0" u="none" strike="noStrike" dirty="0">
                <a:solidFill>
                  <a:srgbClr val="000000"/>
                </a:solidFill>
                <a:effectLst/>
                <a:latin typeface="Calibri" panose="020F0502020204030204" pitchFamily="34" charset="0"/>
              </a:rPr>
              <a:t>Zeller and Mosier. Predictable pattern of stages that a person encounters when they enter a new culture. Based on study abroad research, but applicable to the first-year experience.</a:t>
            </a:r>
          </a:p>
          <a:p>
            <a:pPr rtl="0">
              <a:spcBef>
                <a:spcPts val="0"/>
              </a:spcBef>
              <a:spcAft>
                <a:spcPts val="0"/>
              </a:spcAft>
            </a:pPr>
            <a:endParaRPr lang="en-US" b="0" dirty="0">
              <a:effectLst/>
            </a:endParaRPr>
          </a:p>
          <a:p>
            <a:pPr rtl="0">
              <a:spcBef>
                <a:spcPts val="0"/>
              </a:spcBef>
              <a:spcAft>
                <a:spcPts val="0"/>
              </a:spcAft>
            </a:pPr>
            <a:r>
              <a:rPr lang="en-US" sz="1200" b="0" i="0" u="none" strike="noStrike" dirty="0">
                <a:solidFill>
                  <a:srgbClr val="000000"/>
                </a:solidFill>
                <a:effectLst/>
                <a:latin typeface="Calibri" panose="020F0502020204030204" pitchFamily="34" charset="0"/>
              </a:rPr>
              <a:t>Honeymoon – before arrival, during the summer, planning and preparing. Nervous, but sense of excitement and anticipation. First arrival at orientation or welcome week – lots of support, making friends, away from parents/family. That new-book feel.</a:t>
            </a:r>
          </a:p>
          <a:p>
            <a:pPr rtl="0">
              <a:spcBef>
                <a:spcPts val="0"/>
              </a:spcBef>
              <a:spcAft>
                <a:spcPts val="0"/>
              </a:spcAft>
            </a:pPr>
            <a:endParaRPr lang="en-US" b="0" dirty="0">
              <a:effectLst/>
            </a:endParaRPr>
          </a:p>
          <a:p>
            <a:pPr rtl="0">
              <a:spcBef>
                <a:spcPts val="0"/>
              </a:spcBef>
              <a:spcAft>
                <a:spcPts val="0"/>
              </a:spcAft>
            </a:pPr>
            <a:r>
              <a:rPr lang="en-US" sz="1200" b="0" i="0" u="none" strike="noStrike" dirty="0">
                <a:solidFill>
                  <a:srgbClr val="000000"/>
                </a:solidFill>
                <a:effectLst/>
                <a:latin typeface="Calibri" panose="020F0502020204030204" pitchFamily="34" charset="0"/>
              </a:rPr>
              <a:t>Culture Shock – the moment you realize you have a roommate. And you might be stuck with them. The dining halls aren’t quite as exciting as they were at first. You hit the first round of exams. The dissonance between high school academic expectations and the ambiguity of college professors’ expectations has caught up to you. The homesickness that may have existed even in the honeymoon phase has fully blossomed. Laundry is hard. Finances and budgeting is more difficult than you thought. The sheer number of decisions that one has to make can create a feeling that autonomy isn’t all it was cracked up to be. While this is a period of positive change and adaptation- it can lead to increased anxiety</a:t>
            </a:r>
          </a:p>
          <a:p>
            <a:pPr rtl="0">
              <a:spcBef>
                <a:spcPts val="0"/>
              </a:spcBef>
              <a:spcAft>
                <a:spcPts val="0"/>
              </a:spcAft>
            </a:pPr>
            <a:endParaRPr lang="en-US" b="0" dirty="0">
              <a:effectLst/>
            </a:endParaRPr>
          </a:p>
          <a:p>
            <a:pPr rtl="0">
              <a:spcBef>
                <a:spcPts val="0"/>
              </a:spcBef>
              <a:spcAft>
                <a:spcPts val="0"/>
              </a:spcAft>
            </a:pPr>
            <a:r>
              <a:rPr lang="en-US" sz="1200" b="0" i="0" u="none" strike="noStrike" dirty="0">
                <a:solidFill>
                  <a:srgbClr val="000000"/>
                </a:solidFill>
                <a:effectLst/>
                <a:latin typeface="Calibri" panose="020F0502020204030204" pitchFamily="34" charset="0"/>
              </a:rPr>
              <a:t>Initial Adjustment – but with time and support, you come through the initial culture shock and with that can come a great sense of relief. You made it! Midterms are over. A sense of control and normalcy settles a bit.</a:t>
            </a:r>
          </a:p>
          <a:p>
            <a:pPr rtl="0">
              <a:spcBef>
                <a:spcPts val="0"/>
              </a:spcBef>
              <a:spcAft>
                <a:spcPts val="0"/>
              </a:spcAft>
            </a:pPr>
            <a:endParaRPr lang="en-US" b="0" dirty="0">
              <a:effectLst/>
            </a:endParaRPr>
          </a:p>
          <a:p>
            <a:pPr rtl="0">
              <a:spcBef>
                <a:spcPts val="0"/>
              </a:spcBef>
              <a:spcAft>
                <a:spcPts val="0"/>
              </a:spcAft>
            </a:pPr>
            <a:r>
              <a:rPr lang="en-US" sz="1200" b="0" i="0" u="none" strike="noStrike" dirty="0">
                <a:solidFill>
                  <a:srgbClr val="000000"/>
                </a:solidFill>
                <a:effectLst/>
                <a:latin typeface="Calibri" panose="020F0502020204030204" pitchFamily="34" charset="0"/>
              </a:rPr>
              <a:t>Mental Isolation – However, now that some of the physical/daily chaos is settling, you’ve got more time for introspection (Maslow’s Hierarchy of Needs!). Maybe you go home for Thanksgiving break, or the winter holidays, and you’re reminded of the old familiar setting, usually the unique sense of belonging or the old paradigm for identity. And then you’re back. Feeling maybe caught between worlds. The folks you met at orientation and were super jazzed about, they’re not the same as your high school friends… students may doubt the decision to attend the institution or attempt college at all. Beliefs, values, preconceived ideas are being challenged in the classroom or through interpersonal experiences. With all of that mental whirl going, it’s essential for moving forward that students are able to integrate their history and past with the current paradigm and institution.</a:t>
            </a:r>
          </a:p>
          <a:p>
            <a:pPr rtl="0">
              <a:spcBef>
                <a:spcPts val="0"/>
              </a:spcBef>
              <a:spcAft>
                <a:spcPts val="0"/>
              </a:spcAft>
            </a:pPr>
            <a:endParaRPr lang="en-US" b="0" dirty="0">
              <a:effectLst/>
            </a:endParaRPr>
          </a:p>
          <a:p>
            <a:pPr rtl="0">
              <a:spcBef>
                <a:spcPts val="0"/>
              </a:spcBef>
              <a:spcAft>
                <a:spcPts val="0"/>
              </a:spcAft>
            </a:pPr>
            <a:r>
              <a:rPr lang="en-US" sz="1200" b="0" i="0" u="none" strike="noStrike" dirty="0">
                <a:solidFill>
                  <a:srgbClr val="000000"/>
                </a:solidFill>
                <a:effectLst/>
                <a:latin typeface="Calibri" panose="020F0502020204030204" pitchFamily="34" charset="0"/>
              </a:rPr>
              <a:t>Acceptance &amp; Integration – as students involve themselves in campus culture and opportunities, and gain history with newly-made friends, with faculty, with staff, they start to feel connection. We’ve come back to a more balanced view of the university and their situation. It may shift so that college begins to feel like home, and original home culture can take a back seat and even feel somewhat foreign.</a:t>
            </a:r>
          </a:p>
          <a:p>
            <a:pPr rtl="0">
              <a:spcBef>
                <a:spcPts val="0"/>
              </a:spcBef>
              <a:spcAft>
                <a:spcPts val="0"/>
              </a:spcAft>
            </a:pPr>
            <a:endParaRPr lang="en-US" b="0" dirty="0">
              <a:effectLst/>
            </a:endParaRPr>
          </a:p>
          <a:p>
            <a:pPr rtl="0">
              <a:spcBef>
                <a:spcPts val="0"/>
              </a:spcBef>
              <a:spcAft>
                <a:spcPts val="0"/>
              </a:spcAft>
            </a:pPr>
            <a:r>
              <a:rPr lang="en-US" sz="1200" b="0" i="0" u="none" strike="noStrike" dirty="0">
                <a:solidFill>
                  <a:srgbClr val="000000"/>
                </a:solidFill>
                <a:effectLst/>
                <a:latin typeface="Calibri" panose="020F0502020204030204" pitchFamily="34" charset="0"/>
              </a:rPr>
              <a:t>How can you help coach your student through some of these ups and downs? Help them understand that it’s very normal and that transition takes time. </a:t>
            </a:r>
            <a:endParaRPr lang="en-US" b="0" dirty="0">
              <a:effectLst/>
            </a:endParaRPr>
          </a:p>
          <a:p>
            <a:br>
              <a:rPr lang="en-US" dirty="0"/>
            </a:br>
            <a:endParaRPr lang="en-US" dirty="0"/>
          </a:p>
          <a:p>
            <a:endParaRPr lang="en-US" dirty="0"/>
          </a:p>
        </p:txBody>
      </p:sp>
      <p:sp>
        <p:nvSpPr>
          <p:cNvPr id="4" name="Slide Number Placeholder 3">
            <a:extLst>
              <a:ext uri="{FF2B5EF4-FFF2-40B4-BE49-F238E27FC236}">
                <a16:creationId xmlns:a16="http://schemas.microsoft.com/office/drawing/2014/main" id="{C7A7A7DA-690D-45E1-2423-DF39F6DE703B}"/>
              </a:ext>
            </a:extLst>
          </p:cNvPr>
          <p:cNvSpPr>
            <a:spLocks noGrp="1"/>
          </p:cNvSpPr>
          <p:nvPr>
            <p:ph type="sldNum" sz="quarter" idx="5"/>
          </p:nvPr>
        </p:nvSpPr>
        <p:spPr/>
        <p:txBody>
          <a:bodyPr/>
          <a:lstStyle/>
          <a:p>
            <a:fld id="{6FFE4477-F1BB-468F-BF11-E9F283F80278}" type="slidenum">
              <a:rPr lang="en-US" smtClean="0"/>
              <a:t>6</a:t>
            </a:fld>
            <a:endParaRPr lang="en-US"/>
          </a:p>
        </p:txBody>
      </p:sp>
    </p:spTree>
    <p:extLst>
      <p:ext uri="{BB962C8B-B14F-4D97-AF65-F5344CB8AC3E}">
        <p14:creationId xmlns:p14="http://schemas.microsoft.com/office/powerpoint/2010/main" val="3565602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F634D-8613-1CD3-CFE4-9BB0838489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B1964C-C55E-1959-CF3D-A7042C29DE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8E510E-D589-CDE8-9014-4FC9ABE47389}"/>
              </a:ext>
            </a:extLst>
          </p:cNvPr>
          <p:cNvSpPr>
            <a:spLocks noGrp="1"/>
          </p:cNvSpPr>
          <p:nvPr>
            <p:ph type="body" idx="1"/>
          </p:nvPr>
        </p:nvSpPr>
        <p:spPr/>
        <p:txBody>
          <a:bodyPr/>
          <a:lstStyle/>
          <a:p>
            <a:pPr rtl="0">
              <a:spcBef>
                <a:spcPts val="0"/>
              </a:spcBef>
              <a:spcAft>
                <a:spcPts val="0"/>
              </a:spcAft>
            </a:pPr>
            <a:r>
              <a:rPr lang="en-US" sz="1200" b="0" i="0" u="none" strike="noStrike" dirty="0">
                <a:solidFill>
                  <a:srgbClr val="000000"/>
                </a:solidFill>
                <a:effectLst/>
                <a:latin typeface="Calibri" panose="020F0502020204030204" pitchFamily="34" charset="0"/>
              </a:rPr>
              <a:t>Zeller and Mosier. Predictable pattern of stages that a person encounters when they enter a new culture. Based on study abroad research, but applicable to the first-year experience.</a:t>
            </a:r>
          </a:p>
          <a:p>
            <a:pPr rtl="0">
              <a:spcBef>
                <a:spcPts val="0"/>
              </a:spcBef>
              <a:spcAft>
                <a:spcPts val="0"/>
              </a:spcAft>
            </a:pPr>
            <a:endParaRPr lang="en-US" b="0" dirty="0">
              <a:effectLst/>
            </a:endParaRPr>
          </a:p>
          <a:p>
            <a:pPr rtl="0">
              <a:spcBef>
                <a:spcPts val="0"/>
              </a:spcBef>
              <a:spcAft>
                <a:spcPts val="0"/>
              </a:spcAft>
            </a:pPr>
            <a:r>
              <a:rPr lang="en-US" sz="1200" b="0" i="0" u="none" strike="noStrike" dirty="0">
                <a:solidFill>
                  <a:srgbClr val="000000"/>
                </a:solidFill>
                <a:effectLst/>
                <a:latin typeface="Calibri" panose="020F0502020204030204" pitchFamily="34" charset="0"/>
              </a:rPr>
              <a:t>Honeymoon – before arrival, during the summer, planning and preparing. Nervous, but sense of excitement and anticipation. First arrival at orientation or welcome week – lots of support, making friends, away from parents/family. That new-book feel.</a:t>
            </a:r>
          </a:p>
          <a:p>
            <a:pPr rtl="0">
              <a:spcBef>
                <a:spcPts val="0"/>
              </a:spcBef>
              <a:spcAft>
                <a:spcPts val="0"/>
              </a:spcAft>
            </a:pPr>
            <a:endParaRPr lang="en-US" b="0" dirty="0">
              <a:effectLst/>
            </a:endParaRPr>
          </a:p>
          <a:p>
            <a:pPr rtl="0">
              <a:spcBef>
                <a:spcPts val="0"/>
              </a:spcBef>
              <a:spcAft>
                <a:spcPts val="0"/>
              </a:spcAft>
            </a:pPr>
            <a:r>
              <a:rPr lang="en-US" sz="1200" b="0" i="0" u="none" strike="noStrike" dirty="0">
                <a:solidFill>
                  <a:srgbClr val="000000"/>
                </a:solidFill>
                <a:effectLst/>
                <a:latin typeface="Calibri" panose="020F0502020204030204" pitchFamily="34" charset="0"/>
              </a:rPr>
              <a:t>Culture Shock – the moment you realize you have a roommate. And you might be stuck with them. The dining halls aren’t quite as exciting as they were at first. You hit the first round of exams. The dissonance between high school academic expectations and the ambiguity of college professors’ expectations has caught up to you. The homesickness that may have existed even in the honeymoon phase has fully blossomed. Laundry is hard. Finances and budgeting is more difficult than you thought. The sheer number of decisions that one has to make can create a feeling that autonomy isn’t all it was cracked up to be. While this is a period of positive change and adaptation- it can lead to increased anxiety</a:t>
            </a:r>
          </a:p>
          <a:p>
            <a:pPr rtl="0">
              <a:spcBef>
                <a:spcPts val="0"/>
              </a:spcBef>
              <a:spcAft>
                <a:spcPts val="0"/>
              </a:spcAft>
            </a:pPr>
            <a:endParaRPr lang="en-US" b="0" dirty="0">
              <a:effectLst/>
            </a:endParaRPr>
          </a:p>
          <a:p>
            <a:pPr rtl="0">
              <a:spcBef>
                <a:spcPts val="0"/>
              </a:spcBef>
              <a:spcAft>
                <a:spcPts val="0"/>
              </a:spcAft>
            </a:pPr>
            <a:r>
              <a:rPr lang="en-US" sz="1200" b="0" i="0" u="none" strike="noStrike" dirty="0">
                <a:solidFill>
                  <a:srgbClr val="000000"/>
                </a:solidFill>
                <a:effectLst/>
                <a:latin typeface="Calibri" panose="020F0502020204030204" pitchFamily="34" charset="0"/>
              </a:rPr>
              <a:t>Initial Adjustment – but with time and support, you come through the initial culture shock and with that can come a great sense of relief. You made it! Midterms are over. A sense of control and normalcy settles a bit.</a:t>
            </a:r>
          </a:p>
          <a:p>
            <a:pPr rtl="0">
              <a:spcBef>
                <a:spcPts val="0"/>
              </a:spcBef>
              <a:spcAft>
                <a:spcPts val="0"/>
              </a:spcAft>
            </a:pPr>
            <a:endParaRPr lang="en-US" b="0" dirty="0">
              <a:effectLst/>
            </a:endParaRPr>
          </a:p>
          <a:p>
            <a:pPr rtl="0">
              <a:spcBef>
                <a:spcPts val="0"/>
              </a:spcBef>
              <a:spcAft>
                <a:spcPts val="0"/>
              </a:spcAft>
            </a:pPr>
            <a:r>
              <a:rPr lang="en-US" sz="1200" b="0" i="0" u="none" strike="noStrike" dirty="0">
                <a:solidFill>
                  <a:srgbClr val="000000"/>
                </a:solidFill>
                <a:effectLst/>
                <a:latin typeface="Calibri" panose="020F0502020204030204" pitchFamily="34" charset="0"/>
              </a:rPr>
              <a:t>Mental Isolation – However, now that some of the physical/daily chaos is settling, you’ve got more time for introspection (Maslow’s Hierarchy of Needs!). Maybe you go home for Thanksgiving break, or the winter holidays, and you’re reminded of the old familiar setting, usually the unique sense of belonging or the old paradigm for identity. And then you’re back. Feeling maybe caught between worlds. The folks you met at orientation and were super jazzed about, they’re not the same as your high school friends… students may doubt the decision to attend the institution or attempt college at all. Beliefs, values, preconceived ideas are being challenged in the classroom or through interpersonal experiences. With all of that mental whirl going, it’s essential for moving forward that students are able to integrate their history and past with the current paradigm and institution.</a:t>
            </a:r>
          </a:p>
          <a:p>
            <a:pPr rtl="0">
              <a:spcBef>
                <a:spcPts val="0"/>
              </a:spcBef>
              <a:spcAft>
                <a:spcPts val="0"/>
              </a:spcAft>
            </a:pPr>
            <a:endParaRPr lang="en-US" b="0" dirty="0">
              <a:effectLst/>
            </a:endParaRPr>
          </a:p>
          <a:p>
            <a:pPr rtl="0">
              <a:spcBef>
                <a:spcPts val="0"/>
              </a:spcBef>
              <a:spcAft>
                <a:spcPts val="0"/>
              </a:spcAft>
            </a:pPr>
            <a:r>
              <a:rPr lang="en-US" sz="1200" b="0" i="0" u="none" strike="noStrike" dirty="0">
                <a:solidFill>
                  <a:srgbClr val="000000"/>
                </a:solidFill>
                <a:effectLst/>
                <a:latin typeface="Calibri" panose="020F0502020204030204" pitchFamily="34" charset="0"/>
              </a:rPr>
              <a:t>Acceptance &amp; Integration – as students involve themselves in campus culture and opportunities, and gain history with newly-made friends, with faculty, with staff, they start to feel connection. We’ve come back to a more balanced view of the university and their situation. It may shift so that college begins to feel like home, and original home culture can take a back seat and even feel somewhat foreign.</a:t>
            </a:r>
          </a:p>
          <a:p>
            <a:pPr rtl="0">
              <a:spcBef>
                <a:spcPts val="0"/>
              </a:spcBef>
              <a:spcAft>
                <a:spcPts val="0"/>
              </a:spcAft>
            </a:pPr>
            <a:endParaRPr lang="en-US" b="0" dirty="0">
              <a:effectLst/>
            </a:endParaRPr>
          </a:p>
          <a:p>
            <a:pPr rtl="0">
              <a:spcBef>
                <a:spcPts val="0"/>
              </a:spcBef>
              <a:spcAft>
                <a:spcPts val="0"/>
              </a:spcAft>
            </a:pPr>
            <a:r>
              <a:rPr lang="en-US" sz="1200" b="0" i="0" u="none" strike="noStrike" dirty="0">
                <a:solidFill>
                  <a:srgbClr val="000000"/>
                </a:solidFill>
                <a:effectLst/>
                <a:latin typeface="Calibri" panose="020F0502020204030204" pitchFamily="34" charset="0"/>
              </a:rPr>
              <a:t>How can you help coach your student through some of these ups and downs? Help them understand that it’s very normal and that transition takes time. </a:t>
            </a:r>
            <a:endParaRPr lang="en-US" b="0" dirty="0">
              <a:effectLst/>
            </a:endParaRPr>
          </a:p>
          <a:p>
            <a:br>
              <a:rPr lang="en-US" dirty="0"/>
            </a:br>
            <a:endParaRPr lang="en-US" dirty="0"/>
          </a:p>
          <a:p>
            <a:endParaRPr lang="en-US" dirty="0"/>
          </a:p>
        </p:txBody>
      </p:sp>
      <p:sp>
        <p:nvSpPr>
          <p:cNvPr id="4" name="Slide Number Placeholder 3">
            <a:extLst>
              <a:ext uri="{FF2B5EF4-FFF2-40B4-BE49-F238E27FC236}">
                <a16:creationId xmlns:a16="http://schemas.microsoft.com/office/drawing/2014/main" id="{F253E96D-6A44-0F17-2AD4-64F629130A94}"/>
              </a:ext>
            </a:extLst>
          </p:cNvPr>
          <p:cNvSpPr>
            <a:spLocks noGrp="1"/>
          </p:cNvSpPr>
          <p:nvPr>
            <p:ph type="sldNum" sz="quarter" idx="5"/>
          </p:nvPr>
        </p:nvSpPr>
        <p:spPr/>
        <p:txBody>
          <a:bodyPr/>
          <a:lstStyle/>
          <a:p>
            <a:fld id="{6FFE4477-F1BB-468F-BF11-E9F283F80278}" type="slidenum">
              <a:rPr lang="en-US" smtClean="0"/>
              <a:t>7</a:t>
            </a:fld>
            <a:endParaRPr lang="en-US"/>
          </a:p>
        </p:txBody>
      </p:sp>
    </p:spTree>
    <p:extLst>
      <p:ext uri="{BB962C8B-B14F-4D97-AF65-F5344CB8AC3E}">
        <p14:creationId xmlns:p14="http://schemas.microsoft.com/office/powerpoint/2010/main" val="3317265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B343F-2477-AD16-A878-CEB793020B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5FE644-F4F9-9C6C-9847-775CD47339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285436-1907-82D6-674E-91DCF3C0CB1C}"/>
              </a:ext>
            </a:extLst>
          </p:cNvPr>
          <p:cNvSpPr>
            <a:spLocks noGrp="1"/>
          </p:cNvSpPr>
          <p:nvPr>
            <p:ph type="body" idx="1"/>
          </p:nvPr>
        </p:nvSpPr>
        <p:spPr/>
        <p:txBody>
          <a:bodyPr/>
          <a:lstStyle/>
          <a:p>
            <a:pPr rtl="0">
              <a:spcBef>
                <a:spcPts val="0"/>
              </a:spcBef>
              <a:spcAft>
                <a:spcPts val="0"/>
              </a:spcAft>
            </a:pPr>
            <a:r>
              <a:rPr lang="en-US" sz="1200" b="0" i="0" u="none" strike="noStrike" dirty="0">
                <a:solidFill>
                  <a:srgbClr val="000000"/>
                </a:solidFill>
                <a:effectLst/>
                <a:latin typeface="Calibri" panose="020F0502020204030204" pitchFamily="34" charset="0"/>
              </a:rPr>
              <a:t>Zeller and Mosier. Predictable pattern of stages that a person encounters when they enter a new culture. Based on study abroad research, but applicable to the first-year experience.</a:t>
            </a:r>
          </a:p>
          <a:p>
            <a:pPr rtl="0">
              <a:spcBef>
                <a:spcPts val="0"/>
              </a:spcBef>
              <a:spcAft>
                <a:spcPts val="0"/>
              </a:spcAft>
            </a:pPr>
            <a:endParaRPr lang="en-US" b="0" dirty="0">
              <a:effectLst/>
            </a:endParaRPr>
          </a:p>
          <a:p>
            <a:pPr rtl="0">
              <a:spcBef>
                <a:spcPts val="0"/>
              </a:spcBef>
              <a:spcAft>
                <a:spcPts val="0"/>
              </a:spcAft>
            </a:pPr>
            <a:r>
              <a:rPr lang="en-US" sz="1200" b="0" i="0" u="none" strike="noStrike" dirty="0">
                <a:solidFill>
                  <a:srgbClr val="000000"/>
                </a:solidFill>
                <a:effectLst/>
                <a:latin typeface="Calibri" panose="020F0502020204030204" pitchFamily="34" charset="0"/>
              </a:rPr>
              <a:t>Honeymoon – before arrival, during the summer, planning and preparing. Nervous, but sense of excitement and anticipation. First arrival at orientation or welcome week – lots of support, making friends, away from parents/family. That new-book feel.</a:t>
            </a:r>
          </a:p>
          <a:p>
            <a:pPr rtl="0">
              <a:spcBef>
                <a:spcPts val="0"/>
              </a:spcBef>
              <a:spcAft>
                <a:spcPts val="0"/>
              </a:spcAft>
            </a:pPr>
            <a:endParaRPr lang="en-US" b="0" dirty="0">
              <a:effectLst/>
            </a:endParaRPr>
          </a:p>
          <a:p>
            <a:pPr rtl="0">
              <a:spcBef>
                <a:spcPts val="0"/>
              </a:spcBef>
              <a:spcAft>
                <a:spcPts val="0"/>
              </a:spcAft>
            </a:pPr>
            <a:r>
              <a:rPr lang="en-US" sz="1200" b="0" i="0" u="none" strike="noStrike" dirty="0">
                <a:solidFill>
                  <a:srgbClr val="000000"/>
                </a:solidFill>
                <a:effectLst/>
                <a:latin typeface="Calibri" panose="020F0502020204030204" pitchFamily="34" charset="0"/>
              </a:rPr>
              <a:t>Culture Shock – the moment you realize you have a roommate. And you might be stuck with them. The dining halls aren’t quite as exciting as they were at first. You hit the first round of exams. The dissonance between high school academic expectations and the ambiguity of college professors’ expectations has caught up to you. The homesickness that may have existed even in the honeymoon phase has fully blossomed. Laundry is hard. Finances and budgeting is more difficult than you thought. The sheer number of decisions that one has to make can create a feeling that autonomy isn’t all it was cracked up to be. While this is a period of positive change and adaptation- it can lead to increased anxiety</a:t>
            </a:r>
          </a:p>
          <a:p>
            <a:pPr rtl="0">
              <a:spcBef>
                <a:spcPts val="0"/>
              </a:spcBef>
              <a:spcAft>
                <a:spcPts val="0"/>
              </a:spcAft>
            </a:pPr>
            <a:endParaRPr lang="en-US" b="0" dirty="0">
              <a:effectLst/>
            </a:endParaRPr>
          </a:p>
          <a:p>
            <a:pPr rtl="0">
              <a:spcBef>
                <a:spcPts val="0"/>
              </a:spcBef>
              <a:spcAft>
                <a:spcPts val="0"/>
              </a:spcAft>
            </a:pPr>
            <a:r>
              <a:rPr lang="en-US" sz="1200" b="0" i="0" u="none" strike="noStrike" dirty="0">
                <a:solidFill>
                  <a:srgbClr val="000000"/>
                </a:solidFill>
                <a:effectLst/>
                <a:latin typeface="Calibri" panose="020F0502020204030204" pitchFamily="34" charset="0"/>
              </a:rPr>
              <a:t>Initial Adjustment – but with time and support, you come through the initial culture shock and with that can come a great sense of relief. You made it! Midterms are over. A sense of control and normalcy settles a bit.</a:t>
            </a:r>
          </a:p>
          <a:p>
            <a:pPr rtl="0">
              <a:spcBef>
                <a:spcPts val="0"/>
              </a:spcBef>
              <a:spcAft>
                <a:spcPts val="0"/>
              </a:spcAft>
            </a:pPr>
            <a:endParaRPr lang="en-US" b="0" dirty="0">
              <a:effectLst/>
            </a:endParaRPr>
          </a:p>
          <a:p>
            <a:pPr rtl="0">
              <a:spcBef>
                <a:spcPts val="0"/>
              </a:spcBef>
              <a:spcAft>
                <a:spcPts val="0"/>
              </a:spcAft>
            </a:pPr>
            <a:r>
              <a:rPr lang="en-US" sz="1200" b="0" i="0" u="none" strike="noStrike" dirty="0">
                <a:solidFill>
                  <a:srgbClr val="000000"/>
                </a:solidFill>
                <a:effectLst/>
                <a:latin typeface="Calibri" panose="020F0502020204030204" pitchFamily="34" charset="0"/>
              </a:rPr>
              <a:t>Mental Isolation – However, now that some of the physical/daily chaos is settling, you’ve got more time for introspection (Maslow’s Hierarchy of Needs!). Maybe you go home for Thanksgiving break, or the winter holidays, and you’re reminded of the old familiar setting, usually the unique sense of belonging or the old paradigm for identity. And then you’re back. Feeling maybe caught between worlds. The folks you met at orientation and were super jazzed about, they’re not the same as your high school friends… students may doubt the decision to attend the institution or attempt college at all. Beliefs, values, preconceived ideas are being challenged in the classroom or through interpersonal experiences. With all of that mental whirl going, it’s essential for moving forward that students are able to integrate their history and past with the current paradigm and institution.</a:t>
            </a:r>
          </a:p>
          <a:p>
            <a:pPr rtl="0">
              <a:spcBef>
                <a:spcPts val="0"/>
              </a:spcBef>
              <a:spcAft>
                <a:spcPts val="0"/>
              </a:spcAft>
            </a:pPr>
            <a:endParaRPr lang="en-US" b="0" dirty="0">
              <a:effectLst/>
            </a:endParaRPr>
          </a:p>
          <a:p>
            <a:pPr rtl="0">
              <a:spcBef>
                <a:spcPts val="0"/>
              </a:spcBef>
              <a:spcAft>
                <a:spcPts val="0"/>
              </a:spcAft>
            </a:pPr>
            <a:r>
              <a:rPr lang="en-US" sz="1200" b="0" i="0" u="none" strike="noStrike" dirty="0">
                <a:solidFill>
                  <a:srgbClr val="000000"/>
                </a:solidFill>
                <a:effectLst/>
                <a:latin typeface="Calibri" panose="020F0502020204030204" pitchFamily="34" charset="0"/>
              </a:rPr>
              <a:t>Acceptance &amp; Integration – as students involve themselves in campus culture and opportunities, and gain history with newly-made friends, with faculty, with staff, they start to feel connection. We’ve come back to a more balanced view of the university and their situation. It may shift so that college begins to feel like home, and original home culture can take a back seat and even feel somewhat foreign.</a:t>
            </a:r>
          </a:p>
          <a:p>
            <a:pPr rtl="0">
              <a:spcBef>
                <a:spcPts val="0"/>
              </a:spcBef>
              <a:spcAft>
                <a:spcPts val="0"/>
              </a:spcAft>
            </a:pPr>
            <a:endParaRPr lang="en-US" b="0" dirty="0">
              <a:effectLst/>
            </a:endParaRPr>
          </a:p>
          <a:p>
            <a:pPr rtl="0">
              <a:spcBef>
                <a:spcPts val="0"/>
              </a:spcBef>
              <a:spcAft>
                <a:spcPts val="0"/>
              </a:spcAft>
            </a:pPr>
            <a:r>
              <a:rPr lang="en-US" sz="1200" b="0" i="0" u="none" strike="noStrike" dirty="0">
                <a:solidFill>
                  <a:srgbClr val="000000"/>
                </a:solidFill>
                <a:effectLst/>
                <a:latin typeface="Calibri" panose="020F0502020204030204" pitchFamily="34" charset="0"/>
              </a:rPr>
              <a:t>How can you help coach your student through some of these ups and downs? Help them understand that it’s very normal and that transition takes time. </a:t>
            </a:r>
            <a:endParaRPr lang="en-US" b="0" dirty="0">
              <a:effectLst/>
            </a:endParaRPr>
          </a:p>
          <a:p>
            <a:br>
              <a:rPr lang="en-US" dirty="0"/>
            </a:br>
            <a:endParaRPr lang="en-US" dirty="0"/>
          </a:p>
          <a:p>
            <a:endParaRPr lang="en-US" dirty="0"/>
          </a:p>
        </p:txBody>
      </p:sp>
      <p:sp>
        <p:nvSpPr>
          <p:cNvPr id="4" name="Slide Number Placeholder 3">
            <a:extLst>
              <a:ext uri="{FF2B5EF4-FFF2-40B4-BE49-F238E27FC236}">
                <a16:creationId xmlns:a16="http://schemas.microsoft.com/office/drawing/2014/main" id="{F87C63D1-79F7-1625-BA3A-44A04A94D11F}"/>
              </a:ext>
            </a:extLst>
          </p:cNvPr>
          <p:cNvSpPr>
            <a:spLocks noGrp="1"/>
          </p:cNvSpPr>
          <p:nvPr>
            <p:ph type="sldNum" sz="quarter" idx="5"/>
          </p:nvPr>
        </p:nvSpPr>
        <p:spPr/>
        <p:txBody>
          <a:bodyPr/>
          <a:lstStyle/>
          <a:p>
            <a:fld id="{6FFE4477-F1BB-468F-BF11-E9F283F80278}" type="slidenum">
              <a:rPr lang="en-US" smtClean="0"/>
              <a:t>8</a:t>
            </a:fld>
            <a:endParaRPr lang="en-US"/>
          </a:p>
        </p:txBody>
      </p:sp>
    </p:spTree>
    <p:extLst>
      <p:ext uri="{BB962C8B-B14F-4D97-AF65-F5344CB8AC3E}">
        <p14:creationId xmlns:p14="http://schemas.microsoft.com/office/powerpoint/2010/main" val="3739241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E0331-3EDC-3AA6-5907-6B88F5AD54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5C07DF-00EB-2FE5-2E66-5698EBABA4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70C249-631F-1732-8B9A-DAA3049E201C}"/>
              </a:ext>
            </a:extLst>
          </p:cNvPr>
          <p:cNvSpPr>
            <a:spLocks noGrp="1"/>
          </p:cNvSpPr>
          <p:nvPr>
            <p:ph type="body" idx="1"/>
          </p:nvPr>
        </p:nvSpPr>
        <p:spPr/>
        <p:txBody>
          <a:bodyPr/>
          <a:lstStyle/>
          <a:p>
            <a:pPr rtl="0">
              <a:spcBef>
                <a:spcPts val="0"/>
              </a:spcBef>
              <a:spcAft>
                <a:spcPts val="0"/>
              </a:spcAft>
            </a:pPr>
            <a:r>
              <a:rPr lang="en-US" sz="1200" b="0" i="0" u="none" strike="noStrike" dirty="0">
                <a:solidFill>
                  <a:srgbClr val="000000"/>
                </a:solidFill>
                <a:effectLst/>
                <a:latin typeface="Calibri" panose="020F0502020204030204" pitchFamily="34" charset="0"/>
              </a:rPr>
              <a:t>Zeller and Mosier. Predictable pattern of stages that a person encounters when they enter a new culture. Based on study abroad research, but applicable to the first-year experience.</a:t>
            </a:r>
          </a:p>
          <a:p>
            <a:pPr rtl="0">
              <a:spcBef>
                <a:spcPts val="0"/>
              </a:spcBef>
              <a:spcAft>
                <a:spcPts val="0"/>
              </a:spcAft>
            </a:pPr>
            <a:endParaRPr lang="en-US" b="0" dirty="0">
              <a:effectLst/>
            </a:endParaRPr>
          </a:p>
          <a:p>
            <a:pPr rtl="0">
              <a:spcBef>
                <a:spcPts val="0"/>
              </a:spcBef>
              <a:spcAft>
                <a:spcPts val="0"/>
              </a:spcAft>
            </a:pPr>
            <a:r>
              <a:rPr lang="en-US" sz="1200" b="0" i="0" u="none" strike="noStrike" dirty="0">
                <a:solidFill>
                  <a:srgbClr val="000000"/>
                </a:solidFill>
                <a:effectLst/>
                <a:latin typeface="Calibri" panose="020F0502020204030204" pitchFamily="34" charset="0"/>
              </a:rPr>
              <a:t>Honeymoon – before arrival, during the summer, planning and preparing. Nervous, but sense of excitement and anticipation. First arrival at orientation or welcome week – lots of support, making friends, away from parents/family. That new-book feel.</a:t>
            </a:r>
          </a:p>
          <a:p>
            <a:pPr rtl="0">
              <a:spcBef>
                <a:spcPts val="0"/>
              </a:spcBef>
              <a:spcAft>
                <a:spcPts val="0"/>
              </a:spcAft>
            </a:pPr>
            <a:endParaRPr lang="en-US" b="0" dirty="0">
              <a:effectLst/>
            </a:endParaRPr>
          </a:p>
          <a:p>
            <a:pPr rtl="0">
              <a:spcBef>
                <a:spcPts val="0"/>
              </a:spcBef>
              <a:spcAft>
                <a:spcPts val="0"/>
              </a:spcAft>
            </a:pPr>
            <a:r>
              <a:rPr lang="en-US" sz="1200" b="0" i="0" u="none" strike="noStrike" dirty="0">
                <a:solidFill>
                  <a:srgbClr val="000000"/>
                </a:solidFill>
                <a:effectLst/>
                <a:latin typeface="Calibri" panose="020F0502020204030204" pitchFamily="34" charset="0"/>
              </a:rPr>
              <a:t>Culture Shock – the moment you realize you have a roommate. And you might be stuck with them. The dining halls aren’t quite as exciting as they were at first. You hit the first round of exams. The dissonance between high school academic expectations and the ambiguity of college professors’ expectations has caught up to you. The homesickness that may have existed even in the honeymoon phase has fully blossomed. Laundry is hard. Finances and budgeting is more difficult than you thought. The sheer number of decisions that one has to make can create a feeling that autonomy isn’t all it was cracked up to be. While this is a period of positive change and adaptation- it can lead to increased anxiety</a:t>
            </a:r>
          </a:p>
          <a:p>
            <a:pPr rtl="0">
              <a:spcBef>
                <a:spcPts val="0"/>
              </a:spcBef>
              <a:spcAft>
                <a:spcPts val="0"/>
              </a:spcAft>
            </a:pPr>
            <a:endParaRPr lang="en-US" b="0" dirty="0">
              <a:effectLst/>
            </a:endParaRPr>
          </a:p>
          <a:p>
            <a:pPr rtl="0">
              <a:spcBef>
                <a:spcPts val="0"/>
              </a:spcBef>
              <a:spcAft>
                <a:spcPts val="0"/>
              </a:spcAft>
            </a:pPr>
            <a:r>
              <a:rPr lang="en-US" sz="1200" b="0" i="0" u="none" strike="noStrike" dirty="0">
                <a:solidFill>
                  <a:srgbClr val="000000"/>
                </a:solidFill>
                <a:effectLst/>
                <a:latin typeface="Calibri" panose="020F0502020204030204" pitchFamily="34" charset="0"/>
              </a:rPr>
              <a:t>Initial Adjustment – but with time and support, you come through the initial culture shock and with that can come a great sense of relief. You made it! Midterms are over. A sense of control and normalcy settles a bit.</a:t>
            </a:r>
          </a:p>
          <a:p>
            <a:pPr rtl="0">
              <a:spcBef>
                <a:spcPts val="0"/>
              </a:spcBef>
              <a:spcAft>
                <a:spcPts val="0"/>
              </a:spcAft>
            </a:pPr>
            <a:endParaRPr lang="en-US" b="0" dirty="0">
              <a:effectLst/>
            </a:endParaRPr>
          </a:p>
          <a:p>
            <a:pPr rtl="0">
              <a:spcBef>
                <a:spcPts val="0"/>
              </a:spcBef>
              <a:spcAft>
                <a:spcPts val="0"/>
              </a:spcAft>
            </a:pPr>
            <a:r>
              <a:rPr lang="en-US" sz="1200" b="0" i="0" u="none" strike="noStrike" dirty="0">
                <a:solidFill>
                  <a:srgbClr val="000000"/>
                </a:solidFill>
                <a:effectLst/>
                <a:latin typeface="Calibri" panose="020F0502020204030204" pitchFamily="34" charset="0"/>
              </a:rPr>
              <a:t>Mental Isolation – However, now that some of the physical/daily chaos is settling, you’ve got more time for introspection (Maslow’s Hierarchy of Needs!). Maybe you go home for Thanksgiving break, or the winter holidays, and you’re reminded of the old familiar setting, usually the unique sense of belonging or the old paradigm for identity. And then you’re back. Feeling maybe caught between worlds. The folks you met at orientation and were super jazzed about, they’re not the same as your high school friends… students may doubt the decision to attend the institution or attempt college at all. Beliefs, values, preconceived ideas are being challenged in the classroom or through interpersonal experiences. With all of that mental whirl going, it’s essential for moving forward that students are able to integrate their history and past with the current paradigm and institution.</a:t>
            </a:r>
          </a:p>
          <a:p>
            <a:pPr rtl="0">
              <a:spcBef>
                <a:spcPts val="0"/>
              </a:spcBef>
              <a:spcAft>
                <a:spcPts val="0"/>
              </a:spcAft>
            </a:pPr>
            <a:endParaRPr lang="en-US" b="0" dirty="0">
              <a:effectLst/>
            </a:endParaRPr>
          </a:p>
          <a:p>
            <a:pPr rtl="0">
              <a:spcBef>
                <a:spcPts val="0"/>
              </a:spcBef>
              <a:spcAft>
                <a:spcPts val="0"/>
              </a:spcAft>
            </a:pPr>
            <a:r>
              <a:rPr lang="en-US" sz="1200" b="0" i="0" u="none" strike="noStrike" dirty="0">
                <a:solidFill>
                  <a:srgbClr val="000000"/>
                </a:solidFill>
                <a:effectLst/>
                <a:latin typeface="Calibri" panose="020F0502020204030204" pitchFamily="34" charset="0"/>
              </a:rPr>
              <a:t>Acceptance &amp; Integration – as students involve themselves in campus culture and opportunities, and gain history with newly-made friends, with faculty, with staff, they start to feel connection. We’ve come back to a more balanced view of the university and their situation. It may shift so that college begins to feel like home, and original home culture can take a back seat and even feel somewhat foreign.</a:t>
            </a:r>
          </a:p>
          <a:p>
            <a:pPr rtl="0">
              <a:spcBef>
                <a:spcPts val="0"/>
              </a:spcBef>
              <a:spcAft>
                <a:spcPts val="0"/>
              </a:spcAft>
            </a:pPr>
            <a:endParaRPr lang="en-US" b="0" dirty="0">
              <a:effectLst/>
            </a:endParaRPr>
          </a:p>
          <a:p>
            <a:pPr rtl="0">
              <a:spcBef>
                <a:spcPts val="0"/>
              </a:spcBef>
              <a:spcAft>
                <a:spcPts val="0"/>
              </a:spcAft>
            </a:pPr>
            <a:r>
              <a:rPr lang="en-US" sz="1200" b="0" i="0" u="none" strike="noStrike" dirty="0">
                <a:solidFill>
                  <a:srgbClr val="000000"/>
                </a:solidFill>
                <a:effectLst/>
                <a:latin typeface="Calibri" panose="020F0502020204030204" pitchFamily="34" charset="0"/>
              </a:rPr>
              <a:t>How can you help coach your student through some of these ups and downs? Help them understand that it’s very normal and that transition takes time. </a:t>
            </a:r>
            <a:endParaRPr lang="en-US" b="0" dirty="0">
              <a:effectLst/>
            </a:endParaRPr>
          </a:p>
          <a:p>
            <a:br>
              <a:rPr lang="en-US" dirty="0"/>
            </a:br>
            <a:endParaRPr lang="en-US" dirty="0"/>
          </a:p>
          <a:p>
            <a:endParaRPr lang="en-US" dirty="0"/>
          </a:p>
        </p:txBody>
      </p:sp>
      <p:sp>
        <p:nvSpPr>
          <p:cNvPr id="4" name="Slide Number Placeholder 3">
            <a:extLst>
              <a:ext uri="{FF2B5EF4-FFF2-40B4-BE49-F238E27FC236}">
                <a16:creationId xmlns:a16="http://schemas.microsoft.com/office/drawing/2014/main" id="{5FA72126-3239-007B-6F93-316BF1149FB3}"/>
              </a:ext>
            </a:extLst>
          </p:cNvPr>
          <p:cNvSpPr>
            <a:spLocks noGrp="1"/>
          </p:cNvSpPr>
          <p:nvPr>
            <p:ph type="sldNum" sz="quarter" idx="5"/>
          </p:nvPr>
        </p:nvSpPr>
        <p:spPr/>
        <p:txBody>
          <a:bodyPr/>
          <a:lstStyle/>
          <a:p>
            <a:fld id="{6FFE4477-F1BB-468F-BF11-E9F283F80278}" type="slidenum">
              <a:rPr lang="en-US" smtClean="0"/>
              <a:t>9</a:t>
            </a:fld>
            <a:endParaRPr lang="en-US"/>
          </a:p>
        </p:txBody>
      </p:sp>
    </p:spTree>
    <p:extLst>
      <p:ext uri="{BB962C8B-B14F-4D97-AF65-F5344CB8AC3E}">
        <p14:creationId xmlns:p14="http://schemas.microsoft.com/office/powerpoint/2010/main" val="277932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Jason</a:t>
            </a:r>
          </a:p>
        </p:txBody>
      </p:sp>
      <p:sp>
        <p:nvSpPr>
          <p:cNvPr id="4" name="Slide Number Placeholder 3"/>
          <p:cNvSpPr>
            <a:spLocks noGrp="1"/>
          </p:cNvSpPr>
          <p:nvPr>
            <p:ph type="sldNum" sz="quarter" idx="5"/>
          </p:nvPr>
        </p:nvSpPr>
        <p:spPr/>
        <p:txBody>
          <a:bodyPr/>
          <a:lstStyle/>
          <a:p>
            <a:fld id="{515996C0-F1EE-432C-A325-32D1EB8F7B6E}" type="slidenum">
              <a:rPr lang="en-US" smtClean="0"/>
              <a:t>11</a:t>
            </a:fld>
            <a:endParaRPr lang="en-US"/>
          </a:p>
        </p:txBody>
      </p:sp>
    </p:spTree>
    <p:extLst>
      <p:ext uri="{BB962C8B-B14F-4D97-AF65-F5344CB8AC3E}">
        <p14:creationId xmlns:p14="http://schemas.microsoft.com/office/powerpoint/2010/main" val="2969474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Jason</a:t>
            </a:r>
          </a:p>
          <a:p>
            <a:endParaRPr lang="en-US" dirty="0"/>
          </a:p>
        </p:txBody>
      </p:sp>
      <p:sp>
        <p:nvSpPr>
          <p:cNvPr id="4" name="Slide Number Placeholder 3"/>
          <p:cNvSpPr>
            <a:spLocks noGrp="1"/>
          </p:cNvSpPr>
          <p:nvPr>
            <p:ph type="sldNum" sz="quarter" idx="5"/>
          </p:nvPr>
        </p:nvSpPr>
        <p:spPr/>
        <p:txBody>
          <a:bodyPr/>
          <a:lstStyle/>
          <a:p>
            <a:fld id="{515996C0-F1EE-432C-A325-32D1EB8F7B6E}" type="slidenum">
              <a:rPr lang="en-US" smtClean="0"/>
              <a:t>12</a:t>
            </a:fld>
            <a:endParaRPr lang="en-US"/>
          </a:p>
        </p:txBody>
      </p:sp>
    </p:spTree>
    <p:extLst>
      <p:ext uri="{BB962C8B-B14F-4D97-AF65-F5344CB8AC3E}">
        <p14:creationId xmlns:p14="http://schemas.microsoft.com/office/powerpoint/2010/main" val="4082109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07460-1D96-255A-71AA-78ED279EFF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02B47C9-4C60-F18A-2BD5-43DB95DE2A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DB886F-82E3-5415-D763-E92E02DFECC8}"/>
              </a:ext>
            </a:extLst>
          </p:cNvPr>
          <p:cNvSpPr>
            <a:spLocks noGrp="1"/>
          </p:cNvSpPr>
          <p:nvPr>
            <p:ph type="dt" sz="half" idx="10"/>
          </p:nvPr>
        </p:nvSpPr>
        <p:spPr/>
        <p:txBody>
          <a:bodyPr/>
          <a:lstStyle/>
          <a:p>
            <a:fld id="{B10D3AF6-0261-4F64-9A52-2D45EFFB6C85}" type="datetimeFigureOut">
              <a:rPr lang="en-US" smtClean="0"/>
              <a:t>6/20/2025</a:t>
            </a:fld>
            <a:endParaRPr lang="en-US"/>
          </a:p>
        </p:txBody>
      </p:sp>
      <p:sp>
        <p:nvSpPr>
          <p:cNvPr id="5" name="Footer Placeholder 4">
            <a:extLst>
              <a:ext uri="{FF2B5EF4-FFF2-40B4-BE49-F238E27FC236}">
                <a16:creationId xmlns:a16="http://schemas.microsoft.com/office/drawing/2014/main" id="{323E8CA7-8F62-5249-A471-FF8CB0996C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BAE227-6AD1-D80D-1F9E-1FEF5403B3F4}"/>
              </a:ext>
            </a:extLst>
          </p:cNvPr>
          <p:cNvSpPr>
            <a:spLocks noGrp="1"/>
          </p:cNvSpPr>
          <p:nvPr>
            <p:ph type="sldNum" sz="quarter" idx="12"/>
          </p:nvPr>
        </p:nvSpPr>
        <p:spPr/>
        <p:txBody>
          <a:bodyPr/>
          <a:lstStyle/>
          <a:p>
            <a:fld id="{AB448AD2-6DBD-44BE-BDC3-23FF0A6CFF63}" type="slidenum">
              <a:rPr lang="en-US" smtClean="0"/>
              <a:t>‹#›</a:t>
            </a:fld>
            <a:endParaRPr lang="en-US"/>
          </a:p>
        </p:txBody>
      </p:sp>
    </p:spTree>
    <p:extLst>
      <p:ext uri="{BB962C8B-B14F-4D97-AF65-F5344CB8AC3E}">
        <p14:creationId xmlns:p14="http://schemas.microsoft.com/office/powerpoint/2010/main" val="452235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B88CE-C55A-A273-7649-CF1797E4013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A15A1CF-3723-B325-A356-22D4959FA9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4DF5CA-99A4-D3B2-37CB-81971F50EC27}"/>
              </a:ext>
            </a:extLst>
          </p:cNvPr>
          <p:cNvSpPr>
            <a:spLocks noGrp="1"/>
          </p:cNvSpPr>
          <p:nvPr>
            <p:ph type="dt" sz="half" idx="10"/>
          </p:nvPr>
        </p:nvSpPr>
        <p:spPr/>
        <p:txBody>
          <a:bodyPr/>
          <a:lstStyle/>
          <a:p>
            <a:fld id="{B10D3AF6-0261-4F64-9A52-2D45EFFB6C85}" type="datetimeFigureOut">
              <a:rPr lang="en-US" smtClean="0"/>
              <a:t>6/20/2025</a:t>
            </a:fld>
            <a:endParaRPr lang="en-US"/>
          </a:p>
        </p:txBody>
      </p:sp>
      <p:sp>
        <p:nvSpPr>
          <p:cNvPr id="5" name="Footer Placeholder 4">
            <a:extLst>
              <a:ext uri="{FF2B5EF4-FFF2-40B4-BE49-F238E27FC236}">
                <a16:creationId xmlns:a16="http://schemas.microsoft.com/office/drawing/2014/main" id="{0ADF9772-DDFB-3332-E831-4A023BEA9E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1D8625-7E9F-8A4B-FB10-47BF6C51BB95}"/>
              </a:ext>
            </a:extLst>
          </p:cNvPr>
          <p:cNvSpPr>
            <a:spLocks noGrp="1"/>
          </p:cNvSpPr>
          <p:nvPr>
            <p:ph type="sldNum" sz="quarter" idx="12"/>
          </p:nvPr>
        </p:nvSpPr>
        <p:spPr/>
        <p:txBody>
          <a:bodyPr/>
          <a:lstStyle/>
          <a:p>
            <a:fld id="{AB448AD2-6DBD-44BE-BDC3-23FF0A6CFF63}" type="slidenum">
              <a:rPr lang="en-US" smtClean="0"/>
              <a:t>‹#›</a:t>
            </a:fld>
            <a:endParaRPr lang="en-US"/>
          </a:p>
        </p:txBody>
      </p:sp>
    </p:spTree>
    <p:extLst>
      <p:ext uri="{BB962C8B-B14F-4D97-AF65-F5344CB8AC3E}">
        <p14:creationId xmlns:p14="http://schemas.microsoft.com/office/powerpoint/2010/main" val="3367354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1FE81D-6819-CB85-F4DF-E28012B8C0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1C15B5-0655-8108-C412-C283062514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BFC35B-2C16-7941-EA80-3425484092D7}"/>
              </a:ext>
            </a:extLst>
          </p:cNvPr>
          <p:cNvSpPr>
            <a:spLocks noGrp="1"/>
          </p:cNvSpPr>
          <p:nvPr>
            <p:ph type="dt" sz="half" idx="10"/>
          </p:nvPr>
        </p:nvSpPr>
        <p:spPr/>
        <p:txBody>
          <a:bodyPr/>
          <a:lstStyle/>
          <a:p>
            <a:fld id="{B10D3AF6-0261-4F64-9A52-2D45EFFB6C85}" type="datetimeFigureOut">
              <a:rPr lang="en-US" smtClean="0"/>
              <a:t>6/20/2025</a:t>
            </a:fld>
            <a:endParaRPr lang="en-US"/>
          </a:p>
        </p:txBody>
      </p:sp>
      <p:sp>
        <p:nvSpPr>
          <p:cNvPr id="5" name="Footer Placeholder 4">
            <a:extLst>
              <a:ext uri="{FF2B5EF4-FFF2-40B4-BE49-F238E27FC236}">
                <a16:creationId xmlns:a16="http://schemas.microsoft.com/office/drawing/2014/main" id="{D9921B64-DD59-D89F-9120-495B391F89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983A4D-48A6-1BE4-F906-87D229ADD087}"/>
              </a:ext>
            </a:extLst>
          </p:cNvPr>
          <p:cNvSpPr>
            <a:spLocks noGrp="1"/>
          </p:cNvSpPr>
          <p:nvPr>
            <p:ph type="sldNum" sz="quarter" idx="12"/>
          </p:nvPr>
        </p:nvSpPr>
        <p:spPr/>
        <p:txBody>
          <a:bodyPr/>
          <a:lstStyle/>
          <a:p>
            <a:fld id="{AB448AD2-6DBD-44BE-BDC3-23FF0A6CFF63}" type="slidenum">
              <a:rPr lang="en-US" smtClean="0"/>
              <a:t>‹#›</a:t>
            </a:fld>
            <a:endParaRPr lang="en-US"/>
          </a:p>
        </p:txBody>
      </p:sp>
    </p:spTree>
    <p:extLst>
      <p:ext uri="{BB962C8B-B14F-4D97-AF65-F5344CB8AC3E}">
        <p14:creationId xmlns:p14="http://schemas.microsoft.com/office/powerpoint/2010/main" val="3955698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4FB0C-127C-48EE-5374-7B3D7226DA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0AF696-CB61-3CAA-64BB-294254C704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8F8F0B-78B4-1EB6-F113-4F7B3821270B}"/>
              </a:ext>
            </a:extLst>
          </p:cNvPr>
          <p:cNvSpPr>
            <a:spLocks noGrp="1"/>
          </p:cNvSpPr>
          <p:nvPr>
            <p:ph type="dt" sz="half" idx="10"/>
          </p:nvPr>
        </p:nvSpPr>
        <p:spPr/>
        <p:txBody>
          <a:bodyPr/>
          <a:lstStyle/>
          <a:p>
            <a:fld id="{B10D3AF6-0261-4F64-9A52-2D45EFFB6C85}" type="datetimeFigureOut">
              <a:rPr lang="en-US" smtClean="0"/>
              <a:t>6/20/2025</a:t>
            </a:fld>
            <a:endParaRPr lang="en-US"/>
          </a:p>
        </p:txBody>
      </p:sp>
      <p:sp>
        <p:nvSpPr>
          <p:cNvPr id="5" name="Footer Placeholder 4">
            <a:extLst>
              <a:ext uri="{FF2B5EF4-FFF2-40B4-BE49-F238E27FC236}">
                <a16:creationId xmlns:a16="http://schemas.microsoft.com/office/drawing/2014/main" id="{E3BFC015-EF5D-351C-2FF6-53DD5D810C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FFEB79-90AB-F606-7B57-7F16381A9D45}"/>
              </a:ext>
            </a:extLst>
          </p:cNvPr>
          <p:cNvSpPr>
            <a:spLocks noGrp="1"/>
          </p:cNvSpPr>
          <p:nvPr>
            <p:ph type="sldNum" sz="quarter" idx="12"/>
          </p:nvPr>
        </p:nvSpPr>
        <p:spPr/>
        <p:txBody>
          <a:bodyPr/>
          <a:lstStyle/>
          <a:p>
            <a:fld id="{AB448AD2-6DBD-44BE-BDC3-23FF0A6CFF63}" type="slidenum">
              <a:rPr lang="en-US" smtClean="0"/>
              <a:t>‹#›</a:t>
            </a:fld>
            <a:endParaRPr lang="en-US"/>
          </a:p>
        </p:txBody>
      </p:sp>
    </p:spTree>
    <p:extLst>
      <p:ext uri="{BB962C8B-B14F-4D97-AF65-F5344CB8AC3E}">
        <p14:creationId xmlns:p14="http://schemas.microsoft.com/office/powerpoint/2010/main" val="2894460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CAE93-FF6B-3D46-79EE-51E1EFF0E0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12B998-F7F6-9C0D-55FB-D69CC4BDB5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CD560B-3B93-953E-51C6-67059C98F3BA}"/>
              </a:ext>
            </a:extLst>
          </p:cNvPr>
          <p:cNvSpPr>
            <a:spLocks noGrp="1"/>
          </p:cNvSpPr>
          <p:nvPr>
            <p:ph type="dt" sz="half" idx="10"/>
          </p:nvPr>
        </p:nvSpPr>
        <p:spPr/>
        <p:txBody>
          <a:bodyPr/>
          <a:lstStyle/>
          <a:p>
            <a:fld id="{B10D3AF6-0261-4F64-9A52-2D45EFFB6C85}" type="datetimeFigureOut">
              <a:rPr lang="en-US" smtClean="0"/>
              <a:t>6/20/2025</a:t>
            </a:fld>
            <a:endParaRPr lang="en-US"/>
          </a:p>
        </p:txBody>
      </p:sp>
      <p:sp>
        <p:nvSpPr>
          <p:cNvPr id="5" name="Footer Placeholder 4">
            <a:extLst>
              <a:ext uri="{FF2B5EF4-FFF2-40B4-BE49-F238E27FC236}">
                <a16:creationId xmlns:a16="http://schemas.microsoft.com/office/drawing/2014/main" id="{2FD41BC5-9133-B861-5322-D13F71D4A9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8FD447-D3EB-F16E-7A73-6CC711610339}"/>
              </a:ext>
            </a:extLst>
          </p:cNvPr>
          <p:cNvSpPr>
            <a:spLocks noGrp="1"/>
          </p:cNvSpPr>
          <p:nvPr>
            <p:ph type="sldNum" sz="quarter" idx="12"/>
          </p:nvPr>
        </p:nvSpPr>
        <p:spPr/>
        <p:txBody>
          <a:bodyPr/>
          <a:lstStyle/>
          <a:p>
            <a:fld id="{AB448AD2-6DBD-44BE-BDC3-23FF0A6CFF63}" type="slidenum">
              <a:rPr lang="en-US" smtClean="0"/>
              <a:t>‹#›</a:t>
            </a:fld>
            <a:endParaRPr lang="en-US"/>
          </a:p>
        </p:txBody>
      </p:sp>
    </p:spTree>
    <p:extLst>
      <p:ext uri="{BB962C8B-B14F-4D97-AF65-F5344CB8AC3E}">
        <p14:creationId xmlns:p14="http://schemas.microsoft.com/office/powerpoint/2010/main" val="2012657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8A0F5-1224-9B78-7DBC-2FF10A0F94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8FB857-48FC-E50B-2B49-33AC324039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52F9C08-4B9B-4DB0-4CC5-08C2CB88DB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52CA19-7EF3-45D1-862D-C11A2E0B020F}"/>
              </a:ext>
            </a:extLst>
          </p:cNvPr>
          <p:cNvSpPr>
            <a:spLocks noGrp="1"/>
          </p:cNvSpPr>
          <p:nvPr>
            <p:ph type="dt" sz="half" idx="10"/>
          </p:nvPr>
        </p:nvSpPr>
        <p:spPr/>
        <p:txBody>
          <a:bodyPr/>
          <a:lstStyle/>
          <a:p>
            <a:fld id="{B10D3AF6-0261-4F64-9A52-2D45EFFB6C85}" type="datetimeFigureOut">
              <a:rPr lang="en-US" smtClean="0"/>
              <a:t>6/20/2025</a:t>
            </a:fld>
            <a:endParaRPr lang="en-US"/>
          </a:p>
        </p:txBody>
      </p:sp>
      <p:sp>
        <p:nvSpPr>
          <p:cNvPr id="6" name="Footer Placeholder 5">
            <a:extLst>
              <a:ext uri="{FF2B5EF4-FFF2-40B4-BE49-F238E27FC236}">
                <a16:creationId xmlns:a16="http://schemas.microsoft.com/office/drawing/2014/main" id="{AD85CEA1-252E-89EE-D7F8-6071C22BCF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41B674-A1E2-AFC2-D70E-6FD695016931}"/>
              </a:ext>
            </a:extLst>
          </p:cNvPr>
          <p:cNvSpPr>
            <a:spLocks noGrp="1"/>
          </p:cNvSpPr>
          <p:nvPr>
            <p:ph type="sldNum" sz="quarter" idx="12"/>
          </p:nvPr>
        </p:nvSpPr>
        <p:spPr/>
        <p:txBody>
          <a:bodyPr/>
          <a:lstStyle/>
          <a:p>
            <a:fld id="{AB448AD2-6DBD-44BE-BDC3-23FF0A6CFF63}" type="slidenum">
              <a:rPr lang="en-US" smtClean="0"/>
              <a:t>‹#›</a:t>
            </a:fld>
            <a:endParaRPr lang="en-US"/>
          </a:p>
        </p:txBody>
      </p:sp>
    </p:spTree>
    <p:extLst>
      <p:ext uri="{BB962C8B-B14F-4D97-AF65-F5344CB8AC3E}">
        <p14:creationId xmlns:p14="http://schemas.microsoft.com/office/powerpoint/2010/main" val="211735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636D8-335D-E177-1BEB-3CEE2B775B7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E3FF32-826A-ABDA-0F3E-580EF1F3C2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34A6F7-4DA0-0D89-ED98-C9BADBA68B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1C95F9-83BA-2B88-8487-D4BF63A4F4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0D0223-0EC8-4E76-204A-75EA6F90BA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853382-A1B3-69A7-BBB9-325F32470F03}"/>
              </a:ext>
            </a:extLst>
          </p:cNvPr>
          <p:cNvSpPr>
            <a:spLocks noGrp="1"/>
          </p:cNvSpPr>
          <p:nvPr>
            <p:ph type="dt" sz="half" idx="10"/>
          </p:nvPr>
        </p:nvSpPr>
        <p:spPr/>
        <p:txBody>
          <a:bodyPr/>
          <a:lstStyle/>
          <a:p>
            <a:fld id="{B10D3AF6-0261-4F64-9A52-2D45EFFB6C85}" type="datetimeFigureOut">
              <a:rPr lang="en-US" smtClean="0"/>
              <a:t>6/20/2025</a:t>
            </a:fld>
            <a:endParaRPr lang="en-US"/>
          </a:p>
        </p:txBody>
      </p:sp>
      <p:sp>
        <p:nvSpPr>
          <p:cNvPr id="8" name="Footer Placeholder 7">
            <a:extLst>
              <a:ext uri="{FF2B5EF4-FFF2-40B4-BE49-F238E27FC236}">
                <a16:creationId xmlns:a16="http://schemas.microsoft.com/office/drawing/2014/main" id="{0847B7FE-2F3A-E036-5753-ECE880356B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5B2C9C-C1C2-87EA-3A33-CD7CEA86216C}"/>
              </a:ext>
            </a:extLst>
          </p:cNvPr>
          <p:cNvSpPr>
            <a:spLocks noGrp="1"/>
          </p:cNvSpPr>
          <p:nvPr>
            <p:ph type="sldNum" sz="quarter" idx="12"/>
          </p:nvPr>
        </p:nvSpPr>
        <p:spPr/>
        <p:txBody>
          <a:bodyPr/>
          <a:lstStyle/>
          <a:p>
            <a:fld id="{AB448AD2-6DBD-44BE-BDC3-23FF0A6CFF63}" type="slidenum">
              <a:rPr lang="en-US" smtClean="0"/>
              <a:t>‹#›</a:t>
            </a:fld>
            <a:endParaRPr lang="en-US"/>
          </a:p>
        </p:txBody>
      </p:sp>
    </p:spTree>
    <p:extLst>
      <p:ext uri="{BB962C8B-B14F-4D97-AF65-F5344CB8AC3E}">
        <p14:creationId xmlns:p14="http://schemas.microsoft.com/office/powerpoint/2010/main" val="4267655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5DA1E-51D7-7E0A-7A86-D27D90C626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736EE7-3AE6-570B-A9B8-77B034AE4E57}"/>
              </a:ext>
            </a:extLst>
          </p:cNvPr>
          <p:cNvSpPr>
            <a:spLocks noGrp="1"/>
          </p:cNvSpPr>
          <p:nvPr>
            <p:ph type="dt" sz="half" idx="10"/>
          </p:nvPr>
        </p:nvSpPr>
        <p:spPr/>
        <p:txBody>
          <a:bodyPr/>
          <a:lstStyle/>
          <a:p>
            <a:fld id="{B10D3AF6-0261-4F64-9A52-2D45EFFB6C85}" type="datetimeFigureOut">
              <a:rPr lang="en-US" smtClean="0"/>
              <a:t>6/20/2025</a:t>
            </a:fld>
            <a:endParaRPr lang="en-US"/>
          </a:p>
        </p:txBody>
      </p:sp>
      <p:sp>
        <p:nvSpPr>
          <p:cNvPr id="4" name="Footer Placeholder 3">
            <a:extLst>
              <a:ext uri="{FF2B5EF4-FFF2-40B4-BE49-F238E27FC236}">
                <a16:creationId xmlns:a16="http://schemas.microsoft.com/office/drawing/2014/main" id="{7A079698-5FFF-B8C7-F9B7-FAAA8BF9D1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DE26B3-2E82-80A1-016C-EDC533A894DC}"/>
              </a:ext>
            </a:extLst>
          </p:cNvPr>
          <p:cNvSpPr>
            <a:spLocks noGrp="1"/>
          </p:cNvSpPr>
          <p:nvPr>
            <p:ph type="sldNum" sz="quarter" idx="12"/>
          </p:nvPr>
        </p:nvSpPr>
        <p:spPr/>
        <p:txBody>
          <a:bodyPr/>
          <a:lstStyle/>
          <a:p>
            <a:fld id="{AB448AD2-6DBD-44BE-BDC3-23FF0A6CFF63}" type="slidenum">
              <a:rPr lang="en-US" smtClean="0"/>
              <a:t>‹#›</a:t>
            </a:fld>
            <a:endParaRPr lang="en-US"/>
          </a:p>
        </p:txBody>
      </p:sp>
    </p:spTree>
    <p:extLst>
      <p:ext uri="{BB962C8B-B14F-4D97-AF65-F5344CB8AC3E}">
        <p14:creationId xmlns:p14="http://schemas.microsoft.com/office/powerpoint/2010/main" val="800291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5120FB-0AFF-5B10-4002-C07DBE65A409}"/>
              </a:ext>
            </a:extLst>
          </p:cNvPr>
          <p:cNvSpPr>
            <a:spLocks noGrp="1"/>
          </p:cNvSpPr>
          <p:nvPr>
            <p:ph type="dt" sz="half" idx="10"/>
          </p:nvPr>
        </p:nvSpPr>
        <p:spPr/>
        <p:txBody>
          <a:bodyPr/>
          <a:lstStyle/>
          <a:p>
            <a:fld id="{B10D3AF6-0261-4F64-9A52-2D45EFFB6C85}" type="datetimeFigureOut">
              <a:rPr lang="en-US" smtClean="0"/>
              <a:t>6/20/2025</a:t>
            </a:fld>
            <a:endParaRPr lang="en-US"/>
          </a:p>
        </p:txBody>
      </p:sp>
      <p:sp>
        <p:nvSpPr>
          <p:cNvPr id="3" name="Footer Placeholder 2">
            <a:extLst>
              <a:ext uri="{FF2B5EF4-FFF2-40B4-BE49-F238E27FC236}">
                <a16:creationId xmlns:a16="http://schemas.microsoft.com/office/drawing/2014/main" id="{FC961B7E-2CC9-4FD5-E49A-7305BDB262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D7570E-0839-8F99-772A-B4F39D9A1F66}"/>
              </a:ext>
            </a:extLst>
          </p:cNvPr>
          <p:cNvSpPr>
            <a:spLocks noGrp="1"/>
          </p:cNvSpPr>
          <p:nvPr>
            <p:ph type="sldNum" sz="quarter" idx="12"/>
          </p:nvPr>
        </p:nvSpPr>
        <p:spPr/>
        <p:txBody>
          <a:bodyPr/>
          <a:lstStyle/>
          <a:p>
            <a:fld id="{AB448AD2-6DBD-44BE-BDC3-23FF0A6CFF63}" type="slidenum">
              <a:rPr lang="en-US" smtClean="0"/>
              <a:t>‹#›</a:t>
            </a:fld>
            <a:endParaRPr lang="en-US"/>
          </a:p>
        </p:txBody>
      </p:sp>
    </p:spTree>
    <p:extLst>
      <p:ext uri="{BB962C8B-B14F-4D97-AF65-F5344CB8AC3E}">
        <p14:creationId xmlns:p14="http://schemas.microsoft.com/office/powerpoint/2010/main" val="1165129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5F51F-5784-E9D9-75EE-8FE41CEE2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9F8DB5-C561-F178-1361-CEB21A9D7D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915624-DAC6-E682-E6FF-161FD476FE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E68619-9F37-237D-BC69-061C7FC67EEB}"/>
              </a:ext>
            </a:extLst>
          </p:cNvPr>
          <p:cNvSpPr>
            <a:spLocks noGrp="1"/>
          </p:cNvSpPr>
          <p:nvPr>
            <p:ph type="dt" sz="half" idx="10"/>
          </p:nvPr>
        </p:nvSpPr>
        <p:spPr/>
        <p:txBody>
          <a:bodyPr/>
          <a:lstStyle/>
          <a:p>
            <a:fld id="{B10D3AF6-0261-4F64-9A52-2D45EFFB6C85}" type="datetimeFigureOut">
              <a:rPr lang="en-US" smtClean="0"/>
              <a:t>6/20/2025</a:t>
            </a:fld>
            <a:endParaRPr lang="en-US"/>
          </a:p>
        </p:txBody>
      </p:sp>
      <p:sp>
        <p:nvSpPr>
          <p:cNvPr id="6" name="Footer Placeholder 5">
            <a:extLst>
              <a:ext uri="{FF2B5EF4-FFF2-40B4-BE49-F238E27FC236}">
                <a16:creationId xmlns:a16="http://schemas.microsoft.com/office/drawing/2014/main" id="{FECE15C9-578F-2690-4141-3C900225B2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205E5D-CD46-796C-BA41-819CE61F8154}"/>
              </a:ext>
            </a:extLst>
          </p:cNvPr>
          <p:cNvSpPr>
            <a:spLocks noGrp="1"/>
          </p:cNvSpPr>
          <p:nvPr>
            <p:ph type="sldNum" sz="quarter" idx="12"/>
          </p:nvPr>
        </p:nvSpPr>
        <p:spPr/>
        <p:txBody>
          <a:bodyPr/>
          <a:lstStyle/>
          <a:p>
            <a:fld id="{AB448AD2-6DBD-44BE-BDC3-23FF0A6CFF63}" type="slidenum">
              <a:rPr lang="en-US" smtClean="0"/>
              <a:t>‹#›</a:t>
            </a:fld>
            <a:endParaRPr lang="en-US"/>
          </a:p>
        </p:txBody>
      </p:sp>
    </p:spTree>
    <p:extLst>
      <p:ext uri="{BB962C8B-B14F-4D97-AF65-F5344CB8AC3E}">
        <p14:creationId xmlns:p14="http://schemas.microsoft.com/office/powerpoint/2010/main" val="3084565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7B696-DB89-4B69-E577-A64FF8C3C6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54CEBE-B37E-961A-DCBC-B2D0C74E59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917971-325B-D0A5-18F0-E1ED289F5B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9132F1-9C76-E6C2-3B7E-6764C005A835}"/>
              </a:ext>
            </a:extLst>
          </p:cNvPr>
          <p:cNvSpPr>
            <a:spLocks noGrp="1"/>
          </p:cNvSpPr>
          <p:nvPr>
            <p:ph type="dt" sz="half" idx="10"/>
          </p:nvPr>
        </p:nvSpPr>
        <p:spPr/>
        <p:txBody>
          <a:bodyPr/>
          <a:lstStyle/>
          <a:p>
            <a:fld id="{B10D3AF6-0261-4F64-9A52-2D45EFFB6C85}" type="datetimeFigureOut">
              <a:rPr lang="en-US" smtClean="0"/>
              <a:t>6/20/2025</a:t>
            </a:fld>
            <a:endParaRPr lang="en-US"/>
          </a:p>
        </p:txBody>
      </p:sp>
      <p:sp>
        <p:nvSpPr>
          <p:cNvPr id="6" name="Footer Placeholder 5">
            <a:extLst>
              <a:ext uri="{FF2B5EF4-FFF2-40B4-BE49-F238E27FC236}">
                <a16:creationId xmlns:a16="http://schemas.microsoft.com/office/drawing/2014/main" id="{316480F7-4A8B-753C-5891-29A063371C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49563E-DC86-63A0-71BA-8DD23038DDC6}"/>
              </a:ext>
            </a:extLst>
          </p:cNvPr>
          <p:cNvSpPr>
            <a:spLocks noGrp="1"/>
          </p:cNvSpPr>
          <p:nvPr>
            <p:ph type="sldNum" sz="quarter" idx="12"/>
          </p:nvPr>
        </p:nvSpPr>
        <p:spPr/>
        <p:txBody>
          <a:bodyPr/>
          <a:lstStyle/>
          <a:p>
            <a:fld id="{AB448AD2-6DBD-44BE-BDC3-23FF0A6CFF63}" type="slidenum">
              <a:rPr lang="en-US" smtClean="0"/>
              <a:t>‹#›</a:t>
            </a:fld>
            <a:endParaRPr lang="en-US"/>
          </a:p>
        </p:txBody>
      </p:sp>
    </p:spTree>
    <p:extLst>
      <p:ext uri="{BB962C8B-B14F-4D97-AF65-F5344CB8AC3E}">
        <p14:creationId xmlns:p14="http://schemas.microsoft.com/office/powerpoint/2010/main" val="1042565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1C9534-222A-9B7A-D7B5-A028D4BA55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E111CC-DCC3-37C4-094A-8FFE8A99D7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0FC284-C2E6-C078-974F-B6B9E75488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0D3AF6-0261-4F64-9A52-2D45EFFB6C85}" type="datetimeFigureOut">
              <a:rPr lang="en-US" smtClean="0"/>
              <a:t>6/20/2025</a:t>
            </a:fld>
            <a:endParaRPr lang="en-US"/>
          </a:p>
        </p:txBody>
      </p:sp>
      <p:sp>
        <p:nvSpPr>
          <p:cNvPr id="5" name="Footer Placeholder 4">
            <a:extLst>
              <a:ext uri="{FF2B5EF4-FFF2-40B4-BE49-F238E27FC236}">
                <a16:creationId xmlns:a16="http://schemas.microsoft.com/office/drawing/2014/main" id="{33308997-4D71-E446-3778-4DB74192B4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A197B3D-3A8A-A968-11ED-86E371300F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448AD2-6DBD-44BE-BDC3-23FF0A6CFF63}" type="slidenum">
              <a:rPr lang="en-US" smtClean="0"/>
              <a:t>‹#›</a:t>
            </a:fld>
            <a:endParaRPr lang="en-US"/>
          </a:p>
        </p:txBody>
      </p:sp>
    </p:spTree>
    <p:extLst>
      <p:ext uri="{BB962C8B-B14F-4D97-AF65-F5344CB8AC3E}">
        <p14:creationId xmlns:p14="http://schemas.microsoft.com/office/powerpoint/2010/main" val="3666008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colorado.edu/resources/health-wellness" TargetMode="External"/><Relationship Id="rId3" Type="http://schemas.openxmlformats.org/officeDocument/2006/relationships/image" Target="../media/image4.jpg"/><Relationship Id="rId7" Type="http://schemas.openxmlformats.org/officeDocument/2006/relationships/hyperlink" Target="https://www.colorado.edu/counselin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colorado.edu/involvement/organizations" TargetMode="External"/><Relationship Id="rId5" Type="http://schemas.openxmlformats.org/officeDocument/2006/relationships/hyperlink" Target="https://www.colorado.edu/transfer/events" TargetMode="External"/><Relationship Id="rId4" Type="http://schemas.openxmlformats.org/officeDocument/2006/relationships/hyperlink" Target="https://www.colorado.edu/orientation/asap"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s://www.colorado.edu/bursar/payments/payment-options/mail-drop-box" TargetMode="External"/><Relationship Id="rId3" Type="http://schemas.openxmlformats.org/officeDocument/2006/relationships/hyperlink" Target="https://www.colorado.edu/bursar/payments/payment-options/pay-your-bank-account-echeck" TargetMode="External"/><Relationship Id="rId7" Type="http://schemas.openxmlformats.org/officeDocument/2006/relationships/hyperlink" Target="https://www.colorado.edu/bursar/payments/payment-options/3rd-party-sponsorships"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hyperlink" Target="https://www.colorado.edu/bursar/payments/payment-plans" TargetMode="External"/><Relationship Id="rId5" Type="http://schemas.openxmlformats.org/officeDocument/2006/relationships/hyperlink" Target="https://www.colorado.edu/bursar/payments/payment-options/529-college-savings-plan" TargetMode="External"/><Relationship Id="rId4" Type="http://schemas.openxmlformats.org/officeDocument/2006/relationships/hyperlink" Target="https://www.colorado.edu/bursar/payments/payment-options/credit-card" TargetMode="External"/><Relationship Id="rId9" Type="http://schemas.openxmlformats.org/officeDocument/2006/relationships/hyperlink" Target="https://www.colorado.edu/bursar/payments/researchteaching-assistants-rata"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colorado.edu/orientation/family/resources" TargetMode="External"/><Relationship Id="rId7" Type="http://schemas.openxmlformats.org/officeDocument/2006/relationships/hyperlink" Target="https://www.colorado.edu/orientation/familyweekend"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hyperlink" Target="https://www.colorado.edu/orientation/families/welcome-sessions" TargetMode="External"/><Relationship Id="rId5" Type="http://schemas.openxmlformats.org/officeDocument/2006/relationships/hyperlink" Target="https://www.colorado.edu/orientation/buff-family-newsletter" TargetMode="External"/><Relationship Id="rId4" Type="http://schemas.openxmlformats.org/officeDocument/2006/relationships/hyperlink" Target="https://www.colorado.edu/orientation/webinars-and-coffee-hours"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CE_6B70F083.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23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072AA27-2FD3-6E21-C017-9FD1435F75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46E8CE-D495-B0CE-81D3-570C566B08FE}"/>
              </a:ext>
            </a:extLst>
          </p:cNvPr>
          <p:cNvSpPr>
            <a:spLocks noGrp="1"/>
          </p:cNvSpPr>
          <p:nvPr>
            <p:ph type="title"/>
          </p:nvPr>
        </p:nvSpPr>
        <p:spPr>
          <a:xfrm>
            <a:off x="3132160" y="365125"/>
            <a:ext cx="8748216" cy="1325563"/>
          </a:xfrm>
        </p:spPr>
        <p:txBody>
          <a:bodyPr/>
          <a:lstStyle/>
          <a:p>
            <a:r>
              <a:rPr lang="en-US" b="1" dirty="0">
                <a:latin typeface="Lora" pitchFamily="2" charset="0"/>
                <a:cs typeface="Arial" panose="020B0604020202020204" pitchFamily="34" charset="0"/>
              </a:rPr>
              <a:t>W-Curve Takeaways</a:t>
            </a:r>
          </a:p>
        </p:txBody>
      </p:sp>
      <p:sp>
        <p:nvSpPr>
          <p:cNvPr id="3" name="Content Placeholder 2">
            <a:extLst>
              <a:ext uri="{FF2B5EF4-FFF2-40B4-BE49-F238E27FC236}">
                <a16:creationId xmlns:a16="http://schemas.microsoft.com/office/drawing/2014/main" id="{FE05469F-9C46-4E93-B3ED-96858D07D3E2}"/>
              </a:ext>
            </a:extLst>
          </p:cNvPr>
          <p:cNvSpPr>
            <a:spLocks noGrp="1"/>
          </p:cNvSpPr>
          <p:nvPr>
            <p:ph idx="1"/>
          </p:nvPr>
        </p:nvSpPr>
        <p:spPr>
          <a:xfrm>
            <a:off x="3132160" y="1825625"/>
            <a:ext cx="8748216" cy="4351338"/>
          </a:xfrm>
        </p:spPr>
        <p:txBody>
          <a:bodyPr/>
          <a:lstStyle/>
          <a:p>
            <a:r>
              <a:rPr lang="en-US" dirty="0">
                <a:latin typeface="Lora" pitchFamily="2" charset="0"/>
                <a:cs typeface="Arial" panose="020B0604020202020204" pitchFamily="34" charset="0"/>
              </a:rPr>
              <a:t>It is a predictive model, but everyone's transition is different </a:t>
            </a:r>
          </a:p>
          <a:p>
            <a:r>
              <a:rPr lang="en-US" dirty="0">
                <a:latin typeface="Lora" pitchFamily="2" charset="0"/>
                <a:cs typeface="Arial" panose="020B0604020202020204" pitchFamily="34" charset="0"/>
              </a:rPr>
              <a:t>Transition takes time – for you and your student!</a:t>
            </a:r>
          </a:p>
          <a:p>
            <a:r>
              <a:rPr lang="en-US" dirty="0">
                <a:latin typeface="Lora" pitchFamily="2" charset="0"/>
                <a:cs typeface="Arial" panose="020B0604020202020204" pitchFamily="34" charset="0"/>
              </a:rPr>
              <a:t>Utilize the model to frame conversations with your student</a:t>
            </a:r>
          </a:p>
          <a:p>
            <a:pPr lvl="1"/>
            <a:r>
              <a:rPr lang="en-US" dirty="0">
                <a:latin typeface="Lora" pitchFamily="2" charset="0"/>
                <a:cs typeface="Arial" panose="020B0604020202020204" pitchFamily="34" charset="0"/>
              </a:rPr>
              <a:t>Ask questions!</a:t>
            </a:r>
          </a:p>
          <a:p>
            <a:pPr lvl="1"/>
            <a:r>
              <a:rPr lang="en-US" dirty="0">
                <a:latin typeface="Lora" pitchFamily="2" charset="0"/>
                <a:cs typeface="Arial" panose="020B0604020202020204" pitchFamily="34" charset="0"/>
              </a:rPr>
              <a:t>Lead with listening ear and empathy </a:t>
            </a:r>
          </a:p>
          <a:p>
            <a:pPr lvl="1"/>
            <a:r>
              <a:rPr lang="en-US" dirty="0">
                <a:latin typeface="Lora" pitchFamily="2" charset="0"/>
                <a:cs typeface="Arial" panose="020B0604020202020204" pitchFamily="34" charset="0"/>
              </a:rPr>
              <a:t>Let your student guide the way</a:t>
            </a:r>
          </a:p>
          <a:p>
            <a:endParaRPr lang="en-US" dirty="0">
              <a:latin typeface="Lora" pitchFamily="2" charset="0"/>
              <a:cs typeface="Arial" panose="020B0604020202020204" pitchFamily="34" charset="0"/>
            </a:endParaRPr>
          </a:p>
        </p:txBody>
      </p:sp>
    </p:spTree>
    <p:extLst>
      <p:ext uri="{BB962C8B-B14F-4D97-AF65-F5344CB8AC3E}">
        <p14:creationId xmlns:p14="http://schemas.microsoft.com/office/powerpoint/2010/main" val="743851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84F1294-5BEE-2CB6-D297-0E8C937E4E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ACE251-0FC3-D2AA-AD71-FE3737DDBA87}"/>
              </a:ext>
            </a:extLst>
          </p:cNvPr>
          <p:cNvSpPr>
            <a:spLocks noGrp="1"/>
          </p:cNvSpPr>
          <p:nvPr>
            <p:ph type="title"/>
          </p:nvPr>
        </p:nvSpPr>
        <p:spPr>
          <a:xfrm>
            <a:off x="3132160" y="365125"/>
            <a:ext cx="8748216" cy="1325563"/>
          </a:xfrm>
        </p:spPr>
        <p:txBody>
          <a:bodyPr/>
          <a:lstStyle/>
          <a:p>
            <a:r>
              <a:rPr lang="en-US" b="1" dirty="0">
                <a:latin typeface="Lora" pitchFamily="2" charset="0"/>
                <a:cs typeface="Arial" panose="020B0604020202020204" pitchFamily="34" charset="0"/>
              </a:rPr>
              <a:t>Transfer Shock</a:t>
            </a:r>
          </a:p>
        </p:txBody>
      </p:sp>
      <p:sp>
        <p:nvSpPr>
          <p:cNvPr id="3" name="Content Placeholder 2">
            <a:extLst>
              <a:ext uri="{FF2B5EF4-FFF2-40B4-BE49-F238E27FC236}">
                <a16:creationId xmlns:a16="http://schemas.microsoft.com/office/drawing/2014/main" id="{76911DA9-88FB-2D96-8CF8-D0C22E014D05}"/>
              </a:ext>
            </a:extLst>
          </p:cNvPr>
          <p:cNvSpPr>
            <a:spLocks noGrp="1"/>
          </p:cNvSpPr>
          <p:nvPr>
            <p:ph idx="1"/>
          </p:nvPr>
        </p:nvSpPr>
        <p:spPr>
          <a:xfrm>
            <a:off x="3132160" y="1825625"/>
            <a:ext cx="8748216" cy="4351338"/>
          </a:xfrm>
        </p:spPr>
        <p:txBody>
          <a:bodyPr/>
          <a:lstStyle/>
          <a:p>
            <a:r>
              <a:rPr lang="en-US" dirty="0">
                <a:latin typeface="Lora" pitchFamily="2" charset="0"/>
                <a:cs typeface="Arial" panose="020B0604020202020204" pitchFamily="34" charset="0"/>
              </a:rPr>
              <a:t>Similar to the W-Curve phenomenon</a:t>
            </a:r>
          </a:p>
          <a:p>
            <a:pPr lvl="1"/>
            <a:r>
              <a:rPr lang="en-US" dirty="0">
                <a:latin typeface="Lora" pitchFamily="2" charset="0"/>
                <a:cs typeface="Arial" panose="020B0604020202020204" pitchFamily="34" charset="0"/>
              </a:rPr>
              <a:t>Most research done on community college to 4-year institution transfers</a:t>
            </a:r>
          </a:p>
          <a:p>
            <a:pPr marL="457200" lvl="1" indent="0">
              <a:buNone/>
            </a:pPr>
            <a:endParaRPr lang="en-US" dirty="0">
              <a:latin typeface="Lora" pitchFamily="2" charset="0"/>
              <a:cs typeface="Arial" panose="020B0604020202020204" pitchFamily="34" charset="0"/>
            </a:endParaRPr>
          </a:p>
          <a:p>
            <a:r>
              <a:rPr lang="en-US" dirty="0">
                <a:latin typeface="Lora" pitchFamily="2" charset="0"/>
                <a:cs typeface="Arial" panose="020B0604020202020204" pitchFamily="34" charset="0"/>
              </a:rPr>
              <a:t>First term GPA of transfer class typically will underperform general student body</a:t>
            </a:r>
          </a:p>
          <a:p>
            <a:pPr lvl="1"/>
            <a:r>
              <a:rPr lang="en-US" dirty="0">
                <a:latin typeface="Lora" pitchFamily="2" charset="0"/>
                <a:cs typeface="Arial" panose="020B0604020202020204" pitchFamily="34" charset="0"/>
              </a:rPr>
              <a:t>Usually only temporary as student adjusts</a:t>
            </a:r>
          </a:p>
        </p:txBody>
      </p:sp>
    </p:spTree>
    <p:extLst>
      <p:ext uri="{BB962C8B-B14F-4D97-AF65-F5344CB8AC3E}">
        <p14:creationId xmlns:p14="http://schemas.microsoft.com/office/powerpoint/2010/main" val="3593919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C38E3BB-6F9E-1719-DEA0-9072235F69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451BAE-4A10-831A-5E57-A3CAD9E6539F}"/>
              </a:ext>
            </a:extLst>
          </p:cNvPr>
          <p:cNvSpPr>
            <a:spLocks noGrp="1"/>
          </p:cNvSpPr>
          <p:nvPr>
            <p:ph type="title"/>
          </p:nvPr>
        </p:nvSpPr>
        <p:spPr>
          <a:xfrm>
            <a:off x="3132160" y="365125"/>
            <a:ext cx="8748216" cy="1325563"/>
          </a:xfrm>
        </p:spPr>
        <p:txBody>
          <a:bodyPr/>
          <a:lstStyle/>
          <a:p>
            <a:r>
              <a:rPr lang="en-US" b="1" dirty="0">
                <a:latin typeface="Lora" pitchFamily="2" charset="0"/>
                <a:cs typeface="Arial" panose="020B0604020202020204" pitchFamily="34" charset="0"/>
              </a:rPr>
              <a:t>Good News!</a:t>
            </a:r>
          </a:p>
        </p:txBody>
      </p:sp>
      <p:sp>
        <p:nvSpPr>
          <p:cNvPr id="3" name="Content Placeholder 2">
            <a:extLst>
              <a:ext uri="{FF2B5EF4-FFF2-40B4-BE49-F238E27FC236}">
                <a16:creationId xmlns:a16="http://schemas.microsoft.com/office/drawing/2014/main" id="{6F53C771-65BD-CE75-0D00-318957BE854D}"/>
              </a:ext>
            </a:extLst>
          </p:cNvPr>
          <p:cNvSpPr>
            <a:spLocks noGrp="1"/>
          </p:cNvSpPr>
          <p:nvPr>
            <p:ph idx="1"/>
          </p:nvPr>
        </p:nvSpPr>
        <p:spPr>
          <a:xfrm>
            <a:off x="3132160" y="1825625"/>
            <a:ext cx="8748216" cy="4351338"/>
          </a:xfrm>
        </p:spPr>
        <p:txBody>
          <a:bodyPr/>
          <a:lstStyle/>
          <a:p>
            <a:r>
              <a:rPr lang="en-US" dirty="0">
                <a:latin typeface="Lora" pitchFamily="2" charset="0"/>
                <a:cs typeface="Arial" panose="020B0604020202020204" pitchFamily="34" charset="0"/>
              </a:rPr>
              <a:t>An extremely positive indicator is on-campus involvement</a:t>
            </a:r>
          </a:p>
          <a:p>
            <a:pPr lvl="1"/>
            <a:r>
              <a:rPr lang="en-US" dirty="0">
                <a:latin typeface="Lora" pitchFamily="2" charset="0"/>
                <a:cs typeface="Arial" panose="020B0604020202020204" pitchFamily="34" charset="0"/>
              </a:rPr>
              <a:t>(Johnson 2005, </a:t>
            </a:r>
            <a:r>
              <a:rPr lang="en-US" dirty="0" err="1">
                <a:latin typeface="Lora" pitchFamily="2" charset="0"/>
                <a:cs typeface="Arial" panose="020B0604020202020204" pitchFamily="34" charset="0"/>
              </a:rPr>
              <a:t>Laanan</a:t>
            </a:r>
            <a:r>
              <a:rPr lang="en-US" dirty="0">
                <a:latin typeface="Lora" pitchFamily="2" charset="0"/>
                <a:cs typeface="Arial" panose="020B0604020202020204" pitchFamily="34" charset="0"/>
              </a:rPr>
              <a:t>, 2007, Miller 2013)</a:t>
            </a:r>
          </a:p>
          <a:p>
            <a:pPr marL="457200" lvl="1" indent="0">
              <a:buNone/>
            </a:pPr>
            <a:endParaRPr lang="en-US" dirty="0">
              <a:latin typeface="Lora" pitchFamily="2" charset="0"/>
              <a:cs typeface="Arial" panose="020B0604020202020204" pitchFamily="34" charset="0"/>
            </a:endParaRPr>
          </a:p>
          <a:p>
            <a:r>
              <a:rPr lang="en-US" dirty="0">
                <a:latin typeface="Lora" pitchFamily="2" charset="0"/>
                <a:cs typeface="Arial" panose="020B0604020202020204" pitchFamily="34" charset="0"/>
              </a:rPr>
              <a:t>CU Boulder transfer graduation rates are above the national average and in line with first year students</a:t>
            </a:r>
          </a:p>
        </p:txBody>
      </p:sp>
    </p:spTree>
    <p:extLst>
      <p:ext uri="{BB962C8B-B14F-4D97-AF65-F5344CB8AC3E}">
        <p14:creationId xmlns:p14="http://schemas.microsoft.com/office/powerpoint/2010/main" val="2855344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51B4F60-DC73-67D5-3386-1B698C41AC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37835E-418A-41A7-D6B2-43AD65EF6954}"/>
              </a:ext>
            </a:extLst>
          </p:cNvPr>
          <p:cNvSpPr>
            <a:spLocks noGrp="1"/>
          </p:cNvSpPr>
          <p:nvPr>
            <p:ph type="title"/>
          </p:nvPr>
        </p:nvSpPr>
        <p:spPr>
          <a:xfrm>
            <a:off x="3132160" y="365125"/>
            <a:ext cx="8748216" cy="1325563"/>
          </a:xfrm>
        </p:spPr>
        <p:txBody>
          <a:bodyPr/>
          <a:lstStyle/>
          <a:p>
            <a:r>
              <a:rPr lang="en-US" b="1" dirty="0">
                <a:latin typeface="Lora" pitchFamily="2" charset="0"/>
                <a:cs typeface="Arial" panose="020B0604020202020204" pitchFamily="34" charset="0"/>
              </a:rPr>
              <a:t>Good News (Resources)!</a:t>
            </a:r>
          </a:p>
        </p:txBody>
      </p:sp>
      <p:sp>
        <p:nvSpPr>
          <p:cNvPr id="3" name="Content Placeholder 2">
            <a:extLst>
              <a:ext uri="{FF2B5EF4-FFF2-40B4-BE49-F238E27FC236}">
                <a16:creationId xmlns:a16="http://schemas.microsoft.com/office/drawing/2014/main" id="{FEBBBD23-4B95-D175-A3BE-03A2C1560FBE}"/>
              </a:ext>
            </a:extLst>
          </p:cNvPr>
          <p:cNvSpPr>
            <a:spLocks noGrp="1"/>
          </p:cNvSpPr>
          <p:nvPr>
            <p:ph idx="1"/>
          </p:nvPr>
        </p:nvSpPr>
        <p:spPr>
          <a:xfrm>
            <a:off x="3132160" y="1825625"/>
            <a:ext cx="8748216" cy="4351338"/>
          </a:xfrm>
        </p:spPr>
        <p:txBody>
          <a:bodyPr/>
          <a:lstStyle/>
          <a:p>
            <a:r>
              <a:rPr lang="en-US" dirty="0">
                <a:latin typeface="Lora" pitchFamily="2" charset="0"/>
                <a:cs typeface="Arial" panose="020B0604020202020204" pitchFamily="34" charset="0"/>
              </a:rPr>
              <a:t>Academics: </a:t>
            </a:r>
            <a:r>
              <a:rPr lang="en-US" dirty="0">
                <a:latin typeface="Lora" pitchFamily="2" charset="0"/>
                <a:cs typeface="Arial" panose="020B0604020202020204" pitchFamily="34" charset="0"/>
                <a:hlinkClick r:id="rId4"/>
              </a:rPr>
              <a:t>ASAP Tutoring</a:t>
            </a:r>
            <a:endParaRPr lang="en-US" dirty="0">
              <a:latin typeface="Lora" pitchFamily="2" charset="0"/>
              <a:cs typeface="Arial" panose="020B0604020202020204" pitchFamily="34" charset="0"/>
            </a:endParaRPr>
          </a:p>
          <a:p>
            <a:r>
              <a:rPr lang="en-US" dirty="0">
                <a:latin typeface="Lora" pitchFamily="2" charset="0"/>
                <a:cs typeface="Arial" panose="020B0604020202020204" pitchFamily="34" charset="0"/>
              </a:rPr>
              <a:t>Community: </a:t>
            </a:r>
            <a:r>
              <a:rPr lang="en-US" dirty="0">
                <a:latin typeface="Lora" pitchFamily="2" charset="0"/>
                <a:cs typeface="Arial" panose="020B0604020202020204" pitchFamily="34" charset="0"/>
                <a:hlinkClick r:id="rId5"/>
              </a:rPr>
              <a:t>Transfer events</a:t>
            </a:r>
            <a:r>
              <a:rPr lang="en-US" dirty="0">
                <a:latin typeface="Lora" pitchFamily="2" charset="0"/>
                <a:cs typeface="Arial" panose="020B0604020202020204" pitchFamily="34" charset="0"/>
              </a:rPr>
              <a:t>, </a:t>
            </a:r>
            <a:r>
              <a:rPr lang="en-US" dirty="0">
                <a:latin typeface="Lora" pitchFamily="2" charset="0"/>
                <a:cs typeface="Arial" panose="020B0604020202020204" pitchFamily="34" charset="0"/>
                <a:hlinkClick r:id="rId6"/>
              </a:rPr>
              <a:t>Student Organizations</a:t>
            </a:r>
            <a:endParaRPr lang="en-US" dirty="0">
              <a:latin typeface="Lora" pitchFamily="2" charset="0"/>
              <a:cs typeface="Arial" panose="020B0604020202020204" pitchFamily="34" charset="0"/>
            </a:endParaRPr>
          </a:p>
          <a:p>
            <a:r>
              <a:rPr lang="en-US" dirty="0">
                <a:latin typeface="Lora" pitchFamily="2" charset="0"/>
                <a:cs typeface="Arial" panose="020B0604020202020204" pitchFamily="34" charset="0"/>
              </a:rPr>
              <a:t>Self-Care: </a:t>
            </a:r>
            <a:r>
              <a:rPr lang="en-US" dirty="0">
                <a:latin typeface="Lora" pitchFamily="2" charset="0"/>
                <a:cs typeface="Arial" panose="020B0604020202020204" pitchFamily="34" charset="0"/>
                <a:hlinkClick r:id="rId7"/>
              </a:rPr>
              <a:t>Counseling and Psychiatric Services (CAPS)</a:t>
            </a:r>
            <a:r>
              <a:rPr lang="en-US" dirty="0">
                <a:latin typeface="Lora" pitchFamily="2" charset="0"/>
                <a:cs typeface="Arial" panose="020B0604020202020204" pitchFamily="34" charset="0"/>
              </a:rPr>
              <a:t>, </a:t>
            </a:r>
            <a:r>
              <a:rPr lang="en-US" dirty="0">
                <a:latin typeface="Lora" pitchFamily="2" charset="0"/>
                <a:cs typeface="Arial" panose="020B0604020202020204" pitchFamily="34" charset="0"/>
                <a:hlinkClick r:id="rId8"/>
              </a:rPr>
              <a:t>Health &amp; Wellness</a:t>
            </a:r>
            <a:r>
              <a:rPr lang="en-US" dirty="0">
                <a:latin typeface="Lora" pitchFamily="2" charset="0"/>
                <a:cs typeface="Arial" panose="020B0604020202020204" pitchFamily="34" charset="0"/>
              </a:rPr>
              <a:t> </a:t>
            </a:r>
          </a:p>
          <a:p>
            <a:endParaRPr lang="en-US" dirty="0">
              <a:latin typeface="Lora" pitchFamily="2" charset="0"/>
              <a:cs typeface="Arial" panose="020B0604020202020204" pitchFamily="34" charset="0"/>
            </a:endParaRPr>
          </a:p>
          <a:p>
            <a:endParaRPr lang="en-US" dirty="0">
              <a:latin typeface="Lora" pitchFamily="2" charset="0"/>
              <a:cs typeface="Arial" panose="020B0604020202020204" pitchFamily="34" charset="0"/>
            </a:endParaRPr>
          </a:p>
          <a:p>
            <a:pPr marL="0" indent="0">
              <a:buNone/>
            </a:pPr>
            <a:r>
              <a:rPr lang="en-US" dirty="0">
                <a:latin typeface="Lora" pitchFamily="2" charset="0"/>
                <a:cs typeface="Arial" panose="020B0604020202020204" pitchFamily="34" charset="0"/>
              </a:rPr>
              <a:t>AND MUCH MORE</a:t>
            </a:r>
          </a:p>
        </p:txBody>
      </p:sp>
    </p:spTree>
    <p:extLst>
      <p:ext uri="{BB962C8B-B14F-4D97-AF65-F5344CB8AC3E}">
        <p14:creationId xmlns:p14="http://schemas.microsoft.com/office/powerpoint/2010/main" val="238899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79E158F-93AA-BC0D-4601-7C1728CC7F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3BA988-E7C6-3076-4E1F-DD0BB3622586}"/>
              </a:ext>
            </a:extLst>
          </p:cNvPr>
          <p:cNvSpPr>
            <a:spLocks noGrp="1"/>
          </p:cNvSpPr>
          <p:nvPr>
            <p:ph type="title"/>
          </p:nvPr>
        </p:nvSpPr>
        <p:spPr>
          <a:xfrm>
            <a:off x="3132160" y="397782"/>
            <a:ext cx="8748216" cy="1325563"/>
          </a:xfrm>
        </p:spPr>
        <p:txBody>
          <a:bodyPr/>
          <a:lstStyle/>
          <a:p>
            <a:r>
              <a:rPr lang="en-US" b="1" dirty="0">
                <a:latin typeface="Lora" pitchFamily="2" charset="0"/>
                <a:cs typeface="Arial" panose="020B0604020202020204" pitchFamily="34" charset="0"/>
              </a:rPr>
              <a:t>Discussion</a:t>
            </a:r>
          </a:p>
        </p:txBody>
      </p:sp>
      <p:sp>
        <p:nvSpPr>
          <p:cNvPr id="3" name="Content Placeholder 2">
            <a:extLst>
              <a:ext uri="{FF2B5EF4-FFF2-40B4-BE49-F238E27FC236}">
                <a16:creationId xmlns:a16="http://schemas.microsoft.com/office/drawing/2014/main" id="{C6035F0E-DBB6-817D-8FC6-D5A867B50E4E}"/>
              </a:ext>
            </a:extLst>
          </p:cNvPr>
          <p:cNvSpPr>
            <a:spLocks noGrp="1"/>
          </p:cNvSpPr>
          <p:nvPr>
            <p:ph idx="1"/>
          </p:nvPr>
        </p:nvSpPr>
        <p:spPr>
          <a:xfrm>
            <a:off x="3132160" y="1825625"/>
            <a:ext cx="8748216" cy="4351338"/>
          </a:xfrm>
        </p:spPr>
        <p:txBody>
          <a:bodyPr>
            <a:normAutofit/>
          </a:bodyPr>
          <a:lstStyle/>
          <a:p>
            <a:r>
              <a:rPr lang="en-US" sz="3600" dirty="0">
                <a:latin typeface="Lora" pitchFamily="2" charset="0"/>
                <a:cs typeface="Arial" panose="020B0604020202020204" pitchFamily="34" charset="0"/>
              </a:rPr>
              <a:t>How are you feeling about the transition?</a:t>
            </a:r>
          </a:p>
          <a:p>
            <a:endParaRPr lang="en-US" sz="3600" dirty="0">
              <a:latin typeface="Lora" pitchFamily="2" charset="0"/>
              <a:cs typeface="Arial" panose="020B0604020202020204" pitchFamily="34" charset="0"/>
            </a:endParaRPr>
          </a:p>
          <a:p>
            <a:r>
              <a:rPr lang="en-US" sz="3600" dirty="0">
                <a:latin typeface="Lora" pitchFamily="2" charset="0"/>
                <a:cs typeface="Arial" panose="020B0604020202020204" pitchFamily="34" charset="0"/>
              </a:rPr>
              <a:t>In what ways are you preparing for the transition?</a:t>
            </a:r>
          </a:p>
        </p:txBody>
      </p:sp>
    </p:spTree>
    <p:extLst>
      <p:ext uri="{BB962C8B-B14F-4D97-AF65-F5344CB8AC3E}">
        <p14:creationId xmlns:p14="http://schemas.microsoft.com/office/powerpoint/2010/main" val="4091761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D7291-6C09-29E0-CADA-3EC0D987CA31}"/>
              </a:ext>
            </a:extLst>
          </p:cNvPr>
          <p:cNvSpPr>
            <a:spLocks noGrp="1"/>
          </p:cNvSpPr>
          <p:nvPr>
            <p:ph type="ctrTitle"/>
          </p:nvPr>
        </p:nvSpPr>
        <p:spPr>
          <a:xfrm>
            <a:off x="6676517" y="2446904"/>
            <a:ext cx="4926843" cy="1964192"/>
          </a:xfrm>
        </p:spPr>
        <p:txBody>
          <a:bodyPr>
            <a:normAutofit/>
          </a:bodyPr>
          <a:lstStyle/>
          <a:p>
            <a:r>
              <a:rPr lang="en-US" b="1" dirty="0">
                <a:latin typeface="Lora" pitchFamily="2" charset="0"/>
                <a:cs typeface="Arial" panose="020B0604020202020204" pitchFamily="34" charset="0"/>
              </a:rPr>
              <a:t>FERPA &amp; Finances</a:t>
            </a:r>
          </a:p>
        </p:txBody>
      </p:sp>
    </p:spTree>
    <p:extLst>
      <p:ext uri="{BB962C8B-B14F-4D97-AF65-F5344CB8AC3E}">
        <p14:creationId xmlns:p14="http://schemas.microsoft.com/office/powerpoint/2010/main" val="3264002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2675F0C-1740-37D4-AEE4-99CD2FBA93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65EC21-E610-030F-D484-3661FAB8C5C8}"/>
              </a:ext>
            </a:extLst>
          </p:cNvPr>
          <p:cNvSpPr>
            <a:spLocks noGrp="1"/>
          </p:cNvSpPr>
          <p:nvPr>
            <p:ph type="title"/>
          </p:nvPr>
        </p:nvSpPr>
        <p:spPr>
          <a:xfrm>
            <a:off x="3132160" y="365125"/>
            <a:ext cx="8748216" cy="1325563"/>
          </a:xfrm>
        </p:spPr>
        <p:txBody>
          <a:bodyPr/>
          <a:lstStyle/>
          <a:p>
            <a:r>
              <a:rPr lang="en-US" b="1" dirty="0">
                <a:latin typeface="Lora" pitchFamily="2" charset="0"/>
                <a:cs typeface="Arial" panose="020B0604020202020204" pitchFamily="34" charset="0"/>
              </a:rPr>
              <a:t>FERPA </a:t>
            </a:r>
          </a:p>
        </p:txBody>
      </p:sp>
      <p:sp>
        <p:nvSpPr>
          <p:cNvPr id="3" name="Content Placeholder 2">
            <a:extLst>
              <a:ext uri="{FF2B5EF4-FFF2-40B4-BE49-F238E27FC236}">
                <a16:creationId xmlns:a16="http://schemas.microsoft.com/office/drawing/2014/main" id="{A0005D44-5097-41CA-A484-717EAF9F6CE3}"/>
              </a:ext>
            </a:extLst>
          </p:cNvPr>
          <p:cNvSpPr>
            <a:spLocks noGrp="1"/>
          </p:cNvSpPr>
          <p:nvPr>
            <p:ph idx="1"/>
          </p:nvPr>
        </p:nvSpPr>
        <p:spPr>
          <a:xfrm>
            <a:off x="3132160" y="1825625"/>
            <a:ext cx="8748216" cy="4351338"/>
          </a:xfrm>
        </p:spPr>
        <p:txBody>
          <a:bodyPr/>
          <a:lstStyle/>
          <a:p>
            <a:r>
              <a:rPr lang="en-US" sz="2400" dirty="0">
                <a:latin typeface="Lora" pitchFamily="2" charset="0"/>
                <a:cs typeface="Arial" panose="020B0604020202020204" pitchFamily="34" charset="0"/>
              </a:rPr>
              <a:t>Family Educational Rights and Privacy </a:t>
            </a:r>
          </a:p>
          <a:p>
            <a:pPr lvl="1"/>
            <a:r>
              <a:rPr lang="en-US" sz="2000" dirty="0">
                <a:latin typeface="Lora" pitchFamily="2" charset="0"/>
                <a:cs typeface="Arial" panose="020B0604020202020204" pitchFamily="34" charset="0"/>
              </a:rPr>
              <a:t>A federal law that protects the privacy of student education records</a:t>
            </a:r>
          </a:p>
          <a:p>
            <a:pPr lvl="1"/>
            <a:r>
              <a:rPr lang="en-US" sz="2000" dirty="0">
                <a:latin typeface="Lora" pitchFamily="2" charset="0"/>
                <a:cs typeface="Arial" panose="020B0604020202020204" pitchFamily="34" charset="0"/>
              </a:rPr>
              <a:t>Gives your student the right to inspect and request corrections to their own education records</a:t>
            </a:r>
          </a:p>
          <a:p>
            <a:pPr lvl="1"/>
            <a:r>
              <a:rPr lang="en-US" sz="2000" dirty="0">
                <a:latin typeface="Lora" pitchFamily="2" charset="0"/>
                <a:cs typeface="Arial" panose="020B0604020202020204" pitchFamily="34" charset="0"/>
              </a:rPr>
              <a:t>Protects your student from the release of personal information in their education records without written consent, except in specific situations</a:t>
            </a:r>
          </a:p>
          <a:p>
            <a:r>
              <a:rPr lang="en-US" sz="2400" dirty="0">
                <a:latin typeface="Lora" pitchFamily="2" charset="0"/>
                <a:cs typeface="Arial" panose="020B0604020202020204" pitchFamily="34" charset="0"/>
              </a:rPr>
              <a:t>FERPA applies even if your student is a minor and even if you are paying the bill</a:t>
            </a:r>
          </a:p>
          <a:p>
            <a:r>
              <a:rPr lang="en-US" sz="2400" dirty="0">
                <a:latin typeface="Lora" pitchFamily="2" charset="0"/>
                <a:cs typeface="Arial" panose="020B0604020202020204" pitchFamily="34" charset="0"/>
              </a:rPr>
              <a:t>Goes into effect on the first day of classes of their first semester </a:t>
            </a:r>
          </a:p>
          <a:p>
            <a:endParaRPr lang="en-US" dirty="0">
              <a:latin typeface="Lora" pitchFamily="2" charset="0"/>
              <a:cs typeface="Arial" panose="020B0604020202020204" pitchFamily="34" charset="0"/>
            </a:endParaRPr>
          </a:p>
        </p:txBody>
      </p:sp>
    </p:spTree>
    <p:extLst>
      <p:ext uri="{BB962C8B-B14F-4D97-AF65-F5344CB8AC3E}">
        <p14:creationId xmlns:p14="http://schemas.microsoft.com/office/powerpoint/2010/main" val="4274370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785446D-68BF-3C3C-C3A0-7F14A51E9F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E06485-1002-09C7-22CD-296F96527412}"/>
              </a:ext>
            </a:extLst>
          </p:cNvPr>
          <p:cNvSpPr>
            <a:spLocks noGrp="1"/>
          </p:cNvSpPr>
          <p:nvPr>
            <p:ph type="title"/>
          </p:nvPr>
        </p:nvSpPr>
        <p:spPr>
          <a:xfrm>
            <a:off x="3132160" y="365125"/>
            <a:ext cx="8748216" cy="1325563"/>
          </a:xfrm>
        </p:spPr>
        <p:txBody>
          <a:bodyPr>
            <a:normAutofit/>
          </a:bodyPr>
          <a:lstStyle/>
          <a:p>
            <a:r>
              <a:rPr lang="en-US" b="1" dirty="0">
                <a:latin typeface="Lora" pitchFamily="2" charset="0"/>
                <a:cs typeface="Arial" panose="020B0604020202020204" pitchFamily="34" charset="0"/>
              </a:rPr>
              <a:t>FERPA</a:t>
            </a:r>
            <a:br>
              <a:rPr lang="en-US" b="1" dirty="0">
                <a:latin typeface="Lora" pitchFamily="2" charset="0"/>
                <a:cs typeface="Arial" panose="020B0604020202020204" pitchFamily="34" charset="0"/>
              </a:rPr>
            </a:br>
            <a:r>
              <a:rPr lang="en-US" sz="2000" b="1" dirty="0">
                <a:latin typeface="Lora" pitchFamily="2" charset="0"/>
                <a:cs typeface="Arial" panose="020B0604020202020204" pitchFamily="34" charset="0"/>
              </a:rPr>
              <a:t>What information can be shared? </a:t>
            </a:r>
            <a:endParaRPr lang="en-US" b="1" dirty="0">
              <a:latin typeface="Lora" pitchFamily="2" charset="0"/>
              <a:cs typeface="Arial" panose="020B0604020202020204" pitchFamily="34" charset="0"/>
            </a:endParaRPr>
          </a:p>
        </p:txBody>
      </p:sp>
      <p:sp>
        <p:nvSpPr>
          <p:cNvPr id="3" name="Content Placeholder 2">
            <a:extLst>
              <a:ext uri="{FF2B5EF4-FFF2-40B4-BE49-F238E27FC236}">
                <a16:creationId xmlns:a16="http://schemas.microsoft.com/office/drawing/2014/main" id="{1A812888-C19F-9331-4BDB-A56AAF9B8C99}"/>
              </a:ext>
            </a:extLst>
          </p:cNvPr>
          <p:cNvSpPr>
            <a:spLocks noGrp="1"/>
          </p:cNvSpPr>
          <p:nvPr>
            <p:ph idx="1"/>
          </p:nvPr>
        </p:nvSpPr>
        <p:spPr>
          <a:xfrm>
            <a:off x="3458731" y="1928262"/>
            <a:ext cx="3212656" cy="4351338"/>
          </a:xfrm>
        </p:spPr>
        <p:txBody>
          <a:bodyPr>
            <a:normAutofit lnSpcReduction="10000"/>
          </a:bodyPr>
          <a:lstStyle/>
          <a:p>
            <a:r>
              <a:rPr lang="en-US" sz="2400" i="1" dirty="0">
                <a:latin typeface="Lora" pitchFamily="2" charset="0"/>
                <a:cs typeface="Arial" panose="020B0604020202020204" pitchFamily="34" charset="0"/>
              </a:rPr>
              <a:t>Name</a:t>
            </a:r>
          </a:p>
          <a:p>
            <a:r>
              <a:rPr lang="en-US" sz="2400" i="1" dirty="0">
                <a:latin typeface="Lora" pitchFamily="2" charset="0"/>
                <a:cs typeface="Arial" panose="020B0604020202020204" pitchFamily="34" charset="0"/>
              </a:rPr>
              <a:t>Hometown</a:t>
            </a:r>
          </a:p>
          <a:p>
            <a:r>
              <a:rPr lang="en-US" sz="2400" i="1" dirty="0">
                <a:latin typeface="Lora" pitchFamily="2" charset="0"/>
                <a:cs typeface="Arial" panose="020B0604020202020204" pitchFamily="34" charset="0"/>
              </a:rPr>
              <a:t>Campus email </a:t>
            </a:r>
          </a:p>
          <a:p>
            <a:r>
              <a:rPr lang="en-US" sz="2400" i="1" dirty="0">
                <a:latin typeface="Lora" pitchFamily="2" charset="0"/>
                <a:cs typeface="Arial" panose="020B0604020202020204" pitchFamily="34" charset="0"/>
              </a:rPr>
              <a:t>Attendance dates</a:t>
            </a:r>
          </a:p>
          <a:p>
            <a:r>
              <a:rPr lang="en-US" sz="2400" i="1" dirty="0">
                <a:latin typeface="Lora" pitchFamily="2" charset="0"/>
                <a:cs typeface="Arial" panose="020B0604020202020204" pitchFamily="34" charset="0"/>
              </a:rPr>
              <a:t>Previous institutions</a:t>
            </a:r>
          </a:p>
          <a:p>
            <a:r>
              <a:rPr lang="en-US" sz="2400" i="1" dirty="0">
                <a:latin typeface="Lora" pitchFamily="2" charset="0"/>
                <a:cs typeface="Arial" panose="020B0604020202020204" pitchFamily="34" charset="0"/>
              </a:rPr>
              <a:t>School/college</a:t>
            </a:r>
          </a:p>
          <a:p>
            <a:r>
              <a:rPr lang="en-US" sz="2400" i="1" dirty="0">
                <a:latin typeface="Lora" pitchFamily="2" charset="0"/>
                <a:cs typeface="Arial" panose="020B0604020202020204" pitchFamily="34" charset="0"/>
              </a:rPr>
              <a:t>Classification (sophomore, graduate student, </a:t>
            </a:r>
            <a:r>
              <a:rPr lang="en-US" sz="2400" i="1" dirty="0" err="1">
                <a:latin typeface="Lora" pitchFamily="2" charset="0"/>
                <a:cs typeface="Arial" panose="020B0604020202020204" pitchFamily="34" charset="0"/>
              </a:rPr>
              <a:t>etc</a:t>
            </a:r>
            <a:r>
              <a:rPr lang="en-US" sz="2400" i="1" dirty="0">
                <a:latin typeface="Lora" pitchFamily="2" charset="0"/>
                <a:cs typeface="Arial" panose="020B0604020202020204" pitchFamily="34" charset="0"/>
              </a:rPr>
              <a:t>) </a:t>
            </a:r>
          </a:p>
          <a:p>
            <a:endParaRPr lang="en-US" sz="2400" i="1" dirty="0">
              <a:latin typeface="Lora" pitchFamily="2" charset="0"/>
              <a:cs typeface="Arial" panose="020B0604020202020204" pitchFamily="34" charset="0"/>
            </a:endParaRPr>
          </a:p>
          <a:p>
            <a:endParaRPr lang="en-US" dirty="0">
              <a:latin typeface="Lora" pitchFamily="2" charset="0"/>
              <a:cs typeface="Arial" panose="020B0604020202020204" pitchFamily="34" charset="0"/>
            </a:endParaRPr>
          </a:p>
        </p:txBody>
      </p:sp>
      <p:sp>
        <p:nvSpPr>
          <p:cNvPr id="6" name="Content Placeholder 2">
            <a:extLst>
              <a:ext uri="{FF2B5EF4-FFF2-40B4-BE49-F238E27FC236}">
                <a16:creationId xmlns:a16="http://schemas.microsoft.com/office/drawing/2014/main" id="{43056DCD-9ECA-2A7E-88AA-DFA1AE1C1DB7}"/>
              </a:ext>
            </a:extLst>
          </p:cNvPr>
          <p:cNvSpPr txBox="1">
            <a:spLocks/>
          </p:cNvSpPr>
          <p:nvPr/>
        </p:nvSpPr>
        <p:spPr>
          <a:xfrm>
            <a:off x="7506268" y="1928262"/>
            <a:ext cx="4510791" cy="38269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i="1" dirty="0">
                <a:latin typeface="Lora" pitchFamily="2" charset="0"/>
                <a:cs typeface="Arial" panose="020B0604020202020204" pitchFamily="34" charset="0"/>
              </a:rPr>
              <a:t>Major(s)/ minor(s)</a:t>
            </a:r>
          </a:p>
          <a:p>
            <a:r>
              <a:rPr lang="en-US" sz="2400" i="1" dirty="0">
                <a:latin typeface="Lora" pitchFamily="2" charset="0"/>
                <a:cs typeface="Arial" panose="020B0604020202020204" pitchFamily="34" charset="0"/>
              </a:rPr>
              <a:t>Honors and awards</a:t>
            </a:r>
          </a:p>
          <a:p>
            <a:r>
              <a:rPr lang="en-US" sz="2400" i="1" dirty="0">
                <a:latin typeface="Lora" pitchFamily="2" charset="0"/>
                <a:cs typeface="Arial" panose="020B0604020202020204" pitchFamily="34" charset="0"/>
              </a:rPr>
              <a:t>Degree status</a:t>
            </a:r>
          </a:p>
          <a:p>
            <a:r>
              <a:rPr lang="en-US" sz="2400" i="1" dirty="0">
                <a:latin typeface="Lora" pitchFamily="2" charset="0"/>
                <a:cs typeface="Arial" panose="020B0604020202020204" pitchFamily="34" charset="0"/>
              </a:rPr>
              <a:t>Enrollment status</a:t>
            </a:r>
          </a:p>
          <a:p>
            <a:r>
              <a:rPr lang="en-US" sz="2400" i="1" dirty="0">
                <a:latin typeface="Lora" pitchFamily="2" charset="0"/>
                <a:cs typeface="Arial" panose="020B0604020202020204" pitchFamily="34" charset="0"/>
              </a:rPr>
              <a:t>Student employment status</a:t>
            </a:r>
          </a:p>
          <a:p>
            <a:r>
              <a:rPr lang="en-US" sz="2400" i="1" dirty="0">
                <a:latin typeface="Lora" pitchFamily="2" charset="0"/>
                <a:cs typeface="Arial" panose="020B0604020202020204" pitchFamily="34" charset="0"/>
              </a:rPr>
              <a:t>Athletic participation</a:t>
            </a:r>
          </a:p>
          <a:p>
            <a:r>
              <a:rPr lang="en-US" sz="2400" i="1" dirty="0">
                <a:latin typeface="Lora" pitchFamily="2" charset="0"/>
                <a:cs typeface="Arial" panose="020B0604020202020204" pitchFamily="34" charset="0"/>
              </a:rPr>
              <a:t>Photos/videos taken by the university</a:t>
            </a:r>
          </a:p>
        </p:txBody>
      </p:sp>
    </p:spTree>
    <p:extLst>
      <p:ext uri="{BB962C8B-B14F-4D97-AF65-F5344CB8AC3E}">
        <p14:creationId xmlns:p14="http://schemas.microsoft.com/office/powerpoint/2010/main" val="3349100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859CF19-28E3-9045-877A-BE85AD9BC6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CFC9E6-E3A7-DBF0-CE1F-82AE5B1857E7}"/>
              </a:ext>
            </a:extLst>
          </p:cNvPr>
          <p:cNvSpPr>
            <a:spLocks noGrp="1"/>
          </p:cNvSpPr>
          <p:nvPr>
            <p:ph type="title"/>
          </p:nvPr>
        </p:nvSpPr>
        <p:spPr>
          <a:xfrm>
            <a:off x="3132160" y="365125"/>
            <a:ext cx="8748216" cy="1325563"/>
          </a:xfrm>
        </p:spPr>
        <p:txBody>
          <a:bodyPr>
            <a:normAutofit/>
          </a:bodyPr>
          <a:lstStyle/>
          <a:p>
            <a:r>
              <a:rPr lang="en-US" b="1" dirty="0">
                <a:latin typeface="Lora" pitchFamily="2" charset="0"/>
                <a:cs typeface="Arial" panose="020B0604020202020204" pitchFamily="34" charset="0"/>
              </a:rPr>
              <a:t>FERPA</a:t>
            </a:r>
            <a:br>
              <a:rPr lang="en-US" b="1" dirty="0">
                <a:latin typeface="Lora" pitchFamily="2" charset="0"/>
                <a:cs typeface="Arial" panose="020B0604020202020204" pitchFamily="34" charset="0"/>
              </a:rPr>
            </a:br>
            <a:r>
              <a:rPr lang="en-US" sz="2000" b="1" dirty="0">
                <a:latin typeface="Lora" pitchFamily="2" charset="0"/>
                <a:cs typeface="Arial" panose="020B0604020202020204" pitchFamily="34" charset="0"/>
              </a:rPr>
              <a:t>What information is protected? </a:t>
            </a:r>
            <a:endParaRPr lang="en-US" b="1" dirty="0">
              <a:latin typeface="Lora" pitchFamily="2" charset="0"/>
              <a:cs typeface="Arial" panose="020B0604020202020204" pitchFamily="34" charset="0"/>
            </a:endParaRPr>
          </a:p>
        </p:txBody>
      </p:sp>
      <p:sp>
        <p:nvSpPr>
          <p:cNvPr id="4" name="Content Placeholder 2">
            <a:extLst>
              <a:ext uri="{FF2B5EF4-FFF2-40B4-BE49-F238E27FC236}">
                <a16:creationId xmlns:a16="http://schemas.microsoft.com/office/drawing/2014/main" id="{2EF23D7E-8CE0-FE19-EE6F-CB2435218D26}"/>
              </a:ext>
            </a:extLst>
          </p:cNvPr>
          <p:cNvSpPr txBox="1">
            <a:spLocks/>
          </p:cNvSpPr>
          <p:nvPr/>
        </p:nvSpPr>
        <p:spPr>
          <a:xfrm>
            <a:off x="3293365" y="2161527"/>
            <a:ext cx="2802635" cy="44165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i="1" dirty="0">
                <a:latin typeface="Lora" pitchFamily="2" charset="0"/>
                <a:cs typeface="Arial" panose="020B0604020202020204" pitchFamily="34" charset="0"/>
              </a:rPr>
              <a:t>GPA and grades</a:t>
            </a:r>
          </a:p>
          <a:p>
            <a:r>
              <a:rPr lang="en-US" sz="2400" i="1" dirty="0">
                <a:latin typeface="Lora" pitchFamily="2" charset="0"/>
                <a:cs typeface="Arial" panose="020B0604020202020204" pitchFamily="34" charset="0"/>
              </a:rPr>
              <a:t>Degree Progress</a:t>
            </a:r>
          </a:p>
          <a:p>
            <a:r>
              <a:rPr lang="en-US" sz="2400" i="1" dirty="0">
                <a:latin typeface="Lora" pitchFamily="2" charset="0"/>
                <a:cs typeface="Arial" panose="020B0604020202020204" pitchFamily="34" charset="0"/>
              </a:rPr>
              <a:t>Academic standing</a:t>
            </a:r>
          </a:p>
          <a:p>
            <a:r>
              <a:rPr lang="en-US" sz="2400" i="1" dirty="0">
                <a:latin typeface="Lora" pitchFamily="2" charset="0"/>
                <a:cs typeface="Arial" panose="020B0604020202020204" pitchFamily="34" charset="0"/>
              </a:rPr>
              <a:t>Holds</a:t>
            </a:r>
          </a:p>
          <a:p>
            <a:r>
              <a:rPr lang="en-US" sz="2400" i="1" dirty="0">
                <a:latin typeface="Lora" pitchFamily="2" charset="0"/>
                <a:cs typeface="Arial" panose="020B0604020202020204" pitchFamily="34" charset="0"/>
              </a:rPr>
              <a:t>Class schedule</a:t>
            </a:r>
          </a:p>
          <a:p>
            <a:r>
              <a:rPr lang="en-US" sz="2400" i="1" dirty="0">
                <a:latin typeface="Lora" pitchFamily="2" charset="0"/>
                <a:cs typeface="Arial" panose="020B0604020202020204" pitchFamily="34" charset="0"/>
              </a:rPr>
              <a:t>Transcript request</a:t>
            </a:r>
          </a:p>
          <a:p>
            <a:pPr marL="0" indent="0">
              <a:buNone/>
            </a:pPr>
            <a:endParaRPr lang="en-US" dirty="0">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FE9A8894-065E-CB25-DA50-51DA856514B8}"/>
              </a:ext>
            </a:extLst>
          </p:cNvPr>
          <p:cNvSpPr txBox="1">
            <a:spLocks/>
          </p:cNvSpPr>
          <p:nvPr/>
        </p:nvSpPr>
        <p:spPr>
          <a:xfrm>
            <a:off x="7602851" y="1993576"/>
            <a:ext cx="3789827" cy="50305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i="1" dirty="0">
                <a:latin typeface="Lora" pitchFamily="2" charset="0"/>
                <a:cs typeface="Arial" panose="020B0604020202020204" pitchFamily="34" charset="0"/>
              </a:rPr>
              <a:t>Advising records</a:t>
            </a:r>
          </a:p>
          <a:p>
            <a:r>
              <a:rPr lang="en-US" sz="2400" i="1" dirty="0">
                <a:latin typeface="Lora" pitchFamily="2" charset="0"/>
                <a:cs typeface="Arial" panose="020B0604020202020204" pitchFamily="34" charset="0"/>
              </a:rPr>
              <a:t>Financial aid</a:t>
            </a:r>
          </a:p>
          <a:p>
            <a:r>
              <a:rPr lang="en-US" sz="2400" i="1" dirty="0">
                <a:latin typeface="Lora" pitchFamily="2" charset="0"/>
                <a:cs typeface="Arial" panose="020B0604020202020204" pitchFamily="34" charset="0"/>
              </a:rPr>
              <a:t>Bills/payments</a:t>
            </a:r>
          </a:p>
          <a:p>
            <a:r>
              <a:rPr lang="en-US" sz="2400" i="1" dirty="0">
                <a:latin typeface="Lora" pitchFamily="2" charset="0"/>
                <a:cs typeface="Arial" panose="020B0604020202020204" pitchFamily="34" charset="0"/>
              </a:rPr>
              <a:t>Tuition classification</a:t>
            </a:r>
          </a:p>
          <a:p>
            <a:r>
              <a:rPr lang="en-US" sz="2400" i="1" dirty="0">
                <a:latin typeface="Lora" pitchFamily="2" charset="0"/>
                <a:cs typeface="Arial" panose="020B0604020202020204" pitchFamily="34" charset="0"/>
              </a:rPr>
              <a:t>Tax records (including yours)</a:t>
            </a:r>
          </a:p>
        </p:txBody>
      </p:sp>
    </p:spTree>
    <p:extLst>
      <p:ext uri="{BB962C8B-B14F-4D97-AF65-F5344CB8AC3E}">
        <p14:creationId xmlns:p14="http://schemas.microsoft.com/office/powerpoint/2010/main" val="629359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E83B7-9A95-4A3B-D34B-D12B378ACA33}"/>
              </a:ext>
            </a:extLst>
          </p:cNvPr>
          <p:cNvSpPr>
            <a:spLocks noGrp="1"/>
          </p:cNvSpPr>
          <p:nvPr>
            <p:ph type="title"/>
          </p:nvPr>
        </p:nvSpPr>
        <p:spPr/>
        <p:txBody>
          <a:bodyPr/>
          <a:lstStyle/>
          <a:p>
            <a:r>
              <a:rPr lang="en-US" b="1" dirty="0">
                <a:latin typeface="Lora" pitchFamily="2" charset="0"/>
                <a:cs typeface="Arial" panose="020B0604020202020204" pitchFamily="34" charset="0"/>
              </a:rPr>
              <a:t>Financial Life at CU Boulder</a:t>
            </a:r>
          </a:p>
        </p:txBody>
      </p:sp>
      <p:sp>
        <p:nvSpPr>
          <p:cNvPr id="3" name="Content Placeholder 2">
            <a:extLst>
              <a:ext uri="{FF2B5EF4-FFF2-40B4-BE49-F238E27FC236}">
                <a16:creationId xmlns:a16="http://schemas.microsoft.com/office/drawing/2014/main" id="{4AFD3E03-D068-1131-C7D2-16117A7646C3}"/>
              </a:ext>
            </a:extLst>
          </p:cNvPr>
          <p:cNvSpPr>
            <a:spLocks noGrp="1"/>
          </p:cNvSpPr>
          <p:nvPr>
            <p:ph idx="1"/>
          </p:nvPr>
        </p:nvSpPr>
        <p:spPr>
          <a:xfrm>
            <a:off x="838200" y="1825625"/>
            <a:ext cx="10515600" cy="3763645"/>
          </a:xfrm>
        </p:spPr>
        <p:txBody>
          <a:bodyPr/>
          <a:lstStyle/>
          <a:p>
            <a:endParaRPr lang="en-US" dirty="0">
              <a:latin typeface="Lora" pitchFamily="2" charset="0"/>
              <a:cs typeface="Arial" panose="020B0604020202020204" pitchFamily="34" charset="0"/>
            </a:endParaRPr>
          </a:p>
        </p:txBody>
      </p:sp>
      <p:sp>
        <p:nvSpPr>
          <p:cNvPr id="4" name="Title 1">
            <a:extLst>
              <a:ext uri="{FF2B5EF4-FFF2-40B4-BE49-F238E27FC236}">
                <a16:creationId xmlns:a16="http://schemas.microsoft.com/office/drawing/2014/main" id="{DBAC4BAB-4F75-E1C2-A86E-8F90BFD0F1BC}"/>
              </a:ext>
            </a:extLst>
          </p:cNvPr>
          <p:cNvSpPr txBox="1">
            <a:spLocks/>
          </p:cNvSpPr>
          <p:nvPr/>
        </p:nvSpPr>
        <p:spPr>
          <a:xfrm>
            <a:off x="1375143" y="1905379"/>
            <a:ext cx="4024014" cy="3045132"/>
          </a:xfrm>
          <a:prstGeom prst="rect">
            <a:avLst/>
          </a:prstGeom>
          <a:noFill/>
          <a:ln>
            <a:noFill/>
          </a:ln>
        </p:spPr>
        <p:txBody>
          <a:bodyPr spcFirstLastPara="1" wrap="square" lIns="91425" tIns="91425" rIns="91425" bIns="91425" anchor="b" anchorCtr="0">
            <a:normAutofit fontScale="325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ct val="20000"/>
              </a:spcBef>
              <a:spcAft>
                <a:spcPts val="0"/>
              </a:spcAft>
              <a:buClr>
                <a:prstClr val="black"/>
              </a:buClr>
              <a:buSzPts val="5200"/>
              <a:buFont typeface="Arial"/>
              <a:buNone/>
              <a:tabLst/>
              <a:defRPr/>
            </a:pPr>
            <a:r>
              <a:rPr kumimoji="0" lang="en-US" altLang="en-US" sz="12800" b="1" i="0" u="none" strike="noStrike" kern="1200" cap="none" spc="0" normalizeH="0" baseline="0" noProof="0" dirty="0">
                <a:ln>
                  <a:noFill/>
                </a:ln>
                <a:solidFill>
                  <a:prstClr val="black"/>
                </a:solidFill>
                <a:effectLst/>
                <a:uLnTx/>
                <a:uFillTx/>
                <a:sym typeface="Arial"/>
              </a:rPr>
              <a:t>Bursar’s Office</a:t>
            </a:r>
            <a:br>
              <a:rPr kumimoji="0" lang="en-US" altLang="en-US" sz="11200" b="0" i="0" u="none" strike="noStrike" kern="1200" cap="none" spc="0" normalizeH="0" baseline="0" noProof="0" dirty="0">
                <a:ln>
                  <a:noFill/>
                </a:ln>
                <a:solidFill>
                  <a:prstClr val="black"/>
                </a:solidFill>
                <a:effectLst/>
                <a:uLnTx/>
                <a:uFillTx/>
                <a:sym typeface="Arial"/>
              </a:rPr>
            </a:br>
            <a:r>
              <a:rPr kumimoji="0" lang="en-US" altLang="en-US" sz="11200" b="0" i="0" u="none" strike="noStrike" kern="1200" cap="none" spc="0" normalizeH="0" baseline="0" noProof="0" dirty="0">
                <a:ln>
                  <a:noFill/>
                </a:ln>
                <a:solidFill>
                  <a:srgbClr val="000000"/>
                </a:solidFill>
                <a:effectLst/>
                <a:uLnTx/>
                <a:uFillTx/>
                <a:latin typeface="Arial" charset="0"/>
                <a:cs typeface="Arial" charset="0"/>
                <a:sym typeface="Arial"/>
              </a:rPr>
              <a:t>Bills </a:t>
            </a:r>
            <a:r>
              <a:rPr kumimoji="0" lang="en-US" altLang="en-US" sz="11200" b="0" i="0" u="none" strike="noStrike" kern="1200" cap="none" spc="0" normalizeH="0" baseline="0" noProof="0" dirty="0">
                <a:ln>
                  <a:noFill/>
                </a:ln>
                <a:solidFill>
                  <a:srgbClr val="000000"/>
                </a:solidFill>
                <a:effectLst/>
                <a:uLnTx/>
                <a:uFillTx/>
                <a:latin typeface="Arial" charset="0"/>
                <a:cs typeface="Courier New" pitchFamily="49" charset="0"/>
                <a:sym typeface="Arial"/>
              </a:rPr>
              <a:t>▪ Payments ▪ Refunds</a:t>
            </a:r>
          </a:p>
          <a:p>
            <a:pPr marL="0" marR="0" lvl="0" indent="0" algn="ctr" defTabSz="914400" rtl="0" eaLnBrk="1" fontAlgn="auto" latinLnBrk="0" hangingPunct="1">
              <a:lnSpc>
                <a:spcPct val="100000"/>
              </a:lnSpc>
              <a:spcBef>
                <a:spcPct val="20000"/>
              </a:spcBef>
              <a:spcAft>
                <a:spcPts val="0"/>
              </a:spcAft>
              <a:buClr>
                <a:prstClr val="black"/>
              </a:buClr>
              <a:buSzPts val="5200"/>
              <a:buFont typeface="Arial"/>
              <a:buNone/>
              <a:tabLst/>
              <a:defRPr/>
            </a:pPr>
            <a:br>
              <a:rPr kumimoji="0" lang="en-US" altLang="en-US" sz="11200" b="0" i="0" u="none" strike="noStrike" kern="1200" cap="none" spc="0" normalizeH="0" baseline="0" noProof="0" dirty="0">
                <a:ln>
                  <a:noFill/>
                </a:ln>
                <a:solidFill>
                  <a:srgbClr val="000000"/>
                </a:solidFill>
                <a:effectLst/>
                <a:uLnTx/>
                <a:uFillTx/>
                <a:latin typeface="Arial" charset="0"/>
                <a:cs typeface="Arial" charset="0"/>
                <a:sym typeface="Arial"/>
              </a:rPr>
            </a:br>
            <a:endParaRPr kumimoji="0" lang="en-US" altLang="en-US" sz="5200" b="0" i="0" u="none" strike="noStrike" kern="1200" cap="none" spc="0" normalizeH="0" baseline="0" noProof="0" dirty="0">
              <a:ln>
                <a:noFill/>
              </a:ln>
              <a:solidFill>
                <a:prstClr val="black"/>
              </a:solidFill>
              <a:effectLst/>
              <a:uLnTx/>
              <a:uFillTx/>
              <a:sym typeface="Arial"/>
            </a:endParaRPr>
          </a:p>
        </p:txBody>
      </p:sp>
      <p:sp>
        <p:nvSpPr>
          <p:cNvPr id="5" name="Title 1">
            <a:extLst>
              <a:ext uri="{FF2B5EF4-FFF2-40B4-BE49-F238E27FC236}">
                <a16:creationId xmlns:a16="http://schemas.microsoft.com/office/drawing/2014/main" id="{9D419E0F-D1C6-9E51-E642-5BA9FFC27616}"/>
              </a:ext>
            </a:extLst>
          </p:cNvPr>
          <p:cNvSpPr txBox="1">
            <a:spLocks/>
          </p:cNvSpPr>
          <p:nvPr/>
        </p:nvSpPr>
        <p:spPr>
          <a:xfrm>
            <a:off x="6778657" y="1905379"/>
            <a:ext cx="4495602" cy="3230218"/>
          </a:xfrm>
          <a:prstGeom prst="rect">
            <a:avLst/>
          </a:prstGeom>
          <a:noFill/>
          <a:ln>
            <a:noFill/>
          </a:ln>
        </p:spPr>
        <p:txBody>
          <a:bodyPr spcFirstLastPara="1" wrap="square" lIns="91425" tIns="91425" rIns="91425" bIns="91425" anchor="b" anchorCtr="0">
            <a:normAutofit fontScale="325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ct val="20000"/>
              </a:spcBef>
              <a:spcAft>
                <a:spcPts val="0"/>
              </a:spcAft>
              <a:buClr>
                <a:prstClr val="black"/>
              </a:buClr>
              <a:buSzPts val="5200"/>
              <a:buFont typeface="Arial"/>
              <a:buNone/>
              <a:tabLst/>
              <a:defRPr/>
            </a:pPr>
            <a:r>
              <a:rPr kumimoji="0" lang="en-US" altLang="en-US" sz="12800" b="1" i="0" u="none" strike="noStrike" kern="1200" cap="none" spc="0" normalizeH="0" baseline="0" noProof="0" dirty="0">
                <a:ln>
                  <a:noFill/>
                </a:ln>
                <a:solidFill>
                  <a:prstClr val="black"/>
                </a:solidFill>
                <a:effectLst/>
                <a:uLnTx/>
                <a:uFillTx/>
                <a:sym typeface="Arial"/>
              </a:rPr>
              <a:t>Office of Financial Aid</a:t>
            </a:r>
            <a:br>
              <a:rPr kumimoji="0" lang="en-US" altLang="en-US" sz="11200" b="0" i="0" u="none" strike="noStrike" kern="1200" cap="none" spc="0" normalizeH="0" baseline="0" noProof="0" dirty="0">
                <a:ln>
                  <a:noFill/>
                </a:ln>
                <a:solidFill>
                  <a:prstClr val="black"/>
                </a:solidFill>
                <a:effectLst/>
                <a:uLnTx/>
                <a:uFillTx/>
                <a:sym typeface="Arial"/>
              </a:rPr>
            </a:br>
            <a:r>
              <a:rPr kumimoji="0" lang="en-US" altLang="en-US" sz="11200" b="0" i="0" u="none" strike="noStrike" kern="1200" cap="none" spc="0" normalizeH="0" baseline="0" noProof="0" dirty="0">
                <a:ln>
                  <a:noFill/>
                </a:ln>
                <a:solidFill>
                  <a:srgbClr val="000000"/>
                </a:solidFill>
                <a:effectLst/>
                <a:uLnTx/>
                <a:uFillTx/>
                <a:latin typeface="Arial" charset="0"/>
                <a:cs typeface="Arial" charset="0"/>
                <a:sym typeface="Arial"/>
              </a:rPr>
              <a:t>Loans </a:t>
            </a:r>
            <a:r>
              <a:rPr kumimoji="0" lang="en-US" altLang="en-US" sz="11200" b="0" i="0" u="none" strike="noStrike" kern="1200" cap="none" spc="0" normalizeH="0" baseline="0" noProof="0" dirty="0">
                <a:ln>
                  <a:noFill/>
                </a:ln>
                <a:solidFill>
                  <a:srgbClr val="000000"/>
                </a:solidFill>
                <a:effectLst/>
                <a:uLnTx/>
                <a:uFillTx/>
                <a:latin typeface="Arial" charset="0"/>
                <a:cs typeface="Courier New" pitchFamily="49" charset="0"/>
                <a:sym typeface="Arial"/>
              </a:rPr>
              <a:t>▪ Grants ▪ Scholarships</a:t>
            </a:r>
          </a:p>
          <a:p>
            <a:pPr marL="0" marR="0" lvl="0" indent="0" algn="ctr" defTabSz="914400" rtl="0" eaLnBrk="1" fontAlgn="auto" latinLnBrk="0" hangingPunct="1">
              <a:lnSpc>
                <a:spcPct val="100000"/>
              </a:lnSpc>
              <a:spcBef>
                <a:spcPct val="20000"/>
              </a:spcBef>
              <a:spcAft>
                <a:spcPts val="0"/>
              </a:spcAft>
              <a:buClr>
                <a:prstClr val="black"/>
              </a:buClr>
              <a:buSzPts val="5200"/>
              <a:buFont typeface="Arial"/>
              <a:buNone/>
              <a:tabLst/>
              <a:defRPr/>
            </a:pPr>
            <a:br>
              <a:rPr kumimoji="0" lang="en-US" altLang="en-US" sz="11200" b="0" i="0" u="none" strike="noStrike" kern="1200" cap="none" spc="0" normalizeH="0" baseline="0" noProof="0" dirty="0">
                <a:ln>
                  <a:noFill/>
                </a:ln>
                <a:solidFill>
                  <a:srgbClr val="000000"/>
                </a:solidFill>
                <a:effectLst/>
                <a:uLnTx/>
                <a:uFillTx/>
                <a:latin typeface="Arial" charset="0"/>
                <a:cs typeface="Arial" charset="0"/>
                <a:sym typeface="Arial"/>
              </a:rPr>
            </a:br>
            <a:endParaRPr kumimoji="0" lang="en-US" altLang="en-US" sz="5200" b="0" i="0" u="none" strike="noStrike" kern="1200" cap="none" spc="0" normalizeH="0" baseline="0" noProof="0" dirty="0">
              <a:ln>
                <a:noFill/>
              </a:ln>
              <a:solidFill>
                <a:prstClr val="black"/>
              </a:solidFill>
              <a:effectLst/>
              <a:uLnTx/>
              <a:uFillTx/>
              <a:sym typeface="Arial"/>
            </a:endParaRPr>
          </a:p>
        </p:txBody>
      </p:sp>
    </p:spTree>
    <p:extLst>
      <p:ext uri="{BB962C8B-B14F-4D97-AF65-F5344CB8AC3E}">
        <p14:creationId xmlns:p14="http://schemas.microsoft.com/office/powerpoint/2010/main" val="4232051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7328337-8211-06B0-2163-6B18F0B08117}"/>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7C0C8DB0-14BB-D328-5EC9-2470A646177F}"/>
              </a:ext>
            </a:extLst>
          </p:cNvPr>
          <p:cNvSpPr txBox="1">
            <a:spLocks/>
          </p:cNvSpPr>
          <p:nvPr/>
        </p:nvSpPr>
        <p:spPr>
          <a:xfrm>
            <a:off x="1652318" y="178516"/>
            <a:ext cx="8748216" cy="14415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Lora" pitchFamily="2" charset="0"/>
                <a:cs typeface="Arial" panose="020B0604020202020204" pitchFamily="34" charset="0"/>
              </a:rPr>
              <a:t>Transition = Change</a:t>
            </a:r>
          </a:p>
        </p:txBody>
      </p:sp>
      <p:pic>
        <p:nvPicPr>
          <p:cNvPr id="5" name="Picture 4" descr="A close-up of words&#10;&#10;AI-generated content may be incorrect.">
            <a:extLst>
              <a:ext uri="{FF2B5EF4-FFF2-40B4-BE49-F238E27FC236}">
                <a16:creationId xmlns:a16="http://schemas.microsoft.com/office/drawing/2014/main" id="{5E151C04-2B24-C082-404D-3DEA84D18F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7331" y="1204344"/>
            <a:ext cx="9398189" cy="4628606"/>
          </a:xfrm>
          <a:prstGeom prst="rect">
            <a:avLst/>
          </a:prstGeom>
        </p:spPr>
      </p:pic>
    </p:spTree>
    <p:extLst>
      <p:ext uri="{BB962C8B-B14F-4D97-AF65-F5344CB8AC3E}">
        <p14:creationId xmlns:p14="http://schemas.microsoft.com/office/powerpoint/2010/main" val="173640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37E9DF8-07ED-4FCA-CEB4-29A0779B6C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28CA78-1E85-C70A-AB5B-DBA899CE93BF}"/>
              </a:ext>
            </a:extLst>
          </p:cNvPr>
          <p:cNvSpPr>
            <a:spLocks noGrp="1"/>
          </p:cNvSpPr>
          <p:nvPr>
            <p:ph type="title"/>
          </p:nvPr>
        </p:nvSpPr>
        <p:spPr/>
        <p:txBody>
          <a:bodyPr/>
          <a:lstStyle/>
          <a:p>
            <a:r>
              <a:rPr lang="en-US" b="1" dirty="0">
                <a:latin typeface="Lora" pitchFamily="2" charset="0"/>
                <a:cs typeface="Arial" panose="020B0604020202020204" pitchFamily="34" charset="0"/>
              </a:rPr>
              <a:t>Financial Life at CU Boulder</a:t>
            </a:r>
          </a:p>
        </p:txBody>
      </p:sp>
      <p:sp>
        <p:nvSpPr>
          <p:cNvPr id="3" name="Content Placeholder 2">
            <a:extLst>
              <a:ext uri="{FF2B5EF4-FFF2-40B4-BE49-F238E27FC236}">
                <a16:creationId xmlns:a16="http://schemas.microsoft.com/office/drawing/2014/main" id="{351C53FD-2792-7E6A-1597-6B4155112BD9}"/>
              </a:ext>
            </a:extLst>
          </p:cNvPr>
          <p:cNvSpPr>
            <a:spLocks noGrp="1"/>
          </p:cNvSpPr>
          <p:nvPr>
            <p:ph idx="1"/>
          </p:nvPr>
        </p:nvSpPr>
        <p:spPr>
          <a:xfrm>
            <a:off x="838200" y="1825625"/>
            <a:ext cx="10515600" cy="3763645"/>
          </a:xfrm>
        </p:spPr>
        <p:txBody>
          <a:bodyPr/>
          <a:lstStyle/>
          <a:p>
            <a:pPr marL="0" indent="0" algn="ctr">
              <a:buFont typeface="Arial" panose="020B0604020202020204" pitchFamily="34" charset="0"/>
              <a:buNone/>
            </a:pPr>
            <a:r>
              <a:rPr lang="en-US" dirty="0">
                <a:latin typeface="Lora" pitchFamily="2" charset="0"/>
                <a:cs typeface="Arial" panose="020B0604020202020204" pitchFamily="34" charset="0"/>
              </a:rPr>
              <a:t>The Bursar’s Office and Financial Aid are often confused.</a:t>
            </a:r>
          </a:p>
          <a:p>
            <a:endParaRPr lang="en-US" sz="2000" b="1" dirty="0">
              <a:solidFill>
                <a:srgbClr val="CFB87C"/>
              </a:solidFill>
              <a:latin typeface="Lora" pitchFamily="2" charset="0"/>
              <a:cs typeface="Arial" panose="020B0604020202020204" pitchFamily="34" charset="0"/>
            </a:endParaRPr>
          </a:p>
          <a:p>
            <a:pPr marL="0" indent="0">
              <a:buFont typeface="Arial" panose="020B0604020202020204" pitchFamily="34" charset="0"/>
              <a:buNone/>
            </a:pPr>
            <a:r>
              <a:rPr lang="en-US" sz="2800" b="1" dirty="0">
                <a:solidFill>
                  <a:srgbClr val="CFB87C"/>
                </a:solidFill>
                <a:latin typeface="Lora" pitchFamily="2" charset="0"/>
                <a:cs typeface="Arial" panose="020B0604020202020204" pitchFamily="34" charset="0"/>
              </a:rPr>
              <a:t>Financial Aid</a:t>
            </a:r>
            <a:r>
              <a:rPr lang="en-US" sz="2800" dirty="0">
                <a:latin typeface="Lora" pitchFamily="2" charset="0"/>
                <a:cs typeface="Arial" panose="020B0604020202020204" pitchFamily="34" charset="0"/>
              </a:rPr>
              <a:t> </a:t>
            </a:r>
            <a:r>
              <a:rPr lang="en-US" sz="2000" dirty="0">
                <a:latin typeface="Lora" pitchFamily="2" charset="0"/>
                <a:cs typeface="Arial" panose="020B0604020202020204" pitchFamily="34" charset="0"/>
              </a:rPr>
              <a:t>– </a:t>
            </a:r>
            <a:r>
              <a:rPr lang="en-US" sz="2800" dirty="0">
                <a:latin typeface="Lora" pitchFamily="2" charset="0"/>
                <a:cs typeface="Arial" panose="020B0604020202020204" pitchFamily="34" charset="0"/>
              </a:rPr>
              <a:t>offer various types of financial aid – loans, grants and scholarships. Federal, state, and Institutional. Once processed these funds are credited to the student account.</a:t>
            </a:r>
          </a:p>
          <a:p>
            <a:pPr marL="0" indent="0">
              <a:buFont typeface="Arial" panose="020B0604020202020204" pitchFamily="34" charset="0"/>
              <a:buNone/>
            </a:pPr>
            <a:endParaRPr lang="en-US" sz="2800" dirty="0">
              <a:latin typeface="Lora" pitchFamily="2" charset="0"/>
              <a:cs typeface="Arial" panose="020B0604020202020204" pitchFamily="34" charset="0"/>
            </a:endParaRPr>
          </a:p>
          <a:p>
            <a:pPr marL="0" indent="0">
              <a:buFont typeface="Arial" panose="020B0604020202020204" pitchFamily="34" charset="0"/>
              <a:buNone/>
            </a:pPr>
            <a:r>
              <a:rPr lang="en-US" sz="2800" b="1" dirty="0">
                <a:solidFill>
                  <a:srgbClr val="CFB87C"/>
                </a:solidFill>
                <a:latin typeface="Lora" pitchFamily="2" charset="0"/>
                <a:cs typeface="Arial" panose="020B0604020202020204" pitchFamily="34" charset="0"/>
              </a:rPr>
              <a:t>Bursar’s Office – </a:t>
            </a:r>
            <a:r>
              <a:rPr lang="en-US" sz="2800" dirty="0">
                <a:latin typeface="Lora" pitchFamily="2" charset="0"/>
                <a:cs typeface="Arial" panose="020B0604020202020204" pitchFamily="34" charset="0"/>
              </a:rPr>
              <a:t>primarily generates bills, processes payments, and issues refunds.</a:t>
            </a:r>
          </a:p>
          <a:p>
            <a:endParaRPr lang="en-US" dirty="0">
              <a:latin typeface="Lora" pitchFamily="2" charset="0"/>
              <a:cs typeface="Arial" panose="020B0604020202020204" pitchFamily="34" charset="0"/>
            </a:endParaRPr>
          </a:p>
        </p:txBody>
      </p:sp>
    </p:spTree>
    <p:extLst>
      <p:ext uri="{BB962C8B-B14F-4D97-AF65-F5344CB8AC3E}">
        <p14:creationId xmlns:p14="http://schemas.microsoft.com/office/powerpoint/2010/main" val="4172065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7B61410-6296-C5AF-B5B7-248EC12073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E10D01-BA9D-941F-24B8-3DE9FFF3697C}"/>
              </a:ext>
            </a:extLst>
          </p:cNvPr>
          <p:cNvSpPr>
            <a:spLocks noGrp="1"/>
          </p:cNvSpPr>
          <p:nvPr>
            <p:ph type="title"/>
          </p:nvPr>
        </p:nvSpPr>
        <p:spPr/>
        <p:txBody>
          <a:bodyPr/>
          <a:lstStyle/>
          <a:p>
            <a:r>
              <a:rPr lang="en-US" b="1" dirty="0">
                <a:latin typeface="Lora" pitchFamily="2" charset="0"/>
                <a:cs typeface="Arial" panose="020B0604020202020204" pitchFamily="34" charset="0"/>
              </a:rPr>
              <a:t>Financial Life at CU Boulder</a:t>
            </a:r>
          </a:p>
        </p:txBody>
      </p:sp>
      <p:sp>
        <p:nvSpPr>
          <p:cNvPr id="3" name="Content Placeholder 2">
            <a:extLst>
              <a:ext uri="{FF2B5EF4-FFF2-40B4-BE49-F238E27FC236}">
                <a16:creationId xmlns:a16="http://schemas.microsoft.com/office/drawing/2014/main" id="{016E402E-0AB4-84A9-313D-BFF68980FEBA}"/>
              </a:ext>
            </a:extLst>
          </p:cNvPr>
          <p:cNvSpPr>
            <a:spLocks noGrp="1"/>
          </p:cNvSpPr>
          <p:nvPr>
            <p:ph idx="1"/>
          </p:nvPr>
        </p:nvSpPr>
        <p:spPr>
          <a:xfrm>
            <a:off x="838200" y="1825625"/>
            <a:ext cx="10515600" cy="3763645"/>
          </a:xfrm>
        </p:spPr>
        <p:txBody>
          <a:bodyPr/>
          <a:lstStyle/>
          <a:p>
            <a:pPr marL="0" indent="0">
              <a:buFont typeface="Arial" panose="020B0604020202020204" pitchFamily="34" charset="0"/>
              <a:buNone/>
            </a:pPr>
            <a:r>
              <a:rPr lang="en-US" dirty="0">
                <a:latin typeface="Lora" pitchFamily="2" charset="0"/>
                <a:cs typeface="Arial" panose="020B0604020202020204" pitchFamily="34" charset="0"/>
              </a:rPr>
              <a:t>Tuition and fees begin to calculate for fall around the middle of July after a student is registered for classes.</a:t>
            </a:r>
          </a:p>
          <a:p>
            <a:pPr marL="0" indent="0">
              <a:buFont typeface="Arial" panose="020B0604020202020204" pitchFamily="34" charset="0"/>
              <a:buNone/>
            </a:pPr>
            <a:endParaRPr lang="en-US" dirty="0">
              <a:latin typeface="Lora" pitchFamily="2" charset="0"/>
              <a:cs typeface="Arial" panose="020B0604020202020204" pitchFamily="34" charset="0"/>
            </a:endParaRPr>
          </a:p>
          <a:p>
            <a:pPr marL="0" indent="0">
              <a:buFont typeface="Arial" panose="020B0604020202020204" pitchFamily="34" charset="0"/>
              <a:buNone/>
            </a:pPr>
            <a:r>
              <a:rPr lang="en-US" dirty="0">
                <a:latin typeface="Lora" pitchFamily="2" charset="0"/>
                <a:cs typeface="Arial" panose="020B0604020202020204" pitchFamily="34" charset="0"/>
              </a:rPr>
              <a:t>Although many students have agreements with their parents to pay the tuition and fees, the payment of all tuition, fees and charges becomes an obligation of the student upon registration at the University of Colorado Boulder</a:t>
            </a:r>
          </a:p>
          <a:p>
            <a:pPr marL="0" indent="0">
              <a:buFont typeface="Arial" panose="020B0604020202020204" pitchFamily="34" charset="0"/>
              <a:buNone/>
            </a:pPr>
            <a:endParaRPr lang="en-US" dirty="0">
              <a:latin typeface="Lora" pitchFamily="2" charset="0"/>
              <a:cs typeface="Arial" panose="020B0604020202020204" pitchFamily="34" charset="0"/>
            </a:endParaRPr>
          </a:p>
        </p:txBody>
      </p:sp>
    </p:spTree>
    <p:extLst>
      <p:ext uri="{BB962C8B-B14F-4D97-AF65-F5344CB8AC3E}">
        <p14:creationId xmlns:p14="http://schemas.microsoft.com/office/powerpoint/2010/main" val="2910420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A1D1FE5-2213-3111-F4FC-6FF42CE66E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4CC2A3-F8C7-703D-2134-16FD79F3D73F}"/>
              </a:ext>
            </a:extLst>
          </p:cNvPr>
          <p:cNvSpPr>
            <a:spLocks noGrp="1"/>
          </p:cNvSpPr>
          <p:nvPr>
            <p:ph type="title"/>
          </p:nvPr>
        </p:nvSpPr>
        <p:spPr/>
        <p:txBody>
          <a:bodyPr/>
          <a:lstStyle/>
          <a:p>
            <a:r>
              <a:rPr lang="en-US" b="1" dirty="0">
                <a:latin typeface="Lora" pitchFamily="2" charset="0"/>
                <a:cs typeface="Arial" panose="020B0604020202020204" pitchFamily="34" charset="0"/>
              </a:rPr>
              <a:t>Authorized Payers</a:t>
            </a:r>
          </a:p>
        </p:txBody>
      </p:sp>
      <p:sp>
        <p:nvSpPr>
          <p:cNvPr id="3" name="Content Placeholder 2">
            <a:extLst>
              <a:ext uri="{FF2B5EF4-FFF2-40B4-BE49-F238E27FC236}">
                <a16:creationId xmlns:a16="http://schemas.microsoft.com/office/drawing/2014/main" id="{A2F9CCF9-9134-B9B8-36D9-7A8E48506E0E}"/>
              </a:ext>
            </a:extLst>
          </p:cNvPr>
          <p:cNvSpPr>
            <a:spLocks noGrp="1"/>
          </p:cNvSpPr>
          <p:nvPr>
            <p:ph idx="1"/>
          </p:nvPr>
        </p:nvSpPr>
        <p:spPr>
          <a:xfrm>
            <a:off x="838200" y="1825625"/>
            <a:ext cx="10515600" cy="3763645"/>
          </a:xfrm>
        </p:spPr>
        <p:txBody>
          <a:bodyPr/>
          <a:lstStyle/>
          <a:p>
            <a:r>
              <a:rPr lang="en-US" dirty="0">
                <a:latin typeface="Lora" pitchFamily="2" charset="0"/>
                <a:cs typeface="Arial" panose="020B0604020202020204" pitchFamily="34" charset="0"/>
              </a:rPr>
              <a:t>Students can set up parents or other to view the tuition bill, current account activity, pay online, enroll in payment plans, and discuss the bill with the Bursar’s Office over the phone and in-person after identity verification. </a:t>
            </a:r>
          </a:p>
          <a:p>
            <a:pPr marL="342900" indent="-342900"/>
            <a:r>
              <a:rPr lang="en-US" dirty="0">
                <a:latin typeface="Lora" pitchFamily="2" charset="0"/>
                <a:cs typeface="Arial" panose="020B0604020202020204" pitchFamily="34" charset="0"/>
              </a:rPr>
              <a:t>Authorized payers (AP) can be anyone a student designates</a:t>
            </a:r>
          </a:p>
          <a:p>
            <a:pPr marL="342900" indent="-342900"/>
            <a:r>
              <a:rPr lang="en-US" dirty="0">
                <a:latin typeface="Lora" pitchFamily="2" charset="0"/>
                <a:cs typeface="Arial" panose="020B0604020202020204" pitchFamily="34" charset="0"/>
              </a:rPr>
              <a:t>Students and AP’s receive email notification when bill is available online</a:t>
            </a:r>
          </a:p>
          <a:p>
            <a:pPr marL="0" indent="0">
              <a:buFont typeface="Arial" panose="020B0604020202020204" pitchFamily="34" charset="0"/>
              <a:buNone/>
            </a:pPr>
            <a:endParaRPr lang="en-US" dirty="0">
              <a:latin typeface="Lora" pitchFamily="2" charset="0"/>
              <a:cs typeface="Arial" panose="020B0604020202020204" pitchFamily="34" charset="0"/>
            </a:endParaRPr>
          </a:p>
        </p:txBody>
      </p:sp>
    </p:spTree>
    <p:extLst>
      <p:ext uri="{BB962C8B-B14F-4D97-AF65-F5344CB8AC3E}">
        <p14:creationId xmlns:p14="http://schemas.microsoft.com/office/powerpoint/2010/main" val="2646321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9E2CF27-4190-8A7F-4822-14D6B1697E87}"/>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9E22063D-B417-CF48-0989-5AC0E799B58B}"/>
              </a:ext>
            </a:extLst>
          </p:cNvPr>
          <p:cNvPicPr>
            <a:picLocks noChangeAspect="1"/>
          </p:cNvPicPr>
          <p:nvPr/>
        </p:nvPicPr>
        <p:blipFill>
          <a:blip r:embed="rId3"/>
          <a:stretch>
            <a:fillRect/>
          </a:stretch>
        </p:blipFill>
        <p:spPr>
          <a:xfrm>
            <a:off x="4242946" y="207274"/>
            <a:ext cx="7949054" cy="5683571"/>
          </a:xfrm>
          <a:prstGeom prst="rect">
            <a:avLst/>
          </a:prstGeom>
        </p:spPr>
      </p:pic>
      <p:pic>
        <p:nvPicPr>
          <p:cNvPr id="9" name="Picture 8">
            <a:extLst>
              <a:ext uri="{FF2B5EF4-FFF2-40B4-BE49-F238E27FC236}">
                <a16:creationId xmlns:a16="http://schemas.microsoft.com/office/drawing/2014/main" id="{C4C9AB4E-1784-310A-75DE-F1D806BB990B}"/>
              </a:ext>
            </a:extLst>
          </p:cNvPr>
          <p:cNvPicPr>
            <a:picLocks noChangeAspect="1"/>
          </p:cNvPicPr>
          <p:nvPr/>
        </p:nvPicPr>
        <p:blipFill>
          <a:blip r:embed="rId4"/>
          <a:stretch>
            <a:fillRect/>
          </a:stretch>
        </p:blipFill>
        <p:spPr>
          <a:xfrm>
            <a:off x="1028700" y="1564260"/>
            <a:ext cx="3562847" cy="3353268"/>
          </a:xfrm>
          <a:prstGeom prst="rect">
            <a:avLst/>
          </a:prstGeom>
        </p:spPr>
      </p:pic>
    </p:spTree>
    <p:extLst>
      <p:ext uri="{BB962C8B-B14F-4D97-AF65-F5344CB8AC3E}">
        <p14:creationId xmlns:p14="http://schemas.microsoft.com/office/powerpoint/2010/main" val="822641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6D7B7CD-52F8-CC85-C325-FE0BAD4FF3B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3561413-F79B-DDEA-021A-BF1449C684C3}"/>
              </a:ext>
            </a:extLst>
          </p:cNvPr>
          <p:cNvPicPr>
            <a:picLocks noChangeAspect="1"/>
          </p:cNvPicPr>
          <p:nvPr/>
        </p:nvPicPr>
        <p:blipFill>
          <a:blip r:embed="rId3"/>
          <a:stretch>
            <a:fillRect/>
          </a:stretch>
        </p:blipFill>
        <p:spPr>
          <a:xfrm>
            <a:off x="5687553" y="242692"/>
            <a:ext cx="6202313" cy="5924842"/>
          </a:xfrm>
          <a:prstGeom prst="rect">
            <a:avLst/>
          </a:prstGeom>
        </p:spPr>
      </p:pic>
      <p:sp>
        <p:nvSpPr>
          <p:cNvPr id="3" name="TextBox 2">
            <a:extLst>
              <a:ext uri="{FF2B5EF4-FFF2-40B4-BE49-F238E27FC236}">
                <a16:creationId xmlns:a16="http://schemas.microsoft.com/office/drawing/2014/main" id="{CE2E5186-0C7E-A6B0-51CB-079EB8E33D6C}"/>
              </a:ext>
            </a:extLst>
          </p:cNvPr>
          <p:cNvSpPr txBox="1"/>
          <p:nvPr/>
        </p:nvSpPr>
        <p:spPr>
          <a:xfrm>
            <a:off x="494355" y="2189450"/>
            <a:ext cx="5048609" cy="2031325"/>
          </a:xfrm>
          <a:prstGeom prst="rect">
            <a:avLst/>
          </a:prstGeom>
          <a:noFill/>
        </p:spPr>
        <p:txBody>
          <a:bodyPr wrap="square">
            <a:spAutoFit/>
          </a:bodyPr>
          <a:lstStyle/>
          <a:p>
            <a:pPr marL="0" indent="0">
              <a:buNone/>
            </a:pPr>
            <a:r>
              <a:rPr lang="en-US" dirty="0">
                <a:latin typeface="Lora" pitchFamily="2" charset="0"/>
                <a:cs typeface="Arial" panose="020B0604020202020204" pitchFamily="34" charset="0"/>
              </a:rPr>
              <a:t>Students – Log in to </a:t>
            </a:r>
            <a:r>
              <a:rPr lang="en-US" b="1" dirty="0">
                <a:solidFill>
                  <a:srgbClr val="CFB87C"/>
                </a:solidFill>
                <a:latin typeface="Lora" pitchFamily="2" charset="0"/>
                <a:cs typeface="Arial" panose="020B0604020202020204" pitchFamily="34" charset="0"/>
              </a:rPr>
              <a:t>Buff Portal</a:t>
            </a:r>
          </a:p>
          <a:p>
            <a:pPr marL="0" indent="0">
              <a:buNone/>
            </a:pPr>
            <a:endParaRPr lang="en-US" b="1" dirty="0">
              <a:solidFill>
                <a:srgbClr val="CFB87C"/>
              </a:solidFill>
              <a:latin typeface="Arial" panose="020B0604020202020204" pitchFamily="34" charset="0"/>
              <a:cs typeface="Arial" panose="020B0604020202020204" pitchFamily="34" charset="0"/>
            </a:endParaRPr>
          </a:p>
          <a:p>
            <a:pPr marL="0" indent="0">
              <a:buNone/>
            </a:pPr>
            <a:endParaRPr lang="en-US" b="1" dirty="0">
              <a:solidFill>
                <a:srgbClr val="CFB87C"/>
              </a:solidFill>
              <a:latin typeface="Arial" panose="020B0604020202020204" pitchFamily="34" charset="0"/>
              <a:cs typeface="Arial" panose="020B0604020202020204" pitchFamily="34" charset="0"/>
            </a:endParaRPr>
          </a:p>
          <a:p>
            <a:pPr marL="0" indent="0">
              <a:buNone/>
            </a:pPr>
            <a:endParaRPr lang="en-US" b="1" dirty="0">
              <a:solidFill>
                <a:srgbClr val="CFB87C"/>
              </a:solidFill>
              <a:latin typeface="Arial" panose="020B0604020202020204" pitchFamily="34" charset="0"/>
              <a:cs typeface="Arial" panose="020B0604020202020204" pitchFamily="34" charset="0"/>
            </a:endParaRPr>
          </a:p>
          <a:p>
            <a:pPr marL="0" indent="0">
              <a:buNone/>
            </a:pPr>
            <a:endParaRPr lang="en-US" b="1" dirty="0">
              <a:solidFill>
                <a:srgbClr val="CFB87C"/>
              </a:solidFill>
              <a:latin typeface="Arial" panose="020B0604020202020204" pitchFamily="34" charset="0"/>
              <a:cs typeface="Arial" panose="020B0604020202020204" pitchFamily="34" charset="0"/>
            </a:endParaRPr>
          </a:p>
          <a:p>
            <a:pPr marL="0" indent="0">
              <a:buNone/>
            </a:pPr>
            <a:r>
              <a:rPr lang="en-US" dirty="0">
                <a:latin typeface="Lora" pitchFamily="2" charset="0"/>
                <a:cs typeface="Arial" panose="020B0604020202020204" pitchFamily="34" charset="0"/>
              </a:rPr>
              <a:t>Authorized Payer- Log into </a:t>
            </a:r>
            <a:r>
              <a:rPr lang="en-US" b="1" dirty="0">
                <a:solidFill>
                  <a:srgbClr val="CFB87C"/>
                </a:solidFill>
                <a:latin typeface="Lora" pitchFamily="2" charset="0"/>
                <a:cs typeface="Arial" panose="020B0604020202020204" pitchFamily="34" charset="0"/>
              </a:rPr>
              <a:t>CUBill&amp;Pay</a:t>
            </a:r>
            <a:endParaRPr lang="en-US" dirty="0">
              <a:latin typeface="Lora" pitchFamily="2"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D56ADCE-5FD2-387C-C3EC-9140B6EF9D2F}"/>
              </a:ext>
            </a:extLst>
          </p:cNvPr>
          <p:cNvPicPr>
            <a:picLocks noChangeAspect="1"/>
          </p:cNvPicPr>
          <p:nvPr/>
        </p:nvPicPr>
        <p:blipFill>
          <a:blip r:embed="rId4"/>
          <a:stretch>
            <a:fillRect/>
          </a:stretch>
        </p:blipFill>
        <p:spPr>
          <a:xfrm>
            <a:off x="1035698" y="2652101"/>
            <a:ext cx="2469257" cy="553011"/>
          </a:xfrm>
          <a:prstGeom prst="rect">
            <a:avLst/>
          </a:prstGeom>
        </p:spPr>
      </p:pic>
      <p:pic>
        <p:nvPicPr>
          <p:cNvPr id="5" name="Picture 6">
            <a:extLst>
              <a:ext uri="{FF2B5EF4-FFF2-40B4-BE49-F238E27FC236}">
                <a16:creationId xmlns:a16="http://schemas.microsoft.com/office/drawing/2014/main" id="{018B5B40-98D0-4063-6057-340B47D16F71}"/>
              </a:ext>
            </a:extLst>
          </p:cNvPr>
          <p:cNvPicPr>
            <a:picLocks noChangeAspect="1"/>
          </p:cNvPicPr>
          <p:nvPr/>
        </p:nvPicPr>
        <p:blipFill>
          <a:blip r:embed="rId5">
            <a:extLst>
              <a:ext uri="{28A0092B-C50C-407E-A947-70E740481C1C}">
                <a14:useLocalDpi xmlns:a14="http://schemas.microsoft.com/office/drawing/2010/main" val="0"/>
              </a:ext>
            </a:extLst>
          </a:blip>
          <a:srcRect t="21600" b="17999"/>
          <a:stretch>
            <a:fillRect/>
          </a:stretch>
        </p:blipFill>
        <p:spPr bwMode="auto">
          <a:xfrm>
            <a:off x="684689" y="3961118"/>
            <a:ext cx="3588731" cy="722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42290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36DDFAD-A4BA-F210-ABFD-9A03E88729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76F2E6-09B5-517D-F0D6-C39D25921C25}"/>
              </a:ext>
            </a:extLst>
          </p:cNvPr>
          <p:cNvSpPr>
            <a:spLocks noGrp="1"/>
          </p:cNvSpPr>
          <p:nvPr>
            <p:ph type="title"/>
          </p:nvPr>
        </p:nvSpPr>
        <p:spPr/>
        <p:txBody>
          <a:bodyPr/>
          <a:lstStyle/>
          <a:p>
            <a:r>
              <a:rPr lang="en-US" b="1" dirty="0">
                <a:latin typeface="Lora" pitchFamily="2" charset="0"/>
                <a:cs typeface="Arial" panose="020B0604020202020204" pitchFamily="34" charset="0"/>
              </a:rPr>
              <a:t>Billing</a:t>
            </a:r>
          </a:p>
        </p:txBody>
      </p:sp>
      <p:sp>
        <p:nvSpPr>
          <p:cNvPr id="4" name="Content Placeholder 3">
            <a:extLst>
              <a:ext uri="{FF2B5EF4-FFF2-40B4-BE49-F238E27FC236}">
                <a16:creationId xmlns:a16="http://schemas.microsoft.com/office/drawing/2014/main" id="{B0133E6F-586F-6CCF-9ABE-BDA73A5D7EC3}"/>
              </a:ext>
            </a:extLst>
          </p:cNvPr>
          <p:cNvSpPr txBox="1">
            <a:spLocks noGrp="1"/>
          </p:cNvSpPr>
          <p:nvPr>
            <p:ph idx="1"/>
          </p:nvPr>
        </p:nvSpPr>
        <p:spPr>
          <a:xfrm>
            <a:off x="838200" y="1825625"/>
            <a:ext cx="10515600" cy="3596882"/>
          </a:xfrm>
          <a:prstGeom prst="rect">
            <a:avLst/>
          </a:prstGeom>
          <a:noFill/>
        </p:spPr>
        <p:txBody>
          <a:bodyPr wrap="square">
            <a:spAutoFit/>
          </a:bodyPr>
          <a:lstStyle/>
          <a:p>
            <a:pPr marL="457200" indent="-457200">
              <a:buFont typeface="Arial" panose="020B0604020202020204" pitchFamily="34" charset="0"/>
              <a:buChar char="•"/>
            </a:pPr>
            <a:r>
              <a:rPr lang="en-US" sz="2400" dirty="0">
                <a:latin typeface="Lora" pitchFamily="2" charset="0"/>
                <a:cs typeface="Arial" panose="020B0604020202020204" pitchFamily="34" charset="0"/>
              </a:rPr>
              <a:t>First fall bills are available in mid-August. First spring bills are available in mid-January.</a:t>
            </a:r>
          </a:p>
          <a:p>
            <a:pPr marL="457200" indent="-457200">
              <a:buFont typeface="Arial" panose="020B0604020202020204" pitchFamily="34" charset="0"/>
              <a:buChar char="•"/>
            </a:pPr>
            <a:endParaRPr lang="en-US" sz="2400" dirty="0">
              <a:latin typeface="Lora" pitchFamily="2" charset="0"/>
              <a:cs typeface="Arial" panose="020B0604020202020204" pitchFamily="34" charset="0"/>
            </a:endParaRPr>
          </a:p>
          <a:p>
            <a:pPr marL="457200" indent="-457200">
              <a:buFont typeface="Arial" panose="020B0604020202020204" pitchFamily="34" charset="0"/>
              <a:buChar char="•"/>
            </a:pPr>
            <a:r>
              <a:rPr lang="en-US" sz="2400" dirty="0">
                <a:latin typeface="Lora" pitchFamily="2" charset="0"/>
                <a:cs typeface="Arial" panose="020B0604020202020204" pitchFamily="34" charset="0"/>
              </a:rPr>
              <a:t>Email notifications are sent to students and anyone they have designated as an </a:t>
            </a:r>
            <a:r>
              <a:rPr lang="en-US" sz="2000" dirty="0">
                <a:latin typeface="Lora" pitchFamily="2" charset="0"/>
                <a:cs typeface="Arial" panose="020B0604020202020204" pitchFamily="34" charset="0"/>
              </a:rPr>
              <a:t>Authorized</a:t>
            </a:r>
            <a:r>
              <a:rPr lang="en-US" sz="2400" dirty="0">
                <a:latin typeface="Lora" pitchFamily="2" charset="0"/>
                <a:cs typeface="Arial" panose="020B0604020202020204" pitchFamily="34" charset="0"/>
              </a:rPr>
              <a:t> Payer.</a:t>
            </a:r>
          </a:p>
          <a:p>
            <a:pPr marL="457200" indent="-457200">
              <a:buFont typeface="Arial" panose="020B0604020202020204" pitchFamily="34" charset="0"/>
              <a:buChar char="•"/>
            </a:pPr>
            <a:endParaRPr lang="en-US" sz="2400" dirty="0">
              <a:latin typeface="Lora" pitchFamily="2" charset="0"/>
              <a:cs typeface="Arial" panose="020B0604020202020204" pitchFamily="34" charset="0"/>
            </a:endParaRPr>
          </a:p>
          <a:p>
            <a:pPr marL="457200" indent="-457200">
              <a:buFont typeface="Arial" panose="020B0604020202020204" pitchFamily="34" charset="0"/>
              <a:buChar char="•"/>
            </a:pPr>
            <a:r>
              <a:rPr lang="en-US" sz="2400" dirty="0">
                <a:latin typeface="Lora" pitchFamily="2" charset="0"/>
                <a:cs typeface="Arial" panose="020B0604020202020204" pitchFamily="34" charset="0"/>
              </a:rPr>
              <a:t>Financial aid is applied to the bill beginning on the Monday before the first day of class for fall and spring or 7 days before the start of summer classes.</a:t>
            </a:r>
          </a:p>
        </p:txBody>
      </p:sp>
    </p:spTree>
    <p:extLst>
      <p:ext uri="{BB962C8B-B14F-4D97-AF65-F5344CB8AC3E}">
        <p14:creationId xmlns:p14="http://schemas.microsoft.com/office/powerpoint/2010/main" val="998760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DBCDE66-7CA9-DE85-3450-E3FBB78032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A360D1-8694-D941-93FD-5227AF9920FC}"/>
              </a:ext>
            </a:extLst>
          </p:cNvPr>
          <p:cNvSpPr>
            <a:spLocks noGrp="1"/>
          </p:cNvSpPr>
          <p:nvPr>
            <p:ph type="title"/>
          </p:nvPr>
        </p:nvSpPr>
        <p:spPr/>
        <p:txBody>
          <a:bodyPr/>
          <a:lstStyle/>
          <a:p>
            <a:r>
              <a:rPr lang="en-US" b="1" dirty="0">
                <a:latin typeface="Lora" pitchFamily="2" charset="0"/>
                <a:cs typeface="Arial" panose="020B0604020202020204" pitchFamily="34" charset="0"/>
              </a:rPr>
              <a:t>What’s on the Bill</a:t>
            </a:r>
          </a:p>
        </p:txBody>
      </p:sp>
      <p:sp>
        <p:nvSpPr>
          <p:cNvPr id="3" name="TextBox 2">
            <a:extLst>
              <a:ext uri="{FF2B5EF4-FFF2-40B4-BE49-F238E27FC236}">
                <a16:creationId xmlns:a16="http://schemas.microsoft.com/office/drawing/2014/main" id="{ECD30470-F2AF-6913-7D35-FC62927BCA71}"/>
              </a:ext>
            </a:extLst>
          </p:cNvPr>
          <p:cNvSpPr txBox="1"/>
          <p:nvPr/>
        </p:nvSpPr>
        <p:spPr>
          <a:xfrm>
            <a:off x="1058925" y="1874728"/>
            <a:ext cx="5705475" cy="3108543"/>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Lora" pitchFamily="2" charset="0"/>
                <a:cs typeface="Arial" panose="020B0604020202020204" pitchFamily="34" charset="0"/>
              </a:rPr>
              <a:t>Tuition</a:t>
            </a:r>
          </a:p>
          <a:p>
            <a:pPr marL="285750" indent="-285750">
              <a:buFont typeface="Arial" panose="020B0604020202020204" pitchFamily="34" charset="0"/>
              <a:buChar char="•"/>
            </a:pPr>
            <a:r>
              <a:rPr lang="en-US" sz="2800" dirty="0">
                <a:latin typeface="Lora" pitchFamily="2" charset="0"/>
                <a:cs typeface="Arial" panose="020B0604020202020204" pitchFamily="34" charset="0"/>
              </a:rPr>
              <a:t>Mandatory fees</a:t>
            </a:r>
          </a:p>
          <a:p>
            <a:pPr marL="285750" indent="-285750">
              <a:buFont typeface="Arial" panose="020B0604020202020204" pitchFamily="34" charset="0"/>
              <a:buChar char="•"/>
            </a:pPr>
            <a:r>
              <a:rPr lang="en-US" sz="2800" dirty="0">
                <a:latin typeface="Lora" pitchFamily="2" charset="0"/>
                <a:cs typeface="Arial" panose="020B0604020202020204" pitchFamily="34" charset="0"/>
              </a:rPr>
              <a:t>Health Insurance</a:t>
            </a:r>
          </a:p>
          <a:p>
            <a:pPr marL="285750" indent="-285750">
              <a:buFont typeface="Arial" panose="020B0604020202020204" pitchFamily="34" charset="0"/>
              <a:buChar char="•"/>
            </a:pPr>
            <a:r>
              <a:rPr lang="en-US" sz="2800" dirty="0">
                <a:latin typeface="Lora" pitchFamily="2" charset="0"/>
                <a:cs typeface="Arial" panose="020B0604020202020204" pitchFamily="34" charset="0"/>
              </a:rPr>
              <a:t>CU Book Access/Book Store charges</a:t>
            </a:r>
          </a:p>
          <a:p>
            <a:pPr marL="285750" indent="-285750">
              <a:buFont typeface="Arial" panose="020B0604020202020204" pitchFamily="34" charset="0"/>
              <a:buChar char="•"/>
            </a:pPr>
            <a:r>
              <a:rPr lang="en-US" sz="2800" dirty="0">
                <a:latin typeface="Lora" pitchFamily="2" charset="0"/>
                <a:cs typeface="Arial" panose="020B0604020202020204" pitchFamily="34" charset="0"/>
              </a:rPr>
              <a:t>Optional Fees</a:t>
            </a:r>
          </a:p>
          <a:p>
            <a:pPr marL="285750" indent="-285750">
              <a:buFont typeface="Arial" panose="020B0604020202020204" pitchFamily="34" charset="0"/>
              <a:buChar char="•"/>
            </a:pPr>
            <a:r>
              <a:rPr lang="en-US" sz="2800" dirty="0">
                <a:latin typeface="Lora" pitchFamily="2" charset="0"/>
                <a:cs typeface="Arial" panose="020B0604020202020204" pitchFamily="34" charset="0"/>
              </a:rPr>
              <a:t>Payments</a:t>
            </a:r>
          </a:p>
        </p:txBody>
      </p:sp>
      <p:sp>
        <p:nvSpPr>
          <p:cNvPr id="7" name="TextBox 6">
            <a:extLst>
              <a:ext uri="{FF2B5EF4-FFF2-40B4-BE49-F238E27FC236}">
                <a16:creationId xmlns:a16="http://schemas.microsoft.com/office/drawing/2014/main" id="{991CE5F2-C4A1-84BD-3253-49558DD055F2}"/>
              </a:ext>
            </a:extLst>
          </p:cNvPr>
          <p:cNvSpPr txBox="1"/>
          <p:nvPr/>
        </p:nvSpPr>
        <p:spPr>
          <a:xfrm>
            <a:off x="6915966" y="1874728"/>
            <a:ext cx="4659940" cy="2677656"/>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Lora" pitchFamily="2" charset="0"/>
                <a:cs typeface="Arial" panose="020B0604020202020204" pitchFamily="34" charset="0"/>
              </a:rPr>
              <a:t>On-campus housing</a:t>
            </a:r>
          </a:p>
          <a:p>
            <a:pPr marL="285750" indent="-285750">
              <a:buFont typeface="Arial" panose="020B0604020202020204" pitchFamily="34" charset="0"/>
              <a:buChar char="•"/>
            </a:pPr>
            <a:r>
              <a:rPr lang="en-US" sz="2800" dirty="0">
                <a:latin typeface="Lora" pitchFamily="2" charset="0"/>
                <a:cs typeface="Arial" panose="020B0604020202020204" pitchFamily="34" charset="0"/>
              </a:rPr>
              <a:t>Meal plans</a:t>
            </a:r>
          </a:p>
          <a:p>
            <a:pPr marL="285750" indent="-285750">
              <a:buFont typeface="Arial" panose="020B0604020202020204" pitchFamily="34" charset="0"/>
              <a:buChar char="•"/>
            </a:pPr>
            <a:r>
              <a:rPr lang="en-US" sz="2800" dirty="0">
                <a:latin typeface="Lora" pitchFamily="2" charset="0"/>
                <a:cs typeface="Arial" panose="020B0604020202020204" pitchFamily="34" charset="0"/>
              </a:rPr>
              <a:t>Parking permits</a:t>
            </a:r>
          </a:p>
          <a:p>
            <a:pPr marL="285750" indent="-285750">
              <a:buFont typeface="Arial" panose="020B0604020202020204" pitchFamily="34" charset="0"/>
              <a:buChar char="•"/>
            </a:pPr>
            <a:r>
              <a:rPr lang="en-US" sz="2800" dirty="0">
                <a:latin typeface="Lora" pitchFamily="2" charset="0"/>
                <a:cs typeface="Arial" panose="020B0604020202020204" pitchFamily="34" charset="0"/>
              </a:rPr>
              <a:t>Optional Fees</a:t>
            </a:r>
          </a:p>
          <a:p>
            <a:pPr marL="285750" indent="-285750">
              <a:buFont typeface="Arial" panose="020B0604020202020204" pitchFamily="34" charset="0"/>
              <a:buChar char="•"/>
            </a:pPr>
            <a:r>
              <a:rPr lang="en-US" sz="2800" dirty="0">
                <a:latin typeface="Lora" pitchFamily="2" charset="0"/>
                <a:cs typeface="Arial" panose="020B0604020202020204" pitchFamily="34" charset="0"/>
              </a:rPr>
              <a:t>Grants, loans, and scholarships</a:t>
            </a:r>
          </a:p>
        </p:txBody>
      </p:sp>
    </p:spTree>
    <p:extLst>
      <p:ext uri="{BB962C8B-B14F-4D97-AF65-F5344CB8AC3E}">
        <p14:creationId xmlns:p14="http://schemas.microsoft.com/office/powerpoint/2010/main" val="4241708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B6F854C-F262-92AE-7F70-4BB906CFC7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4CA83C-E5B9-F5AF-69E6-1F76AFDC63F6}"/>
              </a:ext>
            </a:extLst>
          </p:cNvPr>
          <p:cNvSpPr>
            <a:spLocks noGrp="1"/>
          </p:cNvSpPr>
          <p:nvPr>
            <p:ph type="title"/>
          </p:nvPr>
        </p:nvSpPr>
        <p:spPr/>
        <p:txBody>
          <a:bodyPr/>
          <a:lstStyle/>
          <a:p>
            <a:r>
              <a:rPr lang="en-US" b="1" dirty="0">
                <a:latin typeface="Lora" pitchFamily="2" charset="0"/>
                <a:cs typeface="Arial" panose="020B0604020202020204" pitchFamily="34" charset="0"/>
              </a:rPr>
              <a:t>Billing/Due Dates</a:t>
            </a:r>
          </a:p>
        </p:txBody>
      </p:sp>
      <p:graphicFrame>
        <p:nvGraphicFramePr>
          <p:cNvPr id="6" name="Table 5">
            <a:extLst>
              <a:ext uri="{FF2B5EF4-FFF2-40B4-BE49-F238E27FC236}">
                <a16:creationId xmlns:a16="http://schemas.microsoft.com/office/drawing/2014/main" id="{D77B222F-25DC-15F4-3242-D96F6B9E0AD7}"/>
              </a:ext>
            </a:extLst>
          </p:cNvPr>
          <p:cNvGraphicFramePr>
            <a:graphicFrameLocks noGrp="1"/>
          </p:cNvGraphicFramePr>
          <p:nvPr>
            <p:extLst>
              <p:ext uri="{D42A27DB-BD31-4B8C-83A1-F6EECF244321}">
                <p14:modId xmlns:p14="http://schemas.microsoft.com/office/powerpoint/2010/main" val="2696845942"/>
              </p:ext>
            </p:extLst>
          </p:nvPr>
        </p:nvGraphicFramePr>
        <p:xfrm>
          <a:off x="1360967" y="2392680"/>
          <a:ext cx="9470066" cy="2072640"/>
        </p:xfrm>
        <a:graphic>
          <a:graphicData uri="http://schemas.openxmlformats.org/drawingml/2006/table">
            <a:tbl>
              <a:tblPr firstRow="1" bandRow="1">
                <a:tableStyleId>{5C22544A-7EE6-4342-B048-85BDC9FD1C3A}</a:tableStyleId>
              </a:tblPr>
              <a:tblGrid>
                <a:gridCol w="3048001">
                  <a:extLst>
                    <a:ext uri="{9D8B030D-6E8A-4147-A177-3AD203B41FA5}">
                      <a16:colId xmlns:a16="http://schemas.microsoft.com/office/drawing/2014/main" val="103405865"/>
                    </a:ext>
                  </a:extLst>
                </a:gridCol>
                <a:gridCol w="6422065">
                  <a:extLst>
                    <a:ext uri="{9D8B030D-6E8A-4147-A177-3AD203B41FA5}">
                      <a16:colId xmlns:a16="http://schemas.microsoft.com/office/drawing/2014/main" val="943987680"/>
                    </a:ext>
                  </a:extLst>
                </a:gridCol>
              </a:tblGrid>
              <a:tr h="365760">
                <a:tc>
                  <a:txBody>
                    <a:bodyPr/>
                    <a:lstStyle/>
                    <a:p>
                      <a:pPr algn="ctr">
                        <a:defRPr sz="2800" b="1">
                          <a:latin typeface="Arial"/>
                        </a:defRPr>
                      </a:pPr>
                      <a:r>
                        <a:rPr dirty="0">
                          <a:solidFill>
                            <a:schemeClr val="tx1"/>
                          </a:solidFill>
                          <a:latin typeface="Lora" pitchFamily="2" charset="0"/>
                        </a:rPr>
                        <a:t>Term</a:t>
                      </a:r>
                    </a:p>
                  </a:txBody>
                  <a:tcPr>
                    <a:solidFill>
                      <a:srgbClr val="CFB87C"/>
                    </a:solidFill>
                  </a:tcPr>
                </a:tc>
                <a:tc>
                  <a:txBody>
                    <a:bodyPr/>
                    <a:lstStyle/>
                    <a:p>
                      <a:pPr algn="ctr">
                        <a:defRPr sz="2800" b="1">
                          <a:latin typeface="Arial"/>
                        </a:defRPr>
                      </a:pPr>
                      <a:r>
                        <a:rPr dirty="0">
                          <a:solidFill>
                            <a:schemeClr val="tx1"/>
                          </a:solidFill>
                          <a:latin typeface="Lora" pitchFamily="2" charset="0"/>
                        </a:rPr>
                        <a:t>Tuition Due Date</a:t>
                      </a:r>
                    </a:p>
                  </a:txBody>
                  <a:tcPr>
                    <a:solidFill>
                      <a:srgbClr val="CFB87C"/>
                    </a:solidFill>
                  </a:tcPr>
                </a:tc>
                <a:extLst>
                  <a:ext uri="{0D108BD9-81ED-4DB2-BD59-A6C34878D82A}">
                    <a16:rowId xmlns:a16="http://schemas.microsoft.com/office/drawing/2014/main" val="2742804909"/>
                  </a:ext>
                </a:extLst>
              </a:tr>
              <a:tr h="365760">
                <a:tc>
                  <a:txBody>
                    <a:bodyPr/>
                    <a:lstStyle/>
                    <a:p>
                      <a:pPr>
                        <a:defRPr sz="2800">
                          <a:latin typeface="Arial"/>
                        </a:defRPr>
                      </a:pPr>
                      <a:r>
                        <a:rPr dirty="0">
                          <a:latin typeface="Lora" pitchFamily="2" charset="0"/>
                        </a:rPr>
                        <a:t>Fall</a:t>
                      </a:r>
                    </a:p>
                  </a:txBody>
                  <a:tcPr>
                    <a:solidFill>
                      <a:schemeClr val="bg1">
                        <a:lumMod val="95000"/>
                      </a:schemeClr>
                    </a:solidFill>
                  </a:tcPr>
                </a:tc>
                <a:tc>
                  <a:txBody>
                    <a:bodyPr/>
                    <a:lstStyle/>
                    <a:p>
                      <a:pPr>
                        <a:defRPr sz="2800">
                          <a:latin typeface="Arial"/>
                        </a:defRPr>
                      </a:pPr>
                      <a:r>
                        <a:rPr dirty="0">
                          <a:latin typeface="Lora" pitchFamily="2" charset="0"/>
                        </a:rPr>
                        <a:t>Sept. 5</a:t>
                      </a:r>
                    </a:p>
                  </a:txBody>
                  <a:tcPr>
                    <a:solidFill>
                      <a:schemeClr val="bg1">
                        <a:lumMod val="95000"/>
                      </a:schemeClr>
                    </a:solidFill>
                  </a:tcPr>
                </a:tc>
                <a:extLst>
                  <a:ext uri="{0D108BD9-81ED-4DB2-BD59-A6C34878D82A}">
                    <a16:rowId xmlns:a16="http://schemas.microsoft.com/office/drawing/2014/main" val="2116687417"/>
                  </a:ext>
                </a:extLst>
              </a:tr>
              <a:tr h="393300">
                <a:tc>
                  <a:txBody>
                    <a:bodyPr/>
                    <a:lstStyle/>
                    <a:p>
                      <a:pPr>
                        <a:defRPr sz="2800">
                          <a:latin typeface="Arial"/>
                        </a:defRPr>
                      </a:pPr>
                      <a:r>
                        <a:rPr dirty="0">
                          <a:latin typeface="Lora" pitchFamily="2" charset="0"/>
                        </a:rPr>
                        <a:t>Spring</a:t>
                      </a:r>
                    </a:p>
                  </a:txBody>
                  <a:tcPr>
                    <a:solidFill>
                      <a:schemeClr val="bg1">
                        <a:lumMod val="95000"/>
                      </a:schemeClr>
                    </a:solidFill>
                  </a:tcPr>
                </a:tc>
                <a:tc>
                  <a:txBody>
                    <a:bodyPr/>
                    <a:lstStyle/>
                    <a:p>
                      <a:pPr>
                        <a:defRPr sz="2800">
                          <a:latin typeface="Arial"/>
                        </a:defRPr>
                      </a:pPr>
                      <a:r>
                        <a:rPr>
                          <a:latin typeface="Lora" pitchFamily="2" charset="0"/>
                        </a:rPr>
                        <a:t>Feb. 5</a:t>
                      </a:r>
                    </a:p>
                  </a:txBody>
                  <a:tcPr>
                    <a:solidFill>
                      <a:schemeClr val="bg1">
                        <a:lumMod val="95000"/>
                      </a:schemeClr>
                    </a:solidFill>
                  </a:tcPr>
                </a:tc>
                <a:extLst>
                  <a:ext uri="{0D108BD9-81ED-4DB2-BD59-A6C34878D82A}">
                    <a16:rowId xmlns:a16="http://schemas.microsoft.com/office/drawing/2014/main" val="813631880"/>
                  </a:ext>
                </a:extLst>
              </a:tr>
              <a:tr h="365760">
                <a:tc>
                  <a:txBody>
                    <a:bodyPr/>
                    <a:lstStyle/>
                    <a:p>
                      <a:pPr>
                        <a:defRPr sz="2800">
                          <a:latin typeface="Arial"/>
                        </a:defRPr>
                      </a:pPr>
                      <a:r>
                        <a:rPr dirty="0">
                          <a:latin typeface="Lora" pitchFamily="2" charset="0"/>
                        </a:rPr>
                        <a:t>Summer</a:t>
                      </a:r>
                    </a:p>
                  </a:txBody>
                  <a:tcPr>
                    <a:solidFill>
                      <a:schemeClr val="bg1">
                        <a:lumMod val="95000"/>
                      </a:schemeClr>
                    </a:solidFill>
                  </a:tcPr>
                </a:tc>
                <a:tc>
                  <a:txBody>
                    <a:bodyPr/>
                    <a:lstStyle/>
                    <a:p>
                      <a:pPr>
                        <a:defRPr sz="2800">
                          <a:latin typeface="Arial"/>
                        </a:defRPr>
                      </a:pPr>
                      <a:r>
                        <a:rPr dirty="0">
                          <a:latin typeface="Lora" pitchFamily="2" charset="0"/>
                        </a:rPr>
                        <a:t>June 5, July 5, Aug. 5, Sept. 5</a:t>
                      </a:r>
                    </a:p>
                  </a:txBody>
                  <a:tcPr>
                    <a:solidFill>
                      <a:schemeClr val="bg1">
                        <a:lumMod val="95000"/>
                      </a:schemeClr>
                    </a:solidFill>
                  </a:tcPr>
                </a:tc>
                <a:extLst>
                  <a:ext uri="{0D108BD9-81ED-4DB2-BD59-A6C34878D82A}">
                    <a16:rowId xmlns:a16="http://schemas.microsoft.com/office/drawing/2014/main" val="507366917"/>
                  </a:ext>
                </a:extLst>
              </a:tr>
            </a:tbl>
          </a:graphicData>
        </a:graphic>
      </p:graphicFrame>
    </p:spTree>
    <p:extLst>
      <p:ext uri="{BB962C8B-B14F-4D97-AF65-F5344CB8AC3E}">
        <p14:creationId xmlns:p14="http://schemas.microsoft.com/office/powerpoint/2010/main" val="1114036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6BA2771-4029-D980-AE04-7FA08E9E97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677999-58C5-75D0-1556-03EC5DE08A8A}"/>
              </a:ext>
            </a:extLst>
          </p:cNvPr>
          <p:cNvSpPr>
            <a:spLocks noGrp="1"/>
          </p:cNvSpPr>
          <p:nvPr>
            <p:ph type="title"/>
          </p:nvPr>
        </p:nvSpPr>
        <p:spPr/>
        <p:txBody>
          <a:bodyPr/>
          <a:lstStyle/>
          <a:p>
            <a:r>
              <a:rPr lang="en-US" b="1" dirty="0">
                <a:latin typeface="Lora" pitchFamily="2" charset="0"/>
                <a:cs typeface="Arial" panose="020B0604020202020204" pitchFamily="34" charset="0"/>
              </a:rPr>
              <a:t>Payment Options</a:t>
            </a:r>
          </a:p>
        </p:txBody>
      </p:sp>
      <p:sp>
        <p:nvSpPr>
          <p:cNvPr id="3" name="TextBox 2">
            <a:extLst>
              <a:ext uri="{FF2B5EF4-FFF2-40B4-BE49-F238E27FC236}">
                <a16:creationId xmlns:a16="http://schemas.microsoft.com/office/drawing/2014/main" id="{4A53772E-C705-56FE-9F17-A72822A81B86}"/>
              </a:ext>
            </a:extLst>
          </p:cNvPr>
          <p:cNvSpPr txBox="1"/>
          <p:nvPr/>
        </p:nvSpPr>
        <p:spPr>
          <a:xfrm>
            <a:off x="4086449" y="1873216"/>
            <a:ext cx="3373444" cy="1384995"/>
          </a:xfrm>
          <a:prstGeom prst="rect">
            <a:avLst/>
          </a:prstGeom>
          <a:noFill/>
        </p:spPr>
        <p:txBody>
          <a:bodyPr wrap="square">
            <a:spAutoFit/>
          </a:bodyPr>
          <a:lstStyle/>
          <a:p>
            <a:r>
              <a:rPr lang="en-US" sz="2400" b="0" i="0" u="none" strike="noStrike" dirty="0">
                <a:solidFill>
                  <a:srgbClr val="0277BD"/>
                </a:solidFill>
                <a:effectLst/>
                <a:latin typeface="Lora" pitchFamily="2" charset="0"/>
                <a:hlinkClick r:id="rId3"/>
              </a:rPr>
              <a:t>Bank Account (eCheck)</a:t>
            </a:r>
            <a:endParaRPr lang="en-US" sz="2400" b="0" i="0" u="none" strike="noStrike" dirty="0">
              <a:solidFill>
                <a:srgbClr val="0277BD"/>
              </a:solidFill>
              <a:effectLst/>
              <a:latin typeface="Lora" pitchFamily="2" charset="0"/>
            </a:endParaRPr>
          </a:p>
          <a:p>
            <a:r>
              <a:rPr lang="en-US" dirty="0">
                <a:solidFill>
                  <a:srgbClr val="0277BD"/>
                </a:solidFill>
                <a:latin typeface="Lora" pitchFamily="2" charset="0"/>
              </a:rPr>
              <a:t>Regular checking or savings account</a:t>
            </a:r>
            <a:endParaRPr lang="en-US" dirty="0">
              <a:latin typeface="Lora" pitchFamily="2" charset="0"/>
            </a:endParaRPr>
          </a:p>
        </p:txBody>
      </p:sp>
      <p:sp>
        <p:nvSpPr>
          <p:cNvPr id="4" name="TextBox 3">
            <a:extLst>
              <a:ext uri="{FF2B5EF4-FFF2-40B4-BE49-F238E27FC236}">
                <a16:creationId xmlns:a16="http://schemas.microsoft.com/office/drawing/2014/main" id="{A8623F40-555D-95BA-22F7-758E1676BF4D}"/>
              </a:ext>
            </a:extLst>
          </p:cNvPr>
          <p:cNvSpPr txBox="1"/>
          <p:nvPr/>
        </p:nvSpPr>
        <p:spPr>
          <a:xfrm>
            <a:off x="798576" y="1873216"/>
            <a:ext cx="2960370" cy="1107996"/>
          </a:xfrm>
          <a:prstGeom prst="rect">
            <a:avLst/>
          </a:prstGeom>
          <a:noFill/>
        </p:spPr>
        <p:txBody>
          <a:bodyPr wrap="square">
            <a:spAutoFit/>
          </a:bodyPr>
          <a:lstStyle/>
          <a:p>
            <a:r>
              <a:rPr lang="en-US" sz="2400" b="0" i="0" u="none" strike="noStrike" dirty="0">
                <a:solidFill>
                  <a:srgbClr val="0277BD"/>
                </a:solidFill>
                <a:effectLst/>
                <a:latin typeface="Lora" pitchFamily="2" charset="0"/>
                <a:hlinkClick r:id="rId4"/>
              </a:rPr>
              <a:t>Credit or Debit Card</a:t>
            </a:r>
            <a:endParaRPr lang="en-US" sz="2400" b="0" i="0" u="none" strike="noStrike" dirty="0">
              <a:solidFill>
                <a:srgbClr val="0277BD"/>
              </a:solidFill>
              <a:effectLst/>
              <a:latin typeface="Lora" pitchFamily="2" charset="0"/>
            </a:endParaRPr>
          </a:p>
          <a:p>
            <a:r>
              <a:rPr lang="en-US" dirty="0">
                <a:solidFill>
                  <a:srgbClr val="0277BD"/>
                </a:solidFill>
                <a:latin typeface="Lora" pitchFamily="2" charset="0"/>
              </a:rPr>
              <a:t>2.85% Service Fee</a:t>
            </a:r>
            <a:endParaRPr lang="en-US" dirty="0">
              <a:latin typeface="Lora" pitchFamily="2" charset="0"/>
            </a:endParaRPr>
          </a:p>
        </p:txBody>
      </p:sp>
      <p:sp>
        <p:nvSpPr>
          <p:cNvPr id="5" name="TextBox 4">
            <a:extLst>
              <a:ext uri="{FF2B5EF4-FFF2-40B4-BE49-F238E27FC236}">
                <a16:creationId xmlns:a16="http://schemas.microsoft.com/office/drawing/2014/main" id="{045360A6-B1D5-4B5C-5C60-FB451418446F}"/>
              </a:ext>
            </a:extLst>
          </p:cNvPr>
          <p:cNvSpPr txBox="1"/>
          <p:nvPr/>
        </p:nvSpPr>
        <p:spPr>
          <a:xfrm>
            <a:off x="4207758" y="3594037"/>
            <a:ext cx="3841935" cy="461665"/>
          </a:xfrm>
          <a:prstGeom prst="rect">
            <a:avLst/>
          </a:prstGeom>
          <a:noFill/>
        </p:spPr>
        <p:txBody>
          <a:bodyPr wrap="square">
            <a:spAutoFit/>
          </a:bodyPr>
          <a:lstStyle/>
          <a:p>
            <a:r>
              <a:rPr lang="en-US" sz="2400" b="0" i="0" u="none" strike="noStrike" dirty="0">
                <a:solidFill>
                  <a:srgbClr val="0277BD"/>
                </a:solidFill>
                <a:effectLst/>
                <a:latin typeface="Roboto" panose="02000000000000000000" pitchFamily="2" charset="0"/>
                <a:hlinkClick r:id="rId5"/>
              </a:rPr>
              <a:t>College </a:t>
            </a:r>
            <a:r>
              <a:rPr lang="en-US" sz="2400" b="0" i="0" u="none" strike="noStrike" dirty="0">
                <a:solidFill>
                  <a:srgbClr val="0277BD"/>
                </a:solidFill>
                <a:effectLst/>
                <a:latin typeface="Lora" pitchFamily="2" charset="0"/>
                <a:hlinkClick r:id="rId5"/>
              </a:rPr>
              <a:t>Savings</a:t>
            </a:r>
            <a:r>
              <a:rPr lang="en-US" sz="2400" b="0" i="0" u="none" strike="noStrike" dirty="0">
                <a:solidFill>
                  <a:srgbClr val="0277BD"/>
                </a:solidFill>
                <a:effectLst/>
                <a:latin typeface="Roboto" panose="02000000000000000000" pitchFamily="2" charset="0"/>
                <a:hlinkClick r:id="rId5"/>
              </a:rPr>
              <a:t> Plan (529)</a:t>
            </a:r>
            <a:endParaRPr lang="en-US" sz="2400" dirty="0"/>
          </a:p>
        </p:txBody>
      </p:sp>
      <p:sp>
        <p:nvSpPr>
          <p:cNvPr id="7" name="TextBox 6">
            <a:extLst>
              <a:ext uri="{FF2B5EF4-FFF2-40B4-BE49-F238E27FC236}">
                <a16:creationId xmlns:a16="http://schemas.microsoft.com/office/drawing/2014/main" id="{4DC7F7AE-34DF-D768-0188-AD64812BAEBE}"/>
              </a:ext>
            </a:extLst>
          </p:cNvPr>
          <p:cNvSpPr txBox="1"/>
          <p:nvPr/>
        </p:nvSpPr>
        <p:spPr>
          <a:xfrm>
            <a:off x="8771382" y="1873215"/>
            <a:ext cx="2622042" cy="1292662"/>
          </a:xfrm>
          <a:prstGeom prst="rect">
            <a:avLst/>
          </a:prstGeom>
          <a:noFill/>
        </p:spPr>
        <p:txBody>
          <a:bodyPr wrap="square">
            <a:spAutoFit/>
          </a:bodyPr>
          <a:lstStyle/>
          <a:p>
            <a:r>
              <a:rPr lang="en-US" sz="2400" b="0" i="0" u="none" strike="noStrike" dirty="0">
                <a:solidFill>
                  <a:srgbClr val="0277BD"/>
                </a:solidFill>
                <a:effectLst/>
                <a:latin typeface="Lora" pitchFamily="2" charset="0"/>
                <a:hlinkClick r:id="rId6"/>
              </a:rPr>
              <a:t>Payment Plans</a:t>
            </a:r>
            <a:endParaRPr lang="en-US" sz="2400" b="0" i="0" u="none" strike="noStrike" dirty="0">
              <a:solidFill>
                <a:srgbClr val="0277BD"/>
              </a:solidFill>
              <a:effectLst/>
              <a:latin typeface="Lora" pitchFamily="2" charset="0"/>
            </a:endParaRPr>
          </a:p>
          <a:p>
            <a:r>
              <a:rPr lang="en-US" dirty="0">
                <a:solidFill>
                  <a:srgbClr val="0277BD"/>
                </a:solidFill>
                <a:latin typeface="Lora" pitchFamily="2" charset="0"/>
              </a:rPr>
              <a:t>Equal monthly payments per semester</a:t>
            </a:r>
            <a:endParaRPr lang="en-US" dirty="0">
              <a:latin typeface="Lora" pitchFamily="2" charset="0"/>
            </a:endParaRPr>
          </a:p>
        </p:txBody>
      </p:sp>
      <p:sp>
        <p:nvSpPr>
          <p:cNvPr id="8" name="TextBox 7">
            <a:extLst>
              <a:ext uri="{FF2B5EF4-FFF2-40B4-BE49-F238E27FC236}">
                <a16:creationId xmlns:a16="http://schemas.microsoft.com/office/drawing/2014/main" id="{D7343317-0FE9-AA9D-1102-DB3EF25AB792}"/>
              </a:ext>
            </a:extLst>
          </p:cNvPr>
          <p:cNvSpPr txBox="1"/>
          <p:nvPr/>
        </p:nvSpPr>
        <p:spPr>
          <a:xfrm>
            <a:off x="1877796" y="4483862"/>
            <a:ext cx="3179395" cy="461665"/>
          </a:xfrm>
          <a:prstGeom prst="rect">
            <a:avLst/>
          </a:prstGeom>
          <a:noFill/>
        </p:spPr>
        <p:txBody>
          <a:bodyPr wrap="square">
            <a:spAutoFit/>
          </a:bodyPr>
          <a:lstStyle/>
          <a:p>
            <a:r>
              <a:rPr lang="en-US" sz="2400" b="0" i="0" u="none" strike="noStrike" dirty="0">
                <a:solidFill>
                  <a:srgbClr val="0277BD"/>
                </a:solidFill>
                <a:effectLst/>
                <a:latin typeface="Lora" pitchFamily="2" charset="0"/>
                <a:hlinkClick r:id="rId7"/>
              </a:rPr>
              <a:t>3rd Party Sponsors</a:t>
            </a:r>
            <a:endParaRPr lang="en-US" sz="2400" dirty="0">
              <a:latin typeface="Lora" pitchFamily="2" charset="0"/>
            </a:endParaRPr>
          </a:p>
        </p:txBody>
      </p:sp>
      <p:sp>
        <p:nvSpPr>
          <p:cNvPr id="9" name="TextBox 8">
            <a:extLst>
              <a:ext uri="{FF2B5EF4-FFF2-40B4-BE49-F238E27FC236}">
                <a16:creationId xmlns:a16="http://schemas.microsoft.com/office/drawing/2014/main" id="{3B84D905-7987-CAA2-FE7E-BA43CA75DF0D}"/>
              </a:ext>
            </a:extLst>
          </p:cNvPr>
          <p:cNvSpPr txBox="1"/>
          <p:nvPr/>
        </p:nvSpPr>
        <p:spPr>
          <a:xfrm>
            <a:off x="848868" y="3429000"/>
            <a:ext cx="2859786" cy="830997"/>
          </a:xfrm>
          <a:prstGeom prst="rect">
            <a:avLst/>
          </a:prstGeom>
          <a:noFill/>
        </p:spPr>
        <p:txBody>
          <a:bodyPr wrap="square">
            <a:spAutoFit/>
          </a:bodyPr>
          <a:lstStyle/>
          <a:p>
            <a:r>
              <a:rPr lang="en-US" sz="2400" b="0" i="0" u="none" strike="noStrike" dirty="0">
                <a:solidFill>
                  <a:srgbClr val="0277BD"/>
                </a:solidFill>
                <a:effectLst/>
                <a:latin typeface="Lora" pitchFamily="2" charset="0"/>
                <a:hlinkClick r:id="rId8"/>
              </a:rPr>
              <a:t>By Mail &amp; Drop Box</a:t>
            </a:r>
            <a:endParaRPr lang="en-US" sz="2400" dirty="0">
              <a:latin typeface="Lora" pitchFamily="2" charset="0"/>
            </a:endParaRPr>
          </a:p>
        </p:txBody>
      </p:sp>
      <p:sp>
        <p:nvSpPr>
          <p:cNvPr id="10" name="TextBox 9">
            <a:extLst>
              <a:ext uri="{FF2B5EF4-FFF2-40B4-BE49-F238E27FC236}">
                <a16:creationId xmlns:a16="http://schemas.microsoft.com/office/drawing/2014/main" id="{DEEBFFAA-A949-1B55-A653-A3FDDBF0C3E0}"/>
              </a:ext>
            </a:extLst>
          </p:cNvPr>
          <p:cNvSpPr txBox="1"/>
          <p:nvPr/>
        </p:nvSpPr>
        <p:spPr>
          <a:xfrm>
            <a:off x="8016967" y="4483862"/>
            <a:ext cx="2402587" cy="461665"/>
          </a:xfrm>
          <a:prstGeom prst="rect">
            <a:avLst/>
          </a:prstGeom>
          <a:noFill/>
        </p:spPr>
        <p:txBody>
          <a:bodyPr wrap="square">
            <a:spAutoFit/>
          </a:bodyPr>
          <a:lstStyle/>
          <a:p>
            <a:r>
              <a:rPr lang="en-US" sz="2400" b="0" i="0" u="none" strike="noStrike" dirty="0">
                <a:solidFill>
                  <a:srgbClr val="0277BD"/>
                </a:solidFill>
                <a:effectLst/>
                <a:latin typeface="Lora" pitchFamily="2" charset="0"/>
                <a:hlinkClick r:id="rId9"/>
              </a:rPr>
              <a:t>RA</a:t>
            </a:r>
            <a:r>
              <a:rPr lang="en-US" sz="2400" b="0" i="0" u="none" strike="noStrike" dirty="0">
                <a:solidFill>
                  <a:srgbClr val="0277BD"/>
                </a:solidFill>
                <a:effectLst/>
                <a:latin typeface="Roboto" panose="02000000000000000000" pitchFamily="2" charset="0"/>
                <a:hlinkClick r:id="rId9"/>
              </a:rPr>
              <a:t>/TA Waivers</a:t>
            </a:r>
            <a:endParaRPr lang="en-US" sz="2400" dirty="0"/>
          </a:p>
        </p:txBody>
      </p:sp>
    </p:spTree>
    <p:extLst>
      <p:ext uri="{BB962C8B-B14F-4D97-AF65-F5344CB8AC3E}">
        <p14:creationId xmlns:p14="http://schemas.microsoft.com/office/powerpoint/2010/main" val="28780756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E6793BC-B076-B334-3014-5FCFEF0B0E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BC656D-D76B-1176-A369-06348E672938}"/>
              </a:ext>
            </a:extLst>
          </p:cNvPr>
          <p:cNvSpPr>
            <a:spLocks noGrp="1"/>
          </p:cNvSpPr>
          <p:nvPr>
            <p:ph type="title"/>
          </p:nvPr>
        </p:nvSpPr>
        <p:spPr/>
        <p:txBody>
          <a:bodyPr/>
          <a:lstStyle/>
          <a:p>
            <a:pPr algn="ctr"/>
            <a:r>
              <a:rPr lang="en-US" b="1" dirty="0">
                <a:latin typeface="Lora" pitchFamily="2" charset="0"/>
                <a:cs typeface="Arial" panose="020B0604020202020204" pitchFamily="34" charset="0"/>
              </a:rPr>
              <a:t>Bursar, Financial Aid and Scholarships Offices</a:t>
            </a:r>
          </a:p>
        </p:txBody>
      </p:sp>
      <p:sp>
        <p:nvSpPr>
          <p:cNvPr id="19" name="TextBox 18">
            <a:extLst>
              <a:ext uri="{FF2B5EF4-FFF2-40B4-BE49-F238E27FC236}">
                <a16:creationId xmlns:a16="http://schemas.microsoft.com/office/drawing/2014/main" id="{316F10EA-605B-9F0F-C166-E9288AE51F9C}"/>
              </a:ext>
            </a:extLst>
          </p:cNvPr>
          <p:cNvSpPr txBox="1"/>
          <p:nvPr/>
        </p:nvSpPr>
        <p:spPr>
          <a:xfrm>
            <a:off x="5308805" y="1744388"/>
            <a:ext cx="6044995" cy="3785652"/>
          </a:xfrm>
          <a:prstGeom prst="rect">
            <a:avLst/>
          </a:prstGeom>
          <a:noFill/>
        </p:spPr>
        <p:txBody>
          <a:bodyPr wrap="square">
            <a:spAutoFit/>
          </a:bodyPr>
          <a:lstStyle/>
          <a:p>
            <a:pPr algn="ctr"/>
            <a:r>
              <a:rPr lang="en-US" sz="2400" dirty="0">
                <a:latin typeface="Lora" pitchFamily="2" charset="0"/>
              </a:rPr>
              <a:t>Located on the first floor of the Regent Administrative Building</a:t>
            </a:r>
          </a:p>
          <a:p>
            <a:pPr algn="ctr"/>
            <a:r>
              <a:rPr lang="en-US" sz="2400" b="1" dirty="0">
                <a:latin typeface="Lora" pitchFamily="2" charset="0"/>
              </a:rPr>
              <a:t>No appointment is necessary</a:t>
            </a:r>
          </a:p>
          <a:p>
            <a:pPr algn="ctr"/>
            <a:endParaRPr lang="en-US" sz="2400" dirty="0">
              <a:latin typeface="Lora" pitchFamily="2" charset="0"/>
            </a:endParaRPr>
          </a:p>
          <a:p>
            <a:pPr algn="ctr"/>
            <a:r>
              <a:rPr lang="en-US" sz="2400" dirty="0">
                <a:latin typeface="Lora" pitchFamily="2" charset="0"/>
              </a:rPr>
              <a:t>In </a:t>
            </a:r>
            <a:r>
              <a:rPr lang="en-US" sz="2400" b="1" dirty="0">
                <a:latin typeface="Lora" pitchFamily="2" charset="0"/>
              </a:rPr>
              <a:t>Summer</a:t>
            </a:r>
            <a:r>
              <a:rPr lang="en-US" sz="2400" dirty="0">
                <a:latin typeface="Lora" pitchFamily="2" charset="0"/>
              </a:rPr>
              <a:t> the lobby is open 9:00am-4:30pm. </a:t>
            </a:r>
          </a:p>
          <a:p>
            <a:pPr algn="ctr"/>
            <a:r>
              <a:rPr lang="en-US" sz="2400" dirty="0">
                <a:latin typeface="Lora" pitchFamily="2" charset="0"/>
              </a:rPr>
              <a:t>Phone hours are 9:00am to 4:00pm </a:t>
            </a:r>
          </a:p>
          <a:p>
            <a:pPr algn="ctr"/>
            <a:r>
              <a:rPr lang="en-US" sz="2400" dirty="0">
                <a:latin typeface="Lora" pitchFamily="2" charset="0"/>
              </a:rPr>
              <a:t>In </a:t>
            </a:r>
            <a:r>
              <a:rPr lang="en-US" sz="2400" b="1" dirty="0">
                <a:latin typeface="Lora" pitchFamily="2" charset="0"/>
              </a:rPr>
              <a:t>Fall/Spring </a:t>
            </a:r>
            <a:r>
              <a:rPr lang="en-US" sz="2400" dirty="0">
                <a:latin typeface="Lora" pitchFamily="2" charset="0"/>
              </a:rPr>
              <a:t>the lobby is open 9:00am-5:00pm. </a:t>
            </a:r>
          </a:p>
          <a:p>
            <a:pPr algn="ctr"/>
            <a:r>
              <a:rPr lang="en-US" sz="2400" dirty="0">
                <a:latin typeface="Lora" pitchFamily="2" charset="0"/>
              </a:rPr>
              <a:t>Phone hours are 9:00am to 4:30pm </a:t>
            </a:r>
          </a:p>
        </p:txBody>
      </p:sp>
      <p:pic>
        <p:nvPicPr>
          <p:cNvPr id="20" name="Picture 19">
            <a:extLst>
              <a:ext uri="{FF2B5EF4-FFF2-40B4-BE49-F238E27FC236}">
                <a16:creationId xmlns:a16="http://schemas.microsoft.com/office/drawing/2014/main" id="{1BDFD175-728C-AADB-EE17-577B0DE2934B}"/>
              </a:ext>
            </a:extLst>
          </p:cNvPr>
          <p:cNvPicPr>
            <a:picLocks noChangeAspect="1"/>
          </p:cNvPicPr>
          <p:nvPr/>
        </p:nvPicPr>
        <p:blipFill>
          <a:blip r:embed="rId3"/>
          <a:stretch>
            <a:fillRect/>
          </a:stretch>
        </p:blipFill>
        <p:spPr>
          <a:xfrm>
            <a:off x="270258" y="2501886"/>
            <a:ext cx="4713029" cy="2339591"/>
          </a:xfrm>
          <a:prstGeom prst="rect">
            <a:avLst/>
          </a:prstGeom>
        </p:spPr>
      </p:pic>
    </p:spTree>
    <p:extLst>
      <p:ext uri="{BB962C8B-B14F-4D97-AF65-F5344CB8AC3E}">
        <p14:creationId xmlns:p14="http://schemas.microsoft.com/office/powerpoint/2010/main" val="705939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E5FA989-3EB3-1A79-336F-7F4E94E37E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338BD9-CF11-7BD2-956F-040EA3FB5FC5}"/>
              </a:ext>
            </a:extLst>
          </p:cNvPr>
          <p:cNvSpPr>
            <a:spLocks noGrp="1"/>
          </p:cNvSpPr>
          <p:nvPr>
            <p:ph type="title"/>
          </p:nvPr>
        </p:nvSpPr>
        <p:spPr>
          <a:xfrm>
            <a:off x="3132160" y="365125"/>
            <a:ext cx="8748216" cy="1325563"/>
          </a:xfrm>
        </p:spPr>
        <p:txBody>
          <a:bodyPr/>
          <a:lstStyle/>
          <a:p>
            <a:r>
              <a:rPr lang="en-US" b="1" dirty="0">
                <a:latin typeface="Lora" pitchFamily="2" charset="0"/>
                <a:cs typeface="Arial" panose="020B0604020202020204" pitchFamily="34" charset="0"/>
              </a:rPr>
              <a:t>Discussion</a:t>
            </a:r>
          </a:p>
        </p:txBody>
      </p:sp>
      <p:sp>
        <p:nvSpPr>
          <p:cNvPr id="3" name="Content Placeholder 2">
            <a:extLst>
              <a:ext uri="{FF2B5EF4-FFF2-40B4-BE49-F238E27FC236}">
                <a16:creationId xmlns:a16="http://schemas.microsoft.com/office/drawing/2014/main" id="{D9975337-6F8C-C18D-3C38-226BF9D7CF91}"/>
              </a:ext>
            </a:extLst>
          </p:cNvPr>
          <p:cNvSpPr>
            <a:spLocks noGrp="1"/>
          </p:cNvSpPr>
          <p:nvPr>
            <p:ph idx="1"/>
          </p:nvPr>
        </p:nvSpPr>
        <p:spPr>
          <a:xfrm>
            <a:off x="3132160" y="1825625"/>
            <a:ext cx="8748216" cy="4351338"/>
          </a:xfrm>
        </p:spPr>
        <p:txBody>
          <a:bodyPr>
            <a:normAutofit/>
          </a:bodyPr>
          <a:lstStyle/>
          <a:p>
            <a:r>
              <a:rPr lang="en-US" sz="3200" dirty="0">
                <a:latin typeface="Lora" pitchFamily="2" charset="0"/>
                <a:cs typeface="Arial" panose="020B0604020202020204" pitchFamily="34" charset="0"/>
              </a:rPr>
              <a:t>Find a buddy </a:t>
            </a:r>
            <a:r>
              <a:rPr lang="en-US" sz="3200" dirty="0">
                <a:latin typeface="Lora" pitchFamily="2" charset="0"/>
                <a:cs typeface="Arial" panose="020B0604020202020204" pitchFamily="34" charset="0"/>
                <a:sym typeface="Wingdings" panose="05000000000000000000" pitchFamily="2" charset="2"/>
              </a:rPr>
              <a:t></a:t>
            </a:r>
            <a:endParaRPr lang="en-US" sz="3200" dirty="0">
              <a:latin typeface="Lora" pitchFamily="2" charset="0"/>
              <a:cs typeface="Arial" panose="020B0604020202020204" pitchFamily="34" charset="0"/>
            </a:endParaRPr>
          </a:p>
          <a:p>
            <a:pPr lvl="1"/>
            <a:r>
              <a:rPr lang="en-US" sz="2800" dirty="0">
                <a:latin typeface="Lora" pitchFamily="2" charset="0"/>
                <a:cs typeface="Arial" panose="020B0604020202020204" pitchFamily="34" charset="0"/>
              </a:rPr>
              <a:t>Where is your student transferring from?</a:t>
            </a:r>
          </a:p>
          <a:p>
            <a:pPr lvl="1"/>
            <a:r>
              <a:rPr lang="en-US" sz="2800" dirty="0">
                <a:latin typeface="Lora" pitchFamily="2" charset="0"/>
                <a:cs typeface="Arial" panose="020B0604020202020204" pitchFamily="34" charset="0"/>
              </a:rPr>
              <a:t>What are some differences between that university/college and CU Boulder?</a:t>
            </a:r>
          </a:p>
          <a:p>
            <a:pPr lvl="1"/>
            <a:r>
              <a:rPr lang="en-US" sz="2800" dirty="0">
                <a:latin typeface="Lora" pitchFamily="2" charset="0"/>
                <a:cs typeface="Arial" panose="020B0604020202020204" pitchFamily="34" charset="0"/>
              </a:rPr>
              <a:t>Are there things your student would be interested in getting involved with here?</a:t>
            </a:r>
          </a:p>
          <a:p>
            <a:pPr lvl="2"/>
            <a:r>
              <a:rPr lang="en-US" sz="2400" dirty="0">
                <a:latin typeface="Lora" pitchFamily="2" charset="0"/>
                <a:cs typeface="Arial" panose="020B0604020202020204" pitchFamily="34" charset="0"/>
              </a:rPr>
              <a:t>Is there a way you can help them achieve that?</a:t>
            </a:r>
          </a:p>
          <a:p>
            <a:pPr lvl="1"/>
            <a:endParaRPr lang="en-US" sz="2800" dirty="0">
              <a:latin typeface="Lora" pitchFamily="2" charset="0"/>
              <a:cs typeface="Arial" panose="020B0604020202020204" pitchFamily="34" charset="0"/>
            </a:endParaRPr>
          </a:p>
          <a:p>
            <a:pPr lvl="1"/>
            <a:endParaRPr lang="en-US" sz="2800" dirty="0">
              <a:latin typeface="Lora" pitchFamily="2" charset="0"/>
              <a:cs typeface="Arial" panose="020B0604020202020204" pitchFamily="34" charset="0"/>
            </a:endParaRPr>
          </a:p>
          <a:p>
            <a:pPr lvl="1"/>
            <a:endParaRPr lang="en-US" sz="2800" dirty="0">
              <a:latin typeface="Lora" pitchFamily="2" charset="0"/>
              <a:cs typeface="Arial" panose="020B0604020202020204" pitchFamily="34" charset="0"/>
            </a:endParaRPr>
          </a:p>
        </p:txBody>
      </p:sp>
    </p:spTree>
    <p:extLst>
      <p:ext uri="{BB962C8B-B14F-4D97-AF65-F5344CB8AC3E}">
        <p14:creationId xmlns:p14="http://schemas.microsoft.com/office/powerpoint/2010/main" val="9664105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CA05EC3-B2EC-8049-C506-51A6ADB176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5F036E-6012-9DB2-56D0-F19958EC840F}"/>
              </a:ext>
            </a:extLst>
          </p:cNvPr>
          <p:cNvSpPr>
            <a:spLocks noGrp="1"/>
          </p:cNvSpPr>
          <p:nvPr>
            <p:ph type="title"/>
          </p:nvPr>
        </p:nvSpPr>
        <p:spPr/>
        <p:txBody>
          <a:bodyPr/>
          <a:lstStyle/>
          <a:p>
            <a:r>
              <a:rPr lang="en-US" b="1" dirty="0">
                <a:latin typeface="Lora" pitchFamily="2" charset="0"/>
                <a:cs typeface="Arial" panose="020B0604020202020204" pitchFamily="34" charset="0"/>
              </a:rPr>
              <a:t>Family Resources</a:t>
            </a:r>
          </a:p>
        </p:txBody>
      </p:sp>
      <p:sp>
        <p:nvSpPr>
          <p:cNvPr id="6" name="TextBox 5">
            <a:extLst>
              <a:ext uri="{FF2B5EF4-FFF2-40B4-BE49-F238E27FC236}">
                <a16:creationId xmlns:a16="http://schemas.microsoft.com/office/drawing/2014/main" id="{1E714695-1577-24FD-F8A5-A4213EA60C64}"/>
              </a:ext>
            </a:extLst>
          </p:cNvPr>
          <p:cNvSpPr txBox="1"/>
          <p:nvPr/>
        </p:nvSpPr>
        <p:spPr>
          <a:xfrm>
            <a:off x="772887" y="2351403"/>
            <a:ext cx="5323113" cy="2375009"/>
          </a:xfrm>
          <a:prstGeom prst="rect">
            <a:avLst/>
          </a:prstGeom>
          <a:noFill/>
        </p:spPr>
        <p:txBody>
          <a:bodyPr wrap="square">
            <a:spAutoFit/>
          </a:bodyPr>
          <a:lstStyle/>
          <a:p>
            <a:pPr rtl="0">
              <a:spcBef>
                <a:spcPts val="1000"/>
              </a:spcBef>
              <a:buNone/>
            </a:pPr>
            <a:r>
              <a:rPr lang="en-US" sz="2800" b="0" i="0" u="none" strike="noStrike" dirty="0">
                <a:solidFill>
                  <a:srgbClr val="000000"/>
                </a:solidFill>
                <a:effectLst/>
                <a:latin typeface="Lora" pitchFamily="2" charset="0"/>
              </a:rPr>
              <a:t>Resources we provide for families:</a:t>
            </a:r>
            <a:endParaRPr lang="en-US" b="0" dirty="0">
              <a:effectLst/>
              <a:latin typeface="Lora" pitchFamily="2" charset="0"/>
            </a:endParaRPr>
          </a:p>
          <a:p>
            <a:pPr rtl="0" fontAlgn="base">
              <a:spcBef>
                <a:spcPts val="1000"/>
              </a:spcBef>
              <a:buFont typeface="Arial" panose="020B0604020202020204" pitchFamily="34" charset="0"/>
              <a:buChar char="•"/>
            </a:pPr>
            <a:r>
              <a:rPr lang="en-US" sz="2800" b="0" i="0" u="sng" strike="noStrike" dirty="0">
                <a:solidFill>
                  <a:srgbClr val="0563C1"/>
                </a:solidFill>
                <a:effectLst/>
                <a:latin typeface="Lora" pitchFamily="2" charset="0"/>
                <a:hlinkClick r:id="rId3"/>
              </a:rPr>
              <a:t>Buff Family Resource Hub</a:t>
            </a:r>
            <a:endParaRPr lang="en-US" sz="1800" b="0" i="0" u="none" strike="noStrike" dirty="0">
              <a:solidFill>
                <a:srgbClr val="000000"/>
              </a:solidFill>
              <a:effectLst/>
              <a:latin typeface="Lora" pitchFamily="2" charset="0"/>
            </a:endParaRPr>
          </a:p>
          <a:p>
            <a:pPr rtl="0" fontAlgn="base">
              <a:buFont typeface="Arial" panose="020B0604020202020204" pitchFamily="34" charset="0"/>
              <a:buChar char="•"/>
            </a:pPr>
            <a:r>
              <a:rPr lang="en-US" sz="2800" b="0" i="0" u="sng" strike="noStrike" dirty="0">
                <a:solidFill>
                  <a:srgbClr val="0563C1"/>
                </a:solidFill>
                <a:effectLst/>
                <a:latin typeface="Lora" pitchFamily="2" charset="0"/>
                <a:hlinkClick r:id="rId4"/>
              </a:rPr>
              <a:t>Buff Family Webinars</a:t>
            </a:r>
            <a:endParaRPr lang="en-US" sz="1800" b="0" i="0" u="none" strike="noStrike" dirty="0">
              <a:solidFill>
                <a:srgbClr val="000000"/>
              </a:solidFill>
              <a:effectLst/>
              <a:latin typeface="Lora" pitchFamily="2" charset="0"/>
            </a:endParaRPr>
          </a:p>
          <a:p>
            <a:pPr rtl="0" fontAlgn="base">
              <a:buFont typeface="Arial" panose="020B0604020202020204" pitchFamily="34" charset="0"/>
              <a:buChar char="•"/>
            </a:pPr>
            <a:r>
              <a:rPr lang="en-US" sz="2800" b="0" i="0" u="sng" strike="noStrike" dirty="0">
                <a:solidFill>
                  <a:srgbClr val="0563C1"/>
                </a:solidFill>
                <a:effectLst/>
                <a:latin typeface="Lora" pitchFamily="2" charset="0"/>
                <a:hlinkClick r:id="rId4"/>
              </a:rPr>
              <a:t>Buff Family Coffee Hours</a:t>
            </a:r>
            <a:r>
              <a:rPr lang="en-US" sz="2800" b="0" i="0" u="none" strike="noStrike" dirty="0">
                <a:solidFill>
                  <a:srgbClr val="000000"/>
                </a:solidFill>
                <a:effectLst/>
                <a:latin typeface="Lora" pitchFamily="2" charset="0"/>
              </a:rPr>
              <a:t> </a:t>
            </a:r>
            <a:endParaRPr lang="en-US" sz="1800" b="0" i="0" u="none" strike="noStrike" dirty="0">
              <a:solidFill>
                <a:srgbClr val="000000"/>
              </a:solidFill>
              <a:effectLst/>
              <a:latin typeface="Lora" pitchFamily="2" charset="0"/>
            </a:endParaRPr>
          </a:p>
        </p:txBody>
      </p:sp>
      <p:sp>
        <p:nvSpPr>
          <p:cNvPr id="7" name="TextBox 6">
            <a:extLst>
              <a:ext uri="{FF2B5EF4-FFF2-40B4-BE49-F238E27FC236}">
                <a16:creationId xmlns:a16="http://schemas.microsoft.com/office/drawing/2014/main" id="{2AD2064C-D105-DEAC-E898-E326CFC19664}"/>
              </a:ext>
            </a:extLst>
          </p:cNvPr>
          <p:cNvSpPr txBox="1"/>
          <p:nvPr/>
        </p:nvSpPr>
        <p:spPr>
          <a:xfrm>
            <a:off x="6310603" y="2818542"/>
            <a:ext cx="6162868" cy="2492990"/>
          </a:xfrm>
          <a:prstGeom prst="rect">
            <a:avLst/>
          </a:prstGeom>
          <a:noFill/>
        </p:spPr>
        <p:txBody>
          <a:bodyPr wrap="square">
            <a:spAutoFit/>
          </a:bodyPr>
          <a:lstStyle/>
          <a:p>
            <a:pPr rtl="0" fontAlgn="base">
              <a:buFont typeface="Arial" panose="020B0604020202020204" pitchFamily="34" charset="0"/>
              <a:buChar char="•"/>
            </a:pPr>
            <a:r>
              <a:rPr lang="en-US" sz="2800" b="0" i="0" u="sng" strike="noStrike" dirty="0">
                <a:solidFill>
                  <a:srgbClr val="0563C1"/>
                </a:solidFill>
                <a:effectLst/>
                <a:latin typeface="Lora" pitchFamily="2" charset="0"/>
                <a:hlinkClick r:id="rId5"/>
              </a:rPr>
              <a:t>Buff Family Newsletter</a:t>
            </a:r>
            <a:endParaRPr lang="en-US" sz="1800" b="0" i="0" u="none" strike="noStrike" dirty="0">
              <a:solidFill>
                <a:srgbClr val="000000"/>
              </a:solidFill>
              <a:effectLst/>
              <a:latin typeface="Lora" pitchFamily="2" charset="0"/>
            </a:endParaRPr>
          </a:p>
          <a:p>
            <a:pPr rtl="0" fontAlgn="base">
              <a:buFont typeface="Arial" panose="020B0604020202020204" pitchFamily="34" charset="0"/>
              <a:buChar char="•"/>
            </a:pPr>
            <a:r>
              <a:rPr lang="en-US" sz="2800" b="0" i="0" u="sng" strike="noStrike" dirty="0">
                <a:solidFill>
                  <a:srgbClr val="0563C1"/>
                </a:solidFill>
                <a:effectLst/>
                <a:latin typeface="Lora" pitchFamily="2" charset="0"/>
                <a:hlinkClick r:id="rId6"/>
              </a:rPr>
              <a:t>Family Fall Welcome</a:t>
            </a:r>
            <a:endParaRPr lang="en-US" sz="1800" b="0" i="0" u="none" strike="noStrike" dirty="0">
              <a:solidFill>
                <a:srgbClr val="000000"/>
              </a:solidFill>
              <a:effectLst/>
              <a:latin typeface="Lora" pitchFamily="2" charset="0"/>
            </a:endParaRPr>
          </a:p>
          <a:p>
            <a:pPr rtl="0" fontAlgn="base">
              <a:buFont typeface="Arial" panose="020B0604020202020204" pitchFamily="34" charset="0"/>
              <a:buChar char="•"/>
            </a:pPr>
            <a:r>
              <a:rPr lang="en-US" sz="2800" b="0" i="0" u="sng" strike="noStrike" dirty="0">
                <a:solidFill>
                  <a:srgbClr val="0563C1"/>
                </a:solidFill>
                <a:effectLst/>
                <a:latin typeface="Lora" pitchFamily="2" charset="0"/>
                <a:hlinkClick r:id="rId7"/>
              </a:rPr>
              <a:t>Family Weekend </a:t>
            </a:r>
            <a:endParaRPr lang="en-US" sz="1800" b="0" i="0" u="none" strike="noStrike" dirty="0">
              <a:solidFill>
                <a:srgbClr val="000000"/>
              </a:solidFill>
              <a:effectLst/>
              <a:latin typeface="Lora" pitchFamily="2" charset="0"/>
            </a:endParaRPr>
          </a:p>
          <a:p>
            <a:pPr marL="742950" lvl="1" indent="-285750" rtl="0" fontAlgn="base">
              <a:buFont typeface="Arial" panose="020B0604020202020204" pitchFamily="34" charset="0"/>
              <a:buChar char="•"/>
            </a:pPr>
            <a:r>
              <a:rPr lang="en-US" sz="2400" b="0" i="0" u="none" strike="noStrike" dirty="0">
                <a:solidFill>
                  <a:srgbClr val="000000"/>
                </a:solidFill>
                <a:effectLst/>
                <a:latin typeface="Lora" pitchFamily="2" charset="0"/>
              </a:rPr>
              <a:t>September 18 - 21st </a:t>
            </a:r>
            <a:endParaRPr lang="en-US" sz="1800" b="0" i="0" u="none" strike="noStrike" dirty="0">
              <a:solidFill>
                <a:srgbClr val="000000"/>
              </a:solidFill>
              <a:effectLst/>
              <a:latin typeface="Lora" pitchFamily="2" charset="0"/>
            </a:endParaRPr>
          </a:p>
          <a:p>
            <a:pPr marL="742950" lvl="1" indent="-285750" rtl="0" fontAlgn="base">
              <a:buFont typeface="Arial" panose="020B0604020202020204" pitchFamily="34" charset="0"/>
              <a:buChar char="•"/>
            </a:pPr>
            <a:r>
              <a:rPr lang="en-US" sz="2400" b="0" i="0" u="none" strike="noStrike" dirty="0">
                <a:solidFill>
                  <a:srgbClr val="000000"/>
                </a:solidFill>
                <a:effectLst/>
                <a:latin typeface="Lora" pitchFamily="2" charset="0"/>
              </a:rPr>
              <a:t>Packages will be available for purchase later this month</a:t>
            </a:r>
            <a:endParaRPr lang="en-US" sz="1800" b="0" i="0" u="none" strike="noStrike" dirty="0">
              <a:solidFill>
                <a:srgbClr val="000000"/>
              </a:solidFill>
              <a:effectLst/>
              <a:latin typeface="Lora" pitchFamily="2" charset="0"/>
            </a:endParaRPr>
          </a:p>
        </p:txBody>
      </p:sp>
    </p:spTree>
    <p:extLst>
      <p:ext uri="{BB962C8B-B14F-4D97-AF65-F5344CB8AC3E}">
        <p14:creationId xmlns:p14="http://schemas.microsoft.com/office/powerpoint/2010/main" val="557264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C337EC2-0512-51F9-EC46-EA077E95FB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044BDF-9575-4BC0-FAD2-B20C93B4B745}"/>
              </a:ext>
            </a:extLst>
          </p:cNvPr>
          <p:cNvSpPr>
            <a:spLocks noGrp="1"/>
          </p:cNvSpPr>
          <p:nvPr>
            <p:ph type="title"/>
          </p:nvPr>
        </p:nvSpPr>
        <p:spPr/>
        <p:txBody>
          <a:bodyPr/>
          <a:lstStyle/>
          <a:p>
            <a:r>
              <a:rPr lang="en-US" b="1" dirty="0">
                <a:latin typeface="Lora" pitchFamily="2" charset="0"/>
                <a:cs typeface="Arial" panose="020B0604020202020204" pitchFamily="34" charset="0"/>
              </a:rPr>
              <a:t>What NOW?</a:t>
            </a:r>
          </a:p>
        </p:txBody>
      </p:sp>
      <p:sp>
        <p:nvSpPr>
          <p:cNvPr id="3" name="Content Placeholder 2">
            <a:extLst>
              <a:ext uri="{FF2B5EF4-FFF2-40B4-BE49-F238E27FC236}">
                <a16:creationId xmlns:a16="http://schemas.microsoft.com/office/drawing/2014/main" id="{E00DCE45-DEBC-27A6-2482-D77BBB258420}"/>
              </a:ext>
            </a:extLst>
          </p:cNvPr>
          <p:cNvSpPr>
            <a:spLocks noGrp="1"/>
          </p:cNvSpPr>
          <p:nvPr>
            <p:ph idx="1"/>
          </p:nvPr>
        </p:nvSpPr>
        <p:spPr>
          <a:xfrm>
            <a:off x="838200" y="1825625"/>
            <a:ext cx="10515600" cy="3763645"/>
          </a:xfrm>
        </p:spPr>
        <p:txBody>
          <a:bodyPr/>
          <a:lstStyle/>
          <a:p>
            <a:r>
              <a:rPr lang="en-US" dirty="0">
                <a:latin typeface="Lora" pitchFamily="2" charset="0"/>
                <a:cs typeface="Arial" panose="020B0604020202020204" pitchFamily="34" charset="0"/>
              </a:rPr>
              <a:t>Orientation technically done at 5pm</a:t>
            </a:r>
          </a:p>
          <a:p>
            <a:pPr lvl="1"/>
            <a:r>
              <a:rPr lang="en-US" dirty="0">
                <a:latin typeface="Lora" pitchFamily="2" charset="0"/>
                <a:cs typeface="Arial" panose="020B0604020202020204" pitchFamily="34" charset="0"/>
              </a:rPr>
              <a:t>Different colleges will end at different times</a:t>
            </a:r>
          </a:p>
          <a:p>
            <a:pPr marL="457200" lvl="1" indent="0">
              <a:buNone/>
            </a:pPr>
            <a:endParaRPr lang="en-US" dirty="0">
              <a:latin typeface="Lora" pitchFamily="2" charset="0"/>
              <a:cs typeface="Arial" panose="020B0604020202020204" pitchFamily="34" charset="0"/>
            </a:endParaRPr>
          </a:p>
          <a:p>
            <a:r>
              <a:rPr lang="en-US" dirty="0">
                <a:latin typeface="Lora" pitchFamily="2" charset="0"/>
                <a:cs typeface="Arial" panose="020B0604020202020204" pitchFamily="34" charset="0"/>
              </a:rPr>
              <a:t>This afternoon</a:t>
            </a:r>
          </a:p>
          <a:p>
            <a:pPr lvl="1"/>
            <a:r>
              <a:rPr lang="en-US" dirty="0">
                <a:latin typeface="Lora" pitchFamily="2" charset="0"/>
                <a:cs typeface="Arial" panose="020B0604020202020204" pitchFamily="34" charset="0"/>
              </a:rPr>
              <a:t>Visit offices</a:t>
            </a:r>
          </a:p>
          <a:p>
            <a:pPr lvl="1"/>
            <a:r>
              <a:rPr lang="en-US" dirty="0">
                <a:latin typeface="Lora" pitchFamily="2" charset="0"/>
                <a:cs typeface="Arial" panose="020B0604020202020204" pitchFamily="34" charset="0"/>
              </a:rPr>
              <a:t>Take a campus tour</a:t>
            </a:r>
          </a:p>
          <a:p>
            <a:pPr lvl="1"/>
            <a:r>
              <a:rPr lang="en-US" dirty="0">
                <a:latin typeface="Lora" pitchFamily="2" charset="0"/>
                <a:cs typeface="Arial" panose="020B0604020202020204" pitchFamily="34" charset="0"/>
              </a:rPr>
              <a:t>Check out the bookstore</a:t>
            </a:r>
          </a:p>
          <a:p>
            <a:pPr lvl="1"/>
            <a:r>
              <a:rPr lang="en-US" dirty="0">
                <a:latin typeface="Lora" pitchFamily="2" charset="0"/>
                <a:cs typeface="Arial" panose="020B0604020202020204" pitchFamily="34" charset="0"/>
              </a:rPr>
              <a:t>Do whatever you want</a:t>
            </a:r>
          </a:p>
        </p:txBody>
      </p:sp>
    </p:spTree>
    <p:extLst>
      <p:ext uri="{BB962C8B-B14F-4D97-AF65-F5344CB8AC3E}">
        <p14:creationId xmlns:p14="http://schemas.microsoft.com/office/powerpoint/2010/main" val="35459900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007E7D2-6DE4-4129-4CAC-4E7013AA93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F780C9-A1EC-B93B-5E53-28014ECE837C}"/>
              </a:ext>
            </a:extLst>
          </p:cNvPr>
          <p:cNvSpPr>
            <a:spLocks noGrp="1"/>
          </p:cNvSpPr>
          <p:nvPr>
            <p:ph type="title"/>
          </p:nvPr>
        </p:nvSpPr>
        <p:spPr/>
        <p:txBody>
          <a:bodyPr/>
          <a:lstStyle/>
          <a:p>
            <a:r>
              <a:rPr lang="en-US" b="1" dirty="0">
                <a:latin typeface="Lora" pitchFamily="2" charset="0"/>
                <a:cs typeface="Arial" panose="020B0604020202020204" pitchFamily="34" charset="0"/>
              </a:rPr>
              <a:t>What NOW?</a:t>
            </a:r>
          </a:p>
        </p:txBody>
      </p:sp>
      <p:sp>
        <p:nvSpPr>
          <p:cNvPr id="3" name="Content Placeholder 2">
            <a:extLst>
              <a:ext uri="{FF2B5EF4-FFF2-40B4-BE49-F238E27FC236}">
                <a16:creationId xmlns:a16="http://schemas.microsoft.com/office/drawing/2014/main" id="{BE5B39A5-F838-40AE-5B06-31BB82F75966}"/>
              </a:ext>
            </a:extLst>
          </p:cNvPr>
          <p:cNvSpPr>
            <a:spLocks noGrp="1"/>
          </p:cNvSpPr>
          <p:nvPr>
            <p:ph idx="1"/>
          </p:nvPr>
        </p:nvSpPr>
        <p:spPr>
          <a:xfrm>
            <a:off x="838200" y="1825625"/>
            <a:ext cx="10515600" cy="3763645"/>
          </a:xfrm>
        </p:spPr>
        <p:txBody>
          <a:bodyPr/>
          <a:lstStyle/>
          <a:p>
            <a:pPr marL="0" indent="0">
              <a:buNone/>
            </a:pPr>
            <a:endParaRPr lang="en-US" dirty="0">
              <a:latin typeface="Lora" pitchFamily="2" charset="0"/>
              <a:cs typeface="Arial" panose="020B0604020202020204" pitchFamily="34" charset="0"/>
            </a:endParaRPr>
          </a:p>
        </p:txBody>
      </p:sp>
    </p:spTree>
    <p:extLst>
      <p:ext uri="{BB962C8B-B14F-4D97-AF65-F5344CB8AC3E}">
        <p14:creationId xmlns:p14="http://schemas.microsoft.com/office/powerpoint/2010/main" val="17942600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CA628D3-C871-B3F1-9B0F-BD66587E96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37117B-DDE8-BE46-C904-197560E2EBFC}"/>
              </a:ext>
            </a:extLst>
          </p:cNvPr>
          <p:cNvSpPr>
            <a:spLocks noGrp="1"/>
          </p:cNvSpPr>
          <p:nvPr>
            <p:ph type="title"/>
          </p:nvPr>
        </p:nvSpPr>
        <p:spPr/>
        <p:txBody>
          <a:bodyPr/>
          <a:lstStyle/>
          <a:p>
            <a:r>
              <a:rPr lang="en-US" b="1" dirty="0">
                <a:latin typeface="Lora" pitchFamily="2" charset="0"/>
                <a:cs typeface="Arial" panose="020B0604020202020204" pitchFamily="34" charset="0"/>
              </a:rPr>
              <a:t>Where to?</a:t>
            </a:r>
          </a:p>
        </p:txBody>
      </p:sp>
      <p:sp>
        <p:nvSpPr>
          <p:cNvPr id="3" name="Content Placeholder 2">
            <a:extLst>
              <a:ext uri="{FF2B5EF4-FFF2-40B4-BE49-F238E27FC236}">
                <a16:creationId xmlns:a16="http://schemas.microsoft.com/office/drawing/2014/main" id="{8D9737C3-F234-8A1F-9A29-1DD3FDFA1676}"/>
              </a:ext>
            </a:extLst>
          </p:cNvPr>
          <p:cNvSpPr>
            <a:spLocks noGrp="1"/>
          </p:cNvSpPr>
          <p:nvPr>
            <p:ph idx="1"/>
          </p:nvPr>
        </p:nvSpPr>
        <p:spPr>
          <a:xfrm>
            <a:off x="99647" y="1825624"/>
            <a:ext cx="5105400" cy="3898578"/>
          </a:xfrm>
        </p:spPr>
        <p:txBody>
          <a:bodyPr>
            <a:normAutofit lnSpcReduction="10000"/>
          </a:bodyPr>
          <a:lstStyle/>
          <a:p>
            <a:pPr marL="0" indent="0">
              <a:buNone/>
            </a:pPr>
            <a:r>
              <a:rPr lang="en-US" b="1" dirty="0">
                <a:latin typeface="Lora" pitchFamily="2" charset="0"/>
                <a:cs typeface="Arial" panose="020B0604020202020204" pitchFamily="34" charset="0"/>
              </a:rPr>
              <a:t>University Memorial Center (UMC)</a:t>
            </a:r>
          </a:p>
          <a:p>
            <a:pPr lvl="1"/>
            <a:r>
              <a:rPr lang="en-US" dirty="0">
                <a:latin typeface="Lora" pitchFamily="2" charset="0"/>
                <a:cs typeface="Arial" panose="020B0604020202020204" pitchFamily="34" charset="0"/>
              </a:rPr>
              <a:t>Off-Campus Life (UMC 313)</a:t>
            </a:r>
          </a:p>
          <a:p>
            <a:pPr lvl="1"/>
            <a:endParaRPr lang="en-US" dirty="0">
              <a:latin typeface="Lora" pitchFamily="2" charset="0"/>
              <a:cs typeface="Arial" panose="020B0604020202020204" pitchFamily="34" charset="0"/>
            </a:endParaRPr>
          </a:p>
          <a:p>
            <a:pPr lvl="1"/>
            <a:r>
              <a:rPr lang="en-US" dirty="0">
                <a:latin typeface="Lora" pitchFamily="2" charset="0"/>
                <a:cs typeface="Arial" panose="020B0604020202020204" pitchFamily="34" charset="0"/>
              </a:rPr>
              <a:t>Center for Student Involvement (UMC 330)</a:t>
            </a:r>
          </a:p>
          <a:p>
            <a:pPr lvl="1"/>
            <a:endParaRPr lang="en-US" dirty="0">
              <a:latin typeface="Lora" pitchFamily="2" charset="0"/>
              <a:cs typeface="Arial" panose="020B0604020202020204" pitchFamily="34" charset="0"/>
            </a:endParaRPr>
          </a:p>
          <a:p>
            <a:pPr lvl="1"/>
            <a:r>
              <a:rPr lang="en-US" dirty="0">
                <a:latin typeface="Lora" pitchFamily="2" charset="0"/>
                <a:cs typeface="Arial" panose="020B0604020202020204" pitchFamily="34" charset="0"/>
              </a:rPr>
              <a:t>CU Bookstore (1</a:t>
            </a:r>
            <a:r>
              <a:rPr lang="en-US" baseline="30000" dirty="0">
                <a:latin typeface="Lora" pitchFamily="2" charset="0"/>
                <a:cs typeface="Arial" panose="020B0604020202020204" pitchFamily="34" charset="0"/>
              </a:rPr>
              <a:t>st</a:t>
            </a:r>
            <a:r>
              <a:rPr lang="en-US" dirty="0">
                <a:latin typeface="Lora" pitchFamily="2" charset="0"/>
                <a:cs typeface="Arial" panose="020B0604020202020204" pitchFamily="34" charset="0"/>
              </a:rPr>
              <a:t> floor, north entrance)</a:t>
            </a:r>
          </a:p>
          <a:p>
            <a:pPr lvl="1"/>
            <a:endParaRPr lang="en-US" dirty="0">
              <a:latin typeface="Lora" pitchFamily="2" charset="0"/>
              <a:cs typeface="Arial" panose="020B0604020202020204" pitchFamily="34" charset="0"/>
            </a:endParaRPr>
          </a:p>
          <a:p>
            <a:pPr lvl="1"/>
            <a:r>
              <a:rPr lang="en-US" dirty="0">
                <a:latin typeface="Lora" pitchFamily="2" charset="0"/>
                <a:cs typeface="Arial" panose="020B0604020202020204" pitchFamily="34" charset="0"/>
              </a:rPr>
              <a:t>The Connection (1</a:t>
            </a:r>
            <a:r>
              <a:rPr lang="en-US" baseline="30000" dirty="0">
                <a:latin typeface="Lora" pitchFamily="2" charset="0"/>
                <a:cs typeface="Arial" panose="020B0604020202020204" pitchFamily="34" charset="0"/>
              </a:rPr>
              <a:t>st</a:t>
            </a:r>
            <a:r>
              <a:rPr lang="en-US" dirty="0">
                <a:latin typeface="Lora" pitchFamily="2" charset="0"/>
                <a:cs typeface="Arial" panose="020B0604020202020204" pitchFamily="34" charset="0"/>
              </a:rPr>
              <a:t> floor)</a:t>
            </a:r>
          </a:p>
          <a:p>
            <a:pPr lvl="1"/>
            <a:endParaRPr lang="en-US" dirty="0">
              <a:latin typeface="Lora" pitchFamily="2" charset="0"/>
              <a:cs typeface="Arial" panose="020B0604020202020204" pitchFamily="34" charset="0"/>
            </a:endParaRPr>
          </a:p>
        </p:txBody>
      </p:sp>
      <p:sp>
        <p:nvSpPr>
          <p:cNvPr id="4" name="Content Placeholder 2">
            <a:extLst>
              <a:ext uri="{FF2B5EF4-FFF2-40B4-BE49-F238E27FC236}">
                <a16:creationId xmlns:a16="http://schemas.microsoft.com/office/drawing/2014/main" id="{0BA8407C-7ABF-154A-36E2-D0E5EFD4ECFB}"/>
              </a:ext>
            </a:extLst>
          </p:cNvPr>
          <p:cNvSpPr txBox="1">
            <a:spLocks/>
          </p:cNvSpPr>
          <p:nvPr/>
        </p:nvSpPr>
        <p:spPr>
          <a:xfrm>
            <a:off x="5205047" y="1825622"/>
            <a:ext cx="3546232" cy="37636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latin typeface="Lora" pitchFamily="2" charset="0"/>
                <a:cs typeface="Arial" panose="020B0604020202020204" pitchFamily="34" charset="0"/>
              </a:rPr>
              <a:t>Center for Community (C4C)</a:t>
            </a:r>
          </a:p>
          <a:p>
            <a:pPr lvl="1"/>
            <a:r>
              <a:rPr lang="en-US" dirty="0">
                <a:latin typeface="Lora" pitchFamily="2" charset="0"/>
                <a:cs typeface="Arial" panose="020B0604020202020204" pitchFamily="34" charset="0"/>
              </a:rPr>
              <a:t>Residence Life / University Housing </a:t>
            </a:r>
          </a:p>
          <a:p>
            <a:pPr lvl="1"/>
            <a:endParaRPr lang="en-US" dirty="0">
              <a:latin typeface="Lora" pitchFamily="2" charset="0"/>
              <a:cs typeface="Arial" panose="020B0604020202020204" pitchFamily="34" charset="0"/>
            </a:endParaRPr>
          </a:p>
          <a:p>
            <a:pPr lvl="1"/>
            <a:r>
              <a:rPr lang="en-US" dirty="0">
                <a:latin typeface="Lora" pitchFamily="2" charset="0"/>
                <a:cs typeface="Arial" panose="020B0604020202020204" pitchFamily="34" charset="0"/>
              </a:rPr>
              <a:t>Center for Cultural Connections &amp; Community</a:t>
            </a:r>
          </a:p>
          <a:p>
            <a:pPr lvl="1"/>
            <a:endParaRPr lang="en-US" dirty="0">
              <a:latin typeface="Lora" pitchFamily="2" charset="0"/>
              <a:cs typeface="Arial" panose="020B0604020202020204" pitchFamily="34" charset="0"/>
            </a:endParaRPr>
          </a:p>
        </p:txBody>
      </p:sp>
      <p:sp>
        <p:nvSpPr>
          <p:cNvPr id="5" name="Content Placeholder 2">
            <a:extLst>
              <a:ext uri="{FF2B5EF4-FFF2-40B4-BE49-F238E27FC236}">
                <a16:creationId xmlns:a16="http://schemas.microsoft.com/office/drawing/2014/main" id="{399448E0-C065-566D-443B-4410EE42E3F8}"/>
              </a:ext>
            </a:extLst>
          </p:cNvPr>
          <p:cNvSpPr txBox="1">
            <a:spLocks/>
          </p:cNvSpPr>
          <p:nvPr/>
        </p:nvSpPr>
        <p:spPr>
          <a:xfrm>
            <a:off x="8645768" y="1825622"/>
            <a:ext cx="3546232" cy="37636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latin typeface="Lora" pitchFamily="2" charset="0"/>
                <a:cs typeface="Arial" panose="020B0604020202020204" pitchFamily="34" charset="0"/>
              </a:rPr>
              <a:t>Regent Building</a:t>
            </a:r>
          </a:p>
          <a:p>
            <a:pPr lvl="1"/>
            <a:r>
              <a:rPr lang="en-US" dirty="0">
                <a:latin typeface="Lora" pitchFamily="2" charset="0"/>
                <a:cs typeface="Arial" panose="020B0604020202020204" pitchFamily="34" charset="0"/>
              </a:rPr>
              <a:t>Financial Aid</a:t>
            </a:r>
          </a:p>
          <a:p>
            <a:pPr lvl="1"/>
            <a:endParaRPr lang="en-US" dirty="0">
              <a:latin typeface="Lora" pitchFamily="2" charset="0"/>
              <a:cs typeface="Arial" panose="020B0604020202020204" pitchFamily="34" charset="0"/>
            </a:endParaRPr>
          </a:p>
          <a:p>
            <a:pPr lvl="1"/>
            <a:r>
              <a:rPr lang="en-US" dirty="0">
                <a:latin typeface="Lora" pitchFamily="2" charset="0"/>
                <a:cs typeface="Arial" panose="020B0604020202020204" pitchFamily="34" charset="0"/>
              </a:rPr>
              <a:t>Bursar’s Office</a:t>
            </a:r>
          </a:p>
          <a:p>
            <a:pPr lvl="1"/>
            <a:endParaRPr lang="en-US" dirty="0">
              <a:latin typeface="Lora" pitchFamily="2" charset="0"/>
              <a:cs typeface="Arial" panose="020B0604020202020204" pitchFamily="34" charset="0"/>
            </a:endParaRPr>
          </a:p>
          <a:p>
            <a:pPr lvl="1"/>
            <a:r>
              <a:rPr lang="en-US" dirty="0">
                <a:latin typeface="Lora" pitchFamily="2" charset="0"/>
                <a:cs typeface="Arial" panose="020B0604020202020204" pitchFamily="34" charset="0"/>
              </a:rPr>
              <a:t>Office of the Registrar</a:t>
            </a:r>
          </a:p>
          <a:p>
            <a:pPr lvl="1"/>
            <a:endParaRPr lang="en-US" dirty="0">
              <a:latin typeface="Lora" pitchFamily="2" charset="0"/>
              <a:cs typeface="Arial" panose="020B0604020202020204" pitchFamily="34" charset="0"/>
            </a:endParaRPr>
          </a:p>
          <a:p>
            <a:pPr lvl="1"/>
            <a:endParaRPr lang="en-US" dirty="0">
              <a:latin typeface="Lora" pitchFamily="2" charset="0"/>
              <a:cs typeface="Arial" panose="020B0604020202020204" pitchFamily="34" charset="0"/>
            </a:endParaRPr>
          </a:p>
        </p:txBody>
      </p:sp>
    </p:spTree>
    <p:extLst>
      <p:ext uri="{BB962C8B-B14F-4D97-AF65-F5344CB8AC3E}">
        <p14:creationId xmlns:p14="http://schemas.microsoft.com/office/powerpoint/2010/main" val="531444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F0FFD28-6216-A026-C13F-7203B1C404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C961E2-9384-896C-260C-D846E28838F0}"/>
              </a:ext>
            </a:extLst>
          </p:cNvPr>
          <p:cNvSpPr>
            <a:spLocks noGrp="1"/>
          </p:cNvSpPr>
          <p:nvPr>
            <p:ph type="title"/>
          </p:nvPr>
        </p:nvSpPr>
        <p:spPr>
          <a:xfrm>
            <a:off x="3132160" y="365125"/>
            <a:ext cx="8748216" cy="1325563"/>
          </a:xfrm>
        </p:spPr>
        <p:txBody>
          <a:bodyPr/>
          <a:lstStyle/>
          <a:p>
            <a:r>
              <a:rPr lang="en-US" b="1" dirty="0">
                <a:latin typeface="Lora" pitchFamily="2" charset="0"/>
                <a:cs typeface="Arial" panose="020B0604020202020204" pitchFamily="34" charset="0"/>
              </a:rPr>
              <a:t>Feedback</a:t>
            </a:r>
          </a:p>
        </p:txBody>
      </p:sp>
      <p:sp>
        <p:nvSpPr>
          <p:cNvPr id="3" name="Content Placeholder 2">
            <a:extLst>
              <a:ext uri="{FF2B5EF4-FFF2-40B4-BE49-F238E27FC236}">
                <a16:creationId xmlns:a16="http://schemas.microsoft.com/office/drawing/2014/main" id="{8BF20E48-1FEA-7E4D-307E-F58B0EE6DC14}"/>
              </a:ext>
            </a:extLst>
          </p:cNvPr>
          <p:cNvSpPr>
            <a:spLocks noGrp="1"/>
          </p:cNvSpPr>
          <p:nvPr>
            <p:ph idx="1"/>
          </p:nvPr>
        </p:nvSpPr>
        <p:spPr>
          <a:xfrm>
            <a:off x="3132160" y="1825625"/>
            <a:ext cx="8748216" cy="4351338"/>
          </a:xfrm>
        </p:spPr>
        <p:txBody>
          <a:bodyPr/>
          <a:lstStyle/>
          <a:p>
            <a:endParaRPr lang="en-US" dirty="0">
              <a:latin typeface="Lora" pitchFamily="2" charset="0"/>
              <a:cs typeface="Arial" panose="020B0604020202020204" pitchFamily="34" charset="0"/>
            </a:endParaRPr>
          </a:p>
        </p:txBody>
      </p:sp>
      <p:pic>
        <p:nvPicPr>
          <p:cNvPr id="1026" name="Picture 2">
            <a:extLst>
              <a:ext uri="{FF2B5EF4-FFF2-40B4-BE49-F238E27FC236}">
                <a16:creationId xmlns:a16="http://schemas.microsoft.com/office/drawing/2014/main" id="{9FE648C0-ADE6-B2E5-9116-4CE41CF426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3494" y="1825625"/>
            <a:ext cx="3945548" cy="3945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1467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84405-297D-BBA1-E6BA-946EE8C738E5}"/>
              </a:ext>
            </a:extLst>
          </p:cNvPr>
          <p:cNvSpPr>
            <a:spLocks noGrp="1"/>
          </p:cNvSpPr>
          <p:nvPr>
            <p:ph type="title"/>
          </p:nvPr>
        </p:nvSpPr>
        <p:spPr>
          <a:xfrm>
            <a:off x="3132160" y="365125"/>
            <a:ext cx="8748216" cy="1325563"/>
          </a:xfrm>
        </p:spPr>
        <p:txBody>
          <a:bodyPr/>
          <a:lstStyle/>
          <a:p>
            <a:endParaRPr lang="en-US" b="1" dirty="0">
              <a:latin typeface="Lora" pitchFamily="2" charset="0"/>
              <a:cs typeface="Arial" panose="020B0604020202020204" pitchFamily="34" charset="0"/>
            </a:endParaRPr>
          </a:p>
        </p:txBody>
      </p:sp>
      <p:sp>
        <p:nvSpPr>
          <p:cNvPr id="3" name="Content Placeholder 2">
            <a:extLst>
              <a:ext uri="{FF2B5EF4-FFF2-40B4-BE49-F238E27FC236}">
                <a16:creationId xmlns:a16="http://schemas.microsoft.com/office/drawing/2014/main" id="{9D1FD0DF-B60F-E8DE-AA33-C4193CDEB7CB}"/>
              </a:ext>
            </a:extLst>
          </p:cNvPr>
          <p:cNvSpPr>
            <a:spLocks noGrp="1"/>
          </p:cNvSpPr>
          <p:nvPr>
            <p:ph idx="1"/>
          </p:nvPr>
        </p:nvSpPr>
        <p:spPr>
          <a:xfrm>
            <a:off x="3132160" y="1825625"/>
            <a:ext cx="8748216" cy="4351338"/>
          </a:xfrm>
        </p:spPr>
        <p:txBody>
          <a:bodyPr/>
          <a:lstStyle/>
          <a:p>
            <a:endParaRPr lang="en-US" dirty="0">
              <a:latin typeface="Lora" pitchFamily="2" charset="0"/>
              <a:cs typeface="Arial" panose="020B0604020202020204" pitchFamily="34" charset="0"/>
            </a:endParaRPr>
          </a:p>
        </p:txBody>
      </p:sp>
    </p:spTree>
    <p:extLst>
      <p:ext uri="{BB962C8B-B14F-4D97-AF65-F5344CB8AC3E}">
        <p14:creationId xmlns:p14="http://schemas.microsoft.com/office/powerpoint/2010/main" val="9388445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2924C76-D6CE-CCA6-4B36-081D81C8FB0C}"/>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24EE16DE-F768-B936-0827-581E3710AB9D}"/>
              </a:ext>
            </a:extLst>
          </p:cNvPr>
          <p:cNvSpPr txBox="1">
            <a:spLocks/>
          </p:cNvSpPr>
          <p:nvPr/>
        </p:nvSpPr>
        <p:spPr>
          <a:xfrm>
            <a:off x="1652318" y="178516"/>
            <a:ext cx="8748216" cy="14415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Lora" pitchFamily="2" charset="0"/>
                <a:cs typeface="Arial" panose="020B0604020202020204" pitchFamily="34" charset="0"/>
              </a:rPr>
              <a:t>Transition = Change</a:t>
            </a:r>
          </a:p>
        </p:txBody>
      </p:sp>
    </p:spTree>
    <p:extLst>
      <p:ext uri="{BB962C8B-B14F-4D97-AF65-F5344CB8AC3E}">
        <p14:creationId xmlns:p14="http://schemas.microsoft.com/office/powerpoint/2010/main" val="3012492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CCFEE-99DE-6F0D-B8D6-4C533178266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1A81A7C-4F0A-5BB9-907D-E553E2ED1C01}"/>
              </a:ext>
            </a:extLst>
          </p:cNvPr>
          <p:cNvSpPr>
            <a:spLocks noGrp="1"/>
          </p:cNvSpPr>
          <p:nvPr>
            <p:ph type="title"/>
          </p:nvPr>
        </p:nvSpPr>
        <p:spPr>
          <a:xfrm>
            <a:off x="804502" y="-265360"/>
            <a:ext cx="10515600" cy="1325563"/>
          </a:xfrm>
        </p:spPr>
        <p:txBody>
          <a:bodyPr/>
          <a:lstStyle/>
          <a:p>
            <a:pPr algn="ctr"/>
            <a:r>
              <a:rPr lang="en-US" b="1" dirty="0">
                <a:latin typeface="Lora" pitchFamily="2" charset="0"/>
                <a:cs typeface="Arial" panose="020B0604020202020204" pitchFamily="34" charset="0"/>
              </a:rPr>
              <a:t>Zeller &amp; Mosier W-Curve</a:t>
            </a:r>
          </a:p>
        </p:txBody>
      </p:sp>
      <p:sp>
        <p:nvSpPr>
          <p:cNvPr id="6" name="Content Placeholder 5">
            <a:extLst>
              <a:ext uri="{FF2B5EF4-FFF2-40B4-BE49-F238E27FC236}">
                <a16:creationId xmlns:a16="http://schemas.microsoft.com/office/drawing/2014/main" id="{90AC2483-FDD1-EA5E-6602-0A8FBF78F523}"/>
              </a:ext>
            </a:extLst>
          </p:cNvPr>
          <p:cNvSpPr>
            <a:spLocks noGrp="1"/>
          </p:cNvSpPr>
          <p:nvPr>
            <p:ph sz="half" idx="2"/>
          </p:nvPr>
        </p:nvSpPr>
        <p:spPr>
          <a:xfrm>
            <a:off x="1330059" y="1230917"/>
            <a:ext cx="2499851" cy="492076"/>
          </a:xfrm>
        </p:spPr>
        <p:txBody>
          <a:bodyPr>
            <a:normAutofit fontScale="92500" lnSpcReduction="10000"/>
          </a:bodyPr>
          <a:lstStyle/>
          <a:p>
            <a:pPr marL="0" indent="0" algn="ctr">
              <a:buNone/>
            </a:pPr>
            <a:r>
              <a:rPr lang="en-US" sz="3200" dirty="0">
                <a:latin typeface="Lora" pitchFamily="2" charset="0"/>
                <a:cs typeface="Arial" panose="020B0604020202020204" pitchFamily="34" charset="0"/>
              </a:rPr>
              <a:t>Honeymoon</a:t>
            </a:r>
          </a:p>
        </p:txBody>
      </p:sp>
      <p:sp>
        <p:nvSpPr>
          <p:cNvPr id="3" name="TextBox 2">
            <a:extLst>
              <a:ext uri="{FF2B5EF4-FFF2-40B4-BE49-F238E27FC236}">
                <a16:creationId xmlns:a16="http://schemas.microsoft.com/office/drawing/2014/main" id="{629D8C26-BECB-5842-F796-2A6179B04633}"/>
              </a:ext>
            </a:extLst>
          </p:cNvPr>
          <p:cNvSpPr txBox="1"/>
          <p:nvPr/>
        </p:nvSpPr>
        <p:spPr>
          <a:xfrm>
            <a:off x="3047281" y="2861078"/>
            <a:ext cx="6094562" cy="369332"/>
          </a:xfrm>
          <a:prstGeom prst="rect">
            <a:avLst/>
          </a:prstGeom>
          <a:noFill/>
        </p:spPr>
        <p:txBody>
          <a:bodyPr wrap="square">
            <a:spAutoFit/>
          </a:bodyPr>
          <a:lstStyle/>
          <a:p>
            <a:r>
              <a:rPr lang="en-US" b="0" dirty="0">
                <a:effectLst/>
                <a:latin typeface="Lora" pitchFamily="2" charset="0"/>
              </a:rPr>
              <a:t> </a:t>
            </a:r>
            <a:endParaRPr lang="en-US" dirty="0">
              <a:latin typeface="Lora" pitchFamily="2" charset="0"/>
            </a:endParaRPr>
          </a:p>
        </p:txBody>
      </p:sp>
      <p:sp>
        <p:nvSpPr>
          <p:cNvPr id="8" name="Freeform: Shape 7">
            <a:extLst>
              <a:ext uri="{FF2B5EF4-FFF2-40B4-BE49-F238E27FC236}">
                <a16:creationId xmlns:a16="http://schemas.microsoft.com/office/drawing/2014/main" id="{6BD91C33-9483-2187-7652-C5FC9D1D1A67}"/>
              </a:ext>
            </a:extLst>
          </p:cNvPr>
          <p:cNvSpPr/>
          <p:nvPr/>
        </p:nvSpPr>
        <p:spPr>
          <a:xfrm>
            <a:off x="2448232" y="1771105"/>
            <a:ext cx="7383417" cy="3158260"/>
          </a:xfrm>
          <a:custGeom>
            <a:avLst/>
            <a:gdLst>
              <a:gd name="connsiteX0" fmla="*/ 0 w 7399090"/>
              <a:gd name="connsiteY0" fmla="*/ 25166 h 3252704"/>
              <a:gd name="connsiteX1" fmla="*/ 1367406 w 7399090"/>
              <a:gd name="connsiteY1" fmla="*/ 3246539 h 3252704"/>
              <a:gd name="connsiteX2" fmla="*/ 3665989 w 7399090"/>
              <a:gd name="connsiteY2" fmla="*/ 897622 h 3252704"/>
              <a:gd name="connsiteX3" fmla="*/ 5947795 w 7399090"/>
              <a:gd name="connsiteY3" fmla="*/ 3129093 h 3252704"/>
              <a:gd name="connsiteX4" fmla="*/ 7399090 w 7399090"/>
              <a:gd name="connsiteY4" fmla="*/ 0 h 3252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9090" h="3252704">
                <a:moveTo>
                  <a:pt x="0" y="25166"/>
                </a:moveTo>
                <a:cubicBezTo>
                  <a:pt x="378204" y="1563148"/>
                  <a:pt x="756408" y="3101130"/>
                  <a:pt x="1367406" y="3246539"/>
                </a:cubicBezTo>
                <a:cubicBezTo>
                  <a:pt x="1978404" y="3391948"/>
                  <a:pt x="2902591" y="917196"/>
                  <a:pt x="3665989" y="897622"/>
                </a:cubicBezTo>
                <a:cubicBezTo>
                  <a:pt x="4429387" y="878048"/>
                  <a:pt x="5325612" y="3278697"/>
                  <a:pt x="5947795" y="3129093"/>
                </a:cubicBezTo>
                <a:cubicBezTo>
                  <a:pt x="6569979" y="2979489"/>
                  <a:pt x="6984534" y="1489744"/>
                  <a:pt x="7399090"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Lora" pitchFamily="2" charset="0"/>
            </a:endParaRPr>
          </a:p>
        </p:txBody>
      </p:sp>
      <p:sp>
        <p:nvSpPr>
          <p:cNvPr id="9" name="Content Placeholder 5">
            <a:extLst>
              <a:ext uri="{FF2B5EF4-FFF2-40B4-BE49-F238E27FC236}">
                <a16:creationId xmlns:a16="http://schemas.microsoft.com/office/drawing/2014/main" id="{248DA062-296D-3DD4-2BE1-27C58EA68159}"/>
              </a:ext>
            </a:extLst>
          </p:cNvPr>
          <p:cNvSpPr txBox="1">
            <a:spLocks/>
          </p:cNvSpPr>
          <p:nvPr/>
        </p:nvSpPr>
        <p:spPr>
          <a:xfrm>
            <a:off x="2448231" y="5032087"/>
            <a:ext cx="3108802" cy="11094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dirty="0">
                <a:latin typeface="Lora" pitchFamily="2" charset="0"/>
                <a:cs typeface="Arial" panose="020B0604020202020204" pitchFamily="34" charset="0"/>
              </a:rPr>
              <a:t>Culture Shock</a:t>
            </a:r>
          </a:p>
        </p:txBody>
      </p:sp>
      <p:sp>
        <p:nvSpPr>
          <p:cNvPr id="10" name="Content Placeholder 5">
            <a:extLst>
              <a:ext uri="{FF2B5EF4-FFF2-40B4-BE49-F238E27FC236}">
                <a16:creationId xmlns:a16="http://schemas.microsoft.com/office/drawing/2014/main" id="{FC621342-181A-751B-CC0F-13FF35A23BF4}"/>
              </a:ext>
            </a:extLst>
          </p:cNvPr>
          <p:cNvSpPr txBox="1">
            <a:spLocks/>
          </p:cNvSpPr>
          <p:nvPr/>
        </p:nvSpPr>
        <p:spPr>
          <a:xfrm>
            <a:off x="4930298" y="1672553"/>
            <a:ext cx="2551038" cy="6533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dirty="0">
                <a:latin typeface="Lora" pitchFamily="2" charset="0"/>
                <a:cs typeface="Arial" panose="020B0604020202020204" pitchFamily="34" charset="0"/>
              </a:rPr>
              <a:t>Initial Adjustment</a:t>
            </a:r>
          </a:p>
        </p:txBody>
      </p:sp>
      <p:sp>
        <p:nvSpPr>
          <p:cNvPr id="12" name="TextBox 11">
            <a:extLst>
              <a:ext uri="{FF2B5EF4-FFF2-40B4-BE49-F238E27FC236}">
                <a16:creationId xmlns:a16="http://schemas.microsoft.com/office/drawing/2014/main" id="{6E7D551C-B614-C432-A793-AEBB83C08B26}"/>
              </a:ext>
            </a:extLst>
          </p:cNvPr>
          <p:cNvSpPr txBox="1"/>
          <p:nvPr/>
        </p:nvSpPr>
        <p:spPr>
          <a:xfrm>
            <a:off x="6634969" y="5007524"/>
            <a:ext cx="3938182" cy="584775"/>
          </a:xfrm>
          <a:prstGeom prst="rect">
            <a:avLst/>
          </a:prstGeom>
          <a:noFill/>
        </p:spPr>
        <p:txBody>
          <a:bodyPr wrap="square">
            <a:spAutoFit/>
          </a:bodyPr>
          <a:lstStyle/>
          <a:p>
            <a:pPr marL="0" indent="0" algn="ctr">
              <a:buFont typeface="Arial" panose="020B0604020202020204" pitchFamily="34" charset="0"/>
              <a:buNone/>
            </a:pPr>
            <a:r>
              <a:rPr lang="en-US" sz="3200" dirty="0">
                <a:latin typeface="Lora" pitchFamily="2" charset="0"/>
                <a:cs typeface="Arial" panose="020B0604020202020204" pitchFamily="34" charset="0"/>
              </a:rPr>
              <a:t>Mental Isolation</a:t>
            </a:r>
          </a:p>
        </p:txBody>
      </p:sp>
      <p:sp>
        <p:nvSpPr>
          <p:cNvPr id="14" name="Oval 13">
            <a:extLst>
              <a:ext uri="{FF2B5EF4-FFF2-40B4-BE49-F238E27FC236}">
                <a16:creationId xmlns:a16="http://schemas.microsoft.com/office/drawing/2014/main" id="{E718C262-B9D5-08ED-59AB-7C49F846B8C0}"/>
              </a:ext>
            </a:extLst>
          </p:cNvPr>
          <p:cNvSpPr/>
          <p:nvPr/>
        </p:nvSpPr>
        <p:spPr>
          <a:xfrm flipH="1">
            <a:off x="2316478" y="1685887"/>
            <a:ext cx="263506" cy="263506"/>
          </a:xfrm>
          <a:prstGeom prst="ellipse">
            <a:avLst/>
          </a:prstGeom>
          <a:solidFill>
            <a:srgbClr val="CDBA82"/>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b="1" dirty="0">
              <a:solidFill>
                <a:sysClr val="windowText" lastClr="000000"/>
              </a:solidFill>
              <a:latin typeface="Lora" pitchFamily="2" charset="0"/>
            </a:endParaRPr>
          </a:p>
        </p:txBody>
      </p:sp>
      <p:sp>
        <p:nvSpPr>
          <p:cNvPr id="15" name="Oval 14">
            <a:extLst>
              <a:ext uri="{FF2B5EF4-FFF2-40B4-BE49-F238E27FC236}">
                <a16:creationId xmlns:a16="http://schemas.microsoft.com/office/drawing/2014/main" id="{159F72C1-2136-16AF-502B-DF64258924E4}"/>
              </a:ext>
            </a:extLst>
          </p:cNvPr>
          <p:cNvSpPr/>
          <p:nvPr/>
        </p:nvSpPr>
        <p:spPr>
          <a:xfrm flipH="1">
            <a:off x="3698157" y="4811434"/>
            <a:ext cx="263506" cy="263506"/>
          </a:xfrm>
          <a:prstGeom prst="ellipse">
            <a:avLst/>
          </a:prstGeom>
          <a:solidFill>
            <a:srgbClr val="CDBA82"/>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b="1" dirty="0">
              <a:solidFill>
                <a:sysClr val="windowText" lastClr="000000"/>
              </a:solidFill>
              <a:latin typeface="Lora" pitchFamily="2" charset="0"/>
            </a:endParaRPr>
          </a:p>
        </p:txBody>
      </p:sp>
      <p:sp>
        <p:nvSpPr>
          <p:cNvPr id="16" name="Oval 15">
            <a:extLst>
              <a:ext uri="{FF2B5EF4-FFF2-40B4-BE49-F238E27FC236}">
                <a16:creationId xmlns:a16="http://schemas.microsoft.com/office/drawing/2014/main" id="{782AD7E5-1A98-9959-0C3C-873AE0BF3EB2}"/>
              </a:ext>
            </a:extLst>
          </p:cNvPr>
          <p:cNvSpPr/>
          <p:nvPr/>
        </p:nvSpPr>
        <p:spPr>
          <a:xfrm flipH="1">
            <a:off x="6062302" y="2552098"/>
            <a:ext cx="263506" cy="263506"/>
          </a:xfrm>
          <a:prstGeom prst="ellipse">
            <a:avLst/>
          </a:prstGeom>
          <a:solidFill>
            <a:srgbClr val="CDBA82"/>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b="1" dirty="0">
              <a:solidFill>
                <a:sysClr val="windowText" lastClr="000000"/>
              </a:solidFill>
              <a:latin typeface="Lora" pitchFamily="2" charset="0"/>
            </a:endParaRPr>
          </a:p>
        </p:txBody>
      </p:sp>
      <p:sp>
        <p:nvSpPr>
          <p:cNvPr id="17" name="Oval 16">
            <a:extLst>
              <a:ext uri="{FF2B5EF4-FFF2-40B4-BE49-F238E27FC236}">
                <a16:creationId xmlns:a16="http://schemas.microsoft.com/office/drawing/2014/main" id="{904DACE5-F444-519A-E144-F771FD980BDF}"/>
              </a:ext>
            </a:extLst>
          </p:cNvPr>
          <p:cNvSpPr/>
          <p:nvPr/>
        </p:nvSpPr>
        <p:spPr>
          <a:xfrm flipH="1">
            <a:off x="8230339" y="4731421"/>
            <a:ext cx="263506" cy="263506"/>
          </a:xfrm>
          <a:prstGeom prst="ellipse">
            <a:avLst/>
          </a:prstGeom>
          <a:solidFill>
            <a:srgbClr val="CDBA82"/>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b="1" dirty="0">
              <a:solidFill>
                <a:sysClr val="windowText" lastClr="000000"/>
              </a:solidFill>
              <a:latin typeface="Lora" pitchFamily="2" charset="0"/>
            </a:endParaRPr>
          </a:p>
        </p:txBody>
      </p:sp>
      <p:sp>
        <p:nvSpPr>
          <p:cNvPr id="18" name="Oval 17">
            <a:extLst>
              <a:ext uri="{FF2B5EF4-FFF2-40B4-BE49-F238E27FC236}">
                <a16:creationId xmlns:a16="http://schemas.microsoft.com/office/drawing/2014/main" id="{26C5C80C-9C0F-AEBD-5EEB-D32CF1F57157}"/>
              </a:ext>
            </a:extLst>
          </p:cNvPr>
          <p:cNvSpPr/>
          <p:nvPr/>
        </p:nvSpPr>
        <p:spPr>
          <a:xfrm flipH="1">
            <a:off x="9720551" y="1683855"/>
            <a:ext cx="263506" cy="263506"/>
          </a:xfrm>
          <a:prstGeom prst="ellipse">
            <a:avLst/>
          </a:prstGeom>
          <a:solidFill>
            <a:srgbClr val="CDBA82"/>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b="1" dirty="0">
              <a:solidFill>
                <a:sysClr val="windowText" lastClr="000000"/>
              </a:solidFill>
              <a:latin typeface="Lora" pitchFamily="2" charset="0"/>
            </a:endParaRPr>
          </a:p>
        </p:txBody>
      </p:sp>
      <p:cxnSp>
        <p:nvCxnSpPr>
          <p:cNvPr id="20" name="Straight Arrow Connector 19">
            <a:extLst>
              <a:ext uri="{FF2B5EF4-FFF2-40B4-BE49-F238E27FC236}">
                <a16:creationId xmlns:a16="http://schemas.microsoft.com/office/drawing/2014/main" id="{FFB6D004-5D7D-AE3D-0259-E3F35F816B1B}"/>
              </a:ext>
            </a:extLst>
          </p:cNvPr>
          <p:cNvCxnSpPr/>
          <p:nvPr/>
        </p:nvCxnSpPr>
        <p:spPr>
          <a:xfrm>
            <a:off x="341462" y="6230448"/>
            <a:ext cx="115062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Oval 20">
            <a:extLst>
              <a:ext uri="{FF2B5EF4-FFF2-40B4-BE49-F238E27FC236}">
                <a16:creationId xmlns:a16="http://schemas.microsoft.com/office/drawing/2014/main" id="{ADDE940E-8935-36C4-59C3-EC3A6648F19A}"/>
              </a:ext>
            </a:extLst>
          </p:cNvPr>
          <p:cNvSpPr/>
          <p:nvPr/>
        </p:nvSpPr>
        <p:spPr>
          <a:xfrm flipH="1">
            <a:off x="3698157" y="6084116"/>
            <a:ext cx="263506" cy="263506"/>
          </a:xfrm>
          <a:prstGeom prst="ellipse">
            <a:avLst/>
          </a:prstGeom>
          <a:solidFill>
            <a:srgbClr val="CDBA82"/>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b="1" dirty="0">
              <a:solidFill>
                <a:sysClr val="windowText" lastClr="000000"/>
              </a:solidFill>
              <a:latin typeface="Lora" pitchFamily="2" charset="0"/>
            </a:endParaRPr>
          </a:p>
        </p:txBody>
      </p:sp>
      <p:sp>
        <p:nvSpPr>
          <p:cNvPr id="22" name="Content Placeholder 5">
            <a:extLst>
              <a:ext uri="{FF2B5EF4-FFF2-40B4-BE49-F238E27FC236}">
                <a16:creationId xmlns:a16="http://schemas.microsoft.com/office/drawing/2014/main" id="{77C35D4E-F94A-830F-8CC4-C318F83DC283}"/>
              </a:ext>
            </a:extLst>
          </p:cNvPr>
          <p:cNvSpPr txBox="1">
            <a:spLocks/>
          </p:cNvSpPr>
          <p:nvPr/>
        </p:nvSpPr>
        <p:spPr>
          <a:xfrm>
            <a:off x="3073194" y="6394518"/>
            <a:ext cx="1513432" cy="5551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latin typeface="Lora" pitchFamily="2" charset="0"/>
                <a:cs typeface="Arial" panose="020B0604020202020204" pitchFamily="34" charset="0"/>
              </a:rPr>
              <a:t>Week 6 </a:t>
            </a:r>
          </a:p>
        </p:txBody>
      </p:sp>
      <p:sp>
        <p:nvSpPr>
          <p:cNvPr id="23" name="Oval 22">
            <a:extLst>
              <a:ext uri="{FF2B5EF4-FFF2-40B4-BE49-F238E27FC236}">
                <a16:creationId xmlns:a16="http://schemas.microsoft.com/office/drawing/2014/main" id="{3458CE9C-E1F3-3442-675A-F35017A7E836}"/>
              </a:ext>
            </a:extLst>
          </p:cNvPr>
          <p:cNvSpPr/>
          <p:nvPr/>
        </p:nvSpPr>
        <p:spPr>
          <a:xfrm flipH="1">
            <a:off x="2316478" y="6113578"/>
            <a:ext cx="263506" cy="263506"/>
          </a:xfrm>
          <a:prstGeom prst="ellipse">
            <a:avLst/>
          </a:prstGeom>
          <a:solidFill>
            <a:srgbClr val="CDBA82"/>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b="1" dirty="0">
              <a:solidFill>
                <a:sysClr val="windowText" lastClr="000000"/>
              </a:solidFill>
              <a:latin typeface="Lora" pitchFamily="2" charset="0"/>
            </a:endParaRPr>
          </a:p>
        </p:txBody>
      </p:sp>
      <p:sp>
        <p:nvSpPr>
          <p:cNvPr id="25" name="TextBox 24">
            <a:extLst>
              <a:ext uri="{FF2B5EF4-FFF2-40B4-BE49-F238E27FC236}">
                <a16:creationId xmlns:a16="http://schemas.microsoft.com/office/drawing/2014/main" id="{879A1F56-CFA7-0A0D-EB4F-C9A430ED6877}"/>
              </a:ext>
            </a:extLst>
          </p:cNvPr>
          <p:cNvSpPr txBox="1"/>
          <p:nvPr/>
        </p:nvSpPr>
        <p:spPr>
          <a:xfrm>
            <a:off x="1633996" y="6347319"/>
            <a:ext cx="1628469" cy="461665"/>
          </a:xfrm>
          <a:prstGeom prst="rect">
            <a:avLst/>
          </a:prstGeom>
          <a:noFill/>
        </p:spPr>
        <p:txBody>
          <a:bodyPr wrap="square">
            <a:spAutoFit/>
          </a:bodyPr>
          <a:lstStyle/>
          <a:p>
            <a:pPr marL="0" indent="0" algn="ctr">
              <a:buFont typeface="Arial" panose="020B0604020202020204" pitchFamily="34" charset="0"/>
              <a:buNone/>
            </a:pPr>
            <a:r>
              <a:rPr lang="en-US" sz="2400" dirty="0">
                <a:latin typeface="Lora" pitchFamily="2" charset="0"/>
                <a:cs typeface="Arial" panose="020B0604020202020204" pitchFamily="34" charset="0"/>
              </a:rPr>
              <a:t>Week 1</a:t>
            </a:r>
          </a:p>
        </p:txBody>
      </p:sp>
      <p:sp>
        <p:nvSpPr>
          <p:cNvPr id="26" name="Oval 25">
            <a:extLst>
              <a:ext uri="{FF2B5EF4-FFF2-40B4-BE49-F238E27FC236}">
                <a16:creationId xmlns:a16="http://schemas.microsoft.com/office/drawing/2014/main" id="{E98CA55C-A201-C57D-2A25-A01BEB8887CE}"/>
              </a:ext>
            </a:extLst>
          </p:cNvPr>
          <p:cNvSpPr/>
          <p:nvPr/>
        </p:nvSpPr>
        <p:spPr>
          <a:xfrm flipH="1">
            <a:off x="6062302" y="6140096"/>
            <a:ext cx="263506" cy="263506"/>
          </a:xfrm>
          <a:prstGeom prst="ellipse">
            <a:avLst/>
          </a:prstGeom>
          <a:solidFill>
            <a:srgbClr val="CDBA82"/>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b="1" dirty="0">
              <a:solidFill>
                <a:sysClr val="windowText" lastClr="000000"/>
              </a:solidFill>
              <a:latin typeface="Lora" pitchFamily="2" charset="0"/>
            </a:endParaRPr>
          </a:p>
        </p:txBody>
      </p:sp>
      <p:sp>
        <p:nvSpPr>
          <p:cNvPr id="27" name="Content Placeholder 5">
            <a:extLst>
              <a:ext uri="{FF2B5EF4-FFF2-40B4-BE49-F238E27FC236}">
                <a16:creationId xmlns:a16="http://schemas.microsoft.com/office/drawing/2014/main" id="{87D912DF-23A2-2A6D-C133-959FBA6E190B}"/>
              </a:ext>
            </a:extLst>
          </p:cNvPr>
          <p:cNvSpPr txBox="1">
            <a:spLocks/>
          </p:cNvSpPr>
          <p:nvPr/>
        </p:nvSpPr>
        <p:spPr>
          <a:xfrm>
            <a:off x="5070390" y="6406766"/>
            <a:ext cx="2048343" cy="5551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latin typeface="Lora" pitchFamily="2" charset="0"/>
                <a:cs typeface="Arial" panose="020B0604020202020204" pitchFamily="34" charset="0"/>
              </a:rPr>
              <a:t>Weeks 8 - 10 </a:t>
            </a:r>
          </a:p>
        </p:txBody>
      </p:sp>
      <p:sp>
        <p:nvSpPr>
          <p:cNvPr id="28" name="Oval 27">
            <a:extLst>
              <a:ext uri="{FF2B5EF4-FFF2-40B4-BE49-F238E27FC236}">
                <a16:creationId xmlns:a16="http://schemas.microsoft.com/office/drawing/2014/main" id="{BCD03736-48EF-A38C-1725-5AE6811B13A9}"/>
              </a:ext>
            </a:extLst>
          </p:cNvPr>
          <p:cNvSpPr/>
          <p:nvPr/>
        </p:nvSpPr>
        <p:spPr>
          <a:xfrm flipH="1">
            <a:off x="8230339" y="6114394"/>
            <a:ext cx="263506" cy="263506"/>
          </a:xfrm>
          <a:prstGeom prst="ellipse">
            <a:avLst/>
          </a:prstGeom>
          <a:solidFill>
            <a:srgbClr val="CDBA82"/>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b="1" dirty="0">
              <a:solidFill>
                <a:sysClr val="windowText" lastClr="000000"/>
              </a:solidFill>
              <a:latin typeface="Lora" pitchFamily="2" charset="0"/>
            </a:endParaRPr>
          </a:p>
        </p:txBody>
      </p:sp>
      <p:sp>
        <p:nvSpPr>
          <p:cNvPr id="29" name="Oval 28">
            <a:extLst>
              <a:ext uri="{FF2B5EF4-FFF2-40B4-BE49-F238E27FC236}">
                <a16:creationId xmlns:a16="http://schemas.microsoft.com/office/drawing/2014/main" id="{98907221-5EDD-790A-AC1E-41B01E6BD8BB}"/>
              </a:ext>
            </a:extLst>
          </p:cNvPr>
          <p:cNvSpPr/>
          <p:nvPr/>
        </p:nvSpPr>
        <p:spPr>
          <a:xfrm flipH="1">
            <a:off x="9743769" y="6126280"/>
            <a:ext cx="263506" cy="263506"/>
          </a:xfrm>
          <a:prstGeom prst="ellipse">
            <a:avLst/>
          </a:prstGeom>
          <a:solidFill>
            <a:srgbClr val="CDBA82"/>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b="1" dirty="0">
              <a:solidFill>
                <a:sysClr val="windowText" lastClr="000000"/>
              </a:solidFill>
              <a:latin typeface="Lora" pitchFamily="2" charset="0"/>
            </a:endParaRPr>
          </a:p>
        </p:txBody>
      </p:sp>
      <p:sp>
        <p:nvSpPr>
          <p:cNvPr id="30" name="Content Placeholder 5">
            <a:extLst>
              <a:ext uri="{FF2B5EF4-FFF2-40B4-BE49-F238E27FC236}">
                <a16:creationId xmlns:a16="http://schemas.microsoft.com/office/drawing/2014/main" id="{964DFF3E-23D3-2F97-80F4-90A9D3828135}"/>
              </a:ext>
            </a:extLst>
          </p:cNvPr>
          <p:cNvSpPr txBox="1">
            <a:spLocks/>
          </p:cNvSpPr>
          <p:nvPr/>
        </p:nvSpPr>
        <p:spPr>
          <a:xfrm>
            <a:off x="7050642" y="6405617"/>
            <a:ext cx="2359393" cy="5551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latin typeface="Lora" pitchFamily="2" charset="0"/>
                <a:cs typeface="Arial" panose="020B0604020202020204" pitchFamily="34" charset="0"/>
              </a:rPr>
              <a:t>Weeks 10 - 12</a:t>
            </a:r>
          </a:p>
        </p:txBody>
      </p:sp>
      <p:sp>
        <p:nvSpPr>
          <p:cNvPr id="31" name="Content Placeholder 5">
            <a:extLst>
              <a:ext uri="{FF2B5EF4-FFF2-40B4-BE49-F238E27FC236}">
                <a16:creationId xmlns:a16="http://schemas.microsoft.com/office/drawing/2014/main" id="{02B8CB2B-3DBA-75FA-C214-7AC4573D580E}"/>
              </a:ext>
            </a:extLst>
          </p:cNvPr>
          <p:cNvSpPr txBox="1">
            <a:spLocks/>
          </p:cNvSpPr>
          <p:nvPr/>
        </p:nvSpPr>
        <p:spPr>
          <a:xfrm>
            <a:off x="8983103" y="6405617"/>
            <a:ext cx="2048343" cy="5551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latin typeface="Lora" pitchFamily="2" charset="0"/>
                <a:cs typeface="Arial" panose="020B0604020202020204" pitchFamily="34" charset="0"/>
              </a:rPr>
              <a:t>Week 16</a:t>
            </a:r>
          </a:p>
        </p:txBody>
      </p:sp>
      <p:sp>
        <p:nvSpPr>
          <p:cNvPr id="13" name="TextBox 12">
            <a:extLst>
              <a:ext uri="{FF2B5EF4-FFF2-40B4-BE49-F238E27FC236}">
                <a16:creationId xmlns:a16="http://schemas.microsoft.com/office/drawing/2014/main" id="{85BABDC4-E739-FF10-A2E4-9DA2343F0AC1}"/>
              </a:ext>
            </a:extLst>
          </p:cNvPr>
          <p:cNvSpPr txBox="1"/>
          <p:nvPr/>
        </p:nvSpPr>
        <p:spPr>
          <a:xfrm>
            <a:off x="7587953" y="700265"/>
            <a:ext cx="4487391" cy="1077218"/>
          </a:xfrm>
          <a:prstGeom prst="rect">
            <a:avLst/>
          </a:prstGeom>
          <a:noFill/>
        </p:spPr>
        <p:txBody>
          <a:bodyPr wrap="square">
            <a:spAutoFit/>
          </a:bodyPr>
          <a:lstStyle/>
          <a:p>
            <a:pPr marL="0" indent="0" algn="ctr">
              <a:buFont typeface="Arial" panose="020B0604020202020204" pitchFamily="34" charset="0"/>
              <a:buNone/>
            </a:pPr>
            <a:r>
              <a:rPr lang="en-US" sz="3200" dirty="0">
                <a:latin typeface="Lora" pitchFamily="2" charset="0"/>
                <a:cs typeface="Arial" panose="020B0604020202020204" pitchFamily="34" charset="0"/>
              </a:rPr>
              <a:t>Acceptance &amp; Integration</a:t>
            </a:r>
          </a:p>
        </p:txBody>
      </p:sp>
    </p:spTree>
    <p:extLst>
      <p:ext uri="{BB962C8B-B14F-4D97-AF65-F5344CB8AC3E}">
        <p14:creationId xmlns:p14="http://schemas.microsoft.com/office/powerpoint/2010/main" val="1802563715"/>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B3DBFE-7215-8956-C32D-CB264CFD470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515490-F476-92AB-B1A1-F386B8D4049E}"/>
              </a:ext>
            </a:extLst>
          </p:cNvPr>
          <p:cNvSpPr>
            <a:spLocks noGrp="1"/>
          </p:cNvSpPr>
          <p:nvPr>
            <p:ph type="title"/>
          </p:nvPr>
        </p:nvSpPr>
        <p:spPr>
          <a:xfrm>
            <a:off x="3687411" y="0"/>
            <a:ext cx="4565357" cy="1325563"/>
          </a:xfrm>
        </p:spPr>
        <p:txBody>
          <a:bodyPr/>
          <a:lstStyle/>
          <a:p>
            <a:pPr algn="ctr"/>
            <a:r>
              <a:rPr lang="en-US" b="1" dirty="0">
                <a:latin typeface="Lora" pitchFamily="2" charset="0"/>
                <a:cs typeface="Arial" panose="020B0604020202020204" pitchFamily="34" charset="0"/>
              </a:rPr>
              <a:t>Honeymoon</a:t>
            </a:r>
          </a:p>
        </p:txBody>
      </p:sp>
      <p:sp>
        <p:nvSpPr>
          <p:cNvPr id="13" name="TextBox 12">
            <a:extLst>
              <a:ext uri="{FF2B5EF4-FFF2-40B4-BE49-F238E27FC236}">
                <a16:creationId xmlns:a16="http://schemas.microsoft.com/office/drawing/2014/main" id="{183BDA60-7A36-CE19-EACB-A3E1492D4F18}"/>
              </a:ext>
            </a:extLst>
          </p:cNvPr>
          <p:cNvSpPr txBox="1"/>
          <p:nvPr/>
        </p:nvSpPr>
        <p:spPr>
          <a:xfrm>
            <a:off x="119457" y="1688015"/>
            <a:ext cx="5393837" cy="4832092"/>
          </a:xfrm>
          <a:prstGeom prst="rect">
            <a:avLst/>
          </a:prstGeom>
          <a:noFill/>
        </p:spPr>
        <p:txBody>
          <a:bodyPr wrap="square">
            <a:spAutoFit/>
          </a:bodyPr>
          <a:lstStyle/>
          <a:p>
            <a:pPr marL="0" indent="0">
              <a:buFont typeface="Arial" panose="020B0604020202020204" pitchFamily="34" charset="0"/>
              <a:buNone/>
            </a:pPr>
            <a:r>
              <a:rPr lang="en-US" sz="2800" b="1" dirty="0">
                <a:solidFill>
                  <a:srgbClr val="CFB87C"/>
                </a:solidFill>
                <a:latin typeface="Lora" pitchFamily="2" charset="0"/>
                <a:cs typeface="Arial" panose="020B0604020202020204" pitchFamily="34" charset="0"/>
              </a:rPr>
              <a:t>Students feel: </a:t>
            </a:r>
            <a:r>
              <a:rPr lang="en-US" sz="2800" dirty="0">
                <a:latin typeface="Lora" pitchFamily="2" charset="0"/>
                <a:cs typeface="Arial" panose="020B0604020202020204" pitchFamily="34" charset="0"/>
              </a:rPr>
              <a:t>Excited, optimistic, eager nervousness</a:t>
            </a:r>
            <a:br>
              <a:rPr lang="en-US" sz="2800" dirty="0">
                <a:latin typeface="Lora" pitchFamily="2" charset="0"/>
                <a:cs typeface="Arial" panose="020B0604020202020204" pitchFamily="34" charset="0"/>
              </a:rPr>
            </a:br>
            <a:r>
              <a:rPr lang="en-US" sz="2800" b="1" dirty="0">
                <a:solidFill>
                  <a:srgbClr val="CFB87C"/>
                </a:solidFill>
                <a:latin typeface="Lora" pitchFamily="2" charset="0"/>
                <a:cs typeface="Arial" panose="020B0604020202020204" pitchFamily="34" charset="0"/>
              </a:rPr>
              <a:t>How to respond: </a:t>
            </a:r>
            <a:endParaRPr lang="en-US" sz="2800" dirty="0">
              <a:latin typeface="Lora" pitchFamily="2" charset="0"/>
              <a:cs typeface="Arial" panose="020B0604020202020204" pitchFamily="34" charset="0"/>
            </a:endParaRPr>
          </a:p>
          <a:p>
            <a:pPr marL="457200" indent="-457200">
              <a:buFont typeface="Arial" panose="020B0604020202020204" pitchFamily="34" charset="0"/>
              <a:buChar char="•"/>
            </a:pPr>
            <a:r>
              <a:rPr lang="en-US" sz="2800" dirty="0">
                <a:latin typeface="Lora" pitchFamily="2" charset="0"/>
                <a:cs typeface="Arial" panose="020B0604020202020204" pitchFamily="34" charset="0"/>
              </a:rPr>
              <a:t>Ask and listen about their new experiences</a:t>
            </a:r>
          </a:p>
          <a:p>
            <a:pPr marL="457200" indent="-457200">
              <a:buFont typeface="Arial" panose="020B0604020202020204" pitchFamily="34" charset="0"/>
              <a:buChar char="•"/>
            </a:pPr>
            <a:r>
              <a:rPr lang="en-US" sz="2800" dirty="0">
                <a:latin typeface="Lora" pitchFamily="2" charset="0"/>
                <a:cs typeface="Arial" panose="020B0604020202020204" pitchFamily="34" charset="0"/>
              </a:rPr>
              <a:t>Encourage and celebrate little wins- positive messaging</a:t>
            </a:r>
          </a:p>
          <a:p>
            <a:pPr marL="457200" indent="-457200">
              <a:buFont typeface="Arial" panose="020B0604020202020204" pitchFamily="34" charset="0"/>
              <a:buChar char="•"/>
            </a:pPr>
            <a:r>
              <a:rPr lang="en-US" sz="2800" dirty="0">
                <a:latin typeface="Lora" pitchFamily="2" charset="0"/>
                <a:cs typeface="Arial" panose="020B0604020202020204" pitchFamily="34" charset="0"/>
              </a:rPr>
              <a:t>Communication may be inconsistent as they figure out schedule</a:t>
            </a:r>
          </a:p>
        </p:txBody>
      </p:sp>
      <p:cxnSp>
        <p:nvCxnSpPr>
          <p:cNvPr id="19" name="Straight Connector 18">
            <a:extLst>
              <a:ext uri="{FF2B5EF4-FFF2-40B4-BE49-F238E27FC236}">
                <a16:creationId xmlns:a16="http://schemas.microsoft.com/office/drawing/2014/main" id="{9119FC6D-F140-C781-0976-68B15B67FCDC}"/>
              </a:ext>
            </a:extLst>
          </p:cNvPr>
          <p:cNvCxnSpPr/>
          <p:nvPr/>
        </p:nvCxnSpPr>
        <p:spPr>
          <a:xfrm>
            <a:off x="2832847" y="1147482"/>
            <a:ext cx="6463553" cy="0"/>
          </a:xfrm>
          <a:prstGeom prst="line">
            <a:avLst/>
          </a:prstGeom>
        </p:spPr>
        <p:style>
          <a:lnRef idx="1">
            <a:schemeClr val="dk1"/>
          </a:lnRef>
          <a:fillRef idx="0">
            <a:schemeClr val="dk1"/>
          </a:fillRef>
          <a:effectRef idx="0">
            <a:schemeClr val="dk1"/>
          </a:effectRef>
          <a:fontRef idx="minor">
            <a:schemeClr val="tx1"/>
          </a:fontRef>
        </p:style>
      </p:cxnSp>
      <p:pic>
        <p:nvPicPr>
          <p:cNvPr id="3" name="Picture 2" descr="A diagram of a growth graph&#10;&#10;AI-generated content may be incorrect.">
            <a:extLst>
              <a:ext uri="{FF2B5EF4-FFF2-40B4-BE49-F238E27FC236}">
                <a16:creationId xmlns:a16="http://schemas.microsoft.com/office/drawing/2014/main" id="{3B64CC6A-9A12-1907-346E-40B013B825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9041" y="2012543"/>
            <a:ext cx="6121470" cy="3697975"/>
          </a:xfrm>
          <a:prstGeom prst="rect">
            <a:avLst/>
          </a:prstGeom>
        </p:spPr>
      </p:pic>
    </p:spTree>
    <p:extLst>
      <p:ext uri="{BB962C8B-B14F-4D97-AF65-F5344CB8AC3E}">
        <p14:creationId xmlns:p14="http://schemas.microsoft.com/office/powerpoint/2010/main" val="206865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EC282-0D3D-4A6A-13AF-E377F1ACE11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31AF606-9363-5E60-6A8D-F68301980F7C}"/>
              </a:ext>
            </a:extLst>
          </p:cNvPr>
          <p:cNvSpPr>
            <a:spLocks noGrp="1"/>
          </p:cNvSpPr>
          <p:nvPr>
            <p:ph type="title"/>
          </p:nvPr>
        </p:nvSpPr>
        <p:spPr>
          <a:xfrm>
            <a:off x="3687411" y="0"/>
            <a:ext cx="4565357" cy="1325563"/>
          </a:xfrm>
        </p:spPr>
        <p:txBody>
          <a:bodyPr/>
          <a:lstStyle/>
          <a:p>
            <a:pPr algn="ctr"/>
            <a:r>
              <a:rPr lang="en-US" b="1" dirty="0">
                <a:latin typeface="Lora" pitchFamily="2" charset="0"/>
                <a:cs typeface="Arial" panose="020B0604020202020204" pitchFamily="34" charset="0"/>
              </a:rPr>
              <a:t>Culture Shock</a:t>
            </a:r>
          </a:p>
        </p:txBody>
      </p:sp>
      <p:sp>
        <p:nvSpPr>
          <p:cNvPr id="13" name="TextBox 12">
            <a:extLst>
              <a:ext uri="{FF2B5EF4-FFF2-40B4-BE49-F238E27FC236}">
                <a16:creationId xmlns:a16="http://schemas.microsoft.com/office/drawing/2014/main" id="{293B422D-93E4-0F32-F2F1-B142C695F774}"/>
              </a:ext>
            </a:extLst>
          </p:cNvPr>
          <p:cNvSpPr txBox="1"/>
          <p:nvPr/>
        </p:nvSpPr>
        <p:spPr>
          <a:xfrm>
            <a:off x="119457" y="1777953"/>
            <a:ext cx="5393837" cy="3970318"/>
          </a:xfrm>
          <a:prstGeom prst="rect">
            <a:avLst/>
          </a:prstGeom>
          <a:noFill/>
        </p:spPr>
        <p:txBody>
          <a:bodyPr wrap="square">
            <a:spAutoFit/>
          </a:bodyPr>
          <a:lstStyle/>
          <a:p>
            <a:r>
              <a:rPr lang="en-US" sz="2800" b="1" dirty="0">
                <a:solidFill>
                  <a:srgbClr val="CFB87C"/>
                </a:solidFill>
                <a:latin typeface="Lora" pitchFamily="2" charset="0"/>
                <a:cs typeface="Arial" panose="020B0604020202020204" pitchFamily="34" charset="0"/>
              </a:rPr>
              <a:t>Students feel: </a:t>
            </a:r>
            <a:r>
              <a:rPr lang="en-US" sz="2800" dirty="0">
                <a:latin typeface="Lora" pitchFamily="2" charset="0"/>
                <a:cs typeface="Arial" panose="020B0604020202020204" pitchFamily="34" charset="0"/>
              </a:rPr>
              <a:t>Overwhelmed, homesick, doubt</a:t>
            </a:r>
            <a:br>
              <a:rPr lang="en-US" sz="2800" dirty="0">
                <a:latin typeface="Lora" pitchFamily="2" charset="0"/>
                <a:cs typeface="Arial" panose="020B0604020202020204" pitchFamily="34" charset="0"/>
              </a:rPr>
            </a:br>
            <a:r>
              <a:rPr lang="en-US" sz="2800" b="1" dirty="0">
                <a:solidFill>
                  <a:srgbClr val="CFB87C"/>
                </a:solidFill>
                <a:latin typeface="Lora" pitchFamily="2" charset="0"/>
                <a:cs typeface="Arial" panose="020B0604020202020204" pitchFamily="34" charset="0"/>
              </a:rPr>
              <a:t>How to respond: </a:t>
            </a:r>
          </a:p>
          <a:p>
            <a:pPr marL="457200" indent="-457200">
              <a:buFont typeface="Arial" panose="020B0604020202020204" pitchFamily="34" charset="0"/>
              <a:buChar char="•"/>
            </a:pPr>
            <a:r>
              <a:rPr lang="en-US" sz="2800" dirty="0">
                <a:latin typeface="Lora" pitchFamily="2" charset="0"/>
                <a:cs typeface="Arial" panose="020B0604020202020204" pitchFamily="34" charset="0"/>
              </a:rPr>
              <a:t>Validate feelings that feel normal for transition</a:t>
            </a:r>
          </a:p>
          <a:p>
            <a:pPr marL="457200" indent="-457200">
              <a:buFont typeface="Arial" panose="020B0604020202020204" pitchFamily="34" charset="0"/>
              <a:buChar char="•"/>
            </a:pPr>
            <a:r>
              <a:rPr lang="en-US" sz="2800" dirty="0">
                <a:latin typeface="Lora" pitchFamily="2" charset="0"/>
                <a:cs typeface="Arial" panose="020B0604020202020204" pitchFamily="34" charset="0"/>
              </a:rPr>
              <a:t>Encourage them to seek support</a:t>
            </a:r>
          </a:p>
          <a:p>
            <a:pPr marL="457200" indent="-457200">
              <a:buFont typeface="Arial" panose="020B0604020202020204" pitchFamily="34" charset="0"/>
              <a:buChar char="•"/>
            </a:pPr>
            <a:r>
              <a:rPr lang="en-US" sz="2800" dirty="0">
                <a:latin typeface="Lora" pitchFamily="2" charset="0"/>
                <a:cs typeface="Arial" panose="020B0604020202020204" pitchFamily="34" charset="0"/>
              </a:rPr>
              <a:t>Check in with empathy, not just curiosity</a:t>
            </a:r>
          </a:p>
        </p:txBody>
      </p:sp>
      <p:cxnSp>
        <p:nvCxnSpPr>
          <p:cNvPr id="2" name="Straight Connector 1">
            <a:extLst>
              <a:ext uri="{FF2B5EF4-FFF2-40B4-BE49-F238E27FC236}">
                <a16:creationId xmlns:a16="http://schemas.microsoft.com/office/drawing/2014/main" id="{ACE52B95-278C-0BF3-08E9-E93F4DE2B969}"/>
              </a:ext>
            </a:extLst>
          </p:cNvPr>
          <p:cNvCxnSpPr/>
          <p:nvPr/>
        </p:nvCxnSpPr>
        <p:spPr>
          <a:xfrm>
            <a:off x="2832847" y="1147482"/>
            <a:ext cx="6463553" cy="0"/>
          </a:xfrm>
          <a:prstGeom prst="line">
            <a:avLst/>
          </a:prstGeom>
        </p:spPr>
        <p:style>
          <a:lnRef idx="1">
            <a:schemeClr val="dk1"/>
          </a:lnRef>
          <a:fillRef idx="0">
            <a:schemeClr val="dk1"/>
          </a:fillRef>
          <a:effectRef idx="0">
            <a:schemeClr val="dk1"/>
          </a:effectRef>
          <a:fontRef idx="minor">
            <a:schemeClr val="tx1"/>
          </a:fontRef>
        </p:style>
      </p:cxnSp>
      <p:pic>
        <p:nvPicPr>
          <p:cNvPr id="3" name="Picture 2" descr="A diagram of a growth graph&#10;&#10;AI-generated content may be incorrect.">
            <a:extLst>
              <a:ext uri="{FF2B5EF4-FFF2-40B4-BE49-F238E27FC236}">
                <a16:creationId xmlns:a16="http://schemas.microsoft.com/office/drawing/2014/main" id="{4E36DB26-C130-9E04-9F06-6167282271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9041" y="2012543"/>
            <a:ext cx="6121470" cy="3697975"/>
          </a:xfrm>
          <a:prstGeom prst="rect">
            <a:avLst/>
          </a:prstGeom>
        </p:spPr>
      </p:pic>
    </p:spTree>
    <p:extLst>
      <p:ext uri="{BB962C8B-B14F-4D97-AF65-F5344CB8AC3E}">
        <p14:creationId xmlns:p14="http://schemas.microsoft.com/office/powerpoint/2010/main" val="4248655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CB399-7542-7152-8389-489DA620066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DA3BC15-C469-48D0-B6FB-17E8C08534E9}"/>
              </a:ext>
            </a:extLst>
          </p:cNvPr>
          <p:cNvSpPr>
            <a:spLocks noGrp="1"/>
          </p:cNvSpPr>
          <p:nvPr>
            <p:ph type="title"/>
          </p:nvPr>
        </p:nvSpPr>
        <p:spPr>
          <a:xfrm>
            <a:off x="3327364" y="6025"/>
            <a:ext cx="5474518" cy="1325563"/>
          </a:xfrm>
        </p:spPr>
        <p:txBody>
          <a:bodyPr/>
          <a:lstStyle/>
          <a:p>
            <a:pPr algn="ctr"/>
            <a:r>
              <a:rPr lang="en-US" b="1" dirty="0">
                <a:latin typeface="Lora" pitchFamily="2" charset="0"/>
                <a:cs typeface="Arial" panose="020B0604020202020204" pitchFamily="34" charset="0"/>
              </a:rPr>
              <a:t>Initial Adjustment</a:t>
            </a:r>
          </a:p>
        </p:txBody>
      </p:sp>
      <p:sp>
        <p:nvSpPr>
          <p:cNvPr id="13" name="TextBox 12">
            <a:extLst>
              <a:ext uri="{FF2B5EF4-FFF2-40B4-BE49-F238E27FC236}">
                <a16:creationId xmlns:a16="http://schemas.microsoft.com/office/drawing/2014/main" id="{95E40C48-8030-398C-4C0D-3F3E8A96748A}"/>
              </a:ext>
            </a:extLst>
          </p:cNvPr>
          <p:cNvSpPr txBox="1"/>
          <p:nvPr/>
        </p:nvSpPr>
        <p:spPr>
          <a:xfrm>
            <a:off x="119457" y="2208840"/>
            <a:ext cx="5393837" cy="3539430"/>
          </a:xfrm>
          <a:prstGeom prst="rect">
            <a:avLst/>
          </a:prstGeom>
          <a:noFill/>
        </p:spPr>
        <p:txBody>
          <a:bodyPr wrap="square">
            <a:spAutoFit/>
          </a:bodyPr>
          <a:lstStyle/>
          <a:p>
            <a:r>
              <a:rPr lang="en-US" sz="2800" b="1" dirty="0">
                <a:solidFill>
                  <a:srgbClr val="CFB87C"/>
                </a:solidFill>
                <a:latin typeface="Lora" pitchFamily="2" charset="0"/>
                <a:cs typeface="Arial" panose="020B0604020202020204" pitchFamily="34" charset="0"/>
              </a:rPr>
              <a:t>Students feel: </a:t>
            </a:r>
            <a:r>
              <a:rPr lang="en-US" sz="2800" dirty="0">
                <a:latin typeface="Lora" pitchFamily="2" charset="0"/>
                <a:cs typeface="Arial" panose="020B0604020202020204" pitchFamily="34" charset="0"/>
              </a:rPr>
              <a:t>Finding routines, settling in, gaining confidence </a:t>
            </a:r>
            <a:br>
              <a:rPr lang="en-US" sz="2800" dirty="0">
                <a:latin typeface="Lora" pitchFamily="2" charset="0"/>
                <a:cs typeface="Arial" panose="020B0604020202020204" pitchFamily="34" charset="0"/>
              </a:rPr>
            </a:br>
            <a:r>
              <a:rPr lang="en-US" sz="2800" b="1" dirty="0">
                <a:solidFill>
                  <a:srgbClr val="CFB87C"/>
                </a:solidFill>
                <a:latin typeface="Lora" pitchFamily="2" charset="0"/>
                <a:cs typeface="Arial" panose="020B0604020202020204" pitchFamily="34" charset="0"/>
              </a:rPr>
              <a:t>How to respond: </a:t>
            </a:r>
          </a:p>
          <a:p>
            <a:pPr marL="457200" indent="-457200">
              <a:buFont typeface="Arial" panose="020B0604020202020204" pitchFamily="34" charset="0"/>
              <a:buChar char="•"/>
            </a:pPr>
            <a:r>
              <a:rPr lang="en-US" sz="2800" dirty="0">
                <a:latin typeface="Lora" pitchFamily="2" charset="0"/>
                <a:cs typeface="Arial" panose="020B0604020202020204" pitchFamily="34" charset="0"/>
              </a:rPr>
              <a:t>Celebrate progress and support growth</a:t>
            </a:r>
          </a:p>
          <a:p>
            <a:pPr marL="457200" indent="-457200">
              <a:buFont typeface="Arial" panose="020B0604020202020204" pitchFamily="34" charset="0"/>
              <a:buChar char="•"/>
            </a:pPr>
            <a:r>
              <a:rPr lang="en-US" sz="2800" dirty="0">
                <a:latin typeface="Lora" pitchFamily="2" charset="0"/>
                <a:cs typeface="Arial" panose="020B0604020202020204" pitchFamily="34" charset="0"/>
              </a:rPr>
              <a:t>Show genuine interest in their new friends, routines, etc.</a:t>
            </a:r>
          </a:p>
        </p:txBody>
      </p:sp>
      <p:cxnSp>
        <p:nvCxnSpPr>
          <p:cNvPr id="2" name="Straight Connector 1">
            <a:extLst>
              <a:ext uri="{FF2B5EF4-FFF2-40B4-BE49-F238E27FC236}">
                <a16:creationId xmlns:a16="http://schemas.microsoft.com/office/drawing/2014/main" id="{2C574BA8-0012-FA99-921D-40F967739FEA}"/>
              </a:ext>
            </a:extLst>
          </p:cNvPr>
          <p:cNvCxnSpPr/>
          <p:nvPr/>
        </p:nvCxnSpPr>
        <p:spPr>
          <a:xfrm>
            <a:off x="2832847" y="1147482"/>
            <a:ext cx="6463553" cy="0"/>
          </a:xfrm>
          <a:prstGeom prst="line">
            <a:avLst/>
          </a:prstGeom>
        </p:spPr>
        <p:style>
          <a:lnRef idx="1">
            <a:schemeClr val="dk1"/>
          </a:lnRef>
          <a:fillRef idx="0">
            <a:schemeClr val="dk1"/>
          </a:fillRef>
          <a:effectRef idx="0">
            <a:schemeClr val="dk1"/>
          </a:effectRef>
          <a:fontRef idx="minor">
            <a:schemeClr val="tx1"/>
          </a:fontRef>
        </p:style>
      </p:cxnSp>
      <p:pic>
        <p:nvPicPr>
          <p:cNvPr id="3" name="Picture 2" descr="A diagram of a growth graph&#10;&#10;AI-generated content may be incorrect.">
            <a:extLst>
              <a:ext uri="{FF2B5EF4-FFF2-40B4-BE49-F238E27FC236}">
                <a16:creationId xmlns:a16="http://schemas.microsoft.com/office/drawing/2014/main" id="{626A6D76-756F-8B40-2A42-29C220722E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9041" y="2012543"/>
            <a:ext cx="6121470" cy="3697975"/>
          </a:xfrm>
          <a:prstGeom prst="rect">
            <a:avLst/>
          </a:prstGeom>
        </p:spPr>
      </p:pic>
    </p:spTree>
    <p:extLst>
      <p:ext uri="{BB962C8B-B14F-4D97-AF65-F5344CB8AC3E}">
        <p14:creationId xmlns:p14="http://schemas.microsoft.com/office/powerpoint/2010/main" val="306582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02692-5B04-A757-391A-D1DB3971B39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D3A6470-E062-DE6D-A5B7-CEC50339FE80}"/>
              </a:ext>
            </a:extLst>
          </p:cNvPr>
          <p:cNvSpPr>
            <a:spLocks noGrp="1"/>
          </p:cNvSpPr>
          <p:nvPr>
            <p:ph type="title"/>
          </p:nvPr>
        </p:nvSpPr>
        <p:spPr>
          <a:xfrm>
            <a:off x="3358741" y="0"/>
            <a:ext cx="5474518" cy="1325563"/>
          </a:xfrm>
        </p:spPr>
        <p:txBody>
          <a:bodyPr/>
          <a:lstStyle/>
          <a:p>
            <a:pPr algn="ctr"/>
            <a:r>
              <a:rPr lang="en-US" b="1" dirty="0">
                <a:latin typeface="Lora" pitchFamily="2" charset="0"/>
                <a:cs typeface="Arial" panose="020B0604020202020204" pitchFamily="34" charset="0"/>
              </a:rPr>
              <a:t>Mental Isolation</a:t>
            </a:r>
          </a:p>
        </p:txBody>
      </p:sp>
      <p:sp>
        <p:nvSpPr>
          <p:cNvPr id="13" name="TextBox 12">
            <a:extLst>
              <a:ext uri="{FF2B5EF4-FFF2-40B4-BE49-F238E27FC236}">
                <a16:creationId xmlns:a16="http://schemas.microsoft.com/office/drawing/2014/main" id="{84FF1B20-BFD7-A4E9-F437-0B7D7CB6516B}"/>
              </a:ext>
            </a:extLst>
          </p:cNvPr>
          <p:cNvSpPr txBox="1"/>
          <p:nvPr/>
        </p:nvSpPr>
        <p:spPr>
          <a:xfrm>
            <a:off x="191174" y="1593753"/>
            <a:ext cx="5393837" cy="4832092"/>
          </a:xfrm>
          <a:prstGeom prst="rect">
            <a:avLst/>
          </a:prstGeom>
          <a:noFill/>
        </p:spPr>
        <p:txBody>
          <a:bodyPr wrap="square">
            <a:spAutoFit/>
          </a:bodyPr>
          <a:lstStyle/>
          <a:p>
            <a:r>
              <a:rPr lang="en-US" sz="2800" b="1" dirty="0">
                <a:solidFill>
                  <a:srgbClr val="CFB87C"/>
                </a:solidFill>
                <a:latin typeface="Lora" pitchFamily="2" charset="0"/>
                <a:cs typeface="Arial" panose="020B0604020202020204" pitchFamily="34" charset="0"/>
              </a:rPr>
              <a:t>Students feel: </a:t>
            </a:r>
            <a:r>
              <a:rPr lang="en-US" sz="2800" dirty="0">
                <a:latin typeface="Lora" pitchFamily="2" charset="0"/>
                <a:cs typeface="Arial" panose="020B0604020202020204" pitchFamily="34" charset="0"/>
              </a:rPr>
              <a:t>Stress, distanced, fatigued, academic pressure</a:t>
            </a:r>
            <a:br>
              <a:rPr lang="en-US" sz="2800" dirty="0">
                <a:latin typeface="Lora" pitchFamily="2" charset="0"/>
                <a:cs typeface="Arial" panose="020B0604020202020204" pitchFamily="34" charset="0"/>
              </a:rPr>
            </a:br>
            <a:r>
              <a:rPr lang="en-US" sz="2800" b="1" dirty="0">
                <a:solidFill>
                  <a:srgbClr val="CFB87C"/>
                </a:solidFill>
                <a:latin typeface="Lora" pitchFamily="2" charset="0"/>
                <a:cs typeface="Arial" panose="020B0604020202020204" pitchFamily="34" charset="0"/>
              </a:rPr>
              <a:t>How to respond: </a:t>
            </a:r>
          </a:p>
          <a:p>
            <a:pPr marL="285750" indent="-285750">
              <a:buFont typeface="Arial" panose="020B0604020202020204" pitchFamily="34" charset="0"/>
              <a:buChar char="•"/>
            </a:pPr>
            <a:r>
              <a:rPr lang="en-US" sz="2800" dirty="0">
                <a:latin typeface="Lora" pitchFamily="2" charset="0"/>
                <a:cs typeface="Arial" panose="020B0604020202020204" pitchFamily="34" charset="0"/>
              </a:rPr>
              <a:t>Communication may be inconsistent </a:t>
            </a:r>
          </a:p>
          <a:p>
            <a:pPr marL="285750" indent="-285750">
              <a:buFont typeface="Arial" panose="020B0604020202020204" pitchFamily="34" charset="0"/>
              <a:buChar char="•"/>
            </a:pPr>
            <a:r>
              <a:rPr lang="en-US" sz="2800" dirty="0">
                <a:latin typeface="Lora" pitchFamily="2" charset="0"/>
                <a:cs typeface="Arial" panose="020B0604020202020204" pitchFamily="34" charset="0"/>
              </a:rPr>
              <a:t>Encourage and remind them of strengths</a:t>
            </a:r>
          </a:p>
          <a:p>
            <a:pPr marL="285750" indent="-285750">
              <a:buFont typeface="Arial" panose="020B0604020202020204" pitchFamily="34" charset="0"/>
              <a:buChar char="•"/>
            </a:pPr>
            <a:r>
              <a:rPr lang="en-US" sz="2800" dirty="0">
                <a:latin typeface="Lora" pitchFamily="2" charset="0"/>
                <a:cs typeface="Arial" panose="020B0604020202020204" pitchFamily="34" charset="0"/>
              </a:rPr>
              <a:t>Encourage self-care</a:t>
            </a:r>
          </a:p>
          <a:p>
            <a:pPr marL="742950" lvl="1" indent="-285750">
              <a:buFont typeface="Arial" panose="020B0604020202020204" pitchFamily="34" charset="0"/>
              <a:buChar char="•"/>
            </a:pPr>
            <a:r>
              <a:rPr lang="en-US" sz="2800" dirty="0">
                <a:latin typeface="Lora" pitchFamily="2" charset="0"/>
                <a:cs typeface="Arial" panose="020B0604020202020204" pitchFamily="34" charset="0"/>
              </a:rPr>
              <a:t>Might be a good time for snail mail!</a:t>
            </a:r>
          </a:p>
        </p:txBody>
      </p:sp>
      <p:cxnSp>
        <p:nvCxnSpPr>
          <p:cNvPr id="2" name="Straight Connector 1">
            <a:extLst>
              <a:ext uri="{FF2B5EF4-FFF2-40B4-BE49-F238E27FC236}">
                <a16:creationId xmlns:a16="http://schemas.microsoft.com/office/drawing/2014/main" id="{2A0B0A98-ABC8-2D01-756C-9351C99014C0}"/>
              </a:ext>
            </a:extLst>
          </p:cNvPr>
          <p:cNvCxnSpPr/>
          <p:nvPr/>
        </p:nvCxnSpPr>
        <p:spPr>
          <a:xfrm>
            <a:off x="2864223" y="1262810"/>
            <a:ext cx="6463553" cy="0"/>
          </a:xfrm>
          <a:prstGeom prst="line">
            <a:avLst/>
          </a:prstGeom>
        </p:spPr>
        <p:style>
          <a:lnRef idx="1">
            <a:schemeClr val="dk1"/>
          </a:lnRef>
          <a:fillRef idx="0">
            <a:schemeClr val="dk1"/>
          </a:fillRef>
          <a:effectRef idx="0">
            <a:schemeClr val="dk1"/>
          </a:effectRef>
          <a:fontRef idx="minor">
            <a:schemeClr val="tx1"/>
          </a:fontRef>
        </p:style>
      </p:cxnSp>
      <p:pic>
        <p:nvPicPr>
          <p:cNvPr id="3" name="Picture 2" descr="A diagram of a growth graph&#10;&#10;AI-generated content may be incorrect.">
            <a:extLst>
              <a:ext uri="{FF2B5EF4-FFF2-40B4-BE49-F238E27FC236}">
                <a16:creationId xmlns:a16="http://schemas.microsoft.com/office/drawing/2014/main" id="{E46E5AD6-F5AF-11CF-4152-047C1A52E5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9041" y="2012543"/>
            <a:ext cx="6121470" cy="3697975"/>
          </a:xfrm>
          <a:prstGeom prst="rect">
            <a:avLst/>
          </a:prstGeom>
        </p:spPr>
      </p:pic>
    </p:spTree>
    <p:extLst>
      <p:ext uri="{BB962C8B-B14F-4D97-AF65-F5344CB8AC3E}">
        <p14:creationId xmlns:p14="http://schemas.microsoft.com/office/powerpoint/2010/main" val="3571310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BF3A0-4A72-90B2-411F-F8334707B3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C64F39D-D529-96F2-E3A0-25FF844DD9B8}"/>
              </a:ext>
            </a:extLst>
          </p:cNvPr>
          <p:cNvSpPr>
            <a:spLocks noGrp="1"/>
          </p:cNvSpPr>
          <p:nvPr>
            <p:ph type="title"/>
          </p:nvPr>
        </p:nvSpPr>
        <p:spPr>
          <a:xfrm>
            <a:off x="2466023" y="0"/>
            <a:ext cx="7259953" cy="1325563"/>
          </a:xfrm>
        </p:spPr>
        <p:txBody>
          <a:bodyPr/>
          <a:lstStyle/>
          <a:p>
            <a:pPr algn="ctr"/>
            <a:r>
              <a:rPr lang="en-US" b="1" dirty="0">
                <a:latin typeface="Lora" pitchFamily="2" charset="0"/>
                <a:cs typeface="Arial" panose="020B0604020202020204" pitchFamily="34" charset="0"/>
              </a:rPr>
              <a:t>Acceptance &amp; Integration</a:t>
            </a:r>
          </a:p>
        </p:txBody>
      </p:sp>
      <p:sp>
        <p:nvSpPr>
          <p:cNvPr id="13" name="TextBox 12">
            <a:extLst>
              <a:ext uri="{FF2B5EF4-FFF2-40B4-BE49-F238E27FC236}">
                <a16:creationId xmlns:a16="http://schemas.microsoft.com/office/drawing/2014/main" id="{8C2EAC6A-2024-5531-F479-06F15DF21F73}"/>
              </a:ext>
            </a:extLst>
          </p:cNvPr>
          <p:cNvSpPr txBox="1"/>
          <p:nvPr/>
        </p:nvSpPr>
        <p:spPr>
          <a:xfrm>
            <a:off x="119456" y="2325382"/>
            <a:ext cx="5151792" cy="3108543"/>
          </a:xfrm>
          <a:prstGeom prst="rect">
            <a:avLst/>
          </a:prstGeom>
          <a:noFill/>
        </p:spPr>
        <p:txBody>
          <a:bodyPr wrap="square">
            <a:spAutoFit/>
          </a:bodyPr>
          <a:lstStyle/>
          <a:p>
            <a:r>
              <a:rPr lang="en-US" sz="2800" b="1" dirty="0">
                <a:solidFill>
                  <a:srgbClr val="CFB87C"/>
                </a:solidFill>
                <a:latin typeface="Lora" pitchFamily="2" charset="0"/>
                <a:cs typeface="Arial" panose="020B0604020202020204" pitchFamily="34" charset="0"/>
              </a:rPr>
              <a:t>Students feel: </a:t>
            </a:r>
            <a:r>
              <a:rPr lang="en-US" sz="2800" dirty="0">
                <a:latin typeface="Lora" pitchFamily="2" charset="0"/>
                <a:cs typeface="Arial" panose="020B0604020202020204" pitchFamily="34" charset="0"/>
              </a:rPr>
              <a:t>Confidence, belonging, excitement </a:t>
            </a:r>
            <a:br>
              <a:rPr lang="en-US" sz="2800" dirty="0">
                <a:latin typeface="Lora" pitchFamily="2" charset="0"/>
                <a:cs typeface="Arial" panose="020B0604020202020204" pitchFamily="34" charset="0"/>
              </a:rPr>
            </a:br>
            <a:r>
              <a:rPr lang="en-US" sz="2800" b="1" dirty="0">
                <a:solidFill>
                  <a:srgbClr val="CFB87C"/>
                </a:solidFill>
                <a:latin typeface="Lora" pitchFamily="2" charset="0"/>
                <a:cs typeface="Arial" panose="020B0604020202020204" pitchFamily="34" charset="0"/>
              </a:rPr>
              <a:t>How to respond: </a:t>
            </a:r>
          </a:p>
          <a:p>
            <a:pPr marL="457200" indent="-457200">
              <a:buFont typeface="Arial" panose="020B0604020202020204" pitchFamily="34" charset="0"/>
              <a:buChar char="•"/>
            </a:pPr>
            <a:r>
              <a:rPr lang="en-US" sz="2800" dirty="0">
                <a:latin typeface="Lora" pitchFamily="2" charset="0"/>
                <a:cs typeface="Arial" panose="020B0604020202020204" pitchFamily="34" charset="0"/>
              </a:rPr>
              <a:t>Celebrate the accomplishment!</a:t>
            </a:r>
          </a:p>
          <a:p>
            <a:pPr marL="457200" indent="-457200">
              <a:buFont typeface="Arial" panose="020B0604020202020204" pitchFamily="34" charset="0"/>
              <a:buChar char="•"/>
            </a:pPr>
            <a:r>
              <a:rPr lang="en-US" sz="2800" dirty="0">
                <a:latin typeface="Lora" pitchFamily="2" charset="0"/>
                <a:cs typeface="Arial" panose="020B0604020202020204" pitchFamily="34" charset="0"/>
              </a:rPr>
              <a:t>Reflection &amp; prepare for next semester</a:t>
            </a:r>
          </a:p>
        </p:txBody>
      </p:sp>
      <p:cxnSp>
        <p:nvCxnSpPr>
          <p:cNvPr id="2" name="Straight Connector 1">
            <a:extLst>
              <a:ext uri="{FF2B5EF4-FFF2-40B4-BE49-F238E27FC236}">
                <a16:creationId xmlns:a16="http://schemas.microsoft.com/office/drawing/2014/main" id="{177B87E0-5DCB-861C-AD0D-9E67BBB465DA}"/>
              </a:ext>
            </a:extLst>
          </p:cNvPr>
          <p:cNvCxnSpPr/>
          <p:nvPr/>
        </p:nvCxnSpPr>
        <p:spPr>
          <a:xfrm>
            <a:off x="2864223" y="1236935"/>
            <a:ext cx="6463553" cy="0"/>
          </a:xfrm>
          <a:prstGeom prst="line">
            <a:avLst/>
          </a:prstGeom>
        </p:spPr>
        <p:style>
          <a:lnRef idx="1">
            <a:schemeClr val="dk1"/>
          </a:lnRef>
          <a:fillRef idx="0">
            <a:schemeClr val="dk1"/>
          </a:fillRef>
          <a:effectRef idx="0">
            <a:schemeClr val="dk1"/>
          </a:effectRef>
          <a:fontRef idx="minor">
            <a:schemeClr val="tx1"/>
          </a:fontRef>
        </p:style>
      </p:cxnSp>
      <p:pic>
        <p:nvPicPr>
          <p:cNvPr id="3" name="Picture 2" descr="A diagram of a growth graph&#10;&#10;AI-generated content may be incorrect.">
            <a:extLst>
              <a:ext uri="{FF2B5EF4-FFF2-40B4-BE49-F238E27FC236}">
                <a16:creationId xmlns:a16="http://schemas.microsoft.com/office/drawing/2014/main" id="{C2D0288D-4F1B-1DD2-1905-9A5890183D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9041" y="2012543"/>
            <a:ext cx="6121470" cy="3697975"/>
          </a:xfrm>
          <a:prstGeom prst="rect">
            <a:avLst/>
          </a:prstGeom>
        </p:spPr>
      </p:pic>
    </p:spTree>
    <p:extLst>
      <p:ext uri="{BB962C8B-B14F-4D97-AF65-F5344CB8AC3E}">
        <p14:creationId xmlns:p14="http://schemas.microsoft.com/office/powerpoint/2010/main" val="15073312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ded8b1b-070d-4629-82e4-c0b019f46057}" enabled="0" method="" siteId="{3ded8b1b-070d-4629-82e4-c0b019f46057}" removed="1"/>
</clbl:labelList>
</file>

<file path=docProps/app.xml><?xml version="1.0" encoding="utf-8"?>
<Properties xmlns="http://schemas.openxmlformats.org/officeDocument/2006/extended-properties" xmlns:vt="http://schemas.openxmlformats.org/officeDocument/2006/docPropsVTypes">
  <TotalTime>1857</TotalTime>
  <Words>4339</Words>
  <Application>Microsoft Office PowerPoint</Application>
  <PresentationFormat>Widescreen</PresentationFormat>
  <Paragraphs>330</Paragraphs>
  <Slides>36</Slides>
  <Notes>16</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Aptos</vt:lpstr>
      <vt:lpstr>Arial</vt:lpstr>
      <vt:lpstr>Calibri</vt:lpstr>
      <vt:lpstr>Calibri Light</vt:lpstr>
      <vt:lpstr>Lora</vt:lpstr>
      <vt:lpstr>Roboto</vt:lpstr>
      <vt:lpstr>Office Theme</vt:lpstr>
      <vt:lpstr>PowerPoint Presentation</vt:lpstr>
      <vt:lpstr>PowerPoint Presentation</vt:lpstr>
      <vt:lpstr>Discussion</vt:lpstr>
      <vt:lpstr>Zeller &amp; Mosier W-Curve</vt:lpstr>
      <vt:lpstr>Honeymoon</vt:lpstr>
      <vt:lpstr>Culture Shock</vt:lpstr>
      <vt:lpstr>Initial Adjustment</vt:lpstr>
      <vt:lpstr>Mental Isolation</vt:lpstr>
      <vt:lpstr>Acceptance &amp; Integration</vt:lpstr>
      <vt:lpstr>W-Curve Takeaways</vt:lpstr>
      <vt:lpstr>Transfer Shock</vt:lpstr>
      <vt:lpstr>Good News!</vt:lpstr>
      <vt:lpstr>Good News (Resources)!</vt:lpstr>
      <vt:lpstr>Discussion</vt:lpstr>
      <vt:lpstr>FERPA &amp; Finances</vt:lpstr>
      <vt:lpstr>FERPA </vt:lpstr>
      <vt:lpstr>FERPA What information can be shared? </vt:lpstr>
      <vt:lpstr>FERPA What information is protected? </vt:lpstr>
      <vt:lpstr>Financial Life at CU Boulder</vt:lpstr>
      <vt:lpstr>Financial Life at CU Boulder</vt:lpstr>
      <vt:lpstr>Financial Life at CU Boulder</vt:lpstr>
      <vt:lpstr>Authorized Payers</vt:lpstr>
      <vt:lpstr>PowerPoint Presentation</vt:lpstr>
      <vt:lpstr>PowerPoint Presentation</vt:lpstr>
      <vt:lpstr>Billing</vt:lpstr>
      <vt:lpstr>What’s on the Bill</vt:lpstr>
      <vt:lpstr>Billing/Due Dates</vt:lpstr>
      <vt:lpstr>Payment Options</vt:lpstr>
      <vt:lpstr>Bursar, Financial Aid and Scholarships Offices</vt:lpstr>
      <vt:lpstr>Family Resources</vt:lpstr>
      <vt:lpstr>What NOW?</vt:lpstr>
      <vt:lpstr>What NOW?</vt:lpstr>
      <vt:lpstr>Where to?</vt:lpstr>
      <vt:lpstr>Feedback</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Quinton Martinez</dc:creator>
  <cp:lastModifiedBy>Jason Benton</cp:lastModifiedBy>
  <cp:revision>15</cp:revision>
  <dcterms:created xsi:type="dcterms:W3CDTF">2024-05-08T19:29:54Z</dcterms:created>
  <dcterms:modified xsi:type="dcterms:W3CDTF">2025-06-20T15:10:51Z</dcterms:modified>
</cp:coreProperties>
</file>