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6" r:id="rId2"/>
    <p:sldId id="257" r:id="rId3"/>
    <p:sldId id="286" r:id="rId4"/>
    <p:sldId id="413" r:id="rId5"/>
    <p:sldId id="332" r:id="rId6"/>
    <p:sldId id="436" r:id="rId7"/>
    <p:sldId id="333" r:id="rId8"/>
    <p:sldId id="334" r:id="rId9"/>
    <p:sldId id="356" r:id="rId10"/>
    <p:sldId id="283" r:id="rId11"/>
    <p:sldId id="284" r:id="rId12"/>
    <p:sldId id="372" r:id="rId13"/>
    <p:sldId id="373" r:id="rId14"/>
    <p:sldId id="285" r:id="rId15"/>
    <p:sldId id="435" r:id="rId16"/>
    <p:sldId id="375" r:id="rId17"/>
    <p:sldId id="376" r:id="rId18"/>
    <p:sldId id="377" r:id="rId19"/>
    <p:sldId id="374" r:id="rId20"/>
    <p:sldId id="428" r:id="rId21"/>
    <p:sldId id="421" r:id="rId22"/>
    <p:sldId id="429" r:id="rId23"/>
    <p:sldId id="378" r:id="rId24"/>
    <p:sldId id="379" r:id="rId25"/>
    <p:sldId id="380" r:id="rId26"/>
    <p:sldId id="399" r:id="rId27"/>
    <p:sldId id="381" r:id="rId28"/>
    <p:sldId id="311" r:id="rId29"/>
    <p:sldId id="401" r:id="rId30"/>
    <p:sldId id="430" r:id="rId31"/>
    <p:sldId id="407" r:id="rId32"/>
    <p:sldId id="400" r:id="rId33"/>
    <p:sldId id="440" r:id="rId34"/>
    <p:sldId id="423" r:id="rId35"/>
    <p:sldId id="419" r:id="rId36"/>
    <p:sldId id="424" r:id="rId37"/>
    <p:sldId id="410" r:id="rId38"/>
    <p:sldId id="316" r:id="rId39"/>
    <p:sldId id="317" r:id="rId40"/>
    <p:sldId id="337" r:id="rId41"/>
    <p:sldId id="417" r:id="rId42"/>
    <p:sldId id="347" r:id="rId43"/>
    <p:sldId id="348" r:id="rId44"/>
    <p:sldId id="349" r:id="rId45"/>
    <p:sldId id="344" r:id="rId46"/>
    <p:sldId id="343" r:id="rId47"/>
    <p:sldId id="341" r:id="rId48"/>
    <p:sldId id="369" r:id="rId49"/>
    <p:sldId id="354" r:id="rId50"/>
    <p:sldId id="431" r:id="rId51"/>
    <p:sldId id="338" r:id="rId52"/>
    <p:sldId id="339" r:id="rId53"/>
    <p:sldId id="340" r:id="rId54"/>
    <p:sldId id="432" r:id="rId55"/>
    <p:sldId id="345" r:id="rId56"/>
    <p:sldId id="427" r:id="rId57"/>
    <p:sldId id="438" r:id="rId58"/>
    <p:sldId id="439" r:id="rId59"/>
    <p:sldId id="346" r:id="rId60"/>
    <p:sldId id="414" r:id="rId61"/>
    <p:sldId id="415" r:id="rId62"/>
    <p:sldId id="416" r:id="rId63"/>
    <p:sldId id="425" r:id="rId64"/>
    <p:sldId id="437" r:id="rId65"/>
    <p:sldId id="300" r:id="rId66"/>
    <p:sldId id="433" r:id="rId67"/>
    <p:sldId id="328" r:id="rId68"/>
    <p:sldId id="329" r:id="rId69"/>
    <p:sldId id="330" r:id="rId70"/>
    <p:sldId id="350" r:id="rId71"/>
    <p:sldId id="411" r:id="rId72"/>
    <p:sldId id="390" r:id="rId73"/>
    <p:sldId id="389" r:id="rId74"/>
    <p:sldId id="351" r:id="rId75"/>
    <p:sldId id="434" r:id="rId76"/>
    <p:sldId id="279" r:id="rId77"/>
    <p:sldId id="280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725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interSettings" Target="printerSettings/printerSettings1.bin"/><Relationship Id="rId81" Type="http://schemas.openxmlformats.org/officeDocument/2006/relationships/presProps" Target="presProps.xml"/><Relationship Id="rId82" Type="http://schemas.openxmlformats.org/officeDocument/2006/relationships/viewProps" Target="viewProps.xml"/><Relationship Id="rId83" Type="http://schemas.openxmlformats.org/officeDocument/2006/relationships/theme" Target="theme/theme1.xml"/><Relationship Id="rId84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notesMaster" Target="notesMasters/notesMaster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0C976-3D87-4CE6-8F3D-FA67C4627E12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19D4B-6DBF-4769-BE2F-E9A4FD4C9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9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9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5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5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7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8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4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8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3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7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1832-D077-4008-9103-F838179DF40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DE91-1A7A-4C47-9ECF-86AE4918D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8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McDonald's_advertising" TargetMode="External"/><Relationship Id="rId3" Type="http://schemas.openxmlformats.org/officeDocument/2006/relationships/image" Target="../media/image1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Changes </a:t>
            </a:r>
            <a:r>
              <a:rPr lang="en-US" dirty="0" smtClean="0"/>
              <a:t>in Aspect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543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Elly van Gelderen</a:t>
            </a:r>
          </a:p>
          <a:p>
            <a:r>
              <a:rPr lang="en-US" dirty="0" smtClean="0"/>
              <a:t>Workshop beyond Time, Boulder</a:t>
            </a:r>
          </a:p>
          <a:p>
            <a:r>
              <a:rPr lang="en-US" dirty="0" smtClean="0"/>
              <a:t>7-8 April 2017</a:t>
            </a:r>
          </a:p>
        </p:txBody>
      </p:sp>
    </p:spTree>
    <p:extLst>
      <p:ext uri="{BB962C8B-B14F-4D97-AF65-F5344CB8AC3E}">
        <p14:creationId xmlns:p14="http://schemas.microsoft.com/office/powerpoint/2010/main" val="3496102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Argument structure as pre-linguistic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Argument structure </a:t>
            </a:r>
            <a:r>
              <a:rPr lang="en-US" dirty="0" smtClean="0"/>
              <a:t>and lexical aspect are at </a:t>
            </a:r>
            <a:r>
              <a:rPr lang="en-US" dirty="0"/>
              <a:t>the basis of our propositions and, without it, there is no meaning. It is likely that AS is part of our larger cognitive system and </a:t>
            </a:r>
            <a:r>
              <a:rPr lang="en-US" b="1" dirty="0"/>
              <a:t>not restricted to the language faculty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Bickerton</a:t>
            </a:r>
            <a:r>
              <a:rPr lang="en-US" dirty="0"/>
              <a:t> (1990: 185) suggests that the “universality of thematic structure suggests a deep-rooted ancestry, perhaps one lying outside language altogether.”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81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argument/thematic structure predates the emergence of language, an understanding of causation, intentionality, volition - all relevant to determining theta-structure </a:t>
            </a:r>
            <a:r>
              <a:rPr lang="en-US" dirty="0" smtClean="0"/>
              <a:t>– is part </a:t>
            </a:r>
            <a:r>
              <a:rPr lang="en-US" dirty="0"/>
              <a:t>of our larger cognitive system and not restricted to the language faculty.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rgument </a:t>
            </a:r>
            <a:r>
              <a:rPr lang="en-US" dirty="0"/>
              <a:t>structure is relevant to other parts of our cognitive make-up, e.g. the moral grammar. Gray et al. (2007), for instance, argue that moral judgment depends on mind perception, ascribing agency and experience to other entities.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/>
              <a:t>Waal (e.g. 2006) has shown that chimps and bonobos show empathy, planning, and attribute minds to others.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0327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Conceptual structure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Jackendoff</a:t>
            </a:r>
            <a:r>
              <a:rPr lang="en-US" dirty="0" smtClean="0"/>
              <a:t> </a:t>
            </a:r>
            <a:r>
              <a:rPr lang="en-US" dirty="0"/>
              <a:t>(e.g. 1997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handed over to the 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vP</a:t>
            </a:r>
            <a:r>
              <a:rPr lang="en-US" dirty="0" smtClean="0"/>
              <a:t>	start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v’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v		ASPP	     process</a:t>
            </a:r>
          </a:p>
          <a:p>
            <a:pPr marL="0" indent="0">
              <a:buNone/>
            </a:pPr>
            <a:r>
              <a:rPr lang="en-US" dirty="0" smtClean="0"/>
              <a:t>					ASP’</a:t>
            </a:r>
          </a:p>
          <a:p>
            <a:pPr marL="0" indent="0">
              <a:buNone/>
            </a:pPr>
            <a:r>
              <a:rPr lang="en-US" dirty="0" smtClean="0"/>
              <a:t>				ASP		VP	result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V’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V		...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882900" y="2565400"/>
            <a:ext cx="2108200" cy="2006600"/>
          </a:xfrm>
          <a:custGeom>
            <a:avLst/>
            <a:gdLst>
              <a:gd name="connsiteX0" fmla="*/ 0 w 2108200"/>
              <a:gd name="connsiteY0" fmla="*/ 2006600 h 2006600"/>
              <a:gd name="connsiteX1" fmla="*/ 457200 w 2108200"/>
              <a:gd name="connsiteY1" fmla="*/ 812800 h 2006600"/>
              <a:gd name="connsiteX2" fmla="*/ 1689100 w 2108200"/>
              <a:gd name="connsiteY2" fmla="*/ 152400 h 2006600"/>
              <a:gd name="connsiteX3" fmla="*/ 2108200 w 2108200"/>
              <a:gd name="connsiteY3" fmla="*/ 0 h 200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8200" h="2006600">
                <a:moveTo>
                  <a:pt x="0" y="2006600"/>
                </a:moveTo>
                <a:cubicBezTo>
                  <a:pt x="87841" y="1564216"/>
                  <a:pt x="175683" y="1121833"/>
                  <a:pt x="457200" y="812800"/>
                </a:cubicBezTo>
                <a:cubicBezTo>
                  <a:pt x="738717" y="503767"/>
                  <a:pt x="1413933" y="287867"/>
                  <a:pt x="1689100" y="152400"/>
                </a:cubicBezTo>
                <a:cubicBezTo>
                  <a:pt x="1964267" y="16933"/>
                  <a:pt x="2036233" y="8466"/>
                  <a:pt x="21082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97400" y="3793785"/>
            <a:ext cx="1842911" cy="1819615"/>
          </a:xfrm>
          <a:custGeom>
            <a:avLst/>
            <a:gdLst>
              <a:gd name="connsiteX0" fmla="*/ 0 w 1842911"/>
              <a:gd name="connsiteY0" fmla="*/ 1819615 h 1819615"/>
              <a:gd name="connsiteX1" fmla="*/ 533400 w 1842911"/>
              <a:gd name="connsiteY1" fmla="*/ 727415 h 1819615"/>
              <a:gd name="connsiteX2" fmla="*/ 1752600 w 1842911"/>
              <a:gd name="connsiteY2" fmla="*/ 54315 h 1819615"/>
              <a:gd name="connsiteX3" fmla="*/ 1752600 w 1842911"/>
              <a:gd name="connsiteY3" fmla="*/ 41615 h 1819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2911" h="1819615">
                <a:moveTo>
                  <a:pt x="0" y="1819615"/>
                </a:moveTo>
                <a:cubicBezTo>
                  <a:pt x="120650" y="1420623"/>
                  <a:pt x="241300" y="1021632"/>
                  <a:pt x="533400" y="727415"/>
                </a:cubicBezTo>
                <a:cubicBezTo>
                  <a:pt x="825500" y="433198"/>
                  <a:pt x="1549400" y="168615"/>
                  <a:pt x="1752600" y="54315"/>
                </a:cubicBezTo>
                <a:cubicBezTo>
                  <a:pt x="1955800" y="-59985"/>
                  <a:pt x="1752600" y="41615"/>
                  <a:pt x="1752600" y="416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828800" y="2565400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2565400"/>
            <a:ext cx="533400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4114800"/>
            <a:ext cx="457200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81400" y="3048000"/>
            <a:ext cx="533400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97400" y="3628685"/>
            <a:ext cx="533400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15200" y="5346700"/>
            <a:ext cx="533400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40311" y="4728992"/>
            <a:ext cx="417689" cy="33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670300" y="3708400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97500" y="4728992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667000" y="3073400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724400" y="4165600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6362700" y="5308600"/>
            <a:ext cx="533400" cy="406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8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Argument Structure and change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Since </a:t>
            </a:r>
            <a:r>
              <a:rPr lang="en-US" dirty="0"/>
              <a:t>argument structure is often seen as the least variable part of language, it makes sense to </a:t>
            </a:r>
            <a:r>
              <a:rPr lang="en-US" dirty="0" smtClean="0"/>
              <a:t>ask what </a:t>
            </a:r>
            <a:r>
              <a:rPr lang="en-US" dirty="0"/>
              <a:t>we can learn from </a:t>
            </a:r>
            <a:r>
              <a:rPr lang="en-US" dirty="0" smtClean="0"/>
              <a:t>change: how systematic is it?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language </a:t>
            </a:r>
            <a:r>
              <a:rPr lang="en-US" dirty="0"/>
              <a:t>learner has an active role in language change. If a verb becomes ambiguous, as </a:t>
            </a:r>
            <a:r>
              <a:rPr lang="en-US" dirty="0" smtClean="0"/>
              <a:t>happens </a:t>
            </a:r>
            <a:r>
              <a:rPr lang="en-US" dirty="0"/>
              <a:t>with morphological erosion or aspectual coercion, the learner may analyze it in a different way from the speakers s/he is listening </a:t>
            </a:r>
            <a:r>
              <a:rPr lang="en-US" dirty="0" smtClean="0"/>
              <a:t>to, and this bias is interesting.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51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 far: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Grammatical </a:t>
            </a:r>
            <a:r>
              <a:rPr lang="en-US" dirty="0"/>
              <a:t>aspect is initially (L1) tied to the lexical aspect of the verb but </a:t>
            </a:r>
            <a:r>
              <a:rPr lang="en-US" dirty="0" smtClean="0"/>
              <a:t>later they diverge:</a:t>
            </a:r>
          </a:p>
          <a:p>
            <a:pPr marL="0" indent="0">
              <a:buNone/>
            </a:pPr>
            <a:r>
              <a:rPr lang="en-US" dirty="0" smtClean="0"/>
              <a:t>COCA </a:t>
            </a:r>
            <a:r>
              <a:rPr lang="en-US" i="1" dirty="0" smtClean="0"/>
              <a:t>arriving </a:t>
            </a:r>
            <a:r>
              <a:rPr lang="en-US" i="1" dirty="0"/>
              <a:t>≠ arrived </a:t>
            </a:r>
            <a:r>
              <a:rPr lang="en-US" dirty="0"/>
              <a:t>(988 – 4772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 show next: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changes in verbs that stay true to their lexical aspect (</a:t>
            </a:r>
            <a:r>
              <a:rPr lang="en-US" dirty="0" err="1" smtClean="0"/>
              <a:t>unaccusatives</a:t>
            </a:r>
            <a:r>
              <a:rPr lang="en-US" dirty="0" smtClean="0"/>
              <a:t>, </a:t>
            </a:r>
            <a:r>
              <a:rPr lang="en-US" dirty="0" err="1" smtClean="0"/>
              <a:t>unergatives</a:t>
            </a:r>
            <a:r>
              <a:rPr lang="en-US" dirty="0" smtClean="0"/>
              <a:t>, and </a:t>
            </a:r>
            <a:r>
              <a:rPr lang="en-US" dirty="0"/>
              <a:t>copulas) </a:t>
            </a:r>
            <a:r>
              <a:rPr lang="en-US" dirty="0" smtClean="0"/>
              <a:t>and those that don’t: </a:t>
            </a:r>
            <a:r>
              <a:rPr lang="en-US" i="1" dirty="0" smtClean="0"/>
              <a:t>psych</a:t>
            </a:r>
            <a:r>
              <a:rPr lang="en-US" dirty="0" smtClean="0"/>
              <a:t>-verbs.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Interaction of changes in lexical and grammatical aspect.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5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Visser’s</a:t>
            </a:r>
            <a:r>
              <a:rPr lang="en-US" dirty="0"/>
              <a:t> </a:t>
            </a:r>
            <a:r>
              <a:rPr lang="en-US" i="1" dirty="0"/>
              <a:t>An Historical Syntax of the English Language,</a:t>
            </a:r>
            <a:r>
              <a:rPr lang="en-US" dirty="0"/>
              <a:t> </a:t>
            </a:r>
            <a:r>
              <a:rPr lang="en-US" dirty="0" smtClean="0"/>
              <a:t>Jespersen’s </a:t>
            </a:r>
            <a:r>
              <a:rPr lang="en-US" i="1" dirty="0" smtClean="0"/>
              <a:t>A </a:t>
            </a:r>
            <a:r>
              <a:rPr lang="en-US" i="1" dirty="0"/>
              <a:t>Modern English Grammar</a:t>
            </a:r>
            <a:r>
              <a:rPr lang="en-US" dirty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Poutsma’s</a:t>
            </a:r>
            <a:r>
              <a:rPr lang="en-US" dirty="0" smtClean="0"/>
              <a:t> </a:t>
            </a:r>
            <a:r>
              <a:rPr lang="en-US" i="1" dirty="0" smtClean="0"/>
              <a:t>A </a:t>
            </a:r>
            <a:r>
              <a:rPr lang="en-US" i="1" dirty="0"/>
              <a:t>Grammar of Late Modern English.</a:t>
            </a:r>
            <a:r>
              <a:rPr lang="en-US" dirty="0"/>
              <a:t> I </a:t>
            </a:r>
            <a:r>
              <a:rPr lang="en-US" dirty="0" smtClean="0"/>
              <a:t>Dictionary </a:t>
            </a:r>
            <a:r>
              <a:rPr lang="en-US" dirty="0"/>
              <a:t>of Old English (DOE),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Middle </a:t>
            </a:r>
            <a:r>
              <a:rPr lang="en-US" dirty="0"/>
              <a:t>English Dictionary (MED),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Corpus </a:t>
            </a:r>
            <a:r>
              <a:rPr lang="en-US" dirty="0"/>
              <a:t>of Contemporary American English (COCA), </a:t>
            </a:r>
            <a:r>
              <a:rPr lang="en-US" dirty="0" smtClean="0"/>
              <a:t>Corpus </a:t>
            </a:r>
            <a:r>
              <a:rPr lang="en-US" dirty="0"/>
              <a:t>of Historical American English (</a:t>
            </a:r>
            <a:r>
              <a:rPr lang="en-US" dirty="0" smtClean="0"/>
              <a:t>COHA), </a:t>
            </a:r>
            <a:r>
              <a:rPr lang="en-US" i="1" dirty="0" smtClean="0"/>
              <a:t>Historical </a:t>
            </a:r>
            <a:r>
              <a:rPr lang="en-US" i="1" dirty="0"/>
              <a:t>Thesaurus of </a:t>
            </a:r>
            <a:r>
              <a:rPr lang="en-US" i="1" dirty="0" smtClean="0"/>
              <a:t>English,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i="1" dirty="0" smtClean="0"/>
              <a:t>Oxford </a:t>
            </a:r>
            <a:r>
              <a:rPr lang="en-US" i="1" dirty="0"/>
              <a:t>English Dictionary</a:t>
            </a:r>
            <a:r>
              <a:rPr lang="en-US" dirty="0"/>
              <a:t> (</a:t>
            </a:r>
            <a:r>
              <a:rPr lang="en-US" dirty="0" smtClean="0"/>
              <a:t>OED)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Bosworth </a:t>
            </a:r>
            <a:r>
              <a:rPr lang="en-US" dirty="0"/>
              <a:t>&amp; Toller’s </a:t>
            </a:r>
            <a:r>
              <a:rPr lang="en-US" i="1" dirty="0" smtClean="0"/>
              <a:t>Anglo-Saxon Dictionary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8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81 intransitives from </a:t>
            </a:r>
            <a:r>
              <a:rPr lang="en-US" sz="4000" dirty="0" err="1" smtClean="0"/>
              <a:t>Visser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berstan</a:t>
            </a:r>
            <a:r>
              <a:rPr lang="en-US" dirty="0"/>
              <a:t> `burst out, escape’	</a:t>
            </a:r>
            <a:r>
              <a:rPr lang="en-US" dirty="0" err="1" smtClean="0"/>
              <a:t>Th</a:t>
            </a:r>
            <a:r>
              <a:rPr lang="en-US" dirty="0"/>
              <a:t>		particle verb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blican</a:t>
            </a:r>
            <a:r>
              <a:rPr lang="en-US" dirty="0"/>
              <a:t> `shine’			</a:t>
            </a:r>
            <a:r>
              <a:rPr lang="en-US" dirty="0" err="1" smtClean="0"/>
              <a:t>Th</a:t>
            </a:r>
            <a:r>
              <a:rPr lang="en-US" dirty="0"/>
              <a:t>		obsolete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blinan</a:t>
            </a:r>
            <a:r>
              <a:rPr lang="en-US" dirty="0"/>
              <a:t> `cease, desist’		</a:t>
            </a:r>
            <a:r>
              <a:rPr lang="en-US" dirty="0" err="1" smtClean="0"/>
              <a:t>Th</a:t>
            </a:r>
            <a:r>
              <a:rPr lang="en-US" dirty="0"/>
              <a:t>		obsolete</a:t>
            </a:r>
          </a:p>
          <a:p>
            <a:pPr marL="0" indent="0">
              <a:buNone/>
            </a:pPr>
            <a:r>
              <a:rPr lang="en-US" i="1" dirty="0" err="1"/>
              <a:t>æfnian</a:t>
            </a:r>
            <a:r>
              <a:rPr lang="en-US" dirty="0"/>
              <a:t> `become evening’		0		light v</a:t>
            </a:r>
          </a:p>
          <a:p>
            <a:pPr marL="0" indent="0">
              <a:buNone/>
            </a:pPr>
            <a:r>
              <a:rPr lang="en-US" i="1" dirty="0" err="1"/>
              <a:t>æmtian</a:t>
            </a:r>
            <a:r>
              <a:rPr lang="en-US" i="1" dirty="0"/>
              <a:t>/</a:t>
            </a:r>
            <a:r>
              <a:rPr lang="en-US" i="1" dirty="0" err="1"/>
              <a:t>emtian</a:t>
            </a:r>
            <a:r>
              <a:rPr lang="en-US" dirty="0"/>
              <a:t> `become empty’	</a:t>
            </a:r>
            <a:r>
              <a:rPr lang="en-US" dirty="0" err="1"/>
              <a:t>Th</a:t>
            </a:r>
            <a:r>
              <a:rPr lang="en-US" dirty="0"/>
              <a:t>		light v (and labile)</a:t>
            </a:r>
          </a:p>
          <a:p>
            <a:pPr marL="0" indent="0">
              <a:buNone/>
            </a:pPr>
            <a:r>
              <a:rPr lang="en-US" i="1" dirty="0" err="1"/>
              <a:t>ærnan</a:t>
            </a:r>
            <a:r>
              <a:rPr lang="en-US" dirty="0"/>
              <a:t> `run’			</a:t>
            </a:r>
            <a:r>
              <a:rPr lang="en-US" dirty="0" smtClean="0"/>
              <a:t>A</a:t>
            </a:r>
            <a:r>
              <a:rPr lang="en-US" dirty="0"/>
              <a:t>		labile (</a:t>
            </a:r>
            <a:r>
              <a:rPr lang="en-US" dirty="0" err="1" smtClean="0"/>
              <a:t>caus</a:t>
            </a:r>
            <a:r>
              <a:rPr lang="en-US" dirty="0" smtClean="0"/>
              <a:t>, </a:t>
            </a:r>
            <a:r>
              <a:rPr lang="en-US" dirty="0" err="1" smtClean="0"/>
              <a:t>unerg</a:t>
            </a:r>
            <a:r>
              <a:rPr lang="en-US" dirty="0"/>
              <a:t>, </a:t>
            </a:r>
            <a:r>
              <a:rPr lang="en-US" dirty="0" err="1"/>
              <a:t>unacc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i="1" dirty="0" err="1"/>
              <a:t>æt</a:t>
            </a:r>
            <a:r>
              <a:rPr lang="en-US" i="1" dirty="0" err="1"/>
              <a:t>fellan</a:t>
            </a:r>
            <a:r>
              <a:rPr lang="en-US" dirty="0"/>
              <a:t> `fall away’		</a:t>
            </a:r>
            <a:r>
              <a:rPr lang="en-US" dirty="0" err="1" smtClean="0"/>
              <a:t>Th</a:t>
            </a:r>
            <a:r>
              <a:rPr lang="en-US" dirty="0"/>
              <a:t>		particle verb</a:t>
            </a:r>
          </a:p>
          <a:p>
            <a:pPr marL="0" indent="0">
              <a:buNone/>
            </a:pPr>
            <a:r>
              <a:rPr lang="en-US" b="1" i="1" dirty="0" err="1"/>
              <a:t>æt</a:t>
            </a:r>
            <a:r>
              <a:rPr lang="en-US" i="1" dirty="0" err="1"/>
              <a:t>glidan</a:t>
            </a:r>
            <a:r>
              <a:rPr lang="en-US" dirty="0"/>
              <a:t> `disappear, glide away’	</a:t>
            </a:r>
            <a:r>
              <a:rPr lang="en-US" dirty="0" err="1"/>
              <a:t>Th</a:t>
            </a:r>
            <a:r>
              <a:rPr lang="en-US" dirty="0"/>
              <a:t>		particle verb</a:t>
            </a:r>
          </a:p>
          <a:p>
            <a:pPr marL="0" indent="0">
              <a:buNone/>
            </a:pPr>
            <a:r>
              <a:rPr lang="en-US" b="1" i="1" dirty="0" err="1"/>
              <a:t>æt</a:t>
            </a:r>
            <a:r>
              <a:rPr lang="en-US" i="1" dirty="0" err="1"/>
              <a:t>slidan</a:t>
            </a:r>
            <a:r>
              <a:rPr lang="en-US" dirty="0"/>
              <a:t> `slip, slide’		</a:t>
            </a:r>
            <a:r>
              <a:rPr lang="en-US" dirty="0" err="1" smtClean="0"/>
              <a:t>Th</a:t>
            </a:r>
            <a:r>
              <a:rPr lang="en-US" dirty="0"/>
              <a:t>		labile</a:t>
            </a:r>
          </a:p>
          <a:p>
            <a:pPr marL="0" indent="0">
              <a:buNone/>
            </a:pPr>
            <a:r>
              <a:rPr lang="en-US" b="1" i="1" dirty="0" err="1"/>
              <a:t>æt</a:t>
            </a:r>
            <a:r>
              <a:rPr lang="en-US" i="1" dirty="0" err="1"/>
              <a:t>springan</a:t>
            </a:r>
            <a:r>
              <a:rPr lang="en-US" dirty="0"/>
              <a:t> `rush forth’		</a:t>
            </a:r>
            <a:r>
              <a:rPr lang="en-US" dirty="0" err="1"/>
              <a:t>Th</a:t>
            </a:r>
            <a:r>
              <a:rPr lang="en-US" dirty="0"/>
              <a:t>		obsolete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ferscan</a:t>
            </a:r>
            <a:r>
              <a:rPr lang="en-US" dirty="0"/>
              <a:t> `become fresh’, 		</a:t>
            </a:r>
            <a:r>
              <a:rPr lang="en-US" dirty="0" err="1"/>
              <a:t>Th</a:t>
            </a:r>
            <a:r>
              <a:rPr lang="en-US" dirty="0"/>
              <a:t>		light v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fulian</a:t>
            </a:r>
            <a:r>
              <a:rPr lang="en-US" dirty="0"/>
              <a:t> `become fowl, rot’		</a:t>
            </a:r>
            <a:r>
              <a:rPr lang="en-US" dirty="0" err="1"/>
              <a:t>Th</a:t>
            </a:r>
            <a:r>
              <a:rPr lang="en-US" dirty="0"/>
              <a:t>		light v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latian</a:t>
            </a:r>
            <a:r>
              <a:rPr lang="en-US" dirty="0"/>
              <a:t> `to grow sluggish’ 		</a:t>
            </a:r>
            <a:r>
              <a:rPr lang="en-US" dirty="0" err="1"/>
              <a:t>Th</a:t>
            </a:r>
            <a:r>
              <a:rPr lang="en-US" dirty="0"/>
              <a:t>		obsolete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leoran</a:t>
            </a:r>
            <a:r>
              <a:rPr lang="en-US" dirty="0"/>
              <a:t> `to depart/flee’		</a:t>
            </a:r>
            <a:r>
              <a:rPr lang="en-US" dirty="0" err="1"/>
              <a:t>Th</a:t>
            </a:r>
            <a:r>
              <a:rPr lang="en-US" dirty="0"/>
              <a:t>		obsolete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scortian</a:t>
            </a:r>
            <a:r>
              <a:rPr lang="en-US" dirty="0"/>
              <a:t> `become short/pass away</a:t>
            </a:r>
            <a:r>
              <a:rPr lang="en-US" dirty="0" smtClean="0"/>
              <a:t>’ </a:t>
            </a:r>
            <a:r>
              <a:rPr lang="en-US" dirty="0"/>
              <a:t>	</a:t>
            </a:r>
            <a:r>
              <a:rPr lang="en-US" dirty="0" err="1"/>
              <a:t>Th</a:t>
            </a:r>
            <a:r>
              <a:rPr lang="en-US" dirty="0"/>
              <a:t>	</a:t>
            </a:r>
            <a:r>
              <a:rPr lang="en-US" dirty="0" smtClean="0"/>
              <a:t>light </a:t>
            </a:r>
            <a:r>
              <a:rPr lang="en-US" dirty="0"/>
              <a:t>v</a:t>
            </a:r>
          </a:p>
          <a:p>
            <a:pPr marL="0" indent="0">
              <a:buNone/>
            </a:pPr>
            <a:r>
              <a:rPr lang="en-US" b="1" i="1" dirty="0" err="1"/>
              <a:t>a</a:t>
            </a:r>
            <a:r>
              <a:rPr lang="en-US" i="1" dirty="0" err="1"/>
              <a:t>slapan</a:t>
            </a:r>
            <a:r>
              <a:rPr lang="en-US" dirty="0"/>
              <a:t> `slumber, fall asleep’		</a:t>
            </a:r>
            <a:r>
              <a:rPr lang="en-US" dirty="0" err="1"/>
              <a:t>Th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37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dirty="0" err="1"/>
              <a:t>berstan</a:t>
            </a:r>
            <a:r>
              <a:rPr lang="en-US" dirty="0"/>
              <a:t> `burst’			</a:t>
            </a:r>
            <a:r>
              <a:rPr lang="en-US" dirty="0" err="1" smtClean="0"/>
              <a:t>Th</a:t>
            </a:r>
            <a:r>
              <a:rPr lang="en-US" dirty="0"/>
              <a:t>	</a:t>
            </a:r>
            <a:r>
              <a:rPr lang="en-US" i="1" dirty="0" smtClean="0"/>
              <a:t>burst</a:t>
            </a:r>
            <a:r>
              <a:rPr lang="en-US" dirty="0" smtClean="0"/>
              <a:t> </a:t>
            </a:r>
            <a:r>
              <a:rPr lang="en-US" dirty="0"/>
              <a:t>labile (causative rare)</a:t>
            </a:r>
          </a:p>
          <a:p>
            <a:pPr marL="0" indent="0">
              <a:buNone/>
            </a:pPr>
            <a:r>
              <a:rPr lang="en-US" i="1" dirty="0" err="1"/>
              <a:t>bifian</a:t>
            </a:r>
            <a:r>
              <a:rPr lang="en-US" dirty="0"/>
              <a:t> `tremble/shake’		A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blinnan</a:t>
            </a:r>
            <a:r>
              <a:rPr lang="en-US" dirty="0"/>
              <a:t> `cease’			</a:t>
            </a:r>
            <a:r>
              <a:rPr lang="en-US" dirty="0" err="1"/>
              <a:t>Th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brogdian</a:t>
            </a:r>
            <a:r>
              <a:rPr lang="en-US" dirty="0"/>
              <a:t>, </a:t>
            </a:r>
            <a:r>
              <a:rPr lang="en-US" i="1" dirty="0" err="1"/>
              <a:t>brogdettan</a:t>
            </a:r>
            <a:r>
              <a:rPr lang="en-US" dirty="0"/>
              <a:t> `tremble’	A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bugan</a:t>
            </a:r>
            <a:r>
              <a:rPr lang="en-US" dirty="0"/>
              <a:t> `bow down/bend’	</a:t>
            </a:r>
            <a:r>
              <a:rPr lang="en-US" dirty="0" err="1" smtClean="0"/>
              <a:t>Th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cidan</a:t>
            </a:r>
            <a:r>
              <a:rPr lang="en-US" dirty="0"/>
              <a:t> `quarrel, complain’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transitive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cirman</a:t>
            </a:r>
            <a:r>
              <a:rPr lang="en-US" dirty="0"/>
              <a:t> `cry (out)’	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climban</a:t>
            </a:r>
            <a:r>
              <a:rPr lang="en-US" i="1" dirty="0"/>
              <a:t> (</a:t>
            </a:r>
            <a:r>
              <a:rPr lang="en-US" i="1" dirty="0" err="1"/>
              <a:t>upp</a:t>
            </a:r>
            <a:r>
              <a:rPr lang="en-US" i="1" dirty="0"/>
              <a:t>)</a:t>
            </a:r>
            <a:r>
              <a:rPr lang="en-US" dirty="0"/>
              <a:t> `climb’	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same and) transitive</a:t>
            </a:r>
          </a:p>
          <a:p>
            <a:pPr marL="0" indent="0">
              <a:buNone/>
            </a:pPr>
            <a:r>
              <a:rPr lang="en-US" i="1" dirty="0" err="1"/>
              <a:t>cloccian</a:t>
            </a:r>
            <a:r>
              <a:rPr lang="en-US" dirty="0"/>
              <a:t> `cluck, make noise’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transitive </a:t>
            </a:r>
            <a:r>
              <a:rPr lang="en-US" dirty="0"/>
              <a:t>(archaic)</a:t>
            </a:r>
          </a:p>
          <a:p>
            <a:pPr marL="0" indent="0">
              <a:buNone/>
            </a:pPr>
            <a:r>
              <a:rPr lang="en-US" i="1" dirty="0" err="1"/>
              <a:t>clum</a:t>
            </a:r>
            <a:r>
              <a:rPr lang="en-US" i="1" dirty="0"/>
              <a:t>(m)</a:t>
            </a:r>
            <a:r>
              <a:rPr lang="en-US" i="1" dirty="0" err="1"/>
              <a:t>ian</a:t>
            </a:r>
            <a:r>
              <a:rPr lang="en-US" dirty="0"/>
              <a:t> `mumble, mutter’	A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clymmian</a:t>
            </a:r>
            <a:r>
              <a:rPr lang="en-US" dirty="0"/>
              <a:t> `climb’	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particle verb and) transitive</a:t>
            </a:r>
          </a:p>
          <a:p>
            <a:pPr marL="0" indent="0">
              <a:buNone/>
            </a:pPr>
            <a:r>
              <a:rPr lang="en-US" i="1" dirty="0" err="1"/>
              <a:t>cneatian</a:t>
            </a:r>
            <a:r>
              <a:rPr lang="en-US" dirty="0"/>
              <a:t> `argue’	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cneowian</a:t>
            </a:r>
            <a:r>
              <a:rPr lang="en-US" dirty="0"/>
              <a:t> `kneel down’		A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cnitian</a:t>
            </a:r>
            <a:r>
              <a:rPr lang="en-US" dirty="0"/>
              <a:t> `dispute’ 		</a:t>
            </a:r>
            <a:r>
              <a:rPr lang="en-US" dirty="0" smtClean="0"/>
              <a:t>A</a:t>
            </a:r>
            <a:r>
              <a:rPr lang="en-US" dirty="0"/>
              <a:t>	</a:t>
            </a:r>
            <a:r>
              <a:rPr lang="en-US" dirty="0" smtClean="0"/>
              <a:t>obsolete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creopan</a:t>
            </a:r>
            <a:r>
              <a:rPr lang="en-US" dirty="0"/>
              <a:t> `crawl’			A	</a:t>
            </a:r>
            <a:r>
              <a:rPr lang="en-US" dirty="0" smtClean="0"/>
              <a:t>same</a:t>
            </a:r>
            <a:r>
              <a:rPr lang="en-US" dirty="0"/>
              <a:t>: </a:t>
            </a:r>
            <a:r>
              <a:rPr lang="en-US" i="1" dirty="0"/>
              <a:t>creep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cuman</a:t>
            </a:r>
            <a:r>
              <a:rPr lang="en-US" dirty="0"/>
              <a:t> `come, approach, arrive’	</a:t>
            </a:r>
            <a:r>
              <a:rPr lang="en-US" dirty="0" err="1"/>
              <a:t>Th</a:t>
            </a:r>
            <a:r>
              <a:rPr lang="en-US" dirty="0"/>
              <a:t>	</a:t>
            </a:r>
            <a:r>
              <a:rPr lang="en-US" dirty="0" smtClean="0"/>
              <a:t>same</a:t>
            </a:r>
            <a:r>
              <a:rPr lang="en-US" dirty="0"/>
              <a:t>: </a:t>
            </a:r>
            <a:r>
              <a:rPr lang="en-US" i="1" dirty="0"/>
              <a:t>come (to)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8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				from</a:t>
            </a:r>
          </a:p>
          <a:p>
            <a:pPr marL="0" indent="0">
              <a:buNone/>
            </a:pPr>
            <a:r>
              <a:rPr lang="en-US" dirty="0" smtClean="0"/>
              <a:t>Obsolete</a:t>
            </a:r>
            <a:r>
              <a:rPr lang="en-US" dirty="0"/>
              <a:t>		</a:t>
            </a:r>
            <a:r>
              <a:rPr lang="en-US" dirty="0" smtClean="0"/>
              <a:t>40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Unchanged	</a:t>
            </a:r>
            <a:r>
              <a:rPr lang="en-US" dirty="0" smtClean="0"/>
              <a:t>15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Light v		</a:t>
            </a:r>
            <a:r>
              <a:rPr lang="en-US" dirty="0" smtClean="0"/>
              <a:t>9		</a:t>
            </a:r>
            <a:r>
              <a:rPr lang="en-US" dirty="0" err="1" smtClean="0"/>
              <a:t>unaccusative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Particle		</a:t>
            </a:r>
            <a:r>
              <a:rPr lang="en-US" dirty="0" smtClean="0"/>
              <a:t>6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Labile		</a:t>
            </a:r>
            <a:r>
              <a:rPr lang="en-US" dirty="0" smtClean="0"/>
              <a:t>6		</a:t>
            </a:r>
            <a:r>
              <a:rPr lang="en-US" dirty="0" err="1" smtClean="0"/>
              <a:t>unaccusative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Transitive		</a:t>
            </a:r>
            <a:r>
              <a:rPr lang="en-US" dirty="0" smtClean="0"/>
              <a:t>5		</a:t>
            </a:r>
            <a:r>
              <a:rPr lang="en-US" dirty="0" err="1" smtClean="0"/>
              <a:t>unergative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Total			81</a:t>
            </a:r>
          </a:p>
        </p:txBody>
      </p:sp>
    </p:spTree>
    <p:extLst>
      <p:ext uri="{BB962C8B-B14F-4D97-AF65-F5344CB8AC3E}">
        <p14:creationId xmlns:p14="http://schemas.microsoft.com/office/powerpoint/2010/main" val="34222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From OE&gt;ME: Loss of Intransitives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864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en-US" dirty="0" smtClean="0"/>
              <a:t>a </a:t>
            </a:r>
            <a:r>
              <a:rPr lang="en-US" dirty="0"/>
              <a:t>complete loss of the verb, e.g. </a:t>
            </a:r>
            <a:r>
              <a:rPr lang="en-US" i="1" dirty="0" err="1"/>
              <a:t>bifian</a:t>
            </a:r>
            <a:r>
              <a:rPr lang="en-US" dirty="0"/>
              <a:t> `to shake’,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the loss of prefixes and addition </a:t>
            </a:r>
            <a:r>
              <a:rPr lang="en-US" dirty="0"/>
              <a:t>of </a:t>
            </a:r>
            <a:r>
              <a:rPr lang="en-US" dirty="0" err="1"/>
              <a:t>resultative</a:t>
            </a:r>
            <a:r>
              <a:rPr lang="en-US" dirty="0"/>
              <a:t> particles, e.g. </a:t>
            </a:r>
            <a:r>
              <a:rPr lang="en-US" i="1" dirty="0" err="1"/>
              <a:t>aberstan</a:t>
            </a:r>
            <a:r>
              <a:rPr lang="en-US" i="1" dirty="0"/>
              <a:t> </a:t>
            </a:r>
            <a:r>
              <a:rPr lang="en-US" dirty="0"/>
              <a:t>`burst out, escape’,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the </a:t>
            </a:r>
            <a:r>
              <a:rPr lang="en-US" dirty="0"/>
              <a:t>replacement by light verbs and adjective or noun, e.g. </a:t>
            </a:r>
            <a:r>
              <a:rPr lang="en-US" i="1" dirty="0" err="1" smtClean="0"/>
              <a:t>emtian</a:t>
            </a:r>
            <a:r>
              <a:rPr lang="en-US" dirty="0" smtClean="0"/>
              <a:t> `become empty</a:t>
            </a:r>
            <a:r>
              <a:rPr lang="en-US" i="1" dirty="0" smtClean="0"/>
              <a:t>’,</a:t>
            </a:r>
            <a:r>
              <a:rPr lang="en-US" dirty="0" smtClean="0"/>
              <a:t> 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dirty="0" smtClean="0"/>
              <a:t>a </a:t>
            </a:r>
            <a:r>
              <a:rPr lang="en-US" dirty="0"/>
              <a:t>change to labile verbs, e.g. </a:t>
            </a:r>
            <a:r>
              <a:rPr lang="en-US" i="1" dirty="0" err="1"/>
              <a:t>dropian</a:t>
            </a:r>
            <a:r>
              <a:rPr lang="en-US" dirty="0"/>
              <a:t> `drop’, </a:t>
            </a:r>
            <a:r>
              <a:rPr lang="en-US" i="1" dirty="0" err="1" smtClean="0"/>
              <a:t>æmtian</a:t>
            </a:r>
            <a:r>
              <a:rPr lang="en-US" i="1" dirty="0" smtClean="0"/>
              <a:t> </a:t>
            </a:r>
            <a:r>
              <a:rPr lang="en-US" dirty="0" smtClean="0"/>
              <a:t>`empty’, i.e</a:t>
            </a:r>
            <a:r>
              <a:rPr lang="en-US" dirty="0"/>
              <a:t>. alternating between causative and </a:t>
            </a:r>
            <a:r>
              <a:rPr lang="en-US" dirty="0" err="1" smtClean="0"/>
              <a:t>unaccusative</a:t>
            </a:r>
            <a:r>
              <a:rPr lang="en-US" dirty="0" smtClean="0"/>
              <a:t>, and</a:t>
            </a:r>
          </a:p>
          <a:p>
            <a:pPr marL="514350" indent="-514350">
              <a:buAutoNum type="alphaLcParenR"/>
            </a:pPr>
            <a:r>
              <a:rPr lang="en-US" dirty="0" smtClean="0"/>
              <a:t>a change to transitive verbs by </a:t>
            </a:r>
            <a:r>
              <a:rPr lang="en-US" dirty="0" err="1" smtClean="0"/>
              <a:t>unergatives</a:t>
            </a:r>
            <a:r>
              <a:rPr lang="en-US" dirty="0" smtClean="0"/>
              <a:t>, e.g. </a:t>
            </a:r>
            <a:r>
              <a:rPr lang="en-US" i="1" dirty="0" smtClean="0"/>
              <a:t>climb </a:t>
            </a:r>
            <a:r>
              <a:rPr lang="en-US" dirty="0" smtClean="0"/>
              <a:t>and </a:t>
            </a:r>
            <a:r>
              <a:rPr lang="en-US" i="1" dirty="0" smtClean="0"/>
              <a:t>chide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3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Change in verb meaning is due to changes in aspect and theta-roles, which is systematic. Lexical aspect is pre-linguistic and innate; theta-structure follows from this.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Changes in Lexical </a:t>
            </a:r>
            <a:r>
              <a:rPr lang="en-US" dirty="0"/>
              <a:t>Aspect: </a:t>
            </a:r>
            <a:r>
              <a:rPr lang="en-US" dirty="0" err="1"/>
              <a:t>unaccusative</a:t>
            </a:r>
            <a:r>
              <a:rPr lang="en-US" dirty="0"/>
              <a:t> &gt; copula and causative; </a:t>
            </a:r>
            <a:r>
              <a:rPr lang="en-US" dirty="0" err="1"/>
              <a:t>unergative</a:t>
            </a:r>
            <a:r>
              <a:rPr lang="en-US" dirty="0"/>
              <a:t> &gt; transitive. These show the fundamental role of telic/durative/stative aspect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Changes in </a:t>
            </a:r>
            <a:r>
              <a:rPr lang="en-US" dirty="0"/>
              <a:t>Grammatical Aspect </a:t>
            </a:r>
            <a:r>
              <a:rPr lang="en-US" dirty="0" smtClean="0"/>
              <a:t>involve Cycles</a:t>
            </a:r>
            <a:r>
              <a:rPr lang="en-US" dirty="0"/>
              <a:t>: Imperfective and </a:t>
            </a:r>
            <a:r>
              <a:rPr lang="en-US" dirty="0" smtClean="0"/>
              <a:t>Perfective cycles (</a:t>
            </a:r>
            <a:r>
              <a:rPr lang="en-US" i="1" dirty="0" err="1"/>
              <a:t>ge</a:t>
            </a:r>
            <a:r>
              <a:rPr lang="en-US" i="1" dirty="0"/>
              <a:t>-, have, </a:t>
            </a:r>
            <a:r>
              <a:rPr lang="en-US" dirty="0"/>
              <a:t>-</a:t>
            </a:r>
            <a:r>
              <a:rPr lang="en-US" i="1" dirty="0" err="1"/>
              <a:t>ing</a:t>
            </a:r>
            <a:r>
              <a:rPr lang="en-US" dirty="0"/>
              <a:t>, particles</a:t>
            </a:r>
            <a:r>
              <a:rPr lang="en-US" dirty="0" smtClean="0"/>
              <a:t>). 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How each influences the other in change is not clear.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558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OE </a:t>
            </a:r>
            <a:r>
              <a:rPr lang="en-US" sz="4000" dirty="0" err="1"/>
              <a:t>u</a:t>
            </a:r>
            <a:r>
              <a:rPr lang="en-US" sz="4000" dirty="0" err="1" smtClean="0"/>
              <a:t>nergative</a:t>
            </a:r>
            <a:r>
              <a:rPr lang="en-US" sz="4000" dirty="0" smtClean="0"/>
              <a:t> &gt; ME transitive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(1)</a:t>
            </a:r>
            <a:r>
              <a:rPr lang="en-US" i="1" dirty="0" smtClean="0"/>
              <a:t> 	</a:t>
            </a:r>
            <a:r>
              <a:rPr lang="en-US" i="1" dirty="0" err="1" smtClean="0"/>
              <a:t>stigeð</a:t>
            </a:r>
            <a:r>
              <a:rPr lang="en-US" i="1" dirty="0" smtClean="0"/>
              <a:t> </a:t>
            </a:r>
            <a:r>
              <a:rPr lang="en-US" i="1" dirty="0"/>
              <a:t>on </a:t>
            </a:r>
            <a:r>
              <a:rPr lang="en-US" i="1" dirty="0" err="1"/>
              <a:t>lenge</a:t>
            </a:r>
            <a:r>
              <a:rPr lang="en-US" i="1" dirty="0"/>
              <a:t>, </a:t>
            </a:r>
            <a:r>
              <a:rPr lang="en-US" b="1" i="1" dirty="0" err="1"/>
              <a:t>clymmeð</a:t>
            </a:r>
            <a:r>
              <a:rPr lang="en-US" i="1" dirty="0"/>
              <a:t> on </a:t>
            </a:r>
            <a:r>
              <a:rPr lang="en-US" i="1" dirty="0" err="1"/>
              <a:t>gecyndo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rises </a:t>
            </a:r>
            <a:r>
              <a:rPr lang="en-US" dirty="0"/>
              <a:t>in length, climbs in nature</a:t>
            </a:r>
            <a:r>
              <a:rPr lang="en-US" dirty="0" smtClean="0"/>
              <a:t>. (Sol. 416)</a:t>
            </a:r>
          </a:p>
          <a:p>
            <a:pPr marL="0" indent="0">
              <a:buNone/>
            </a:pPr>
            <a:r>
              <a:rPr lang="en-US" dirty="0" smtClean="0"/>
              <a:t>(2)   </a:t>
            </a:r>
            <a:r>
              <a:rPr lang="en-US" i="1" dirty="0" smtClean="0"/>
              <a:t>To </a:t>
            </a:r>
            <a:r>
              <a:rPr lang="en-US" b="1" i="1" dirty="0" err="1"/>
              <a:t>climbe</a:t>
            </a:r>
            <a:r>
              <a:rPr lang="en-US" i="1" dirty="0"/>
              <a:t> </a:t>
            </a:r>
            <a:r>
              <a:rPr lang="en-US" i="1" dirty="0" err="1"/>
              <a:t>þe</a:t>
            </a:r>
            <a:r>
              <a:rPr lang="en-US" i="1" dirty="0"/>
              <a:t> </a:t>
            </a:r>
            <a:r>
              <a:rPr lang="en-US" i="1" dirty="0" err="1"/>
              <a:t>cludes</a:t>
            </a:r>
            <a:r>
              <a:rPr lang="en-US" i="1" dirty="0"/>
              <a:t> all </a:t>
            </a:r>
            <a:r>
              <a:rPr lang="en-US" i="1" dirty="0" err="1"/>
              <a:t>þe</a:t>
            </a:r>
            <a:r>
              <a:rPr lang="en-US" i="1" dirty="0"/>
              <a:t> </a:t>
            </a:r>
            <a:r>
              <a:rPr lang="en-US" i="1" dirty="0" err="1"/>
              <a:t>sunn</a:t>
            </a:r>
            <a:r>
              <a:rPr lang="en-US" i="1" dirty="0"/>
              <a:t> </a:t>
            </a:r>
            <a:r>
              <a:rPr lang="en-US" i="1" dirty="0" err="1"/>
              <a:t>sal</a:t>
            </a:r>
            <a:r>
              <a:rPr lang="en-US" i="1" dirty="0"/>
              <a:t> </a:t>
            </a:r>
            <a:r>
              <a:rPr lang="en-US" i="1" dirty="0" err="1"/>
              <a:t>haf</a:t>
            </a:r>
            <a:r>
              <a:rPr lang="en-US" i="1" dirty="0"/>
              <a:t> </a:t>
            </a:r>
            <a:r>
              <a:rPr lang="en-US" i="1" dirty="0" err="1"/>
              <a:t>þe</a:t>
            </a:r>
            <a:r>
              <a:rPr lang="en-US" i="1" dirty="0"/>
              <a:t> might.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`</a:t>
            </a:r>
            <a:r>
              <a:rPr lang="en-US" dirty="0"/>
              <a:t>To climb the clouds the sun shall have the power</a:t>
            </a:r>
            <a:r>
              <a:rPr lang="en-US" dirty="0" smtClean="0"/>
              <a:t>.’</a:t>
            </a:r>
          </a:p>
          <a:p>
            <a:pPr marL="0" indent="0">
              <a:buNone/>
            </a:pPr>
            <a:r>
              <a:rPr lang="en-US" dirty="0" smtClean="0"/>
              <a:t>							(CM 16267)</a:t>
            </a: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OE </a:t>
            </a:r>
            <a:r>
              <a:rPr lang="en-US" b="1" dirty="0" err="1" smtClean="0"/>
              <a:t>unaccusative</a:t>
            </a:r>
            <a:r>
              <a:rPr lang="en-US" b="1" dirty="0" smtClean="0"/>
              <a:t> &gt; ME/</a:t>
            </a:r>
            <a:r>
              <a:rPr lang="en-US" b="1" dirty="0" err="1" smtClean="0"/>
              <a:t>ModE</a:t>
            </a:r>
            <a:r>
              <a:rPr lang="en-US" b="1" dirty="0" smtClean="0"/>
              <a:t> causative</a:t>
            </a:r>
          </a:p>
          <a:p>
            <a:pPr marL="0" indent="0">
              <a:buNone/>
            </a:pPr>
            <a:r>
              <a:rPr lang="en-US" dirty="0" smtClean="0"/>
              <a:t>(3)	</a:t>
            </a:r>
            <a:r>
              <a:rPr lang="en-US" i="1" dirty="0" err="1"/>
              <a:t>æfter</a:t>
            </a:r>
            <a:r>
              <a:rPr lang="en-US" i="1" dirty="0"/>
              <a:t> </a:t>
            </a:r>
            <a:r>
              <a:rPr lang="en-US" i="1" dirty="0" err="1"/>
              <a:t>gereordunge</a:t>
            </a:r>
            <a:r>
              <a:rPr lang="en-US" i="1" dirty="0"/>
              <a:t> hi </a:t>
            </a:r>
            <a:r>
              <a:rPr lang="en-US" b="1" i="1" dirty="0" err="1"/>
              <a:t>æmtian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after repast they empty (Benet, 82.13)</a:t>
            </a:r>
          </a:p>
          <a:p>
            <a:pPr marL="0" indent="0">
              <a:buNone/>
            </a:pPr>
            <a:r>
              <a:rPr lang="en-US" dirty="0" smtClean="0"/>
              <a:t>(4)	</a:t>
            </a:r>
            <a:r>
              <a:rPr lang="en-US" dirty="0"/>
              <a:t>Hugo </a:t>
            </a:r>
            <a:r>
              <a:rPr lang="en-US" b="1" dirty="0"/>
              <a:t>empties </a:t>
            </a:r>
            <a:r>
              <a:rPr lang="en-US" dirty="0"/>
              <a:t>his pockets of </a:t>
            </a:r>
            <a:r>
              <a:rPr lang="en-US" dirty="0" smtClean="0"/>
              <a:t>screws (COCA)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64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Tree “gets more filled up”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02" y="1295401"/>
            <a:ext cx="6999498" cy="423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3836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As causative </a:t>
            </a:r>
            <a:r>
              <a:rPr lang="en-US" sz="4000" i="1" dirty="0" smtClean="0"/>
              <a:t>–</a:t>
            </a:r>
            <a:r>
              <a:rPr lang="en-US" sz="4000" i="1" dirty="0" err="1" smtClean="0"/>
              <a:t>i</a:t>
            </a:r>
            <a:r>
              <a:rPr lang="en-US" sz="4000" i="1" dirty="0" smtClean="0"/>
              <a:t> </a:t>
            </a:r>
            <a:r>
              <a:rPr lang="en-US" sz="4000" dirty="0" smtClean="0"/>
              <a:t>becomes opaque, more lability between causative/</a:t>
            </a:r>
            <a:r>
              <a:rPr lang="en-US" sz="4000" dirty="0" err="1" smtClean="0"/>
              <a:t>unaccusative</a:t>
            </a:r>
            <a:endParaRPr lang="en-US" sz="4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37888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3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Filling up the v-area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verbs </a:t>
            </a:r>
            <a:r>
              <a:rPr lang="en-US" dirty="0"/>
              <a:t>that are replaced by light verbs are </a:t>
            </a:r>
            <a:r>
              <a:rPr lang="en-US" dirty="0" err="1"/>
              <a:t>deadjectival</a:t>
            </a:r>
            <a:r>
              <a:rPr lang="en-US" dirty="0"/>
              <a:t> and </a:t>
            </a:r>
            <a:r>
              <a:rPr lang="en-US" dirty="0" err="1"/>
              <a:t>denominal</a:t>
            </a:r>
            <a:r>
              <a:rPr lang="en-US" dirty="0"/>
              <a:t> verbs, namely </a:t>
            </a:r>
            <a:r>
              <a:rPr lang="en-US" i="1" dirty="0" err="1"/>
              <a:t>æfnian</a:t>
            </a:r>
            <a:r>
              <a:rPr lang="en-US" i="1" dirty="0"/>
              <a:t>, </a:t>
            </a:r>
            <a:r>
              <a:rPr lang="en-US" i="1" dirty="0" err="1"/>
              <a:t>æmtian</a:t>
            </a:r>
            <a:r>
              <a:rPr lang="en-US" i="1" dirty="0"/>
              <a:t>, </a:t>
            </a:r>
            <a:r>
              <a:rPr lang="en-US" i="1" dirty="0" err="1"/>
              <a:t>aferscan</a:t>
            </a:r>
            <a:r>
              <a:rPr lang="en-US" i="1" dirty="0"/>
              <a:t>, </a:t>
            </a:r>
            <a:r>
              <a:rPr lang="en-US" i="1" dirty="0" err="1"/>
              <a:t>afulian</a:t>
            </a:r>
            <a:r>
              <a:rPr lang="en-US" i="1" dirty="0"/>
              <a:t>, </a:t>
            </a:r>
            <a:r>
              <a:rPr lang="en-US" i="1" dirty="0" err="1"/>
              <a:t>ascortian</a:t>
            </a:r>
            <a:r>
              <a:rPr lang="en-US" i="1" dirty="0"/>
              <a:t>, </a:t>
            </a:r>
            <a:r>
              <a:rPr lang="en-US" i="1" dirty="0" err="1"/>
              <a:t>dimmian</a:t>
            </a:r>
            <a:r>
              <a:rPr lang="en-US" i="1" dirty="0"/>
              <a:t>, </a:t>
            </a:r>
            <a:r>
              <a:rPr lang="en-US" i="1" dirty="0" err="1"/>
              <a:t>fordragan</a:t>
            </a:r>
            <a:r>
              <a:rPr lang="en-US" i="1" dirty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: all </a:t>
            </a:r>
            <a:r>
              <a:rPr lang="en-US" dirty="0" err="1"/>
              <a:t>unaccusative</a:t>
            </a:r>
            <a:r>
              <a:rPr lang="en-US" dirty="0"/>
              <a:t> verbs in Old English but the new light verb determines whether it is </a:t>
            </a:r>
            <a:r>
              <a:rPr lang="en-US" dirty="0" err="1"/>
              <a:t>unaccusative</a:t>
            </a:r>
            <a:r>
              <a:rPr lang="en-US" dirty="0"/>
              <a:t> or causative.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The change to labile verb affects </a:t>
            </a:r>
            <a:r>
              <a:rPr lang="en-US" i="1" dirty="0" err="1"/>
              <a:t>ærnan</a:t>
            </a:r>
            <a:r>
              <a:rPr lang="en-US" i="1" dirty="0"/>
              <a:t>, </a:t>
            </a:r>
            <a:r>
              <a:rPr lang="en-US" i="1" dirty="0" err="1"/>
              <a:t>ætslidan</a:t>
            </a:r>
            <a:r>
              <a:rPr lang="en-US" i="1" dirty="0"/>
              <a:t>, </a:t>
            </a:r>
            <a:r>
              <a:rPr lang="en-US" i="1" dirty="0" err="1"/>
              <a:t>berstan</a:t>
            </a:r>
            <a:r>
              <a:rPr lang="en-US" i="1" dirty="0"/>
              <a:t>, </a:t>
            </a:r>
            <a:r>
              <a:rPr lang="en-US" i="1" dirty="0" err="1"/>
              <a:t>droppian</a:t>
            </a:r>
            <a:r>
              <a:rPr lang="en-US" i="1" dirty="0"/>
              <a:t>, </a:t>
            </a:r>
            <a:r>
              <a:rPr lang="en-US" i="1" dirty="0" err="1"/>
              <a:t>droppetan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dirty="0" err="1"/>
              <a:t>growan</a:t>
            </a:r>
            <a:r>
              <a:rPr lang="en-US" i="1" dirty="0"/>
              <a:t>. </a:t>
            </a:r>
            <a:r>
              <a:rPr lang="en-US" dirty="0"/>
              <a:t>Apart from </a:t>
            </a:r>
            <a:r>
              <a:rPr lang="en-US" i="1" dirty="0" err="1"/>
              <a:t>ærnan</a:t>
            </a:r>
            <a:r>
              <a:rPr lang="en-US" i="1" dirty="0"/>
              <a:t>,</a:t>
            </a:r>
            <a:r>
              <a:rPr lang="en-US" dirty="0"/>
              <a:t> these are all </a:t>
            </a:r>
            <a:r>
              <a:rPr lang="en-US" dirty="0" err="1"/>
              <a:t>unaccusative</a:t>
            </a:r>
            <a:r>
              <a:rPr lang="en-US" dirty="0"/>
              <a:t> and end up with an optional causative. The case of </a:t>
            </a:r>
            <a:r>
              <a:rPr lang="en-US" i="1" dirty="0" err="1"/>
              <a:t>ærnan</a:t>
            </a:r>
            <a:r>
              <a:rPr lang="en-US" i="1" dirty="0"/>
              <a:t> </a:t>
            </a:r>
            <a:r>
              <a:rPr lang="en-US" dirty="0"/>
              <a:t>is complex; it is an </a:t>
            </a:r>
            <a:r>
              <a:rPr lang="en-US" dirty="0" err="1"/>
              <a:t>unergative</a:t>
            </a:r>
            <a:r>
              <a:rPr lang="en-US" dirty="0"/>
              <a:t> in Old English but acquires causative and </a:t>
            </a:r>
            <a:r>
              <a:rPr lang="en-US" dirty="0" err="1"/>
              <a:t>unaccusative</a:t>
            </a:r>
            <a:r>
              <a:rPr lang="en-US" dirty="0"/>
              <a:t> meanings.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02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new </a:t>
            </a:r>
            <a:r>
              <a:rPr lang="en-US" dirty="0" smtClean="0"/>
              <a:t>particles </a:t>
            </a:r>
            <a:r>
              <a:rPr lang="en-US" dirty="0"/>
              <a:t>replace a prefix, as in </a:t>
            </a:r>
            <a:r>
              <a:rPr lang="en-US" i="1" dirty="0" err="1"/>
              <a:t>aberstan</a:t>
            </a:r>
            <a:r>
              <a:rPr lang="en-US" i="1" dirty="0"/>
              <a:t>, </a:t>
            </a:r>
            <a:r>
              <a:rPr lang="en-US" i="1" dirty="0" err="1"/>
              <a:t>ætfellan</a:t>
            </a:r>
            <a:r>
              <a:rPr lang="en-US" i="1" dirty="0"/>
              <a:t>, </a:t>
            </a:r>
            <a:r>
              <a:rPr lang="en-US" i="1" dirty="0" err="1"/>
              <a:t>ætglidan</a:t>
            </a:r>
            <a:r>
              <a:rPr lang="en-US" i="1" dirty="0"/>
              <a:t>, </a:t>
            </a:r>
            <a:r>
              <a:rPr lang="en-US" i="1" dirty="0" err="1"/>
              <a:t>forscrincan</a:t>
            </a:r>
            <a:r>
              <a:rPr lang="en-US" i="1" dirty="0"/>
              <a:t>, </a:t>
            </a:r>
            <a:r>
              <a:rPr lang="en-US" i="1" dirty="0" err="1"/>
              <a:t>forþgangangan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dirty="0" err="1"/>
              <a:t>forþræsan</a:t>
            </a:r>
            <a:r>
              <a:rPr lang="en-US" i="1" dirty="0"/>
              <a:t>. </a:t>
            </a:r>
            <a:r>
              <a:rPr lang="en-US" dirty="0"/>
              <a:t>Like the prefixes, the new particles indicate a path or result and </a:t>
            </a:r>
            <a:r>
              <a:rPr lang="en-US" dirty="0" smtClean="0"/>
              <a:t>`help’ original lexical aspect.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five </a:t>
            </a:r>
            <a:r>
              <a:rPr lang="en-US" dirty="0" err="1"/>
              <a:t>unergative</a:t>
            </a:r>
            <a:r>
              <a:rPr lang="en-US" dirty="0"/>
              <a:t> verbs that become transitive are </a:t>
            </a:r>
            <a:r>
              <a:rPr lang="en-US" i="1" dirty="0" err="1"/>
              <a:t>cidan</a:t>
            </a:r>
            <a:r>
              <a:rPr lang="en-US" i="1" dirty="0"/>
              <a:t>, </a:t>
            </a:r>
            <a:r>
              <a:rPr lang="en-US" i="1" dirty="0" err="1"/>
              <a:t>climban</a:t>
            </a:r>
            <a:r>
              <a:rPr lang="en-US" i="1" dirty="0"/>
              <a:t>, </a:t>
            </a:r>
            <a:r>
              <a:rPr lang="en-US" i="1" dirty="0" err="1"/>
              <a:t>cloccian</a:t>
            </a:r>
            <a:r>
              <a:rPr lang="en-US" dirty="0"/>
              <a:t>, </a:t>
            </a:r>
            <a:r>
              <a:rPr lang="en-US" i="1" dirty="0" err="1"/>
              <a:t>clymmian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dirty="0" err="1"/>
              <a:t>felan</a:t>
            </a:r>
            <a:r>
              <a:rPr lang="en-US" dirty="0"/>
              <a:t>. </a:t>
            </a:r>
            <a:r>
              <a:rPr lang="en-US" i="1" dirty="0" err="1"/>
              <a:t>Cloccian</a:t>
            </a:r>
            <a:r>
              <a:rPr lang="en-US" i="1" dirty="0"/>
              <a:t> </a:t>
            </a:r>
            <a:r>
              <a:rPr lang="en-US" dirty="0"/>
              <a:t> is archaic but the others acquire a regular Theme</a:t>
            </a:r>
            <a:r>
              <a:rPr lang="en-US" dirty="0" smtClean="0"/>
              <a:t>. Again: filling up the tree.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0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Obsolete?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possible pattern may be that many, among the </a:t>
            </a:r>
            <a:r>
              <a:rPr lang="en-US" dirty="0" smtClean="0"/>
              <a:t>40 </a:t>
            </a:r>
            <a:r>
              <a:rPr lang="en-US" dirty="0"/>
              <a:t>that become obsolete, are `uncontrolled process’: </a:t>
            </a:r>
            <a:r>
              <a:rPr lang="en-US" i="1" dirty="0" err="1"/>
              <a:t>bifian</a:t>
            </a:r>
            <a:r>
              <a:rPr lang="en-US" dirty="0"/>
              <a:t> `tremble/shake’, </a:t>
            </a:r>
            <a:r>
              <a:rPr lang="en-US" i="1" dirty="0" err="1"/>
              <a:t>brogdian</a:t>
            </a:r>
            <a:r>
              <a:rPr lang="en-US" i="1" dirty="0"/>
              <a:t>, </a:t>
            </a:r>
            <a:r>
              <a:rPr lang="en-US" i="1" dirty="0" err="1"/>
              <a:t>brogdettan</a:t>
            </a:r>
            <a:r>
              <a:rPr lang="en-US" dirty="0"/>
              <a:t> `tremble’, </a:t>
            </a:r>
            <a:r>
              <a:rPr lang="en-US" i="1" dirty="0" err="1"/>
              <a:t>cirman</a:t>
            </a:r>
            <a:r>
              <a:rPr lang="en-US" dirty="0"/>
              <a:t> `cry (out)’, </a:t>
            </a:r>
            <a:r>
              <a:rPr lang="en-US" i="1" dirty="0" err="1"/>
              <a:t>clum</a:t>
            </a:r>
            <a:r>
              <a:rPr lang="en-US" i="1" dirty="0"/>
              <a:t>(m)</a:t>
            </a:r>
            <a:r>
              <a:rPr lang="en-US" i="1" dirty="0" err="1"/>
              <a:t>ian</a:t>
            </a:r>
            <a:r>
              <a:rPr lang="en-US" dirty="0"/>
              <a:t> `mumble, mutter’, </a:t>
            </a:r>
            <a:r>
              <a:rPr lang="en-US" i="1" dirty="0" err="1" smtClean="0"/>
              <a:t>giscian</a:t>
            </a:r>
            <a:r>
              <a:rPr lang="en-US" i="1" dirty="0" smtClean="0"/>
              <a:t> </a:t>
            </a:r>
            <a:r>
              <a:rPr lang="en-US" dirty="0"/>
              <a:t>`sob’, </a:t>
            </a:r>
            <a:r>
              <a:rPr lang="en-US" i="1" dirty="0" err="1"/>
              <a:t>glisian</a:t>
            </a:r>
            <a:r>
              <a:rPr lang="en-US" dirty="0"/>
              <a:t> `glitter’, and </a:t>
            </a:r>
            <a:r>
              <a:rPr lang="en-US" i="1" dirty="0" err="1"/>
              <a:t>glit</a:t>
            </a:r>
            <a:r>
              <a:rPr lang="en-US" i="1" dirty="0"/>
              <a:t>(e)</a:t>
            </a:r>
            <a:r>
              <a:rPr lang="en-US" i="1" dirty="0" err="1"/>
              <a:t>nian</a:t>
            </a:r>
            <a:r>
              <a:rPr lang="en-US" dirty="0"/>
              <a:t>  `glitter, shine’.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verbs are durative but non-agentive.</a:t>
            </a:r>
          </a:p>
        </p:txBody>
      </p:sp>
    </p:spTree>
    <p:extLst>
      <p:ext uri="{BB962C8B-B14F-4D97-AF65-F5344CB8AC3E}">
        <p14:creationId xmlns:p14="http://schemas.microsoft.com/office/powerpoint/2010/main" val="264158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nb-NO" sz="4000" dirty="0" err="1" smtClean="0"/>
              <a:t>Sorace</a:t>
            </a:r>
            <a:r>
              <a:rPr lang="nb-NO" sz="4000" dirty="0" smtClean="0"/>
              <a:t> </a:t>
            </a:r>
            <a:r>
              <a:rPr lang="nb-NO" sz="4000" dirty="0" err="1" smtClean="0"/>
              <a:t>Hierarchy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Change </a:t>
            </a:r>
            <a:r>
              <a:rPr lang="en-US" dirty="0"/>
              <a:t>of Location		</a:t>
            </a:r>
            <a:r>
              <a:rPr lang="en-US" dirty="0" smtClean="0"/>
              <a:t>come</a:t>
            </a:r>
            <a:r>
              <a:rPr lang="en-US" dirty="0"/>
              <a:t>, arrive, fall	 </a:t>
            </a:r>
            <a:r>
              <a:rPr lang="en-US" dirty="0" smtClean="0"/>
              <a:t>   </a:t>
            </a:r>
            <a:r>
              <a:rPr lang="en-US" b="1" dirty="0" smtClean="0"/>
              <a:t>UNACC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Change </a:t>
            </a:r>
            <a:r>
              <a:rPr lang="en-US" dirty="0"/>
              <a:t>of State			</a:t>
            </a:r>
            <a:r>
              <a:rPr lang="en-US" dirty="0" smtClean="0"/>
              <a:t>begin</a:t>
            </a:r>
            <a:r>
              <a:rPr lang="en-US" dirty="0"/>
              <a:t>, rise, blossom, die</a:t>
            </a:r>
          </a:p>
          <a:p>
            <a:pPr marL="0" indent="0">
              <a:buNone/>
            </a:pPr>
            <a:r>
              <a:rPr lang="en-US" dirty="0"/>
              <a:t>Continuation of a pre-existing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state</a:t>
            </a:r>
            <a:r>
              <a:rPr lang="en-US" dirty="0"/>
              <a:t>	</a:t>
            </a:r>
            <a:r>
              <a:rPr lang="en-US" dirty="0" smtClean="0"/>
              <a:t>	remain</a:t>
            </a:r>
            <a:r>
              <a:rPr lang="en-US" dirty="0"/>
              <a:t>, last, survive</a:t>
            </a:r>
          </a:p>
          <a:p>
            <a:pPr marL="0" indent="0">
              <a:buNone/>
            </a:pPr>
            <a:r>
              <a:rPr lang="en-US" dirty="0"/>
              <a:t>Existence of State			</a:t>
            </a:r>
            <a:r>
              <a:rPr lang="en-US" dirty="0" smtClean="0"/>
              <a:t>exist</a:t>
            </a:r>
            <a:r>
              <a:rPr lang="en-US" dirty="0"/>
              <a:t>, please, belong</a:t>
            </a:r>
          </a:p>
          <a:p>
            <a:pPr marL="0" indent="0">
              <a:buNone/>
            </a:pPr>
            <a:r>
              <a:rPr lang="en-US" dirty="0"/>
              <a:t>Uncontrolled Process		</a:t>
            </a:r>
            <a:r>
              <a:rPr lang="en-US" dirty="0" smtClean="0"/>
              <a:t>cough</a:t>
            </a:r>
            <a:r>
              <a:rPr lang="en-US" dirty="0"/>
              <a:t>, laugh, shine</a:t>
            </a:r>
          </a:p>
          <a:p>
            <a:pPr marL="0" indent="0">
              <a:buNone/>
            </a:pPr>
            <a:r>
              <a:rPr lang="en-US" dirty="0"/>
              <a:t>Controlled Process (</a:t>
            </a:r>
            <a:r>
              <a:rPr lang="en-US" dirty="0" smtClean="0"/>
              <a:t>motion) 	run</a:t>
            </a:r>
            <a:r>
              <a:rPr lang="en-US" dirty="0"/>
              <a:t>, swim, walk, ring</a:t>
            </a:r>
            <a:r>
              <a:rPr lang="en-US"/>
              <a:t>, </a:t>
            </a:r>
            <a:r>
              <a:rPr lang="en-US" smtClean="0"/>
              <a:t>							rumble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Controlled Process (</a:t>
            </a:r>
            <a:r>
              <a:rPr lang="en-US" dirty="0" smtClean="0"/>
              <a:t>non-motion)  work</a:t>
            </a:r>
            <a:r>
              <a:rPr lang="en-US" dirty="0"/>
              <a:t>, play, </a:t>
            </a:r>
            <a:r>
              <a:rPr lang="en-US" dirty="0" smtClean="0"/>
              <a:t>talk </a:t>
            </a:r>
            <a:r>
              <a:rPr lang="en-US" b="1" dirty="0" smtClean="0"/>
              <a:t>UNERG</a:t>
            </a:r>
            <a:endParaRPr lang="en-US" b="1" dirty="0"/>
          </a:p>
        </p:txBody>
      </p:sp>
      <p:sp>
        <p:nvSpPr>
          <p:cNvPr id="5" name="Up-Down Arrow 4"/>
          <p:cNvSpPr/>
          <p:nvPr/>
        </p:nvSpPr>
        <p:spPr>
          <a:xfrm>
            <a:off x="8686800" y="2057400"/>
            <a:ext cx="152400" cy="3124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Intransitives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Very predictable </a:t>
            </a:r>
            <a:r>
              <a:rPr lang="en-US" dirty="0"/>
              <a:t>change: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unaccusative</a:t>
            </a:r>
            <a:r>
              <a:rPr lang="en-US" dirty="0"/>
              <a:t> &gt; causative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unergative</a:t>
            </a:r>
            <a:r>
              <a:rPr lang="en-US" dirty="0"/>
              <a:t> &gt; transitive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Aspect is stable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L1 acquisition: </a:t>
            </a:r>
            <a:r>
              <a:rPr lang="en-US" dirty="0" err="1" smtClean="0"/>
              <a:t>unergative</a:t>
            </a:r>
            <a:r>
              <a:rPr lang="en-US" dirty="0" smtClean="0"/>
              <a:t> and </a:t>
            </a:r>
            <a:r>
              <a:rPr lang="en-US" dirty="0" err="1" smtClean="0"/>
              <a:t>unaccusative</a:t>
            </a:r>
            <a:r>
              <a:rPr lang="en-US" dirty="0" smtClean="0"/>
              <a:t> are distinguished early on.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Next: copulas and psych-verbs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6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Change to copulas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English: duration </a:t>
            </a:r>
            <a:r>
              <a:rPr lang="en-US" dirty="0"/>
              <a:t>(</a:t>
            </a:r>
            <a:r>
              <a:rPr lang="en-US" i="1" dirty="0"/>
              <a:t>remain</a:t>
            </a:r>
            <a:r>
              <a:rPr lang="en-US" dirty="0"/>
              <a:t> and </a:t>
            </a:r>
            <a:r>
              <a:rPr lang="en-US" i="1" dirty="0"/>
              <a:t>stay</a:t>
            </a:r>
            <a:r>
              <a:rPr lang="en-US" dirty="0"/>
              <a:t>), change of state (</a:t>
            </a:r>
            <a:r>
              <a:rPr lang="en-US" i="1" dirty="0"/>
              <a:t>become</a:t>
            </a:r>
            <a:r>
              <a:rPr lang="en-US" dirty="0"/>
              <a:t> and </a:t>
            </a:r>
            <a:r>
              <a:rPr lang="en-US" i="1" dirty="0"/>
              <a:t>fall</a:t>
            </a:r>
            <a:r>
              <a:rPr lang="en-US" dirty="0"/>
              <a:t>), and mood (</a:t>
            </a:r>
            <a:r>
              <a:rPr lang="en-US" i="1" dirty="0"/>
              <a:t>seem</a:t>
            </a:r>
            <a:r>
              <a:rPr lang="en-US" dirty="0"/>
              <a:t> and </a:t>
            </a:r>
            <a:r>
              <a:rPr lang="en-US" i="1" dirty="0"/>
              <a:t>appear</a:t>
            </a:r>
            <a:r>
              <a:rPr lang="en-US" dirty="0"/>
              <a:t>).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Curme</a:t>
            </a:r>
            <a:r>
              <a:rPr lang="en-US" dirty="0" smtClean="0"/>
              <a:t> </a:t>
            </a:r>
            <a:r>
              <a:rPr lang="en-US" dirty="0"/>
              <a:t>(1935: </a:t>
            </a:r>
            <a:r>
              <a:rPr lang="en-US" dirty="0" smtClean="0"/>
              <a:t>66-8): 60 </a:t>
            </a:r>
            <a:r>
              <a:rPr lang="en-US" dirty="0"/>
              <a:t>copulas in </a:t>
            </a:r>
            <a:r>
              <a:rPr lang="en-US" dirty="0" smtClean="0"/>
              <a:t>English; </a:t>
            </a:r>
            <a:r>
              <a:rPr lang="en-US" dirty="0"/>
              <a:t>“no other language shows such a vigorous growth of copulas” (67). </a:t>
            </a:r>
            <a:r>
              <a:rPr lang="en-US" dirty="0" err="1"/>
              <a:t>Visser</a:t>
            </a:r>
            <a:r>
              <a:rPr lang="en-US" dirty="0"/>
              <a:t> (1963: 213-9) lists over a 100 for the various </a:t>
            </a:r>
            <a:r>
              <a:rPr lang="en-US" dirty="0" smtClean="0"/>
              <a:t>stages.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Unaccusative</a:t>
            </a:r>
            <a:r>
              <a:rPr lang="en-US" b="1" dirty="0" smtClean="0"/>
              <a:t> &gt; copula: aspect is stable</a:t>
            </a:r>
          </a:p>
          <a:p>
            <a:pPr marL="0" indent="0">
              <a:buNone/>
            </a:pPr>
            <a:r>
              <a:rPr lang="en-US" dirty="0" smtClean="0"/>
              <a:t>appear, </a:t>
            </a:r>
            <a:r>
              <a:rPr lang="en-US" dirty="0"/>
              <a:t>become, fall, go, grow, turn, wane, </a:t>
            </a:r>
            <a:r>
              <a:rPr lang="en-US" dirty="0" smtClean="0"/>
              <a:t>break, </a:t>
            </a:r>
            <a:r>
              <a:rPr lang="en-US" dirty="0"/>
              <a:t>last, remain, </a:t>
            </a:r>
            <a:r>
              <a:rPr lang="en-US" dirty="0" smtClean="0"/>
              <a:t>rest, stay, continue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3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Sorace’s</a:t>
            </a:r>
            <a:r>
              <a:rPr lang="en-US" sz="3200" dirty="0" smtClean="0"/>
              <a:t> Hierarchy: Theme/Agent and control</a:t>
            </a:r>
            <a:endParaRPr lang="en-US" sz="32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49" y="1676400"/>
            <a:ext cx="8659049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1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Grammatical and lexical aspect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Grammatical 		– 	lexical</a:t>
            </a:r>
          </a:p>
          <a:p>
            <a:pPr marL="0" indent="0">
              <a:buNone/>
            </a:pPr>
            <a:r>
              <a:rPr lang="en-US" dirty="0" smtClean="0"/>
              <a:t>encoded in the 	</a:t>
            </a:r>
            <a:r>
              <a:rPr lang="en-US" dirty="0"/>
              <a:t>		connected to the V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grammar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i="1" dirty="0" err="1" smtClean="0"/>
              <a:t>ing</a:t>
            </a:r>
            <a:r>
              <a:rPr lang="en-US" dirty="0" smtClean="0"/>
              <a:t> in English, </a:t>
            </a:r>
            <a:r>
              <a:rPr lang="en-US" i="1" dirty="0" err="1" smtClean="0"/>
              <a:t>ge</a:t>
            </a:r>
            <a:r>
              <a:rPr lang="en-US" dirty="0" smtClean="0"/>
              <a:t>-		</a:t>
            </a:r>
            <a:r>
              <a:rPr lang="en-US" i="1" dirty="0" smtClean="0"/>
              <a:t>fall</a:t>
            </a:r>
            <a:r>
              <a:rPr lang="en-US" dirty="0" smtClean="0"/>
              <a:t> vs </a:t>
            </a:r>
            <a:r>
              <a:rPr lang="en-US" i="1" dirty="0" smtClean="0"/>
              <a:t>walk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i="1" dirty="0" err="1" smtClean="0"/>
              <a:t>ed</a:t>
            </a:r>
            <a:r>
              <a:rPr lang="en-US" i="1" dirty="0" smtClean="0"/>
              <a:t>					</a:t>
            </a:r>
            <a:r>
              <a:rPr lang="en-US" dirty="0" smtClean="0"/>
              <a:t>particles, light verbs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Lexical &gt; grammatical (Robertson &amp; Law 2009)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Grammatical </a:t>
            </a:r>
            <a:r>
              <a:rPr lang="en-US" dirty="0"/>
              <a:t>can </a:t>
            </a:r>
            <a:r>
              <a:rPr lang="en-US" dirty="0" smtClean="0"/>
              <a:t>shift lexical, </a:t>
            </a:r>
            <a:r>
              <a:rPr lang="en-US" dirty="0"/>
              <a:t>e.g. </a:t>
            </a:r>
            <a:r>
              <a:rPr lang="en-US" dirty="0" smtClean="0"/>
              <a:t>past tense in (1):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(1)	</a:t>
            </a:r>
            <a:r>
              <a:rPr lang="en-US" dirty="0" smtClean="0"/>
              <a:t>He ate the turkey.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But not always, e.g. imperfective over state:</a:t>
            </a:r>
          </a:p>
          <a:p>
            <a:pPr marL="0" indent="0">
              <a:buNone/>
            </a:pPr>
            <a:r>
              <a:rPr lang="en-US" dirty="0"/>
              <a:t>(2)	*I am seeing the blue sky (for hours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8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Unaccusative</a:t>
            </a:r>
            <a:r>
              <a:rPr lang="en-US" dirty="0" smtClean="0"/>
              <a:t> &gt; copula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638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dirty="0" smtClean="0"/>
              <a:t>1) </a:t>
            </a:r>
            <a:r>
              <a:rPr lang="en-US" dirty="0"/>
              <a:t>	</a:t>
            </a:r>
            <a:r>
              <a:rPr lang="en-US" i="1" dirty="0"/>
              <a:t>This </a:t>
            </a:r>
            <a:r>
              <a:rPr lang="en-US" i="1" dirty="0" err="1"/>
              <a:t>Sterre</a:t>
            </a:r>
            <a:r>
              <a:rPr lang="en-US" i="1" dirty="0"/>
              <a:t> ... that wee </a:t>
            </a:r>
            <a:r>
              <a:rPr lang="en-US" i="1" dirty="0" err="1"/>
              <a:t>clepen</a:t>
            </a:r>
            <a:r>
              <a:rPr lang="en-US" i="1" dirty="0"/>
              <a:t> the Lode </a:t>
            </a:r>
            <a:r>
              <a:rPr lang="en-US" i="1" dirty="0" err="1"/>
              <a:t>Sterre</a:t>
            </a:r>
            <a:r>
              <a:rPr lang="en-US" i="1" dirty="0"/>
              <a:t>, ne </a:t>
            </a:r>
            <a:r>
              <a:rPr lang="en-US" i="1" dirty="0" smtClean="0"/>
              <a:t>	</a:t>
            </a:r>
            <a:r>
              <a:rPr lang="en-US" b="1" i="1" dirty="0" err="1" smtClean="0"/>
              <a:t>apperethe</a:t>
            </a:r>
            <a:r>
              <a:rPr lang="en-US" i="1" dirty="0" smtClean="0"/>
              <a:t> </a:t>
            </a:r>
            <a:r>
              <a:rPr lang="en-US" i="1" dirty="0"/>
              <a:t>not to hem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`</a:t>
            </a:r>
            <a:r>
              <a:rPr lang="en-US" dirty="0"/>
              <a:t>This star, which we call the Lode Star, is not visible to </a:t>
            </a:r>
            <a:r>
              <a:rPr lang="en-US" dirty="0" smtClean="0"/>
              <a:t>	them.’ (</a:t>
            </a:r>
            <a:r>
              <a:rPr lang="en-US" dirty="0"/>
              <a:t>OED, 1366 Mandeville's Trav. xvii. 180)</a:t>
            </a:r>
          </a:p>
          <a:p>
            <a:pPr marL="0" indent="0">
              <a:buNone/>
            </a:pPr>
            <a:r>
              <a:rPr lang="en-US" dirty="0" smtClean="0"/>
              <a:t>(2)</a:t>
            </a:r>
            <a:r>
              <a:rPr lang="en-US" dirty="0"/>
              <a:t>	</a:t>
            </a:r>
            <a:r>
              <a:rPr lang="en-US" i="1" dirty="0"/>
              <a:t>And the Lord </a:t>
            </a:r>
            <a:r>
              <a:rPr lang="en-US" i="1" dirty="0" err="1"/>
              <a:t>siȝ</a:t>
            </a:r>
            <a:r>
              <a:rPr lang="en-US" i="1" dirty="0"/>
              <a:t>, and it </a:t>
            </a:r>
            <a:r>
              <a:rPr lang="en-US" b="1" i="1" dirty="0" err="1"/>
              <a:t>apperide</a:t>
            </a:r>
            <a:r>
              <a:rPr lang="en-US" i="1" dirty="0"/>
              <a:t> </a:t>
            </a:r>
            <a:r>
              <a:rPr lang="en-US" i="1" dirty="0" err="1"/>
              <a:t>yuel</a:t>
            </a:r>
            <a:r>
              <a:rPr lang="en-US" i="1" dirty="0"/>
              <a:t> in </a:t>
            </a:r>
            <a:r>
              <a:rPr lang="en-US" i="1" dirty="0" err="1"/>
              <a:t>hise</a:t>
            </a:r>
            <a:r>
              <a:rPr lang="en-US" i="1" dirty="0"/>
              <a:t> </a:t>
            </a:r>
            <a:r>
              <a:rPr lang="en-US" i="1" dirty="0" err="1"/>
              <a:t>iȝen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‘And the Lord saw and it appeared/was evil in his </a:t>
            </a:r>
            <a:r>
              <a:rPr lang="en-US" dirty="0" smtClean="0"/>
              <a:t>	eyes.’ (</a:t>
            </a:r>
            <a:r>
              <a:rPr lang="en-US" dirty="0"/>
              <a:t>OED, </a:t>
            </a:r>
            <a:r>
              <a:rPr lang="en-US" i="1" dirty="0"/>
              <a:t>a</a:t>
            </a:r>
            <a:r>
              <a:rPr lang="en-US" dirty="0"/>
              <a:t>1425 </a:t>
            </a:r>
            <a:r>
              <a:rPr lang="en-US" i="1" dirty="0" err="1"/>
              <a:t>Wycliffite</a:t>
            </a:r>
            <a:r>
              <a:rPr lang="en-US" i="1" dirty="0"/>
              <a:t> </a:t>
            </a:r>
            <a:r>
              <a:rPr lang="en-US" i="1" dirty="0" smtClean="0"/>
              <a:t>Bible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(3)</a:t>
            </a:r>
            <a:r>
              <a:rPr lang="en-US" dirty="0"/>
              <a:t>	</a:t>
            </a:r>
            <a:r>
              <a:rPr lang="en-US" i="1" dirty="0" err="1"/>
              <a:t>Onely</a:t>
            </a:r>
            <a:r>
              <a:rPr lang="en-US" i="1" dirty="0"/>
              <a:t> </a:t>
            </a:r>
            <a:r>
              <a:rPr lang="en-US" i="1" dirty="0" err="1"/>
              <a:t>oo</a:t>
            </a:r>
            <a:r>
              <a:rPr lang="en-US" i="1" dirty="0"/>
              <a:t> cow she </a:t>
            </a:r>
            <a:r>
              <a:rPr lang="en-US" i="1" dirty="0" err="1"/>
              <a:t>hadde</a:t>
            </a:r>
            <a:r>
              <a:rPr lang="en-US" i="1" dirty="0"/>
              <a:t> a-</a:t>
            </a:r>
            <a:r>
              <a:rPr lang="en-US" i="1" dirty="0" err="1"/>
              <a:t>lyue</a:t>
            </a:r>
            <a:r>
              <a:rPr lang="en-US" i="1" dirty="0"/>
              <a:t> </a:t>
            </a:r>
            <a:r>
              <a:rPr lang="en-US" b="1" i="1" dirty="0" err="1"/>
              <a:t>remaynyng</a:t>
            </a:r>
            <a:r>
              <a:rPr lang="en-US" i="1" dirty="0"/>
              <a:t> of that </a:t>
            </a:r>
            <a:r>
              <a:rPr lang="en-US" i="1" dirty="0" smtClean="0"/>
              <a:t>	pestilence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‘</a:t>
            </a:r>
            <a:r>
              <a:rPr lang="en-US" dirty="0"/>
              <a:t>Only one cow she had alive remaining of the plague.’ </a:t>
            </a:r>
            <a:r>
              <a:rPr lang="en-US" dirty="0" smtClean="0"/>
              <a:t>	(</a:t>
            </a:r>
            <a:r>
              <a:rPr lang="en-US" dirty="0"/>
              <a:t>MED, </a:t>
            </a:r>
            <a:r>
              <a:rPr lang="en-US" dirty="0" smtClean="0"/>
              <a:t>1425)</a:t>
            </a:r>
          </a:p>
          <a:p>
            <a:pPr marL="0" indent="0">
              <a:buNone/>
            </a:pPr>
            <a:r>
              <a:rPr lang="en-US" dirty="0" smtClean="0"/>
              <a:t>(4)	</a:t>
            </a:r>
            <a:r>
              <a:rPr lang="en-US" dirty="0"/>
              <a:t>the hole body of </a:t>
            </a:r>
            <a:r>
              <a:rPr lang="en-US" dirty="0" err="1"/>
              <a:t>Christes</a:t>
            </a:r>
            <a:r>
              <a:rPr lang="en-US" dirty="0"/>
              <a:t> holy church </a:t>
            </a:r>
            <a:r>
              <a:rPr lang="en-US" b="1" dirty="0" err="1"/>
              <a:t>remaine</a:t>
            </a:r>
            <a:r>
              <a:rPr lang="en-US" dirty="0"/>
              <a:t> pure.</a:t>
            </a:r>
          </a:p>
          <a:p>
            <a:pPr marL="0" indent="0">
              <a:buNone/>
            </a:pPr>
            <a:r>
              <a:rPr lang="en-US" dirty="0"/>
              <a:t>	(Thomas More Works 183 F8, </a:t>
            </a:r>
            <a:r>
              <a:rPr lang="en-US" dirty="0" err="1"/>
              <a:t>Visser</a:t>
            </a:r>
            <a:r>
              <a:rPr lang="en-US" dirty="0"/>
              <a:t> 1963: 195). </a:t>
            </a:r>
          </a:p>
        </p:txBody>
      </p:sp>
    </p:spTree>
    <p:extLst>
      <p:ext uri="{BB962C8B-B14F-4D97-AF65-F5344CB8AC3E}">
        <p14:creationId xmlns:p14="http://schemas.microsoft.com/office/powerpoint/2010/main" val="3792590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Theme remains stable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378641"/>
            <a:ext cx="7791148" cy="4031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26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Copulas are: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10" y="1524000"/>
            <a:ext cx="9040309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87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transitive/labile verbs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Earlier, these verbs are intransitive, and again &gt; ambiguous:</a:t>
            </a:r>
          </a:p>
          <a:p>
            <a:pPr marL="0" indent="0">
              <a:buNone/>
            </a:pPr>
            <a:r>
              <a:rPr lang="en-US" dirty="0" smtClean="0"/>
              <a:t>(1)	</a:t>
            </a:r>
            <a:r>
              <a:rPr lang="en-US" i="1" dirty="0"/>
              <a:t>Wee </a:t>
            </a:r>
            <a:r>
              <a:rPr lang="en-US" i="1" dirty="0" err="1"/>
              <a:t>han</a:t>
            </a:r>
            <a:r>
              <a:rPr lang="en-US" i="1" dirty="0"/>
              <a:t> </a:t>
            </a:r>
            <a:r>
              <a:rPr lang="en-US" i="1" dirty="0" err="1"/>
              <a:t>gropid</a:t>
            </a:r>
            <a:r>
              <a:rPr lang="en-US" i="1" dirty="0"/>
              <a:t> as </a:t>
            </a:r>
            <a:r>
              <a:rPr lang="en-US" i="1" dirty="0" err="1"/>
              <a:t>blinde</a:t>
            </a:r>
            <a:r>
              <a:rPr lang="en-US" i="1" dirty="0"/>
              <a:t> men the wall, as </a:t>
            </a:r>
            <a:r>
              <a:rPr lang="en-US" i="1" dirty="0" err="1"/>
              <a:t>withoute</a:t>
            </a:r>
            <a:r>
              <a:rPr lang="en-US" i="1" dirty="0"/>
              <a:t> </a:t>
            </a:r>
            <a:r>
              <a:rPr lang="en-US" i="1" dirty="0" err="1"/>
              <a:t>eȝen</a:t>
            </a:r>
            <a:r>
              <a:rPr lang="en-US" i="1" dirty="0"/>
              <a:t> wee </a:t>
            </a:r>
            <a:r>
              <a:rPr lang="en-US" i="1" dirty="0" err="1"/>
              <a:t>han</a:t>
            </a:r>
            <a:r>
              <a:rPr lang="en-US" i="1" dirty="0"/>
              <a:t> </a:t>
            </a:r>
            <a:r>
              <a:rPr lang="en-US" b="1" i="1" dirty="0"/>
              <a:t>felid</a:t>
            </a:r>
            <a:r>
              <a:rPr lang="en-US" i="1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`</a:t>
            </a:r>
            <a:r>
              <a:rPr lang="en-US" dirty="0"/>
              <a:t>We have groped as blind men (do) the wall, as if we felt without eyes.’ </a:t>
            </a:r>
            <a:r>
              <a:rPr lang="en-US" dirty="0" smtClean="0"/>
              <a:t>(</a:t>
            </a:r>
            <a:r>
              <a:rPr lang="en-US" dirty="0"/>
              <a:t>OED, 1382 </a:t>
            </a:r>
            <a:r>
              <a:rPr lang="en-US" dirty="0" smtClean="0"/>
              <a:t>Bible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(2)a</a:t>
            </a:r>
            <a:r>
              <a:rPr lang="en-US" dirty="0"/>
              <a:t>.	</a:t>
            </a:r>
            <a:r>
              <a:rPr lang="en-US" i="1" dirty="0"/>
              <a:t>So </a:t>
            </a:r>
            <a:r>
              <a:rPr lang="en-US" i="1" dirty="0" err="1"/>
              <a:t>hungri</a:t>
            </a:r>
            <a:r>
              <a:rPr lang="en-US" i="1" dirty="0"/>
              <a:t> and so </a:t>
            </a:r>
            <a:r>
              <a:rPr lang="en-US" i="1" dirty="0" err="1"/>
              <a:t>holewe</a:t>
            </a:r>
            <a:r>
              <a:rPr lang="en-US" i="1" dirty="0"/>
              <a:t> · sire </a:t>
            </a:r>
            <a:r>
              <a:rPr lang="en-US" i="1" dirty="0" err="1"/>
              <a:t>herui</a:t>
            </a:r>
            <a:r>
              <a:rPr lang="en-US" i="1" dirty="0"/>
              <a:t> </a:t>
            </a:r>
            <a:r>
              <a:rPr lang="en-US" b="1" i="1" dirty="0"/>
              <a:t>him </a:t>
            </a:r>
            <a:r>
              <a:rPr lang="en-US" b="1" i="1" dirty="0" err="1"/>
              <a:t>loked</a:t>
            </a:r>
            <a:r>
              <a:rPr lang="en-US" b="1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`So hungry and hollow Sir Harvey looked to him.’</a:t>
            </a:r>
          </a:p>
          <a:p>
            <a:pPr marL="0" indent="0">
              <a:buNone/>
            </a:pPr>
            <a:r>
              <a:rPr lang="en-US" dirty="0"/>
              <a:t>(MED, Piers Plowman, A-text, V, 108)</a:t>
            </a:r>
          </a:p>
          <a:p>
            <a:pPr marL="0" indent="0">
              <a:buNone/>
            </a:pPr>
            <a:r>
              <a:rPr lang="en-US" dirty="0" smtClean="0"/>
              <a:t>    b</a:t>
            </a:r>
            <a:r>
              <a:rPr lang="en-US" dirty="0"/>
              <a:t>.	</a:t>
            </a:r>
            <a:r>
              <a:rPr lang="en-US" i="1" dirty="0"/>
              <a:t>So </a:t>
            </a:r>
            <a:r>
              <a:rPr lang="en-US" i="1" dirty="0" err="1"/>
              <a:t>hungriliche</a:t>
            </a:r>
            <a:r>
              <a:rPr lang="en-US" i="1" dirty="0"/>
              <a:t> and </a:t>
            </a:r>
            <a:r>
              <a:rPr lang="en-US" i="1" dirty="0" err="1"/>
              <a:t>holwe</a:t>
            </a:r>
            <a:r>
              <a:rPr lang="en-US" i="1" dirty="0"/>
              <a:t> sire </a:t>
            </a:r>
            <a:r>
              <a:rPr lang="en-US" i="1" dirty="0" err="1"/>
              <a:t>Heruy</a:t>
            </a:r>
            <a:r>
              <a:rPr lang="en-US" i="1" dirty="0"/>
              <a:t> </a:t>
            </a:r>
            <a:r>
              <a:rPr lang="en-US" b="1" i="1" dirty="0" err="1"/>
              <a:t>hym</a:t>
            </a:r>
            <a:r>
              <a:rPr lang="en-US" b="1" i="1" dirty="0"/>
              <a:t> </a:t>
            </a:r>
            <a:r>
              <a:rPr lang="en-US" b="1" i="1" dirty="0" err="1"/>
              <a:t>loked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`</a:t>
            </a:r>
            <a:r>
              <a:rPr lang="en-US" dirty="0"/>
              <a:t>So hungrily and hollow Sir Harvey looked to him.’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MED, Piers Plowman, B-text V, 189)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88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3600" dirty="0" smtClean="0"/>
              <a:t>Now I’ll turn to some inner aspect change and come back to the question of grammatical aspect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Currently generalization of –</a:t>
            </a:r>
            <a:r>
              <a:rPr lang="en-US" i="1" dirty="0" err="1"/>
              <a:t>ing</a:t>
            </a:r>
            <a:r>
              <a:rPr lang="en-US" dirty="0"/>
              <a:t> to some stative </a:t>
            </a:r>
            <a:r>
              <a:rPr lang="en-US" dirty="0" smtClean="0"/>
              <a:t>verbs.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question is:</a:t>
            </a:r>
          </a:p>
          <a:p>
            <a:pPr marL="0" indent="0">
              <a:buNone/>
            </a:pPr>
            <a:r>
              <a:rPr lang="en-US" dirty="0"/>
              <a:t>Is the lexical aspect changing from stative &gt; durative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pPr marL="0" indent="0">
              <a:buNone/>
            </a:pPr>
            <a:r>
              <a:rPr lang="en-US" dirty="0"/>
              <a:t>is the progressive &gt; imperfective?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898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Experiencer subject and copular use are up with -</a:t>
            </a:r>
            <a:r>
              <a:rPr lang="en-US" i="1" dirty="0" err="1" smtClean="0"/>
              <a:t>ing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 looking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 feeling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1"/>
            <a:ext cx="9182100" cy="170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9144000" cy="169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952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altLang="en-US" sz="4000" i="1" dirty="0" smtClean="0"/>
              <a:t>Psych</a:t>
            </a:r>
            <a:r>
              <a:rPr lang="en-US" altLang="en-US" sz="4000" dirty="0" smtClean="0"/>
              <a:t>-verbs</a:t>
            </a:r>
            <a:endParaRPr lang="en-US" altLang="en-US" sz="40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ObjExp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smtClean="0"/>
              <a:t>		stun				fear </a:t>
            </a:r>
            <a:r>
              <a:rPr lang="en-US" altLang="en-US" dirty="0"/>
              <a:t>`frighten’</a:t>
            </a:r>
          </a:p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&gt;telic</a:t>
            </a:r>
            <a:r>
              <a:rPr lang="en-US" altLang="en-US" dirty="0" smtClean="0"/>
              <a:t>					</a:t>
            </a:r>
            <a:r>
              <a:rPr lang="en-US" altLang="en-US" dirty="0" smtClean="0">
                <a:solidFill>
                  <a:srgbClr val="FF0000"/>
                </a:solidFill>
              </a:rPr>
              <a:t>&gt;stative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dirty="0"/>
              <a:t>						</a:t>
            </a:r>
            <a:r>
              <a:rPr lang="en-US" altLang="en-US" dirty="0" smtClean="0"/>
              <a:t>	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SuAg</a:t>
            </a:r>
            <a:r>
              <a:rPr lang="en-US" altLang="en-US" dirty="0"/>
              <a:t>				</a:t>
            </a:r>
            <a:r>
              <a:rPr lang="en-US" altLang="en-US" dirty="0" err="1"/>
              <a:t>SubExp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smtClean="0"/>
              <a:t>see/like/think</a:t>
            </a:r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		</a:t>
            </a:r>
            <a:r>
              <a:rPr lang="en-US" altLang="en-US" dirty="0" smtClean="0">
                <a:solidFill>
                  <a:srgbClr val="FF0000"/>
                </a:solidFill>
              </a:rPr>
              <a:t>&gt;durative: mediated by –</a:t>
            </a:r>
            <a:r>
              <a:rPr lang="en-US" altLang="en-US" i="1" dirty="0" err="1" smtClean="0">
                <a:solidFill>
                  <a:srgbClr val="FF0000"/>
                </a:solidFill>
              </a:rPr>
              <a:t>ing</a:t>
            </a:r>
            <a:r>
              <a:rPr lang="en-US" altLang="en-US" dirty="0" smtClean="0">
                <a:solidFill>
                  <a:srgbClr val="FF0000"/>
                </a:solidFill>
              </a:rPr>
              <a:t>?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4419600" y="2209800"/>
            <a:ext cx="14478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 flipV="1">
            <a:off x="2057400" y="2209800"/>
            <a:ext cx="1295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H="1">
            <a:off x="2705100" y="4267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3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588"/>
            <a:ext cx="7162800" cy="663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36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	</a:t>
            </a:r>
            <a:r>
              <a:rPr lang="en-US" sz="4000" dirty="0" err="1" smtClean="0"/>
              <a:t>ObjExp</a:t>
            </a:r>
            <a:r>
              <a:rPr lang="en-US" sz="4000" dirty="0" smtClean="0"/>
              <a:t> to </a:t>
            </a:r>
            <a:r>
              <a:rPr lang="en-US" sz="4000" dirty="0" err="1" smtClean="0"/>
              <a:t>SuExp</a:t>
            </a:r>
            <a:r>
              <a:rPr lang="en-US" sz="4000" dirty="0" smtClean="0"/>
              <a:t>: loss of telic aspect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færan</a:t>
            </a:r>
            <a:r>
              <a:rPr lang="en-US" dirty="0" smtClean="0"/>
              <a:t> `frighten’</a:t>
            </a:r>
            <a:r>
              <a:rPr lang="en-US" dirty="0"/>
              <a:t>	</a:t>
            </a:r>
            <a:r>
              <a:rPr lang="en-US" dirty="0" smtClean="0"/>
              <a:t>OE-1480	`fear’	1400-now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lician</a:t>
            </a:r>
            <a:r>
              <a:rPr lang="en-US" dirty="0" smtClean="0"/>
              <a:t> `please’	OE-1800</a:t>
            </a:r>
            <a:r>
              <a:rPr lang="en-US" dirty="0"/>
              <a:t>	</a:t>
            </a:r>
            <a:r>
              <a:rPr lang="en-US" dirty="0" smtClean="0"/>
              <a:t>`like’</a:t>
            </a:r>
            <a:r>
              <a:rPr lang="en-US" dirty="0"/>
              <a:t>	</a:t>
            </a:r>
            <a:r>
              <a:rPr lang="en-US" dirty="0" smtClean="0"/>
              <a:t>1200-now</a:t>
            </a:r>
          </a:p>
          <a:p>
            <a:pPr marL="0" indent="0">
              <a:buNone/>
            </a:pPr>
            <a:r>
              <a:rPr lang="en-US" dirty="0"/>
              <a:t>loathe		OE-1600		1200-now</a:t>
            </a:r>
          </a:p>
          <a:p>
            <a:pPr marL="0" indent="0">
              <a:buNone/>
            </a:pPr>
            <a:r>
              <a:rPr lang="en-US" dirty="0"/>
              <a:t>marvel		1380-1500		1380-now</a:t>
            </a:r>
          </a:p>
          <a:p>
            <a:pPr marL="0" indent="0">
              <a:buNone/>
            </a:pPr>
            <a:r>
              <a:rPr lang="en-US" dirty="0" smtClean="0"/>
              <a:t>relish			1567-1794</a:t>
            </a:r>
            <a:r>
              <a:rPr lang="en-US" dirty="0"/>
              <a:t>		</a:t>
            </a:r>
            <a:r>
              <a:rPr lang="en-US" dirty="0" smtClean="0"/>
              <a:t>1580-now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en-US" dirty="0"/>
              <a:t>Loss of causative </a:t>
            </a:r>
            <a:r>
              <a:rPr lang="en-US" altLang="en-US" i="1" dirty="0"/>
              <a:t>–</a:t>
            </a:r>
            <a:r>
              <a:rPr lang="en-US" altLang="en-US" i="1" dirty="0" err="1" smtClean="0"/>
              <a:t>i</a:t>
            </a:r>
            <a:r>
              <a:rPr lang="en-US" altLang="en-US" i="1" dirty="0" smtClean="0"/>
              <a:t>-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Many </a:t>
            </a:r>
            <a:r>
              <a:rPr lang="en-US" altLang="en-US" dirty="0"/>
              <a:t>o</a:t>
            </a:r>
            <a:r>
              <a:rPr lang="en-US" altLang="en-US" dirty="0" smtClean="0"/>
              <a:t>bject Experiencer </a:t>
            </a:r>
            <a:r>
              <a:rPr lang="en-US" altLang="en-US" dirty="0"/>
              <a:t>verbs are </a:t>
            </a:r>
            <a:r>
              <a:rPr lang="en-US" altLang="en-US" dirty="0" smtClean="0"/>
              <a:t>causative: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  <a:r>
              <a:rPr lang="en-US" altLang="zh-TW" i="1" dirty="0">
                <a:ea typeface="新細明體" pitchFamily="18" charset="-120"/>
              </a:rPr>
              <a:t>	</a:t>
            </a:r>
            <a:r>
              <a:rPr lang="en-US" altLang="zh-TW" i="1" dirty="0" err="1">
                <a:ea typeface="新細明體" pitchFamily="18" charset="-120"/>
              </a:rPr>
              <a:t>fǽran</a:t>
            </a:r>
            <a:r>
              <a:rPr lang="en-US" altLang="zh-TW" dirty="0">
                <a:ea typeface="新細明體" pitchFamily="18" charset="-120"/>
              </a:rPr>
              <a:t> &lt; </a:t>
            </a:r>
            <a:r>
              <a:rPr lang="en-US" altLang="zh-TW" i="1" dirty="0">
                <a:ea typeface="新細明體" pitchFamily="18" charset="-120"/>
              </a:rPr>
              <a:t>*</a:t>
            </a:r>
            <a:r>
              <a:rPr lang="en-US" altLang="zh-TW" i="1" dirty="0" err="1">
                <a:ea typeface="新細明體" pitchFamily="18" charset="-120"/>
              </a:rPr>
              <a:t>fæ̂rjan</a:t>
            </a:r>
            <a:r>
              <a:rPr lang="en-US" altLang="zh-TW" i="1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`frighten</a:t>
            </a:r>
            <a:r>
              <a:rPr lang="en-US" altLang="zh-TW" dirty="0" smtClean="0">
                <a:ea typeface="新細明體" pitchFamily="18" charset="-120"/>
              </a:rPr>
              <a:t>’</a:t>
            </a:r>
            <a:endParaRPr lang="en-US" altLang="zh-TW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771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/>
              <a:t>Other productive causatives: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a-</a:t>
            </a:r>
            <a:r>
              <a:rPr lang="en-US" i="1" dirty="0" err="1" smtClean="0"/>
              <a:t>hwænan</a:t>
            </a:r>
            <a:r>
              <a:rPr lang="en-US" dirty="0" smtClean="0"/>
              <a:t> </a:t>
            </a:r>
            <a:r>
              <a:rPr lang="en-US" dirty="0"/>
              <a:t>`vex, afflict’, </a:t>
            </a:r>
            <a:r>
              <a:rPr lang="en-US" i="1" dirty="0" err="1"/>
              <a:t>gremman</a:t>
            </a:r>
            <a:r>
              <a:rPr lang="en-US" dirty="0"/>
              <a:t> `enrage’, </a:t>
            </a:r>
            <a:r>
              <a:rPr lang="en-US" i="1" dirty="0"/>
              <a:t>a-</a:t>
            </a:r>
            <a:r>
              <a:rPr lang="en-US" i="1" dirty="0" err="1"/>
              <a:t>bylgan</a:t>
            </a:r>
            <a:r>
              <a:rPr lang="en-US" dirty="0"/>
              <a:t> `anger’, </a:t>
            </a:r>
            <a:r>
              <a:rPr lang="en-US" i="1" dirty="0" err="1"/>
              <a:t>swencan</a:t>
            </a:r>
            <a:r>
              <a:rPr lang="en-US" dirty="0"/>
              <a:t> `</a:t>
            </a:r>
            <a:r>
              <a:rPr lang="en-US" dirty="0" err="1"/>
              <a:t>harrass</a:t>
            </a:r>
            <a:r>
              <a:rPr lang="en-US" dirty="0"/>
              <a:t>’, </a:t>
            </a:r>
            <a:r>
              <a:rPr lang="en-US" i="1" dirty="0"/>
              <a:t>a-</a:t>
            </a:r>
            <a:r>
              <a:rPr lang="en-US" i="1" dirty="0" err="1"/>
              <a:t>þrytan</a:t>
            </a:r>
            <a:r>
              <a:rPr lang="en-US" i="1" dirty="0"/>
              <a:t> </a:t>
            </a:r>
            <a:r>
              <a:rPr lang="en-US" dirty="0"/>
              <a:t>`weary’, </a:t>
            </a:r>
            <a:r>
              <a:rPr lang="en-US" i="1" dirty="0" err="1"/>
              <a:t>wægan</a:t>
            </a:r>
            <a:r>
              <a:rPr lang="en-US" i="1" dirty="0"/>
              <a:t> </a:t>
            </a:r>
            <a:r>
              <a:rPr lang="en-US" dirty="0"/>
              <a:t>`vex’, and </a:t>
            </a:r>
            <a:r>
              <a:rPr lang="en-US" i="1" dirty="0" err="1"/>
              <a:t>wyrdan</a:t>
            </a:r>
            <a:r>
              <a:rPr lang="en-US" dirty="0"/>
              <a:t> `annoy’.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So, does the loss of the causative in </a:t>
            </a:r>
            <a:r>
              <a:rPr lang="en-US" i="1" dirty="0" err="1" smtClean="0"/>
              <a:t>ferian</a:t>
            </a:r>
            <a:r>
              <a:rPr lang="en-US" dirty="0" smtClean="0"/>
              <a:t> cause reanalysis? Possibly with </a:t>
            </a:r>
            <a:r>
              <a:rPr lang="en-US" i="1" dirty="0" err="1" smtClean="0"/>
              <a:t>ferian</a:t>
            </a:r>
            <a:r>
              <a:rPr lang="en-US" dirty="0" smtClean="0"/>
              <a:t> but not with </a:t>
            </a:r>
            <a:r>
              <a:rPr lang="en-US" i="1" dirty="0" smtClean="0"/>
              <a:t>marvel</a:t>
            </a:r>
            <a:r>
              <a:rPr lang="en-US" dirty="0" smtClean="0"/>
              <a:t> and </a:t>
            </a:r>
            <a:r>
              <a:rPr lang="en-US" i="1" dirty="0" smtClean="0"/>
              <a:t>relish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29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 picture of lexical and grammatical aspect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Elsness</a:t>
            </a:r>
            <a:r>
              <a:rPr lang="en-US" dirty="0" smtClean="0"/>
              <a:t> (1996: 192) for a corpus of modern Br/Am spoken and written.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04" y="1676400"/>
            <a:ext cx="792480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30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`Last’ </a:t>
            </a:r>
            <a:r>
              <a:rPr lang="en-US" dirty="0" err="1" smtClean="0"/>
              <a:t>ObjExp</a:t>
            </a:r>
            <a:r>
              <a:rPr lang="en-US" dirty="0" smtClean="0"/>
              <a:t> with `fear’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(1)	</a:t>
            </a:r>
            <a:r>
              <a:rPr lang="en-US" i="1" dirty="0" err="1" smtClean="0"/>
              <a:t>Þe</a:t>
            </a:r>
            <a:r>
              <a:rPr lang="en-US" i="1" dirty="0" smtClean="0"/>
              <a:t> </a:t>
            </a:r>
            <a:r>
              <a:rPr lang="en-US" i="1" dirty="0"/>
              <a:t>fend </a:t>
            </a:r>
            <a:r>
              <a:rPr lang="en-US" i="1" dirty="0" err="1"/>
              <a:t>moveþ</a:t>
            </a:r>
            <a:r>
              <a:rPr lang="en-US" i="1" dirty="0"/>
              <a:t> </a:t>
            </a:r>
            <a:r>
              <a:rPr lang="en-US" i="1" dirty="0" err="1"/>
              <a:t>þes</a:t>
            </a:r>
            <a:r>
              <a:rPr lang="en-US" i="1" dirty="0"/>
              <a:t> </a:t>
            </a:r>
            <a:r>
              <a:rPr lang="en-US" i="1" dirty="0" err="1"/>
              <a:t>debletis</a:t>
            </a:r>
            <a:r>
              <a:rPr lang="en-US" i="1" dirty="0"/>
              <a:t> to</a:t>
            </a:r>
            <a:r>
              <a:rPr lang="en-US" b="1" i="1" dirty="0"/>
              <a:t> </a:t>
            </a:r>
            <a:r>
              <a:rPr lang="en-US" b="1" i="1" dirty="0" err="1"/>
              <a:t>fere</a:t>
            </a:r>
            <a:r>
              <a:rPr lang="en-US" i="1" dirty="0"/>
              <a:t> </a:t>
            </a:r>
            <a:r>
              <a:rPr lang="en-US" i="1" dirty="0" err="1"/>
              <a:t>Cristene</a:t>
            </a:r>
            <a:r>
              <a:rPr lang="en-US" i="1" dirty="0"/>
              <a:t> </a:t>
            </a:r>
            <a:r>
              <a:rPr lang="en-US" i="1" dirty="0" smtClean="0"/>
              <a:t>	[</a:t>
            </a:r>
            <a:r>
              <a:rPr lang="en-US" i="1" dirty="0"/>
              <a:t>men] fro </a:t>
            </a:r>
            <a:r>
              <a:rPr lang="en-US" i="1" dirty="0" err="1"/>
              <a:t>treuþe</a:t>
            </a:r>
            <a:r>
              <a:rPr lang="en-US" i="1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`The enemy moves these devils to frighten </a:t>
            </a:r>
            <a:r>
              <a:rPr lang="en-US" dirty="0" smtClean="0"/>
              <a:t>	Christian </a:t>
            </a:r>
            <a:r>
              <a:rPr lang="en-US" dirty="0"/>
              <a:t>men from the truth.’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MED, a1425 </a:t>
            </a:r>
            <a:r>
              <a:rPr lang="en-US" dirty="0" err="1"/>
              <a:t>Wycl.Serm</a:t>
            </a:r>
            <a:r>
              <a:rPr lang="en-US" dirty="0"/>
              <a:t>. Bod 788 2.328)</a:t>
            </a:r>
          </a:p>
          <a:p>
            <a:pPr marL="0" indent="0">
              <a:buNone/>
            </a:pPr>
            <a:r>
              <a:rPr lang="en-US" dirty="0" smtClean="0"/>
              <a:t>(2)</a:t>
            </a:r>
            <a:r>
              <a:rPr lang="en-US" dirty="0"/>
              <a:t>	</a:t>
            </a:r>
            <a:r>
              <a:rPr lang="en-US" i="1" dirty="0"/>
              <a:t>Thus he </a:t>
            </a:r>
            <a:r>
              <a:rPr lang="en-US" i="1" dirty="0" err="1"/>
              <a:t>shal</a:t>
            </a:r>
            <a:r>
              <a:rPr lang="en-US" i="1" dirty="0"/>
              <a:t> yow with his </a:t>
            </a:r>
            <a:r>
              <a:rPr lang="en-US" i="1" dirty="0" err="1"/>
              <a:t>wordes</a:t>
            </a:r>
            <a:r>
              <a:rPr lang="en-US" b="1" i="1" dirty="0"/>
              <a:t> </a:t>
            </a:r>
            <a:r>
              <a:rPr lang="en-US" b="1" i="1" dirty="0" err="1"/>
              <a:t>fere</a:t>
            </a:r>
            <a:r>
              <a:rPr lang="en-US" i="1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`Thus, he’ll frighten you with his words.’ </a:t>
            </a:r>
            <a:r>
              <a:rPr lang="en-US" dirty="0" smtClean="0"/>
              <a:t>	(</a:t>
            </a:r>
            <a:r>
              <a:rPr lang="en-US" dirty="0"/>
              <a:t>MED, Chaucer TC 4.1483)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addition of </a:t>
            </a:r>
            <a:r>
              <a:rPr lang="en-US" dirty="0" smtClean="0"/>
              <a:t>result/instrument </a:t>
            </a:r>
            <a:r>
              <a:rPr lang="en-US" dirty="0"/>
              <a:t>in </a:t>
            </a:r>
            <a:r>
              <a:rPr lang="en-US" dirty="0" err="1"/>
              <a:t>ObjExp</a:t>
            </a:r>
            <a:r>
              <a:rPr lang="en-US" dirty="0"/>
              <a:t> emphasizes Change of State in the later stages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6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Lots of telic markers are `helping’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(1)	</a:t>
            </a:r>
            <a:r>
              <a:rPr lang="en-US" sz="2400" i="1" dirty="0" smtClean="0"/>
              <a:t>A </a:t>
            </a:r>
            <a:r>
              <a:rPr lang="en-US" sz="2400" i="1" dirty="0" err="1"/>
              <a:t>womans</a:t>
            </a:r>
            <a:r>
              <a:rPr lang="en-US" sz="2400" i="1" dirty="0"/>
              <a:t> </a:t>
            </a:r>
            <a:r>
              <a:rPr lang="en-US" sz="2400" i="1" dirty="0" err="1"/>
              <a:t>looke</a:t>
            </a:r>
            <a:r>
              <a:rPr lang="en-US" sz="2400" i="1" dirty="0"/>
              <a:t> his hart </a:t>
            </a:r>
            <a:r>
              <a:rPr lang="en-US" sz="2400" b="1" i="1" dirty="0" err="1"/>
              <a:t>enfeares</a:t>
            </a:r>
            <a:r>
              <a:rPr lang="en-US" sz="2400" b="1" i="1" dirty="0"/>
              <a:t>.</a:t>
            </a:r>
            <a:r>
              <a:rPr lang="en-US" sz="2400" i="1" dirty="0"/>
              <a:t> 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‘A woman’s look frightens his heart.’ </a:t>
            </a:r>
            <a:r>
              <a:rPr lang="en-US" sz="2400" dirty="0" smtClean="0"/>
              <a:t>	(</a:t>
            </a:r>
            <a:r>
              <a:rPr lang="en-US" sz="2400" dirty="0"/>
              <a:t>OED, </a:t>
            </a:r>
            <a:r>
              <a:rPr lang="en-US" sz="2400" dirty="0" smtClean="0"/>
              <a:t>1608)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(2)</a:t>
            </a:r>
            <a:r>
              <a:rPr lang="en-US" sz="2400" dirty="0"/>
              <a:t>	</a:t>
            </a:r>
            <a:r>
              <a:rPr lang="en-US" sz="2400" i="1" dirty="0" err="1"/>
              <a:t>Hou</a:t>
            </a:r>
            <a:r>
              <a:rPr lang="en-US" sz="2400" i="1" dirty="0"/>
              <a:t> </a:t>
            </a:r>
            <a:r>
              <a:rPr lang="en-US" sz="2400" i="1" dirty="0" err="1"/>
              <a:t>anticrist</a:t>
            </a:r>
            <a:r>
              <a:rPr lang="en-US" sz="2400" i="1" dirty="0"/>
              <a:t> &amp; his </a:t>
            </a:r>
            <a:r>
              <a:rPr lang="en-US" sz="2400" i="1" dirty="0" err="1"/>
              <a:t>clerkis</a:t>
            </a:r>
            <a:r>
              <a:rPr lang="en-US" sz="2400" b="1" i="1" dirty="0"/>
              <a:t> </a:t>
            </a:r>
            <a:r>
              <a:rPr lang="en-US" sz="2400" b="1" i="1" dirty="0" err="1"/>
              <a:t>feren</a:t>
            </a:r>
            <a:r>
              <a:rPr lang="en-US" sz="2400" i="1" dirty="0"/>
              <a:t> </a:t>
            </a:r>
            <a:r>
              <a:rPr lang="en-US" sz="2400" i="1" dirty="0" err="1"/>
              <a:t>trewe</a:t>
            </a:r>
            <a:r>
              <a:rPr lang="en-US" sz="2400" i="1" dirty="0"/>
              <a:t> </a:t>
            </a:r>
            <a:r>
              <a:rPr lang="en-US" sz="2400" i="1" dirty="0" err="1"/>
              <a:t>prestis</a:t>
            </a:r>
            <a:r>
              <a:rPr lang="en-US" sz="2400" i="1" dirty="0"/>
              <a:t> </a:t>
            </a:r>
            <a:r>
              <a:rPr lang="en-US" sz="2400" b="1" i="1" dirty="0"/>
              <a:t>fro </a:t>
            </a:r>
            <a:r>
              <a:rPr lang="en-US" sz="2400" b="1" i="1" dirty="0" smtClean="0"/>
              <a:t>	</a:t>
            </a:r>
            <a:r>
              <a:rPr lang="en-US" sz="2400" b="1" i="1" dirty="0" err="1" smtClean="0"/>
              <a:t>prechynge</a:t>
            </a:r>
            <a:r>
              <a:rPr lang="en-US" sz="2400" b="1" i="1" dirty="0" smtClean="0"/>
              <a:t> </a:t>
            </a:r>
            <a:r>
              <a:rPr lang="en-US" sz="2400" b="1" i="1" dirty="0"/>
              <a:t>of </a:t>
            </a:r>
            <a:r>
              <a:rPr lang="en-US" sz="2400" b="1" i="1" dirty="0" err="1"/>
              <a:t>cristis</a:t>
            </a:r>
            <a:r>
              <a:rPr lang="en-US" sz="2400" b="1" i="1" dirty="0"/>
              <a:t> gospel</a:t>
            </a:r>
            <a:r>
              <a:rPr lang="en-US" sz="2400" i="1" dirty="0"/>
              <a:t>.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`</a:t>
            </a:r>
            <a:r>
              <a:rPr lang="en-US" sz="2400" dirty="0"/>
              <a:t>How the antichrist and his clerks frighten true priests from preaching Christ’s gospel.’ (</a:t>
            </a:r>
            <a:r>
              <a:rPr lang="en-US" sz="2400" dirty="0" smtClean="0"/>
              <a:t>OED, </a:t>
            </a:r>
            <a:r>
              <a:rPr lang="en-US" sz="2400" i="1" dirty="0" smtClean="0"/>
              <a:t>c</a:t>
            </a:r>
            <a:r>
              <a:rPr lang="en-US" sz="2400" dirty="0" smtClean="0"/>
              <a:t>1380 </a:t>
            </a:r>
            <a:r>
              <a:rPr lang="en-US" sz="2400" dirty="0" err="1"/>
              <a:t>Wyclif</a:t>
            </a:r>
            <a:r>
              <a:rPr lang="en-US" sz="2400" dirty="0"/>
              <a:t> </a:t>
            </a:r>
            <a:r>
              <a:rPr lang="en-US" sz="2400" dirty="0" smtClean="0"/>
              <a:t>Works)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(3)</a:t>
            </a:r>
            <a:r>
              <a:rPr lang="en-US" sz="2400" dirty="0"/>
              <a:t>	</a:t>
            </a:r>
            <a:r>
              <a:rPr lang="en-US" sz="2400" b="1" i="1" dirty="0" err="1" smtClean="0"/>
              <a:t>Fere</a:t>
            </a:r>
            <a:r>
              <a:rPr lang="en-US" sz="2400" i="1" dirty="0" smtClean="0"/>
              <a:t> </a:t>
            </a:r>
            <a:r>
              <a:rPr lang="en-US" sz="2400" b="1" i="1" dirty="0"/>
              <a:t>away</a:t>
            </a:r>
            <a:r>
              <a:rPr lang="en-US" sz="2400" i="1" dirty="0"/>
              <a:t> the </a:t>
            </a:r>
            <a:r>
              <a:rPr lang="en-US" sz="2400" i="1" dirty="0" err="1"/>
              <a:t>euyll</a:t>
            </a:r>
            <a:r>
              <a:rPr lang="en-US" sz="2400" i="1" dirty="0"/>
              <a:t> </a:t>
            </a:r>
            <a:r>
              <a:rPr lang="en-US" sz="2400" i="1" dirty="0" err="1"/>
              <a:t>bestes</a:t>
            </a:r>
            <a:r>
              <a:rPr lang="en-US" sz="2400" i="1" dirty="0"/>
              <a:t>. 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`</a:t>
            </a:r>
            <a:r>
              <a:rPr lang="en-US" sz="2400" dirty="0"/>
              <a:t>Frighten the evil animals away.’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(</a:t>
            </a:r>
            <a:r>
              <a:rPr lang="en-US" sz="2400" dirty="0"/>
              <a:t>OED, 1504 Atkinson tr. </a:t>
            </a:r>
            <a:r>
              <a:rPr lang="en-US" sz="2400" dirty="0" err="1"/>
              <a:t>Ful</a:t>
            </a:r>
            <a:r>
              <a:rPr lang="en-US" sz="2400" dirty="0"/>
              <a:t> Treat</a:t>
            </a:r>
            <a:r>
              <a:rPr lang="en-US" sz="2400" dirty="0" smtClean="0"/>
              <a:t>.</a:t>
            </a:r>
            <a:r>
              <a:rPr lang="fr-FR" sz="2400" dirty="0" smtClean="0"/>
              <a:t>)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(4)</a:t>
            </a:r>
            <a:r>
              <a:rPr lang="en-US" sz="2400" dirty="0"/>
              <a:t>	If there were nothing else to </a:t>
            </a:r>
            <a:r>
              <a:rPr lang="en-US" sz="2400" b="1" dirty="0" err="1"/>
              <a:t>feare</a:t>
            </a:r>
            <a:r>
              <a:rPr lang="en-US" sz="2400" dirty="0"/>
              <a:t> them </a:t>
            </a:r>
            <a:r>
              <a:rPr lang="en-US" sz="2400" b="1" dirty="0"/>
              <a:t>away</a:t>
            </a:r>
            <a:r>
              <a:rPr lang="en-US" sz="2400" dirty="0"/>
              <a:t> from this </a:t>
            </a:r>
            <a:r>
              <a:rPr lang="en-US" sz="2400" dirty="0" smtClean="0"/>
              <a:t>	play</a:t>
            </a:r>
            <a:r>
              <a:rPr lang="en-US" sz="2400" dirty="0"/>
              <a:t>. </a:t>
            </a:r>
            <a:r>
              <a:rPr lang="en-US" sz="2400" dirty="0" smtClean="0"/>
              <a:t>(</a:t>
            </a:r>
            <a:r>
              <a:rPr lang="en-US" sz="2400" dirty="0"/>
              <a:t>OED, </a:t>
            </a:r>
            <a:r>
              <a:rPr lang="en-US" sz="2400" dirty="0" smtClean="0"/>
              <a:t>1577)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206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Object Experiencers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6019800" cy="558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55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Particles </a:t>
            </a:r>
            <a:r>
              <a:rPr lang="en-US" sz="3600" dirty="0" err="1" smtClean="0"/>
              <a:t>etc</a:t>
            </a:r>
            <a:r>
              <a:rPr lang="en-US" sz="3600" dirty="0" smtClean="0"/>
              <a:t> </a:t>
            </a:r>
            <a:r>
              <a:rPr lang="en-US" sz="3600" dirty="0"/>
              <a:t>a</a:t>
            </a:r>
            <a:r>
              <a:rPr lang="en-US" sz="3600" dirty="0" smtClean="0"/>
              <a:t>re helping with the telicity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306"/>
            <a:ext cx="5410200" cy="5363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70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dirty="0" smtClean="0"/>
              <a:t>1)</a:t>
            </a:r>
            <a:r>
              <a:rPr lang="en-US" dirty="0"/>
              <a:t>	</a:t>
            </a:r>
            <a:r>
              <a:rPr lang="en-US" i="1" dirty="0"/>
              <a:t>Thou </a:t>
            </a:r>
            <a:r>
              <a:rPr lang="en-US" i="1" dirty="0" err="1"/>
              <a:t>wenyste</a:t>
            </a:r>
            <a:r>
              <a:rPr lang="en-US" i="1" dirty="0"/>
              <a:t> that the </a:t>
            </a:r>
            <a:r>
              <a:rPr lang="en-US" i="1" dirty="0" err="1"/>
              <a:t>syght</a:t>
            </a:r>
            <a:r>
              <a:rPr lang="en-US" i="1" dirty="0"/>
              <a:t> of </a:t>
            </a:r>
            <a:r>
              <a:rPr lang="en-US" i="1" dirty="0" err="1"/>
              <a:t>tho</a:t>
            </a:r>
            <a:r>
              <a:rPr lang="en-US" i="1" dirty="0"/>
              <a:t> </a:t>
            </a:r>
            <a:r>
              <a:rPr lang="en-US" i="1" dirty="0" err="1"/>
              <a:t>honged</a:t>
            </a:r>
            <a:r>
              <a:rPr lang="en-US" i="1" dirty="0"/>
              <a:t> </a:t>
            </a:r>
            <a:r>
              <a:rPr lang="en-US" i="1" dirty="0" smtClean="0"/>
              <a:t>	</a:t>
            </a:r>
            <a:r>
              <a:rPr lang="en-US" i="1" dirty="0" err="1" smtClean="0"/>
              <a:t>knyghtes</a:t>
            </a:r>
            <a:r>
              <a:rPr lang="en-US" i="1" dirty="0" smtClean="0"/>
              <a:t> </a:t>
            </a:r>
            <a:r>
              <a:rPr lang="en-US" i="1" dirty="0" err="1"/>
              <a:t>shulde</a:t>
            </a:r>
            <a:r>
              <a:rPr lang="en-US" i="1" dirty="0"/>
              <a:t> </a:t>
            </a:r>
            <a:r>
              <a:rPr lang="en-US" b="1" i="1" dirty="0" err="1"/>
              <a:t>feare</a:t>
            </a:r>
            <a:r>
              <a:rPr lang="en-US" b="1" i="1" dirty="0"/>
              <a:t> me</a:t>
            </a:r>
            <a:r>
              <a:rPr lang="en-US" i="1" dirty="0"/>
              <a:t>?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`You thought that the sight of those hanged </a:t>
            </a:r>
            <a:r>
              <a:rPr lang="en-US" dirty="0" smtClean="0"/>
              <a:t>	knights </a:t>
            </a:r>
            <a:r>
              <a:rPr lang="en-US" dirty="0"/>
              <a:t>should frighten me?’</a:t>
            </a:r>
          </a:p>
          <a:p>
            <a:pPr marL="0" indent="0">
              <a:buNone/>
            </a:pPr>
            <a:r>
              <a:rPr lang="en-US" dirty="0"/>
              <a:t>	(MED, a1470 Malory </a:t>
            </a:r>
            <a:r>
              <a:rPr lang="en-US" dirty="0" err="1"/>
              <a:t>Wks.Win</a:t>
            </a:r>
            <a:r>
              <a:rPr lang="en-US" dirty="0"/>
              <a:t>-C 322/17)</a:t>
            </a:r>
          </a:p>
          <a:p>
            <a:pPr marL="0" indent="0">
              <a:buNone/>
            </a:pPr>
            <a:r>
              <a:rPr lang="en-US" dirty="0" smtClean="0"/>
              <a:t>(2)</a:t>
            </a:r>
            <a:r>
              <a:rPr lang="en-US" dirty="0"/>
              <a:t>	</a:t>
            </a:r>
            <a:r>
              <a:rPr lang="en-US" i="1" dirty="0"/>
              <a:t>`Sir,' </a:t>
            </a:r>
            <a:r>
              <a:rPr lang="en-US" i="1" dirty="0" err="1"/>
              <a:t>seyd</a:t>
            </a:r>
            <a:r>
              <a:rPr lang="en-US" i="1" dirty="0"/>
              <a:t> sir </a:t>
            </a:r>
            <a:r>
              <a:rPr lang="en-US" i="1" dirty="0" err="1"/>
              <a:t>Dynadan</a:t>
            </a:r>
            <a:r>
              <a:rPr lang="en-US" i="1" dirty="0"/>
              <a:t> ... 'I </a:t>
            </a:r>
            <a:r>
              <a:rPr lang="en-US" b="1" i="1" dirty="0" err="1"/>
              <a:t>feare</a:t>
            </a:r>
            <a:r>
              <a:rPr lang="en-US" b="1" i="1" dirty="0"/>
              <a:t> me</a:t>
            </a:r>
            <a:r>
              <a:rPr lang="en-US" i="1" dirty="0"/>
              <a:t> that sir </a:t>
            </a:r>
            <a:r>
              <a:rPr lang="en-US" i="1" dirty="0" smtClean="0"/>
              <a:t>	</a:t>
            </a:r>
            <a:r>
              <a:rPr lang="en-US" i="1" dirty="0" err="1" smtClean="0"/>
              <a:t>Palomydes</a:t>
            </a:r>
            <a:r>
              <a:rPr lang="en-US" i="1" dirty="0" smtClean="0"/>
              <a:t> </a:t>
            </a:r>
            <a:r>
              <a:rPr lang="en-US" i="1" dirty="0"/>
              <a:t>may </a:t>
            </a:r>
            <a:r>
              <a:rPr lang="en-US" i="1" dirty="0" err="1"/>
              <a:t>nat</a:t>
            </a:r>
            <a:r>
              <a:rPr lang="en-US" i="1" dirty="0"/>
              <a:t> </a:t>
            </a:r>
            <a:r>
              <a:rPr lang="en-US" i="1" dirty="0" err="1"/>
              <a:t>yett</a:t>
            </a:r>
            <a:r>
              <a:rPr lang="en-US" i="1" dirty="0"/>
              <a:t> </a:t>
            </a:r>
            <a:r>
              <a:rPr lang="en-US" i="1" dirty="0" err="1"/>
              <a:t>travayle</a:t>
            </a:r>
            <a:r>
              <a:rPr lang="en-US" i="1" dirty="0"/>
              <a:t>.'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`Sir, said Sir </a:t>
            </a:r>
            <a:r>
              <a:rPr lang="en-US" dirty="0" err="1"/>
              <a:t>Dynadan</a:t>
            </a:r>
            <a:r>
              <a:rPr lang="en-US" dirty="0"/>
              <a:t>, I fear that Sir </a:t>
            </a:r>
            <a:r>
              <a:rPr lang="en-US" dirty="0" smtClean="0"/>
              <a:t>	</a:t>
            </a:r>
            <a:r>
              <a:rPr lang="en-US" dirty="0" err="1" smtClean="0"/>
              <a:t>Palomydes</a:t>
            </a:r>
            <a:r>
              <a:rPr lang="en-US" dirty="0" smtClean="0"/>
              <a:t> </a:t>
            </a:r>
            <a:r>
              <a:rPr lang="en-US" dirty="0"/>
              <a:t>cannot yet travel.’</a:t>
            </a:r>
          </a:p>
          <a:p>
            <a:pPr marL="0" indent="0">
              <a:buNone/>
            </a:pPr>
            <a:r>
              <a:rPr lang="en-US" dirty="0"/>
              <a:t>	(MED, a1470 Malory </a:t>
            </a:r>
            <a:r>
              <a:rPr lang="en-US" dirty="0" err="1"/>
              <a:t>Wks.Win</a:t>
            </a:r>
            <a:r>
              <a:rPr lang="en-US" dirty="0"/>
              <a:t>-C 606/17)</a:t>
            </a:r>
          </a:p>
        </p:txBody>
      </p:sp>
    </p:spTree>
    <p:extLst>
      <p:ext uri="{BB962C8B-B14F-4D97-AF65-F5344CB8AC3E}">
        <p14:creationId xmlns:p14="http://schemas.microsoft.com/office/powerpoint/2010/main" val="4292952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Loss of </a:t>
            </a:r>
            <a:r>
              <a:rPr lang="en-US" sz="4000" dirty="0" err="1" smtClean="0"/>
              <a:t>Obj</a:t>
            </a:r>
            <a:r>
              <a:rPr lang="en-US" sz="4000" dirty="0" smtClean="0"/>
              <a:t> </a:t>
            </a:r>
            <a:r>
              <a:rPr lang="en-US" sz="4000" dirty="0" err="1" smtClean="0"/>
              <a:t>Exp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-Possibly, the loss of the –</a:t>
            </a:r>
            <a:r>
              <a:rPr lang="en-US" i="1" dirty="0" err="1" smtClean="0"/>
              <a:t>i</a:t>
            </a:r>
            <a:r>
              <a:rPr lang="en-US" dirty="0" smtClean="0"/>
              <a:t>- causative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Causer seems unstable, e.g. </a:t>
            </a:r>
            <a:r>
              <a:rPr lang="en-US" i="1" dirty="0" smtClean="0"/>
              <a:t>please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-has particles and light verbs in ME</a:t>
            </a:r>
          </a:p>
          <a:p>
            <a:pPr marL="0" indent="0">
              <a:buNone/>
            </a:pPr>
            <a:r>
              <a:rPr lang="en-US" dirty="0" smtClean="0"/>
              <a:t>-learned late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840578" cy="228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31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4000" dirty="0" smtClean="0"/>
              <a:t>Acquisition</a:t>
            </a:r>
            <a:endParaRPr lang="en-US" altLang="en-US" sz="40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b="1" dirty="0"/>
              <a:t>Eve</a:t>
            </a:r>
            <a:r>
              <a:rPr lang="en-US" altLang="en-US" dirty="0"/>
              <a:t> (Brown 1973) has </a:t>
            </a:r>
            <a:r>
              <a:rPr lang="en-US" altLang="en-US" dirty="0" err="1"/>
              <a:t>SuExp</a:t>
            </a:r>
            <a:r>
              <a:rPr lang="en-US" altLang="en-US" dirty="0"/>
              <a:t> </a:t>
            </a:r>
            <a:r>
              <a:rPr lang="en-US" altLang="en-US" i="1" dirty="0"/>
              <a:t>like, love, want</a:t>
            </a:r>
            <a:r>
              <a:rPr lang="en-US" altLang="en-US" dirty="0"/>
              <a:t> but not </a:t>
            </a:r>
            <a:r>
              <a:rPr lang="en-US" altLang="en-US" dirty="0" err="1"/>
              <a:t>ObjExp</a:t>
            </a:r>
            <a:r>
              <a:rPr lang="en-US" altLang="en-US" dirty="0"/>
              <a:t> </a:t>
            </a:r>
            <a:r>
              <a:rPr lang="en-US" altLang="en-US" i="1" dirty="0"/>
              <a:t>anger, scare</a:t>
            </a:r>
            <a:r>
              <a:rPr lang="en-US" altLang="en-US" dirty="0"/>
              <a:t>; her </a:t>
            </a:r>
            <a:r>
              <a:rPr lang="en-US" altLang="en-US" i="1" dirty="0"/>
              <a:t>hurt</a:t>
            </a:r>
            <a:r>
              <a:rPr lang="en-US" altLang="en-US" dirty="0"/>
              <a:t> is </a:t>
            </a:r>
            <a:r>
              <a:rPr lang="en-US" altLang="en-US" dirty="0" err="1"/>
              <a:t>SuExp</a:t>
            </a:r>
            <a:r>
              <a:rPr lang="en-US" altLang="en-US" dirty="0"/>
              <a:t> initially. </a:t>
            </a:r>
            <a:endParaRPr lang="en-US" altLang="en-US" dirty="0" smtClean="0"/>
          </a:p>
          <a:p>
            <a:pPr marL="0" indent="0">
              <a:buNone/>
            </a:pPr>
            <a:r>
              <a:rPr lang="en-US" dirty="0" smtClean="0"/>
              <a:t>Eve </a:t>
            </a:r>
            <a:r>
              <a:rPr lang="en-US" dirty="0"/>
              <a:t>love crayon (1;9</a:t>
            </a:r>
            <a:r>
              <a:rPr lang="en-US" dirty="0" smtClean="0"/>
              <a:t>), want </a:t>
            </a:r>
            <a:r>
              <a:rPr lang="en-US" dirty="0"/>
              <a:t>mommy letter (1;6</a:t>
            </a:r>
            <a:r>
              <a:rPr lang="en-US" dirty="0" smtClean="0"/>
              <a:t>),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want </a:t>
            </a:r>
            <a:r>
              <a:rPr lang="en-US" dirty="0"/>
              <a:t>watch </a:t>
            </a:r>
            <a:r>
              <a:rPr lang="en-US" dirty="0" smtClean="0"/>
              <a:t>(1;6), want </a:t>
            </a:r>
            <a:r>
              <a:rPr lang="en-US" dirty="0"/>
              <a:t>mommy out </a:t>
            </a:r>
            <a:r>
              <a:rPr lang="en-US" dirty="0" smtClean="0"/>
              <a:t>(1;6), want </a:t>
            </a:r>
            <a:r>
              <a:rPr lang="en-US" dirty="0"/>
              <a:t>lunch, want </a:t>
            </a:r>
            <a:r>
              <a:rPr lang="en-US" dirty="0" smtClean="0"/>
              <a:t>down, want </a:t>
            </a:r>
            <a:r>
              <a:rPr lang="en-US" dirty="0"/>
              <a:t>mommy read </a:t>
            </a:r>
            <a:r>
              <a:rPr lang="en-US" dirty="0" smtClean="0"/>
              <a:t>(1;6) ... but:</a:t>
            </a:r>
            <a:r>
              <a:rPr lang="en-US" altLang="en-US" dirty="0" smtClean="0"/>
              <a:t> </a:t>
            </a:r>
            <a:r>
              <a:rPr lang="en-US" dirty="0"/>
              <a:t>hurt xxx self (1;7), hurt knee </a:t>
            </a:r>
            <a:r>
              <a:rPr lang="en-US" dirty="0" smtClean="0"/>
              <a:t>(1;9), I </a:t>
            </a:r>
            <a:r>
              <a:rPr lang="en-US" dirty="0"/>
              <a:t>hurt my finger </a:t>
            </a:r>
            <a:r>
              <a:rPr lang="en-US" dirty="0" smtClean="0"/>
              <a:t>(1;11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altLang="en-US" b="1" dirty="0" smtClean="0"/>
              <a:t>Sarah</a:t>
            </a:r>
            <a:r>
              <a:rPr lang="en-US" altLang="en-US" dirty="0" smtClean="0"/>
              <a:t> has early </a:t>
            </a:r>
            <a:r>
              <a:rPr lang="en-US" altLang="en-US" i="1" dirty="0" smtClean="0"/>
              <a:t>want</a:t>
            </a:r>
            <a:r>
              <a:rPr lang="en-US" altLang="en-US" dirty="0" smtClean="0"/>
              <a:t> (2;3), </a:t>
            </a:r>
            <a:r>
              <a:rPr lang="en-US" altLang="en-US" i="1" dirty="0" smtClean="0"/>
              <a:t>love</a:t>
            </a:r>
            <a:r>
              <a:rPr lang="en-US" altLang="en-US" dirty="0" smtClean="0"/>
              <a:t> (2;5), and </a:t>
            </a:r>
            <a:r>
              <a:rPr lang="en-US" altLang="en-US" i="1" dirty="0" smtClean="0"/>
              <a:t>hurt</a:t>
            </a:r>
            <a:r>
              <a:rPr lang="en-US" altLang="en-US" dirty="0" smtClean="0"/>
              <a:t> as in: </a:t>
            </a:r>
            <a:r>
              <a:rPr lang="en-US" dirty="0" smtClean="0"/>
              <a:t>I </a:t>
            </a:r>
            <a:r>
              <a:rPr lang="en-US" dirty="0"/>
              <a:t>hurt </a:t>
            </a:r>
            <a:r>
              <a:rPr lang="en-US" dirty="0" smtClean="0"/>
              <a:t>again </a:t>
            </a:r>
            <a:r>
              <a:rPr lang="en-US" dirty="0"/>
              <a:t>(2;9.6</a:t>
            </a:r>
            <a:r>
              <a:rPr lang="en-US" dirty="0" smtClean="0"/>
              <a:t>). Her scare is late at 3;7:</a:t>
            </a:r>
            <a:endParaRPr lang="en-US" altLang="en-US" dirty="0"/>
          </a:p>
          <a:p>
            <a:pPr marL="0" indent="0">
              <a:buNone/>
            </a:pPr>
            <a:r>
              <a:rPr lang="en-US" dirty="0"/>
              <a:t>to scare me on the </a:t>
            </a:r>
            <a:r>
              <a:rPr lang="en-US" dirty="0" smtClean="0"/>
              <a:t>dark </a:t>
            </a:r>
            <a:r>
              <a:rPr lang="en-US" dirty="0"/>
              <a:t>(3;7.16)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0391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4000" dirty="0"/>
              <a:t>Current changes: </a:t>
            </a:r>
            <a:r>
              <a:rPr lang="en-US" altLang="en-US" sz="4000" dirty="0" err="1"/>
              <a:t>ExpSu</a:t>
            </a:r>
            <a:r>
              <a:rPr lang="en-US" altLang="en-US" sz="4000" dirty="0"/>
              <a:t>&gt;Agent?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dirty="0"/>
              <a:t>(1)	I am liking/loving/hating it.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E.g</a:t>
            </a:r>
            <a:r>
              <a:rPr lang="en-US" altLang="en-US" dirty="0"/>
              <a:t>.	in COCA:</a:t>
            </a:r>
          </a:p>
          <a:p>
            <a:pPr>
              <a:buFontTx/>
              <a:buNone/>
            </a:pPr>
            <a:r>
              <a:rPr lang="en-US" altLang="en-US" dirty="0"/>
              <a:t>(2) how I got guard duty and how I'm going to be hating that and totally tired. </a:t>
            </a:r>
          </a:p>
          <a:p>
            <a:pPr>
              <a:buFontTx/>
              <a:buNone/>
            </a:pPr>
            <a:r>
              <a:rPr lang="en-US" altLang="en-US" dirty="0"/>
              <a:t>(3) and I am liking what I see in the </a:t>
            </a:r>
            <a:r>
              <a:rPr lang="en-US" altLang="en-US" dirty="0" smtClean="0"/>
              <a:t>classrooms</a:t>
            </a:r>
          </a:p>
          <a:p>
            <a:pPr>
              <a:buFontTx/>
              <a:buNone/>
            </a:pPr>
            <a:r>
              <a:rPr lang="en-US" altLang="en-US" dirty="0" smtClean="0"/>
              <a:t>(4) </a:t>
            </a:r>
            <a:r>
              <a:rPr lang="en-US" dirty="0"/>
              <a:t>lately we've been loving broccoli </a:t>
            </a:r>
            <a:r>
              <a:rPr lang="en-US" dirty="0" err="1"/>
              <a:t>rabe</a:t>
            </a:r>
            <a:r>
              <a:rPr lang="en-US" dirty="0"/>
              <a:t>, which </a:t>
            </a:r>
            <a:endParaRPr lang="en-US" dirty="0" smtClean="0"/>
          </a:p>
          <a:p>
            <a:pPr>
              <a:buFontTx/>
              <a:buNone/>
            </a:pPr>
            <a:r>
              <a:rPr lang="en-US" altLang="en-US" dirty="0" smtClean="0"/>
              <a:t>(5) </a:t>
            </a:r>
            <a:r>
              <a:rPr lang="en-US" dirty="0"/>
              <a:t>And so everybody in town </a:t>
            </a:r>
            <a:r>
              <a:rPr lang="en-US" b="1" dirty="0"/>
              <a:t>was knowing</a:t>
            </a:r>
            <a:r>
              <a:rPr lang="en-US" dirty="0"/>
              <a:t> that this was happening</a:t>
            </a:r>
            <a:r>
              <a:rPr lang="en-US" altLang="en-US" dirty="0" smtClean="0"/>
              <a:t> </a:t>
            </a:r>
          </a:p>
          <a:p>
            <a:pPr>
              <a:buFontTx/>
              <a:buNone/>
            </a:pPr>
            <a:r>
              <a:rPr lang="en-US" altLang="en-US" dirty="0" smtClean="0"/>
              <a:t>(6) </a:t>
            </a:r>
            <a:r>
              <a:rPr lang="en-US" dirty="0"/>
              <a:t>I've been </a:t>
            </a:r>
            <a:r>
              <a:rPr lang="en-US" b="1" dirty="0"/>
              <a:t>fearing</a:t>
            </a:r>
            <a:r>
              <a:rPr lang="en-US" dirty="0"/>
              <a:t> the answers. 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7366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Anecdotally, this construction is blamed on the fast food advertisement </a:t>
            </a:r>
            <a:r>
              <a:rPr lang="en-US" sz="2600" i="1" dirty="0" err="1"/>
              <a:t>i'm</a:t>
            </a:r>
            <a:r>
              <a:rPr lang="en-US" sz="2600" i="1" dirty="0"/>
              <a:t> </a:t>
            </a:r>
            <a:r>
              <a:rPr lang="en-US" sz="2600" i="1" dirty="0" err="1"/>
              <a:t>lovin</a:t>
            </a:r>
            <a:r>
              <a:rPr lang="en-US" sz="2600" i="1" dirty="0"/>
              <a:t>' it</a:t>
            </a:r>
            <a:r>
              <a:rPr lang="en-US" sz="2600" dirty="0"/>
              <a:t> and on </a:t>
            </a:r>
            <a:r>
              <a:rPr lang="en-US" sz="2600" dirty="0" err="1"/>
              <a:t>facebook</a:t>
            </a:r>
            <a:r>
              <a:rPr lang="en-US" sz="2600" dirty="0"/>
              <a:t>, where people are urged to ‘like’ certain </a:t>
            </a:r>
            <a:r>
              <a:rPr lang="en-US" sz="2600" dirty="0" smtClean="0"/>
              <a:t>stories. Wikipedia </a:t>
            </a:r>
            <a:r>
              <a:rPr lang="en-US" sz="2600" dirty="0"/>
              <a:t>(</a:t>
            </a:r>
            <a:r>
              <a:rPr lang="en-US" sz="2600" u="sng" dirty="0">
                <a:hlinkClick r:id="rId2"/>
              </a:rPr>
              <a:t>https://en.wikipedia.org/wiki/McDonald%27s_advertising</a:t>
            </a:r>
            <a:r>
              <a:rPr lang="en-US" sz="2600" dirty="0"/>
              <a:t>) writes that the fast food slogan was created by </a:t>
            </a:r>
            <a:r>
              <a:rPr lang="en-US" sz="2600" dirty="0" err="1"/>
              <a:t>Heye</a:t>
            </a:r>
            <a:r>
              <a:rPr lang="en-US" sz="2600" dirty="0"/>
              <a:t> &amp; Partner (in Germany and originally as </a:t>
            </a:r>
            <a:r>
              <a:rPr lang="en-US" sz="2600" i="1" dirty="0" err="1"/>
              <a:t>ich</a:t>
            </a:r>
            <a:r>
              <a:rPr lang="en-US" sz="2600" i="1" dirty="0"/>
              <a:t> </a:t>
            </a:r>
            <a:r>
              <a:rPr lang="en-US" sz="2600" i="1" dirty="0" err="1"/>
              <a:t>liebe</a:t>
            </a:r>
            <a:r>
              <a:rPr lang="en-US" sz="2600" i="1" dirty="0"/>
              <a:t> </a:t>
            </a:r>
            <a:r>
              <a:rPr lang="en-US" sz="2600" i="1" dirty="0" err="1"/>
              <a:t>es</a:t>
            </a:r>
            <a:r>
              <a:rPr lang="en-US" sz="2600" dirty="0"/>
              <a:t> because German lacks a progressive). The slogan was launched in English (and German) </a:t>
            </a:r>
            <a:r>
              <a:rPr lang="en-US" sz="2600" dirty="0" smtClean="0"/>
              <a:t>in </a:t>
            </a:r>
            <a:r>
              <a:rPr lang="en-US" sz="2600" dirty="0"/>
              <a:t>2003.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smtClean="0"/>
              <a:t>Use </a:t>
            </a:r>
            <a:r>
              <a:rPr lang="en-US" sz="2600" dirty="0"/>
              <a:t>of </a:t>
            </a:r>
            <a:r>
              <a:rPr lang="en-US" sz="2600" i="1" dirty="0"/>
              <a:t>I’m </a:t>
            </a:r>
            <a:r>
              <a:rPr lang="en-US" sz="2600" i="1" dirty="0" err="1"/>
              <a:t>lovin</a:t>
            </a:r>
            <a:r>
              <a:rPr lang="en-US" sz="2600" i="1" dirty="0"/>
              <a:t>(g)</a:t>
            </a:r>
            <a:r>
              <a:rPr lang="en-US" sz="2600" dirty="0"/>
              <a:t> in COCA (years, total number, per million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95909"/>
            <a:ext cx="6248400" cy="240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703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Stative verbs towards more</a:t>
            </a:r>
            <a:r>
              <a:rPr lang="en-US" sz="4000" i="1" dirty="0" smtClean="0"/>
              <a:t> -</a:t>
            </a:r>
            <a:r>
              <a:rPr lang="en-US" sz="4000" i="1" dirty="0" err="1" smtClean="0"/>
              <a:t>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be guessing </a:t>
            </a:r>
            <a:r>
              <a:rPr lang="en-US" i="1" dirty="0" smtClean="0"/>
              <a:t>that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be </a:t>
            </a:r>
            <a:r>
              <a:rPr lang="en-US" i="1" dirty="0"/>
              <a:t>thinking that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981200"/>
            <a:ext cx="8001000" cy="15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4343400"/>
            <a:ext cx="7848600" cy="147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07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Three basic lexical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a.	</a:t>
            </a:r>
            <a:r>
              <a:rPr lang="en-US" dirty="0" err="1" smtClean="0"/>
              <a:t>unaccusative</a:t>
            </a:r>
            <a:r>
              <a:rPr lang="en-US" dirty="0" smtClean="0"/>
              <a:t>, causative: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telic/Theme (Causer), e.g. </a:t>
            </a:r>
            <a:r>
              <a:rPr lang="en-US" i="1" dirty="0" smtClean="0"/>
              <a:t>drop, break</a:t>
            </a:r>
          </a:p>
          <a:p>
            <a:pPr marL="0" indent="0">
              <a:buNone/>
            </a:pPr>
            <a:r>
              <a:rPr lang="en-US" dirty="0" smtClean="0"/>
              <a:t>b.	</a:t>
            </a:r>
            <a:r>
              <a:rPr lang="en-US" dirty="0" err="1" smtClean="0"/>
              <a:t>unergative</a:t>
            </a:r>
            <a:r>
              <a:rPr lang="en-US" dirty="0" smtClean="0"/>
              <a:t>, transitive: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durative/Agent (Theme), e.g. </a:t>
            </a:r>
            <a:r>
              <a:rPr lang="en-US" i="1" dirty="0" smtClean="0"/>
              <a:t>dance</a:t>
            </a:r>
          </a:p>
          <a:p>
            <a:pPr marL="0" indent="0">
              <a:buNone/>
            </a:pPr>
            <a:r>
              <a:rPr lang="en-US" dirty="0" smtClean="0"/>
              <a:t>c.	copula, experiencer subjects: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stative/Theme (Experiencer), e.g. </a:t>
            </a:r>
            <a:r>
              <a:rPr lang="en-US" i="1" dirty="0" smtClean="0"/>
              <a:t>feel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0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altLang="en-US" sz="4000" dirty="0" err="1" smtClean="0"/>
              <a:t>Sofar</a:t>
            </a:r>
            <a:endParaRPr lang="en-US" altLang="en-US" sz="40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ObjExp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smtClean="0"/>
              <a:t>						fear </a:t>
            </a:r>
            <a:r>
              <a:rPr lang="en-US" altLang="en-US" dirty="0"/>
              <a:t>`frighten’</a:t>
            </a:r>
          </a:p>
          <a:p>
            <a:pPr>
              <a:buFontTx/>
              <a:buNone/>
            </a:pPr>
            <a:r>
              <a:rPr lang="en-US" altLang="en-US" dirty="0" smtClean="0"/>
              <a:t>							</a:t>
            </a:r>
            <a:r>
              <a:rPr lang="en-US" altLang="en-US" dirty="0" smtClean="0">
                <a:solidFill>
                  <a:srgbClr val="FF0000"/>
                </a:solidFill>
              </a:rPr>
              <a:t>&gt;stative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dirty="0"/>
              <a:t>						</a:t>
            </a:r>
            <a:r>
              <a:rPr lang="en-US" altLang="en-US" dirty="0" smtClean="0"/>
              <a:t>	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SuAg</a:t>
            </a:r>
            <a:r>
              <a:rPr lang="en-US" altLang="en-US" dirty="0"/>
              <a:t>			</a:t>
            </a:r>
            <a:r>
              <a:rPr lang="en-US" altLang="en-US" dirty="0" smtClean="0"/>
              <a:t>?</a:t>
            </a:r>
            <a:r>
              <a:rPr lang="en-US" altLang="en-US" dirty="0"/>
              <a:t>	</a:t>
            </a:r>
            <a:r>
              <a:rPr lang="en-US" altLang="en-US" dirty="0" err="1"/>
              <a:t>SubExp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smtClean="0"/>
              <a:t>see/like/think</a:t>
            </a:r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			</a:t>
            </a:r>
            <a:r>
              <a:rPr lang="en-US" altLang="en-US" dirty="0" smtClean="0">
                <a:solidFill>
                  <a:srgbClr val="FF0000"/>
                </a:solidFill>
              </a:rPr>
              <a:t>&gt;durative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4419600" y="2209800"/>
            <a:ext cx="14478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H="1">
            <a:off x="2705100" y="4267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Renewal of Object Experiencers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anger, scare	1200	Old Norse</a:t>
            </a:r>
          </a:p>
          <a:p>
            <a:pPr marL="0" indent="0">
              <a:buNone/>
            </a:pPr>
            <a:r>
              <a:rPr lang="en-US" dirty="0"/>
              <a:t>	astonish	</a:t>
            </a:r>
            <a:r>
              <a:rPr lang="en-US" dirty="0" smtClean="0"/>
              <a:t>	1375</a:t>
            </a:r>
            <a:r>
              <a:rPr lang="en-US" dirty="0"/>
              <a:t>	unclear</a:t>
            </a:r>
          </a:p>
          <a:p>
            <a:pPr marL="0" indent="0">
              <a:buNone/>
            </a:pPr>
            <a:r>
              <a:rPr lang="en-US" dirty="0"/>
              <a:t>	grieve		1330	French</a:t>
            </a:r>
          </a:p>
          <a:p>
            <a:pPr marL="0" indent="0">
              <a:buNone/>
            </a:pPr>
            <a:r>
              <a:rPr lang="en-US" dirty="0"/>
              <a:t>	please		1350	Anglo-Norman</a:t>
            </a:r>
          </a:p>
          <a:p>
            <a:pPr marL="0" indent="0">
              <a:buNone/>
            </a:pPr>
            <a:r>
              <a:rPr lang="en-US" dirty="0"/>
              <a:t>	irritate		1531	</a:t>
            </a:r>
            <a:r>
              <a:rPr lang="en-US" dirty="0" smtClean="0"/>
              <a:t>Latin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frighten		1666 </a:t>
            </a:r>
            <a:r>
              <a:rPr lang="en-US" smtClean="0"/>
              <a:t>internal change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stun		</a:t>
            </a:r>
            <a:r>
              <a:rPr lang="en-US" dirty="0" smtClean="0"/>
              <a:t>	1700</a:t>
            </a:r>
            <a:r>
              <a:rPr lang="en-US" dirty="0"/>
              <a:t>	internal change </a:t>
            </a:r>
          </a:p>
          <a:p>
            <a:pPr marL="0" indent="0">
              <a:buNone/>
            </a:pPr>
            <a:r>
              <a:rPr lang="en-US" dirty="0"/>
              <a:t>	worry		1807	internal change</a:t>
            </a:r>
          </a:p>
        </p:txBody>
      </p:sp>
    </p:spTree>
    <p:extLst>
      <p:ext uri="{BB962C8B-B14F-4D97-AF65-F5344CB8AC3E}">
        <p14:creationId xmlns:p14="http://schemas.microsoft.com/office/powerpoint/2010/main" val="1274675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ObjExp: new v-Cause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(1)	Suche daunsis, whiche</a:t>
            </a:r>
            <a:r>
              <a:rPr lang="en-US" altLang="zh-TW" sz="2800">
                <a:ea typeface="新細明體" pitchFamily="18" charset="-120"/>
              </a:rPr>
              <a:t>‥</a:t>
            </a:r>
            <a:r>
              <a:rPr lang="en-US" altLang="zh-TW" sz="2800" b="1">
                <a:ea typeface="新細明體" pitchFamily="18" charset="-120"/>
              </a:rPr>
              <a:t>dyd</a:t>
            </a:r>
            <a:r>
              <a:rPr lang="en-US" altLang="zh-TW" sz="2800">
                <a:ea typeface="新細明體" pitchFamily="18" charset="-120"/>
              </a:rPr>
              <a:t> with vnclene motions or countinances </a:t>
            </a:r>
            <a:r>
              <a:rPr lang="en-US" altLang="zh-TW" sz="2800" b="1">
                <a:ea typeface="新細明體" pitchFamily="18" charset="-120"/>
              </a:rPr>
              <a:t>irritate</a:t>
            </a:r>
            <a:r>
              <a:rPr lang="en-US" altLang="zh-TW" sz="2800">
                <a:ea typeface="新細明體" pitchFamily="18" charset="-120"/>
              </a:rPr>
              <a:t> the myndes of the dauncers to venereall lustes. (1531 Elyot </a:t>
            </a:r>
            <a:r>
              <a:rPr lang="en-US" altLang="zh-TW" sz="2800" i="1">
                <a:ea typeface="新細明體" pitchFamily="18" charset="-120"/>
              </a:rPr>
              <a:t>Bk. named Gouernour</a:t>
            </a:r>
            <a:r>
              <a:rPr lang="en-US" altLang="zh-TW" sz="2800">
                <a:ea typeface="新細明體" pitchFamily="18" charset="-120"/>
              </a:rPr>
              <a:t>i. xix. sig. Kijv)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(2)	Impiety‥</a:t>
            </a:r>
            <a:r>
              <a:rPr lang="en-US" altLang="zh-TW" sz="2800" b="1">
                <a:ea typeface="新細明體" pitchFamily="18" charset="-120"/>
              </a:rPr>
              <a:t>doth</a:t>
            </a:r>
            <a:r>
              <a:rPr lang="en-US" altLang="zh-TW" sz="2800">
                <a:ea typeface="新細明體" pitchFamily="18" charset="-120"/>
              </a:rPr>
              <a:t> </a:t>
            </a:r>
            <a:r>
              <a:rPr lang="en-US" altLang="zh-TW" sz="2800" b="1">
                <a:ea typeface="新細明體" pitchFamily="18" charset="-120"/>
              </a:rPr>
              <a:t>embitter</a:t>
            </a:r>
            <a:r>
              <a:rPr lang="en-US" altLang="zh-TW" sz="2800">
                <a:ea typeface="新細明體" pitchFamily="18" charset="-120"/>
              </a:rPr>
              <a:t> all the conveniencies and comforts of life.</a:t>
            </a:r>
            <a:r>
              <a:rPr lang="en-US" altLang="zh-TW" sz="2800" i="1">
                <a:ea typeface="新細明體" pitchFamily="18" charset="-120"/>
              </a:rPr>
              <a:t> </a:t>
            </a:r>
            <a:r>
              <a:rPr lang="en-US" altLang="zh-TW" sz="2800">
                <a:ea typeface="新細明體" pitchFamily="18" charset="-120"/>
              </a:rPr>
              <a:t>(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>
                <a:ea typeface="新細明體" pitchFamily="18" charset="-120"/>
              </a:rPr>
              <a:t>1677 I. Barrow </a:t>
            </a:r>
            <a:r>
              <a:rPr lang="en-US" altLang="zh-TW" sz="2800" i="1">
                <a:ea typeface="新細明體" pitchFamily="18" charset="-120"/>
              </a:rPr>
              <a:t>Serm. Several Occasions</a:t>
            </a:r>
            <a:r>
              <a:rPr lang="en-US" altLang="zh-TW" sz="2800">
                <a:ea typeface="新細明體" pitchFamily="18" charset="-120"/>
              </a:rPr>
              <a:t> 1678: 52)</a:t>
            </a:r>
          </a:p>
          <a:p>
            <a:pPr>
              <a:buFontTx/>
              <a:buNone/>
            </a:pPr>
            <a:r>
              <a:rPr lang="en-US" altLang="zh-TW" sz="2800">
                <a:ea typeface="新細明體" pitchFamily="18" charset="-120"/>
              </a:rPr>
              <a:t>(3)	Which at first </a:t>
            </a:r>
            <a:r>
              <a:rPr lang="en-US" altLang="zh-TW" sz="2800" b="1">
                <a:ea typeface="新細明體" pitchFamily="18" charset="-120"/>
              </a:rPr>
              <a:t>did frighten</a:t>
            </a:r>
            <a:r>
              <a:rPr lang="en-US" altLang="zh-TW" sz="2800">
                <a:ea typeface="新細明體" pitchFamily="18" charset="-120"/>
              </a:rPr>
              <a:t> people more than any-thing. (1666 S. Pepys </a:t>
            </a:r>
            <a:r>
              <a:rPr lang="en-US" altLang="zh-TW" sz="2800" i="1">
                <a:ea typeface="新細明體" pitchFamily="18" charset="-120"/>
              </a:rPr>
              <a:t>Diary</a:t>
            </a:r>
            <a:r>
              <a:rPr lang="en-US" altLang="zh-TW" sz="2800">
                <a:ea typeface="新細明體" pitchFamily="18" charset="-120"/>
              </a:rPr>
              <a:t> 4 Sept VII 275)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75488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/>
              <a:t>Agent/Cause and </a:t>
            </a:r>
            <a:r>
              <a:rPr lang="en-US" altLang="en-US" sz="4000" dirty="0" err="1"/>
              <a:t>Th</a:t>
            </a:r>
            <a:r>
              <a:rPr lang="en-US" altLang="en-US" sz="4000" dirty="0"/>
              <a:t> &gt; </a:t>
            </a:r>
            <a:r>
              <a:rPr lang="en-US" altLang="en-US" sz="4000" dirty="0" err="1" smtClean="0"/>
              <a:t>Th</a:t>
            </a:r>
            <a:r>
              <a:rPr lang="en-US" altLang="en-US" sz="4000" dirty="0" smtClean="0"/>
              <a:t>/Cause </a:t>
            </a:r>
            <a:r>
              <a:rPr lang="en-US" altLang="en-US" sz="4000" dirty="0"/>
              <a:t>and </a:t>
            </a:r>
            <a:r>
              <a:rPr lang="en-US" altLang="en-US" sz="4000" dirty="0" err="1" smtClean="0"/>
              <a:t>Exp</a:t>
            </a:r>
            <a:endParaRPr lang="en-US" altLang="en-US" sz="40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 smtClean="0"/>
              <a:t>(1)</a:t>
            </a:r>
            <a:r>
              <a:rPr lang="en-US" altLang="en-US" sz="2800" dirty="0"/>
              <a:t>	a</a:t>
            </a:r>
            <a:r>
              <a:rPr lang="en-US" altLang="en-US" sz="2800" dirty="0" smtClean="0"/>
              <a:t>. They </a:t>
            </a:r>
            <a:r>
              <a:rPr lang="en-US" altLang="en-US" sz="2800" dirty="0"/>
              <a:t>kill it [a fish] by first </a:t>
            </a:r>
            <a:r>
              <a:rPr lang="en-US" altLang="en-US" sz="2800" b="1" dirty="0"/>
              <a:t>stunning</a:t>
            </a:r>
            <a:r>
              <a:rPr lang="en-US" altLang="en-US" sz="2800" dirty="0"/>
              <a:t> it with a knock with a mallet. (OED 1662 J. Davies tr. A. </a:t>
            </a:r>
            <a:r>
              <a:rPr lang="en-US" altLang="en-US" sz="2800" dirty="0" err="1"/>
              <a:t>Olearius</a:t>
            </a:r>
            <a:r>
              <a:rPr lang="en-US" altLang="en-US" sz="2800" dirty="0"/>
              <a:t>  </a:t>
            </a:r>
            <a:r>
              <a:rPr lang="en-US" altLang="en-US" sz="2800" i="1" dirty="0" err="1"/>
              <a:t>Voy</a:t>
            </a:r>
            <a:r>
              <a:rPr lang="en-US" altLang="en-US" sz="2800" i="1" dirty="0"/>
              <a:t> &amp; Trav. Ambassadors</a:t>
            </a:r>
            <a:r>
              <a:rPr lang="en-US" altLang="en-US" sz="2800" dirty="0"/>
              <a:t> 165)</a:t>
            </a:r>
          </a:p>
          <a:p>
            <a:pPr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	b. The </a:t>
            </a:r>
            <a:r>
              <a:rPr lang="en-US" altLang="en-US" sz="2800" dirty="0"/>
              <a:t>ball, which had been nearly spent before it struck him, had </a:t>
            </a:r>
            <a:r>
              <a:rPr lang="en-US" altLang="en-US" sz="2800" b="1" dirty="0"/>
              <a:t>stunned</a:t>
            </a:r>
            <a:r>
              <a:rPr lang="en-US" altLang="en-US" sz="2800" dirty="0"/>
              <a:t> instead of killing him. (OED, 1837 Irving Capt. Bonneville I. 271)</a:t>
            </a:r>
          </a:p>
          <a:p>
            <a:pPr marL="514350" indent="-514350">
              <a:buFontTx/>
              <a:buAutoNum type="arabicParenBoth" startAt="2"/>
            </a:pPr>
            <a:r>
              <a:rPr lang="en-US" altLang="en-US" sz="2800" dirty="0" smtClean="0"/>
              <a:t>Why </a:t>
            </a:r>
            <a:r>
              <a:rPr lang="en-US" altLang="en-US" sz="2800" dirty="0"/>
              <a:t>doe Witches and old women, </a:t>
            </a:r>
            <a:r>
              <a:rPr lang="en-US" altLang="en-US" sz="2800" b="1" dirty="0"/>
              <a:t>fascinate</a:t>
            </a:r>
            <a:r>
              <a:rPr lang="en-US" altLang="en-US" sz="2800" dirty="0"/>
              <a:t> and bewitch children? (OED 1621 R. Burton </a:t>
            </a:r>
            <a:r>
              <a:rPr lang="en-US" altLang="en-US" sz="2800" i="1" dirty="0" err="1"/>
              <a:t>Anat</a:t>
            </a:r>
            <a:r>
              <a:rPr lang="en-US" altLang="en-US" sz="2800" i="1" dirty="0"/>
              <a:t> Melancholy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. ii. iii. ii. 127</a:t>
            </a:r>
            <a:r>
              <a:rPr lang="en-US" alt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4912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Levin &amp; </a:t>
            </a:r>
            <a:r>
              <a:rPr lang="en-US" dirty="0" err="1" smtClean="0"/>
              <a:t>Grafmiller</a:t>
            </a:r>
            <a:r>
              <a:rPr lang="en-US" dirty="0" smtClean="0"/>
              <a:t> (2013) accommodate human subjects?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COHA, 1815 - 1875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No!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frequent inanimate subjects with </a:t>
            </a:r>
            <a:r>
              <a:rPr lang="en-US" i="1" dirty="0"/>
              <a:t>stun</a:t>
            </a:r>
            <a:r>
              <a:rPr lang="en-US" dirty="0"/>
              <a:t> violate the </a:t>
            </a:r>
            <a:r>
              <a:rPr lang="en-US" dirty="0" err="1"/>
              <a:t>animacy</a:t>
            </a:r>
            <a:r>
              <a:rPr lang="en-US" dirty="0"/>
              <a:t> hierarchy and the Agent is therefore `demoted’ to causer.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" y="2186782"/>
            <a:ext cx="9097959" cy="167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49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Changes in lexical </a:t>
            </a:r>
            <a:r>
              <a:rPr lang="en-US" altLang="en-US" sz="4000" dirty="0"/>
              <a:t>aspect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ObjExp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smtClean="0"/>
              <a:t>		stun				fear </a:t>
            </a:r>
            <a:r>
              <a:rPr lang="en-US" altLang="en-US" dirty="0"/>
              <a:t>`frighten’</a:t>
            </a:r>
          </a:p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&gt;telic</a:t>
            </a:r>
            <a:r>
              <a:rPr lang="en-US" altLang="en-US" dirty="0" smtClean="0"/>
              <a:t>					</a:t>
            </a:r>
            <a:r>
              <a:rPr lang="en-US" altLang="en-US" dirty="0" smtClean="0">
                <a:solidFill>
                  <a:srgbClr val="FF0000"/>
                </a:solidFill>
              </a:rPr>
              <a:t>&gt;stative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dirty="0"/>
              <a:t>						</a:t>
            </a:r>
            <a:r>
              <a:rPr lang="en-US" altLang="en-US" dirty="0" smtClean="0"/>
              <a:t>	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SuAg</a:t>
            </a:r>
            <a:r>
              <a:rPr lang="en-US" altLang="en-US" dirty="0"/>
              <a:t>				</a:t>
            </a:r>
            <a:r>
              <a:rPr lang="en-US" altLang="en-US" dirty="0" err="1"/>
              <a:t>SubExp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smtClean="0"/>
              <a:t>see/like/think</a:t>
            </a:r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			</a:t>
            </a:r>
            <a:r>
              <a:rPr lang="en-US" altLang="en-US" dirty="0" smtClean="0">
                <a:solidFill>
                  <a:srgbClr val="FF0000"/>
                </a:solidFill>
              </a:rPr>
              <a:t>&gt;durative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4419600" y="2209800"/>
            <a:ext cx="14478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 flipV="1">
            <a:off x="2057400" y="2209800"/>
            <a:ext cx="1295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H="1">
            <a:off x="2705100" y="4267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 grammatical aspect?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 the period that </a:t>
            </a:r>
            <a:r>
              <a:rPr lang="en-US" dirty="0" smtClean="0"/>
              <a:t>these verbs change, </a:t>
            </a:r>
            <a:r>
              <a:rPr lang="en-US" dirty="0"/>
              <a:t>i.e. from 1800 to the present, there are 95 instances of the verb </a:t>
            </a:r>
            <a:r>
              <a:rPr lang="en-US" i="1" dirty="0"/>
              <a:t>stun</a:t>
            </a:r>
            <a:r>
              <a:rPr lang="en-US" dirty="0"/>
              <a:t> with the durative </a:t>
            </a:r>
            <a:r>
              <a:rPr lang="en-US" i="1" dirty="0"/>
              <a:t>–</a:t>
            </a:r>
            <a:r>
              <a:rPr lang="en-US" i="1" dirty="0" err="1" smtClean="0"/>
              <a:t>ing</a:t>
            </a:r>
            <a:r>
              <a:rPr lang="en-US" dirty="0"/>
              <a:t> </a:t>
            </a:r>
            <a:r>
              <a:rPr lang="en-US" dirty="0" smtClean="0"/>
              <a:t>but </a:t>
            </a:r>
            <a:r>
              <a:rPr lang="en-US" dirty="0"/>
              <a:t>3084 of the passive/resultative or perfective </a:t>
            </a:r>
            <a:r>
              <a:rPr lang="en-US" i="1" dirty="0"/>
              <a:t>stunned</a:t>
            </a:r>
            <a:r>
              <a:rPr lang="en-US" dirty="0"/>
              <a:t>, as in </a:t>
            </a:r>
            <a:r>
              <a:rPr lang="en-US" dirty="0" smtClean="0"/>
              <a:t>(1).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(1)</a:t>
            </a:r>
            <a:r>
              <a:rPr lang="en-US" dirty="0"/>
              <a:t>	that it has </a:t>
            </a:r>
            <a:r>
              <a:rPr lang="en-US" b="1" dirty="0"/>
              <a:t>stunned</a:t>
            </a:r>
            <a:r>
              <a:rPr lang="en-US" dirty="0"/>
              <a:t> us like the shock of an earthquake (COHA, 1829, NF)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This means that the internally durative verb </a:t>
            </a:r>
            <a:r>
              <a:rPr lang="en-US" dirty="0" smtClean="0"/>
              <a:t>is </a:t>
            </a:r>
            <a:r>
              <a:rPr lang="en-US" dirty="0"/>
              <a:t>coerced into the telic one of </a:t>
            </a:r>
            <a:r>
              <a:rPr lang="en-US" dirty="0" smtClean="0"/>
              <a:t>by </a:t>
            </a:r>
            <a:r>
              <a:rPr lang="en-US" dirty="0"/>
              <a:t>the outer, perfective aspect. The COHA data show no difference in an addition of a result phrase between the two types.</a:t>
            </a:r>
          </a:p>
        </p:txBody>
      </p:sp>
    </p:spTree>
    <p:extLst>
      <p:ext uri="{BB962C8B-B14F-4D97-AF65-F5344CB8AC3E}">
        <p14:creationId xmlns:p14="http://schemas.microsoft.com/office/powerpoint/2010/main" val="3079766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i="1" dirty="0" err="1"/>
              <a:t>stonen</a:t>
            </a:r>
            <a:r>
              <a:rPr lang="en-US" i="1" dirty="0"/>
              <a:t> </a:t>
            </a:r>
            <a:r>
              <a:rPr lang="en-US" dirty="0" smtClean="0"/>
              <a:t>in the </a:t>
            </a:r>
            <a:r>
              <a:rPr lang="en-US" dirty="0"/>
              <a:t>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Experiencer subject:</a:t>
            </a:r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is one progressive –</a:t>
            </a:r>
            <a:r>
              <a:rPr lang="en-US" i="1" dirty="0" err="1"/>
              <a:t>ende</a:t>
            </a:r>
            <a:r>
              <a:rPr lang="en-US" dirty="0"/>
              <a:t>, as in </a:t>
            </a:r>
            <a:r>
              <a:rPr lang="en-US" dirty="0" smtClean="0"/>
              <a:t>(</a:t>
            </a:r>
            <a:r>
              <a:rPr lang="en-US" dirty="0"/>
              <a:t>1</a:t>
            </a:r>
            <a:r>
              <a:rPr lang="en-US" dirty="0" smtClean="0"/>
              <a:t>), </a:t>
            </a:r>
            <a:r>
              <a:rPr lang="en-US" dirty="0"/>
              <a:t>five </a:t>
            </a:r>
            <a:r>
              <a:rPr lang="en-US" dirty="0" smtClean="0"/>
              <a:t>presents, three </a:t>
            </a:r>
            <a:r>
              <a:rPr lang="en-US" dirty="0"/>
              <a:t>pasts, and three </a:t>
            </a:r>
            <a:r>
              <a:rPr lang="en-US" dirty="0" err="1" smtClean="0"/>
              <a:t>irrealis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(1)	</a:t>
            </a:r>
            <a:r>
              <a:rPr lang="en-US" i="1" dirty="0" err="1"/>
              <a:t>whan</a:t>
            </a:r>
            <a:r>
              <a:rPr lang="en-US" i="1" dirty="0"/>
              <a:t> </a:t>
            </a:r>
            <a:r>
              <a:rPr lang="en-US" i="1" dirty="0" err="1"/>
              <a:t>thei</a:t>
            </a:r>
            <a:r>
              <a:rPr lang="en-US" i="1" dirty="0"/>
              <a:t> </a:t>
            </a:r>
            <a:r>
              <a:rPr lang="en-US" i="1" dirty="0" err="1"/>
              <a:t>hadden</a:t>
            </a:r>
            <a:r>
              <a:rPr lang="en-US" i="1" dirty="0"/>
              <a:t> seen </a:t>
            </a:r>
            <a:r>
              <a:rPr lang="en-US" i="1" dirty="0" err="1"/>
              <a:t>hir</a:t>
            </a:r>
            <a:r>
              <a:rPr lang="en-US" i="1" dirty="0"/>
              <a:t>, </a:t>
            </a:r>
            <a:r>
              <a:rPr lang="en-US" b="1" i="1" dirty="0" err="1"/>
              <a:t>stone|ȝende</a:t>
            </a:r>
            <a:r>
              <a:rPr lang="en-US" i="1" dirty="0"/>
              <a:t> </a:t>
            </a:r>
            <a:r>
              <a:rPr lang="en-US" i="1" dirty="0" err="1"/>
              <a:t>merueileden</a:t>
            </a:r>
            <a:r>
              <a:rPr lang="en-US" i="1" dirty="0"/>
              <a:t> </a:t>
            </a:r>
            <a:r>
              <a:rPr lang="en-US" i="1" dirty="0" err="1"/>
              <a:t>ful</a:t>
            </a:r>
            <a:r>
              <a:rPr lang="en-US" i="1" dirty="0"/>
              <a:t> </a:t>
            </a:r>
            <a:r>
              <a:rPr lang="en-US" i="1" dirty="0" err="1"/>
              <a:t>miche</a:t>
            </a:r>
            <a:r>
              <a:rPr lang="en-US" i="1" dirty="0"/>
              <a:t> the </a:t>
            </a:r>
            <a:r>
              <a:rPr lang="en-US" i="1" dirty="0" err="1"/>
              <a:t>fairnesse</a:t>
            </a:r>
            <a:r>
              <a:rPr lang="en-US" i="1" dirty="0"/>
              <a:t> of </a:t>
            </a:r>
            <a:r>
              <a:rPr lang="en-US" i="1" dirty="0" err="1"/>
              <a:t>hir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when they had seen her astonishing marveled very much the fairness of her </a:t>
            </a:r>
          </a:p>
          <a:p>
            <a:pPr marL="0" indent="0">
              <a:buNone/>
            </a:pPr>
            <a:r>
              <a:rPr lang="en-US" b="1" dirty="0" smtClean="0"/>
              <a:t>Experiencer object: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progressives, two presents, six pasts, as in 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dirty="0" smtClean="0"/>
              <a:t>), </a:t>
            </a:r>
            <a:r>
              <a:rPr lang="en-US" dirty="0"/>
              <a:t>and five </a:t>
            </a:r>
            <a:r>
              <a:rPr lang="en-US" dirty="0" err="1"/>
              <a:t>irrealis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(2)	</a:t>
            </a:r>
            <a:r>
              <a:rPr lang="en-US" i="1" dirty="0"/>
              <a:t>He </a:t>
            </a:r>
            <a:r>
              <a:rPr lang="en-US" i="1" dirty="0" err="1"/>
              <a:t>stonyed</a:t>
            </a:r>
            <a:r>
              <a:rPr lang="en-US" i="1" dirty="0"/>
              <a:t> me and made me stunt </a:t>
            </a:r>
            <a:r>
              <a:rPr lang="en-US" i="1" dirty="0" err="1"/>
              <a:t>Stille</a:t>
            </a:r>
            <a:r>
              <a:rPr lang="en-US" i="1" dirty="0"/>
              <a:t> out of my </a:t>
            </a:r>
            <a:r>
              <a:rPr lang="en-US" i="1" dirty="0" err="1"/>
              <a:t>steuene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`</a:t>
            </a:r>
            <a:r>
              <a:rPr lang="en-US" dirty="0"/>
              <a:t>He astonished me and made me silent in voice</a:t>
            </a:r>
            <a:r>
              <a:rPr lang="en-US" dirty="0" smtClean="0"/>
              <a:t>.’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644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Does </a:t>
            </a:r>
            <a:r>
              <a:rPr lang="en-US" dirty="0"/>
              <a:t>the Perfective help &gt; telic;</a:t>
            </a:r>
            <a:br>
              <a:rPr lang="en-US" dirty="0"/>
            </a:br>
            <a:r>
              <a:rPr lang="en-US" dirty="0"/>
              <a:t>does the imperfective help &gt; </a:t>
            </a:r>
            <a:r>
              <a:rPr lang="en-US" dirty="0" smtClean="0"/>
              <a:t>durative?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much evidence; now we’ll turn to grammatical cycles.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154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Does the –</a:t>
            </a:r>
            <a:r>
              <a:rPr lang="en-US" sz="3600" i="1" dirty="0" err="1" smtClean="0"/>
              <a:t>ing</a:t>
            </a:r>
            <a:r>
              <a:rPr lang="en-US" sz="3600" dirty="0"/>
              <a:t> </a:t>
            </a:r>
            <a:r>
              <a:rPr lang="en-US" sz="3600" dirty="0" smtClean="0"/>
              <a:t>go from </a:t>
            </a:r>
            <a:r>
              <a:rPr lang="en-US" sz="3600" dirty="0" err="1" smtClean="0"/>
              <a:t>Progr</a:t>
            </a:r>
            <a:r>
              <a:rPr lang="en-US" sz="3600" dirty="0" smtClean="0"/>
              <a:t> &gt; Impf or</a:t>
            </a:r>
            <a:br>
              <a:rPr lang="en-US" sz="3600" dirty="0" smtClean="0"/>
            </a:br>
            <a:r>
              <a:rPr lang="en-US" sz="3600" dirty="0" smtClean="0"/>
              <a:t>does the lexical aspect change?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i="1" dirty="0" smtClean="0"/>
              <a:t>be deliberately V-</a:t>
            </a:r>
            <a:r>
              <a:rPr lang="en-US" i="1" dirty="0" err="1" smtClean="0"/>
              <a:t>ing</a:t>
            </a:r>
            <a:r>
              <a:rPr lang="en-US" dirty="0" smtClean="0"/>
              <a:t>: not yet in COCA with stative verbs.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-imperative</a:t>
            </a:r>
          </a:p>
          <a:p>
            <a:pPr marL="0" indent="0">
              <a:buNone/>
            </a:pPr>
            <a:r>
              <a:rPr lang="en-US" dirty="0" smtClean="0"/>
              <a:t>(1) </a:t>
            </a:r>
            <a:r>
              <a:rPr lang="en-US" b="1" dirty="0" smtClean="0"/>
              <a:t>Fear</a:t>
            </a:r>
            <a:r>
              <a:rPr lang="en-US" dirty="0" smtClean="0"/>
              <a:t> the Fork!</a:t>
            </a:r>
          </a:p>
          <a:p>
            <a:pPr marL="0" indent="0">
              <a:buNone/>
            </a:pPr>
            <a:r>
              <a:rPr lang="en-US" dirty="0" smtClean="0"/>
              <a:t>(2) Treasure </a:t>
            </a:r>
            <a:r>
              <a:rPr lang="en-US" dirty="0"/>
              <a:t>the </a:t>
            </a:r>
            <a:r>
              <a:rPr lang="en-US" dirty="0" smtClean="0"/>
              <a:t>sun. </a:t>
            </a:r>
            <a:r>
              <a:rPr lang="en-US" b="1" dirty="0"/>
              <a:t>Fear</a:t>
            </a:r>
            <a:r>
              <a:rPr lang="en-US" dirty="0"/>
              <a:t> the snow</a:t>
            </a:r>
            <a:r>
              <a:rPr lang="en-US" dirty="0" smtClean="0"/>
              <a:t>. (fic 2001)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(3</a:t>
            </a:r>
            <a:r>
              <a:rPr lang="en-US" dirty="0"/>
              <a:t>) </a:t>
            </a:r>
            <a:r>
              <a:rPr lang="en-US" dirty="0" smtClean="0"/>
              <a:t>Don't </a:t>
            </a:r>
            <a:r>
              <a:rPr lang="en-US" b="1" dirty="0"/>
              <a:t>fear</a:t>
            </a:r>
            <a:r>
              <a:rPr lang="en-US" dirty="0"/>
              <a:t> the judgment of </a:t>
            </a:r>
            <a:r>
              <a:rPr lang="en-US" dirty="0" smtClean="0"/>
              <a:t>others (</a:t>
            </a:r>
            <a:r>
              <a:rPr lang="en-US" dirty="0" err="1" smtClean="0"/>
              <a:t>spok</a:t>
            </a:r>
            <a:r>
              <a:rPr lang="en-US" dirty="0" smtClean="0"/>
              <a:t> 2011)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1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telic – durative - stative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telic</a:t>
            </a:r>
            <a:r>
              <a:rPr lang="en-US" dirty="0" smtClean="0"/>
              <a:t> centers around a Theme</a:t>
            </a:r>
          </a:p>
          <a:p>
            <a:pPr marL="514350" indent="-514350">
              <a:buAutoNum type="arabicParenBoth"/>
            </a:pPr>
            <a:r>
              <a:rPr lang="en-US" dirty="0" smtClean="0"/>
              <a:t>The vase broke – The wind broke the vase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unaccusative</a:t>
            </a:r>
            <a:r>
              <a:rPr lang="en-US" dirty="0" smtClean="0"/>
              <a:t>	causative</a:t>
            </a:r>
          </a:p>
          <a:p>
            <a:pPr marL="0" indent="0">
              <a:buNone/>
            </a:pPr>
            <a:r>
              <a:rPr lang="en-US" b="1" dirty="0" smtClean="0"/>
              <a:t>durative</a:t>
            </a:r>
            <a:r>
              <a:rPr lang="en-US" dirty="0" smtClean="0"/>
              <a:t> centers around an Agent</a:t>
            </a:r>
          </a:p>
          <a:p>
            <a:pPr marL="0" indent="0">
              <a:buNone/>
            </a:pPr>
            <a:r>
              <a:rPr lang="en-US" dirty="0" smtClean="0"/>
              <a:t>(2) The president danced – She danced the dance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unergative</a:t>
            </a:r>
            <a:r>
              <a:rPr lang="en-US" dirty="0" smtClean="0"/>
              <a:t>			transitive</a:t>
            </a:r>
          </a:p>
          <a:p>
            <a:pPr marL="0" indent="0">
              <a:buNone/>
            </a:pPr>
            <a:r>
              <a:rPr lang="en-US" b="1" dirty="0" smtClean="0"/>
              <a:t>stative</a:t>
            </a:r>
            <a:r>
              <a:rPr lang="en-US" dirty="0" smtClean="0"/>
              <a:t> has a Theme and experiencer</a:t>
            </a:r>
          </a:p>
          <a:p>
            <a:pPr marL="0" indent="0">
              <a:buNone/>
            </a:pPr>
            <a:r>
              <a:rPr lang="en-US" dirty="0" smtClean="0"/>
              <a:t>(3) I feared it		- It appeared evil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subject experiencer	copula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80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Imperfective Cycle (</a:t>
            </a:r>
            <a:r>
              <a:rPr lang="en-US" dirty="0" err="1" smtClean="0"/>
              <a:t>Deo</a:t>
            </a:r>
            <a:r>
              <a:rPr lang="en-US" dirty="0" smtClean="0"/>
              <a:t>; </a:t>
            </a:r>
            <a:r>
              <a:rPr lang="en-US" dirty="0" err="1"/>
              <a:t>E</a:t>
            </a:r>
            <a:r>
              <a:rPr lang="en-US" dirty="0" err="1" smtClean="0"/>
              <a:t>nke</a:t>
            </a:r>
            <a:r>
              <a:rPr lang="en-US" dirty="0" smtClean="0"/>
              <a:t> et 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form(s</a:t>
            </a:r>
            <a:r>
              <a:rPr lang="en-US" b="1" dirty="0"/>
              <a:t>) </a:t>
            </a:r>
            <a:r>
              <a:rPr lang="en-US" b="1" dirty="0" smtClean="0"/>
              <a:t>	strategy 	 	languages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(a) </a:t>
            </a:r>
            <a:r>
              <a:rPr lang="en-US" dirty="0" smtClean="0"/>
              <a:t>	Impf		zero-PROG 	Russian</a:t>
            </a:r>
            <a:r>
              <a:rPr lang="en-US" dirty="0"/>
              <a:t>, Arabic</a:t>
            </a:r>
          </a:p>
          <a:p>
            <a:pPr marL="0" indent="0">
              <a:buNone/>
            </a:pPr>
            <a:r>
              <a:rPr lang="en-US" dirty="0"/>
              <a:t>(b</a:t>
            </a:r>
            <a:r>
              <a:rPr lang="en-US" dirty="0" smtClean="0"/>
              <a:t>)	(</a:t>
            </a:r>
            <a:r>
              <a:rPr lang="en-US" dirty="0" err="1" smtClean="0"/>
              <a:t>prog</a:t>
            </a:r>
            <a:r>
              <a:rPr lang="en-US" dirty="0" smtClean="0"/>
              <a:t>)impf emergent-PROG </a:t>
            </a:r>
            <a:r>
              <a:rPr lang="en-US" dirty="0"/>
              <a:t>German, Dutch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smtClean="0"/>
              <a:t>c)	</a:t>
            </a:r>
            <a:r>
              <a:rPr lang="en-US" dirty="0" err="1" smtClean="0"/>
              <a:t>prog;impf</a:t>
            </a:r>
            <a:r>
              <a:rPr lang="en-US" dirty="0" smtClean="0"/>
              <a:t>	categorical-PROG English, Swahili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(d)	impf 		generalized-PROG </a:t>
            </a:r>
            <a:r>
              <a:rPr lang="en-US" dirty="0"/>
              <a:t>Turkish, </a:t>
            </a:r>
            <a:r>
              <a:rPr lang="en-US" dirty="0" smtClean="0"/>
              <a:t>Tigre</a:t>
            </a:r>
          </a:p>
          <a:p>
            <a:pPr marL="514350" indent="-514350">
              <a:buAutoNum type="alphaLcParenBoth" startAt="4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(English impf = present; progressive = </a:t>
            </a:r>
            <a:r>
              <a:rPr lang="en-US" i="1" dirty="0" err="1" smtClean="0"/>
              <a:t>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Heine 1993: </a:t>
            </a:r>
            <a:r>
              <a:rPr lang="en-US" dirty="0" err="1" smtClean="0"/>
              <a:t>Progr</a:t>
            </a:r>
            <a:r>
              <a:rPr lang="en-US" dirty="0" smtClean="0"/>
              <a:t>&gt;</a:t>
            </a:r>
            <a:r>
              <a:rPr lang="en-US" dirty="0" err="1" smtClean="0"/>
              <a:t>Cont</a:t>
            </a:r>
            <a:r>
              <a:rPr lang="en-US" dirty="0" smtClean="0"/>
              <a:t>&gt;Impf&gt;Pres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2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In the history of English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ea typeface="PMingLiU"/>
                <a:cs typeface="Calibri"/>
              </a:rPr>
              <a:t>Imperfective is simple present in OE, ME, and </a:t>
            </a:r>
            <a:r>
              <a:rPr lang="en-US" sz="2400" dirty="0" err="1" smtClean="0">
                <a:ea typeface="PMingLiU"/>
                <a:cs typeface="Calibri"/>
              </a:rPr>
              <a:t>eModE</a:t>
            </a:r>
            <a:r>
              <a:rPr lang="en-US" sz="2400" dirty="0" smtClean="0">
                <a:ea typeface="PMingLiU"/>
                <a:cs typeface="Calibri"/>
              </a:rPr>
              <a:t>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ea typeface="PMingLiU"/>
                <a:cs typeface="Calibri"/>
              </a:rPr>
              <a:t>(1)</a:t>
            </a:r>
            <a:r>
              <a:rPr lang="en-US" sz="2400" i="1" dirty="0">
                <a:ea typeface="PMingLiU"/>
                <a:cs typeface="Calibri"/>
              </a:rPr>
              <a:t>	nu </a:t>
            </a:r>
            <a:r>
              <a:rPr lang="en-US" sz="2400" i="1" dirty="0" err="1">
                <a:ea typeface="PMingLiU"/>
                <a:cs typeface="Calibri"/>
              </a:rPr>
              <a:t>ic</a:t>
            </a:r>
            <a:r>
              <a:rPr lang="en-US" sz="2400" i="1" dirty="0">
                <a:ea typeface="PMingLiU"/>
                <a:cs typeface="Calibri"/>
              </a:rPr>
              <a:t> </a:t>
            </a:r>
            <a:r>
              <a:rPr lang="en-US" sz="2400" b="1" i="1" dirty="0" err="1">
                <a:ea typeface="PMingLiU"/>
                <a:cs typeface="Calibri"/>
              </a:rPr>
              <a:t>arisu</a:t>
            </a:r>
            <a:r>
              <a:rPr lang="en-US" sz="2400" i="1" dirty="0">
                <a:ea typeface="PMingLiU"/>
                <a:cs typeface="Calibri"/>
              </a:rPr>
              <a:t> </a:t>
            </a:r>
            <a:r>
              <a:rPr lang="en-US" sz="2400" i="1" dirty="0" err="1">
                <a:ea typeface="PMingLiU"/>
                <a:cs typeface="Calibri"/>
              </a:rPr>
              <a:t>cwið</a:t>
            </a:r>
            <a:r>
              <a:rPr lang="en-US" sz="2400" i="1" dirty="0">
                <a:ea typeface="PMingLiU"/>
                <a:cs typeface="Calibri"/>
              </a:rPr>
              <a:t> </a:t>
            </a:r>
            <a:r>
              <a:rPr lang="en-US" sz="2400" i="1" dirty="0" err="1">
                <a:ea typeface="PMingLiU"/>
                <a:cs typeface="Calibri"/>
              </a:rPr>
              <a:t>drihten</a:t>
            </a:r>
            <a:endParaRPr lang="en-US" sz="2400" dirty="0">
              <a:ea typeface="PMingLiU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PMingLiU"/>
                <a:cs typeface="Calibri"/>
              </a:rPr>
              <a:t>	</a:t>
            </a:r>
            <a:r>
              <a:rPr lang="en-US" sz="2400" dirty="0" smtClean="0">
                <a:ea typeface="PMingLiU"/>
                <a:cs typeface="Calibri"/>
              </a:rPr>
              <a:t>`</a:t>
            </a:r>
            <a:r>
              <a:rPr lang="en-US" sz="2400" dirty="0">
                <a:ea typeface="PMingLiU"/>
                <a:cs typeface="Calibri"/>
              </a:rPr>
              <a:t>Now I rise up said the lord' (</a:t>
            </a:r>
            <a:r>
              <a:rPr lang="en-US" sz="2400" i="1" dirty="0">
                <a:ea typeface="PMingLiU"/>
                <a:cs typeface="Calibri"/>
              </a:rPr>
              <a:t>Vespasian Psalter</a:t>
            </a:r>
            <a:r>
              <a:rPr lang="en-US" sz="2400" dirty="0">
                <a:ea typeface="PMingLiU"/>
                <a:cs typeface="Calibri"/>
              </a:rPr>
              <a:t> 11.6, </a:t>
            </a:r>
            <a:r>
              <a:rPr lang="en-US" sz="2400" dirty="0" smtClean="0">
                <a:ea typeface="PMingLiU"/>
                <a:cs typeface="Calibri"/>
              </a:rPr>
              <a:t>	</a:t>
            </a:r>
            <a:r>
              <a:rPr lang="en-US" sz="2400" dirty="0" err="1" smtClean="0">
                <a:ea typeface="PMingLiU"/>
                <a:cs typeface="Calibri"/>
              </a:rPr>
              <a:t>Visser</a:t>
            </a:r>
            <a:r>
              <a:rPr lang="en-US" sz="2400" dirty="0" smtClean="0">
                <a:ea typeface="PMingLiU"/>
                <a:cs typeface="Calibri"/>
              </a:rPr>
              <a:t> </a:t>
            </a:r>
            <a:r>
              <a:rPr lang="en-US" sz="2400" dirty="0">
                <a:ea typeface="PMingLiU"/>
                <a:cs typeface="Calibri"/>
              </a:rPr>
              <a:t>663).</a:t>
            </a:r>
            <a:endParaRPr lang="en-US" sz="2400" dirty="0">
              <a:ea typeface="PMingLiU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ea typeface="PMingLiU"/>
                <a:cs typeface="Calibri"/>
              </a:rPr>
              <a:t>(2)</a:t>
            </a:r>
            <a:r>
              <a:rPr lang="en-US" sz="2400" i="1" dirty="0">
                <a:ea typeface="PMingLiU"/>
                <a:cs typeface="Calibri"/>
              </a:rPr>
              <a:t>	What </a:t>
            </a:r>
            <a:r>
              <a:rPr lang="en-US" sz="2400" b="1" i="1" dirty="0">
                <a:ea typeface="PMingLiU"/>
                <a:cs typeface="Calibri"/>
              </a:rPr>
              <a:t>do</a:t>
            </a:r>
            <a:r>
              <a:rPr lang="en-US" sz="2400" i="1" dirty="0">
                <a:ea typeface="PMingLiU"/>
                <a:cs typeface="Calibri"/>
              </a:rPr>
              <a:t> ye, </a:t>
            </a:r>
            <a:r>
              <a:rPr lang="en-US" sz="2400" i="1" dirty="0" err="1">
                <a:ea typeface="PMingLiU"/>
                <a:cs typeface="Calibri"/>
              </a:rPr>
              <a:t>maister</a:t>
            </a:r>
            <a:r>
              <a:rPr lang="en-US" sz="2400" i="1" dirty="0">
                <a:ea typeface="PMingLiU"/>
                <a:cs typeface="Calibri"/>
              </a:rPr>
              <a:t> </a:t>
            </a:r>
            <a:r>
              <a:rPr lang="en-US" sz="2400" i="1" dirty="0" err="1">
                <a:ea typeface="PMingLiU"/>
                <a:cs typeface="Calibri"/>
              </a:rPr>
              <a:t>Nicholay</a:t>
            </a:r>
            <a:r>
              <a:rPr lang="en-US" sz="2400" i="1" dirty="0">
                <a:ea typeface="PMingLiU"/>
                <a:cs typeface="Calibri"/>
              </a:rPr>
              <a:t>?</a:t>
            </a:r>
            <a:endParaRPr lang="en-US" sz="2400" dirty="0">
              <a:ea typeface="PMingLiU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PMingLiU"/>
                <a:cs typeface="Calibri"/>
              </a:rPr>
              <a:t>	</a:t>
            </a:r>
            <a:r>
              <a:rPr lang="en-US" sz="2400" dirty="0" smtClean="0">
                <a:ea typeface="PMingLiU"/>
                <a:cs typeface="Calibri"/>
              </a:rPr>
              <a:t>`</a:t>
            </a:r>
            <a:r>
              <a:rPr lang="en-US" sz="2400" dirty="0">
                <a:ea typeface="PMingLiU"/>
                <a:cs typeface="Calibri"/>
              </a:rPr>
              <a:t>What are you doing, master </a:t>
            </a:r>
            <a:r>
              <a:rPr lang="en-US" sz="2400" dirty="0" err="1">
                <a:ea typeface="PMingLiU"/>
                <a:cs typeface="Calibri"/>
              </a:rPr>
              <a:t>Nicholay</a:t>
            </a:r>
            <a:r>
              <a:rPr lang="en-US" sz="2400" dirty="0">
                <a:ea typeface="PMingLiU"/>
                <a:cs typeface="Calibri"/>
              </a:rPr>
              <a:t>' </a:t>
            </a:r>
            <a:endParaRPr lang="en-US" sz="2400" dirty="0" smtClean="0">
              <a:ea typeface="PMingLiU"/>
              <a:cs typeface="Calibr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PMingLiU"/>
                <a:cs typeface="Calibri"/>
              </a:rPr>
              <a:t>	</a:t>
            </a:r>
            <a:r>
              <a:rPr lang="en-US" sz="2400" dirty="0" smtClean="0">
                <a:ea typeface="PMingLiU"/>
                <a:cs typeface="Calibri"/>
              </a:rPr>
              <a:t>(</a:t>
            </a:r>
            <a:r>
              <a:rPr lang="en-US" sz="2400" dirty="0">
                <a:ea typeface="PMingLiU"/>
                <a:cs typeface="Calibri"/>
              </a:rPr>
              <a:t>Chaucer, </a:t>
            </a:r>
            <a:r>
              <a:rPr lang="en-US" sz="2400" i="1" dirty="0">
                <a:ea typeface="PMingLiU"/>
                <a:cs typeface="Calibri"/>
              </a:rPr>
              <a:t>Miller's </a:t>
            </a:r>
            <a:r>
              <a:rPr lang="en-US" sz="2400" i="1" dirty="0" smtClean="0">
                <a:ea typeface="PMingLiU"/>
                <a:cs typeface="Calibri"/>
              </a:rPr>
              <a:t>Tale</a:t>
            </a:r>
            <a:r>
              <a:rPr lang="en-US" sz="2400" dirty="0" smtClean="0">
                <a:ea typeface="PMingLiU"/>
                <a:cs typeface="Calibri"/>
              </a:rPr>
              <a:t>).</a:t>
            </a:r>
            <a:endParaRPr lang="en-US" sz="2400" dirty="0">
              <a:ea typeface="PMingLiU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ea typeface="PMingLiU"/>
              <a:cs typeface="Calibr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ea typeface="PMingLiU"/>
                <a:cs typeface="Calibri"/>
              </a:rPr>
              <a:t>Optional progressive:</a:t>
            </a:r>
            <a:endParaRPr lang="en-US" sz="2400" dirty="0">
              <a:ea typeface="PMingLiU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/>
              <a:t>(3)</a:t>
            </a:r>
            <a:r>
              <a:rPr lang="en-US" sz="2400" dirty="0"/>
              <a:t>	</a:t>
            </a:r>
            <a:r>
              <a:rPr lang="en-US" sz="2400" b="1" i="1" dirty="0"/>
              <a:t>on </a:t>
            </a:r>
            <a:r>
              <a:rPr lang="en-US" sz="2400" b="1" i="1" dirty="0" err="1"/>
              <a:t>feohtende</a:t>
            </a:r>
            <a:r>
              <a:rPr lang="en-US" sz="2400" i="1" dirty="0"/>
              <a:t> </a:t>
            </a:r>
            <a:r>
              <a:rPr lang="en-US" sz="2400" i="1" dirty="0" err="1"/>
              <a:t>wæron</a:t>
            </a:r>
            <a:r>
              <a:rPr lang="en-US" sz="2400" i="1" dirty="0"/>
              <a:t> </a:t>
            </a:r>
            <a:r>
              <a:rPr lang="en-US" sz="2400" i="1" dirty="0" err="1"/>
              <a:t>oþ</a:t>
            </a:r>
            <a:r>
              <a:rPr lang="en-US" sz="2400" i="1" dirty="0"/>
              <a:t> </a:t>
            </a:r>
            <a:r>
              <a:rPr lang="en-US" sz="2400" i="1" dirty="0" err="1"/>
              <a:t>niht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fighting were until night</a:t>
            </a:r>
          </a:p>
          <a:p>
            <a:pPr marL="0" indent="0">
              <a:buNone/>
            </a:pPr>
            <a:r>
              <a:rPr lang="en-US" sz="2400" dirty="0"/>
              <a:t>	`(they) were fighting until night' </a:t>
            </a:r>
          </a:p>
          <a:p>
            <a:pPr marL="0" indent="0">
              <a:buNone/>
            </a:pPr>
            <a:r>
              <a:rPr lang="en-US" sz="2400" dirty="0"/>
              <a:t>	(</a:t>
            </a:r>
            <a:r>
              <a:rPr lang="en-US" sz="2400" i="1" dirty="0"/>
              <a:t>Anglo </a:t>
            </a:r>
            <a:r>
              <a:rPr lang="en-US" sz="2400" i="1" dirty="0" smtClean="0"/>
              <a:t>Saxon </a:t>
            </a:r>
            <a:r>
              <a:rPr lang="en-US" sz="2400" i="1" dirty="0"/>
              <a:t>Chronicle</a:t>
            </a:r>
            <a:r>
              <a:rPr lang="en-US" sz="2400" dirty="0"/>
              <a:t> C, D, E, 871 Thorpe 1861: 138-9</a:t>
            </a:r>
            <a:r>
              <a:rPr lang="en-US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3960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Obligatory progressive around 1800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Both"/>
            </a:pPr>
            <a:r>
              <a:rPr lang="en-US" dirty="0" smtClean="0"/>
              <a:t>a </a:t>
            </a:r>
            <a:r>
              <a:rPr lang="en-US" dirty="0"/>
              <a:t>body moving in a place which is in motion </a:t>
            </a:r>
            <a:r>
              <a:rPr lang="en-US" b="1" dirty="0"/>
              <a:t>doth participate</a:t>
            </a:r>
            <a:r>
              <a:rPr lang="en-US" dirty="0"/>
              <a:t> the motion of its place.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(</a:t>
            </a:r>
            <a:r>
              <a:rPr lang="en-US" dirty="0"/>
              <a:t>Berkeley, </a:t>
            </a:r>
            <a:r>
              <a:rPr lang="en-US" i="1" dirty="0"/>
              <a:t>Treatise</a:t>
            </a:r>
            <a:r>
              <a:rPr lang="en-US" dirty="0"/>
              <a:t>, 1710)</a:t>
            </a:r>
          </a:p>
          <a:p>
            <a:pPr marL="514350" indent="-514350">
              <a:buAutoNum type="arabicParenBoth" startAt="2"/>
            </a:pPr>
            <a:r>
              <a:rPr lang="en-US" dirty="0" smtClean="0"/>
              <a:t>he </a:t>
            </a:r>
            <a:r>
              <a:rPr lang="en-US" b="1" dirty="0"/>
              <a:t>is writing </a:t>
            </a:r>
            <a:r>
              <a:rPr lang="en-US" dirty="0"/>
              <a:t>about it </a:t>
            </a:r>
            <a:r>
              <a:rPr lang="en-US" dirty="0" smtClean="0"/>
              <a:t>now.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800" dirty="0" smtClean="0"/>
              <a:t>  (</a:t>
            </a:r>
            <a:r>
              <a:rPr lang="en-US" sz="2800" i="1" dirty="0"/>
              <a:t>Persuasion</a:t>
            </a:r>
            <a:r>
              <a:rPr lang="en-US" sz="2800" dirty="0"/>
              <a:t> </a:t>
            </a:r>
            <a:r>
              <a:rPr lang="en-US" sz="2800" dirty="0" err="1"/>
              <a:t>ch</a:t>
            </a:r>
            <a:r>
              <a:rPr lang="en-US" sz="2800" dirty="0"/>
              <a:t> </a:t>
            </a:r>
            <a:r>
              <a:rPr lang="en-US" sz="2800" dirty="0" smtClean="0"/>
              <a:t>23, 1817).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Habitual (continues as imperfective present):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(2)	I </a:t>
            </a:r>
            <a:r>
              <a:rPr lang="en-US" dirty="0"/>
              <a:t>dare not let my mother know how little </a:t>
            </a:r>
            <a:r>
              <a:rPr lang="en-US" b="1" dirty="0"/>
              <a:t>she </a:t>
            </a:r>
            <a:r>
              <a:rPr lang="en-US" b="1" dirty="0" smtClean="0"/>
              <a:t>	eats </a:t>
            </a:r>
            <a:r>
              <a:rPr lang="en-US" dirty="0"/>
              <a:t>(</a:t>
            </a:r>
            <a:r>
              <a:rPr lang="en-US" i="1" dirty="0"/>
              <a:t>Emma</a:t>
            </a:r>
            <a:r>
              <a:rPr lang="en-US" dirty="0"/>
              <a:t> II, </a:t>
            </a:r>
            <a:r>
              <a:rPr lang="en-US" dirty="0" err="1"/>
              <a:t>ch</a:t>
            </a:r>
            <a:r>
              <a:rPr lang="en-US" dirty="0"/>
              <a:t> 9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44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r>
              <a:rPr lang="en-US" dirty="0"/>
              <a:t>Is English moving to stage (d) or is the lexical aspect changing from stative to durative?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am not sure: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B</a:t>
            </a:r>
            <a:r>
              <a:rPr lang="en-US" i="1" dirty="0" smtClean="0"/>
              <a:t>e </a:t>
            </a:r>
            <a:r>
              <a:rPr lang="en-US" i="1" dirty="0"/>
              <a:t>deliberately </a:t>
            </a:r>
            <a:r>
              <a:rPr lang="en-US" i="1" dirty="0" smtClean="0"/>
              <a:t>V-</a:t>
            </a:r>
            <a:r>
              <a:rPr lang="en-US" i="1" dirty="0" err="1" smtClean="0"/>
              <a:t>ing</a:t>
            </a:r>
            <a:r>
              <a:rPr lang="en-US" dirty="0" smtClean="0"/>
              <a:t> does </a:t>
            </a:r>
            <a:r>
              <a:rPr lang="en-US" dirty="0"/>
              <a:t>not yet </a:t>
            </a:r>
            <a:r>
              <a:rPr lang="en-US" dirty="0" smtClean="0"/>
              <a:t>occur in </a:t>
            </a:r>
            <a:r>
              <a:rPr lang="en-US" dirty="0"/>
              <a:t>COCA with stative </a:t>
            </a:r>
            <a:r>
              <a:rPr lang="en-US" dirty="0" smtClean="0"/>
              <a:t>verbs, and </a:t>
            </a:r>
            <a:r>
              <a:rPr lang="en-US" i="1" dirty="0" smtClean="0"/>
              <a:t>–</a:t>
            </a:r>
            <a:r>
              <a:rPr lang="en-US" i="1" dirty="0" err="1" smtClean="0"/>
              <a:t>ing</a:t>
            </a:r>
            <a:r>
              <a:rPr lang="en-US" i="1" dirty="0" smtClean="0"/>
              <a:t> </a:t>
            </a:r>
            <a:r>
              <a:rPr lang="en-US" dirty="0" smtClean="0"/>
              <a:t>is also being used for copulas</a:t>
            </a:r>
            <a:r>
              <a:rPr lang="en-US" dirty="0"/>
              <a:t> </a:t>
            </a:r>
            <a:r>
              <a:rPr lang="en-US" dirty="0" smtClean="0"/>
              <a:t>and other </a:t>
            </a:r>
            <a:r>
              <a:rPr lang="en-US" dirty="0" err="1" smtClean="0"/>
              <a:t>stative</a:t>
            </a:r>
            <a:r>
              <a:rPr lang="en-US" dirty="0" smtClean="0"/>
              <a:t> verbs.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So, probably the Progressive Cycle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2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altLang="en-US" sz="4000" i="1" dirty="0" smtClean="0"/>
              <a:t>Psych</a:t>
            </a:r>
            <a:r>
              <a:rPr lang="en-US" altLang="en-US" sz="4000" dirty="0" smtClean="0"/>
              <a:t>-verbs</a:t>
            </a:r>
            <a:endParaRPr lang="en-US" altLang="en-US" sz="40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ObjExp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 smtClean="0"/>
              <a:t>		stun				fear </a:t>
            </a:r>
            <a:r>
              <a:rPr lang="en-US" altLang="en-US" dirty="0"/>
              <a:t>`frighten’</a:t>
            </a:r>
          </a:p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solidFill>
                  <a:srgbClr val="FF0000"/>
                </a:solidFill>
              </a:rPr>
              <a:t>&gt;telic</a:t>
            </a:r>
            <a:r>
              <a:rPr lang="en-US" altLang="en-US" dirty="0" smtClean="0"/>
              <a:t>					</a:t>
            </a:r>
            <a:r>
              <a:rPr lang="en-US" altLang="en-US" dirty="0" smtClean="0">
                <a:solidFill>
                  <a:srgbClr val="FF0000"/>
                </a:solidFill>
              </a:rPr>
              <a:t>&gt;stative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dirty="0"/>
              <a:t>						</a:t>
            </a:r>
            <a:r>
              <a:rPr lang="en-US" altLang="en-US" dirty="0" smtClean="0"/>
              <a:t>	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SuAg</a:t>
            </a:r>
            <a:r>
              <a:rPr lang="en-US" altLang="en-US" dirty="0"/>
              <a:t>				</a:t>
            </a:r>
            <a:r>
              <a:rPr lang="en-US" altLang="en-US" dirty="0" err="1"/>
              <a:t>SubExp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smtClean="0"/>
              <a:t>see/like/think</a:t>
            </a:r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		</a:t>
            </a:r>
            <a:r>
              <a:rPr lang="en-US" altLang="en-US" dirty="0" smtClean="0">
                <a:solidFill>
                  <a:srgbClr val="FF0000"/>
                </a:solidFill>
              </a:rPr>
              <a:t>&gt;durative: mediated by –</a:t>
            </a:r>
            <a:r>
              <a:rPr lang="en-US" altLang="en-US" i="1" dirty="0" err="1" smtClean="0">
                <a:solidFill>
                  <a:srgbClr val="FF0000"/>
                </a:solidFill>
              </a:rPr>
              <a:t>ing</a:t>
            </a:r>
            <a:r>
              <a:rPr lang="en-US" altLang="en-US" dirty="0" smtClean="0">
                <a:solidFill>
                  <a:srgbClr val="FF0000"/>
                </a:solidFill>
              </a:rPr>
              <a:t>??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4419600" y="2209800"/>
            <a:ext cx="14478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 flipV="1">
            <a:off x="2057400" y="2209800"/>
            <a:ext cx="1295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H="1">
            <a:off x="2705100" y="4267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Conclusion</a:t>
            </a:r>
            <a:r>
              <a:rPr lang="en-US" dirty="0" smtClean="0"/>
              <a:t>: changes in lexical aspect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Unaccusative</a:t>
            </a:r>
            <a:r>
              <a:rPr lang="en-US" dirty="0"/>
              <a:t> verbs &gt; adding light verbs + labile</a:t>
            </a:r>
          </a:p>
          <a:p>
            <a:pPr marL="0" indent="0">
              <a:buNone/>
            </a:pPr>
            <a:r>
              <a:rPr lang="en-US" dirty="0"/>
              <a:t>	and </a:t>
            </a:r>
            <a:r>
              <a:rPr lang="en-US" dirty="0" err="1"/>
              <a:t>unergatives</a:t>
            </a:r>
            <a:r>
              <a:rPr lang="en-US" dirty="0"/>
              <a:t> &gt; transitive </a:t>
            </a:r>
            <a:endParaRPr lang="en-US" dirty="0" smtClean="0"/>
          </a:p>
          <a:p>
            <a:pPr marL="0" indent="0">
              <a:buNone/>
            </a:pPr>
            <a:r>
              <a:rPr lang="en-US" altLang="en-US" dirty="0" smtClean="0"/>
              <a:t>Increase </a:t>
            </a:r>
            <a:r>
              <a:rPr lang="en-US" altLang="en-US" dirty="0"/>
              <a:t>in lability: 80 &gt; 800</a:t>
            </a:r>
          </a:p>
          <a:p>
            <a:pPr marL="0" indent="0">
              <a:buNone/>
            </a:pPr>
            <a:r>
              <a:rPr lang="en-US" dirty="0" err="1" smtClean="0"/>
              <a:t>Unaccusatives</a:t>
            </a:r>
            <a:r>
              <a:rPr lang="en-US" dirty="0" smtClean="0"/>
              <a:t> </a:t>
            </a:r>
            <a:r>
              <a:rPr lang="en-US" dirty="0"/>
              <a:t>&gt; copulas </a:t>
            </a:r>
          </a:p>
          <a:p>
            <a:pPr marL="0" indent="0">
              <a:buNone/>
            </a:pPr>
            <a:r>
              <a:rPr lang="en-US" dirty="0" err="1"/>
              <a:t>Unaccusatives</a:t>
            </a:r>
            <a:r>
              <a:rPr lang="en-US" dirty="0"/>
              <a:t>  ̸̸&gt; </a:t>
            </a:r>
            <a:r>
              <a:rPr lang="en-US" dirty="0" err="1"/>
              <a:t>unergatives</a:t>
            </a:r>
            <a:r>
              <a:rPr lang="en-US" dirty="0"/>
              <a:t>; </a:t>
            </a:r>
            <a:r>
              <a:rPr lang="en-US" dirty="0" err="1"/>
              <a:t>Unergatives</a:t>
            </a:r>
            <a:r>
              <a:rPr lang="en-US" dirty="0"/>
              <a:t>  ̸̸&gt; </a:t>
            </a:r>
            <a:r>
              <a:rPr lang="en-US" dirty="0" err="1"/>
              <a:t>unaccusatives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Psych</a:t>
            </a:r>
            <a:r>
              <a:rPr lang="en-US" dirty="0"/>
              <a:t>-verbs: </a:t>
            </a:r>
            <a:r>
              <a:rPr lang="en-US" dirty="0" err="1"/>
              <a:t>ObjExp</a:t>
            </a:r>
            <a:r>
              <a:rPr lang="en-US" dirty="0"/>
              <a:t> &gt; </a:t>
            </a:r>
            <a:r>
              <a:rPr lang="en-US" dirty="0" err="1"/>
              <a:t>SuExp</a:t>
            </a:r>
            <a:r>
              <a:rPr lang="en-US" dirty="0"/>
              <a:t>; but not the other way round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altLang="en-US" dirty="0" smtClean="0"/>
              <a:t>Psych-verb </a:t>
            </a:r>
            <a:r>
              <a:rPr lang="en-US" altLang="en-US" dirty="0"/>
              <a:t>and copula: Theme is crucial and stable but aspect is </a:t>
            </a:r>
            <a:r>
              <a:rPr lang="en-US" altLang="en-US" dirty="0" smtClean="0"/>
              <a:t>affected by </a:t>
            </a:r>
            <a:r>
              <a:rPr lang="en-US" altLang="en-US" dirty="0" err="1" smtClean="0"/>
              <a:t>animacy</a:t>
            </a:r>
            <a:r>
              <a:rPr lang="en-US" altLang="en-US" dirty="0" smtClean="0"/>
              <a:t> hierarchies.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47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Grammatical aspect: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Perfective </a:t>
            </a:r>
            <a:r>
              <a:rPr lang="en-US" b="1" dirty="0"/>
              <a:t>Cycle</a:t>
            </a:r>
            <a:r>
              <a:rPr lang="en-US" dirty="0"/>
              <a:t>: Resultative &gt; anterior &gt; perfective/past</a:t>
            </a:r>
          </a:p>
          <a:p>
            <a:pPr marL="0" indent="0">
              <a:buNone/>
            </a:pPr>
            <a:r>
              <a:rPr lang="en-US" sz="2900" dirty="0" err="1"/>
              <a:t>Bybee</a:t>
            </a:r>
            <a:r>
              <a:rPr lang="en-US" sz="2900" dirty="0"/>
              <a:t> et al (1994: 105)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Imperfective cycle</a:t>
            </a:r>
            <a:r>
              <a:rPr lang="en-US" dirty="0" smtClean="0"/>
              <a:t>: Not clear if it influences the lexical aspect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0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Conceptual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Aspectual +/-telic, +/- durative is pervasive, especially with changes in intransitives.</a:t>
            </a:r>
          </a:p>
          <a:p>
            <a:pPr marL="0" indent="0">
              <a:buNone/>
            </a:pPr>
            <a:r>
              <a:rPr lang="en-US" dirty="0"/>
              <a:t>Verbs always have a Theme argument but they don’t always have an Agent or Causer. The latter are introduced by optional light verbs which may be overt or not.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vP</a:t>
            </a:r>
            <a:r>
              <a:rPr lang="en-US" dirty="0" smtClean="0"/>
              <a:t> shell is stable and may show the conceptual structure with an emphasis on aspect and theta-roles.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49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791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Allen, Cynthia. 1995. </a:t>
            </a:r>
            <a:r>
              <a:rPr lang="en-US" sz="2400" i="1" dirty="0"/>
              <a:t>Case marking and reanalysis</a:t>
            </a:r>
            <a:r>
              <a:rPr lang="en-US" sz="2400" dirty="0"/>
              <a:t>. </a:t>
            </a:r>
            <a:r>
              <a:rPr lang="en-US" sz="2400" dirty="0" smtClean="0"/>
              <a:t>OUP</a:t>
            </a:r>
          </a:p>
          <a:p>
            <a:pPr marL="0" indent="0">
              <a:buNone/>
            </a:pPr>
            <a:r>
              <a:rPr lang="en-US" sz="2400" dirty="0" smtClean="0"/>
              <a:t>Borer, </a:t>
            </a:r>
            <a:r>
              <a:rPr lang="en-US" sz="2400" dirty="0" err="1" smtClean="0"/>
              <a:t>Hagit</a:t>
            </a:r>
            <a:r>
              <a:rPr lang="en-US" sz="2400" dirty="0" smtClean="0"/>
              <a:t> 2005. </a:t>
            </a:r>
            <a:r>
              <a:rPr lang="en-US" sz="2400" i="1" dirty="0" smtClean="0"/>
              <a:t>In Name Only</a:t>
            </a:r>
            <a:r>
              <a:rPr lang="en-US" sz="2400" dirty="0" smtClean="0"/>
              <a:t>. OUP.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Brinton, Laurel. 1988. </a:t>
            </a:r>
            <a:r>
              <a:rPr lang="en-US" sz="2400" i="1" dirty="0"/>
              <a:t>The Development of English Aspectual Systems</a:t>
            </a:r>
            <a:r>
              <a:rPr lang="en-US" sz="2400" dirty="0"/>
              <a:t>. Cambridge: Cambridge University Press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Bybee</a:t>
            </a:r>
            <a:r>
              <a:rPr lang="en-US" sz="2400" dirty="0"/>
              <a:t>, </a:t>
            </a:r>
            <a:r>
              <a:rPr lang="en-US" sz="2400" dirty="0" smtClean="0"/>
              <a:t>Joan, Revere Perkins </a:t>
            </a:r>
            <a:r>
              <a:rPr lang="en-US" sz="2400" dirty="0"/>
              <a:t>&amp; </a:t>
            </a:r>
            <a:r>
              <a:rPr lang="en-US" sz="2400" dirty="0" smtClean="0"/>
              <a:t>William </a:t>
            </a:r>
            <a:r>
              <a:rPr lang="en-US" sz="2400" dirty="0" err="1" smtClean="0"/>
              <a:t>Pagliuca</a:t>
            </a:r>
            <a:r>
              <a:rPr lang="en-US" sz="2400" dirty="0" smtClean="0"/>
              <a:t> 1994. </a:t>
            </a:r>
            <a:r>
              <a:rPr lang="en-US" sz="2400" i="1" dirty="0"/>
              <a:t>The evolution of grammar. tense, aspect, and modality in the languages of the world</a:t>
            </a:r>
            <a:r>
              <a:rPr lang="en-US" sz="2400" dirty="0"/>
              <a:t>. Chicago: Chicago University Press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Carey, K. </a:t>
            </a:r>
            <a:r>
              <a:rPr lang="en-US" sz="2400" dirty="0" smtClean="0"/>
              <a:t>1994. The </a:t>
            </a:r>
            <a:r>
              <a:rPr lang="en-US" sz="2400" dirty="0" err="1"/>
              <a:t>grammaticalization</a:t>
            </a:r>
            <a:r>
              <a:rPr lang="en-US" sz="2400" dirty="0"/>
              <a:t> of the Perfect in Old English: An Account Based on Pragmatics and Metaphor” </a:t>
            </a:r>
            <a:r>
              <a:rPr lang="en-US" sz="2400" dirty="0" smtClean="0"/>
              <a:t>In William </a:t>
            </a:r>
            <a:r>
              <a:rPr lang="en-US" sz="2400" dirty="0" err="1" smtClean="0"/>
              <a:t>Pagliuca</a:t>
            </a:r>
            <a:r>
              <a:rPr lang="en-US" sz="2400" dirty="0" smtClean="0"/>
              <a:t> </a:t>
            </a:r>
            <a:r>
              <a:rPr lang="en-US" sz="2400" dirty="0"/>
              <a:t>(ed.) Perspectives on </a:t>
            </a:r>
            <a:r>
              <a:rPr lang="en-US" sz="2400" dirty="0" err="1" smtClean="0"/>
              <a:t>grammaticalization</a:t>
            </a:r>
            <a:r>
              <a:rPr lang="en-US" sz="2400" dirty="0" smtClean="0"/>
              <a:t>, 103-17. Amsterdam: </a:t>
            </a:r>
            <a:r>
              <a:rPr lang="en-US" sz="2400" dirty="0"/>
              <a:t>John Benjamins Publishing </a:t>
            </a:r>
            <a:r>
              <a:rPr lang="en-US" sz="2400" dirty="0" smtClean="0"/>
              <a:t>Company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Comrie</a:t>
            </a:r>
            <a:r>
              <a:rPr lang="en-US" sz="2400" dirty="0"/>
              <a:t>, </a:t>
            </a:r>
            <a:r>
              <a:rPr lang="en-US" sz="2400" dirty="0" smtClean="0"/>
              <a:t>Bernard 1976. </a:t>
            </a:r>
            <a:r>
              <a:rPr lang="en-US" sz="2400" i="1" dirty="0"/>
              <a:t>Aspect</a:t>
            </a:r>
            <a:r>
              <a:rPr lang="en-US" sz="2400" dirty="0"/>
              <a:t>. Cambridge: Cambridge University Press.</a:t>
            </a:r>
          </a:p>
          <a:p>
            <a:pPr marL="0" indent="0">
              <a:buNone/>
            </a:pPr>
            <a:r>
              <a:rPr lang="en-US" sz="2400" dirty="0" err="1"/>
              <a:t>Deo</a:t>
            </a:r>
            <a:r>
              <a:rPr lang="en-US" sz="2400" dirty="0"/>
              <a:t>, </a:t>
            </a:r>
            <a:r>
              <a:rPr lang="en-US" sz="2400" dirty="0" smtClean="0"/>
              <a:t>Ashwini  2015. </a:t>
            </a:r>
            <a:r>
              <a:rPr lang="en-US" sz="2400" dirty="0"/>
              <a:t>The semantic and pragmatic underpinnings of </a:t>
            </a:r>
            <a:r>
              <a:rPr lang="en-US" sz="2400" dirty="0" err="1"/>
              <a:t>grammaticalization</a:t>
            </a:r>
            <a:r>
              <a:rPr lang="en-US" sz="2400" dirty="0"/>
              <a:t> paths: The progressive to imperfective shift. Semantics and </a:t>
            </a:r>
            <a:r>
              <a:rPr lang="en-US" sz="2400" dirty="0" smtClean="0"/>
              <a:t>Pragmatics.</a:t>
            </a:r>
          </a:p>
          <a:p>
            <a:pPr marL="0" indent="0">
              <a:buNone/>
            </a:pPr>
            <a:r>
              <a:rPr lang="en-US" sz="2400" dirty="0" err="1" smtClean="0"/>
              <a:t>Elsness</a:t>
            </a:r>
            <a:r>
              <a:rPr lang="en-US" sz="2400" dirty="0" smtClean="0"/>
              <a:t>, Johan 1996. The Perfect and </a:t>
            </a:r>
            <a:r>
              <a:rPr lang="en-US" sz="2400" dirty="0" err="1" smtClean="0"/>
              <a:t>Preterite</a:t>
            </a:r>
            <a:r>
              <a:rPr lang="en-US" sz="2400" dirty="0" smtClean="0"/>
              <a:t> in Contemporary and Earlier English. Berlin: Mouton de </a:t>
            </a:r>
            <a:r>
              <a:rPr lang="en-US" sz="2400" dirty="0" err="1"/>
              <a:t>G</a:t>
            </a:r>
            <a:r>
              <a:rPr lang="en-US" sz="2400" dirty="0" err="1" smtClean="0"/>
              <a:t>ruyter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Enke</a:t>
            </a:r>
            <a:r>
              <a:rPr lang="en-US" sz="2400" dirty="0" smtClean="0"/>
              <a:t>, </a:t>
            </a:r>
            <a:r>
              <a:rPr lang="en-US" sz="2400" dirty="0" err="1" smtClean="0"/>
              <a:t>Dankmar</a:t>
            </a:r>
            <a:r>
              <a:rPr lang="en-US" sz="2400" dirty="0" smtClean="0"/>
              <a:t>, Roland </a:t>
            </a:r>
            <a:r>
              <a:rPr lang="en-US" sz="2400" dirty="0" err="1" smtClean="0"/>
              <a:t>Mühlenbernd</a:t>
            </a:r>
            <a:r>
              <a:rPr lang="en-US" sz="2400" dirty="0" smtClean="0"/>
              <a:t> &amp; Igor </a:t>
            </a:r>
            <a:r>
              <a:rPr lang="en-US" sz="2400" dirty="0" err="1" smtClean="0"/>
              <a:t>Yanovich</a:t>
            </a:r>
            <a:r>
              <a:rPr lang="en-US" sz="2400" dirty="0" smtClean="0"/>
              <a:t> 2016. The emergence of the progressive to imperfective diachronic cycle in reinforcement learning agents. </a:t>
            </a:r>
            <a:r>
              <a:rPr lang="en-US" sz="2400" dirty="0" err="1" smtClean="0"/>
              <a:t>ms.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Gelderen</a:t>
            </a:r>
            <a:r>
              <a:rPr lang="en-US" sz="2400" dirty="0"/>
              <a:t>, Elly </a:t>
            </a:r>
            <a:r>
              <a:rPr lang="en-US" sz="2400" dirty="0" smtClean="0"/>
              <a:t>van 2011. </a:t>
            </a:r>
            <a:r>
              <a:rPr lang="en-US" sz="2400" dirty="0" err="1" smtClean="0"/>
              <a:t>Valency</a:t>
            </a:r>
            <a:r>
              <a:rPr lang="en-US" sz="2400" dirty="0" smtClean="0"/>
              <a:t> Changes. </a:t>
            </a:r>
            <a:r>
              <a:rPr lang="en-US" sz="2400" i="1" dirty="0" smtClean="0"/>
              <a:t>JHL 1.1</a:t>
            </a:r>
            <a:r>
              <a:rPr lang="en-US" sz="2400" dirty="0" smtClean="0"/>
              <a:t>: 106-143.</a:t>
            </a:r>
          </a:p>
          <a:p>
            <a:pPr marL="0" indent="0">
              <a:buNone/>
            </a:pPr>
            <a:r>
              <a:rPr lang="en-US" sz="2400" dirty="0"/>
              <a:t>Gelderen, Elly van </a:t>
            </a:r>
            <a:r>
              <a:rPr lang="en-US" sz="2400" dirty="0" smtClean="0"/>
              <a:t>2014. Changes in Psych-Verbs. </a:t>
            </a:r>
            <a:r>
              <a:rPr lang="en-US" sz="2400" i="1" dirty="0" smtClean="0"/>
              <a:t>CJL 13</a:t>
            </a:r>
            <a:r>
              <a:rPr lang="en-US" sz="2400" dirty="0" smtClean="0"/>
              <a:t>: 99-122.</a:t>
            </a:r>
          </a:p>
        </p:txBody>
      </p:sp>
    </p:spTree>
    <p:extLst>
      <p:ext uri="{BB962C8B-B14F-4D97-AF65-F5344CB8AC3E}">
        <p14:creationId xmlns:p14="http://schemas.microsoft.com/office/powerpoint/2010/main" val="84987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/>
              <a:t>Hale, Ken &amp; Keyser, Samuel Jay. 2002. </a:t>
            </a:r>
            <a:r>
              <a:rPr lang="en-US" i="1" dirty="0"/>
              <a:t>Prolegomenon to a Theory of Argument Structure</a:t>
            </a:r>
            <a:r>
              <a:rPr lang="en-US" dirty="0"/>
              <a:t>. MIT Press.</a:t>
            </a:r>
          </a:p>
          <a:p>
            <a:pPr marL="0" indent="0">
              <a:buNone/>
            </a:pPr>
            <a:r>
              <a:rPr lang="en-US" dirty="0" err="1" smtClean="0"/>
              <a:t>Haspelmath</a:t>
            </a:r>
            <a:r>
              <a:rPr lang="en-US" dirty="0"/>
              <a:t>, Martin 2001. Non-Canonical Marking of Core Arguments in European Languages. In </a:t>
            </a:r>
            <a:r>
              <a:rPr lang="en-US" dirty="0" err="1"/>
              <a:t>Aikhenvald</a:t>
            </a:r>
            <a:r>
              <a:rPr lang="en-US" dirty="0"/>
              <a:t> et al (</a:t>
            </a:r>
            <a:r>
              <a:rPr lang="en-US" dirty="0" err="1"/>
              <a:t>eds</a:t>
            </a:r>
            <a:r>
              <a:rPr lang="en-US" dirty="0"/>
              <a:t>), Non-Canonical Marking of Subjects and Objects, 53-83. Amsterdam: John Benjamins. </a:t>
            </a:r>
            <a:r>
              <a:rPr lang="en-US" dirty="0" err="1" smtClean="0"/>
              <a:t>Jackendoff</a:t>
            </a:r>
            <a:r>
              <a:rPr lang="en-US" dirty="0"/>
              <a:t>, Ray 1987. </a:t>
            </a:r>
            <a:r>
              <a:rPr lang="en-US" i="1" dirty="0"/>
              <a:t>Consciousness and the Computational Mind</a:t>
            </a:r>
            <a:r>
              <a:rPr lang="en-US" dirty="0"/>
              <a:t>. MIT Press.</a:t>
            </a:r>
          </a:p>
          <a:p>
            <a:pPr marL="0" indent="0">
              <a:buNone/>
            </a:pPr>
            <a:r>
              <a:rPr lang="en-US" dirty="0" smtClean="0"/>
              <a:t>Lavidas</a:t>
            </a:r>
            <a:r>
              <a:rPr lang="en-US" dirty="0"/>
              <a:t>, Nikolaos 2013. Null and cognate objects and changes in (in)transitivity: Evidence from the history of English. </a:t>
            </a:r>
            <a:r>
              <a:rPr lang="en-US" i="1" dirty="0" err="1"/>
              <a:t>Acta</a:t>
            </a:r>
            <a:r>
              <a:rPr lang="en-US" i="1" dirty="0"/>
              <a:t> </a:t>
            </a:r>
            <a:r>
              <a:rPr lang="en-US" i="1" dirty="0" err="1"/>
              <a:t>Linguistica</a:t>
            </a:r>
            <a:r>
              <a:rPr lang="en-US" i="1" dirty="0"/>
              <a:t> </a:t>
            </a:r>
            <a:r>
              <a:rPr lang="en-US" i="1" dirty="0" err="1"/>
              <a:t>Hungarica</a:t>
            </a:r>
            <a:r>
              <a:rPr lang="en-US" dirty="0"/>
              <a:t> 60.1: 69-106.</a:t>
            </a:r>
          </a:p>
          <a:p>
            <a:pPr marL="0" indent="0">
              <a:buNone/>
            </a:pPr>
            <a:r>
              <a:rPr lang="de-DE" dirty="0"/>
              <a:t>Leiss, Elisabeth. 2000. </a:t>
            </a:r>
            <a:r>
              <a:rPr lang="de-DE" i="1" dirty="0"/>
              <a:t>Artikel und Aspekt</a:t>
            </a:r>
            <a:r>
              <a:rPr lang="de-DE" dirty="0"/>
              <a:t>. Berlin: Walter de Gruyter.</a:t>
            </a:r>
          </a:p>
          <a:p>
            <a:pPr marL="0" indent="0">
              <a:buNone/>
            </a:pPr>
            <a:r>
              <a:rPr lang="en-US" dirty="0"/>
              <a:t>Levin, Beth &amp; Malka Rappaport </a:t>
            </a:r>
            <a:r>
              <a:rPr lang="en-US" dirty="0" err="1"/>
              <a:t>Hovav</a:t>
            </a:r>
            <a:r>
              <a:rPr lang="en-US" dirty="0"/>
              <a:t>. 1995. </a:t>
            </a:r>
            <a:r>
              <a:rPr lang="en-US" i="1" dirty="0" err="1"/>
              <a:t>Unaccusativity</a:t>
            </a:r>
            <a:r>
              <a:rPr lang="en-US" dirty="0"/>
              <a:t>. MIT Press.</a:t>
            </a:r>
          </a:p>
          <a:p>
            <a:pPr marL="0" indent="0">
              <a:buNone/>
            </a:pPr>
            <a:r>
              <a:rPr lang="en-US" dirty="0" err="1"/>
              <a:t>Lohndal</a:t>
            </a:r>
            <a:r>
              <a:rPr lang="en-US" dirty="0"/>
              <a:t>, Terje 2014. </a:t>
            </a:r>
            <a:r>
              <a:rPr lang="en-US" i="1" dirty="0"/>
              <a:t>Phrase structure and argument structure</a:t>
            </a:r>
            <a:r>
              <a:rPr lang="en-US" dirty="0"/>
              <a:t>. OUP.</a:t>
            </a:r>
          </a:p>
          <a:p>
            <a:pPr marL="0" indent="0">
              <a:buNone/>
            </a:pPr>
            <a:r>
              <a:rPr lang="de-DE" dirty="0"/>
              <a:t>McMillion, Allan. 2006. Labile Verbs in English. </a:t>
            </a:r>
            <a:r>
              <a:rPr lang="en-US" dirty="0"/>
              <a:t>Stockholm PhD.</a:t>
            </a:r>
          </a:p>
          <a:p>
            <a:pPr marL="0" indent="0">
              <a:buNone/>
            </a:pPr>
            <a:r>
              <a:rPr lang="en-US" dirty="0"/>
              <a:t>Pinker, Steven 1989. </a:t>
            </a:r>
            <a:r>
              <a:rPr lang="en-US" i="1" dirty="0"/>
              <a:t>Learnability and Cognition. </a:t>
            </a:r>
            <a:r>
              <a:rPr lang="en-US" dirty="0"/>
              <a:t>MIT Press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Robertson, John &amp; Danny Law 2009. From </a:t>
            </a:r>
            <a:r>
              <a:rPr lang="en-US" dirty="0" err="1" smtClean="0"/>
              <a:t>valency</a:t>
            </a:r>
            <a:r>
              <a:rPr lang="en-US" dirty="0" smtClean="0"/>
              <a:t> to aspect in the </a:t>
            </a:r>
            <a:r>
              <a:rPr lang="en-US" dirty="0" err="1" smtClean="0"/>
              <a:t>Ch’olan-Tzeltalan</a:t>
            </a:r>
            <a:r>
              <a:rPr lang="en-US" dirty="0" smtClean="0"/>
              <a:t> family of Mayan. </a:t>
            </a:r>
            <a:r>
              <a:rPr lang="en-US" i="1" dirty="0" smtClean="0"/>
              <a:t>IJAL</a:t>
            </a:r>
            <a:r>
              <a:rPr lang="en-US" dirty="0" smtClean="0"/>
              <a:t> 75.3: 293-316.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Ryan, John 2012. </a:t>
            </a:r>
            <a:r>
              <a:rPr lang="en-US" i="1" dirty="0"/>
              <a:t>The Genesis of Argument Structure</a:t>
            </a:r>
            <a:r>
              <a:rPr lang="en-US" dirty="0"/>
              <a:t>. Lambert AP.</a:t>
            </a:r>
          </a:p>
        </p:txBody>
      </p:sp>
    </p:spTree>
    <p:extLst>
      <p:ext uri="{BB962C8B-B14F-4D97-AF65-F5344CB8AC3E}">
        <p14:creationId xmlns:p14="http://schemas.microsoft.com/office/powerpoint/2010/main" val="1581541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Acquisition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Bloom et al (1980) show that children are conscious of aspectual verb classes very early on. Thus, –</a:t>
            </a:r>
            <a:r>
              <a:rPr lang="en-US" i="1" dirty="0" err="1"/>
              <a:t>ed</a:t>
            </a:r>
            <a:r>
              <a:rPr lang="en-US" dirty="0"/>
              <a:t> morphemes go with non-durative events, </a:t>
            </a:r>
            <a:r>
              <a:rPr lang="en-US" i="1" dirty="0"/>
              <a:t>-</a:t>
            </a:r>
            <a:r>
              <a:rPr lang="en-US" i="1" dirty="0" err="1"/>
              <a:t>ing</a:t>
            </a:r>
            <a:r>
              <a:rPr lang="en-US" dirty="0"/>
              <a:t> with durative non-completive activities, and infinitives with </a:t>
            </a:r>
            <a:r>
              <a:rPr lang="en-US" dirty="0" err="1"/>
              <a:t>stative</a:t>
            </a:r>
            <a:r>
              <a:rPr lang="en-US" dirty="0"/>
              <a:t> verbs. Various researchers agree on this, e.g. Broman Olsen &amp; Weinberg (1999) likewise show that a telic verb correlates with the presence of –</a:t>
            </a:r>
            <a:r>
              <a:rPr lang="en-US" i="1" dirty="0" err="1"/>
              <a:t>ed</a:t>
            </a:r>
            <a:r>
              <a:rPr lang="en-US" dirty="0"/>
              <a:t> and that –</a:t>
            </a:r>
            <a:r>
              <a:rPr lang="en-US" i="1" dirty="0" err="1"/>
              <a:t>ing</a:t>
            </a:r>
            <a:r>
              <a:rPr lang="en-US" dirty="0"/>
              <a:t> is frequent with dynamic and durative verbs.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7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Perfective Cycle: from lexical to grammatical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Resultative &gt; anterior &gt; perfective/past</a:t>
            </a:r>
          </a:p>
          <a:p>
            <a:pPr marL="0" indent="0">
              <a:buNone/>
            </a:pPr>
            <a:r>
              <a:rPr lang="en-US" sz="2900" dirty="0" err="1" smtClean="0"/>
              <a:t>Bybee</a:t>
            </a:r>
            <a:r>
              <a:rPr lang="en-US" sz="2900" dirty="0" smtClean="0"/>
              <a:t> </a:t>
            </a:r>
            <a:r>
              <a:rPr lang="en-US" sz="2900" dirty="0"/>
              <a:t>et al (1994: 105) </a:t>
            </a:r>
            <a:endParaRPr lang="en-US" sz="2900" dirty="0" smtClean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OE has </a:t>
            </a:r>
            <a:r>
              <a:rPr lang="en-US" sz="2900" i="1" dirty="0" err="1" smtClean="0"/>
              <a:t>ge</a:t>
            </a:r>
            <a:r>
              <a:rPr lang="en-US" sz="2900" i="1" dirty="0" smtClean="0"/>
              <a:t>-</a:t>
            </a:r>
            <a:r>
              <a:rPr lang="en-US" sz="2900" dirty="0" smtClean="0"/>
              <a:t> as perfective and </a:t>
            </a:r>
            <a:r>
              <a:rPr lang="en-US" sz="2900" i="1" dirty="0" smtClean="0"/>
              <a:t>have</a:t>
            </a:r>
            <a:r>
              <a:rPr lang="en-US" sz="2900" dirty="0" smtClean="0"/>
              <a:t> as resultative (for telic verbs) and as anterior/perfect:</a:t>
            </a:r>
          </a:p>
          <a:p>
            <a:pPr marL="0" indent="0">
              <a:buNone/>
            </a:pPr>
            <a:r>
              <a:rPr lang="en-US" sz="2900" dirty="0" smtClean="0"/>
              <a:t>(1) 	</a:t>
            </a:r>
            <a:r>
              <a:rPr lang="en-US" sz="2900" i="1" dirty="0" smtClean="0"/>
              <a:t>Her </a:t>
            </a:r>
            <a:r>
              <a:rPr lang="en-US" sz="2900" i="1" dirty="0" err="1"/>
              <a:t>Hengest</a:t>
            </a:r>
            <a:r>
              <a:rPr lang="en-US" sz="2900" i="1" dirty="0"/>
              <a:t> &amp; </a:t>
            </a:r>
            <a:r>
              <a:rPr lang="en-US" sz="2900" i="1" dirty="0" err="1"/>
              <a:t>Æsc</a:t>
            </a:r>
            <a:r>
              <a:rPr lang="en-US" sz="2900" i="1" dirty="0"/>
              <a:t> </a:t>
            </a:r>
            <a:r>
              <a:rPr lang="en-US" sz="2900" b="1" i="1" dirty="0" err="1"/>
              <a:t>gefuhton</a:t>
            </a:r>
            <a:r>
              <a:rPr lang="en-US" sz="2900" i="1" dirty="0"/>
              <a:t> </a:t>
            </a:r>
            <a:r>
              <a:rPr lang="en-US" sz="2900" i="1" dirty="0" err="1"/>
              <a:t>wið</a:t>
            </a:r>
            <a:r>
              <a:rPr lang="en-US" sz="2900" i="1" dirty="0"/>
              <a:t> </a:t>
            </a:r>
            <a:r>
              <a:rPr lang="en-US" sz="2900" i="1" dirty="0" err="1"/>
              <a:t>Walas</a:t>
            </a:r>
            <a:r>
              <a:rPr lang="en-US" sz="2900" i="1" dirty="0"/>
              <a:t> &amp; </a:t>
            </a:r>
            <a:r>
              <a:rPr lang="en-US" sz="2900" b="1" i="1" dirty="0" err="1" smtClean="0"/>
              <a:t>genamon</a:t>
            </a:r>
            <a:r>
              <a:rPr lang="en-US" sz="2900" i="1" dirty="0" smtClean="0"/>
              <a:t> </a:t>
            </a:r>
            <a:r>
              <a:rPr lang="en-US" sz="2900" i="1" dirty="0" err="1"/>
              <a:t>unarimenlicu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	`</a:t>
            </a:r>
            <a:r>
              <a:rPr lang="en-US" sz="2900" dirty="0"/>
              <a:t>In this year H and A fought against the </a:t>
            </a:r>
            <a:r>
              <a:rPr lang="en-US" sz="2900" dirty="0" smtClean="0"/>
              <a:t>Welsh </a:t>
            </a:r>
            <a:r>
              <a:rPr lang="en-US" sz="2900" dirty="0"/>
              <a:t>and took </a:t>
            </a:r>
            <a:r>
              <a:rPr lang="en-US" sz="2900" dirty="0" smtClean="0"/>
              <a:t>countless’</a:t>
            </a:r>
            <a:r>
              <a:rPr lang="en-US" sz="2900" dirty="0"/>
              <a:t>	(</a:t>
            </a:r>
            <a:r>
              <a:rPr lang="en-US" sz="2900" i="1" dirty="0"/>
              <a:t>Peterborough Chronicle</a:t>
            </a:r>
            <a:r>
              <a:rPr lang="en-US" sz="2900" dirty="0"/>
              <a:t>, 473.1</a:t>
            </a:r>
            <a:r>
              <a:rPr lang="en-US" sz="2900" dirty="0" smtClean="0"/>
              <a:t>).</a:t>
            </a:r>
          </a:p>
          <a:p>
            <a:pPr marL="0" indent="0">
              <a:buNone/>
            </a:pPr>
            <a:r>
              <a:rPr lang="en-US" sz="2900" dirty="0" smtClean="0"/>
              <a:t>(2)	</a:t>
            </a:r>
            <a:r>
              <a:rPr lang="en-US" sz="2900" b="1" i="1" dirty="0" err="1" smtClean="0"/>
              <a:t>Hæfde</a:t>
            </a:r>
            <a:r>
              <a:rPr lang="en-US" sz="2900" b="1" i="1" dirty="0" smtClean="0"/>
              <a:t> </a:t>
            </a:r>
            <a:r>
              <a:rPr lang="en-US" sz="2900" i="1" dirty="0" err="1"/>
              <a:t>hine</a:t>
            </a:r>
            <a:r>
              <a:rPr lang="en-US" sz="2900" i="1" dirty="0"/>
              <a:t> Penda </a:t>
            </a:r>
            <a:r>
              <a:rPr lang="en-US" sz="2900" b="1" i="1" dirty="0" err="1"/>
              <a:t>adrefedne</a:t>
            </a:r>
            <a:r>
              <a:rPr lang="en-US" sz="2900" i="1" dirty="0"/>
              <a:t> &amp; </a:t>
            </a:r>
            <a:r>
              <a:rPr lang="en-US" sz="2900" i="1" dirty="0" err="1"/>
              <a:t>rices</a:t>
            </a:r>
            <a:r>
              <a:rPr lang="en-US" sz="2900" i="1" dirty="0"/>
              <a:t> </a:t>
            </a:r>
            <a:r>
              <a:rPr lang="en-US" sz="2900" b="1" i="1" dirty="0" err="1" smtClean="0"/>
              <a:t>benumene</a:t>
            </a:r>
            <a:endParaRPr lang="en-US" sz="2900" b="1" i="1" dirty="0" smtClean="0"/>
          </a:p>
          <a:p>
            <a:pPr marL="400050" lvl="1" indent="0">
              <a:buNone/>
            </a:pPr>
            <a:r>
              <a:rPr lang="en-US" sz="2900" dirty="0" smtClean="0"/>
              <a:t>	had him Penda driven and land taken</a:t>
            </a:r>
          </a:p>
          <a:p>
            <a:pPr marL="400050" lvl="1" indent="0">
              <a:buNone/>
            </a:pPr>
            <a:r>
              <a:rPr lang="en-US" sz="2900" dirty="0"/>
              <a:t>	</a:t>
            </a:r>
            <a:r>
              <a:rPr lang="en-US" sz="2900" dirty="0" smtClean="0"/>
              <a:t>`Penda had driven him and had taken his land.’</a:t>
            </a:r>
          </a:p>
          <a:p>
            <a:pPr marL="400050" lvl="1" indent="0">
              <a:buNone/>
            </a:pPr>
            <a:r>
              <a:rPr lang="en-US" sz="2900" dirty="0"/>
              <a:t>	</a:t>
            </a:r>
            <a:r>
              <a:rPr lang="en-US" sz="2900" dirty="0" smtClean="0"/>
              <a:t>(</a:t>
            </a:r>
            <a:r>
              <a:rPr lang="en-US" sz="2900" i="1" dirty="0"/>
              <a:t>Peterborough Chronicle</a:t>
            </a:r>
            <a:r>
              <a:rPr lang="en-US" sz="2900" dirty="0"/>
              <a:t>, </a:t>
            </a:r>
            <a:r>
              <a:rPr lang="en-US" sz="2900" dirty="0" smtClean="0"/>
              <a:t>658.3)</a:t>
            </a:r>
          </a:p>
          <a:p>
            <a:pPr marL="0" indent="0">
              <a:buNone/>
            </a:pPr>
            <a:r>
              <a:rPr lang="en-US" sz="2900" dirty="0" smtClean="0"/>
              <a:t>(3)	</a:t>
            </a:r>
            <a:r>
              <a:rPr lang="en-US" sz="2900" i="1" dirty="0" err="1"/>
              <a:t>Þa</a:t>
            </a:r>
            <a:r>
              <a:rPr lang="en-US" sz="2900" i="1" dirty="0"/>
              <a:t> </a:t>
            </a:r>
            <a:r>
              <a:rPr lang="en-US" sz="2900" i="1" dirty="0" err="1" smtClean="0"/>
              <a:t>hie</a:t>
            </a:r>
            <a:r>
              <a:rPr lang="en-US" sz="2900" i="1" dirty="0" smtClean="0"/>
              <a:t> </a:t>
            </a:r>
            <a:r>
              <a:rPr lang="en-US" sz="2900" i="1" dirty="0" err="1" smtClean="0"/>
              <a:t>ða</a:t>
            </a:r>
            <a:r>
              <a:rPr lang="en-US" sz="2900" i="1" dirty="0" smtClean="0"/>
              <a:t> </a:t>
            </a:r>
            <a:r>
              <a:rPr lang="en-US" sz="2900" b="1" i="1" dirty="0" err="1" smtClean="0"/>
              <a:t>hæfdon</a:t>
            </a:r>
            <a:r>
              <a:rPr lang="en-US" sz="2900" i="1" dirty="0" smtClean="0"/>
              <a:t> </a:t>
            </a:r>
            <a:r>
              <a:rPr lang="en-US" sz="2900" i="1" dirty="0" err="1"/>
              <a:t>feorðan</a:t>
            </a:r>
            <a:r>
              <a:rPr lang="en-US" sz="2900" i="1" dirty="0"/>
              <a:t> 	</a:t>
            </a:r>
            <a:r>
              <a:rPr lang="en-US" sz="2900" i="1" dirty="0" err="1"/>
              <a:t>dæl</a:t>
            </a:r>
            <a:r>
              <a:rPr lang="en-US" sz="2900" i="1" dirty="0"/>
              <a:t> </a:t>
            </a:r>
            <a:r>
              <a:rPr lang="en-US" sz="2900" i="1" dirty="0" err="1" smtClean="0"/>
              <a:t>þære</a:t>
            </a:r>
            <a:r>
              <a:rPr lang="en-US" sz="2900" i="1" dirty="0" smtClean="0"/>
              <a:t> </a:t>
            </a:r>
            <a:r>
              <a:rPr lang="en-US" sz="2900" i="1" dirty="0" err="1"/>
              <a:t>ea</a:t>
            </a:r>
            <a:r>
              <a:rPr lang="en-US" sz="2900" i="1" dirty="0"/>
              <a:t> </a:t>
            </a:r>
            <a:r>
              <a:rPr lang="en-US" sz="2900" b="1" i="1" dirty="0" err="1"/>
              <a:t>geswummen</a:t>
            </a:r>
            <a:r>
              <a:rPr lang="en-US" sz="2900" i="1" dirty="0"/>
              <a:t>, 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	then </a:t>
            </a:r>
            <a:r>
              <a:rPr lang="en-US" sz="2900" dirty="0" smtClean="0"/>
              <a:t> they then had fourth 	part that </a:t>
            </a:r>
            <a:r>
              <a:rPr lang="en-US" sz="2900" dirty="0"/>
              <a:t>river swum</a:t>
            </a:r>
            <a:endParaRPr lang="en-US" sz="2900" dirty="0" smtClean="0"/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i="1" dirty="0" smtClean="0"/>
              <a:t>Have</a:t>
            </a:r>
            <a:r>
              <a:rPr lang="en-US" dirty="0" smtClean="0"/>
              <a:t> </a:t>
            </a:r>
            <a:r>
              <a:rPr lang="en-US" dirty="0"/>
              <a:t>in Germanic is now past but in Mod English </a:t>
            </a:r>
            <a:r>
              <a:rPr lang="en-US" i="1" dirty="0"/>
              <a:t>have </a:t>
            </a:r>
            <a:r>
              <a:rPr lang="en-US" dirty="0"/>
              <a:t>is decreasing after an initial increase. (</a:t>
            </a:r>
            <a:r>
              <a:rPr lang="en-US" dirty="0" err="1"/>
              <a:t>Elsness</a:t>
            </a:r>
            <a:r>
              <a:rPr lang="en-US" dirty="0"/>
              <a:t> 1996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5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From result to anterior: Carey (2005) shows present </a:t>
            </a:r>
            <a:r>
              <a:rPr lang="en-US" i="1" dirty="0" smtClean="0"/>
              <a:t>nu</a:t>
            </a:r>
            <a:r>
              <a:rPr lang="en-US" dirty="0" smtClean="0"/>
              <a:t> `now’ vs anterior </a:t>
            </a:r>
            <a:r>
              <a:rPr lang="en-US" i="1" dirty="0" err="1" smtClean="0"/>
              <a:t>ær</a:t>
            </a:r>
            <a:r>
              <a:rPr lang="en-US" dirty="0" smtClean="0"/>
              <a:t> `before’ </a:t>
            </a:r>
            <a:r>
              <a:rPr lang="en-US" i="1" dirty="0" err="1" smtClean="0"/>
              <a:t>siþþan</a:t>
            </a:r>
            <a:r>
              <a:rPr lang="en-US" dirty="0" smtClean="0"/>
              <a:t> `since’ with </a:t>
            </a:r>
            <a:r>
              <a:rPr lang="en-US" i="1" dirty="0" smtClean="0"/>
              <a:t>have</a:t>
            </a:r>
            <a:r>
              <a:rPr lang="en-US" dirty="0" smtClean="0"/>
              <a:t> +PP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840968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0" y="5257800"/>
            <a:ext cx="746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Various claims about perfect &gt; past change in </a:t>
            </a:r>
            <a:r>
              <a:rPr lang="en-US" sz="2800" dirty="0" err="1"/>
              <a:t>BrE</a:t>
            </a:r>
            <a:r>
              <a:rPr lang="en-US" sz="2800" dirty="0"/>
              <a:t> but </a:t>
            </a:r>
            <a:r>
              <a:rPr lang="en-US" sz="2800" dirty="0" err="1"/>
              <a:t>AmE</a:t>
            </a:r>
            <a:r>
              <a:rPr lang="en-US" sz="2800" dirty="0"/>
              <a:t> decrease in perfect.</a:t>
            </a:r>
          </a:p>
        </p:txBody>
      </p:sp>
    </p:spTree>
    <p:extLst>
      <p:ext uri="{BB962C8B-B14F-4D97-AF65-F5344CB8AC3E}">
        <p14:creationId xmlns:p14="http://schemas.microsoft.com/office/powerpoint/2010/main" val="3225263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perfective </a:t>
            </a:r>
            <a:r>
              <a:rPr lang="en-US" i="1" dirty="0" err="1" smtClean="0"/>
              <a:t>ge</a:t>
            </a:r>
            <a:r>
              <a:rPr lang="en-US" dirty="0" smtClean="0"/>
              <a:t>- to telic </a:t>
            </a:r>
            <a:r>
              <a:rPr lang="en-US" i="1" dirty="0" smtClean="0"/>
              <a:t>up</a:t>
            </a:r>
            <a:r>
              <a:rPr lang="en-US" dirty="0" smtClean="0"/>
              <a:t> in the </a:t>
            </a:r>
            <a:r>
              <a:rPr lang="en-US" i="1" dirty="0" smtClean="0"/>
              <a:t>Peterborough </a:t>
            </a:r>
            <a:r>
              <a:rPr lang="en-US" i="1" dirty="0"/>
              <a:t>Chronicle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(1)</a:t>
            </a:r>
            <a:r>
              <a:rPr lang="en-US" i="1" dirty="0"/>
              <a:t>	</a:t>
            </a:r>
            <a:r>
              <a:rPr lang="en-US" i="1" dirty="0" err="1"/>
              <a:t>Headda</a:t>
            </a:r>
            <a:r>
              <a:rPr lang="en-US" i="1" dirty="0"/>
              <a:t> abbot </a:t>
            </a:r>
            <a:r>
              <a:rPr lang="en-US" b="1" i="1" dirty="0" err="1"/>
              <a:t>heafde</a:t>
            </a:r>
            <a:r>
              <a:rPr lang="en-US" i="1" dirty="0"/>
              <a:t> </a:t>
            </a:r>
            <a:r>
              <a:rPr lang="en-US" i="1" dirty="0" err="1"/>
              <a:t>ær</a:t>
            </a:r>
            <a:r>
              <a:rPr lang="en-US" i="1" dirty="0"/>
              <a:t> </a:t>
            </a:r>
            <a:r>
              <a:rPr lang="en-US" b="1" i="1" dirty="0" err="1"/>
              <a:t>ge</a:t>
            </a:r>
            <a:r>
              <a:rPr lang="en-US" i="1" dirty="0" err="1"/>
              <a:t>writon</a:t>
            </a:r>
            <a:r>
              <a:rPr lang="en-US" i="1" dirty="0"/>
              <a:t> </a:t>
            </a:r>
            <a:r>
              <a:rPr lang="en-US" i="1" dirty="0" err="1"/>
              <a:t>hu</a:t>
            </a:r>
            <a:r>
              <a:rPr lang="en-US" i="1" dirty="0"/>
              <a:t> </a:t>
            </a:r>
            <a:r>
              <a:rPr lang="en-US" i="1" dirty="0" err="1"/>
              <a:t>Wulfhere</a:t>
            </a:r>
            <a:r>
              <a:rPr lang="en-US" i="1" dirty="0"/>
              <a:t> ...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`</a:t>
            </a:r>
            <a:r>
              <a:rPr lang="en-US" dirty="0" err="1"/>
              <a:t>Headda</a:t>
            </a:r>
            <a:r>
              <a:rPr lang="en-US" dirty="0"/>
              <a:t> the abbot had before written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PC, 350, before a960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(2)</a:t>
            </a:r>
            <a:r>
              <a:rPr lang="en-US" dirty="0"/>
              <a:t>	</a:t>
            </a:r>
            <a:r>
              <a:rPr lang="en-US" i="1" dirty="0" err="1"/>
              <a:t>til</a:t>
            </a:r>
            <a:r>
              <a:rPr lang="en-US" i="1" dirty="0"/>
              <a:t> he </a:t>
            </a:r>
            <a:r>
              <a:rPr lang="en-US" b="1" i="1" dirty="0" err="1"/>
              <a:t>a</a:t>
            </a:r>
            <a:r>
              <a:rPr lang="en-US" i="1" dirty="0" err="1"/>
              <a:t>iauen</a:t>
            </a:r>
            <a:r>
              <a:rPr lang="en-US" i="1" dirty="0"/>
              <a:t> </a:t>
            </a:r>
            <a:r>
              <a:rPr lang="en-US" b="1" i="1" dirty="0"/>
              <a:t>up</a:t>
            </a:r>
            <a:r>
              <a:rPr lang="en-US" i="1" dirty="0"/>
              <a:t> here castles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`till they gave up their castles.' </a:t>
            </a:r>
            <a:r>
              <a:rPr lang="en-US" dirty="0" smtClean="0"/>
              <a:t>(PC, 1140</a:t>
            </a:r>
            <a:r>
              <a:rPr lang="en-US" dirty="0"/>
              <a:t>, 52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(3</a:t>
            </a:r>
            <a:r>
              <a:rPr lang="en-US" dirty="0"/>
              <a:t>)</a:t>
            </a:r>
            <a:r>
              <a:rPr lang="en-US" i="1" dirty="0"/>
              <a:t>	Sum he </a:t>
            </a:r>
            <a:r>
              <a:rPr lang="en-US" i="1" dirty="0" err="1"/>
              <a:t>iaf</a:t>
            </a:r>
            <a:r>
              <a:rPr lang="en-US" i="1" dirty="0"/>
              <a:t> </a:t>
            </a:r>
            <a:r>
              <a:rPr lang="en-US" b="1" i="1" dirty="0"/>
              <a:t>up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`Some (castles) he gave up.' (PC 1140)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(4</a:t>
            </a:r>
            <a:r>
              <a:rPr lang="en-US" dirty="0"/>
              <a:t>)</a:t>
            </a:r>
            <a:r>
              <a:rPr lang="en-US" i="1" dirty="0"/>
              <a:t>	he </a:t>
            </a:r>
            <a:r>
              <a:rPr lang="en-US" i="1" dirty="0" err="1"/>
              <a:t>uuolde</a:t>
            </a:r>
            <a:r>
              <a:rPr lang="en-US" i="1" dirty="0"/>
              <a:t> </a:t>
            </a:r>
            <a:r>
              <a:rPr lang="en-US" i="1" dirty="0" err="1"/>
              <a:t>iiuen</a:t>
            </a:r>
            <a:r>
              <a:rPr lang="en-US" i="1" dirty="0"/>
              <a:t> </a:t>
            </a:r>
            <a:r>
              <a:rPr lang="en-US" i="1" dirty="0" err="1"/>
              <a:t>heom</a:t>
            </a:r>
            <a:r>
              <a:rPr lang="en-US" i="1" dirty="0"/>
              <a:t> </a:t>
            </a:r>
            <a:r>
              <a:rPr lang="en-US" b="1" i="1" dirty="0"/>
              <a:t>up</a:t>
            </a:r>
            <a:r>
              <a:rPr lang="en-US" i="1" dirty="0"/>
              <a:t> </a:t>
            </a:r>
            <a:r>
              <a:rPr lang="en-US" i="1" dirty="0" err="1"/>
              <a:t>Wincestre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`he would give Winchester up to them.' (PC 1140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But </a:t>
            </a:r>
            <a:r>
              <a:rPr lang="en-US" i="1" dirty="0" smtClean="0"/>
              <a:t>up</a:t>
            </a:r>
            <a:r>
              <a:rPr lang="en-US" dirty="0" smtClean="0"/>
              <a:t> never </a:t>
            </a:r>
            <a:r>
              <a:rPr lang="en-US" dirty="0" err="1" smtClean="0"/>
              <a:t>grammaticalized</a:t>
            </a:r>
            <a:r>
              <a:rPr lang="en-US" dirty="0" smtClean="0"/>
              <a:t> into a perfective in Middle English; stayed lexical indicating result/telicity.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7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Renewal involves P &gt; ASP: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Smyth (1920: 366):"[t]he addition of a preposition ... to a verbal form may mark the completion of the action of the verbal idea (perfective action)".</a:t>
            </a:r>
          </a:p>
          <a:p>
            <a:pPr marL="0" indent="0">
              <a:buNone/>
            </a:pPr>
            <a:r>
              <a:rPr lang="en-US" dirty="0"/>
              <a:t>(1) 	</a:t>
            </a:r>
            <a:r>
              <a:rPr lang="en-US" b="1" i="1" dirty="0" err="1"/>
              <a:t>eis</a:t>
            </a:r>
            <a:r>
              <a:rPr lang="en-US" i="1" dirty="0" err="1"/>
              <a:t>-elthen</a:t>
            </a:r>
            <a:r>
              <a:rPr lang="en-US" i="1" dirty="0"/>
              <a:t>	</a:t>
            </a:r>
            <a:r>
              <a:rPr lang="en-US" b="1" i="1" dirty="0" err="1"/>
              <a:t>eis</a:t>
            </a:r>
            <a:r>
              <a:rPr lang="en-US" i="1" dirty="0"/>
              <a:t>	ton	</a:t>
            </a:r>
            <a:r>
              <a:rPr lang="en-US" i="1" dirty="0" err="1"/>
              <a:t>oikon</a:t>
            </a:r>
            <a:r>
              <a:rPr lang="en-US" dirty="0"/>
              <a:t>		NT Greek</a:t>
            </a:r>
          </a:p>
          <a:p>
            <a:pPr marL="0" indent="0">
              <a:buNone/>
            </a:pPr>
            <a:r>
              <a:rPr lang="en-US" dirty="0"/>
              <a:t>	in-came	in	the	house</a:t>
            </a:r>
          </a:p>
          <a:p>
            <a:pPr marL="0" indent="0">
              <a:buNone/>
            </a:pPr>
            <a:r>
              <a:rPr lang="en-US" dirty="0"/>
              <a:t>`He entered the house.’ (Luke 1.40, </a:t>
            </a:r>
            <a:r>
              <a:rPr lang="en-US" dirty="0" err="1"/>
              <a:t>Goetting</a:t>
            </a:r>
            <a:r>
              <a:rPr lang="en-US" dirty="0"/>
              <a:t> 2007: 317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(2)	</a:t>
            </a:r>
            <a:r>
              <a:rPr lang="en-US" i="1" dirty="0"/>
              <a:t>Ivan </a:t>
            </a:r>
            <a:r>
              <a:rPr lang="en-US" i="1" dirty="0" err="1"/>
              <a:t>skoči</a:t>
            </a:r>
            <a:r>
              <a:rPr lang="en-US" i="1" dirty="0"/>
              <a:t> </a:t>
            </a:r>
            <a:r>
              <a:rPr lang="en-US" i="1" dirty="0" smtClean="0"/>
              <a:t>	</a:t>
            </a:r>
            <a:r>
              <a:rPr lang="en-US" b="1" i="1" dirty="0" err="1" smtClean="0"/>
              <a:t>prez</a:t>
            </a:r>
            <a:r>
              <a:rPr lang="en-US" b="1" i="1" dirty="0" smtClean="0"/>
              <a:t> </a:t>
            </a:r>
            <a:r>
              <a:rPr lang="en-US" i="1" dirty="0" err="1"/>
              <a:t>ogradata</a:t>
            </a:r>
            <a:r>
              <a:rPr lang="en-US" i="1" dirty="0"/>
              <a:t> 		</a:t>
            </a:r>
            <a:r>
              <a:rPr lang="en-US" dirty="0" smtClean="0"/>
              <a:t>Bulgarian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Ivan jumped over fence-the </a:t>
            </a:r>
          </a:p>
          <a:p>
            <a:pPr marL="0" indent="0">
              <a:buNone/>
            </a:pPr>
            <a:r>
              <a:rPr lang="en-US" dirty="0"/>
              <a:t>	`Ivan jumped over the fence.’ </a:t>
            </a:r>
          </a:p>
          <a:p>
            <a:pPr marL="0" indent="0">
              <a:buNone/>
            </a:pPr>
            <a:r>
              <a:rPr lang="en-US" dirty="0"/>
              <a:t>(3)	</a:t>
            </a:r>
            <a:r>
              <a:rPr lang="en-US" i="1" dirty="0"/>
              <a:t>Ivan</a:t>
            </a:r>
            <a:r>
              <a:rPr lang="en-US" b="1" i="1" dirty="0"/>
              <a:t> </a:t>
            </a:r>
            <a:r>
              <a:rPr lang="en-US" b="1" i="1" dirty="0" err="1"/>
              <a:t>pres-</a:t>
            </a:r>
            <a:r>
              <a:rPr lang="en-US" i="1" dirty="0" err="1"/>
              <a:t>koči</a:t>
            </a:r>
            <a:r>
              <a:rPr lang="en-US" i="1" dirty="0"/>
              <a:t> 	</a:t>
            </a:r>
            <a:r>
              <a:rPr lang="en-US" i="1" dirty="0" err="1"/>
              <a:t>ogradata</a:t>
            </a:r>
            <a:r>
              <a:rPr lang="en-US" i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Ivan over-jumped </a:t>
            </a:r>
            <a:r>
              <a:rPr lang="en-US" dirty="0" smtClean="0"/>
              <a:t>	</a:t>
            </a:r>
            <a:r>
              <a:rPr lang="en-US" dirty="0" err="1" smtClean="0"/>
              <a:t>fence.the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`Ivan jumped the fence.' </a:t>
            </a:r>
          </a:p>
          <a:p>
            <a:pPr marL="0" indent="0">
              <a:buNone/>
            </a:pPr>
            <a:r>
              <a:rPr lang="en-US" dirty="0"/>
              <a:t>	(Mariana Bahtchevanova p.c.)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0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</a:t>
            </a:r>
            <a:r>
              <a:rPr lang="en-US" dirty="0" smtClean="0"/>
              <a:t> Renewal </a:t>
            </a:r>
            <a:r>
              <a:rPr lang="en-US" dirty="0"/>
              <a:t>of the resultative </a:t>
            </a:r>
            <a:r>
              <a:rPr lang="en-US" dirty="0" smtClean="0"/>
              <a:t>lexical aspect by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evaporate </a:t>
            </a:r>
            <a:r>
              <a:rPr lang="en-US" altLang="en-US" dirty="0"/>
              <a:t>out		boost up</a:t>
            </a:r>
          </a:p>
          <a:p>
            <a:pPr marL="0" indent="0">
              <a:buNone/>
            </a:pPr>
            <a:r>
              <a:rPr lang="en-US" altLang="en-US" dirty="0"/>
              <a:t>dissipate away		issue out</a:t>
            </a:r>
          </a:p>
          <a:p>
            <a:pPr marL="0" indent="0">
              <a:buNone/>
            </a:pPr>
            <a:r>
              <a:rPr lang="en-US" altLang="en-US" dirty="0"/>
              <a:t>spend down		order up </a:t>
            </a:r>
          </a:p>
          <a:p>
            <a:pPr marL="0" indent="0">
              <a:buNone/>
            </a:pPr>
            <a:r>
              <a:rPr lang="en-US" altLang="en-US" dirty="0"/>
              <a:t>receive </a:t>
            </a:r>
            <a:r>
              <a:rPr lang="en-US" altLang="en-US" dirty="0" smtClean="0"/>
              <a:t>in/back</a:t>
            </a:r>
            <a:r>
              <a:rPr lang="en-US" altLang="en-US" dirty="0"/>
              <a:t>		offer up</a:t>
            </a:r>
          </a:p>
          <a:p>
            <a:pPr marL="0" indent="0">
              <a:buNone/>
            </a:pPr>
            <a:r>
              <a:rPr lang="en-US" altLang="en-US" dirty="0"/>
              <a:t>copy out			distribute out</a:t>
            </a:r>
          </a:p>
          <a:p>
            <a:pPr marL="0" indent="0">
              <a:buNone/>
            </a:pPr>
            <a:r>
              <a:rPr lang="en-US" altLang="en-US" dirty="0"/>
              <a:t>present out		</a:t>
            </a:r>
            <a:r>
              <a:rPr lang="en-US" altLang="en-US" dirty="0" smtClean="0"/>
              <a:t>include </a:t>
            </a:r>
            <a:r>
              <a:rPr lang="en-US" altLang="en-US" dirty="0"/>
              <a:t>in</a:t>
            </a:r>
          </a:p>
          <a:p>
            <a:pPr marL="0" indent="0">
              <a:buNone/>
            </a:pPr>
            <a:r>
              <a:rPr lang="en-US" altLang="en-US" dirty="0"/>
              <a:t>compact down		calculate </a:t>
            </a:r>
            <a:r>
              <a:rPr lang="en-US" altLang="en-US" dirty="0" smtClean="0"/>
              <a:t>out</a:t>
            </a:r>
          </a:p>
          <a:p>
            <a:pPr marL="0" indent="0">
              <a:buNone/>
            </a:pPr>
            <a:r>
              <a:rPr lang="en-US" altLang="en-US" dirty="0" smtClean="0"/>
              <a:t>report up			return back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449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Cycles: some loss of lexical aspect and gain of grammatical and lexical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Telic Adverb &gt; Perfective ASP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Resultative </a:t>
            </a:r>
            <a:r>
              <a:rPr lang="en-US" i="1" dirty="0" smtClean="0"/>
              <a:t>have</a:t>
            </a:r>
            <a:r>
              <a:rPr lang="en-US" dirty="0" smtClean="0"/>
              <a:t> + PP (and </a:t>
            </a:r>
            <a:r>
              <a:rPr lang="en-US" i="1" dirty="0" err="1" smtClean="0"/>
              <a:t>ge</a:t>
            </a:r>
            <a:r>
              <a:rPr lang="en-US" dirty="0" smtClean="0"/>
              <a:t>-) &gt; Anterior &gt; Perfective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380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Cycle in von der </a:t>
            </a:r>
            <a:r>
              <a:rPr lang="en-US" altLang="en-US" sz="3600" dirty="0" err="1" smtClean="0"/>
              <a:t>Gabelentz</a:t>
            </a:r>
            <a:r>
              <a:rPr lang="en-US" altLang="en-US" sz="3600" dirty="0" smtClean="0"/>
              <a:t> (1901)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	The history of language moves in the diagonal of two forces: </a:t>
            </a:r>
            <a:r>
              <a:rPr lang="en-US" altLang="en-US" sz="2800" b="1" dirty="0" smtClean="0"/>
              <a:t>the impulse toward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comfort</a:t>
            </a:r>
            <a:r>
              <a:rPr lang="en-US" altLang="en-US" sz="2800" b="1" dirty="0" smtClean="0"/>
              <a:t>, which leads to the wearing down of sounds, and that toward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clarity</a:t>
            </a:r>
            <a:r>
              <a:rPr lang="en-US" altLang="en-US" sz="2800" dirty="0" smtClean="0"/>
              <a:t>, which disallows this erosion and the destruction of the language. The affixes grind themselves down, disappear without a trace; their functions or similar ones, however, require new expression. They acquire this expression, by the method of isolating languages, through word order or clarifying words. </a:t>
            </a:r>
          </a:p>
        </p:txBody>
      </p:sp>
    </p:spTree>
    <p:extLst>
      <p:ext uri="{BB962C8B-B14F-4D97-AF65-F5344CB8AC3E}">
        <p14:creationId xmlns:p14="http://schemas.microsoft.com/office/powerpoint/2010/main" val="83928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ctd</a:t>
            </a:r>
            <a:r>
              <a:rPr lang="en-US" altLang="en-US" dirty="0" smtClean="0"/>
              <a:t>: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The latter, in the course of time, </a:t>
            </a:r>
            <a:r>
              <a:rPr lang="en-US" altLang="en-US" b="1" dirty="0" smtClean="0"/>
              <a:t>undergo agglutination, erosion, and in the mean time renewal is prepared: periphrastic expressions are preferred</a:t>
            </a:r>
            <a:r>
              <a:rPr lang="en-US" altLang="en-US" dirty="0" smtClean="0"/>
              <a:t> ... always the same: the development curves back towards isolation, not in the old way, but in a parallel fashion. That's why I compare them to spirals.</a:t>
            </a:r>
          </a:p>
        </p:txBody>
      </p:sp>
    </p:spTree>
    <p:extLst>
      <p:ext uri="{BB962C8B-B14F-4D97-AF65-F5344CB8AC3E}">
        <p14:creationId xmlns:p14="http://schemas.microsoft.com/office/powerpoint/2010/main" val="1470746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 (Brown 1973) at 1;6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err="1"/>
              <a:t>unaccusative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b="1" dirty="0" err="1" smtClean="0"/>
              <a:t>unergative</a:t>
            </a:r>
            <a:r>
              <a:rPr lang="en-US" b="1" dirty="0"/>
              <a:t>	</a:t>
            </a:r>
            <a:r>
              <a:rPr lang="en-US" b="1" dirty="0" smtClean="0"/>
              <a:t>transitive</a:t>
            </a:r>
            <a:r>
              <a:rPr lang="en-US" b="1" dirty="0"/>
              <a:t>		other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block broke 	</a:t>
            </a:r>
            <a:r>
              <a:rPr lang="en-US" dirty="0" smtClean="0"/>
              <a:t>	(</a:t>
            </a:r>
            <a:r>
              <a:rPr lang="en-US" dirty="0"/>
              <a:t>fish are) swimming	</a:t>
            </a:r>
            <a:r>
              <a:rPr lang="en-US" dirty="0" smtClean="0"/>
              <a:t> Eve </a:t>
            </a:r>
            <a:r>
              <a:rPr lang="en-US" dirty="0"/>
              <a:t>pencil 	</a:t>
            </a:r>
            <a:r>
              <a:rPr lang="en-US" dirty="0" smtClean="0"/>
              <a:t>that </a:t>
            </a:r>
            <a:r>
              <a:rPr lang="en-US" dirty="0"/>
              <a:t>radio</a:t>
            </a:r>
          </a:p>
          <a:p>
            <a:pPr marL="0" indent="0">
              <a:buNone/>
            </a:pPr>
            <a:r>
              <a:rPr lang="en-US" dirty="0"/>
              <a:t>(Neil) sit	</a:t>
            </a:r>
            <a:r>
              <a:rPr lang="en-US" dirty="0" smtClean="0"/>
              <a:t>	</a:t>
            </a:r>
            <a:r>
              <a:rPr lang="en-US" dirty="0"/>
              <a:t>	wait, play, cook	</a:t>
            </a:r>
            <a:r>
              <a:rPr lang="en-US" dirty="0" smtClean="0"/>
              <a:t>I </a:t>
            </a:r>
            <a:r>
              <a:rPr lang="en-US" dirty="0"/>
              <a:t>did </a:t>
            </a:r>
            <a:r>
              <a:rPr lang="en-US" dirty="0" smtClean="0"/>
              <a:t>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down, busy, gone 	</a:t>
            </a:r>
            <a:r>
              <a:rPr lang="en-US" dirty="0" smtClean="0"/>
              <a:t>	look</a:t>
            </a:r>
            <a:r>
              <a:rPr lang="en-US" dirty="0"/>
              <a:t>		</a:t>
            </a:r>
            <a:r>
              <a:rPr lang="en-US" dirty="0" smtClean="0"/>
              <a:t>Eve/you </a:t>
            </a:r>
            <a:r>
              <a:rPr lang="en-US" dirty="0"/>
              <a:t>find it	</a:t>
            </a:r>
          </a:p>
          <a:p>
            <a:pPr marL="0" indent="0">
              <a:buNone/>
            </a:pPr>
            <a:r>
              <a:rPr lang="en-US" dirty="0"/>
              <a:t>Mommy down, open	Eve writing	</a:t>
            </a:r>
            <a:r>
              <a:rPr lang="en-US" dirty="0" smtClean="0"/>
              <a:t>see </a:t>
            </a:r>
            <a:r>
              <a:rPr lang="en-US" dirty="0" err="1"/>
              <a:t>ya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come down, 		stand dance	</a:t>
            </a:r>
            <a:r>
              <a:rPr lang="en-US" dirty="0" smtClean="0"/>
              <a:t>doll </a:t>
            </a:r>
            <a:r>
              <a:rPr lang="en-US" dirty="0"/>
              <a:t>eat celery	</a:t>
            </a:r>
          </a:p>
          <a:p>
            <a:pPr marL="0" indent="0">
              <a:buNone/>
            </a:pPr>
            <a:r>
              <a:rPr lang="en-US" dirty="0"/>
              <a:t>sit down, fall down	</a:t>
            </a:r>
            <a:r>
              <a:rPr lang="en-US" dirty="0" smtClean="0"/>
              <a:t>	Mommy </a:t>
            </a:r>
            <a:r>
              <a:rPr lang="en-US" dirty="0"/>
              <a:t>step	</a:t>
            </a:r>
            <a:r>
              <a:rPr lang="en-US" dirty="0" smtClean="0"/>
              <a:t>read </a:t>
            </a:r>
            <a:r>
              <a:rPr lang="en-US" dirty="0"/>
              <a:t>the puzzle</a:t>
            </a:r>
          </a:p>
          <a:p>
            <a:pPr marL="0" indent="0">
              <a:buNone/>
            </a:pPr>
            <a:r>
              <a:rPr lang="en-US" dirty="0"/>
              <a:t>(finger) stuck 		Mommy swing?	change her</a:t>
            </a:r>
          </a:p>
          <a:p>
            <a:pPr marL="0" indent="0">
              <a:buNone/>
            </a:pPr>
            <a:r>
              <a:rPr lang="en-US" dirty="0"/>
              <a:t>lie down stool				</a:t>
            </a:r>
            <a:r>
              <a:rPr lang="en-US" dirty="0" smtClean="0"/>
              <a:t>man </a:t>
            </a:r>
            <a:r>
              <a:rPr lang="en-US" dirty="0"/>
              <a:t>(no) taste it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get </a:t>
            </a:r>
            <a:r>
              <a:rPr lang="en-US" dirty="0"/>
              <a:t>her/it		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fix </a:t>
            </a:r>
            <a:r>
              <a:rPr lang="en-US" dirty="0"/>
              <a:t>(it)/	Mommy fix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bring </a:t>
            </a:r>
            <a:r>
              <a:rPr lang="en-US" dirty="0"/>
              <a:t>it	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want </a:t>
            </a:r>
            <a:r>
              <a:rPr lang="en-US" dirty="0"/>
              <a:t>Mommy letter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write </a:t>
            </a:r>
            <a:r>
              <a:rPr lang="en-US" dirty="0"/>
              <a:t>a paper	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man/papa </a:t>
            </a:r>
            <a:r>
              <a:rPr lang="en-US" dirty="0"/>
              <a:t>have it</a:t>
            </a:r>
          </a:p>
          <a:p>
            <a:pPr marL="0" indent="0">
              <a:buNone/>
            </a:pPr>
            <a:r>
              <a:rPr lang="en-US" dirty="0"/>
              <a:t>	 	 	 	 	</a:t>
            </a:r>
            <a:r>
              <a:rPr lang="en-US" dirty="0" smtClean="0"/>
              <a:t>(</a:t>
            </a:r>
            <a:r>
              <a:rPr lang="en-US" dirty="0"/>
              <a:t>you) find it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smtClean="0"/>
              <a:t>play </a:t>
            </a:r>
            <a:r>
              <a:rPr lang="en-US" dirty="0"/>
              <a:t>(step)</a:t>
            </a:r>
          </a:p>
        </p:txBody>
      </p:sp>
    </p:spTree>
    <p:extLst>
      <p:ext uri="{BB962C8B-B14F-4D97-AF65-F5344CB8AC3E}">
        <p14:creationId xmlns:p14="http://schemas.microsoft.com/office/powerpoint/2010/main" val="421966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Adam (Brown 1973) has </a:t>
            </a:r>
            <a:r>
              <a:rPr lang="en-US" i="1" dirty="0" smtClean="0"/>
              <a:t>drawing</a:t>
            </a:r>
            <a:r>
              <a:rPr lang="en-US" dirty="0" smtClean="0"/>
              <a:t> at 2;7 and </a:t>
            </a:r>
            <a:r>
              <a:rPr lang="en-US" i="1" dirty="0" err="1"/>
              <a:t>drawed</a:t>
            </a:r>
            <a:r>
              <a:rPr lang="en-US" dirty="0"/>
              <a:t> </a:t>
            </a:r>
            <a:r>
              <a:rPr lang="en-US" dirty="0" smtClean="0"/>
              <a:t>at 4;3, as expected, but </a:t>
            </a:r>
            <a:r>
              <a:rPr lang="en-US" dirty="0"/>
              <a:t>many </a:t>
            </a:r>
            <a:r>
              <a:rPr lang="en-US" dirty="0" smtClean="0"/>
              <a:t>factors are involved.</a:t>
            </a:r>
          </a:p>
        </p:txBody>
      </p:sp>
      <p:pic>
        <p:nvPicPr>
          <p:cNvPr id="5" name="Picture 3" descr="bb0971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8600"/>
            <a:ext cx="9144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2365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2930</Words>
  <Application>Microsoft Macintosh PowerPoint</Application>
  <PresentationFormat>On-screen Show (4:3)</PresentationFormat>
  <Paragraphs>536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Office Theme</vt:lpstr>
      <vt:lpstr>Changes in Aspect</vt:lpstr>
      <vt:lpstr>Outline</vt:lpstr>
      <vt:lpstr>Grammatical and lexical aspect</vt:lpstr>
      <vt:lpstr>Complex picture of lexical and grammatical aspect</vt:lpstr>
      <vt:lpstr>Three basic lexical aspects</vt:lpstr>
      <vt:lpstr>telic – durative - stative</vt:lpstr>
      <vt:lpstr>Acquisition</vt:lpstr>
      <vt:lpstr>Eve (Brown 1973) at 1;6</vt:lpstr>
      <vt:lpstr>PowerPoint Presentation</vt:lpstr>
      <vt:lpstr>Argument structure as pre-linguistic</vt:lpstr>
      <vt:lpstr>PowerPoint Presentation</vt:lpstr>
      <vt:lpstr>Conceptual structure:  Jackendoff (e.g. 1997)</vt:lpstr>
      <vt:lpstr>Argument Structure and change</vt:lpstr>
      <vt:lpstr>So far:</vt:lpstr>
      <vt:lpstr>Sources</vt:lpstr>
      <vt:lpstr>81 intransitives from Visser</vt:lpstr>
      <vt:lpstr>PowerPoint Presentation</vt:lpstr>
      <vt:lpstr>Results</vt:lpstr>
      <vt:lpstr>From OE&gt;ME: Loss of Intransitives</vt:lpstr>
      <vt:lpstr>OE unergative &gt; ME transitive</vt:lpstr>
      <vt:lpstr>Tree “gets more filled up”</vt:lpstr>
      <vt:lpstr>As causative –i becomes opaque, more lability between causative/unaccusative</vt:lpstr>
      <vt:lpstr>Filling up the v-area</vt:lpstr>
      <vt:lpstr>PowerPoint Presentation</vt:lpstr>
      <vt:lpstr>Obsolete?</vt:lpstr>
      <vt:lpstr>Sorace Hierarchy</vt:lpstr>
      <vt:lpstr>Intransitives</vt:lpstr>
      <vt:lpstr>Change to copulas</vt:lpstr>
      <vt:lpstr>Sorace’s Hierarchy: Theme/Agent and control</vt:lpstr>
      <vt:lpstr>Unaccusative &gt; copula</vt:lpstr>
      <vt:lpstr>Theme remains stable</vt:lpstr>
      <vt:lpstr>Copulas are:</vt:lpstr>
      <vt:lpstr>The transitive/labile verbs</vt:lpstr>
      <vt:lpstr>Now I’ll turn to some inner aspect change and come back to the question of grammatical aspect</vt:lpstr>
      <vt:lpstr>Experiencer subject and copular use are up with -ing</vt:lpstr>
      <vt:lpstr>Psych-verbs</vt:lpstr>
      <vt:lpstr>PowerPoint Presentation</vt:lpstr>
      <vt:lpstr> ObjExp to SuExp: loss of telic aspect</vt:lpstr>
      <vt:lpstr>Other productive causatives:</vt:lpstr>
      <vt:lpstr>`Last’ ObjExp with `fear’</vt:lpstr>
      <vt:lpstr>Lots of telic markers are `helping’</vt:lpstr>
      <vt:lpstr>Object Experiencers</vt:lpstr>
      <vt:lpstr>Particles etc are helping with the telicity</vt:lpstr>
      <vt:lpstr>Ambiguity</vt:lpstr>
      <vt:lpstr>Loss of Obj Exp</vt:lpstr>
      <vt:lpstr>Acquisition</vt:lpstr>
      <vt:lpstr>Current changes: ExpSu&gt;Agent?</vt:lpstr>
      <vt:lpstr>PowerPoint Presentation</vt:lpstr>
      <vt:lpstr>Stative verbs towards more -ing</vt:lpstr>
      <vt:lpstr>Sofar</vt:lpstr>
      <vt:lpstr>Renewal of Object Experiencers</vt:lpstr>
      <vt:lpstr>New ObjExp: new v-Cause</vt:lpstr>
      <vt:lpstr>Agent/Cause and Th &gt; Th/Cause and Exp</vt:lpstr>
      <vt:lpstr>Levin &amp; Grafmiller (2013) accommodate human subjects?</vt:lpstr>
      <vt:lpstr>Changes in lexical aspect</vt:lpstr>
      <vt:lpstr>Role of  grammatical aspect?</vt:lpstr>
      <vt:lpstr>stonen in the MED</vt:lpstr>
      <vt:lpstr>PowerPoint Presentation</vt:lpstr>
      <vt:lpstr>Does the –ing go from Progr &gt; Impf or does the lexical aspect change?</vt:lpstr>
      <vt:lpstr>Imperfective Cycle (Deo; Enke et al)</vt:lpstr>
      <vt:lpstr>In the history of English</vt:lpstr>
      <vt:lpstr>Obligatory progressive around 1800:</vt:lpstr>
      <vt:lpstr>Is English moving to stage (d) or is the lexical aspect changing from stative to durative? </vt:lpstr>
      <vt:lpstr>Psych-verbs</vt:lpstr>
      <vt:lpstr>Conclusion: changes in lexical aspect</vt:lpstr>
      <vt:lpstr>Changes in Grammatical aspect:</vt:lpstr>
      <vt:lpstr>Conceptual Structure</vt:lpstr>
      <vt:lpstr>References</vt:lpstr>
      <vt:lpstr>PowerPoint Presentation</vt:lpstr>
      <vt:lpstr>Perfective Cycle: from lexical to grammatical</vt:lpstr>
      <vt:lpstr>From result to anterior: Carey (2005) shows present nu `now’ vs anterior ær `before’ siþþan `since’ with have +PP</vt:lpstr>
      <vt:lpstr>From perfective ge- to telic up in the Peterborough Chronicle </vt:lpstr>
      <vt:lpstr>Renewal involves P &gt; ASP:</vt:lpstr>
      <vt:lpstr>ModE Renewal of the resultative lexical aspect by particles</vt:lpstr>
      <vt:lpstr>So far:</vt:lpstr>
      <vt:lpstr>Cycle in von der Gabelentz (1901)</vt:lpstr>
      <vt:lpstr>ctd: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Aspect Cycle</dc:title>
  <dc:creator>gelderen</dc:creator>
  <cp:lastModifiedBy>Laura Michaelis</cp:lastModifiedBy>
  <cp:revision>177</cp:revision>
  <dcterms:created xsi:type="dcterms:W3CDTF">2015-08-15T18:22:15Z</dcterms:created>
  <dcterms:modified xsi:type="dcterms:W3CDTF">2017-04-11T18:41:29Z</dcterms:modified>
</cp:coreProperties>
</file>