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mp4" ContentType="video/unknown"/>
  <Default Extension="vml" ContentType="application/vnd.openxmlformats-officedocument.vmlDrawing"/>
  <Default Extension="wdp" ContentType="image/vnd.ms-photo"/>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5" r:id="rId4"/>
    <p:sldMasterId id="2147483697" r:id="rId5"/>
    <p:sldMasterId id="2147483709" r:id="rId6"/>
    <p:sldMasterId id="2147483721" r:id="rId7"/>
    <p:sldMasterId id="2147483734" r:id="rId8"/>
  </p:sldMasterIdLst>
  <p:notesMasterIdLst>
    <p:notesMasterId r:id="rId64"/>
  </p:notesMasterIdLst>
  <p:sldIdLst>
    <p:sldId id="256" r:id="rId9"/>
    <p:sldId id="344" r:id="rId10"/>
    <p:sldId id="261" r:id="rId11"/>
    <p:sldId id="262" r:id="rId12"/>
    <p:sldId id="266" r:id="rId13"/>
    <p:sldId id="268" r:id="rId14"/>
    <p:sldId id="269" r:id="rId15"/>
    <p:sldId id="270" r:id="rId16"/>
    <p:sldId id="271" r:id="rId17"/>
    <p:sldId id="341" r:id="rId18"/>
    <p:sldId id="343"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10" r:id="rId47"/>
    <p:sldId id="345" r:id="rId48"/>
    <p:sldId id="312" r:id="rId49"/>
    <p:sldId id="347" r:id="rId50"/>
    <p:sldId id="346" r:id="rId51"/>
    <p:sldId id="313" r:id="rId52"/>
    <p:sldId id="316" r:id="rId53"/>
    <p:sldId id="333" r:id="rId54"/>
    <p:sldId id="334" r:id="rId55"/>
    <p:sldId id="335" r:id="rId56"/>
    <p:sldId id="336" r:id="rId57"/>
    <p:sldId id="337" r:id="rId58"/>
    <p:sldId id="338" r:id="rId59"/>
    <p:sldId id="339" r:id="rId60"/>
    <p:sldId id="318" r:id="rId61"/>
    <p:sldId id="348" r:id="rId62"/>
    <p:sldId id="34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29"/>
    <a:srgbClr val="DFA926"/>
    <a:srgbClr val="CF9D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90" autoAdjust="0"/>
  </p:normalViewPr>
  <p:slideViewPr>
    <p:cSldViewPr snapToGrid="0" snapToObjects="1">
      <p:cViewPr>
        <p:scale>
          <a:sx n="94" d="100"/>
          <a:sy n="94" d="100"/>
        </p:scale>
        <p:origin x="-1560"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19DD7-51AC-C948-B4E3-4366A62E4CB8}" type="datetimeFigureOut">
              <a:rPr lang="en-US" smtClean="0"/>
              <a:t>4/5/17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A232A-80D2-3B4B-B0CA-787D9A5BEB84}" type="slidenum">
              <a:rPr lang="en-US" smtClean="0"/>
              <a:t>‹#›</a:t>
            </a:fld>
            <a:endParaRPr lang="en-US"/>
          </a:p>
        </p:txBody>
      </p:sp>
    </p:spTree>
    <p:extLst>
      <p:ext uri="{BB962C8B-B14F-4D97-AF65-F5344CB8AC3E}">
        <p14:creationId xmlns:p14="http://schemas.microsoft.com/office/powerpoint/2010/main" val="312331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A82D1F-5440-844F-B526-BAE883BA10FA}" type="slidenum">
              <a:rPr lang="en-US">
                <a:solidFill>
                  <a:prstClr val="black"/>
                </a:solidFill>
                <a:latin typeface="Calibri"/>
              </a:rPr>
              <a:pPr/>
              <a:t>2</a:t>
            </a:fld>
            <a:endParaRPr lang="en-US">
              <a:solidFill>
                <a:prstClr val="black"/>
              </a:solidFill>
              <a:latin typeface="Calibri"/>
            </a:endParaRPr>
          </a:p>
        </p:txBody>
      </p:sp>
      <p:sp>
        <p:nvSpPr>
          <p:cNvPr id="498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98691" name="Rectangle 3"/>
          <p:cNvSpPr>
            <a:spLocks noGrp="1" noChangeArrowheads="1"/>
          </p:cNvSpPr>
          <p:nvPr>
            <p:ph type="body" idx="1"/>
          </p:nvPr>
        </p:nvSpPr>
        <p:spPr/>
        <p:txBody>
          <a:bodyPr/>
          <a:lstStyle/>
          <a:p>
            <a:r>
              <a:rPr lang="en-US" dirty="0" smtClean="0"/>
              <a:t>SLIDE 5</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high</a:t>
            </a:r>
            <a:r>
              <a:rPr lang="en-US" baseline="0" dirty="0" smtClean="0"/>
              <a:t> level questions I’m interested in are things like---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69A405-1462-1E44-B257-AC0A4BEE27F2}" type="slidenum">
              <a:rPr lang="en-US">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79206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35ECE-3505-7147-95A1-76F04AFC9558}" type="slidenum">
              <a:rPr lang="en-US">
                <a:solidFill>
                  <a:prstClr val="black"/>
                </a:solidFill>
                <a:latin typeface="Calibri"/>
              </a:rPr>
              <a:pPr/>
              <a:t>12</a:t>
            </a:fld>
            <a:endParaRPr lang="en-US">
              <a:solidFill>
                <a:prstClr val="black"/>
              </a:solidFill>
              <a:latin typeface="Calibri"/>
            </a:endParaRPr>
          </a:p>
        </p:txBody>
      </p:sp>
      <p:sp>
        <p:nvSpPr>
          <p:cNvPr id="31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Argument</a:t>
            </a:r>
            <a:r>
              <a:rPr lang="en-US" sz="1200" dirty="0" smtClean="0">
                <a:solidFill>
                  <a:srgbClr val="FFFFFF"/>
                </a:solidFill>
              </a:rPr>
              <a:t>:  Grammatical aspect plays a fundamental role in constructing meaning in linguistic expressions of actions and states.  </a:t>
            </a:r>
            <a:endParaRPr lang="en-US" sz="1200" dirty="0" smtClean="0">
              <a:solidFill>
                <a:srgbClr val="FFCC00"/>
              </a:solidFill>
            </a:endParaRPr>
          </a:p>
          <a:p>
            <a:endParaRPr lang="en-US" dirty="0"/>
          </a:p>
        </p:txBody>
      </p:sp>
      <p:sp>
        <p:nvSpPr>
          <p:cNvPr id="4" name="Slide Number Placeholder 3"/>
          <p:cNvSpPr>
            <a:spLocks noGrp="1"/>
          </p:cNvSpPr>
          <p:nvPr>
            <p:ph type="sldNum" sz="quarter" idx="10"/>
          </p:nvPr>
        </p:nvSpPr>
        <p:spPr/>
        <p:txBody>
          <a:bodyPr/>
          <a:lstStyle/>
          <a:p>
            <a:fld id="{68A1238C-05BA-9D45-85B1-CCE46F565A1B}"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20872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0EFF3C-5250-834C-84E6-E4AF35621673}" type="slidenum">
              <a:rPr lang="en-US">
                <a:solidFill>
                  <a:prstClr val="black"/>
                </a:solidFill>
                <a:latin typeface="Calibri"/>
              </a:rPr>
              <a:pPr/>
              <a:t>15</a:t>
            </a:fld>
            <a:endParaRPr lang="en-US">
              <a:solidFill>
                <a:prstClr val="black"/>
              </a:solidFill>
              <a:latin typeface="Calibri"/>
            </a:endParaRPr>
          </a:p>
        </p:txBody>
      </p:sp>
      <p:sp>
        <p:nvSpPr>
          <p:cNvPr id="304130"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304131" name="Rectangle 3"/>
          <p:cNvSpPr>
            <a:spLocks noGrp="1" noChangeArrowheads="1"/>
          </p:cNvSpPr>
          <p:nvPr>
            <p:ph type="body" idx="1"/>
          </p:nvPr>
        </p:nvSpPr>
        <p:spPr>
          <a:xfrm>
            <a:off x="686098" y="4343703"/>
            <a:ext cx="5485805" cy="4112381"/>
          </a:xfrm>
        </p:spPr>
        <p:txBody>
          <a:bodyPr/>
          <a:lstStyle/>
          <a:p>
            <a:r>
              <a:rPr lang="en-US" dirty="0" smtClean="0"/>
              <a:t>These students filled out a </a:t>
            </a:r>
            <a:r>
              <a:rPr lang="en-US" dirty="0" err="1" smtClean="0"/>
              <a:t>packete</a:t>
            </a:r>
            <a:r>
              <a:rPr lang="en-US" dirty="0" smtClean="0"/>
              <a:t> of materials (</a:t>
            </a:r>
            <a:r>
              <a:rPr lang="en-US" dirty="0" err="1" smtClean="0"/>
              <a:t>Qday</a:t>
            </a:r>
            <a:r>
              <a:rPr lang="en-US" dirty="0" smtClean="0"/>
              <a:t>). They read either John was driving… or John drove…  And were asked, “How many hours?”  We wanted to know whether there would be more action conceptualized with PP.</a:t>
            </a:r>
            <a:r>
              <a:rPr lang="en-US" baseline="0" dirty="0" smtClean="0"/>
              <a:t>  All students were UCM undergraduates</a:t>
            </a:r>
            <a:r>
              <a:rPr lang="en-US" baseline="0" dirty="0" smtClean="0"/>
              <a:t>.</a:t>
            </a:r>
          </a:p>
          <a:p>
            <a:endParaRPr lang="en-US" baseline="0" dirty="0" smtClean="0"/>
          </a:p>
          <a:p>
            <a:endParaRPr lang="en-US" baseline="0" dirty="0" smtClean="0"/>
          </a:p>
          <a:p>
            <a:r>
              <a:rPr lang="en-US" baseline="0" dirty="0" smtClean="0"/>
              <a:t>ATELIC, UNBOUNDED</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A4E4F-D757-A04A-A2E0-CC9211F1F5A0}" type="slidenum">
              <a:rPr lang="en-US">
                <a:solidFill>
                  <a:prstClr val="black"/>
                </a:solidFill>
                <a:latin typeface="Calibri"/>
              </a:rPr>
              <a:pPr/>
              <a:t>16</a:t>
            </a:fld>
            <a:endParaRPr lang="en-US">
              <a:solidFill>
                <a:prstClr val="black"/>
              </a:solidFill>
              <a:latin typeface="Calibri"/>
            </a:endParaRPr>
          </a:p>
        </p:txBody>
      </p:sp>
      <p:sp>
        <p:nvSpPr>
          <p:cNvPr id="461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1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17</a:t>
            </a:r>
            <a:endParaRPr lang="en-US" dirty="0"/>
          </a:p>
        </p:txBody>
      </p:sp>
      <p:sp>
        <p:nvSpPr>
          <p:cNvPr id="4" name="Slide Number Placeholder 3"/>
          <p:cNvSpPr>
            <a:spLocks noGrp="1"/>
          </p:cNvSpPr>
          <p:nvPr>
            <p:ph type="sldNum" sz="quarter" idx="10"/>
          </p:nvPr>
        </p:nvSpPr>
        <p:spPr/>
        <p:txBody>
          <a:bodyPr/>
          <a:lstStyle/>
          <a:p>
            <a:fld id="{ECEA232A-80D2-3B4B-B0CA-787D9A5BEB84}" type="slidenum">
              <a:rPr lang="en-US" smtClean="0"/>
              <a:t>17</a:t>
            </a:fld>
            <a:endParaRPr lang="en-US"/>
          </a:p>
        </p:txBody>
      </p:sp>
    </p:spTree>
    <p:extLst>
      <p:ext uri="{BB962C8B-B14F-4D97-AF65-F5344CB8AC3E}">
        <p14:creationId xmlns:p14="http://schemas.microsoft.com/office/powerpoint/2010/main" val="2231176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6462DD-A655-3442-B729-ABD49CED81CF}" type="slidenum">
              <a:rPr lang="en-US">
                <a:solidFill>
                  <a:prstClr val="black"/>
                </a:solidFill>
                <a:latin typeface="Calibri"/>
              </a:rPr>
              <a:pPr/>
              <a:t>18</a:t>
            </a:fld>
            <a:endParaRPr lang="en-US">
              <a:solidFill>
                <a:prstClr val="black"/>
              </a:solidFill>
              <a:latin typeface="Calibri"/>
            </a:endParaRPr>
          </a:p>
        </p:txBody>
      </p:sp>
      <p:sp>
        <p:nvSpPr>
          <p:cNvPr id="281602"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281603" name="Rectangle 3"/>
          <p:cNvSpPr>
            <a:spLocks noGrp="1" noChangeArrowheads="1"/>
          </p:cNvSpPr>
          <p:nvPr>
            <p:ph type="body" idx="1"/>
          </p:nvPr>
        </p:nvSpPr>
        <p:spPr>
          <a:xfrm>
            <a:off x="686098" y="4343703"/>
            <a:ext cx="5485805" cy="4112381"/>
          </a:xfrm>
        </p:spPr>
        <p:txBody>
          <a:bodyPr/>
          <a:lstStyle/>
          <a:p>
            <a:r>
              <a:rPr lang="en-US" dirty="0" smtClean="0"/>
              <a:t>WANTED TO CONSIDER</a:t>
            </a:r>
            <a:r>
              <a:rPr lang="en-US" baseline="0" dirty="0" smtClean="0"/>
              <a:t> </a:t>
            </a:r>
            <a:r>
              <a:rPr lang="en-US" dirty="0" smtClean="0"/>
              <a:t>TELIC VERBS – PAINT, </a:t>
            </a:r>
            <a:r>
              <a:rPr lang="en-US" dirty="0" smtClean="0"/>
              <a:t>WITH DIRECT </a:t>
            </a:r>
            <a:r>
              <a:rPr lang="en-US" dirty="0" smtClean="0"/>
              <a:t>OBJECT. Events that</a:t>
            </a:r>
            <a:r>
              <a:rPr lang="en-US" baseline="0" dirty="0" smtClean="0"/>
              <a:t> involve the creation of an end state or </a:t>
            </a:r>
            <a:r>
              <a:rPr lang="en-US" dirty="0" smtClean="0"/>
              <a:t>state change.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96148-CC31-E24C-B253-32CF762F04C6}" type="slidenum">
              <a:rPr lang="en-US">
                <a:solidFill>
                  <a:prstClr val="black"/>
                </a:solidFill>
                <a:latin typeface="Calibri"/>
              </a:rPr>
              <a:pPr/>
              <a:t>19</a:t>
            </a:fld>
            <a:endParaRPr lang="en-US">
              <a:solidFill>
                <a:prstClr val="black"/>
              </a:solidFill>
              <a:latin typeface="Calibri"/>
            </a:endParaRPr>
          </a:p>
        </p:txBody>
      </p:sp>
      <p:sp>
        <p:nvSpPr>
          <p:cNvPr id="458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implicit measure, linear extension.</a:t>
            </a:r>
            <a:endParaRPr lang="en-US" dirty="0"/>
          </a:p>
        </p:txBody>
      </p:sp>
      <p:sp>
        <p:nvSpPr>
          <p:cNvPr id="4" name="Slide Number Placeholder 3"/>
          <p:cNvSpPr>
            <a:spLocks noGrp="1"/>
          </p:cNvSpPr>
          <p:nvPr>
            <p:ph type="sldNum" sz="quarter" idx="10"/>
          </p:nvPr>
        </p:nvSpPr>
        <p:spPr/>
        <p:txBody>
          <a:bodyPr/>
          <a:lstStyle/>
          <a:p>
            <a:fld id="{68A1238C-05BA-9D45-85B1-CCE46F565A1B}"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1984923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D8711-F9C3-CB4A-B727-BCA95F8F9EEF}" type="slidenum">
              <a:rPr lang="en-US">
                <a:solidFill>
                  <a:prstClr val="black"/>
                </a:solidFill>
                <a:latin typeface="Calibri"/>
              </a:rPr>
              <a:pPr/>
              <a:t>21</a:t>
            </a:fld>
            <a:endParaRPr lang="en-US">
              <a:solidFill>
                <a:prstClr val="black"/>
              </a:solidFill>
              <a:latin typeface="Calibri"/>
            </a:endParaRPr>
          </a:p>
        </p:txBody>
      </p:sp>
      <p:sp>
        <p:nvSpPr>
          <p:cNvPr id="558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8083" name="Rectangle 3"/>
          <p:cNvSpPr>
            <a:spLocks noGrp="1" noChangeArrowheads="1"/>
          </p:cNvSpPr>
          <p:nvPr>
            <p:ph type="body" idx="1"/>
          </p:nvPr>
        </p:nvSpPr>
        <p:spPr/>
        <p:txBody>
          <a:bodyPr/>
          <a:lstStyle/>
          <a:p>
            <a:r>
              <a:rPr lang="en-US" dirty="0" smtClean="0"/>
              <a:t>Wanted to get at the more indirect influences of aspect</a:t>
            </a:r>
            <a:r>
              <a:rPr lang="en-US" dirty="0" smtClean="0"/>
              <a:t>.  Wanted to see how people would conceptualize driveway length</a:t>
            </a:r>
            <a:r>
              <a:rPr lang="en-US" baseline="0" dirty="0" smtClean="0"/>
              <a:t> and how aspect would influence this.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I’m going to talk to you</a:t>
            </a:r>
            <a:r>
              <a:rPr lang="en-US" baseline="0" dirty="0" smtClean="0"/>
              <a:t> about </a:t>
            </a:r>
            <a:r>
              <a:rPr lang="en-US" baseline="0" dirty="0" smtClean="0"/>
              <a:t>I did a few years ago on framing</a:t>
            </a:r>
            <a:r>
              <a:rPr lang="en-US" baseline="0" dirty="0" smtClean="0"/>
              <a:t>. Not framing in the </a:t>
            </a:r>
            <a:r>
              <a:rPr lang="en-US" baseline="0" dirty="0" err="1" smtClean="0"/>
              <a:t>Kahnemann</a:t>
            </a:r>
            <a:r>
              <a:rPr lang="en-US" baseline="0" dirty="0" smtClean="0"/>
              <a:t> and </a:t>
            </a:r>
            <a:r>
              <a:rPr lang="en-US" baseline="0" dirty="0" err="1" smtClean="0"/>
              <a:t>Tversky</a:t>
            </a:r>
            <a:r>
              <a:rPr lang="en-US" baseline="0" dirty="0" smtClean="0"/>
              <a:t> sense of framing. </a:t>
            </a:r>
          </a:p>
          <a:p>
            <a:endParaRPr lang="en-US" baseline="0" dirty="0" smtClean="0"/>
          </a:p>
          <a:p>
            <a:r>
              <a:rPr lang="en-US" baseline="0" dirty="0" smtClean="0"/>
              <a:t>I’m </a:t>
            </a:r>
            <a:r>
              <a:rPr lang="en-US" baseline="0" dirty="0" smtClean="0"/>
              <a:t>concerned with semantic framing---how linguistic details, especially the “small” seemingly semantic detail, of messages can shift our attitudes and thoughts about things in the world, and how they can lead us to act in the world.</a:t>
            </a:r>
          </a:p>
          <a:p>
            <a:endParaRPr lang="en-US" baseline="0" dirty="0" smtClean="0"/>
          </a:p>
          <a:p>
            <a:r>
              <a:rPr lang="en-US" baseline="0" dirty="0" smtClean="0"/>
              <a:t>I’ll </a:t>
            </a:r>
            <a:r>
              <a:rPr lang="en-US" baseline="0" dirty="0" smtClean="0"/>
              <a:t>start with some background on framing and say a few words about metaphor and aspect.  I’ll then tell you about some studies I have done on framing.  Then I’ll wrap things up.</a:t>
            </a:r>
            <a:endParaRPr lang="en-US" dirty="0"/>
          </a:p>
        </p:txBody>
      </p:sp>
      <p:sp>
        <p:nvSpPr>
          <p:cNvPr id="4" name="Slide Number Placeholder 3"/>
          <p:cNvSpPr>
            <a:spLocks noGrp="1"/>
          </p:cNvSpPr>
          <p:nvPr>
            <p:ph type="sldNum" sz="quarter" idx="10"/>
          </p:nvPr>
        </p:nvSpPr>
        <p:spPr/>
        <p:txBody>
          <a:bodyPr/>
          <a:lstStyle/>
          <a:p>
            <a:fld id="{60B315E9-4744-0148-8BF0-AF3B0224E61D}"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742980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5D537-46FF-8A44-AEAB-2CA86EA0C201}" type="slidenum">
              <a:rPr lang="en-US">
                <a:solidFill>
                  <a:prstClr val="black"/>
                </a:solidFill>
                <a:latin typeface="Calibri"/>
              </a:rPr>
              <a:pPr/>
              <a:t>22</a:t>
            </a:fld>
            <a:endParaRPr lang="en-US">
              <a:solidFill>
                <a:prstClr val="black"/>
              </a:solidFill>
              <a:latin typeface="Calibri"/>
            </a:endParaRPr>
          </a:p>
        </p:txBody>
      </p:sp>
      <p:sp>
        <p:nvSpPr>
          <p:cNvPr id="560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0131" name="Rectangle 3"/>
          <p:cNvSpPr>
            <a:spLocks noGrp="1" noChangeArrowheads="1"/>
          </p:cNvSpPr>
          <p:nvPr>
            <p:ph type="body" idx="1"/>
          </p:nvPr>
        </p:nvSpPr>
        <p:spPr/>
        <p:txBody>
          <a:bodyPr/>
          <a:lstStyle/>
          <a:p>
            <a:r>
              <a:rPr lang="en-US" dirty="0" smtClean="0"/>
              <a:t>For the</a:t>
            </a:r>
            <a:r>
              <a:rPr lang="en-US" baseline="0" dirty="0" smtClean="0"/>
              <a:t> analysis, I</a:t>
            </a:r>
            <a:r>
              <a:rPr lang="en-US" dirty="0" smtClean="0"/>
              <a:t> grouped responses into short,</a:t>
            </a:r>
            <a:r>
              <a:rPr lang="en-US" baseline="0" dirty="0" smtClean="0"/>
              <a:t> medium, and long, and found that the past progressive biased people toward longer driveways in general.</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B9C11-2FD6-DB4C-99C0-9D2199BC05B9}" type="slidenum">
              <a:rPr lang="en-US">
                <a:solidFill>
                  <a:prstClr val="black"/>
                </a:solidFill>
                <a:latin typeface="Calibri"/>
              </a:rPr>
              <a:pPr/>
              <a:t>23</a:t>
            </a:fld>
            <a:endParaRPr lang="en-US">
              <a:solidFill>
                <a:prstClr val="black"/>
              </a:solidFill>
              <a:latin typeface="Calibri"/>
            </a:endParaRPr>
          </a:p>
        </p:txBody>
      </p:sp>
      <p:sp>
        <p:nvSpPr>
          <p:cNvPr id="173058"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173059" name="Rectangle 3"/>
          <p:cNvSpPr>
            <a:spLocks noGrp="1" noChangeArrowheads="1"/>
          </p:cNvSpPr>
          <p:nvPr>
            <p:ph type="body" idx="1"/>
          </p:nvPr>
        </p:nvSpPr>
        <p:spPr>
          <a:xfrm>
            <a:off x="686098" y="4343703"/>
            <a:ext cx="5485805" cy="4112381"/>
          </a:xfrm>
        </p:spPr>
        <p:txBody>
          <a:bodyPr/>
          <a:lstStyle/>
          <a:p>
            <a:r>
              <a:rPr lang="en-US" dirty="0" smtClean="0"/>
              <a:t>More action with PP: More hours driving, more houses painted,</a:t>
            </a:r>
            <a:r>
              <a:rPr lang="en-US" baseline="0" dirty="0" smtClean="0"/>
              <a:t> longer driveways</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use different measures, especially some online measures.</a:t>
            </a:r>
            <a:endParaRPr lang="en-US" dirty="0"/>
          </a:p>
        </p:txBody>
      </p:sp>
      <p:sp>
        <p:nvSpPr>
          <p:cNvPr id="4" name="Slide Number Placeholder 3"/>
          <p:cNvSpPr>
            <a:spLocks noGrp="1"/>
          </p:cNvSpPr>
          <p:nvPr>
            <p:ph type="sldNum" sz="quarter" idx="10"/>
          </p:nvPr>
        </p:nvSpPr>
        <p:spPr/>
        <p:txBody>
          <a:bodyPr/>
          <a:lstStyle/>
          <a:p>
            <a:fld id="{BE69A405-1462-1E44-B257-AC0A4BEE27F2}"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2535835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0D993-CB4C-7942-86C1-3C3BF4B5A771}" type="slidenum">
              <a:rPr lang="en-US">
                <a:solidFill>
                  <a:prstClr val="black"/>
                </a:solidFill>
                <a:latin typeface="Calibri"/>
              </a:rPr>
              <a:pPr/>
              <a:t>25</a:t>
            </a:fld>
            <a:endParaRPr lang="en-US">
              <a:solidFill>
                <a:prstClr val="black"/>
              </a:solidFill>
              <a:latin typeface="Calibri"/>
            </a:endParaRPr>
          </a:p>
        </p:txBody>
      </p:sp>
      <p:sp>
        <p:nvSpPr>
          <p:cNvPr id="504835"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4836"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Blank visual world task with eye tracker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Here we were intereste</a:t>
            </a:r>
            <a:r>
              <a:rPr lang="en-US" sz="1200" baseline="0" dirty="0" smtClean="0"/>
              <a:t>d in the </a:t>
            </a:r>
            <a:r>
              <a:rPr lang="en-US" sz="1200" u="sng" baseline="0" dirty="0" smtClean="0"/>
              <a:t>dynamics</a:t>
            </a:r>
            <a:r>
              <a:rPr lang="en-US" sz="1200" baseline="0" dirty="0" smtClean="0"/>
              <a:t> of aspect in event descriptions.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FAC40F-8C7A-6544-80FA-6E264292C684}" type="slidenum">
              <a:rPr lang="en-US">
                <a:solidFill>
                  <a:prstClr val="black"/>
                </a:solidFill>
                <a:latin typeface="Calibri"/>
              </a:rPr>
              <a:pPr/>
              <a:t>26</a:t>
            </a:fld>
            <a:endParaRPr lang="en-US">
              <a:solidFill>
                <a:prstClr val="black"/>
              </a:solidFill>
              <a:latin typeface="Calibri"/>
            </a:endParaRPr>
          </a:p>
        </p:txBody>
      </p:sp>
      <p:sp>
        <p:nvSpPr>
          <p:cNvPr id="506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6883" name="Rectangle 3"/>
          <p:cNvSpPr>
            <a:spLocks noGrp="1" noChangeArrowheads="1"/>
          </p:cNvSpPr>
          <p:nvPr>
            <p:ph type="body" idx="1"/>
          </p:nvPr>
        </p:nvSpPr>
        <p:spPr/>
        <p:txBody>
          <a:bodyPr/>
          <a:lstStyle/>
          <a:p>
            <a:pPr>
              <a:spcBef>
                <a:spcPct val="0"/>
              </a:spcBef>
            </a:pPr>
            <a:r>
              <a:rPr lang="en-US" dirty="0" smtClean="0"/>
              <a:t>Past progressive showed many </a:t>
            </a:r>
            <a:r>
              <a:rPr lang="en-US" dirty="0"/>
              <a:t>short, fleeting </a:t>
            </a:r>
            <a:r>
              <a:rPr lang="en-US" dirty="0" smtClean="0"/>
              <a:t>fixations, all over the screen.  </a:t>
            </a:r>
            <a:r>
              <a:rPr lang="en-US" dirty="0"/>
              <a:t>The eyes move more when the emphasis is on ongoing motion, similar to how the eyes move more when following actual motion. </a:t>
            </a:r>
            <a:endParaRPr lang="en-US" dirty="0" smtClean="0"/>
          </a:p>
          <a:p>
            <a:pPr>
              <a:spcBef>
                <a:spcPct val="0"/>
              </a:spcBef>
            </a:pPr>
            <a:endParaRPr lang="en-US" dirty="0" smtClean="0"/>
          </a:p>
          <a:p>
            <a:pPr>
              <a:spcBef>
                <a:spcPct val="0"/>
              </a:spcBef>
            </a:pPr>
            <a:r>
              <a:rPr lang="en-US" dirty="0" smtClean="0"/>
              <a:t>This </a:t>
            </a:r>
            <a:r>
              <a:rPr lang="en-US" dirty="0"/>
              <a:t>is a good </a:t>
            </a:r>
            <a:r>
              <a:rPr lang="en-US" b="1" u="sng" dirty="0"/>
              <a:t>150ms difference</a:t>
            </a:r>
            <a:r>
              <a:rPr lang="en-US" dirty="0"/>
              <a:t>, with non-overlapping error, which is a rather large difference. </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4485" eaLnBrk="0" hangingPunct="0">
              <a:defRPr sz="1900">
                <a:solidFill>
                  <a:schemeClr val="tx1"/>
                </a:solidFill>
                <a:latin typeface="Garamond" charset="0"/>
                <a:ea typeface="MS PGothic" charset="0"/>
                <a:cs typeface="MS PGothic" charset="0"/>
              </a:defRPr>
            </a:lvl1pPr>
            <a:lvl2pPr marL="702756" indent="-270291" defTabSz="914485" eaLnBrk="0" hangingPunct="0">
              <a:defRPr sz="1900">
                <a:solidFill>
                  <a:schemeClr val="tx1"/>
                </a:solidFill>
                <a:latin typeface="Garamond" charset="0"/>
                <a:ea typeface="MS PGothic" charset="0"/>
                <a:cs typeface="MS PGothic" charset="0"/>
              </a:defRPr>
            </a:lvl2pPr>
            <a:lvl3pPr marL="1081164" indent="-216233" defTabSz="914485" eaLnBrk="0" hangingPunct="0">
              <a:defRPr sz="1900">
                <a:solidFill>
                  <a:schemeClr val="tx1"/>
                </a:solidFill>
                <a:latin typeface="Garamond" charset="0"/>
                <a:ea typeface="MS PGothic" charset="0"/>
                <a:cs typeface="MS PGothic" charset="0"/>
              </a:defRPr>
            </a:lvl3pPr>
            <a:lvl4pPr marL="1513629" indent="-216233" defTabSz="914485" eaLnBrk="0" hangingPunct="0">
              <a:defRPr sz="1900">
                <a:solidFill>
                  <a:schemeClr val="tx1"/>
                </a:solidFill>
                <a:latin typeface="Garamond" charset="0"/>
                <a:ea typeface="MS PGothic" charset="0"/>
                <a:cs typeface="MS PGothic" charset="0"/>
              </a:defRPr>
            </a:lvl4pPr>
            <a:lvl5pPr marL="1946095" indent="-216233" defTabSz="914485" eaLnBrk="0" hangingPunct="0">
              <a:defRPr sz="1900">
                <a:solidFill>
                  <a:schemeClr val="tx1"/>
                </a:solidFill>
                <a:latin typeface="Garamond" charset="0"/>
                <a:ea typeface="MS PGothic" charset="0"/>
                <a:cs typeface="MS PGothic" charset="0"/>
              </a:defRPr>
            </a:lvl5pPr>
            <a:lvl6pPr marL="2378560"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6pPr>
            <a:lvl7pPr marL="2811026"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7pPr>
            <a:lvl8pPr marL="3243491"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8pPr>
            <a:lvl9pPr marL="3675957"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9pPr>
          </a:lstStyle>
          <a:p>
            <a:pPr eaLnBrk="1" hangingPunct="1">
              <a:defRPr/>
            </a:pPr>
            <a:fld id="{63506B86-61FF-CD40-BE7F-501431FE5EA2}" type="slidenum">
              <a:rPr lang="en-US" sz="1200">
                <a:solidFill>
                  <a:srgbClr val="000000"/>
                </a:solidFill>
                <a:latin typeface="Times New Roman" charset="0"/>
              </a:rPr>
              <a:pPr eaLnBrk="1" hangingPunct="1">
                <a:defRPr/>
              </a:pPr>
              <a:t>29</a:t>
            </a:fld>
            <a:endParaRPr lang="en-US" sz="1200">
              <a:solidFill>
                <a:srgbClr val="000000"/>
              </a:solidFill>
              <a:latin typeface="Times New Roman" charset="0"/>
            </a:endParaRPr>
          </a:p>
        </p:txBody>
      </p:sp>
      <p:sp>
        <p:nvSpPr>
          <p:cNvPr id="478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78211" name="Rectangle 3"/>
          <p:cNvSpPr>
            <a:spLocks noGrp="1" noChangeArrowheads="1"/>
          </p:cNvSpPr>
          <p:nvPr>
            <p:ph type="body" idx="1"/>
          </p:nvPr>
        </p:nvSpPr>
        <p:spPr/>
        <p:txBody>
          <a:bodyPr/>
          <a:lstStyle/>
          <a:p>
            <a:pPr eaLnBrk="1" hangingPunct="1">
              <a:defRPr/>
            </a:pPr>
            <a:r>
              <a:rPr lang="en-US" dirty="0" smtClean="0">
                <a:ea typeface="ＭＳ Ｐゴシック" charset="0"/>
                <a:cs typeface="+mn-cs"/>
              </a:rPr>
              <a:t>Here we did an experiment that investigated </a:t>
            </a:r>
            <a:r>
              <a:rPr lang="en-US" baseline="0" dirty="0" smtClean="0">
                <a:ea typeface="ＭＳ Ｐゴシック" charset="0"/>
                <a:cs typeface="+mn-cs"/>
              </a:rPr>
              <a:t>aspect in questions.  </a:t>
            </a:r>
          </a:p>
          <a:p>
            <a:pPr eaLnBrk="1" hangingPunct="1">
              <a:defRPr/>
            </a:pPr>
            <a:endParaRPr lang="en-US" baseline="0" dirty="0" smtClean="0">
              <a:ea typeface="ＭＳ Ｐゴシック" charset="0"/>
              <a:cs typeface="+mn-cs"/>
            </a:endParaRPr>
          </a:p>
          <a:p>
            <a:pPr eaLnBrk="1" hangingPunct="1">
              <a:defRPr/>
            </a:pPr>
            <a:r>
              <a:rPr lang="en-US" baseline="0" dirty="0" smtClean="0">
                <a:ea typeface="ＭＳ Ｐゴシック" charset="0"/>
                <a:cs typeface="+mn-cs"/>
              </a:rPr>
              <a:t>We wanted to see how different aspectual framings would affect people’s descriptions of car accidents they had seen.  Beth Loftus…   </a:t>
            </a:r>
          </a:p>
          <a:p>
            <a:pPr eaLnBrk="1" hangingPunct="1">
              <a:defRPr/>
            </a:pPr>
            <a:endParaRPr lang="en-US" baseline="0" dirty="0" smtClean="0">
              <a:ea typeface="ＭＳ Ｐゴシック" charset="0"/>
              <a:cs typeface="+mn-cs"/>
            </a:endParaRPr>
          </a:p>
          <a:p>
            <a:pPr eaLnBrk="1" hangingPunct="1">
              <a:defRPr/>
            </a:pPr>
            <a:r>
              <a:rPr lang="en-US" baseline="0" dirty="0" smtClean="0">
                <a:ea typeface="ＭＳ Ｐゴシック" charset="0"/>
                <a:cs typeface="+mn-cs"/>
              </a:rPr>
              <a:t>Specifically, we were interested in seeing whether the past progressive (</a:t>
            </a:r>
            <a:r>
              <a:rPr lang="en-US" baseline="0" dirty="0" err="1" smtClean="0">
                <a:ea typeface="ＭＳ Ｐゴシック" charset="0"/>
                <a:cs typeface="+mn-cs"/>
              </a:rPr>
              <a:t>VERB+ing</a:t>
            </a:r>
            <a:r>
              <a:rPr lang="en-US" baseline="0" dirty="0" smtClean="0">
                <a:ea typeface="ＭＳ Ｐゴシック" charset="0"/>
                <a:cs typeface="+mn-cs"/>
              </a:rPr>
              <a:t>) would lead to more attention to detail in descriptions, including attention to action details.  This would be consistent with the idea of more action with PP.</a:t>
            </a:r>
            <a:endParaRPr lang="en-US" dirty="0" smtClean="0">
              <a:ea typeface="ＭＳ Ｐゴシック"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4485" eaLnBrk="0" hangingPunct="0">
              <a:defRPr sz="1900">
                <a:solidFill>
                  <a:schemeClr val="tx1"/>
                </a:solidFill>
                <a:latin typeface="Garamond" charset="0"/>
                <a:ea typeface="MS PGothic" charset="0"/>
                <a:cs typeface="MS PGothic" charset="0"/>
              </a:defRPr>
            </a:lvl1pPr>
            <a:lvl2pPr marL="702756" indent="-270291" defTabSz="914485" eaLnBrk="0" hangingPunct="0">
              <a:defRPr sz="1900">
                <a:solidFill>
                  <a:schemeClr val="tx1"/>
                </a:solidFill>
                <a:latin typeface="Garamond" charset="0"/>
                <a:ea typeface="MS PGothic" charset="0"/>
                <a:cs typeface="MS PGothic" charset="0"/>
              </a:defRPr>
            </a:lvl2pPr>
            <a:lvl3pPr marL="1081164" indent="-216233" defTabSz="914485" eaLnBrk="0" hangingPunct="0">
              <a:defRPr sz="1900">
                <a:solidFill>
                  <a:schemeClr val="tx1"/>
                </a:solidFill>
                <a:latin typeface="Garamond" charset="0"/>
                <a:ea typeface="MS PGothic" charset="0"/>
                <a:cs typeface="MS PGothic" charset="0"/>
              </a:defRPr>
            </a:lvl3pPr>
            <a:lvl4pPr marL="1513629" indent="-216233" defTabSz="914485" eaLnBrk="0" hangingPunct="0">
              <a:defRPr sz="1900">
                <a:solidFill>
                  <a:schemeClr val="tx1"/>
                </a:solidFill>
                <a:latin typeface="Garamond" charset="0"/>
                <a:ea typeface="MS PGothic" charset="0"/>
                <a:cs typeface="MS PGothic" charset="0"/>
              </a:defRPr>
            </a:lvl4pPr>
            <a:lvl5pPr marL="1946095" indent="-216233" defTabSz="914485" eaLnBrk="0" hangingPunct="0">
              <a:defRPr sz="1900">
                <a:solidFill>
                  <a:schemeClr val="tx1"/>
                </a:solidFill>
                <a:latin typeface="Garamond" charset="0"/>
                <a:ea typeface="MS PGothic" charset="0"/>
                <a:cs typeface="MS PGothic" charset="0"/>
              </a:defRPr>
            </a:lvl5pPr>
            <a:lvl6pPr marL="2378560"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6pPr>
            <a:lvl7pPr marL="2811026"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7pPr>
            <a:lvl8pPr marL="3243491"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8pPr>
            <a:lvl9pPr marL="3675957"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9pPr>
          </a:lstStyle>
          <a:p>
            <a:pPr eaLnBrk="1" hangingPunct="1">
              <a:defRPr/>
            </a:pPr>
            <a:fld id="{68EBF60F-2480-BB4D-BEB6-58143532AEEF}" type="slidenum">
              <a:rPr lang="en-US" sz="1200">
                <a:solidFill>
                  <a:srgbClr val="000000"/>
                </a:solidFill>
                <a:latin typeface="Times New Roman" charset="0"/>
              </a:rPr>
              <a:pPr eaLnBrk="1" hangingPunct="1">
                <a:defRPr/>
              </a:pPr>
              <a:t>30</a:t>
            </a:fld>
            <a:endParaRPr lang="en-US" sz="1200">
              <a:solidFill>
                <a:srgbClr val="000000"/>
              </a:solidFill>
              <a:latin typeface="Times New Roman" charset="0"/>
            </a:endParaRPr>
          </a:p>
        </p:txBody>
      </p:sp>
      <p:sp>
        <p:nvSpPr>
          <p:cNvPr id="543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374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4485" eaLnBrk="0" hangingPunct="0">
              <a:defRPr sz="1900">
                <a:solidFill>
                  <a:schemeClr val="tx1"/>
                </a:solidFill>
                <a:latin typeface="Garamond" charset="0"/>
                <a:ea typeface="MS PGothic" charset="0"/>
                <a:cs typeface="MS PGothic" charset="0"/>
              </a:defRPr>
            </a:lvl1pPr>
            <a:lvl2pPr marL="702756" indent="-270291" defTabSz="914485" eaLnBrk="0" hangingPunct="0">
              <a:defRPr sz="1900">
                <a:solidFill>
                  <a:schemeClr val="tx1"/>
                </a:solidFill>
                <a:latin typeface="Garamond" charset="0"/>
                <a:ea typeface="MS PGothic" charset="0"/>
                <a:cs typeface="MS PGothic" charset="0"/>
              </a:defRPr>
            </a:lvl2pPr>
            <a:lvl3pPr marL="1081164" indent="-216233" defTabSz="914485" eaLnBrk="0" hangingPunct="0">
              <a:defRPr sz="1900">
                <a:solidFill>
                  <a:schemeClr val="tx1"/>
                </a:solidFill>
                <a:latin typeface="Garamond" charset="0"/>
                <a:ea typeface="MS PGothic" charset="0"/>
                <a:cs typeface="MS PGothic" charset="0"/>
              </a:defRPr>
            </a:lvl3pPr>
            <a:lvl4pPr marL="1513629" indent="-216233" defTabSz="914485" eaLnBrk="0" hangingPunct="0">
              <a:defRPr sz="1900">
                <a:solidFill>
                  <a:schemeClr val="tx1"/>
                </a:solidFill>
                <a:latin typeface="Garamond" charset="0"/>
                <a:ea typeface="MS PGothic" charset="0"/>
                <a:cs typeface="MS PGothic" charset="0"/>
              </a:defRPr>
            </a:lvl4pPr>
            <a:lvl5pPr marL="1946095" indent="-216233" defTabSz="914485" eaLnBrk="0" hangingPunct="0">
              <a:defRPr sz="1900">
                <a:solidFill>
                  <a:schemeClr val="tx1"/>
                </a:solidFill>
                <a:latin typeface="Garamond" charset="0"/>
                <a:ea typeface="MS PGothic" charset="0"/>
                <a:cs typeface="MS PGothic" charset="0"/>
              </a:defRPr>
            </a:lvl5pPr>
            <a:lvl6pPr marL="2378560"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6pPr>
            <a:lvl7pPr marL="2811026"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7pPr>
            <a:lvl8pPr marL="3243491"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8pPr>
            <a:lvl9pPr marL="3675957"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9pPr>
          </a:lstStyle>
          <a:p>
            <a:pPr eaLnBrk="1" hangingPunct="1">
              <a:defRPr/>
            </a:pPr>
            <a:fld id="{49BA0A78-053F-E841-8046-F790DDF22EE7}" type="slidenum">
              <a:rPr lang="en-US" sz="1200">
                <a:solidFill>
                  <a:srgbClr val="000000"/>
                </a:solidFill>
                <a:latin typeface="Times New Roman" charset="0"/>
              </a:rPr>
              <a:pPr eaLnBrk="1" hangingPunct="1">
                <a:defRPr/>
              </a:pPr>
              <a:t>32</a:t>
            </a:fld>
            <a:endParaRPr lang="en-US" sz="1200">
              <a:solidFill>
                <a:srgbClr val="000000"/>
              </a:solidFill>
              <a:latin typeface="Times New Roman" charset="0"/>
            </a:endParaRPr>
          </a:p>
        </p:txBody>
      </p:sp>
      <p:sp>
        <p:nvSpPr>
          <p:cNvPr id="529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941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4485" eaLnBrk="0" hangingPunct="0">
              <a:defRPr sz="1900">
                <a:solidFill>
                  <a:schemeClr val="tx1"/>
                </a:solidFill>
                <a:latin typeface="Garamond" charset="0"/>
                <a:ea typeface="MS PGothic" charset="0"/>
                <a:cs typeface="MS PGothic" charset="0"/>
              </a:defRPr>
            </a:lvl1pPr>
            <a:lvl2pPr marL="702756" indent="-270291" defTabSz="914485" eaLnBrk="0" hangingPunct="0">
              <a:defRPr sz="1900">
                <a:solidFill>
                  <a:schemeClr val="tx1"/>
                </a:solidFill>
                <a:latin typeface="Garamond" charset="0"/>
                <a:ea typeface="MS PGothic" charset="0"/>
                <a:cs typeface="MS PGothic" charset="0"/>
              </a:defRPr>
            </a:lvl2pPr>
            <a:lvl3pPr marL="1081164" indent="-216233" defTabSz="914485" eaLnBrk="0" hangingPunct="0">
              <a:defRPr sz="1900">
                <a:solidFill>
                  <a:schemeClr val="tx1"/>
                </a:solidFill>
                <a:latin typeface="Garamond" charset="0"/>
                <a:ea typeface="MS PGothic" charset="0"/>
                <a:cs typeface="MS PGothic" charset="0"/>
              </a:defRPr>
            </a:lvl3pPr>
            <a:lvl4pPr marL="1513629" indent="-216233" defTabSz="914485" eaLnBrk="0" hangingPunct="0">
              <a:defRPr sz="1900">
                <a:solidFill>
                  <a:schemeClr val="tx1"/>
                </a:solidFill>
                <a:latin typeface="Garamond" charset="0"/>
                <a:ea typeface="MS PGothic" charset="0"/>
                <a:cs typeface="MS PGothic" charset="0"/>
              </a:defRPr>
            </a:lvl4pPr>
            <a:lvl5pPr marL="1946095" indent="-216233" defTabSz="914485" eaLnBrk="0" hangingPunct="0">
              <a:defRPr sz="1900">
                <a:solidFill>
                  <a:schemeClr val="tx1"/>
                </a:solidFill>
                <a:latin typeface="Garamond" charset="0"/>
                <a:ea typeface="MS PGothic" charset="0"/>
                <a:cs typeface="MS PGothic" charset="0"/>
              </a:defRPr>
            </a:lvl5pPr>
            <a:lvl6pPr marL="2378560"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6pPr>
            <a:lvl7pPr marL="2811026"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7pPr>
            <a:lvl8pPr marL="3243491"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8pPr>
            <a:lvl9pPr marL="3675957"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9pPr>
          </a:lstStyle>
          <a:p>
            <a:pPr eaLnBrk="1" hangingPunct="1">
              <a:defRPr/>
            </a:pPr>
            <a:fld id="{23C43CE3-0781-8F4D-8157-D80672E4385C}" type="slidenum">
              <a:rPr lang="en-US" sz="1200">
                <a:solidFill>
                  <a:srgbClr val="000000"/>
                </a:solidFill>
                <a:latin typeface="Times New Roman" charset="0"/>
              </a:rPr>
              <a:pPr eaLnBrk="1" hangingPunct="1">
                <a:defRPr/>
              </a:pPr>
              <a:t>33</a:t>
            </a:fld>
            <a:endParaRPr lang="en-US" sz="1200">
              <a:solidFill>
                <a:srgbClr val="000000"/>
              </a:solidFill>
              <a:latin typeface="Times New Roman" charset="0"/>
            </a:endParaRPr>
          </a:p>
        </p:txBody>
      </p:sp>
      <p:sp>
        <p:nvSpPr>
          <p:cNvPr id="513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3027"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4485" eaLnBrk="0" hangingPunct="0">
              <a:defRPr sz="1900">
                <a:solidFill>
                  <a:schemeClr val="tx1"/>
                </a:solidFill>
                <a:latin typeface="Garamond" charset="0"/>
                <a:ea typeface="MS PGothic" charset="0"/>
                <a:cs typeface="MS PGothic" charset="0"/>
              </a:defRPr>
            </a:lvl1pPr>
            <a:lvl2pPr marL="702756" indent="-270291" defTabSz="914485" eaLnBrk="0" hangingPunct="0">
              <a:defRPr sz="1900">
                <a:solidFill>
                  <a:schemeClr val="tx1"/>
                </a:solidFill>
                <a:latin typeface="Garamond" charset="0"/>
                <a:ea typeface="MS PGothic" charset="0"/>
                <a:cs typeface="MS PGothic" charset="0"/>
              </a:defRPr>
            </a:lvl2pPr>
            <a:lvl3pPr marL="1081164" indent="-216233" defTabSz="914485" eaLnBrk="0" hangingPunct="0">
              <a:defRPr sz="1900">
                <a:solidFill>
                  <a:schemeClr val="tx1"/>
                </a:solidFill>
                <a:latin typeface="Garamond" charset="0"/>
                <a:ea typeface="MS PGothic" charset="0"/>
                <a:cs typeface="MS PGothic" charset="0"/>
              </a:defRPr>
            </a:lvl3pPr>
            <a:lvl4pPr marL="1513629" indent="-216233" defTabSz="914485" eaLnBrk="0" hangingPunct="0">
              <a:defRPr sz="1900">
                <a:solidFill>
                  <a:schemeClr val="tx1"/>
                </a:solidFill>
                <a:latin typeface="Garamond" charset="0"/>
                <a:ea typeface="MS PGothic" charset="0"/>
                <a:cs typeface="MS PGothic" charset="0"/>
              </a:defRPr>
            </a:lvl4pPr>
            <a:lvl5pPr marL="1946095" indent="-216233" defTabSz="914485" eaLnBrk="0" hangingPunct="0">
              <a:defRPr sz="1900">
                <a:solidFill>
                  <a:schemeClr val="tx1"/>
                </a:solidFill>
                <a:latin typeface="Garamond" charset="0"/>
                <a:ea typeface="MS PGothic" charset="0"/>
                <a:cs typeface="MS PGothic" charset="0"/>
              </a:defRPr>
            </a:lvl5pPr>
            <a:lvl6pPr marL="2378560"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6pPr>
            <a:lvl7pPr marL="2811026"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7pPr>
            <a:lvl8pPr marL="3243491"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8pPr>
            <a:lvl9pPr marL="3675957"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9pPr>
          </a:lstStyle>
          <a:p>
            <a:pPr eaLnBrk="1" hangingPunct="1">
              <a:defRPr/>
            </a:pPr>
            <a:fld id="{F71B1F07-9F87-A745-B2EA-414FD27AE19E}" type="slidenum">
              <a:rPr lang="en-US" sz="1200">
                <a:solidFill>
                  <a:srgbClr val="000000"/>
                </a:solidFill>
                <a:latin typeface="Times New Roman" charset="0"/>
              </a:rPr>
              <a:pPr eaLnBrk="1" hangingPunct="1">
                <a:defRPr/>
              </a:pPr>
              <a:t>34</a:t>
            </a:fld>
            <a:endParaRPr lang="en-US" sz="1200">
              <a:solidFill>
                <a:srgbClr val="000000"/>
              </a:solidFill>
              <a:latin typeface="Times New Roman" charset="0"/>
            </a:endParaRPr>
          </a:p>
        </p:txBody>
      </p:sp>
      <p:sp>
        <p:nvSpPr>
          <p:cNvPr id="537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760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35ECE-3505-7147-95A1-76F04AFC9558}" type="slidenum">
              <a:rPr lang="en-US">
                <a:solidFill>
                  <a:prstClr val="black"/>
                </a:solidFill>
                <a:latin typeface="Calibri"/>
              </a:rPr>
              <a:pPr/>
              <a:t>4</a:t>
            </a:fld>
            <a:endParaRPr lang="en-US">
              <a:solidFill>
                <a:prstClr val="black"/>
              </a:solidFill>
              <a:latin typeface="Calibri"/>
            </a:endParaRPr>
          </a:p>
        </p:txBody>
      </p:sp>
      <p:sp>
        <p:nvSpPr>
          <p:cNvPr id="31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4485" eaLnBrk="0" hangingPunct="0">
              <a:defRPr sz="1900">
                <a:solidFill>
                  <a:schemeClr val="tx1"/>
                </a:solidFill>
                <a:latin typeface="Garamond" charset="0"/>
                <a:ea typeface="MS PGothic" charset="0"/>
                <a:cs typeface="MS PGothic" charset="0"/>
              </a:defRPr>
            </a:lvl1pPr>
            <a:lvl2pPr marL="702756" indent="-270291" defTabSz="914485" eaLnBrk="0" hangingPunct="0">
              <a:defRPr sz="1900">
                <a:solidFill>
                  <a:schemeClr val="tx1"/>
                </a:solidFill>
                <a:latin typeface="Garamond" charset="0"/>
                <a:ea typeface="MS PGothic" charset="0"/>
                <a:cs typeface="MS PGothic" charset="0"/>
              </a:defRPr>
            </a:lvl2pPr>
            <a:lvl3pPr marL="1081164" indent="-216233" defTabSz="914485" eaLnBrk="0" hangingPunct="0">
              <a:defRPr sz="1900">
                <a:solidFill>
                  <a:schemeClr val="tx1"/>
                </a:solidFill>
                <a:latin typeface="Garamond" charset="0"/>
                <a:ea typeface="MS PGothic" charset="0"/>
                <a:cs typeface="MS PGothic" charset="0"/>
              </a:defRPr>
            </a:lvl3pPr>
            <a:lvl4pPr marL="1513629" indent="-216233" defTabSz="914485" eaLnBrk="0" hangingPunct="0">
              <a:defRPr sz="1900">
                <a:solidFill>
                  <a:schemeClr val="tx1"/>
                </a:solidFill>
                <a:latin typeface="Garamond" charset="0"/>
                <a:ea typeface="MS PGothic" charset="0"/>
                <a:cs typeface="MS PGothic" charset="0"/>
              </a:defRPr>
            </a:lvl4pPr>
            <a:lvl5pPr marL="1946095" indent="-216233" defTabSz="914485" eaLnBrk="0" hangingPunct="0">
              <a:defRPr sz="1900">
                <a:solidFill>
                  <a:schemeClr val="tx1"/>
                </a:solidFill>
                <a:latin typeface="Garamond" charset="0"/>
                <a:ea typeface="MS PGothic" charset="0"/>
                <a:cs typeface="MS PGothic" charset="0"/>
              </a:defRPr>
            </a:lvl5pPr>
            <a:lvl6pPr marL="2378560"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6pPr>
            <a:lvl7pPr marL="2811026"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7pPr>
            <a:lvl8pPr marL="3243491"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8pPr>
            <a:lvl9pPr marL="3675957"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9pPr>
          </a:lstStyle>
          <a:p>
            <a:pPr eaLnBrk="1" hangingPunct="1">
              <a:defRPr/>
            </a:pPr>
            <a:fld id="{CAAD5489-C419-5442-82B7-FA13B95B84B6}" type="slidenum">
              <a:rPr lang="en-US" sz="1200">
                <a:solidFill>
                  <a:srgbClr val="000000"/>
                </a:solidFill>
                <a:latin typeface="Times New Roman" charset="0"/>
              </a:rPr>
              <a:pPr eaLnBrk="1" hangingPunct="1">
                <a:defRPr/>
              </a:pPr>
              <a:t>35</a:t>
            </a:fld>
            <a:endParaRPr lang="en-US" sz="1200">
              <a:solidFill>
                <a:srgbClr val="000000"/>
              </a:solidFill>
              <a:latin typeface="Times New Roman" charset="0"/>
            </a:endParaRPr>
          </a:p>
        </p:txBody>
      </p:sp>
      <p:sp>
        <p:nvSpPr>
          <p:cNvPr id="515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5075"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4485" eaLnBrk="0" hangingPunct="0">
              <a:defRPr sz="1900">
                <a:solidFill>
                  <a:schemeClr val="tx1"/>
                </a:solidFill>
                <a:latin typeface="Garamond" charset="0"/>
                <a:ea typeface="MS PGothic" charset="0"/>
                <a:cs typeface="MS PGothic" charset="0"/>
              </a:defRPr>
            </a:lvl1pPr>
            <a:lvl2pPr marL="702756" indent="-270291" defTabSz="914485" eaLnBrk="0" hangingPunct="0">
              <a:defRPr sz="1900">
                <a:solidFill>
                  <a:schemeClr val="tx1"/>
                </a:solidFill>
                <a:latin typeface="Garamond" charset="0"/>
                <a:ea typeface="MS PGothic" charset="0"/>
                <a:cs typeface="MS PGothic" charset="0"/>
              </a:defRPr>
            </a:lvl2pPr>
            <a:lvl3pPr marL="1081164" indent="-216233" defTabSz="914485" eaLnBrk="0" hangingPunct="0">
              <a:defRPr sz="1900">
                <a:solidFill>
                  <a:schemeClr val="tx1"/>
                </a:solidFill>
                <a:latin typeface="Garamond" charset="0"/>
                <a:ea typeface="MS PGothic" charset="0"/>
                <a:cs typeface="MS PGothic" charset="0"/>
              </a:defRPr>
            </a:lvl3pPr>
            <a:lvl4pPr marL="1513629" indent="-216233" defTabSz="914485" eaLnBrk="0" hangingPunct="0">
              <a:defRPr sz="1900">
                <a:solidFill>
                  <a:schemeClr val="tx1"/>
                </a:solidFill>
                <a:latin typeface="Garamond" charset="0"/>
                <a:ea typeface="MS PGothic" charset="0"/>
                <a:cs typeface="MS PGothic" charset="0"/>
              </a:defRPr>
            </a:lvl4pPr>
            <a:lvl5pPr marL="1946095" indent="-216233" defTabSz="914485" eaLnBrk="0" hangingPunct="0">
              <a:defRPr sz="1900">
                <a:solidFill>
                  <a:schemeClr val="tx1"/>
                </a:solidFill>
                <a:latin typeface="Garamond" charset="0"/>
                <a:ea typeface="MS PGothic" charset="0"/>
                <a:cs typeface="MS PGothic" charset="0"/>
              </a:defRPr>
            </a:lvl5pPr>
            <a:lvl6pPr marL="2378560"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6pPr>
            <a:lvl7pPr marL="2811026"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7pPr>
            <a:lvl8pPr marL="3243491"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8pPr>
            <a:lvl9pPr marL="3675957"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9pPr>
          </a:lstStyle>
          <a:p>
            <a:pPr eaLnBrk="1" hangingPunct="1">
              <a:defRPr/>
            </a:pPr>
            <a:fld id="{E7F9568C-4FAB-0A41-AADD-CE054F56D4B1}" type="slidenum">
              <a:rPr lang="en-US" sz="1200">
                <a:solidFill>
                  <a:srgbClr val="000000"/>
                </a:solidFill>
                <a:latin typeface="Times New Roman" charset="0"/>
              </a:rPr>
              <a:pPr eaLnBrk="1" hangingPunct="1">
                <a:defRPr/>
              </a:pPr>
              <a:t>36</a:t>
            </a:fld>
            <a:endParaRPr lang="en-US" sz="1200">
              <a:solidFill>
                <a:srgbClr val="000000"/>
              </a:solidFill>
              <a:latin typeface="Times New Roman" charset="0"/>
            </a:endParaRPr>
          </a:p>
        </p:txBody>
      </p:sp>
      <p:sp>
        <p:nvSpPr>
          <p:cNvPr id="517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17123"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4485" eaLnBrk="0" hangingPunct="0">
              <a:defRPr sz="1900">
                <a:solidFill>
                  <a:schemeClr val="tx1"/>
                </a:solidFill>
                <a:latin typeface="Garamond" charset="0"/>
                <a:ea typeface="MS PGothic" charset="0"/>
                <a:cs typeface="MS PGothic" charset="0"/>
              </a:defRPr>
            </a:lvl1pPr>
            <a:lvl2pPr marL="702756" indent="-270291" defTabSz="914485" eaLnBrk="0" hangingPunct="0">
              <a:defRPr sz="1900">
                <a:solidFill>
                  <a:schemeClr val="tx1"/>
                </a:solidFill>
                <a:latin typeface="Garamond" charset="0"/>
                <a:ea typeface="MS PGothic" charset="0"/>
                <a:cs typeface="MS PGothic" charset="0"/>
              </a:defRPr>
            </a:lvl2pPr>
            <a:lvl3pPr marL="1081164" indent="-216233" defTabSz="914485" eaLnBrk="0" hangingPunct="0">
              <a:defRPr sz="1900">
                <a:solidFill>
                  <a:schemeClr val="tx1"/>
                </a:solidFill>
                <a:latin typeface="Garamond" charset="0"/>
                <a:ea typeface="MS PGothic" charset="0"/>
                <a:cs typeface="MS PGothic" charset="0"/>
              </a:defRPr>
            </a:lvl3pPr>
            <a:lvl4pPr marL="1513629" indent="-216233" defTabSz="914485" eaLnBrk="0" hangingPunct="0">
              <a:defRPr sz="1900">
                <a:solidFill>
                  <a:schemeClr val="tx1"/>
                </a:solidFill>
                <a:latin typeface="Garamond" charset="0"/>
                <a:ea typeface="MS PGothic" charset="0"/>
                <a:cs typeface="MS PGothic" charset="0"/>
              </a:defRPr>
            </a:lvl4pPr>
            <a:lvl5pPr marL="1946095" indent="-216233" defTabSz="914485" eaLnBrk="0" hangingPunct="0">
              <a:defRPr sz="1900">
                <a:solidFill>
                  <a:schemeClr val="tx1"/>
                </a:solidFill>
                <a:latin typeface="Garamond" charset="0"/>
                <a:ea typeface="MS PGothic" charset="0"/>
                <a:cs typeface="MS PGothic" charset="0"/>
              </a:defRPr>
            </a:lvl5pPr>
            <a:lvl6pPr marL="2378560"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6pPr>
            <a:lvl7pPr marL="2811026"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7pPr>
            <a:lvl8pPr marL="3243491"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8pPr>
            <a:lvl9pPr marL="3675957" indent="-216233" defTabSz="914485" eaLnBrk="0" fontAlgn="base" hangingPunct="0">
              <a:spcBef>
                <a:spcPct val="0"/>
              </a:spcBef>
              <a:spcAft>
                <a:spcPct val="0"/>
              </a:spcAft>
              <a:defRPr sz="1900">
                <a:solidFill>
                  <a:schemeClr val="tx1"/>
                </a:solidFill>
                <a:latin typeface="Garamond" charset="0"/>
                <a:ea typeface="MS PGothic" charset="0"/>
                <a:cs typeface="MS PGothic" charset="0"/>
              </a:defRPr>
            </a:lvl9pPr>
          </a:lstStyle>
          <a:p>
            <a:pPr eaLnBrk="1" hangingPunct="1">
              <a:defRPr/>
            </a:pPr>
            <a:fld id="{DB4B0F56-6FB0-0C40-BFCB-BA2DBFED8FF0}" type="slidenum">
              <a:rPr lang="en-US" sz="1200">
                <a:solidFill>
                  <a:srgbClr val="000000"/>
                </a:solidFill>
                <a:latin typeface="Times New Roman" charset="0"/>
              </a:rPr>
              <a:pPr eaLnBrk="1" hangingPunct="1">
                <a:defRPr/>
              </a:pPr>
              <a:t>37</a:t>
            </a:fld>
            <a:endParaRPr lang="en-US" sz="1200">
              <a:solidFill>
                <a:srgbClr val="000000"/>
              </a:solidFill>
              <a:latin typeface="Times New Roman" charset="0"/>
            </a:endParaRPr>
          </a:p>
        </p:txBody>
      </p:sp>
      <p:sp>
        <p:nvSpPr>
          <p:cNvPr id="521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1219"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B767F-35C4-6B4C-9827-6F813A3177D6}" type="slidenum">
              <a:rPr lang="en-US">
                <a:solidFill>
                  <a:prstClr val="black"/>
                </a:solidFill>
                <a:latin typeface="Calibri"/>
              </a:rPr>
              <a:pPr/>
              <a:t>38</a:t>
            </a:fld>
            <a:endParaRPr lang="en-US">
              <a:solidFill>
                <a:prstClr val="black"/>
              </a:solidFill>
              <a:latin typeface="Calibri"/>
            </a:endParaRPr>
          </a:p>
        </p:txBody>
      </p:sp>
      <p:sp>
        <p:nvSpPr>
          <p:cNvPr id="175106"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175107" name="Rectangle 3"/>
          <p:cNvSpPr>
            <a:spLocks noGrp="1" noChangeArrowheads="1"/>
          </p:cNvSpPr>
          <p:nvPr>
            <p:ph type="body" idx="1"/>
          </p:nvPr>
        </p:nvSpPr>
        <p:spPr>
          <a:xfrm>
            <a:off x="686098" y="4343703"/>
            <a:ext cx="5485805" cy="4112381"/>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02F41-8384-7447-8904-C5ECCF1A5A2B}" type="slidenum">
              <a:rPr lang="en-US">
                <a:solidFill>
                  <a:prstClr val="black"/>
                </a:solidFill>
                <a:latin typeface="Calibri"/>
              </a:rPr>
              <a:pPr/>
              <a:t>39</a:t>
            </a:fld>
            <a:endParaRPr lang="en-US">
              <a:solidFill>
                <a:prstClr val="black"/>
              </a:solidFill>
              <a:latin typeface="Calibri"/>
            </a:endParaRPr>
          </a:p>
        </p:txBody>
      </p:sp>
      <p:sp>
        <p:nvSpPr>
          <p:cNvPr id="177154"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177155" name="Rectangle 3"/>
          <p:cNvSpPr>
            <a:spLocks noGrp="1" noChangeArrowheads="1"/>
          </p:cNvSpPr>
          <p:nvPr>
            <p:ph type="body" idx="1"/>
          </p:nvPr>
        </p:nvSpPr>
        <p:spPr>
          <a:xfrm>
            <a:off x="686098" y="4343703"/>
            <a:ext cx="5485805" cy="4112381"/>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02D13C6-A146-8E42-9A67-6A9B3908DA41}" type="slidenum">
              <a:rPr lang="en-US">
                <a:solidFill>
                  <a:prstClr val="black"/>
                </a:solidFill>
                <a:latin typeface="Calibri"/>
              </a:rPr>
              <a:pPr/>
              <a:t>40</a:t>
            </a:fld>
            <a:endParaRPr lang="en-US">
              <a:solidFill>
                <a:prstClr val="black"/>
              </a:solidFill>
              <a:latin typeface="Calibri"/>
            </a:endParaRPr>
          </a:p>
        </p:txBody>
      </p:sp>
      <p:sp>
        <p:nvSpPr>
          <p:cNvPr id="328706" name="Slide Image Placeholder 1"/>
          <p:cNvSpPr>
            <a:spLocks noGrp="1" noRot="1" noChangeAspect="1" noTextEdit="1"/>
          </p:cNvSpPr>
          <p:nvPr>
            <p:ph type="sldImg"/>
          </p:nvPr>
        </p:nvSpPr>
        <p:spPr>
          <a:ln/>
          <a:extLst>
            <a:ext uri="{FAA26D3D-D897-4be2-8F04-BA451C77F1D7}">
              <ma14:placeholderFlag xmlns:ma14="http://schemas.microsoft.com/office/mac/drawingml/2011/main" val="1"/>
            </a:ext>
          </a:extLst>
        </p:spPr>
      </p:sp>
      <p:sp>
        <p:nvSpPr>
          <p:cNvPr id="328707" name="Notes Placeholder 2"/>
          <p:cNvSpPr>
            <a:spLocks noGrp="1"/>
          </p:cNvSpPr>
          <p:nvPr>
            <p:ph type="body" idx="1"/>
          </p:nvPr>
        </p:nvSpPr>
        <p:spPr/>
        <p:txBody>
          <a:bodyPr/>
          <a:lstStyle/>
          <a:p>
            <a:pPr defTabSz="432465">
              <a:spcBef>
                <a:spcPct val="0"/>
              </a:spcBef>
            </a:pPr>
            <a:r>
              <a:rPr lang="en-US" dirty="0" smtClean="0"/>
              <a:t>We were never really taught to pay much attention to differences like the</a:t>
            </a:r>
            <a:r>
              <a:rPr lang="en-US" baseline="0" dirty="0" smtClean="0"/>
              <a:t> ones we see here.  On the top you see having an affair and on the bottom—SAME MESSAGE BUT DIFFERENT GRAMMAR---you see had an affair.</a:t>
            </a:r>
            <a:endParaRPr lang="en-US" dirty="0"/>
          </a:p>
        </p:txBody>
      </p:sp>
      <p:sp>
        <p:nvSpPr>
          <p:cNvPr id="32870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482600">
              <a:defRPr>
                <a:solidFill>
                  <a:schemeClr val="tx1"/>
                </a:solidFill>
                <a:latin typeface="Arial" charset="0"/>
                <a:ea typeface="ＭＳ Ｐゴシック" charset="0"/>
              </a:defRPr>
            </a:lvl1pPr>
            <a:lvl2pPr marL="785813" indent="-303213" defTabSz="482600">
              <a:defRPr>
                <a:solidFill>
                  <a:schemeClr val="tx1"/>
                </a:solidFill>
                <a:latin typeface="Arial" charset="0"/>
                <a:ea typeface="ＭＳ Ｐゴシック" charset="0"/>
              </a:defRPr>
            </a:lvl2pPr>
            <a:lvl3pPr marL="1208088" indent="-241300" defTabSz="482600">
              <a:defRPr>
                <a:solidFill>
                  <a:schemeClr val="tx1"/>
                </a:solidFill>
                <a:latin typeface="Arial" charset="0"/>
                <a:ea typeface="ＭＳ Ｐゴシック" charset="0"/>
              </a:defRPr>
            </a:lvl3pPr>
            <a:lvl4pPr marL="1692275" indent="-242888" defTabSz="482600">
              <a:defRPr>
                <a:solidFill>
                  <a:schemeClr val="tx1"/>
                </a:solidFill>
                <a:latin typeface="Arial" charset="0"/>
                <a:ea typeface="ＭＳ Ｐゴシック" charset="0"/>
              </a:defRPr>
            </a:lvl4pPr>
            <a:lvl5pPr marL="2174875" indent="-241300" defTabSz="482600">
              <a:defRPr>
                <a:solidFill>
                  <a:schemeClr val="tx1"/>
                </a:solidFill>
                <a:latin typeface="Arial" charset="0"/>
                <a:ea typeface="ＭＳ Ｐゴシック" charset="0"/>
              </a:defRPr>
            </a:lvl5pPr>
            <a:lvl6pPr marL="2632075" indent="-241300" defTabSz="482600" fontAlgn="base">
              <a:spcBef>
                <a:spcPct val="0"/>
              </a:spcBef>
              <a:spcAft>
                <a:spcPct val="0"/>
              </a:spcAft>
              <a:defRPr>
                <a:solidFill>
                  <a:schemeClr val="tx1"/>
                </a:solidFill>
                <a:latin typeface="Arial" charset="0"/>
                <a:ea typeface="ＭＳ Ｐゴシック" charset="0"/>
              </a:defRPr>
            </a:lvl6pPr>
            <a:lvl7pPr marL="3089275" indent="-241300" defTabSz="482600" fontAlgn="base">
              <a:spcBef>
                <a:spcPct val="0"/>
              </a:spcBef>
              <a:spcAft>
                <a:spcPct val="0"/>
              </a:spcAft>
              <a:defRPr>
                <a:solidFill>
                  <a:schemeClr val="tx1"/>
                </a:solidFill>
                <a:latin typeface="Arial" charset="0"/>
                <a:ea typeface="ＭＳ Ｐゴシック" charset="0"/>
              </a:defRPr>
            </a:lvl7pPr>
            <a:lvl8pPr marL="3546475" indent="-241300" defTabSz="482600" fontAlgn="base">
              <a:spcBef>
                <a:spcPct val="0"/>
              </a:spcBef>
              <a:spcAft>
                <a:spcPct val="0"/>
              </a:spcAft>
              <a:defRPr>
                <a:solidFill>
                  <a:schemeClr val="tx1"/>
                </a:solidFill>
                <a:latin typeface="Arial" charset="0"/>
                <a:ea typeface="ＭＳ Ｐゴシック" charset="0"/>
              </a:defRPr>
            </a:lvl8pPr>
            <a:lvl9pPr marL="4003675" indent="-241300" defTabSz="482600" fontAlgn="base">
              <a:spcBef>
                <a:spcPct val="0"/>
              </a:spcBef>
              <a:spcAft>
                <a:spcPct val="0"/>
              </a:spcAft>
              <a:defRPr>
                <a:solidFill>
                  <a:schemeClr val="tx1"/>
                </a:solidFill>
                <a:latin typeface="Arial" charset="0"/>
                <a:ea typeface="ＭＳ Ｐゴシック" charset="0"/>
              </a:defRPr>
            </a:lvl9pPr>
          </a:lstStyle>
          <a:p>
            <a:pPr algn="r"/>
            <a:fld id="{4F2BB500-2B25-DF44-8812-440231F9760C}" type="slidenum">
              <a:rPr lang="en-US" sz="1200">
                <a:solidFill>
                  <a:prstClr val="black"/>
                </a:solidFill>
                <a:latin typeface="Calibri" charset="0"/>
              </a:rPr>
              <a:pPr algn="r"/>
              <a:t>40</a:t>
            </a:fld>
            <a:endParaRPr lang="en-US" sz="1200">
              <a:solidFill>
                <a:prstClr val="black"/>
              </a:solidFill>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F7387-D41F-E34D-915F-E1726862194A}" type="slidenum">
              <a:rPr lang="en-US">
                <a:solidFill>
                  <a:prstClr val="black"/>
                </a:solidFill>
                <a:latin typeface="Calibri"/>
              </a:rPr>
              <a:pPr/>
              <a:t>41</a:t>
            </a:fld>
            <a:endParaRPr lang="en-US">
              <a:solidFill>
                <a:prstClr val="black"/>
              </a:solidFill>
              <a:latin typeface="Calibri"/>
            </a:endParaRPr>
          </a:p>
        </p:txBody>
      </p:sp>
      <p:sp>
        <p:nvSpPr>
          <p:cNvPr id="179202"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AE47C-1C4B-0C43-97CC-67DD7A39E139}" type="slidenum">
              <a:rPr lang="en-US">
                <a:solidFill>
                  <a:prstClr val="black"/>
                </a:solidFill>
                <a:latin typeface="Calibri"/>
              </a:rPr>
              <a:pPr/>
              <a:t>42</a:t>
            </a:fld>
            <a:endParaRPr lang="en-US">
              <a:solidFill>
                <a:prstClr val="black"/>
              </a:solidFill>
              <a:latin typeface="Calibri"/>
            </a:endParaRPr>
          </a:p>
        </p:txBody>
      </p:sp>
      <p:sp>
        <p:nvSpPr>
          <p:cNvPr id="181250"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AE47C-1C4B-0C43-97CC-67DD7A39E139}" type="slidenum">
              <a:rPr lang="en-US">
                <a:solidFill>
                  <a:prstClr val="black"/>
                </a:solidFill>
                <a:latin typeface="Calibri"/>
              </a:rPr>
              <a:pPr/>
              <a:t>43</a:t>
            </a:fld>
            <a:endParaRPr lang="en-US">
              <a:solidFill>
                <a:prstClr val="black"/>
              </a:solidFill>
              <a:latin typeface="Calibri"/>
            </a:endParaRPr>
          </a:p>
        </p:txBody>
      </p:sp>
      <p:sp>
        <p:nvSpPr>
          <p:cNvPr id="181250"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AE47C-1C4B-0C43-97CC-67DD7A39E139}" type="slidenum">
              <a:rPr lang="en-US">
                <a:solidFill>
                  <a:prstClr val="black"/>
                </a:solidFill>
                <a:latin typeface="Calibri"/>
              </a:rPr>
              <a:pPr/>
              <a:t>44</a:t>
            </a:fld>
            <a:endParaRPr lang="en-US">
              <a:solidFill>
                <a:prstClr val="black"/>
              </a:solidFill>
              <a:latin typeface="Calibri"/>
            </a:endParaRPr>
          </a:p>
        </p:txBody>
      </p:sp>
      <p:sp>
        <p:nvSpPr>
          <p:cNvPr id="181250"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15A72-5379-DC4E-B853-F4B409DCB7CA}" type="slidenum">
              <a:rPr lang="en-US">
                <a:solidFill>
                  <a:prstClr val="black"/>
                </a:solidFill>
                <a:latin typeface="Calibri"/>
              </a:rPr>
              <a:pPr/>
              <a:t>5</a:t>
            </a:fld>
            <a:endParaRPr lang="en-US">
              <a:solidFill>
                <a:prstClr val="black"/>
              </a:solidFill>
              <a:latin typeface="Calibri"/>
            </a:endParaRPr>
          </a:p>
        </p:txBody>
      </p:sp>
      <p:sp>
        <p:nvSpPr>
          <p:cNvPr id="103426"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a:xfrm>
            <a:off x="686098" y="4343703"/>
            <a:ext cx="5485805" cy="4112381"/>
          </a:xfrm>
        </p:spPr>
        <p:txBody>
          <a:bodyPr/>
          <a:lstStyle/>
          <a:p>
            <a:r>
              <a:rPr lang="en-US" dirty="0" smtClean="0"/>
              <a:t>There are many ways to talk about events</a:t>
            </a:r>
            <a:r>
              <a:rPr lang="en-US" baseline="0" dirty="0" smtClean="0"/>
              <a:t> in any given language.   You use verbs, …. And of course you use tense… and you use ASPECT to provide information about how events are unfolding in time.</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4E456-5E85-C54A-AF31-4A7003C9411C}" type="slidenum">
              <a:rPr lang="en-US">
                <a:solidFill>
                  <a:prstClr val="black"/>
                </a:solidFill>
                <a:latin typeface="Calibri"/>
              </a:rPr>
              <a:pPr/>
              <a:t>45</a:t>
            </a:fld>
            <a:endParaRPr lang="en-US">
              <a:solidFill>
                <a:prstClr val="black"/>
              </a:solidFill>
              <a:latin typeface="Calibri"/>
            </a:endParaRPr>
          </a:p>
        </p:txBody>
      </p:sp>
      <p:sp>
        <p:nvSpPr>
          <p:cNvPr id="193538"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193539" name="Rectangle 3"/>
          <p:cNvSpPr>
            <a:spLocks noGrp="1" noChangeArrowheads="1"/>
          </p:cNvSpPr>
          <p:nvPr>
            <p:ph type="body" idx="1"/>
          </p:nvPr>
        </p:nvSpPr>
        <p:spPr>
          <a:xfrm>
            <a:off x="686098" y="4343703"/>
            <a:ext cx="5485805" cy="4112381"/>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35ECE-3505-7147-95A1-76F04AFC9558}" type="slidenum">
              <a:rPr lang="en-US">
                <a:solidFill>
                  <a:prstClr val="black"/>
                </a:solidFill>
                <a:latin typeface="Calibri"/>
              </a:rPr>
              <a:pPr/>
              <a:t>46</a:t>
            </a:fld>
            <a:endParaRPr lang="en-US">
              <a:solidFill>
                <a:prstClr val="black"/>
              </a:solidFill>
              <a:latin typeface="Calibri"/>
            </a:endParaRPr>
          </a:p>
        </p:txBody>
      </p:sp>
      <p:sp>
        <p:nvSpPr>
          <p:cNvPr id="31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Argument</a:t>
            </a:r>
            <a:r>
              <a:rPr lang="en-US" sz="1200" dirty="0" smtClean="0">
                <a:solidFill>
                  <a:srgbClr val="FFFFFF"/>
                </a:solidFill>
              </a:rPr>
              <a:t>:  Grammatical aspect plays a fundamental role in constructing meaning in linguistic expressions of actions and states.  It </a:t>
            </a:r>
            <a:endParaRPr lang="en-US" sz="1200" dirty="0" smtClean="0">
              <a:solidFill>
                <a:srgbClr val="FFCC00"/>
              </a:solidFill>
            </a:endParaRPr>
          </a:p>
          <a:p>
            <a:endParaRPr lang="en-US" dirty="0"/>
          </a:p>
        </p:txBody>
      </p:sp>
      <p:sp>
        <p:nvSpPr>
          <p:cNvPr id="4" name="Slide Number Placeholder 3"/>
          <p:cNvSpPr>
            <a:spLocks noGrp="1"/>
          </p:cNvSpPr>
          <p:nvPr>
            <p:ph type="sldNum" sz="quarter" idx="10"/>
          </p:nvPr>
        </p:nvSpPr>
        <p:spPr/>
        <p:txBody>
          <a:bodyPr/>
          <a:lstStyle/>
          <a:p>
            <a:fld id="{68A1238C-05BA-9D45-85B1-CCE46F565A1B}"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3208725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say a few words about mental simulation.</a:t>
            </a:r>
            <a:endParaRPr lang="en-US" dirty="0"/>
          </a:p>
        </p:txBody>
      </p:sp>
      <p:sp>
        <p:nvSpPr>
          <p:cNvPr id="4" name="Slide Number Placeholder 3"/>
          <p:cNvSpPr>
            <a:spLocks noGrp="1"/>
          </p:cNvSpPr>
          <p:nvPr>
            <p:ph type="sldNum" sz="quarter" idx="10"/>
          </p:nvPr>
        </p:nvSpPr>
        <p:spPr/>
        <p:txBody>
          <a:bodyPr/>
          <a:lstStyle/>
          <a:p>
            <a:fld id="{68A1238C-05BA-9D45-85B1-CCE46F565A1B}"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34986628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talked about some work I recently did on aspect and motion metaphors. </a:t>
            </a:r>
            <a:endParaRPr lang="en-US" dirty="0"/>
          </a:p>
        </p:txBody>
      </p:sp>
      <p:sp>
        <p:nvSpPr>
          <p:cNvPr id="4" name="Slide Number Placeholder 3"/>
          <p:cNvSpPr>
            <a:spLocks noGrp="1"/>
          </p:cNvSpPr>
          <p:nvPr>
            <p:ph type="sldNum" sz="quarter" idx="10"/>
          </p:nvPr>
        </p:nvSpPr>
        <p:spPr/>
        <p:txBody>
          <a:bodyPr/>
          <a:lstStyle/>
          <a:p>
            <a:fld id="{60B315E9-4744-0148-8BF0-AF3B0224E61D}"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2742980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CB797-9E3F-7344-8A84-9BD614ACD8EA}" type="slidenum">
              <a:rPr lang="en-US">
                <a:solidFill>
                  <a:prstClr val="black"/>
                </a:solidFill>
                <a:latin typeface="Calibri"/>
              </a:rPr>
              <a:pPr/>
              <a:t>54</a:t>
            </a:fld>
            <a:endParaRPr lang="en-US">
              <a:solidFill>
                <a:prstClr val="black"/>
              </a:solidFill>
              <a:latin typeface="Calibri"/>
            </a:endParaRPr>
          </a:p>
        </p:txBody>
      </p:sp>
      <p:sp>
        <p:nvSpPr>
          <p:cNvPr id="183298"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183299" name="Rectangle 3"/>
          <p:cNvSpPr>
            <a:spLocks noGrp="1" noChangeArrowheads="1"/>
          </p:cNvSpPr>
          <p:nvPr>
            <p:ph type="body" idx="1"/>
          </p:nvPr>
        </p:nvSpPr>
        <p:spPr>
          <a:xfrm>
            <a:off x="686098" y="4343703"/>
            <a:ext cx="5485805" cy="4112381"/>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C9DEA-E536-AC47-877F-49E211F8D580}" type="slidenum">
              <a:rPr lang="en-US">
                <a:solidFill>
                  <a:prstClr val="black"/>
                </a:solidFill>
                <a:latin typeface="Calibri"/>
              </a:rPr>
              <a:pPr/>
              <a:t>55</a:t>
            </a:fld>
            <a:endParaRPr lang="en-US">
              <a:solidFill>
                <a:prstClr val="black"/>
              </a:solidFill>
              <a:latin typeface="Calibri"/>
            </a:endParaRPr>
          </a:p>
        </p:txBody>
      </p:sp>
      <p:sp>
        <p:nvSpPr>
          <p:cNvPr id="185346"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a:xfrm>
            <a:off x="686098" y="4343703"/>
            <a:ext cx="5485805" cy="4112381"/>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AE5C09-F762-6840-AAAD-6EC426D64646}" type="slidenum">
              <a:rPr lang="en-US">
                <a:solidFill>
                  <a:prstClr val="black"/>
                </a:solidFill>
                <a:latin typeface="Calibri"/>
              </a:rPr>
              <a:pPr/>
              <a:t>6</a:t>
            </a:fld>
            <a:endParaRPr lang="en-US">
              <a:solidFill>
                <a:prstClr val="black"/>
              </a:solidFill>
              <a:latin typeface="Calibri"/>
            </a:endParaRPr>
          </a:p>
        </p:txBody>
      </p:sp>
      <p:sp>
        <p:nvSpPr>
          <p:cNvPr id="500738"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500739" name="Rectangle 3"/>
          <p:cNvSpPr>
            <a:spLocks noGrp="1" noChangeArrowheads="1"/>
          </p:cNvSpPr>
          <p:nvPr>
            <p:ph type="body" idx="1"/>
          </p:nvPr>
        </p:nvSpPr>
        <p:spPr/>
        <p:txBody>
          <a:bodyPr/>
          <a:lstStyle/>
          <a:p>
            <a:r>
              <a:rPr lang="en-US" dirty="0" smtClean="0"/>
              <a:t>Perfective – imperfective = a major distinction in languages</a:t>
            </a:r>
            <a:r>
              <a:rPr lang="en-US" dirty="0" smtClean="0"/>
              <a: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AD82A-4D0A-BF4B-8D9E-E5C158E5E448}" type="slidenum">
              <a:rPr lang="en-US">
                <a:solidFill>
                  <a:prstClr val="black"/>
                </a:solidFill>
                <a:latin typeface="Calibri"/>
              </a:rPr>
              <a:pPr/>
              <a:t>7</a:t>
            </a:fld>
            <a:endParaRPr lang="en-US">
              <a:solidFill>
                <a:prstClr val="black"/>
              </a:solidFill>
              <a:latin typeface="Calibri"/>
            </a:endParaRPr>
          </a:p>
        </p:txBody>
      </p:sp>
      <p:sp>
        <p:nvSpPr>
          <p:cNvPr id="109570"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a:xfrm>
            <a:off x="686098" y="4343703"/>
            <a:ext cx="5485805" cy="4112381"/>
          </a:xfrm>
        </p:spPr>
        <p:txBody>
          <a:bodyPr/>
          <a:lstStyle/>
          <a:p>
            <a:endParaRPr lang="en-US"/>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3968D-D4AE-6F4D-889B-0BF116B9A782}" type="slidenum">
              <a:rPr lang="en-US">
                <a:solidFill>
                  <a:prstClr val="black"/>
                </a:solidFill>
                <a:latin typeface="Calibri"/>
              </a:rPr>
              <a:pPr/>
              <a:t>8</a:t>
            </a:fld>
            <a:endParaRPr lang="en-US">
              <a:solidFill>
                <a:prstClr val="black"/>
              </a:solidFill>
              <a:latin typeface="Calibri"/>
            </a:endParaRPr>
          </a:p>
        </p:txBody>
      </p:sp>
      <p:sp>
        <p:nvSpPr>
          <p:cNvPr id="111618"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a:xfrm>
            <a:off x="686098" y="4343703"/>
            <a:ext cx="5485805" cy="4112381"/>
          </a:xfrm>
        </p:spPr>
        <p:txBody>
          <a:bodyPr/>
          <a:lstStyle/>
          <a:p>
            <a:r>
              <a:rPr lang="en-US" dirty="0"/>
              <a:t>So, we know that grammatical aspect plays an important role in language use, understanding, and </a:t>
            </a:r>
            <a:r>
              <a:rPr lang="en-US" dirty="0" smtClean="0"/>
              <a:t>its diachronic</a:t>
            </a:r>
            <a:r>
              <a:rPr lang="en-US" baseline="0" dirty="0" smtClean="0"/>
              <a:t> </a:t>
            </a:r>
            <a:r>
              <a:rPr lang="en-US" dirty="0" smtClean="0"/>
              <a:t>development</a:t>
            </a:r>
            <a:r>
              <a:rPr lang="en-US" dirty="0"/>
              <a:t>.</a:t>
            </a:r>
          </a:p>
          <a:p>
            <a:r>
              <a:rPr lang="en-US" dirty="0"/>
              <a:t> </a:t>
            </a:r>
          </a:p>
          <a:p>
            <a:r>
              <a:rPr lang="en-US" dirty="0"/>
              <a:t>We also know that it is ubiquitous in language.</a:t>
            </a:r>
          </a:p>
          <a:p>
            <a:endParaRPr lang="en-US" dirty="0"/>
          </a:p>
          <a:p>
            <a:r>
              <a:rPr lang="en-US" dirty="0"/>
              <a:t>We know it expresses information about the temporal flow..</a:t>
            </a:r>
          </a:p>
          <a:p>
            <a:endParaRPr lang="en-US" dirty="0"/>
          </a:p>
          <a:p>
            <a:r>
              <a:rPr lang="en-US" dirty="0"/>
              <a:t>We know that it varies a good deal from language to language, and that in English is it marked on the </a:t>
            </a:r>
            <a:r>
              <a:rPr lang="en-US" dirty="0" smtClean="0"/>
              <a:t>verb.</a:t>
            </a:r>
            <a:endParaRPr lang="en-US" dirty="0"/>
          </a:p>
          <a:p>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5905D-102C-3F44-BD85-E47F418A99E4}" type="slidenum">
              <a:rPr lang="en-US">
                <a:solidFill>
                  <a:prstClr val="black"/>
                </a:solidFill>
                <a:latin typeface="Calibri"/>
              </a:rPr>
              <a:pPr/>
              <a:t>9</a:t>
            </a:fld>
            <a:endParaRPr lang="en-US">
              <a:solidFill>
                <a:prstClr val="black"/>
              </a:solidFill>
              <a:latin typeface="Calibri"/>
            </a:endParaRPr>
          </a:p>
        </p:txBody>
      </p:sp>
      <p:sp>
        <p:nvSpPr>
          <p:cNvPr id="113666" name="Rectangle 2"/>
          <p:cNvSpPr>
            <a:spLocks noGrp="1" noRot="1" noChangeAspect="1" noChangeArrowheads="1" noTextEdit="1"/>
          </p:cNvSpPr>
          <p:nvPr>
            <p:ph type="sldImg"/>
          </p:nvPr>
        </p:nvSpPr>
        <p:spPr>
          <a:xfrm>
            <a:off x="1144588" y="687388"/>
            <a:ext cx="4570412" cy="3429000"/>
          </a:xfrm>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a:xfrm>
            <a:off x="686098" y="4343703"/>
            <a:ext cx="5485805" cy="4112381"/>
          </a:xfrm>
        </p:spPr>
        <p:txBody>
          <a:bodyPr/>
          <a:lstStyle/>
          <a:p>
            <a:r>
              <a:rPr lang="en-US" dirty="0"/>
              <a:t>But we don</a:t>
            </a:r>
            <a:r>
              <a:rPr lang="ja-JP" altLang="en-US" dirty="0">
                <a:latin typeface="Arial"/>
              </a:rPr>
              <a:t>’</a:t>
            </a:r>
            <a:r>
              <a:rPr lang="en-US" dirty="0"/>
              <a:t>t know a lot about how grammatical aspect is processed yet, </a:t>
            </a:r>
            <a:r>
              <a:rPr lang="en-US" dirty="0">
                <a:solidFill>
                  <a:srgbClr val="B2B2B2"/>
                </a:solidFill>
              </a:rPr>
              <a:t>even though some experimental work has been done</a:t>
            </a:r>
          </a:p>
          <a:p>
            <a:endParaRPr lang="en-US" dirty="0" smtClean="0">
              <a:solidFill>
                <a:srgbClr val="B2B2B2"/>
              </a:solidFill>
            </a:endParaRPr>
          </a:p>
          <a:p>
            <a:r>
              <a:rPr lang="en-US" dirty="0" smtClean="0">
                <a:solidFill>
                  <a:srgbClr val="B2B2B2"/>
                </a:solidFill>
              </a:rPr>
              <a:t>In</a:t>
            </a:r>
            <a:r>
              <a:rPr lang="en-US" baseline="0" dirty="0" smtClean="0">
                <a:solidFill>
                  <a:srgbClr val="B2B2B2"/>
                </a:solidFill>
              </a:rPr>
              <a:t> my work, I try to look at HOW aspect shapes the understanding of events, and what it means for reasoning.  </a:t>
            </a:r>
            <a:endParaRPr lang="en-US" dirty="0">
              <a:solidFill>
                <a:srgbClr val="B2B2B2"/>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32DD89-A0F0-5C41-B830-D0B2FDD7C270}" type="slidenum">
              <a:rPr lang="en-US">
                <a:solidFill>
                  <a:prstClr val="black"/>
                </a:solidFill>
                <a:latin typeface="Calibri"/>
              </a:rPr>
              <a:pPr>
                <a:defRPr/>
              </a:pPr>
              <a:t>10</a:t>
            </a:fld>
            <a:endParaRPr lang="en-US">
              <a:solidFill>
                <a:prstClr val="black"/>
              </a:solidFill>
              <a:latin typeface="Calibri"/>
            </a:endParaRPr>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eaLnBrk="1" hangingPunct="1">
              <a:defRPr/>
            </a:pPr>
            <a:r>
              <a:rPr lang="en-US" dirty="0" smtClean="0">
                <a:cs typeface="+mn-cs"/>
              </a:rPr>
              <a:t>Framing means </a:t>
            </a:r>
            <a:r>
              <a:rPr lang="en-US" dirty="0" smtClean="0">
                <a:cs typeface="+mn-cs"/>
              </a:rPr>
              <a:t>a lot</a:t>
            </a:r>
            <a:r>
              <a:rPr lang="en-US" baseline="0" dirty="0" smtClean="0">
                <a:cs typeface="+mn-cs"/>
              </a:rPr>
              <a:t> of diff </a:t>
            </a:r>
            <a:r>
              <a:rPr lang="en-US" baseline="0" dirty="0" smtClean="0">
                <a:cs typeface="+mn-cs"/>
              </a:rPr>
              <a:t>things.  It’s studied from different angles and for different purposes.  </a:t>
            </a:r>
          </a:p>
          <a:p>
            <a:pPr eaLnBrk="1" hangingPunct="1">
              <a:defRPr/>
            </a:pPr>
            <a:endParaRPr lang="en-US" baseline="0"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dirty="0" smtClean="0"/>
              <a:t>In the social sciences</a:t>
            </a:r>
            <a:r>
              <a:rPr lang="en-US" sz="1200" dirty="0" smtClean="0"/>
              <a:t>, there’s a lot of high-level work on framing. It is often characterized</a:t>
            </a:r>
            <a:r>
              <a:rPr lang="en-US" sz="1200" baseline="0" dirty="0" smtClean="0"/>
              <a:t> as </a:t>
            </a:r>
            <a:r>
              <a:rPr lang="en-US" sz="1200" b="1" u="sng" baseline="0" dirty="0" smtClean="0"/>
              <a:t>cognitive bias</a:t>
            </a:r>
            <a:r>
              <a:rPr lang="en-US" sz="1200" baseline="0" dirty="0" smtClean="0"/>
              <a:t>, in which people react differently to a choice, depending on whether it is presented as a loss or as a gain. Although many valuable insights have evolved from that work, it tends to ignore language.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Semanticist Chuck Fillmore did pioneering work on framing over 40 years ago, and that work has spawned many lines of research in cognitive linguistics and communication, and more recently psycholinguistics.  Lakoff</a:t>
            </a:r>
            <a:r>
              <a:rPr lang="mr-IN" sz="1200" baseline="0" dirty="0" smtClean="0"/>
              <a:t>…</a:t>
            </a:r>
            <a:endParaRPr lang="en-US" sz="1200" baseline="0" dirty="0" smtClean="0"/>
          </a:p>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2DD97-B2F3-B84D-9318-E75E15C63C0D}"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265-A8C5-7B49-A9E0-33D8CAEBADE9}" type="slidenum">
              <a:rPr lang="en-US" smtClean="0"/>
              <a:t>‹#›</a:t>
            </a:fld>
            <a:endParaRPr lang="en-US"/>
          </a:p>
        </p:txBody>
      </p:sp>
    </p:spTree>
    <p:extLst>
      <p:ext uri="{BB962C8B-B14F-4D97-AF65-F5344CB8AC3E}">
        <p14:creationId xmlns:p14="http://schemas.microsoft.com/office/powerpoint/2010/main" val="59662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2DD97-B2F3-B84D-9318-E75E15C63C0D}"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265-A8C5-7B49-A9E0-33D8CAEBADE9}" type="slidenum">
              <a:rPr lang="en-US" smtClean="0"/>
              <a:t>‹#›</a:t>
            </a:fld>
            <a:endParaRPr lang="en-US"/>
          </a:p>
        </p:txBody>
      </p:sp>
    </p:spTree>
    <p:extLst>
      <p:ext uri="{BB962C8B-B14F-4D97-AF65-F5344CB8AC3E}">
        <p14:creationId xmlns:p14="http://schemas.microsoft.com/office/powerpoint/2010/main" val="213341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2DD97-B2F3-B84D-9318-E75E15C63C0D}"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265-A8C5-7B49-A9E0-33D8CAEBADE9}" type="slidenum">
              <a:rPr lang="en-US" smtClean="0"/>
              <a:t>‹#›</a:t>
            </a:fld>
            <a:endParaRPr lang="en-US"/>
          </a:p>
        </p:txBody>
      </p:sp>
    </p:spTree>
    <p:extLst>
      <p:ext uri="{BB962C8B-B14F-4D97-AF65-F5344CB8AC3E}">
        <p14:creationId xmlns:p14="http://schemas.microsoft.com/office/powerpoint/2010/main" val="307792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fld id="{A3BCB265-A8C5-7B49-A9E0-33D8CAEBADE9}" type="slidenum">
              <a:rPr lang="en-US" smtClean="0"/>
              <a:pPr/>
              <a:t>‹#›</a:t>
            </a:fld>
            <a:endParaRPr lang="en-US" dirty="0" smtClean="0"/>
          </a:p>
        </p:txBody>
      </p:sp>
    </p:spTree>
    <p:extLst>
      <p:ext uri="{BB962C8B-B14F-4D97-AF65-F5344CB8AC3E}">
        <p14:creationId xmlns:p14="http://schemas.microsoft.com/office/powerpoint/2010/main" val="2225836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BCB265-A8C5-7B49-A9E0-33D8CAEBADE9}" type="slidenum">
              <a:rPr lang="en-US" smtClean="0"/>
              <a:pPr/>
              <a:t>‹#›</a:t>
            </a:fld>
            <a:endParaRPr lang="en-US" dirty="0"/>
          </a:p>
        </p:txBody>
      </p:sp>
    </p:spTree>
    <p:extLst>
      <p:ext uri="{BB962C8B-B14F-4D97-AF65-F5344CB8AC3E}">
        <p14:creationId xmlns:p14="http://schemas.microsoft.com/office/powerpoint/2010/main" val="1752118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760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449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3387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3BCB265-A8C5-7B49-A9E0-33D8CAEBADE9}" type="slidenum">
              <a:rPr lang="en-US" smtClean="0"/>
              <a:pPr/>
              <a:t>‹#›</a:t>
            </a:fld>
            <a:endParaRPr lang="en-US" dirty="0"/>
          </a:p>
        </p:txBody>
      </p:sp>
    </p:spTree>
    <p:extLst>
      <p:ext uri="{BB962C8B-B14F-4D97-AF65-F5344CB8AC3E}">
        <p14:creationId xmlns:p14="http://schemas.microsoft.com/office/powerpoint/2010/main" val="1806477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3BCB265-A8C5-7B49-A9E0-33D8CAEBADE9}" type="slidenum">
              <a:rPr lang="en-US" smtClean="0"/>
              <a:pPr/>
              <a:t>‹#›</a:t>
            </a:fld>
            <a:endParaRPr lang="en-US" dirty="0"/>
          </a:p>
        </p:txBody>
      </p:sp>
    </p:spTree>
    <p:extLst>
      <p:ext uri="{BB962C8B-B14F-4D97-AF65-F5344CB8AC3E}">
        <p14:creationId xmlns:p14="http://schemas.microsoft.com/office/powerpoint/2010/main" val="4068206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738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2DD97-B2F3-B84D-9318-E75E15C63C0D}"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265-A8C5-7B49-A9E0-33D8CAEBADE9}" type="slidenum">
              <a:rPr lang="en-US" smtClean="0"/>
              <a:t>‹#›</a:t>
            </a:fld>
            <a:endParaRPr lang="en-US"/>
          </a:p>
        </p:txBody>
      </p:sp>
    </p:spTree>
    <p:extLst>
      <p:ext uri="{BB962C8B-B14F-4D97-AF65-F5344CB8AC3E}">
        <p14:creationId xmlns:p14="http://schemas.microsoft.com/office/powerpoint/2010/main" val="3456256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6725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524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54434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63001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2849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602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8309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4793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0409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383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2DD97-B2F3-B84D-9318-E75E15C63C0D}" type="datetimeFigureOut">
              <a:rPr lang="en-US" smtClean="0"/>
              <a:t>4/5/17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CB265-A8C5-7B49-A9E0-33D8CAEBADE9}" type="slidenum">
              <a:rPr lang="en-US" smtClean="0"/>
              <a:t>‹#›</a:t>
            </a:fld>
            <a:endParaRPr lang="en-US"/>
          </a:p>
        </p:txBody>
      </p:sp>
    </p:spTree>
    <p:extLst>
      <p:ext uri="{BB962C8B-B14F-4D97-AF65-F5344CB8AC3E}">
        <p14:creationId xmlns:p14="http://schemas.microsoft.com/office/powerpoint/2010/main" val="37235922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22387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7575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5194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23395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E7CBDC19-4D66-A241-8C7D-E3DD3CCDCFD1}" type="datetime1">
              <a:rPr lang="en-US" smtClean="0">
                <a:solidFill>
                  <a:srgbClr val="000000"/>
                </a:solidFill>
                <a:latin typeface="Calibri"/>
              </a:rPr>
              <a:pPr/>
              <a:t>4/5/17</a:t>
            </a:fld>
            <a:endParaRPr lang="en-US">
              <a:solidFill>
                <a:srgbClr val="000000"/>
              </a:solidFill>
              <a:latin typeface="Calibri"/>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latin typeface="Calibri"/>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73BB9DD-3299-F04D-AA58-40D09442E20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2758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2DD97-B2F3-B84D-9318-E75E15C63C0D}" type="datetimeFigureOut">
              <a:rPr lang="en-US">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BCB265-A8C5-7B49-A9E0-33D8CAEBADE9}"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8138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2DD97-B2F3-B84D-9318-E75E15C63C0D}" type="datetimeFigureOut">
              <a:rPr lang="en-US">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fld id="{A3BCB265-A8C5-7B49-A9E0-33D8CAEBADE9}" type="slidenum">
              <a:rPr lang="en-US" smtClean="0"/>
              <a:pPr/>
              <a:t>‹#›</a:t>
            </a:fld>
            <a:endParaRPr lang="en-US" dirty="0" smtClean="0"/>
          </a:p>
        </p:txBody>
      </p:sp>
    </p:spTree>
    <p:extLst>
      <p:ext uri="{BB962C8B-B14F-4D97-AF65-F5344CB8AC3E}">
        <p14:creationId xmlns:p14="http://schemas.microsoft.com/office/powerpoint/2010/main" val="666695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2DD97-B2F3-B84D-9318-E75E15C63C0D}" type="datetimeFigureOut">
              <a:rPr lang="en-US">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BCB265-A8C5-7B49-A9E0-33D8CAEBADE9}"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2351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2DD97-B2F3-B84D-9318-E75E15C63C0D}" type="datetimeFigureOut">
              <a:rPr lang="en-US">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3BCB265-A8C5-7B49-A9E0-33D8CAEBADE9}"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4012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2DD97-B2F3-B84D-9318-E75E15C63C0D}" type="datetimeFigureOut">
              <a:rPr lang="en-US">
                <a:solidFill>
                  <a:prstClr val="black">
                    <a:tint val="75000"/>
                  </a:prstClr>
                </a:solidFill>
                <a:latin typeface="Calibri"/>
              </a:rPr>
              <a:pPr/>
              <a:t>4/5/17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3BCB265-A8C5-7B49-A9E0-33D8CAEBADE9}"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184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2DD97-B2F3-B84D-9318-E75E15C63C0D}"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265-A8C5-7B49-A9E0-33D8CAEBADE9}" type="slidenum">
              <a:rPr lang="en-US" smtClean="0"/>
              <a:t>‹#›</a:t>
            </a:fld>
            <a:endParaRPr lang="en-US"/>
          </a:p>
        </p:txBody>
      </p:sp>
    </p:spTree>
    <p:extLst>
      <p:ext uri="{BB962C8B-B14F-4D97-AF65-F5344CB8AC3E}">
        <p14:creationId xmlns:p14="http://schemas.microsoft.com/office/powerpoint/2010/main" val="10229258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2DD97-B2F3-B84D-9318-E75E15C63C0D}" type="datetimeFigureOut">
              <a:rPr lang="en-US">
                <a:solidFill>
                  <a:prstClr val="black">
                    <a:tint val="75000"/>
                  </a:prstClr>
                </a:solidFill>
                <a:latin typeface="Calibri"/>
              </a:rPr>
              <a:pPr/>
              <a:t>4/7/17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3BCB265-A8C5-7B49-A9E0-33D8CAEBADE9}" type="slidenum">
              <a:rPr lang="en-US" smtClean="0"/>
              <a:pPr/>
              <a:t>‹#›</a:t>
            </a:fld>
            <a:endParaRPr lang="en-US" dirty="0" smtClean="0"/>
          </a:p>
        </p:txBody>
      </p:sp>
    </p:spTree>
    <p:extLst>
      <p:ext uri="{BB962C8B-B14F-4D97-AF65-F5344CB8AC3E}">
        <p14:creationId xmlns:p14="http://schemas.microsoft.com/office/powerpoint/2010/main" val="3661276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2DD97-B2F3-B84D-9318-E75E15C63C0D}" type="datetimeFigureOut">
              <a:rPr lang="en-US">
                <a:solidFill>
                  <a:prstClr val="black">
                    <a:tint val="75000"/>
                  </a:prstClr>
                </a:solidFill>
                <a:latin typeface="Calibri"/>
              </a:rPr>
              <a:pPr/>
              <a:t>4/7/17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3BCB265-A8C5-7B49-A9E0-33D8CAEBADE9}" type="slidenum">
              <a:rPr lang="en-US" smtClean="0"/>
              <a:pPr/>
              <a:t>‹#›</a:t>
            </a:fld>
            <a:endParaRPr lang="en-US" dirty="0"/>
          </a:p>
        </p:txBody>
      </p:sp>
    </p:spTree>
    <p:extLst>
      <p:ext uri="{BB962C8B-B14F-4D97-AF65-F5344CB8AC3E}">
        <p14:creationId xmlns:p14="http://schemas.microsoft.com/office/powerpoint/2010/main" val="3569009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2DD97-B2F3-B84D-9318-E75E15C63C0D}" type="datetimeFigureOut">
              <a:rPr lang="en-US">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3BCB265-A8C5-7B49-A9E0-33D8CAEBADE9}"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492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2DD97-B2F3-B84D-9318-E75E15C63C0D}" type="datetimeFigureOut">
              <a:rPr lang="en-US">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3BCB265-A8C5-7B49-A9E0-33D8CAEBADE9}"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0279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2DD97-B2F3-B84D-9318-E75E15C63C0D}" type="datetimeFigureOut">
              <a:rPr lang="en-US">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BCB265-A8C5-7B49-A9E0-33D8CAEBADE9}"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4715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2DD97-B2F3-B84D-9318-E75E15C63C0D}" type="datetimeFigureOut">
              <a:rPr lang="en-US">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BCB265-A8C5-7B49-A9E0-33D8CAEBADE9}"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52485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9237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BCB265-A8C5-7B49-A9E0-33D8CAEBADE9}" type="slidenum">
              <a:rPr lang="en-US" smtClean="0"/>
              <a:pPr/>
              <a:t>‹#›</a:t>
            </a:fld>
            <a:endParaRPr lang="en-US" dirty="0"/>
          </a:p>
        </p:txBody>
      </p:sp>
    </p:spTree>
    <p:extLst>
      <p:ext uri="{BB962C8B-B14F-4D97-AF65-F5344CB8AC3E}">
        <p14:creationId xmlns:p14="http://schemas.microsoft.com/office/powerpoint/2010/main" val="268811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63803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3859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2DD97-B2F3-B84D-9318-E75E15C63C0D}" type="datetimeFigureOut">
              <a:rPr lang="en-US" smtClean="0"/>
              <a:t>4/5/17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CB265-A8C5-7B49-A9E0-33D8CAEBADE9}" type="slidenum">
              <a:rPr lang="en-US" smtClean="0"/>
              <a:t>‹#›</a:t>
            </a:fld>
            <a:endParaRPr lang="en-US"/>
          </a:p>
        </p:txBody>
      </p:sp>
    </p:spTree>
    <p:extLst>
      <p:ext uri="{BB962C8B-B14F-4D97-AF65-F5344CB8AC3E}">
        <p14:creationId xmlns:p14="http://schemas.microsoft.com/office/powerpoint/2010/main" val="3543587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3992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124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fld id="{A3BCB265-A8C5-7B49-A9E0-33D8CAEBADE9}" type="slidenum">
              <a:rPr lang="en-US" smtClean="0"/>
              <a:pPr/>
              <a:t>‹#›</a:t>
            </a:fld>
            <a:endParaRPr lang="en-US" dirty="0" smtClean="0"/>
          </a:p>
        </p:txBody>
      </p:sp>
    </p:spTree>
    <p:extLst>
      <p:ext uri="{BB962C8B-B14F-4D97-AF65-F5344CB8AC3E}">
        <p14:creationId xmlns:p14="http://schemas.microsoft.com/office/powerpoint/2010/main" val="32117610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4159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994794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51317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4244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fld id="{A3BCB265-A8C5-7B49-A9E0-33D8CAEBADE9}" type="slidenum">
              <a:rPr lang="en-US" smtClean="0">
                <a:latin typeface="Calibri"/>
              </a:rPr>
              <a:pPr/>
              <a:t>‹#›</a:t>
            </a:fld>
            <a:endParaRPr lang="en-US" dirty="0" smtClean="0">
              <a:latin typeface="Calibri"/>
            </a:endParaRPr>
          </a:p>
        </p:txBody>
      </p:sp>
    </p:spTree>
    <p:extLst>
      <p:ext uri="{BB962C8B-B14F-4D97-AF65-F5344CB8AC3E}">
        <p14:creationId xmlns:p14="http://schemas.microsoft.com/office/powerpoint/2010/main" val="2723822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BCB265-A8C5-7B49-A9E0-33D8CAEBADE9}"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30956832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816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2DD97-B2F3-B84D-9318-E75E15C63C0D}" type="datetimeFigureOut">
              <a:rPr lang="en-US" smtClean="0"/>
              <a:t>4/5/17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CB265-A8C5-7B49-A9E0-33D8CAEBADE9}" type="slidenum">
              <a:rPr lang="en-US" smtClean="0"/>
              <a:t>‹#›</a:t>
            </a:fld>
            <a:endParaRPr lang="en-US"/>
          </a:p>
        </p:txBody>
      </p:sp>
    </p:spTree>
    <p:extLst>
      <p:ext uri="{BB962C8B-B14F-4D97-AF65-F5344CB8AC3E}">
        <p14:creationId xmlns:p14="http://schemas.microsoft.com/office/powerpoint/2010/main" val="5366974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57854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8687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3BCB265-A8C5-7B49-A9E0-33D8CAEBADE9}"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2749194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3BCB265-A8C5-7B49-A9E0-33D8CAEBADE9}"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18097269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35654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95838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4770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4AA08-F23B-2A41-BDDC-0D0886401CB0}"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A06AEB-815E-6545-9EE4-1B5FB644658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75072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52789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900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2DD97-B2F3-B84D-9318-E75E15C63C0D}" type="datetimeFigureOut">
              <a:rPr lang="en-US" smtClean="0"/>
              <a:t>4/5/17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CB265-A8C5-7B49-A9E0-33D8CAEBADE9}" type="slidenum">
              <a:rPr lang="en-US" smtClean="0"/>
              <a:t>‹#›</a:t>
            </a:fld>
            <a:endParaRPr lang="en-US"/>
          </a:p>
        </p:txBody>
      </p:sp>
    </p:spTree>
    <p:extLst>
      <p:ext uri="{BB962C8B-B14F-4D97-AF65-F5344CB8AC3E}">
        <p14:creationId xmlns:p14="http://schemas.microsoft.com/office/powerpoint/2010/main" val="938922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04871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32605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10474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6057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98881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34139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20118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67104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3787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E7CBDC19-4D66-A241-8C7D-E3DD3CCDCFD1}" type="datetime1">
              <a:rPr lang="en-US" smtClean="0">
                <a:solidFill>
                  <a:srgbClr val="000000"/>
                </a:solidFill>
                <a:latin typeface="Calibri"/>
              </a:rPr>
              <a:pPr/>
              <a:t>4/5/17</a:t>
            </a:fld>
            <a:endParaRPr lang="en-US">
              <a:solidFill>
                <a:srgbClr val="000000"/>
              </a:solidFill>
              <a:latin typeface="Calibri"/>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latin typeface="Calibri"/>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73BB9DD-3299-F04D-AA58-40D09442E20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586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2DD97-B2F3-B84D-9318-E75E15C63C0D}"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265-A8C5-7B49-A9E0-33D8CAEBADE9}" type="slidenum">
              <a:rPr lang="en-US" smtClean="0"/>
              <a:t>‹#›</a:t>
            </a:fld>
            <a:endParaRPr lang="en-US"/>
          </a:p>
        </p:txBody>
      </p:sp>
    </p:spTree>
    <p:extLst>
      <p:ext uri="{BB962C8B-B14F-4D97-AF65-F5344CB8AC3E}">
        <p14:creationId xmlns:p14="http://schemas.microsoft.com/office/powerpoint/2010/main" val="23464957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42676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36101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20703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69386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24209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54365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603317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44689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03856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9188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2DD97-B2F3-B84D-9318-E75E15C63C0D}" type="datetimeFigureOut">
              <a:rPr lang="en-US" smtClean="0"/>
              <a:t>4/5/17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CB265-A8C5-7B49-A9E0-33D8CAEBADE9}" type="slidenum">
              <a:rPr lang="en-US" smtClean="0"/>
              <a:t>‹#›</a:t>
            </a:fld>
            <a:endParaRPr lang="en-US"/>
          </a:p>
        </p:txBody>
      </p:sp>
    </p:spTree>
    <p:extLst>
      <p:ext uri="{BB962C8B-B14F-4D97-AF65-F5344CB8AC3E}">
        <p14:creationId xmlns:p14="http://schemas.microsoft.com/office/powerpoint/2010/main" val="40464609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B8C5D3-65E5-4943-A01C-D33104E504D3}" type="datetimeFigureOut">
              <a:rPr lang="en-US" smtClean="0">
                <a:solidFill>
                  <a:prstClr val="black">
                    <a:tint val="75000"/>
                  </a:prstClr>
                </a:solidFill>
                <a:latin typeface="Calibri"/>
              </a:rPr>
              <a:pPr/>
              <a:t>4/5/17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AF0265F-B585-DD4A-A7A0-69AD82C48E1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673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E7CBDC19-4D66-A241-8C7D-E3DD3CCDCFD1}" type="datetime1">
              <a:rPr lang="en-US" smtClean="0">
                <a:solidFill>
                  <a:srgbClr val="000000"/>
                </a:solidFill>
                <a:latin typeface="Calibri"/>
              </a:rPr>
              <a:pPr/>
              <a:t>4/5/17</a:t>
            </a:fld>
            <a:endParaRPr lang="en-US">
              <a:solidFill>
                <a:srgbClr val="000000"/>
              </a:solidFill>
              <a:latin typeface="Calibri"/>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latin typeface="Calibri"/>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73BB9DD-3299-F04D-AA58-40D09442E200}"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81910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slideLayout" Target="../slideLayouts/slideLayout91.xml"/><Relationship Id="rId13" Type="http://schemas.openxmlformats.org/officeDocument/2006/relationships/theme" Target="../theme/theme8.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2DD97-B2F3-B84D-9318-E75E15C63C0D}" type="datetimeFigureOut">
              <a:rPr lang="en-US" smtClean="0"/>
              <a:t>4/5/17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6BB29"/>
                </a:solidFill>
              </a:defRPr>
            </a:lvl1pPr>
          </a:lstStyle>
          <a:p>
            <a:fld id="{A3BCB265-A8C5-7B49-A9E0-33D8CAEBADE9}" type="slidenum">
              <a:rPr lang="en-US" smtClean="0"/>
              <a:pPr/>
              <a:t>‹#›</a:t>
            </a:fld>
            <a:endParaRPr lang="en-US" dirty="0"/>
          </a:p>
        </p:txBody>
      </p:sp>
    </p:spTree>
    <p:extLst>
      <p:ext uri="{BB962C8B-B14F-4D97-AF65-F5344CB8AC3E}">
        <p14:creationId xmlns:p14="http://schemas.microsoft.com/office/powerpoint/2010/main" val="1155735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000" kern="1200">
          <a:solidFill>
            <a:srgbClr val="DFA926"/>
          </a:solidFill>
          <a:latin typeface="Bookman Old Style"/>
          <a:ea typeface="+mj-ea"/>
          <a:cs typeface="Bookman Old Style"/>
        </a:defRPr>
      </a:lvl1pPr>
    </p:titleStyle>
    <p:bodyStyle>
      <a:lvl1pPr marL="0" indent="0" algn="l" defTabSz="457200" rtl="0" eaLnBrk="1" latinLnBrk="0" hangingPunct="1">
        <a:spcBef>
          <a:spcPct val="20000"/>
        </a:spcBef>
        <a:buFont typeface="Arial"/>
        <a:buNone/>
        <a:defRPr sz="3200" kern="1200">
          <a:solidFill>
            <a:schemeClr val="bg1"/>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bg1"/>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bg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bg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6BB29"/>
                </a:solidFill>
              </a:defRPr>
            </a:lvl1pPr>
          </a:lstStyle>
          <a:p>
            <a:fld id="{A3BCB265-A8C5-7B49-A9E0-33D8CAEBADE9}" type="slidenum">
              <a:rPr lang="en-US" smtClean="0"/>
              <a:pPr/>
              <a:t>‹#›</a:t>
            </a:fld>
            <a:endParaRPr lang="en-US" dirty="0" smtClean="0"/>
          </a:p>
        </p:txBody>
      </p:sp>
    </p:spTree>
    <p:extLst>
      <p:ext uri="{BB962C8B-B14F-4D97-AF65-F5344CB8AC3E}">
        <p14:creationId xmlns:p14="http://schemas.microsoft.com/office/powerpoint/2010/main" val="164862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kern="1200" cap="none" spc="0">
          <a:solidFill>
            <a:schemeClr val="tx2">
              <a:lumMod val="40000"/>
              <a:lumOff val="60000"/>
            </a:schemeClr>
          </a:solidFill>
          <a:latin typeface="Bookman Old Style"/>
          <a:ea typeface="+mj-ea"/>
          <a:cs typeface="Bookman Old Style"/>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Bookman Old Style"/>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Bookman Old Style"/>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Bookman Old Style"/>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Bookman Old Style"/>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rgbClr val="003C80"/>
            </a:gs>
            <a:gs pos="100000">
              <a:srgbClr val="FFFFFF"/>
            </a:gs>
            <a:gs pos="81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8C5D3-65E5-4943-A01C-D33104E504D3}"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6BB29"/>
                </a:solidFill>
              </a:defRPr>
            </a:lvl1pPr>
          </a:lstStyle>
          <a:p>
            <a:fld id="{A3BCB265-A8C5-7B49-A9E0-33D8CAEBADE9}" type="slidenum">
              <a:rPr lang="en-US" smtClean="0"/>
              <a:pPr/>
              <a:t>‹#›</a:t>
            </a:fld>
            <a:endParaRPr lang="en-US" dirty="0" smtClean="0"/>
          </a:p>
        </p:txBody>
      </p:sp>
    </p:spTree>
    <p:extLst>
      <p:ext uri="{BB962C8B-B14F-4D97-AF65-F5344CB8AC3E}">
        <p14:creationId xmlns:p14="http://schemas.microsoft.com/office/powerpoint/2010/main" val="2778870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57200" rtl="0" eaLnBrk="1" latinLnBrk="0" hangingPunct="1">
        <a:spcBef>
          <a:spcPct val="0"/>
        </a:spcBef>
        <a:buNone/>
        <a:defRPr sz="4400" kern="1200">
          <a:solidFill>
            <a:srgbClr val="DBB51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2DD97-B2F3-B84D-9318-E75E15C63C0D}" type="datetimeFigureOut">
              <a:rPr lang="en-US">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6BB29"/>
                </a:solidFill>
              </a:defRPr>
            </a:lvl1pPr>
          </a:lstStyle>
          <a:p>
            <a:fld id="{A3BCB265-A8C5-7B49-A9E0-33D8CAEBADE9}" type="slidenum">
              <a:rPr lang="en-US" smtClean="0"/>
              <a:pPr/>
              <a:t>‹#›</a:t>
            </a:fld>
            <a:endParaRPr lang="en-US" dirty="0"/>
          </a:p>
        </p:txBody>
      </p:sp>
    </p:spTree>
    <p:extLst>
      <p:ext uri="{BB962C8B-B14F-4D97-AF65-F5344CB8AC3E}">
        <p14:creationId xmlns:p14="http://schemas.microsoft.com/office/powerpoint/2010/main" val="8430125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457200" rtl="0" eaLnBrk="1" latinLnBrk="0" hangingPunct="1">
        <a:spcBef>
          <a:spcPct val="0"/>
        </a:spcBef>
        <a:buNone/>
        <a:defRPr sz="4000" kern="1200">
          <a:solidFill>
            <a:srgbClr val="DFA926"/>
          </a:solidFill>
          <a:latin typeface="Bookman Old Style"/>
          <a:ea typeface="+mj-ea"/>
          <a:cs typeface="Bookman Old Style"/>
        </a:defRPr>
      </a:lvl1pPr>
    </p:titleStyle>
    <p:bodyStyle>
      <a:lvl1pPr marL="0" indent="0" algn="l" defTabSz="457200" rtl="0" eaLnBrk="1" latinLnBrk="0" hangingPunct="1">
        <a:spcBef>
          <a:spcPct val="20000"/>
        </a:spcBef>
        <a:buFont typeface="Arial"/>
        <a:buNone/>
        <a:defRPr sz="3200" kern="1200">
          <a:solidFill>
            <a:schemeClr val="bg1"/>
          </a:solidFill>
          <a:latin typeface="Arial"/>
          <a:ea typeface="+mn-ea"/>
          <a:cs typeface="Arial"/>
        </a:defRPr>
      </a:lvl1pPr>
      <a:lvl2pPr marL="457200" indent="0" algn="l" defTabSz="457200" rtl="0" eaLnBrk="1" latinLnBrk="0" hangingPunct="1">
        <a:spcBef>
          <a:spcPct val="20000"/>
        </a:spcBef>
        <a:buFont typeface="Arial"/>
        <a:buNone/>
        <a:defRPr sz="2800" kern="1200">
          <a:solidFill>
            <a:schemeClr val="bg1"/>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bg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bg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sz="1200">
                <a:solidFill>
                  <a:srgbClr val="F6BB29"/>
                </a:solidFill>
              </a:defRPr>
            </a:lvl1pPr>
          </a:lstStyle>
          <a:p>
            <a:fld id="{A3BCB265-A8C5-7B49-A9E0-33D8CAEBADE9}" type="slidenum">
              <a:rPr lang="en-US" smtClean="0"/>
              <a:pPr/>
              <a:t>‹#›</a:t>
            </a:fld>
            <a:endParaRPr lang="en-US" dirty="0" smtClean="0"/>
          </a:p>
        </p:txBody>
      </p:sp>
    </p:spTree>
    <p:extLst>
      <p:ext uri="{BB962C8B-B14F-4D97-AF65-F5344CB8AC3E}">
        <p14:creationId xmlns:p14="http://schemas.microsoft.com/office/powerpoint/2010/main" val="16559010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457200" rtl="0" eaLnBrk="1" latinLnBrk="0" hangingPunct="1">
        <a:spcBef>
          <a:spcPct val="0"/>
        </a:spcBef>
        <a:buNone/>
        <a:defRPr sz="3600" kern="1200" cap="none" spc="0">
          <a:solidFill>
            <a:schemeClr val="tx2">
              <a:lumMod val="40000"/>
              <a:lumOff val="60000"/>
            </a:schemeClr>
          </a:solidFill>
          <a:latin typeface="Bookman Old Style"/>
          <a:ea typeface="+mj-ea"/>
          <a:cs typeface="Bookman Old Style"/>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Bookman Old Style"/>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Bookman Old Style"/>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Bookman Old Style"/>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Bookman Old Style"/>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4AA08-F23B-2A41-BDDC-0D0886401CB0}"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6BB29"/>
                </a:solidFill>
              </a:defRPr>
            </a:lvl1pPr>
          </a:lstStyle>
          <a:p>
            <a:fld id="{A3BCB265-A8C5-7B49-A9E0-33D8CAEBADE9}" type="slidenum">
              <a:rPr lang="en-US" smtClean="0">
                <a:latin typeface="Calibri"/>
              </a:rPr>
              <a:pPr/>
              <a:t>‹#›</a:t>
            </a:fld>
            <a:endParaRPr lang="en-US" dirty="0" smtClean="0">
              <a:latin typeface="Calibri"/>
            </a:endParaRPr>
          </a:p>
        </p:txBody>
      </p:sp>
    </p:spTree>
    <p:extLst>
      <p:ext uri="{BB962C8B-B14F-4D97-AF65-F5344CB8AC3E}">
        <p14:creationId xmlns:p14="http://schemas.microsoft.com/office/powerpoint/2010/main" val="263518306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457200" rtl="0" eaLnBrk="1" latinLnBrk="0" hangingPunct="1">
        <a:spcBef>
          <a:spcPct val="0"/>
        </a:spcBef>
        <a:buNone/>
        <a:defRPr sz="3600" kern="1200" cap="none" spc="0">
          <a:solidFill>
            <a:schemeClr val="tx2">
              <a:lumMod val="40000"/>
              <a:lumOff val="60000"/>
            </a:schemeClr>
          </a:solidFill>
          <a:latin typeface="Bookman Old Style"/>
          <a:ea typeface="+mj-ea"/>
          <a:cs typeface="Bookman Old Style"/>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Bookman Old Style"/>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Bookman Old Style"/>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Bookman Old Style"/>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Bookman Old Style"/>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rgbClr val="003C80"/>
            </a:gs>
            <a:gs pos="100000">
              <a:srgbClr val="FFFFFF"/>
            </a:gs>
            <a:gs pos="81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8C5D3-65E5-4943-A01C-D33104E504D3}"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6BB29"/>
                </a:solidFill>
              </a:defRPr>
            </a:lvl1pPr>
          </a:lstStyle>
          <a:p>
            <a:fld id="{A3BCB265-A8C5-7B49-A9E0-33D8CAEBADE9}" type="slidenum">
              <a:rPr lang="en-US" smtClean="0">
                <a:latin typeface="Calibri"/>
              </a:rPr>
              <a:pPr/>
              <a:t>‹#›</a:t>
            </a:fld>
            <a:endParaRPr lang="en-US" dirty="0" smtClean="0">
              <a:latin typeface="Calibri"/>
            </a:endParaRPr>
          </a:p>
        </p:txBody>
      </p:sp>
    </p:spTree>
    <p:extLst>
      <p:ext uri="{BB962C8B-B14F-4D97-AF65-F5344CB8AC3E}">
        <p14:creationId xmlns:p14="http://schemas.microsoft.com/office/powerpoint/2010/main" val="12372303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457200" rtl="0" eaLnBrk="1" latinLnBrk="0" hangingPunct="1">
        <a:spcBef>
          <a:spcPct val="0"/>
        </a:spcBef>
        <a:buNone/>
        <a:defRPr sz="4400" kern="1200">
          <a:solidFill>
            <a:srgbClr val="DBB51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rgbClr val="003C80"/>
            </a:gs>
            <a:gs pos="100000">
              <a:srgbClr val="FFFFFF"/>
            </a:gs>
            <a:gs pos="81000">
              <a:schemeClr val="tx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8C5D3-65E5-4943-A01C-D33104E504D3}" type="datetimeFigureOut">
              <a:rPr lang="en-US" smtClean="0">
                <a:solidFill>
                  <a:prstClr val="black">
                    <a:tint val="75000"/>
                  </a:prstClr>
                </a:solidFill>
                <a:latin typeface="Calibri"/>
              </a:rPr>
              <a:pPr/>
              <a:t>4/7/17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6BB29"/>
                </a:solidFill>
              </a:defRPr>
            </a:lvl1pPr>
          </a:lstStyle>
          <a:p>
            <a:fld id="{A3BCB265-A8C5-7B49-A9E0-33D8CAEBADE9}" type="slidenum">
              <a:rPr lang="en-US" smtClean="0">
                <a:latin typeface="Calibri"/>
              </a:rPr>
              <a:pPr/>
              <a:t>‹#›</a:t>
            </a:fld>
            <a:endParaRPr lang="en-US" dirty="0" smtClean="0">
              <a:latin typeface="Calibri"/>
            </a:endParaRPr>
          </a:p>
        </p:txBody>
      </p:sp>
    </p:spTree>
    <p:extLst>
      <p:ext uri="{BB962C8B-B14F-4D97-AF65-F5344CB8AC3E}">
        <p14:creationId xmlns:p14="http://schemas.microsoft.com/office/powerpoint/2010/main" val="382153090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457200" rtl="0" eaLnBrk="1" latinLnBrk="0" hangingPunct="1">
        <a:spcBef>
          <a:spcPct val="0"/>
        </a:spcBef>
        <a:buNone/>
        <a:defRPr sz="4400" kern="1200">
          <a:solidFill>
            <a:srgbClr val="DBB51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2.wdp"/><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 Id="rId3"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xcel_97_-_2004_Worksheet1.xls"/><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4.wdp"/><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Microsoft_Excel_97_-_2004_Worksheet2.xls"/><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5.wdp"/><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5.wdp"/><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jpeg"/><Relationship Id="rId5" Type="http://schemas.microsoft.com/office/2007/relationships/hdphoto" Target="../media/hdphoto5.wdp"/><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4" Type="http://schemas.microsoft.com/office/2007/relationships/hdphoto" Target="../media/hdphoto6.wdp"/><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Excel_97_-_2004_Worksheet3.xls"/><Relationship Id="rId5" Type="http://schemas.openxmlformats.org/officeDocument/2006/relationships/image" Target="../media/image14.emf"/><Relationship Id="rId1" Type="http://schemas.openxmlformats.org/officeDocument/2006/relationships/vmlDrawing" Target="../drawings/vmlDrawing3.vml"/><Relationship Id="rId2"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image" Target="../media/image18.png"/><Relationship Id="rId1" Type="http://schemas.microsoft.com/office/2007/relationships/media" Target="../media/media1.mp4"/><Relationship Id="rId2" Type="http://schemas.openxmlformats.org/officeDocument/2006/relationships/video" Target="../media/media1.mp4"/></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 Id="rId3" Type="http://schemas.openxmlformats.org/officeDocument/2006/relationships/image" Target="../media/image1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9.xml"/><Relationship Id="rId3" Type="http://schemas.openxmlformats.org/officeDocument/2006/relationships/image" Target="../media/image2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0.xml"/><Relationship Id="rId3" Type="http://schemas.openxmlformats.org/officeDocument/2006/relationships/image" Target="../media/image2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1.xml"/><Relationship Id="rId3" Type="http://schemas.openxmlformats.org/officeDocument/2006/relationships/image" Target="../media/image22.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2.xml"/><Relationship Id="rId3" Type="http://schemas.openxmlformats.org/officeDocument/2006/relationships/image" Target="../media/image23.wmf"/></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4" Type="http://schemas.microsoft.com/office/2007/relationships/hdphoto" Target="../media/hdphoto7.wdp"/><Relationship Id="rId1" Type="http://schemas.openxmlformats.org/officeDocument/2006/relationships/slideLayout" Target="../slideLayouts/slideLayout24.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5.xml"/><Relationship Id="rId3"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4" Type="http://schemas.microsoft.com/office/2007/relationships/hdphoto" Target="../media/hdphoto8.wdp"/><Relationship Id="rId1" Type="http://schemas.openxmlformats.org/officeDocument/2006/relationships/slideLayout" Target="../slideLayouts/slideLayout24.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jpeg"/><Relationship Id="rId3" Type="http://schemas.microsoft.com/office/2007/relationships/hdphoto" Target="../media/hdphoto1.wdp"/></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1.bin"/><Relationship Id="rId5" Type="http://schemas.openxmlformats.org/officeDocument/2006/relationships/image" Target="../media/image27.emf"/><Relationship Id="rId6" Type="http://schemas.openxmlformats.org/officeDocument/2006/relationships/oleObject" Target="../embeddings/oleObject2.bin"/><Relationship Id="rId7"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8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3.bin"/><Relationship Id="rId5" Type="http://schemas.openxmlformats.org/officeDocument/2006/relationships/image" Target="../media/image29.emf"/><Relationship Id="rId6" Type="http://schemas.openxmlformats.org/officeDocument/2006/relationships/oleObject" Target="../embeddings/oleObject4.bin"/><Relationship Id="rId7" Type="http://schemas.openxmlformats.org/officeDocument/2006/relationships/image" Target="../media/image30.emf"/><Relationship Id="rId1" Type="http://schemas.openxmlformats.org/officeDocument/2006/relationships/vmlDrawing" Target="../drawings/vmlDrawing5.vml"/><Relationship Id="rId2"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creen Shot 2017-04-05 at 11.23.36 AM.pn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l="-613" r="-613" b="4887"/>
          <a:stretch/>
        </p:blipFill>
        <p:spPr>
          <a:xfrm>
            <a:off x="-109744" y="0"/>
            <a:ext cx="9375246" cy="6857999"/>
          </a:xfrm>
          <a:prstGeom prst="rect">
            <a:avLst/>
          </a:prstGeom>
        </p:spPr>
      </p:pic>
      <p:sp>
        <p:nvSpPr>
          <p:cNvPr id="2" name="Title 1"/>
          <p:cNvSpPr>
            <a:spLocks noGrp="1"/>
          </p:cNvSpPr>
          <p:nvPr>
            <p:ph type="ctrTitle"/>
          </p:nvPr>
        </p:nvSpPr>
        <p:spPr>
          <a:xfrm>
            <a:off x="670122" y="315441"/>
            <a:ext cx="7772400" cy="1470025"/>
          </a:xfrm>
        </p:spPr>
        <p:txBody>
          <a:bodyPr>
            <a:noAutofit/>
          </a:bodyPr>
          <a:lstStyle/>
          <a:p>
            <a:pPr algn="l"/>
            <a:r>
              <a:rPr lang="en-US" sz="3200" dirty="0" smtClean="0">
                <a:solidFill>
                  <a:schemeClr val="bg1"/>
                </a:solidFill>
              </a:rPr>
              <a:t>A look at the role of aspect in reasoning about events</a:t>
            </a:r>
            <a:endParaRPr lang="en-US" sz="3200" dirty="0">
              <a:solidFill>
                <a:schemeClr val="bg1"/>
              </a:solidFill>
            </a:endParaRPr>
          </a:p>
        </p:txBody>
      </p:sp>
      <p:sp>
        <p:nvSpPr>
          <p:cNvPr id="3" name="Subtitle 2"/>
          <p:cNvSpPr>
            <a:spLocks noGrp="1"/>
          </p:cNvSpPr>
          <p:nvPr>
            <p:ph type="subTitle" idx="1"/>
          </p:nvPr>
        </p:nvSpPr>
        <p:spPr>
          <a:xfrm>
            <a:off x="670122" y="2156951"/>
            <a:ext cx="7772400" cy="2226858"/>
          </a:xfrm>
        </p:spPr>
        <p:txBody>
          <a:bodyPr>
            <a:normAutofit fontScale="55000" lnSpcReduction="20000"/>
          </a:bodyPr>
          <a:lstStyle/>
          <a:p>
            <a:pPr algn="l"/>
            <a:r>
              <a:rPr lang="en-US" sz="3600" dirty="0" smtClean="0">
                <a:solidFill>
                  <a:srgbClr val="DFA926"/>
                </a:solidFill>
                <a:latin typeface="Bookman Old Style"/>
                <a:cs typeface="Bookman Old Style"/>
              </a:rPr>
              <a:t>Teenie Matlock</a:t>
            </a:r>
          </a:p>
          <a:p>
            <a:pPr algn="l"/>
            <a:r>
              <a:rPr lang="en-US" sz="2900" dirty="0" smtClean="0">
                <a:solidFill>
                  <a:srgbClr val="FFFFFF"/>
                </a:solidFill>
              </a:rPr>
              <a:t>Professor of Cognitive Science and McClatchy Chair of Communications</a:t>
            </a:r>
          </a:p>
          <a:p>
            <a:pPr algn="l"/>
            <a:r>
              <a:rPr lang="en-US" sz="2900" dirty="0" smtClean="0">
                <a:solidFill>
                  <a:srgbClr val="FFFFFF"/>
                </a:solidFill>
              </a:rPr>
              <a:t>Cognitive and Information Sciences Program</a:t>
            </a:r>
          </a:p>
          <a:p>
            <a:pPr algn="l"/>
            <a:r>
              <a:rPr lang="en-US" sz="2900" dirty="0" smtClean="0">
                <a:solidFill>
                  <a:srgbClr val="FFFFFF"/>
                </a:solidFill>
              </a:rPr>
              <a:t>University of California, Merced</a:t>
            </a:r>
          </a:p>
          <a:p>
            <a:pPr algn="l"/>
            <a:endParaRPr lang="en-US" sz="2800" dirty="0">
              <a:solidFill>
                <a:srgbClr val="FFFFFF"/>
              </a:solidFill>
            </a:endParaRPr>
          </a:p>
          <a:p>
            <a:pPr algn="l"/>
            <a:r>
              <a:rPr lang="en-US" sz="2800" dirty="0" smtClean="0">
                <a:solidFill>
                  <a:srgbClr val="FFFFFF"/>
                </a:solidFill>
              </a:rPr>
              <a:t>Beyond time workshop</a:t>
            </a:r>
          </a:p>
          <a:p>
            <a:pPr algn="l"/>
            <a:r>
              <a:rPr lang="en-US" sz="2800" dirty="0" smtClean="0">
                <a:solidFill>
                  <a:srgbClr val="FFFFFF"/>
                </a:solidFill>
              </a:rPr>
              <a:t>CU Boulder Linguistics Department</a:t>
            </a:r>
          </a:p>
          <a:p>
            <a:pPr algn="l"/>
            <a:r>
              <a:rPr lang="en-US" sz="2800" dirty="0" smtClean="0">
                <a:solidFill>
                  <a:srgbClr val="FFFFFF"/>
                </a:solidFill>
              </a:rPr>
              <a:t>April 7-8, 2017</a:t>
            </a:r>
          </a:p>
          <a:p>
            <a:endParaRPr lang="en-US" dirty="0">
              <a:solidFill>
                <a:srgbClr val="FFFFFF"/>
              </a:solidFill>
            </a:endParaRPr>
          </a:p>
        </p:txBody>
      </p:sp>
    </p:spTree>
    <p:extLst>
      <p:ext uri="{BB962C8B-B14F-4D97-AF65-F5344CB8AC3E}">
        <p14:creationId xmlns:p14="http://schemas.microsoft.com/office/powerpoint/2010/main" val="18909450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9000"/>
                    </a14:imgEffect>
                  </a14:imgLayer>
                </a14:imgProps>
              </a:ext>
            </a:extLst>
          </a:blip>
          <a:srcRect b="11222"/>
          <a:stretch/>
        </p:blipFill>
        <p:spPr>
          <a:xfrm>
            <a:off x="-110240" y="1"/>
            <a:ext cx="9254240" cy="6858000"/>
          </a:xfrm>
          <a:prstGeom prst="rect">
            <a:avLst/>
          </a:prstGeom>
        </p:spPr>
      </p:pic>
      <p:sp>
        <p:nvSpPr>
          <p:cNvPr id="77827" name="Rectangle 3"/>
          <p:cNvSpPr>
            <a:spLocks noGrp="1" noChangeArrowheads="1"/>
          </p:cNvSpPr>
          <p:nvPr>
            <p:ph type="body" idx="1"/>
          </p:nvPr>
        </p:nvSpPr>
        <p:spPr>
          <a:xfrm>
            <a:off x="986350" y="1066234"/>
            <a:ext cx="7012540" cy="4526895"/>
          </a:xfrm>
          <a:solidFill>
            <a:srgbClr val="F6BB29">
              <a:alpha val="96000"/>
            </a:srgbClr>
          </a:solidFill>
          <a:ln>
            <a:solidFill>
              <a:schemeClr val="tx1"/>
            </a:solidFill>
          </a:ln>
        </p:spPr>
        <p:txBody>
          <a:bodyPr>
            <a:normAutofit fontScale="25000" lnSpcReduction="20000"/>
          </a:bodyPr>
          <a:lstStyle/>
          <a:p>
            <a:pPr marL="182880" eaLnBrk="1" hangingPunct="1">
              <a:spcBef>
                <a:spcPts val="2040"/>
              </a:spcBef>
              <a:defRPr/>
            </a:pPr>
            <a:r>
              <a:rPr lang="en-US" sz="21600" b="1" i="1" dirty="0" smtClean="0">
                <a:solidFill>
                  <a:schemeClr val="tx1"/>
                </a:solidFill>
                <a:latin typeface="Bookman Old Style"/>
              </a:rPr>
              <a:t>Framing</a:t>
            </a:r>
          </a:p>
          <a:p>
            <a:pPr marL="182880" eaLnBrk="1" hangingPunct="1">
              <a:defRPr/>
            </a:pPr>
            <a:r>
              <a:rPr lang="en-US" sz="2800" dirty="0" smtClean="0">
                <a:latin typeface="Arial"/>
                <a:cs typeface="Arial"/>
              </a:rPr>
              <a:t>	</a:t>
            </a:r>
            <a:endParaRPr lang="en-US" sz="9600" dirty="0" smtClean="0">
              <a:latin typeface="Arial"/>
              <a:cs typeface="Arial"/>
            </a:endParaRPr>
          </a:p>
          <a:p>
            <a:pPr marL="182880" eaLnBrk="1" hangingPunct="1">
              <a:lnSpc>
                <a:spcPct val="120000"/>
              </a:lnSpc>
              <a:defRPr/>
            </a:pPr>
            <a:r>
              <a:rPr lang="en-US" sz="9600" b="1" dirty="0" smtClean="0">
                <a:solidFill>
                  <a:srgbClr val="000000"/>
                </a:solidFill>
                <a:cs typeface="Arial"/>
              </a:rPr>
              <a:t>“</a:t>
            </a:r>
            <a:r>
              <a:rPr lang="en-US" sz="9600" b="1" dirty="0">
                <a:solidFill>
                  <a:srgbClr val="000000"/>
                </a:solidFill>
                <a:cs typeface="Arial"/>
              </a:rPr>
              <a:t>A</a:t>
            </a:r>
            <a:r>
              <a:rPr lang="en-US" sz="9600" b="1" dirty="0" smtClean="0">
                <a:solidFill>
                  <a:srgbClr val="000000"/>
                </a:solidFill>
                <a:cs typeface="Arial"/>
              </a:rPr>
              <a:t> frame can refer to words, images, phrases, and presentation styles a speaker uses to relay </a:t>
            </a:r>
            <a:r>
              <a:rPr lang="en-US" sz="9600" b="1" dirty="0" smtClean="0">
                <a:solidFill>
                  <a:srgbClr val="000000"/>
                </a:solidFill>
                <a:cs typeface="Arial"/>
              </a:rPr>
              <a:t>information” and “the frame </a:t>
            </a:r>
            <a:r>
              <a:rPr lang="en-US" sz="9600" b="1" dirty="0" smtClean="0">
                <a:solidFill>
                  <a:srgbClr val="000000"/>
                </a:solidFill>
                <a:cs typeface="Arial"/>
              </a:rPr>
              <a:t>that the speaker chooses reveals what the speaker believes is most relevant to the topic at hand.”</a:t>
            </a:r>
          </a:p>
          <a:p>
            <a:pPr marL="182880">
              <a:lnSpc>
                <a:spcPct val="120000"/>
              </a:lnSpc>
              <a:defRPr/>
            </a:pPr>
            <a:r>
              <a:rPr lang="en-US" sz="7200" dirty="0" err="1">
                <a:solidFill>
                  <a:srgbClr val="000000"/>
                </a:solidFill>
                <a:cs typeface="Arial"/>
              </a:rPr>
              <a:t>Klar</a:t>
            </a:r>
            <a:r>
              <a:rPr lang="en-US" sz="7200" dirty="0">
                <a:solidFill>
                  <a:srgbClr val="000000"/>
                </a:solidFill>
                <a:cs typeface="Arial"/>
              </a:rPr>
              <a:t>, Robson, &amp; </a:t>
            </a:r>
            <a:r>
              <a:rPr lang="en-US" sz="7200" dirty="0" err="1" smtClean="0">
                <a:solidFill>
                  <a:srgbClr val="000000"/>
                </a:solidFill>
                <a:cs typeface="Arial"/>
              </a:rPr>
              <a:t>Druckman</a:t>
            </a:r>
            <a:endParaRPr lang="en-US" sz="11200" dirty="0">
              <a:solidFill>
                <a:srgbClr val="000000"/>
              </a:solidFill>
              <a:cs typeface="Arial"/>
            </a:endParaRPr>
          </a:p>
          <a:p>
            <a:pPr marL="182880" eaLnBrk="1" hangingPunct="1">
              <a:lnSpc>
                <a:spcPct val="120000"/>
              </a:lnSpc>
              <a:spcBef>
                <a:spcPts val="1776"/>
              </a:spcBef>
              <a:defRPr/>
            </a:pPr>
            <a:r>
              <a:rPr lang="en-US" sz="11200" b="1" dirty="0" smtClean="0">
                <a:solidFill>
                  <a:srgbClr val="000000"/>
                </a:solidFill>
                <a:cs typeface="Arial"/>
              </a:rPr>
              <a:t>Framing </a:t>
            </a:r>
            <a:r>
              <a:rPr lang="en-US" sz="11200" b="1" dirty="0" smtClean="0">
                <a:solidFill>
                  <a:srgbClr val="000000"/>
                </a:solidFill>
                <a:cs typeface="Arial"/>
              </a:rPr>
              <a:t>creates </a:t>
            </a:r>
            <a:r>
              <a:rPr lang="en-US" sz="11200" b="1" dirty="0" smtClean="0">
                <a:solidFill>
                  <a:srgbClr val="000000"/>
                </a:solidFill>
                <a:cs typeface="Arial"/>
              </a:rPr>
              <a:t>bias</a:t>
            </a:r>
          </a:p>
          <a:p>
            <a:pPr marL="182880">
              <a:lnSpc>
                <a:spcPct val="120000"/>
              </a:lnSpc>
              <a:defRPr/>
            </a:pPr>
            <a:r>
              <a:rPr lang="en-US" sz="11200" b="1" dirty="0" smtClean="0">
                <a:solidFill>
                  <a:srgbClr val="000000"/>
                </a:solidFill>
                <a:cs typeface="Arial"/>
              </a:rPr>
              <a:t>Influences </a:t>
            </a:r>
            <a:r>
              <a:rPr lang="en-US" sz="11200" b="1" dirty="0">
                <a:solidFill>
                  <a:srgbClr val="000000"/>
                </a:solidFill>
                <a:cs typeface="Arial"/>
              </a:rPr>
              <a:t>attitudes, decisions, and actions</a:t>
            </a:r>
          </a:p>
          <a:p>
            <a:pPr eaLnBrk="1" hangingPunct="1">
              <a:lnSpc>
                <a:spcPct val="120000"/>
              </a:lnSpc>
              <a:defRPr/>
            </a:pPr>
            <a:endParaRPr lang="en-US" sz="9600" dirty="0">
              <a:solidFill>
                <a:srgbClr val="000000"/>
              </a:solidFill>
              <a:cs typeface="Arial"/>
            </a:endParaRPr>
          </a:p>
          <a:p>
            <a:pPr eaLnBrk="1" hangingPunct="1">
              <a:lnSpc>
                <a:spcPct val="120000"/>
              </a:lnSpc>
              <a:defRPr/>
            </a:pPr>
            <a:endParaRPr lang="en-US" sz="9600" dirty="0" smtClean="0">
              <a:solidFill>
                <a:srgbClr val="000000"/>
              </a:solidFill>
              <a:cs typeface="Arial"/>
            </a:endParaRPr>
          </a:p>
        </p:txBody>
      </p:sp>
    </p:spTree>
    <p:extLst>
      <p:ext uri="{BB962C8B-B14F-4D97-AF65-F5344CB8AC3E}">
        <p14:creationId xmlns:p14="http://schemas.microsoft.com/office/powerpoint/2010/main" val="34860680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876" y="1867468"/>
            <a:ext cx="8229600" cy="4525963"/>
          </a:xfrm>
        </p:spPr>
        <p:txBody>
          <a:bodyPr>
            <a:normAutofit/>
          </a:bodyPr>
          <a:lstStyle/>
          <a:p>
            <a:r>
              <a:rPr lang="en-US" dirty="0" smtClean="0"/>
              <a:t>What about semantics?</a:t>
            </a:r>
          </a:p>
          <a:p>
            <a:endParaRPr lang="en-US" dirty="0"/>
          </a:p>
          <a:p>
            <a:r>
              <a:rPr lang="en-US" sz="2400" dirty="0" smtClean="0"/>
              <a:t>How does framing (really) work in communication?</a:t>
            </a:r>
          </a:p>
          <a:p>
            <a:endParaRPr lang="en-US" sz="2400" dirty="0"/>
          </a:p>
          <a:p>
            <a:r>
              <a:rPr lang="en-US" sz="2400" dirty="0" smtClean="0"/>
              <a:t>What about </a:t>
            </a:r>
            <a:r>
              <a:rPr lang="en-US" sz="2400" dirty="0" smtClean="0">
                <a:solidFill>
                  <a:srgbClr val="F6BB29"/>
                </a:solidFill>
              </a:rPr>
              <a:t>ASPECT</a:t>
            </a:r>
            <a:r>
              <a:rPr lang="en-US" sz="2400" dirty="0" smtClean="0"/>
              <a:t> and its role? </a:t>
            </a:r>
          </a:p>
          <a:p>
            <a:endParaRPr lang="en-US" sz="2400" dirty="0"/>
          </a:p>
          <a:p>
            <a:r>
              <a:rPr lang="en-US" sz="2400" dirty="0"/>
              <a:t>How does </a:t>
            </a:r>
            <a:r>
              <a:rPr lang="en-US" sz="2400" dirty="0" smtClean="0"/>
              <a:t>framing </a:t>
            </a:r>
            <a:r>
              <a:rPr lang="en-US" sz="2400" dirty="0"/>
              <a:t>affect inferences about </a:t>
            </a:r>
            <a:r>
              <a:rPr lang="en-US" sz="2400" dirty="0" smtClean="0"/>
              <a:t>events?</a:t>
            </a:r>
            <a:endParaRPr lang="en-US" sz="2400" dirty="0"/>
          </a:p>
          <a:p>
            <a:endParaRPr lang="en-US" sz="2400" dirty="0"/>
          </a:p>
        </p:txBody>
      </p:sp>
      <p:sp>
        <p:nvSpPr>
          <p:cNvPr id="5" name="Title 1"/>
          <p:cNvSpPr>
            <a:spLocks noGrp="1"/>
          </p:cNvSpPr>
          <p:nvPr>
            <p:ph type="title"/>
          </p:nvPr>
        </p:nvSpPr>
        <p:spPr>
          <a:xfrm>
            <a:off x="457200" y="274638"/>
            <a:ext cx="8229600" cy="1143000"/>
          </a:xfrm>
        </p:spPr>
        <p:txBody>
          <a:bodyPr>
            <a:normAutofit/>
          </a:bodyPr>
          <a:lstStyle/>
          <a:p>
            <a:r>
              <a:rPr lang="en-US" sz="6000" i="1" dirty="0">
                <a:solidFill>
                  <a:srgbClr val="DFA926"/>
                </a:solidFill>
              </a:rPr>
              <a:t>F</a:t>
            </a:r>
            <a:r>
              <a:rPr lang="en-US" sz="6000" i="1" dirty="0" smtClean="0">
                <a:solidFill>
                  <a:srgbClr val="DFA926"/>
                </a:solidFill>
              </a:rPr>
              <a:t>raming</a:t>
            </a:r>
            <a:endParaRPr lang="en-US" sz="6000" i="1" dirty="0">
              <a:solidFill>
                <a:srgbClr val="DFA926"/>
              </a:solidFill>
            </a:endParaRPr>
          </a:p>
        </p:txBody>
      </p:sp>
    </p:spTree>
    <p:extLst>
      <p:ext uri="{BB962C8B-B14F-4D97-AF65-F5344CB8AC3E}">
        <p14:creationId xmlns:p14="http://schemas.microsoft.com/office/powerpoint/2010/main" val="24795201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C3249B8-51A7-7A40-AF8F-B72BE5D5DF5B}" type="slidenum">
              <a:rPr lang="en-US">
                <a:solidFill>
                  <a:prstClr val="black">
                    <a:tint val="75000"/>
                  </a:prstClr>
                </a:solidFill>
                <a:latin typeface="Calibri"/>
              </a:rPr>
              <a:pPr/>
              <a:t>12</a:t>
            </a:fld>
            <a:endParaRPr lang="en-US">
              <a:solidFill>
                <a:prstClr val="black">
                  <a:tint val="75000"/>
                </a:prstClr>
              </a:solidFill>
              <a:latin typeface="Calibri"/>
            </a:endParaRPr>
          </a:p>
        </p:txBody>
      </p:sp>
      <p:sp>
        <p:nvSpPr>
          <p:cNvPr id="315394" name="Rectangle 2"/>
          <p:cNvSpPr>
            <a:spLocks noGrp="1" noChangeArrowheads="1"/>
          </p:cNvSpPr>
          <p:nvPr>
            <p:ph type="title"/>
          </p:nvPr>
        </p:nvSpPr>
        <p:spPr>
          <a:xfrm>
            <a:off x="78390" y="2819400"/>
            <a:ext cx="8229600" cy="1143000"/>
          </a:xfrm>
          <a:noFill/>
          <a:ln>
            <a:noFill/>
            <a:miter lim="800000"/>
            <a:headEnd/>
            <a:tailEnd/>
          </a:ln>
        </p:spPr>
        <p:txBody>
          <a:bodyPr/>
          <a:lstStyle/>
          <a:p>
            <a:pPr algn="ctr"/>
            <a:r>
              <a:rPr lang="en-US" dirty="0"/>
              <a:t>	</a:t>
            </a:r>
            <a:r>
              <a:rPr lang="en-US" dirty="0" smtClean="0">
                <a:solidFill>
                  <a:srgbClr val="DFA926"/>
                </a:solidFill>
              </a:rPr>
              <a:t>Experiments</a:t>
            </a:r>
            <a:endParaRPr lang="en-US" dirty="0">
              <a:solidFill>
                <a:srgbClr val="DFA926"/>
              </a:solidFill>
            </a:endParaRPr>
          </a:p>
        </p:txBody>
      </p:sp>
    </p:spTree>
    <p:extLst>
      <p:ext uri="{BB962C8B-B14F-4D97-AF65-F5344CB8AC3E}">
        <p14:creationId xmlns:p14="http://schemas.microsoft.com/office/powerpoint/2010/main" val="20051010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sz="4000" dirty="0" smtClean="0">
                <a:solidFill>
                  <a:srgbClr val="FFCC00"/>
                </a:solidFill>
              </a:rPr>
              <a:t>Aspectual Framing  </a:t>
            </a:r>
            <a:r>
              <a:rPr lang="en-US" dirty="0" smtClean="0">
                <a:solidFill>
                  <a:srgbClr val="FFFFFF"/>
                </a:solidFill>
                <a:latin typeface="Arial"/>
                <a:cs typeface="Arial"/>
              </a:rPr>
              <a:t>6 </a:t>
            </a:r>
            <a:r>
              <a:rPr lang="en-US" dirty="0" smtClean="0">
                <a:solidFill>
                  <a:srgbClr val="FFFFFF"/>
                </a:solidFill>
                <a:latin typeface="Arial"/>
                <a:cs typeface="Arial"/>
              </a:rPr>
              <a:t>experiments </a:t>
            </a:r>
            <a:r>
              <a:rPr lang="en-US" sz="4000" dirty="0" smtClean="0">
                <a:solidFill>
                  <a:srgbClr val="FFCC00"/>
                </a:solidFill>
              </a:rPr>
              <a:t>	</a:t>
            </a:r>
            <a:r>
              <a:rPr lang="en-US" sz="4000" i="1" dirty="0" smtClean="0">
                <a:solidFill>
                  <a:schemeClr val="tx1"/>
                </a:solidFill>
              </a:rPr>
              <a:t>the big picture</a:t>
            </a:r>
            <a:endParaRPr lang="en-US" sz="4000" i="1" dirty="0">
              <a:solidFill>
                <a:schemeClr val="tx1"/>
              </a:solidFill>
            </a:endParaRPr>
          </a:p>
        </p:txBody>
      </p:sp>
      <p:sp>
        <p:nvSpPr>
          <p:cNvPr id="8" name="Slide Number Placeholder 7"/>
          <p:cNvSpPr>
            <a:spLocks noGrp="1"/>
          </p:cNvSpPr>
          <p:nvPr>
            <p:ph type="sldNum" sz="quarter" idx="12"/>
          </p:nvPr>
        </p:nvSpPr>
        <p:spPr/>
        <p:txBody>
          <a:bodyPr/>
          <a:lstStyle/>
          <a:p>
            <a:fld id="{858979D9-A940-D646-A13B-3B1AED4AEE7E}"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
        <p:nvSpPr>
          <p:cNvPr id="6" name="Content Placeholder 2"/>
          <p:cNvSpPr>
            <a:spLocks noGrp="1"/>
          </p:cNvSpPr>
          <p:nvPr>
            <p:ph idx="1"/>
          </p:nvPr>
        </p:nvSpPr>
        <p:spPr>
          <a:xfrm>
            <a:off x="457200" y="1521799"/>
            <a:ext cx="8025621" cy="4834551"/>
          </a:xfrm>
          <a:solidFill>
            <a:srgbClr val="000000"/>
          </a:solidFill>
          <a:ln>
            <a:solidFill>
              <a:schemeClr val="tx1"/>
            </a:solidFill>
          </a:ln>
        </p:spPr>
        <p:txBody>
          <a:bodyPr>
            <a:normAutofit/>
          </a:bodyPr>
          <a:lstStyle/>
          <a:p>
            <a:r>
              <a:rPr lang="en-US" sz="2600" dirty="0" smtClean="0"/>
              <a:t>What role does </a:t>
            </a:r>
            <a:r>
              <a:rPr lang="en-US" sz="2600" dirty="0" smtClean="0">
                <a:solidFill>
                  <a:srgbClr val="F6BB29"/>
                </a:solidFill>
              </a:rPr>
              <a:t>aspect</a:t>
            </a:r>
            <a:r>
              <a:rPr lang="en-US" sz="2600" dirty="0" smtClean="0"/>
              <a:t> play in everyday language </a:t>
            </a:r>
            <a:r>
              <a:rPr lang="en-US" sz="2600" dirty="0" smtClean="0"/>
              <a:t>use, especially framing?   </a:t>
            </a:r>
            <a:r>
              <a:rPr lang="en-US" sz="2600" dirty="0" smtClean="0">
                <a:solidFill>
                  <a:schemeClr val="tx1"/>
                </a:solidFill>
              </a:rPr>
              <a:t>Central role</a:t>
            </a:r>
            <a:endParaRPr lang="en-US" sz="2600" dirty="0" smtClean="0">
              <a:solidFill>
                <a:schemeClr val="tx1"/>
              </a:solidFill>
            </a:endParaRPr>
          </a:p>
          <a:p>
            <a:endParaRPr lang="en-US" sz="2600" dirty="0" smtClean="0"/>
          </a:p>
          <a:p>
            <a:r>
              <a:rPr lang="en-US" sz="2600" dirty="0"/>
              <a:t>C</a:t>
            </a:r>
            <a:r>
              <a:rPr lang="en-US" sz="2600" dirty="0" smtClean="0"/>
              <a:t>onsequences for everyday thought? </a:t>
            </a:r>
          </a:p>
          <a:p>
            <a:r>
              <a:rPr lang="en-US" sz="2600" dirty="0" smtClean="0">
                <a:solidFill>
                  <a:srgbClr val="FFCC00"/>
                </a:solidFill>
              </a:rPr>
              <a:t>	</a:t>
            </a:r>
            <a:r>
              <a:rPr lang="en-US" sz="2600" dirty="0" smtClean="0">
                <a:solidFill>
                  <a:srgbClr val="000000"/>
                </a:solidFill>
              </a:rPr>
              <a:t>As can influence how people reason</a:t>
            </a:r>
            <a:endParaRPr lang="en-US" sz="2600" dirty="0">
              <a:solidFill>
                <a:srgbClr val="000000"/>
              </a:solidFill>
            </a:endParaRPr>
          </a:p>
          <a:p>
            <a:endParaRPr lang="en-US" sz="2600" dirty="0" smtClean="0">
              <a:solidFill>
                <a:srgbClr val="FFCC00"/>
              </a:solidFill>
            </a:endParaRPr>
          </a:p>
          <a:p>
            <a:r>
              <a:rPr lang="en-US" sz="2600" dirty="0" smtClean="0"/>
              <a:t>How </a:t>
            </a:r>
            <a:r>
              <a:rPr lang="en-US" sz="2600" dirty="0"/>
              <a:t>does this work</a:t>
            </a:r>
            <a:r>
              <a:rPr lang="en-US" sz="2600" dirty="0" smtClean="0"/>
              <a:t>? </a:t>
            </a:r>
          </a:p>
          <a:p>
            <a:r>
              <a:rPr lang="en-US" sz="2600" dirty="0">
                <a:solidFill>
                  <a:srgbClr val="FFCC00"/>
                </a:solidFill>
              </a:rPr>
              <a:t>	</a:t>
            </a:r>
            <a:r>
              <a:rPr lang="en-US" sz="2600" dirty="0" smtClean="0">
                <a:solidFill>
                  <a:srgbClr val="000000"/>
                </a:solidFill>
              </a:rPr>
              <a:t>Aspect constrains simulation</a:t>
            </a:r>
          </a:p>
          <a:p>
            <a:endParaRPr lang="en-US" sz="2400" dirty="0" smtClean="0">
              <a:solidFill>
                <a:srgbClr val="FFCC00"/>
              </a:solidFill>
            </a:endParaRPr>
          </a:p>
          <a:p>
            <a:endParaRPr lang="en-US" sz="2200" dirty="0" smtClean="0">
              <a:solidFill>
                <a:srgbClr val="FFCC00"/>
              </a:solidFill>
              <a:latin typeface="Courier"/>
              <a:cs typeface="Courier"/>
            </a:endParaRPr>
          </a:p>
          <a:p>
            <a:endParaRPr lang="en-US" sz="2200" dirty="0" smtClean="0">
              <a:solidFill>
                <a:srgbClr val="FFCC00"/>
              </a:solidFill>
            </a:endParaRPr>
          </a:p>
          <a:p>
            <a:endParaRPr lang="en-US" sz="2200" dirty="0">
              <a:solidFill>
                <a:srgbClr val="FFCC00"/>
              </a:solidFill>
            </a:endParaRP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0474828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ACF61F4-AFF1-AF4F-9E75-91F03B2CBB35}"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pic>
        <p:nvPicPr>
          <p:cNvPr id="5" name="Picture 8" descr="young-man-driving-car-in-thought-about-his-alcohol-abuse"/>
          <p:cNvPicPr>
            <a:picLocks noChangeAspect="1" noChangeArrowheads="1"/>
          </p:cNvPicPr>
          <p:nvPr/>
        </p:nvPicPr>
        <p:blipFill>
          <a:blip r:embed="rId2" cstate="email">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a:ext>
            </a:extLst>
          </a:blip>
          <a:srcRect/>
          <a:stretch>
            <a:fillRect/>
          </a:stretch>
        </p:blipFill>
        <p:spPr bwMode="auto">
          <a:xfrm>
            <a:off x="-39356" y="0"/>
            <a:ext cx="9428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0">
                <a:solidFill>
                  <a:srgbClr val="FFCC00"/>
                </a:solidFill>
                <a:latin typeface="Courier"/>
                <a:ea typeface="+mj-ea"/>
                <a:cs typeface="Courier"/>
              </a:defRPr>
            </a:lvl1pPr>
            <a:lvl2pPr algn="l" rtl="0" fontAlgn="base">
              <a:spcBef>
                <a:spcPct val="0"/>
              </a:spcBef>
              <a:spcAft>
                <a:spcPct val="0"/>
              </a:spcAft>
              <a:defRPr sz="3600" b="1">
                <a:solidFill>
                  <a:srgbClr val="FFCC00"/>
                </a:solidFill>
                <a:latin typeface="Courier New" charset="0"/>
                <a:ea typeface="ＭＳ Ｐゴシック" charset="0"/>
              </a:defRPr>
            </a:lvl2pPr>
            <a:lvl3pPr algn="l" rtl="0" fontAlgn="base">
              <a:spcBef>
                <a:spcPct val="0"/>
              </a:spcBef>
              <a:spcAft>
                <a:spcPct val="0"/>
              </a:spcAft>
              <a:defRPr sz="3600" b="1">
                <a:solidFill>
                  <a:srgbClr val="FFCC00"/>
                </a:solidFill>
                <a:latin typeface="Courier New" charset="0"/>
                <a:ea typeface="ＭＳ Ｐゴシック" charset="0"/>
              </a:defRPr>
            </a:lvl3pPr>
            <a:lvl4pPr algn="l" rtl="0" fontAlgn="base">
              <a:spcBef>
                <a:spcPct val="0"/>
              </a:spcBef>
              <a:spcAft>
                <a:spcPct val="0"/>
              </a:spcAft>
              <a:defRPr sz="3600" b="1">
                <a:solidFill>
                  <a:srgbClr val="FFCC00"/>
                </a:solidFill>
                <a:latin typeface="Courier New" charset="0"/>
                <a:ea typeface="ＭＳ Ｐゴシック" charset="0"/>
              </a:defRPr>
            </a:lvl4pPr>
            <a:lvl5pPr algn="l" rtl="0" fontAlgn="base">
              <a:spcBef>
                <a:spcPct val="0"/>
              </a:spcBef>
              <a:spcAft>
                <a:spcPct val="0"/>
              </a:spcAft>
              <a:defRPr sz="3600" b="1">
                <a:solidFill>
                  <a:srgbClr val="FFCC00"/>
                </a:solidFill>
                <a:latin typeface="Courier New" charset="0"/>
                <a:ea typeface="ＭＳ Ｐゴシック" charset="0"/>
              </a:defRPr>
            </a:lvl5pPr>
            <a:lvl6pPr marL="457200" algn="l" rtl="0" fontAlgn="base">
              <a:spcBef>
                <a:spcPct val="0"/>
              </a:spcBef>
              <a:spcAft>
                <a:spcPct val="0"/>
              </a:spcAft>
              <a:defRPr sz="3600" b="1">
                <a:solidFill>
                  <a:srgbClr val="FFCC00"/>
                </a:solidFill>
                <a:latin typeface="Courier New" charset="0"/>
                <a:ea typeface="ＭＳ Ｐゴシック" charset="0"/>
              </a:defRPr>
            </a:lvl6pPr>
            <a:lvl7pPr marL="914400" algn="l" rtl="0" fontAlgn="base">
              <a:spcBef>
                <a:spcPct val="0"/>
              </a:spcBef>
              <a:spcAft>
                <a:spcPct val="0"/>
              </a:spcAft>
              <a:defRPr sz="3600" b="1">
                <a:solidFill>
                  <a:srgbClr val="FFCC00"/>
                </a:solidFill>
                <a:latin typeface="Courier New" charset="0"/>
                <a:ea typeface="ＭＳ Ｐゴシック" charset="0"/>
              </a:defRPr>
            </a:lvl7pPr>
            <a:lvl8pPr marL="1371600" algn="l" rtl="0" fontAlgn="base">
              <a:spcBef>
                <a:spcPct val="0"/>
              </a:spcBef>
              <a:spcAft>
                <a:spcPct val="0"/>
              </a:spcAft>
              <a:defRPr sz="3600" b="1">
                <a:solidFill>
                  <a:srgbClr val="FFCC00"/>
                </a:solidFill>
                <a:latin typeface="Courier New" charset="0"/>
                <a:ea typeface="ＭＳ Ｐゴシック" charset="0"/>
              </a:defRPr>
            </a:lvl8pPr>
            <a:lvl9pPr marL="1828800" algn="l" rtl="0" fontAlgn="base">
              <a:spcBef>
                <a:spcPct val="0"/>
              </a:spcBef>
              <a:spcAft>
                <a:spcPct val="0"/>
              </a:spcAft>
              <a:defRPr sz="3600" b="1">
                <a:solidFill>
                  <a:srgbClr val="FFCC00"/>
                </a:solidFill>
                <a:latin typeface="Courier New" charset="0"/>
                <a:ea typeface="ＭＳ Ｐゴシック" charset="0"/>
              </a:defRPr>
            </a:lvl9pPr>
          </a:lstStyle>
          <a:p>
            <a:r>
              <a:rPr lang="en-US" dirty="0" smtClean="0">
                <a:solidFill>
                  <a:srgbClr val="000000"/>
                </a:solidFill>
                <a:latin typeface="Bookman Old Style"/>
                <a:cs typeface="Bookman Old Style"/>
              </a:rPr>
              <a:t>Experiment 1</a:t>
            </a:r>
            <a:endParaRPr lang="en-US" dirty="0">
              <a:solidFill>
                <a:srgbClr val="000000"/>
              </a:solidFill>
              <a:latin typeface="Bookman Old Style"/>
              <a:cs typeface="Bookman Old Style"/>
            </a:endParaRPr>
          </a:p>
        </p:txBody>
      </p:sp>
    </p:spTree>
    <p:extLst>
      <p:ext uri="{BB962C8B-B14F-4D97-AF65-F5344CB8AC3E}">
        <p14:creationId xmlns:p14="http://schemas.microsoft.com/office/powerpoint/2010/main" val="29343092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099403D-CED7-1C4B-AEE6-2B213DF281B0}" type="slidenum">
              <a:rPr lang="en-US">
                <a:solidFill>
                  <a:prstClr val="black">
                    <a:tint val="75000"/>
                  </a:prstClr>
                </a:solidFill>
                <a:latin typeface="Calibri"/>
              </a:rPr>
              <a:pPr/>
              <a:t>15</a:t>
            </a:fld>
            <a:endParaRPr lang="en-US" dirty="0">
              <a:solidFill>
                <a:prstClr val="black">
                  <a:tint val="75000"/>
                </a:prstClr>
              </a:solidFill>
              <a:latin typeface="Calibri"/>
            </a:endParaRPr>
          </a:p>
        </p:txBody>
      </p:sp>
      <p:sp>
        <p:nvSpPr>
          <p:cNvPr id="303106" name="Rectangle 2"/>
          <p:cNvSpPr>
            <a:spLocks noGrp="1" noChangeArrowheads="1"/>
          </p:cNvSpPr>
          <p:nvPr>
            <p:ph type="title"/>
          </p:nvPr>
        </p:nvSpPr>
        <p:spPr/>
        <p:txBody>
          <a:bodyPr/>
          <a:lstStyle/>
          <a:p>
            <a:r>
              <a:rPr lang="en-US" dirty="0">
                <a:solidFill>
                  <a:srgbClr val="DFA926"/>
                </a:solidFill>
              </a:rPr>
              <a:t>Experiment 1</a:t>
            </a:r>
          </a:p>
        </p:txBody>
      </p:sp>
      <p:sp>
        <p:nvSpPr>
          <p:cNvPr id="303107" name="Rectangle 3"/>
          <p:cNvSpPr>
            <a:spLocks noGrp="1" noChangeArrowheads="1"/>
          </p:cNvSpPr>
          <p:nvPr>
            <p:ph type="body" idx="1"/>
          </p:nvPr>
        </p:nvSpPr>
        <p:spPr>
          <a:xfrm>
            <a:off x="494514" y="1698203"/>
            <a:ext cx="8636000" cy="4881562"/>
          </a:xfrm>
        </p:spPr>
        <p:txBody>
          <a:bodyPr/>
          <a:lstStyle/>
          <a:p>
            <a:pPr marL="457200" indent="-457200"/>
            <a:r>
              <a:rPr lang="en-US" sz="2800" dirty="0" smtClean="0"/>
              <a:t>Students read 1 sentence + answered 1 question </a:t>
            </a:r>
            <a:r>
              <a:rPr lang="en-US" sz="1600" dirty="0" smtClean="0"/>
              <a:t>(N = 88)</a:t>
            </a:r>
          </a:p>
          <a:p>
            <a:pPr marL="457200" indent="-457200"/>
            <a:endParaRPr lang="en-US" sz="2000" dirty="0"/>
          </a:p>
          <a:p>
            <a:pPr marL="457200" indent="-457200"/>
            <a:r>
              <a:rPr lang="en-US" dirty="0"/>
              <a:t>		</a:t>
            </a:r>
            <a:r>
              <a:rPr lang="en-US" sz="2400" dirty="0" smtClean="0">
                <a:solidFill>
                  <a:srgbClr val="80A0FF"/>
                </a:solidFill>
              </a:rPr>
              <a:t>PP</a:t>
            </a:r>
            <a:r>
              <a:rPr lang="en-US" sz="2400" dirty="0" smtClean="0">
                <a:solidFill>
                  <a:srgbClr val="9999FF"/>
                </a:solidFill>
              </a:rPr>
              <a:t>	</a:t>
            </a:r>
            <a:r>
              <a:rPr lang="en-US" sz="2800" i="1" dirty="0" smtClean="0">
                <a:latin typeface="Arial Narrow"/>
                <a:cs typeface="Arial Narrow"/>
              </a:rPr>
              <a:t>John </a:t>
            </a:r>
            <a:r>
              <a:rPr lang="en-US" sz="2800" i="1" dirty="0">
                <a:solidFill>
                  <a:srgbClr val="80A0FF"/>
                </a:solidFill>
                <a:latin typeface="Arial Narrow"/>
                <a:cs typeface="Arial Narrow"/>
              </a:rPr>
              <a:t>was driving </a:t>
            </a:r>
            <a:r>
              <a:rPr lang="en-US" sz="2800" i="1" dirty="0">
                <a:latin typeface="Arial Narrow"/>
                <a:cs typeface="Arial Narrow"/>
              </a:rPr>
              <a:t>last weekend</a:t>
            </a:r>
          </a:p>
          <a:p>
            <a:pPr marL="457200" indent="-457200"/>
            <a:r>
              <a:rPr lang="en-US" sz="2400" i="1" dirty="0">
                <a:latin typeface="Arial Narrow"/>
                <a:cs typeface="Arial Narrow"/>
              </a:rPr>
              <a:t>		</a:t>
            </a:r>
            <a:r>
              <a:rPr lang="en-US" sz="2400" dirty="0" smtClean="0">
                <a:solidFill>
                  <a:srgbClr val="C24846"/>
                </a:solidFill>
              </a:rPr>
              <a:t>SP</a:t>
            </a:r>
            <a:r>
              <a:rPr lang="en-US" sz="2400" dirty="0" smtClean="0">
                <a:solidFill>
                  <a:srgbClr val="9999FF"/>
                </a:solidFill>
              </a:rPr>
              <a:t>	</a:t>
            </a:r>
            <a:r>
              <a:rPr lang="en-US" sz="2800" i="1" dirty="0" smtClean="0">
                <a:latin typeface="Arial Narrow"/>
                <a:cs typeface="Arial Narrow"/>
              </a:rPr>
              <a:t>John </a:t>
            </a:r>
            <a:r>
              <a:rPr lang="en-US" sz="2800" i="1" dirty="0">
                <a:solidFill>
                  <a:srgbClr val="C24846"/>
                </a:solidFill>
                <a:latin typeface="Arial Narrow"/>
                <a:cs typeface="Arial Narrow"/>
              </a:rPr>
              <a:t>drove</a:t>
            </a:r>
            <a:r>
              <a:rPr lang="en-US" sz="2800" i="1" dirty="0">
                <a:latin typeface="Arial Narrow"/>
                <a:cs typeface="Arial Narrow"/>
              </a:rPr>
              <a:t> last </a:t>
            </a:r>
            <a:r>
              <a:rPr lang="en-US" sz="2800" i="1" dirty="0" smtClean="0">
                <a:latin typeface="Arial Narrow"/>
                <a:cs typeface="Arial Narrow"/>
              </a:rPr>
              <a:t>weekend</a:t>
            </a:r>
            <a:endParaRPr lang="en-US" sz="3600" dirty="0"/>
          </a:p>
          <a:p>
            <a:pPr marL="457200" indent="-457200"/>
            <a:r>
              <a:rPr lang="en-US" sz="2000" dirty="0"/>
              <a:t>      </a:t>
            </a:r>
            <a:endParaRPr lang="en-US" sz="2000" dirty="0" smtClean="0"/>
          </a:p>
          <a:p>
            <a:pPr marL="457200" indent="-457200"/>
            <a:r>
              <a:rPr lang="en-US" sz="2800" dirty="0" smtClean="0"/>
              <a:t>		How </a:t>
            </a:r>
            <a:r>
              <a:rPr lang="en-US" sz="2800" dirty="0"/>
              <a:t>many hours? _____________</a:t>
            </a:r>
          </a:p>
          <a:p>
            <a:pPr marL="457200" indent="-457200"/>
            <a:endParaRPr lang="en-US" sz="2000" dirty="0"/>
          </a:p>
          <a:p>
            <a:pPr marL="457200" indent="-457200"/>
            <a:r>
              <a:rPr lang="en-US" sz="2000" dirty="0"/>
              <a:t>	</a:t>
            </a:r>
            <a:endParaRPr lang="en-US" sz="2000" dirty="0" smtClean="0"/>
          </a:p>
          <a:p>
            <a:pPr marL="457200" indent="-457200"/>
            <a:endParaRPr lang="en-US" dirty="0"/>
          </a:p>
          <a:p>
            <a:pPr marL="457200" indent="-457200"/>
            <a:endParaRPr lang="en-US" sz="2000" dirty="0"/>
          </a:p>
          <a:p>
            <a:pPr marL="457200" indent="-457200"/>
            <a:endParaRPr lang="en-US" sz="2000" dirty="0"/>
          </a:p>
        </p:txBody>
      </p:sp>
      <p:sp>
        <p:nvSpPr>
          <p:cNvPr id="303109" name="Text Box 5"/>
          <p:cNvSpPr txBox="1">
            <a:spLocks noChangeArrowheads="1"/>
          </p:cNvSpPr>
          <p:nvPr/>
        </p:nvSpPr>
        <p:spPr bwMode="auto">
          <a:xfrm>
            <a:off x="4999398" y="6079351"/>
            <a:ext cx="4036369" cy="307777"/>
          </a:xfrm>
          <a:prstGeom prst="rect">
            <a:avLst/>
          </a:prstGeom>
          <a:solidFill>
            <a:srgbClr val="000000"/>
          </a:solidFill>
          <a:ln>
            <a:noFill/>
          </a:ln>
          <a:effectLst/>
          <a:extLst/>
        </p:spPr>
        <p:txBody>
          <a:bodyPr wrap="none">
            <a:spAutoFit/>
          </a:bodyPr>
          <a:lstStyle/>
          <a:p>
            <a:r>
              <a:rPr lang="en-US" sz="1400" dirty="0">
                <a:solidFill>
                  <a:srgbClr val="BFBFBF"/>
                </a:solidFill>
                <a:latin typeface="Calibri"/>
              </a:rPr>
              <a:t>Matlock </a:t>
            </a:r>
            <a:r>
              <a:rPr lang="en-US" sz="1400" dirty="0">
                <a:solidFill>
                  <a:srgbClr val="BFBFBF"/>
                </a:solidFill>
                <a:latin typeface="Calibri"/>
              </a:rPr>
              <a:t>(2011</a:t>
            </a:r>
            <a:r>
              <a:rPr lang="en-US" sz="1400" dirty="0" smtClean="0">
                <a:solidFill>
                  <a:srgbClr val="BFBFBF"/>
                </a:solidFill>
                <a:latin typeface="Calibri"/>
              </a:rPr>
              <a:t>). </a:t>
            </a:r>
            <a:r>
              <a:rPr lang="en-US" sz="1400" dirty="0">
                <a:solidFill>
                  <a:srgbClr val="BFBFBF"/>
                </a:solidFill>
                <a:latin typeface="Calibri"/>
              </a:rPr>
              <a:t>The conceptual motivation of </a:t>
            </a:r>
            <a:r>
              <a:rPr lang="en-US" sz="1400" dirty="0">
                <a:solidFill>
                  <a:srgbClr val="BFBFBF"/>
                </a:solidFill>
                <a:latin typeface="Calibri"/>
              </a:rPr>
              <a:t>aspect</a:t>
            </a:r>
            <a:endParaRPr lang="en-US" sz="1400" dirty="0">
              <a:solidFill>
                <a:srgbClr val="BFBFBF"/>
              </a:solidFill>
              <a:latin typeface="Calibri"/>
            </a:endParaRPr>
          </a:p>
        </p:txBody>
      </p:sp>
      <p:pic>
        <p:nvPicPr>
          <p:cNvPr id="303112" name="Picture 8" descr="young-man-driving-car-in-thought-about-his-alcohol-abu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4713" y="249238"/>
            <a:ext cx="1649412" cy="10429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494514" y="5191850"/>
            <a:ext cx="5676854" cy="369332"/>
          </a:xfrm>
          <a:prstGeom prst="rect">
            <a:avLst/>
          </a:prstGeom>
          <a:solidFill>
            <a:schemeClr val="bg1">
              <a:lumMod val="85000"/>
            </a:schemeClr>
          </a:solidFill>
          <a:ln>
            <a:noFill/>
          </a:ln>
          <a:effectLst/>
          <a:extLst/>
        </p:spPr>
        <p:txBody>
          <a:bodyPr wrap="none">
            <a:spAutoFit/>
          </a:bodyPr>
          <a:lstStyle/>
          <a:p>
            <a:pPr>
              <a:spcBef>
                <a:spcPct val="20000"/>
              </a:spcBef>
            </a:pPr>
            <a:r>
              <a:rPr lang="en-US" dirty="0">
                <a:solidFill>
                  <a:prstClr val="black"/>
                </a:solidFill>
                <a:latin typeface="Calibri"/>
                <a:sym typeface="Wingdings"/>
              </a:rPr>
              <a:t> </a:t>
            </a:r>
            <a:r>
              <a:rPr lang="en-US" dirty="0">
                <a:solidFill>
                  <a:prstClr val="black"/>
                </a:solidFill>
                <a:latin typeface="Calibri"/>
              </a:rPr>
              <a:t>Would </a:t>
            </a:r>
            <a:r>
              <a:rPr lang="en-US" dirty="0" smtClean="0">
                <a:solidFill>
                  <a:prstClr val="black"/>
                </a:solidFill>
                <a:latin typeface="Calibri"/>
              </a:rPr>
              <a:t>estimates for driving time vary</a:t>
            </a:r>
            <a:r>
              <a:rPr lang="en-US" dirty="0">
                <a:solidFill>
                  <a:prstClr val="black"/>
                </a:solidFill>
                <a:latin typeface="Calibri"/>
              </a:rPr>
              <a:t>?  </a:t>
            </a:r>
            <a:r>
              <a:rPr lang="en-US" dirty="0" smtClean="0">
                <a:solidFill>
                  <a:prstClr val="black"/>
                </a:solidFill>
                <a:latin typeface="Calibri"/>
              </a:rPr>
              <a:t>Larger </a:t>
            </a:r>
            <a:r>
              <a:rPr lang="en-US" dirty="0">
                <a:solidFill>
                  <a:prstClr val="black"/>
                </a:solidFill>
                <a:latin typeface="Calibri"/>
              </a:rPr>
              <a:t>with </a:t>
            </a:r>
            <a:r>
              <a:rPr lang="en-US" b="1" dirty="0" smtClean="0">
                <a:solidFill>
                  <a:srgbClr val="1F497D">
                    <a:lumMod val="60000"/>
                    <a:lumOff val="40000"/>
                  </a:srgbClr>
                </a:solidFill>
                <a:latin typeface="Calibri"/>
              </a:rPr>
              <a:t>PP</a:t>
            </a:r>
            <a:r>
              <a:rPr lang="en-US" dirty="0" smtClean="0">
                <a:solidFill>
                  <a:srgbClr val="000000"/>
                </a:solidFill>
                <a:latin typeface="Calibri"/>
              </a:rPr>
              <a:t>?</a:t>
            </a:r>
            <a:endParaRPr lang="en-US" dirty="0">
              <a:solidFill>
                <a:srgbClr val="000000"/>
              </a:solidFill>
              <a:latin typeface="Calibri"/>
            </a:endParaRPr>
          </a:p>
        </p:txBody>
      </p:sp>
    </p:spTree>
    <p:extLst>
      <p:ext uri="{BB962C8B-B14F-4D97-AF65-F5344CB8AC3E}">
        <p14:creationId xmlns:p14="http://schemas.microsoft.com/office/powerpoint/2010/main" val="33780920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220B1E98-6AFD-934A-B9B0-8990E634DDD6}" type="slidenum">
              <a:rPr lang="en-US">
                <a:solidFill>
                  <a:srgbClr val="6A8CD7"/>
                </a:solidFill>
                <a:latin typeface="Calibri"/>
              </a:rPr>
              <a:pPr/>
              <a:t>16</a:t>
            </a:fld>
            <a:endParaRPr lang="en-US" dirty="0">
              <a:solidFill>
                <a:srgbClr val="6A8CD7"/>
              </a:solidFill>
              <a:latin typeface="Calibri"/>
            </a:endParaRPr>
          </a:p>
        </p:txBody>
      </p:sp>
      <p:sp>
        <p:nvSpPr>
          <p:cNvPr id="460802" name="Rectangle 2"/>
          <p:cNvSpPr>
            <a:spLocks noGrp="1" noChangeArrowheads="1"/>
          </p:cNvSpPr>
          <p:nvPr>
            <p:ph type="title"/>
          </p:nvPr>
        </p:nvSpPr>
        <p:spPr/>
        <p:txBody>
          <a:bodyPr/>
          <a:lstStyle/>
          <a:p>
            <a:r>
              <a:rPr lang="en-US" dirty="0" smtClean="0">
                <a:solidFill>
                  <a:schemeClr val="tx1"/>
                </a:solidFill>
              </a:rPr>
              <a:t>Experiment 1</a:t>
            </a:r>
            <a:r>
              <a:rPr lang="en-US" dirty="0" smtClean="0">
                <a:solidFill>
                  <a:schemeClr val="tx1"/>
                </a:solidFill>
                <a:latin typeface="Calibri"/>
                <a:cs typeface="Calibri"/>
              </a:rPr>
              <a:t> 	</a:t>
            </a:r>
            <a:endParaRPr lang="en-US" dirty="0">
              <a:solidFill>
                <a:schemeClr val="tx1"/>
              </a:solidFill>
              <a:latin typeface="Calibri"/>
              <a:cs typeface="Calibri"/>
            </a:endParaRPr>
          </a:p>
        </p:txBody>
      </p:sp>
      <p:sp>
        <p:nvSpPr>
          <p:cNvPr id="460804" name="Rectangle 4"/>
          <p:cNvSpPr>
            <a:spLocks noChangeArrowheads="1"/>
          </p:cNvSpPr>
          <p:nvPr/>
        </p:nvSpPr>
        <p:spPr bwMode="auto">
          <a:xfrm>
            <a:off x="1003300" y="5740400"/>
            <a:ext cx="1689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i="1">
                <a:solidFill>
                  <a:prstClr val="black"/>
                </a:solidFill>
                <a:latin typeface="Calibri"/>
              </a:rPr>
              <a:t>t</a:t>
            </a:r>
            <a:r>
              <a:rPr lang="en-US" sz="1400">
                <a:solidFill>
                  <a:prstClr val="black"/>
                </a:solidFill>
                <a:latin typeface="Calibri"/>
              </a:rPr>
              <a:t>(83) =2.23, </a:t>
            </a:r>
            <a:r>
              <a:rPr lang="en-US" sz="1400" i="1">
                <a:solidFill>
                  <a:prstClr val="black"/>
                </a:solidFill>
                <a:latin typeface="Calibri"/>
              </a:rPr>
              <a:t>p</a:t>
            </a:r>
            <a:r>
              <a:rPr lang="en-US" sz="1400">
                <a:solidFill>
                  <a:prstClr val="black"/>
                </a:solidFill>
                <a:latin typeface="Calibri"/>
              </a:rPr>
              <a:t> &gt; .03</a:t>
            </a:r>
          </a:p>
        </p:txBody>
      </p:sp>
      <p:sp>
        <p:nvSpPr>
          <p:cNvPr id="460810" name="Text Box 10"/>
          <p:cNvSpPr txBox="1">
            <a:spLocks noChangeArrowheads="1"/>
          </p:cNvSpPr>
          <p:nvPr/>
        </p:nvSpPr>
        <p:spPr bwMode="auto">
          <a:xfrm>
            <a:off x="5073262" y="6219031"/>
            <a:ext cx="21764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solidFill>
                  <a:prstClr val="black"/>
                </a:solidFill>
                <a:latin typeface="Calibri"/>
              </a:rPr>
              <a:t>All responses coded as hours</a:t>
            </a:r>
          </a:p>
        </p:txBody>
      </p:sp>
      <p:graphicFrame>
        <p:nvGraphicFramePr>
          <p:cNvPr id="10" name="Object 4"/>
          <p:cNvGraphicFramePr>
            <a:graphicFrameLocks noChangeAspect="1"/>
          </p:cNvGraphicFramePr>
          <p:nvPr>
            <p:extLst>
              <p:ext uri="{D42A27DB-BD31-4B8C-83A1-F6EECF244321}">
                <p14:modId xmlns:p14="http://schemas.microsoft.com/office/powerpoint/2010/main" val="3002392780"/>
              </p:ext>
            </p:extLst>
          </p:nvPr>
        </p:nvGraphicFramePr>
        <p:xfrm>
          <a:off x="762000" y="1171575"/>
          <a:ext cx="8383588" cy="4484688"/>
        </p:xfrm>
        <a:graphic>
          <a:graphicData uri="http://schemas.openxmlformats.org/presentationml/2006/ole">
            <mc:AlternateContent xmlns:mc="http://schemas.openxmlformats.org/markup-compatibility/2006">
              <mc:Choice xmlns:v="urn:schemas-microsoft-com:vml" Requires="v">
                <p:oleObj spid="_x0000_s6175" name="Worksheet" r:id="rId4" imgW="5610089" imgH="3000375" progId="Excel.Sheet.8">
                  <p:embed/>
                </p:oleObj>
              </mc:Choice>
              <mc:Fallback>
                <p:oleObj name="Worksheet" r:id="rId4" imgW="5610089" imgH="30003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171575"/>
                        <a:ext cx="8383588" cy="4484688"/>
                      </a:xfrm>
                      <a:prstGeom prst="rect">
                        <a:avLst/>
                      </a:prstGeom>
                      <a:noFill/>
                      <a:ln>
                        <a:noFill/>
                      </a:ln>
                      <a:effectLst/>
                      <a:extLst/>
                    </p:spPr>
                  </p:pic>
                </p:oleObj>
              </mc:Fallback>
            </mc:AlternateContent>
          </a:graphicData>
        </a:graphic>
      </p:graphicFrame>
      <p:sp>
        <p:nvSpPr>
          <p:cNvPr id="3" name="TextBox 2"/>
          <p:cNvSpPr txBox="1"/>
          <p:nvPr/>
        </p:nvSpPr>
        <p:spPr>
          <a:xfrm>
            <a:off x="4682652" y="1417637"/>
            <a:ext cx="2116815" cy="1147899"/>
          </a:xfrm>
          <a:prstGeom prst="rect">
            <a:avLst/>
          </a:prstGeom>
          <a:solidFill>
            <a:srgbClr val="FFFFFF"/>
          </a:solidFill>
        </p:spPr>
        <p:txBody>
          <a:bodyPr wrap="square" rtlCol="0">
            <a:spAutoFit/>
          </a:bodyPr>
          <a:lstStyle/>
          <a:p>
            <a:endParaRPr lang="en-US" dirty="0">
              <a:solidFill>
                <a:prstClr val="black"/>
              </a:solidFill>
              <a:latin typeface="Calibri"/>
            </a:endParaRPr>
          </a:p>
        </p:txBody>
      </p:sp>
      <p:sp>
        <p:nvSpPr>
          <p:cNvPr id="4" name="TextBox 3"/>
          <p:cNvSpPr txBox="1"/>
          <p:nvPr/>
        </p:nvSpPr>
        <p:spPr>
          <a:xfrm rot="16200000">
            <a:off x="-428135" y="2871046"/>
            <a:ext cx="3064960" cy="369332"/>
          </a:xfrm>
          <a:prstGeom prst="rect">
            <a:avLst/>
          </a:prstGeom>
          <a:solidFill>
            <a:srgbClr val="FFFFFF"/>
          </a:solidFill>
        </p:spPr>
        <p:txBody>
          <a:bodyPr wrap="square" rtlCol="0">
            <a:spAutoFit/>
          </a:bodyPr>
          <a:lstStyle/>
          <a:p>
            <a:r>
              <a:rPr lang="en-US" dirty="0">
                <a:solidFill>
                  <a:prstClr val="black"/>
                </a:solidFill>
                <a:latin typeface="Calibri"/>
              </a:rPr>
              <a:t>Average number of hours</a:t>
            </a:r>
            <a:endParaRPr lang="en-US" dirty="0">
              <a:solidFill>
                <a:prstClr val="black"/>
              </a:solidFill>
              <a:latin typeface="Calibri"/>
            </a:endParaRPr>
          </a:p>
        </p:txBody>
      </p:sp>
      <p:sp>
        <p:nvSpPr>
          <p:cNvPr id="460809" name="Rectangle 9"/>
          <p:cNvSpPr>
            <a:spLocks noChangeArrowheads="1"/>
          </p:cNvSpPr>
          <p:nvPr/>
        </p:nvSpPr>
        <p:spPr bwMode="auto">
          <a:xfrm>
            <a:off x="3992332" y="5571123"/>
            <a:ext cx="3844417" cy="369332"/>
          </a:xfrm>
          <a:prstGeom prst="rect">
            <a:avLst/>
          </a:prstGeom>
          <a:solidFill>
            <a:schemeClr val="tx1"/>
          </a:solidFill>
          <a:ln w="9525">
            <a:noFill/>
            <a:miter lim="800000"/>
            <a:headEnd/>
            <a:tailEnd/>
          </a:ln>
          <a:effectLst/>
          <a:extLst/>
        </p:spPr>
        <p:txBody>
          <a:bodyPr wrap="square">
            <a:spAutoFit/>
          </a:bodyPr>
          <a:lstStyle/>
          <a:p>
            <a:pPr>
              <a:spcBef>
                <a:spcPct val="20000"/>
              </a:spcBef>
            </a:pPr>
            <a:r>
              <a:rPr lang="en-US" dirty="0" smtClean="0">
                <a:solidFill>
                  <a:prstClr val="white"/>
                </a:solidFill>
                <a:latin typeface="Calibri"/>
              </a:rPr>
              <a:t>   About </a:t>
            </a:r>
            <a:r>
              <a:rPr lang="en-US" dirty="0">
                <a:solidFill>
                  <a:prstClr val="white"/>
                </a:solidFill>
                <a:latin typeface="Calibri"/>
              </a:rPr>
              <a:t>9 more hours with </a:t>
            </a:r>
            <a:r>
              <a:rPr lang="en-US" dirty="0">
                <a:solidFill>
                  <a:srgbClr val="1F497D">
                    <a:lumMod val="40000"/>
                    <a:lumOff val="60000"/>
                  </a:srgbClr>
                </a:solidFill>
                <a:latin typeface="Calibri"/>
              </a:rPr>
              <a:t>PP</a:t>
            </a:r>
            <a:r>
              <a:rPr lang="en-US" dirty="0">
                <a:solidFill>
                  <a:srgbClr val="1F497D">
                    <a:lumMod val="20000"/>
                    <a:lumOff val="80000"/>
                  </a:srgbClr>
                </a:solidFill>
                <a:latin typeface="Calibri"/>
              </a:rPr>
              <a:t> </a:t>
            </a:r>
            <a:r>
              <a:rPr lang="en-US" dirty="0">
                <a:solidFill>
                  <a:prstClr val="white"/>
                </a:solidFill>
                <a:latin typeface="Calibri"/>
              </a:rPr>
              <a:t>than </a:t>
            </a:r>
            <a:r>
              <a:rPr lang="en-US" dirty="0">
                <a:solidFill>
                  <a:srgbClr val="FF6600"/>
                </a:solidFill>
                <a:latin typeface="Calibri"/>
              </a:rPr>
              <a:t>SP</a:t>
            </a:r>
          </a:p>
        </p:txBody>
      </p:sp>
    </p:spTree>
    <p:extLst>
      <p:ext uri="{BB962C8B-B14F-4D97-AF65-F5344CB8AC3E}">
        <p14:creationId xmlns:p14="http://schemas.microsoft.com/office/powerpoint/2010/main" val="40081978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ACF61F4-AFF1-AF4F-9E75-91F03B2CBB35}"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pic>
        <p:nvPicPr>
          <p:cNvPr id="5" name="Picture 9" descr="painter"/>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rcRect/>
          <a:stretch>
            <a:fillRect/>
          </a:stretch>
        </p:blipFill>
        <p:spPr bwMode="auto">
          <a:xfrm>
            <a:off x="-130964" y="0"/>
            <a:ext cx="9945751"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0">
                <a:solidFill>
                  <a:srgbClr val="FFCC00"/>
                </a:solidFill>
                <a:latin typeface="Courier"/>
                <a:ea typeface="+mj-ea"/>
                <a:cs typeface="Courier"/>
              </a:defRPr>
            </a:lvl1pPr>
            <a:lvl2pPr algn="l" rtl="0" fontAlgn="base">
              <a:spcBef>
                <a:spcPct val="0"/>
              </a:spcBef>
              <a:spcAft>
                <a:spcPct val="0"/>
              </a:spcAft>
              <a:defRPr sz="3600" b="1">
                <a:solidFill>
                  <a:srgbClr val="FFCC00"/>
                </a:solidFill>
                <a:latin typeface="Courier New" charset="0"/>
                <a:ea typeface="ＭＳ Ｐゴシック" charset="0"/>
              </a:defRPr>
            </a:lvl2pPr>
            <a:lvl3pPr algn="l" rtl="0" fontAlgn="base">
              <a:spcBef>
                <a:spcPct val="0"/>
              </a:spcBef>
              <a:spcAft>
                <a:spcPct val="0"/>
              </a:spcAft>
              <a:defRPr sz="3600" b="1">
                <a:solidFill>
                  <a:srgbClr val="FFCC00"/>
                </a:solidFill>
                <a:latin typeface="Courier New" charset="0"/>
                <a:ea typeface="ＭＳ Ｐゴシック" charset="0"/>
              </a:defRPr>
            </a:lvl3pPr>
            <a:lvl4pPr algn="l" rtl="0" fontAlgn="base">
              <a:spcBef>
                <a:spcPct val="0"/>
              </a:spcBef>
              <a:spcAft>
                <a:spcPct val="0"/>
              </a:spcAft>
              <a:defRPr sz="3600" b="1">
                <a:solidFill>
                  <a:srgbClr val="FFCC00"/>
                </a:solidFill>
                <a:latin typeface="Courier New" charset="0"/>
                <a:ea typeface="ＭＳ Ｐゴシック" charset="0"/>
              </a:defRPr>
            </a:lvl4pPr>
            <a:lvl5pPr algn="l" rtl="0" fontAlgn="base">
              <a:spcBef>
                <a:spcPct val="0"/>
              </a:spcBef>
              <a:spcAft>
                <a:spcPct val="0"/>
              </a:spcAft>
              <a:defRPr sz="3600" b="1">
                <a:solidFill>
                  <a:srgbClr val="FFCC00"/>
                </a:solidFill>
                <a:latin typeface="Courier New" charset="0"/>
                <a:ea typeface="ＭＳ Ｐゴシック" charset="0"/>
              </a:defRPr>
            </a:lvl5pPr>
            <a:lvl6pPr marL="457200" algn="l" rtl="0" fontAlgn="base">
              <a:spcBef>
                <a:spcPct val="0"/>
              </a:spcBef>
              <a:spcAft>
                <a:spcPct val="0"/>
              </a:spcAft>
              <a:defRPr sz="3600" b="1">
                <a:solidFill>
                  <a:srgbClr val="FFCC00"/>
                </a:solidFill>
                <a:latin typeface="Courier New" charset="0"/>
                <a:ea typeface="ＭＳ Ｐゴシック" charset="0"/>
              </a:defRPr>
            </a:lvl6pPr>
            <a:lvl7pPr marL="914400" algn="l" rtl="0" fontAlgn="base">
              <a:spcBef>
                <a:spcPct val="0"/>
              </a:spcBef>
              <a:spcAft>
                <a:spcPct val="0"/>
              </a:spcAft>
              <a:defRPr sz="3600" b="1">
                <a:solidFill>
                  <a:srgbClr val="FFCC00"/>
                </a:solidFill>
                <a:latin typeface="Courier New" charset="0"/>
                <a:ea typeface="ＭＳ Ｐゴシック" charset="0"/>
              </a:defRPr>
            </a:lvl7pPr>
            <a:lvl8pPr marL="1371600" algn="l" rtl="0" fontAlgn="base">
              <a:spcBef>
                <a:spcPct val="0"/>
              </a:spcBef>
              <a:spcAft>
                <a:spcPct val="0"/>
              </a:spcAft>
              <a:defRPr sz="3600" b="1">
                <a:solidFill>
                  <a:srgbClr val="FFCC00"/>
                </a:solidFill>
                <a:latin typeface="Courier New" charset="0"/>
                <a:ea typeface="ＭＳ Ｐゴシック" charset="0"/>
              </a:defRPr>
            </a:lvl8pPr>
            <a:lvl9pPr marL="1828800" algn="l" rtl="0" fontAlgn="base">
              <a:spcBef>
                <a:spcPct val="0"/>
              </a:spcBef>
              <a:spcAft>
                <a:spcPct val="0"/>
              </a:spcAft>
              <a:defRPr sz="3600" b="1">
                <a:solidFill>
                  <a:srgbClr val="FFCC00"/>
                </a:solidFill>
                <a:latin typeface="Courier New" charset="0"/>
                <a:ea typeface="ＭＳ Ｐゴシック" charset="0"/>
              </a:defRPr>
            </a:lvl9pPr>
          </a:lstStyle>
          <a:p>
            <a:r>
              <a:rPr lang="en-US" dirty="0" smtClean="0">
                <a:solidFill>
                  <a:srgbClr val="000000"/>
                </a:solidFill>
                <a:latin typeface="Bookman Old Style"/>
                <a:cs typeface="Bookman Old Style"/>
              </a:rPr>
              <a:t>Experiment 2</a:t>
            </a:r>
            <a:endParaRPr lang="en-US" dirty="0">
              <a:solidFill>
                <a:srgbClr val="000000"/>
              </a:solidFill>
              <a:latin typeface="Bookman Old Style"/>
              <a:cs typeface="Bookman Old Style"/>
            </a:endParaRPr>
          </a:p>
        </p:txBody>
      </p:sp>
    </p:spTree>
    <p:extLst>
      <p:ext uri="{BB962C8B-B14F-4D97-AF65-F5344CB8AC3E}">
        <p14:creationId xmlns:p14="http://schemas.microsoft.com/office/powerpoint/2010/main" val="36527153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F0DC1EE-B02C-D44B-B886-3DFBC458AFA2}" type="slidenum">
              <a:rPr lang="en-US">
                <a:solidFill>
                  <a:prstClr val="black">
                    <a:tint val="75000"/>
                  </a:prstClr>
                </a:solidFill>
                <a:latin typeface="Calibri"/>
              </a:rPr>
              <a:pPr/>
              <a:t>18</a:t>
            </a:fld>
            <a:endParaRPr lang="en-US">
              <a:solidFill>
                <a:prstClr val="black">
                  <a:tint val="75000"/>
                </a:prstClr>
              </a:solidFill>
              <a:latin typeface="Calibri"/>
            </a:endParaRPr>
          </a:p>
        </p:txBody>
      </p:sp>
      <p:sp>
        <p:nvSpPr>
          <p:cNvPr id="280578" name="Rectangle 2"/>
          <p:cNvSpPr>
            <a:spLocks noGrp="1" noChangeArrowheads="1"/>
          </p:cNvSpPr>
          <p:nvPr>
            <p:ph type="title"/>
          </p:nvPr>
        </p:nvSpPr>
        <p:spPr/>
        <p:txBody>
          <a:bodyPr/>
          <a:lstStyle/>
          <a:p>
            <a:r>
              <a:rPr lang="en-US" dirty="0">
                <a:solidFill>
                  <a:srgbClr val="DFA926"/>
                </a:solidFill>
              </a:rPr>
              <a:t>Experiment 2</a:t>
            </a:r>
          </a:p>
        </p:txBody>
      </p:sp>
      <p:sp>
        <p:nvSpPr>
          <p:cNvPr id="280579" name="Rectangle 3"/>
          <p:cNvSpPr>
            <a:spLocks noGrp="1" noChangeArrowheads="1"/>
          </p:cNvSpPr>
          <p:nvPr>
            <p:ph type="body" idx="1"/>
          </p:nvPr>
        </p:nvSpPr>
        <p:spPr>
          <a:xfrm>
            <a:off x="0" y="1976438"/>
            <a:ext cx="8686800" cy="4881562"/>
          </a:xfrm>
        </p:spPr>
        <p:txBody>
          <a:bodyPr>
            <a:normAutofit fontScale="92500" lnSpcReduction="20000"/>
          </a:bodyPr>
          <a:lstStyle/>
          <a:p>
            <a:pPr marL="457200" indent="-457200"/>
            <a:r>
              <a:rPr lang="en-US" dirty="0"/>
              <a:t>	</a:t>
            </a:r>
            <a:r>
              <a:rPr lang="en-US" sz="3000" dirty="0" smtClean="0"/>
              <a:t>Students </a:t>
            </a:r>
            <a:r>
              <a:rPr lang="en-US" sz="3000" dirty="0"/>
              <a:t>read </a:t>
            </a:r>
            <a:r>
              <a:rPr lang="en-US" sz="3000" dirty="0" smtClean="0"/>
              <a:t>1 sentence + </a:t>
            </a:r>
            <a:r>
              <a:rPr lang="en-US" sz="3000" dirty="0"/>
              <a:t>answered </a:t>
            </a:r>
            <a:r>
              <a:rPr lang="en-US" sz="3000" dirty="0" smtClean="0"/>
              <a:t>1 question </a:t>
            </a:r>
            <a:r>
              <a:rPr lang="en-US" sz="2800" dirty="0" smtClean="0"/>
              <a:t> </a:t>
            </a:r>
            <a:r>
              <a:rPr lang="en-US" sz="1700" dirty="0"/>
              <a:t>(N = 88</a:t>
            </a:r>
            <a:r>
              <a:rPr lang="en-US" sz="1700" dirty="0" smtClean="0"/>
              <a:t>)</a:t>
            </a:r>
            <a:endParaRPr lang="en-US" sz="1700" dirty="0"/>
          </a:p>
          <a:p>
            <a:pPr marL="457200" indent="-457200"/>
            <a:endParaRPr lang="en-US" sz="1700" dirty="0"/>
          </a:p>
          <a:p>
            <a:pPr marL="457200" indent="0">
              <a:spcBef>
                <a:spcPts val="600"/>
              </a:spcBef>
            </a:pPr>
            <a:r>
              <a:rPr lang="en-US" sz="2600" dirty="0"/>
              <a:t>	</a:t>
            </a:r>
            <a:r>
              <a:rPr lang="en-US" sz="2800" dirty="0" smtClean="0">
                <a:solidFill>
                  <a:schemeClr val="tx2">
                    <a:lumMod val="60000"/>
                    <a:lumOff val="40000"/>
                  </a:schemeClr>
                </a:solidFill>
              </a:rPr>
              <a:t>PP	</a:t>
            </a:r>
            <a:r>
              <a:rPr lang="en-US" sz="3000" i="1" dirty="0" smtClean="0">
                <a:latin typeface="Arial Narrow"/>
                <a:cs typeface="Arial Narrow"/>
              </a:rPr>
              <a:t>John </a:t>
            </a:r>
            <a:r>
              <a:rPr lang="en-US" sz="3000" i="1" dirty="0">
                <a:solidFill>
                  <a:srgbClr val="558ED5"/>
                </a:solidFill>
                <a:latin typeface="Arial Narrow"/>
                <a:cs typeface="Arial Narrow"/>
              </a:rPr>
              <a:t>was painting </a:t>
            </a:r>
            <a:r>
              <a:rPr lang="en-US" sz="3000" i="1" dirty="0">
                <a:latin typeface="Arial Narrow"/>
                <a:cs typeface="Arial Narrow"/>
              </a:rPr>
              <a:t>houses last summer</a:t>
            </a:r>
          </a:p>
          <a:p>
            <a:pPr marL="457200" indent="-457200">
              <a:spcBef>
                <a:spcPts val="600"/>
              </a:spcBef>
            </a:pPr>
            <a:r>
              <a:rPr lang="en-US" sz="2800" i="1" dirty="0">
                <a:latin typeface="Arial Narrow"/>
                <a:cs typeface="Arial Narrow"/>
              </a:rPr>
              <a:t>		</a:t>
            </a:r>
            <a:r>
              <a:rPr lang="en-US" sz="2800" dirty="0" smtClean="0">
                <a:solidFill>
                  <a:srgbClr val="C25050"/>
                </a:solidFill>
              </a:rPr>
              <a:t>SP</a:t>
            </a:r>
            <a:r>
              <a:rPr lang="en-US" sz="2800" dirty="0" smtClean="0">
                <a:solidFill>
                  <a:srgbClr val="FF0000"/>
                </a:solidFill>
              </a:rPr>
              <a:t>	</a:t>
            </a:r>
            <a:r>
              <a:rPr lang="en-US" sz="3000" i="1" dirty="0" smtClean="0">
                <a:latin typeface="Arial Narrow"/>
                <a:cs typeface="Arial Narrow"/>
              </a:rPr>
              <a:t>John </a:t>
            </a:r>
            <a:r>
              <a:rPr lang="en-US" sz="3000" i="1" dirty="0">
                <a:solidFill>
                  <a:srgbClr val="C25050"/>
                </a:solidFill>
                <a:latin typeface="Arial Narrow"/>
                <a:cs typeface="Arial Narrow"/>
              </a:rPr>
              <a:t>painted</a:t>
            </a:r>
            <a:r>
              <a:rPr lang="en-US" sz="3000" i="1" dirty="0">
                <a:solidFill>
                  <a:srgbClr val="FF0000"/>
                </a:solidFill>
                <a:latin typeface="Arial Narrow"/>
                <a:cs typeface="Arial Narrow"/>
              </a:rPr>
              <a:t> </a:t>
            </a:r>
            <a:r>
              <a:rPr lang="en-US" sz="3000" i="1" dirty="0">
                <a:latin typeface="Arial Narrow"/>
                <a:cs typeface="Arial Narrow"/>
              </a:rPr>
              <a:t>houses last summer</a:t>
            </a:r>
            <a:r>
              <a:rPr lang="en-US" sz="2200" i="1" dirty="0">
                <a:latin typeface="Arial Narrow"/>
                <a:cs typeface="Arial Narrow"/>
              </a:rPr>
              <a:t> </a:t>
            </a:r>
          </a:p>
          <a:p>
            <a:pPr marL="457200" indent="-457200"/>
            <a:endParaRPr lang="en-US" sz="2000" dirty="0"/>
          </a:p>
          <a:p>
            <a:pPr marL="457200" indent="-457200"/>
            <a:r>
              <a:rPr lang="en-US" sz="2000" dirty="0"/>
              <a:t>  </a:t>
            </a:r>
            <a:endParaRPr lang="en-US" sz="2000" dirty="0" smtClean="0"/>
          </a:p>
          <a:p>
            <a:pPr marL="457200" indent="-457200"/>
            <a:r>
              <a:rPr lang="en-US" sz="2000" dirty="0"/>
              <a:t>	</a:t>
            </a:r>
            <a:endParaRPr lang="en-US" sz="2000" dirty="0" smtClean="0"/>
          </a:p>
          <a:p>
            <a:pPr marL="457200" indent="-457200">
              <a:spcBef>
                <a:spcPts val="24"/>
              </a:spcBef>
            </a:pPr>
            <a:r>
              <a:rPr lang="en-US" sz="2000" dirty="0"/>
              <a:t>	</a:t>
            </a:r>
            <a:r>
              <a:rPr lang="en-US" sz="2000" dirty="0" smtClean="0"/>
              <a:t>	</a:t>
            </a:r>
            <a:r>
              <a:rPr lang="en-US" sz="2800" dirty="0" smtClean="0"/>
              <a:t>How </a:t>
            </a:r>
            <a:r>
              <a:rPr lang="en-US" sz="2800" dirty="0"/>
              <a:t>many houses? _____________</a:t>
            </a:r>
          </a:p>
          <a:p>
            <a:pPr marL="457200" indent="-457200"/>
            <a:endParaRPr lang="en-US" sz="2000" dirty="0"/>
          </a:p>
          <a:p>
            <a:pPr marL="457200" indent="-457200"/>
            <a:r>
              <a:rPr lang="en-US" sz="2000" dirty="0"/>
              <a:t>      </a:t>
            </a:r>
          </a:p>
          <a:p>
            <a:pPr marL="457200" indent="-457200"/>
            <a:endParaRPr lang="en-US" dirty="0" smtClean="0"/>
          </a:p>
          <a:p>
            <a:pPr marL="457200" indent="-457200"/>
            <a:r>
              <a:rPr lang="en-US" dirty="0" smtClean="0"/>
              <a:t>	</a:t>
            </a:r>
            <a:endParaRPr lang="en-US" sz="2000" dirty="0"/>
          </a:p>
          <a:p>
            <a:pPr marL="457200" indent="-457200"/>
            <a:endParaRPr lang="en-US" sz="2000" dirty="0"/>
          </a:p>
          <a:p>
            <a:pPr marL="457200" indent="-457200"/>
            <a:r>
              <a:rPr lang="en-US" sz="2000" dirty="0"/>
              <a:t>		</a:t>
            </a:r>
          </a:p>
          <a:p>
            <a:pPr marL="457200" indent="-457200"/>
            <a:endParaRPr lang="en-US" sz="2000" dirty="0"/>
          </a:p>
          <a:p>
            <a:pPr marL="457200" indent="-457200"/>
            <a:endParaRPr lang="en-US" sz="1800" dirty="0"/>
          </a:p>
          <a:p>
            <a:pPr marL="457200" indent="-457200"/>
            <a:endParaRPr lang="en-US" sz="2000" dirty="0"/>
          </a:p>
          <a:p>
            <a:pPr marL="457200" indent="-457200"/>
            <a:endParaRPr lang="en-US" sz="2000" dirty="0"/>
          </a:p>
        </p:txBody>
      </p:sp>
      <p:pic>
        <p:nvPicPr>
          <p:cNvPr id="280585" name="Picture 9" descr="paint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3534" y="223838"/>
            <a:ext cx="1718216" cy="11461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a:spLocks noChangeArrowheads="1"/>
          </p:cNvSpPr>
          <p:nvPr/>
        </p:nvSpPr>
        <p:spPr bwMode="auto">
          <a:xfrm>
            <a:off x="839603" y="5040046"/>
            <a:ext cx="2371713" cy="369332"/>
          </a:xfrm>
          <a:prstGeom prst="rect">
            <a:avLst/>
          </a:prstGeom>
          <a:solidFill>
            <a:schemeClr val="bg1">
              <a:lumMod val="85000"/>
            </a:schemeClr>
          </a:solidFill>
          <a:ln>
            <a:noFill/>
          </a:ln>
          <a:effectLst/>
          <a:extLst/>
        </p:spPr>
        <p:txBody>
          <a:bodyPr wrap="none">
            <a:spAutoFit/>
          </a:bodyPr>
          <a:lstStyle/>
          <a:p>
            <a:pPr>
              <a:spcBef>
                <a:spcPct val="20000"/>
              </a:spcBef>
            </a:pPr>
            <a:r>
              <a:rPr lang="en-US" dirty="0">
                <a:solidFill>
                  <a:prstClr val="black"/>
                </a:solidFill>
                <a:latin typeface="Calibri"/>
                <a:sym typeface="Wingdings"/>
              </a:rPr>
              <a:t> </a:t>
            </a:r>
            <a:r>
              <a:rPr lang="en-US" dirty="0" smtClean="0">
                <a:solidFill>
                  <a:prstClr val="black"/>
                </a:solidFill>
                <a:latin typeface="Calibri"/>
              </a:rPr>
              <a:t>Different estimates?</a:t>
            </a:r>
            <a:endParaRPr lang="en-US" dirty="0">
              <a:solidFill>
                <a:srgbClr val="000000"/>
              </a:solidFill>
              <a:latin typeface="Calibri"/>
            </a:endParaRPr>
          </a:p>
        </p:txBody>
      </p:sp>
      <p:sp>
        <p:nvSpPr>
          <p:cNvPr id="10" name="Text Box 5"/>
          <p:cNvSpPr txBox="1">
            <a:spLocks noChangeArrowheads="1"/>
          </p:cNvSpPr>
          <p:nvPr/>
        </p:nvSpPr>
        <p:spPr bwMode="auto">
          <a:xfrm>
            <a:off x="5657874" y="5686376"/>
            <a:ext cx="3486126" cy="276999"/>
          </a:xfrm>
          <a:prstGeom prst="rect">
            <a:avLst/>
          </a:prstGeom>
          <a:noFill/>
          <a:ln>
            <a:noFill/>
          </a:ln>
          <a:effectLst/>
          <a:extLst/>
        </p:spPr>
        <p:txBody>
          <a:bodyPr wrap="none">
            <a:spAutoFit/>
          </a:bodyPr>
          <a:lstStyle/>
          <a:p>
            <a:r>
              <a:rPr lang="en-US" sz="1200" dirty="0">
                <a:solidFill>
                  <a:prstClr val="white">
                    <a:lumMod val="75000"/>
                  </a:prstClr>
                </a:solidFill>
                <a:latin typeface="Calibri"/>
              </a:rPr>
              <a:t>Matlock </a:t>
            </a:r>
            <a:r>
              <a:rPr lang="en-US" sz="1200" dirty="0">
                <a:solidFill>
                  <a:prstClr val="white">
                    <a:lumMod val="75000"/>
                  </a:prstClr>
                </a:solidFill>
                <a:latin typeface="Calibri"/>
              </a:rPr>
              <a:t>(2011) </a:t>
            </a:r>
            <a:r>
              <a:rPr lang="en-US" sz="1200" dirty="0">
                <a:solidFill>
                  <a:prstClr val="white">
                    <a:lumMod val="75000"/>
                  </a:prstClr>
                </a:solidFill>
                <a:latin typeface="Calibri"/>
              </a:rPr>
              <a:t>The conceptual motivation of </a:t>
            </a:r>
            <a:r>
              <a:rPr lang="en-US" sz="1200" dirty="0">
                <a:solidFill>
                  <a:prstClr val="white">
                    <a:lumMod val="75000"/>
                  </a:prstClr>
                </a:solidFill>
                <a:latin typeface="Calibri"/>
              </a:rPr>
              <a:t>aspect</a:t>
            </a:r>
            <a:endParaRPr lang="en-US" sz="1200" dirty="0">
              <a:solidFill>
                <a:prstClr val="white">
                  <a:lumMod val="75000"/>
                </a:prstClr>
              </a:solidFill>
              <a:latin typeface="Calibri"/>
            </a:endParaRPr>
          </a:p>
        </p:txBody>
      </p:sp>
    </p:spTree>
    <p:extLst>
      <p:ext uri="{BB962C8B-B14F-4D97-AF65-F5344CB8AC3E}">
        <p14:creationId xmlns:p14="http://schemas.microsoft.com/office/powerpoint/2010/main" val="8960919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62E813B-3167-CB4A-8972-683EE772BB7C}" type="slidenum">
              <a:rPr lang="en-US">
                <a:solidFill>
                  <a:srgbClr val="6A8CD7"/>
                </a:solidFill>
                <a:latin typeface="Calibri"/>
              </a:rPr>
              <a:pPr/>
              <a:t>19</a:t>
            </a:fld>
            <a:endParaRPr lang="en-US" dirty="0">
              <a:solidFill>
                <a:srgbClr val="6A8CD7"/>
              </a:solidFill>
              <a:latin typeface="Calibri"/>
            </a:endParaRPr>
          </a:p>
        </p:txBody>
      </p:sp>
      <p:sp>
        <p:nvSpPr>
          <p:cNvPr id="457733" name="Rectangle 5"/>
          <p:cNvSpPr>
            <a:spLocks noGrp="1" noChangeArrowheads="1"/>
          </p:cNvSpPr>
          <p:nvPr>
            <p:ph type="title"/>
          </p:nvPr>
        </p:nvSpPr>
        <p:spPr>
          <a:xfrm>
            <a:off x="457200" y="249724"/>
            <a:ext cx="8229600" cy="1143000"/>
          </a:xfrm>
        </p:spPr>
        <p:txBody>
          <a:bodyPr/>
          <a:lstStyle/>
          <a:p>
            <a:r>
              <a:rPr lang="en-US" dirty="0" smtClean="0">
                <a:solidFill>
                  <a:schemeClr val="tx1"/>
                </a:solidFill>
              </a:rPr>
              <a:t>Experiment 2 </a:t>
            </a:r>
            <a:r>
              <a:rPr lang="en-US" dirty="0" smtClean="0">
                <a:solidFill>
                  <a:schemeClr val="tx1"/>
                </a:solidFill>
                <a:latin typeface="Calibri"/>
                <a:cs typeface="Calibri"/>
              </a:rPr>
              <a:t>	</a:t>
            </a:r>
            <a:endParaRPr lang="en-US" dirty="0">
              <a:solidFill>
                <a:schemeClr val="tx1"/>
              </a:solidFill>
              <a:latin typeface="Calibri"/>
              <a:cs typeface="Calibri"/>
            </a:endParaRPr>
          </a:p>
        </p:txBody>
      </p:sp>
      <p:graphicFrame>
        <p:nvGraphicFramePr>
          <p:cNvPr id="457732" name="Object 4"/>
          <p:cNvGraphicFramePr>
            <a:graphicFrameLocks noGrp="1" noChangeAspect="1"/>
          </p:cNvGraphicFramePr>
          <p:nvPr>
            <p:ph idx="1"/>
            <p:extLst>
              <p:ext uri="{D42A27DB-BD31-4B8C-83A1-F6EECF244321}">
                <p14:modId xmlns:p14="http://schemas.microsoft.com/office/powerpoint/2010/main" val="1338936391"/>
              </p:ext>
            </p:extLst>
          </p:nvPr>
        </p:nvGraphicFramePr>
        <p:xfrm>
          <a:off x="878103" y="1235925"/>
          <a:ext cx="8127029" cy="4460944"/>
        </p:xfrm>
        <a:graphic>
          <a:graphicData uri="http://schemas.openxmlformats.org/presentationml/2006/ole">
            <mc:AlternateContent xmlns:mc="http://schemas.openxmlformats.org/markup-compatibility/2006">
              <mc:Choice xmlns:v="urn:schemas-microsoft-com:vml" Requires="v">
                <p:oleObj spid="_x0000_s7199" name="Worksheet" r:id="rId4" imgW="14668500" imgH="8051800" progId="Excel.Sheet.8">
                  <p:embed/>
                </p:oleObj>
              </mc:Choice>
              <mc:Fallback>
                <p:oleObj name="Worksheet" r:id="rId4" imgW="14668500" imgH="8051800" progId="Excel.Sheet.8">
                  <p:embed/>
                  <p:pic>
                    <p:nvPicPr>
                      <p:cNvPr id="0" name=""/>
                      <p:cNvPicPr>
                        <a:picLocks noChangeAspect="1" noChangeArrowheads="1"/>
                      </p:cNvPicPr>
                      <p:nvPr/>
                    </p:nvPicPr>
                    <p:blipFill>
                      <a:blip r:embed="rId5"/>
                      <a:srcRect/>
                      <a:stretch>
                        <a:fillRect/>
                      </a:stretch>
                    </p:blipFill>
                    <p:spPr bwMode="auto">
                      <a:xfrm>
                        <a:off x="878103" y="1235925"/>
                        <a:ext cx="8127029" cy="4460944"/>
                      </a:xfrm>
                      <a:prstGeom prst="rect">
                        <a:avLst/>
                      </a:prstGeom>
                      <a:noFill/>
                      <a:ln>
                        <a:noFill/>
                      </a:ln>
                      <a:effectLst/>
                      <a:extLst/>
                    </p:spPr>
                  </p:pic>
                </p:oleObj>
              </mc:Fallback>
            </mc:AlternateContent>
          </a:graphicData>
        </a:graphic>
      </p:graphicFrame>
      <p:sp>
        <p:nvSpPr>
          <p:cNvPr id="457735" name="Rectangle 7"/>
          <p:cNvSpPr>
            <a:spLocks noChangeArrowheads="1"/>
          </p:cNvSpPr>
          <p:nvPr/>
        </p:nvSpPr>
        <p:spPr bwMode="auto">
          <a:xfrm>
            <a:off x="698500" y="5918200"/>
            <a:ext cx="1689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i="1" dirty="0">
                <a:solidFill>
                  <a:prstClr val="black"/>
                </a:solidFill>
                <a:latin typeface="Calibri"/>
              </a:rPr>
              <a:t>t</a:t>
            </a:r>
            <a:r>
              <a:rPr lang="en-US" sz="1400" dirty="0">
                <a:solidFill>
                  <a:prstClr val="black"/>
                </a:solidFill>
                <a:latin typeface="Calibri"/>
              </a:rPr>
              <a:t>(80) =2.59, </a:t>
            </a:r>
            <a:r>
              <a:rPr lang="en-US" sz="1400" i="1" dirty="0">
                <a:solidFill>
                  <a:prstClr val="black"/>
                </a:solidFill>
                <a:latin typeface="Calibri"/>
              </a:rPr>
              <a:t>p</a:t>
            </a:r>
            <a:r>
              <a:rPr lang="en-US" sz="1400" dirty="0">
                <a:solidFill>
                  <a:prstClr val="black"/>
                </a:solidFill>
                <a:latin typeface="Calibri"/>
              </a:rPr>
              <a:t> &gt; .01</a:t>
            </a:r>
          </a:p>
        </p:txBody>
      </p:sp>
      <p:sp>
        <p:nvSpPr>
          <p:cNvPr id="457736" name="Rectangle 8"/>
          <p:cNvSpPr>
            <a:spLocks noChangeArrowheads="1"/>
          </p:cNvSpPr>
          <p:nvPr/>
        </p:nvSpPr>
        <p:spPr bwMode="auto">
          <a:xfrm>
            <a:off x="5028445" y="1235925"/>
            <a:ext cx="23622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latin typeface="Calibri"/>
            </a:endParaRPr>
          </a:p>
        </p:txBody>
      </p:sp>
      <p:sp>
        <p:nvSpPr>
          <p:cNvPr id="457737" name="Rectangle 9"/>
          <p:cNvSpPr>
            <a:spLocks noChangeArrowheads="1"/>
          </p:cNvSpPr>
          <p:nvPr/>
        </p:nvSpPr>
        <p:spPr bwMode="auto">
          <a:xfrm>
            <a:off x="4061101" y="6038334"/>
            <a:ext cx="3870659" cy="36933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US" dirty="0" smtClean="0">
                <a:solidFill>
                  <a:prstClr val="white"/>
                </a:solidFill>
                <a:latin typeface="Calibri"/>
              </a:rPr>
              <a:t>   About </a:t>
            </a:r>
            <a:r>
              <a:rPr lang="en-US" dirty="0">
                <a:solidFill>
                  <a:prstClr val="white"/>
                </a:solidFill>
                <a:latin typeface="Calibri"/>
              </a:rPr>
              <a:t>8 </a:t>
            </a:r>
            <a:r>
              <a:rPr lang="en-US" dirty="0">
                <a:solidFill>
                  <a:prstClr val="white"/>
                </a:solidFill>
                <a:latin typeface="Calibri"/>
              </a:rPr>
              <a:t>more houses with </a:t>
            </a:r>
            <a:r>
              <a:rPr lang="en-US" dirty="0">
                <a:solidFill>
                  <a:srgbClr val="A3A3E0"/>
                </a:solidFill>
                <a:latin typeface="Calibri"/>
              </a:rPr>
              <a:t>PP</a:t>
            </a:r>
            <a:r>
              <a:rPr lang="en-US" dirty="0">
                <a:solidFill>
                  <a:prstClr val="white"/>
                </a:solidFill>
                <a:latin typeface="Calibri"/>
              </a:rPr>
              <a:t> than </a:t>
            </a:r>
            <a:r>
              <a:rPr lang="en-US" dirty="0" smtClean="0">
                <a:solidFill>
                  <a:srgbClr val="FF0000"/>
                </a:solidFill>
                <a:latin typeface="Calibri"/>
              </a:rPr>
              <a:t>SP  </a:t>
            </a:r>
            <a:endParaRPr lang="en-US" dirty="0">
              <a:solidFill>
                <a:srgbClr val="FF0000"/>
              </a:solidFill>
              <a:latin typeface="Calibri"/>
            </a:endParaRPr>
          </a:p>
        </p:txBody>
      </p:sp>
      <p:sp>
        <p:nvSpPr>
          <p:cNvPr id="8" name="Rectangle 8"/>
          <p:cNvSpPr>
            <a:spLocks noChangeArrowheads="1"/>
          </p:cNvSpPr>
          <p:nvPr/>
        </p:nvSpPr>
        <p:spPr bwMode="auto">
          <a:xfrm>
            <a:off x="3746963" y="5511099"/>
            <a:ext cx="1883406" cy="37153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prstClr val="black"/>
              </a:solidFill>
              <a:latin typeface="Calibri"/>
            </a:endParaRPr>
          </a:p>
        </p:txBody>
      </p:sp>
    </p:spTree>
    <p:extLst>
      <p:ext uri="{BB962C8B-B14F-4D97-AF65-F5344CB8AC3E}">
        <p14:creationId xmlns:p14="http://schemas.microsoft.com/office/powerpoint/2010/main" val="28166623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65A6CAC5-45ED-9242-A97F-95FDC68E0084}" type="slidenum">
              <a:rPr lang="en-US">
                <a:solidFill>
                  <a:prstClr val="black">
                    <a:tint val="75000"/>
                  </a:prstClr>
                </a:solidFill>
                <a:latin typeface="Calibri"/>
              </a:rPr>
              <a:pPr/>
              <a:t>2</a:t>
            </a:fld>
            <a:endParaRPr lang="en-US">
              <a:solidFill>
                <a:prstClr val="black">
                  <a:tint val="75000"/>
                </a:prstClr>
              </a:solidFill>
              <a:latin typeface="Calibri"/>
            </a:endParaRPr>
          </a:p>
        </p:txBody>
      </p:sp>
      <p:sp>
        <p:nvSpPr>
          <p:cNvPr id="497666" name="Rectangle 2"/>
          <p:cNvSpPr>
            <a:spLocks noGrp="1" noChangeArrowheads="1"/>
          </p:cNvSpPr>
          <p:nvPr>
            <p:ph type="title"/>
          </p:nvPr>
        </p:nvSpPr>
        <p:spPr/>
        <p:txBody>
          <a:bodyPr/>
          <a:lstStyle/>
          <a:p>
            <a:endParaRPr lang="en-US"/>
          </a:p>
        </p:txBody>
      </p:sp>
      <p:sp>
        <p:nvSpPr>
          <p:cNvPr id="497667" name="Rectangle 3"/>
          <p:cNvSpPr>
            <a:spLocks noGrp="1" noChangeArrowheads="1"/>
          </p:cNvSpPr>
          <p:nvPr>
            <p:ph type="body" idx="1"/>
          </p:nvPr>
        </p:nvSpPr>
        <p:spPr/>
        <p:txBody>
          <a:bodyPr/>
          <a:lstStyle/>
          <a:p>
            <a:endParaRPr lang="en-US"/>
          </a:p>
        </p:txBody>
      </p:sp>
      <p:pic>
        <p:nvPicPr>
          <p:cNvPr id="497668" name="Picture 4" descr="4192_1125634471397_1543220901_285976_816004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69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18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7668"/>
                                        </p:tgtEl>
                                        <p:attrNameLst>
                                          <p:attrName>style.visibility</p:attrName>
                                        </p:attrNameLst>
                                      </p:cBhvr>
                                      <p:to>
                                        <p:strVal val="visible"/>
                                      </p:to>
                                    </p:set>
                                    <p:animEffect transition="in" filter="dissolve">
                                      <p:cBhvr>
                                        <p:cTn id="7" dur="500"/>
                                        <p:tgtEl>
                                          <p:spTgt spid="497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ACF61F4-AFF1-AF4F-9E75-91F03B2CBB35}"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pic>
        <p:nvPicPr>
          <p:cNvPr id="5" name="Picture 13" descr="Newer_Photos_045"/>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WatercolorSponge/>
                    </a14:imgEffect>
                    <a14:imgEffect>
                      <a14:brightnessContrast bright="-46000"/>
                    </a14:imgEffect>
                  </a14:imgLayer>
                </a14:imgProps>
              </a:ext>
              <a:ext uri="{28A0092B-C50C-407E-A947-70E740481C1C}">
                <a14:useLocalDpi xmlns:a14="http://schemas.microsoft.com/office/drawing/2010/main"/>
              </a:ext>
            </a:extLst>
          </a:blip>
          <a:srcRect/>
          <a:stretch>
            <a:fillRect/>
          </a:stretch>
        </p:blipFill>
        <p:spPr bwMode="auto">
          <a:xfrm>
            <a:off x="-181433" y="0"/>
            <a:ext cx="9411898"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09600" y="427038"/>
            <a:ext cx="8229600" cy="1143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0">
                <a:solidFill>
                  <a:srgbClr val="FFCC00"/>
                </a:solidFill>
                <a:latin typeface="Courier"/>
                <a:ea typeface="+mj-ea"/>
                <a:cs typeface="Courier"/>
              </a:defRPr>
            </a:lvl1pPr>
            <a:lvl2pPr algn="l" rtl="0" fontAlgn="base">
              <a:spcBef>
                <a:spcPct val="0"/>
              </a:spcBef>
              <a:spcAft>
                <a:spcPct val="0"/>
              </a:spcAft>
              <a:defRPr sz="3600" b="1">
                <a:solidFill>
                  <a:srgbClr val="FFCC00"/>
                </a:solidFill>
                <a:latin typeface="Courier New" charset="0"/>
                <a:ea typeface="ＭＳ Ｐゴシック" charset="0"/>
              </a:defRPr>
            </a:lvl2pPr>
            <a:lvl3pPr algn="l" rtl="0" fontAlgn="base">
              <a:spcBef>
                <a:spcPct val="0"/>
              </a:spcBef>
              <a:spcAft>
                <a:spcPct val="0"/>
              </a:spcAft>
              <a:defRPr sz="3600" b="1">
                <a:solidFill>
                  <a:srgbClr val="FFCC00"/>
                </a:solidFill>
                <a:latin typeface="Courier New" charset="0"/>
                <a:ea typeface="ＭＳ Ｐゴシック" charset="0"/>
              </a:defRPr>
            </a:lvl3pPr>
            <a:lvl4pPr algn="l" rtl="0" fontAlgn="base">
              <a:spcBef>
                <a:spcPct val="0"/>
              </a:spcBef>
              <a:spcAft>
                <a:spcPct val="0"/>
              </a:spcAft>
              <a:defRPr sz="3600" b="1">
                <a:solidFill>
                  <a:srgbClr val="FFCC00"/>
                </a:solidFill>
                <a:latin typeface="Courier New" charset="0"/>
                <a:ea typeface="ＭＳ Ｐゴシック" charset="0"/>
              </a:defRPr>
            </a:lvl4pPr>
            <a:lvl5pPr algn="l" rtl="0" fontAlgn="base">
              <a:spcBef>
                <a:spcPct val="0"/>
              </a:spcBef>
              <a:spcAft>
                <a:spcPct val="0"/>
              </a:spcAft>
              <a:defRPr sz="3600" b="1">
                <a:solidFill>
                  <a:srgbClr val="FFCC00"/>
                </a:solidFill>
                <a:latin typeface="Courier New" charset="0"/>
                <a:ea typeface="ＭＳ Ｐゴシック" charset="0"/>
              </a:defRPr>
            </a:lvl5pPr>
            <a:lvl6pPr marL="457200" algn="l" rtl="0" fontAlgn="base">
              <a:spcBef>
                <a:spcPct val="0"/>
              </a:spcBef>
              <a:spcAft>
                <a:spcPct val="0"/>
              </a:spcAft>
              <a:defRPr sz="3600" b="1">
                <a:solidFill>
                  <a:srgbClr val="FFCC00"/>
                </a:solidFill>
                <a:latin typeface="Courier New" charset="0"/>
                <a:ea typeface="ＭＳ Ｐゴシック" charset="0"/>
              </a:defRPr>
            </a:lvl6pPr>
            <a:lvl7pPr marL="914400" algn="l" rtl="0" fontAlgn="base">
              <a:spcBef>
                <a:spcPct val="0"/>
              </a:spcBef>
              <a:spcAft>
                <a:spcPct val="0"/>
              </a:spcAft>
              <a:defRPr sz="3600" b="1">
                <a:solidFill>
                  <a:srgbClr val="FFCC00"/>
                </a:solidFill>
                <a:latin typeface="Courier New" charset="0"/>
                <a:ea typeface="ＭＳ Ｐゴシック" charset="0"/>
              </a:defRPr>
            </a:lvl7pPr>
            <a:lvl8pPr marL="1371600" algn="l" rtl="0" fontAlgn="base">
              <a:spcBef>
                <a:spcPct val="0"/>
              </a:spcBef>
              <a:spcAft>
                <a:spcPct val="0"/>
              </a:spcAft>
              <a:defRPr sz="3600" b="1">
                <a:solidFill>
                  <a:srgbClr val="FFCC00"/>
                </a:solidFill>
                <a:latin typeface="Courier New" charset="0"/>
                <a:ea typeface="ＭＳ Ｐゴシック" charset="0"/>
              </a:defRPr>
            </a:lvl8pPr>
            <a:lvl9pPr marL="1828800" algn="l" rtl="0" fontAlgn="base">
              <a:spcBef>
                <a:spcPct val="0"/>
              </a:spcBef>
              <a:spcAft>
                <a:spcPct val="0"/>
              </a:spcAft>
              <a:defRPr sz="3600" b="1">
                <a:solidFill>
                  <a:srgbClr val="FFCC00"/>
                </a:solidFill>
                <a:latin typeface="Courier New" charset="0"/>
                <a:ea typeface="ＭＳ Ｐゴシック" charset="0"/>
              </a:defRPr>
            </a:lvl9pPr>
          </a:lstStyle>
          <a:p>
            <a:r>
              <a:rPr lang="en-US" dirty="0" smtClean="0">
                <a:solidFill>
                  <a:prstClr val="white"/>
                </a:solidFill>
                <a:latin typeface="Bookman Old Style"/>
                <a:cs typeface="Bookman Old Style"/>
              </a:rPr>
              <a:t>Experiment 3</a:t>
            </a:r>
            <a:endParaRPr lang="en-US" dirty="0">
              <a:solidFill>
                <a:prstClr val="white"/>
              </a:solidFill>
              <a:latin typeface="Bookman Old Style"/>
              <a:cs typeface="Bookman Old Style"/>
            </a:endParaRPr>
          </a:p>
        </p:txBody>
      </p:sp>
    </p:spTree>
    <p:extLst>
      <p:ext uri="{BB962C8B-B14F-4D97-AF65-F5344CB8AC3E}">
        <p14:creationId xmlns:p14="http://schemas.microsoft.com/office/powerpoint/2010/main" val="34167059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39C0286F-4243-9A4B-A856-A7679978C6B9}" type="slidenum">
              <a:rPr lang="en-US">
                <a:solidFill>
                  <a:prstClr val="black">
                    <a:tint val="75000"/>
                  </a:prstClr>
                </a:solidFill>
                <a:latin typeface="Calibri"/>
              </a:rPr>
              <a:pPr/>
              <a:t>21</a:t>
            </a:fld>
            <a:endParaRPr lang="en-US">
              <a:solidFill>
                <a:prstClr val="black">
                  <a:tint val="75000"/>
                </a:prstClr>
              </a:solidFill>
              <a:latin typeface="Calibri"/>
            </a:endParaRPr>
          </a:p>
        </p:txBody>
      </p:sp>
      <p:sp>
        <p:nvSpPr>
          <p:cNvPr id="557058" name="Rectangle 2"/>
          <p:cNvSpPr>
            <a:spLocks noGrp="1" noChangeArrowheads="1"/>
          </p:cNvSpPr>
          <p:nvPr>
            <p:ph type="title"/>
          </p:nvPr>
        </p:nvSpPr>
        <p:spPr/>
        <p:txBody>
          <a:bodyPr/>
          <a:lstStyle/>
          <a:p>
            <a:r>
              <a:rPr lang="en-US" dirty="0">
                <a:solidFill>
                  <a:srgbClr val="DFA926"/>
                </a:solidFill>
              </a:rPr>
              <a:t>Experiment </a:t>
            </a:r>
            <a:r>
              <a:rPr lang="en-US" dirty="0" smtClean="0">
                <a:solidFill>
                  <a:srgbClr val="DFA926"/>
                </a:solidFill>
              </a:rPr>
              <a:t>3</a:t>
            </a:r>
            <a:endParaRPr lang="en-US" dirty="0">
              <a:solidFill>
                <a:srgbClr val="DFA926"/>
              </a:solidFill>
            </a:endParaRPr>
          </a:p>
        </p:txBody>
      </p:sp>
      <p:sp>
        <p:nvSpPr>
          <p:cNvPr id="557059" name="Rectangle 3"/>
          <p:cNvSpPr>
            <a:spLocks noGrp="1" noChangeArrowheads="1"/>
          </p:cNvSpPr>
          <p:nvPr>
            <p:ph type="body" idx="1"/>
          </p:nvPr>
        </p:nvSpPr>
        <p:spPr>
          <a:xfrm>
            <a:off x="564943" y="1676830"/>
            <a:ext cx="7924800" cy="4525963"/>
          </a:xfrm>
        </p:spPr>
        <p:txBody>
          <a:bodyPr/>
          <a:lstStyle/>
          <a:p>
            <a:r>
              <a:rPr lang="en-US" sz="2800" dirty="0" smtClean="0"/>
              <a:t>1 </a:t>
            </a:r>
            <a:r>
              <a:rPr lang="en-US" sz="2800" dirty="0" smtClean="0"/>
              <a:t>sentence + </a:t>
            </a:r>
            <a:r>
              <a:rPr lang="en-US" sz="2800" dirty="0" smtClean="0"/>
              <a:t>2 </a:t>
            </a:r>
            <a:r>
              <a:rPr lang="en-US" sz="2800" dirty="0" smtClean="0"/>
              <a:t>questions  </a:t>
            </a:r>
            <a:r>
              <a:rPr lang="en-US" sz="1800" dirty="0" smtClean="0"/>
              <a:t>(</a:t>
            </a:r>
            <a:r>
              <a:rPr lang="en-US" sz="1800" dirty="0"/>
              <a:t>N = 253) </a:t>
            </a:r>
            <a:endParaRPr lang="en-US" sz="1800" dirty="0">
              <a:solidFill>
                <a:srgbClr val="6699FF"/>
              </a:solidFill>
            </a:endParaRPr>
          </a:p>
          <a:p>
            <a:r>
              <a:rPr lang="en-US" sz="2800" dirty="0"/>
              <a:t>	</a:t>
            </a:r>
            <a:r>
              <a:rPr lang="en-US" sz="2400" dirty="0">
                <a:solidFill>
                  <a:srgbClr val="FF0000"/>
                </a:solidFill>
              </a:rPr>
              <a:t>SP</a:t>
            </a:r>
            <a:r>
              <a:rPr lang="en-US" dirty="0"/>
              <a:t> </a:t>
            </a:r>
            <a:r>
              <a:rPr lang="en-US" dirty="0" smtClean="0"/>
              <a:t>	</a:t>
            </a:r>
            <a:r>
              <a:rPr lang="en-US" sz="2400" i="1" dirty="0" smtClean="0">
                <a:latin typeface="Arial Narrow"/>
                <a:cs typeface="Arial Narrow"/>
              </a:rPr>
              <a:t>Bob </a:t>
            </a:r>
            <a:r>
              <a:rPr lang="en-US" sz="2400" i="1" dirty="0">
                <a:solidFill>
                  <a:srgbClr val="FF0000"/>
                </a:solidFill>
                <a:latin typeface="Arial Narrow"/>
                <a:cs typeface="Arial Narrow"/>
              </a:rPr>
              <a:t>planted</a:t>
            </a:r>
            <a:r>
              <a:rPr lang="en-US" sz="2400" i="1" dirty="0">
                <a:solidFill>
                  <a:srgbClr val="FF6600"/>
                </a:solidFill>
                <a:latin typeface="Arial Narrow"/>
                <a:cs typeface="Arial Narrow"/>
              </a:rPr>
              <a:t> </a:t>
            </a:r>
            <a:r>
              <a:rPr lang="en-US" sz="2400" i="1" dirty="0">
                <a:latin typeface="Arial Narrow"/>
                <a:cs typeface="Arial Narrow"/>
              </a:rPr>
              <a:t>pine trees along his driveway last week</a:t>
            </a:r>
          </a:p>
          <a:p>
            <a:r>
              <a:rPr lang="en-US" sz="2400" dirty="0"/>
              <a:t>	</a:t>
            </a:r>
            <a:r>
              <a:rPr lang="en-US" sz="2400" dirty="0">
                <a:solidFill>
                  <a:schemeClr val="tx2">
                    <a:lumMod val="60000"/>
                    <a:lumOff val="40000"/>
                  </a:schemeClr>
                </a:solidFill>
              </a:rPr>
              <a:t>PP </a:t>
            </a:r>
            <a:r>
              <a:rPr lang="en-US" sz="2400" dirty="0" smtClean="0"/>
              <a:t>	</a:t>
            </a:r>
            <a:r>
              <a:rPr lang="en-US" sz="2400" i="1" dirty="0" smtClean="0">
                <a:latin typeface="Arial Narrow"/>
                <a:cs typeface="Arial Narrow"/>
              </a:rPr>
              <a:t>Bob </a:t>
            </a:r>
            <a:r>
              <a:rPr lang="en-US" sz="2400" i="1" dirty="0">
                <a:solidFill>
                  <a:srgbClr val="558ED5"/>
                </a:solidFill>
                <a:latin typeface="Arial Narrow"/>
                <a:cs typeface="Arial Narrow"/>
              </a:rPr>
              <a:t>was planting </a:t>
            </a:r>
            <a:r>
              <a:rPr lang="en-US" sz="2400" i="1" dirty="0">
                <a:latin typeface="Arial Narrow"/>
                <a:cs typeface="Arial Narrow"/>
              </a:rPr>
              <a:t>pine trees along his driveway last </a:t>
            </a:r>
            <a:r>
              <a:rPr lang="en-US" sz="2400" i="1" dirty="0" smtClean="0">
                <a:latin typeface="Arial Narrow"/>
                <a:cs typeface="Arial Narrow"/>
              </a:rPr>
              <a:t>week</a:t>
            </a:r>
            <a:endParaRPr lang="en-US" sz="3600" dirty="0"/>
          </a:p>
          <a:p>
            <a:pPr>
              <a:spcBef>
                <a:spcPts val="1080"/>
              </a:spcBef>
            </a:pPr>
            <a:endParaRPr lang="en-US" sz="2400" dirty="0" smtClean="0"/>
          </a:p>
          <a:p>
            <a:pPr>
              <a:spcBef>
                <a:spcPts val="1080"/>
              </a:spcBef>
            </a:pPr>
            <a:r>
              <a:rPr lang="en-US" sz="2400" dirty="0" smtClean="0"/>
              <a:t>Questions</a:t>
            </a:r>
            <a:endParaRPr lang="en-US" sz="2400" dirty="0"/>
          </a:p>
          <a:p>
            <a:pPr>
              <a:spcBef>
                <a:spcPts val="1032"/>
              </a:spcBef>
            </a:pPr>
            <a:r>
              <a:rPr lang="en-US" sz="2000" dirty="0"/>
              <a:t>	</a:t>
            </a:r>
            <a:r>
              <a:rPr lang="en-US" sz="1800" dirty="0"/>
              <a:t>Acceptable sentence or not? </a:t>
            </a:r>
            <a:r>
              <a:rPr lang="en-US" sz="1800" dirty="0" smtClean="0"/>
              <a:t>	Yes ___  No ____	</a:t>
            </a:r>
          </a:p>
          <a:p>
            <a:pPr>
              <a:spcBef>
                <a:spcPts val="1032"/>
              </a:spcBef>
            </a:pPr>
            <a:r>
              <a:rPr lang="en-US" sz="1800" dirty="0"/>
              <a:t>	</a:t>
            </a:r>
            <a:r>
              <a:rPr lang="en-US" sz="2400" dirty="0"/>
              <a:t>How long is the driveway? </a:t>
            </a:r>
            <a:r>
              <a:rPr lang="en-US" sz="2400" dirty="0" smtClean="0"/>
              <a:t>___________</a:t>
            </a:r>
          </a:p>
          <a:p>
            <a:endParaRPr lang="en-US" sz="2000" dirty="0"/>
          </a:p>
          <a:p>
            <a:endParaRPr lang="en-US" sz="2000" dirty="0"/>
          </a:p>
          <a:p>
            <a:endParaRPr lang="en-US" sz="2000" dirty="0" smtClean="0"/>
          </a:p>
          <a:p>
            <a:endParaRPr lang="en-US" sz="2000" dirty="0"/>
          </a:p>
          <a:p>
            <a:endParaRPr lang="en-US" sz="2000" dirty="0" smtClean="0"/>
          </a:p>
          <a:p>
            <a:endParaRPr lang="en-US" sz="2000" dirty="0"/>
          </a:p>
          <a:p>
            <a:endParaRPr lang="en-US" sz="2000" dirty="0"/>
          </a:p>
        </p:txBody>
      </p:sp>
      <p:sp>
        <p:nvSpPr>
          <p:cNvPr id="557061" name="Text Box 5"/>
          <p:cNvSpPr txBox="1">
            <a:spLocks noChangeArrowheads="1"/>
          </p:cNvSpPr>
          <p:nvPr/>
        </p:nvSpPr>
        <p:spPr bwMode="auto">
          <a:xfrm>
            <a:off x="3832521" y="6058469"/>
            <a:ext cx="5143944" cy="276999"/>
          </a:xfrm>
          <a:prstGeom prst="rect">
            <a:avLst/>
          </a:prstGeom>
          <a:noFill/>
          <a:ln>
            <a:noFill/>
          </a:ln>
          <a:effectLst/>
          <a:extLst/>
        </p:spPr>
        <p:txBody>
          <a:bodyPr wrap="none">
            <a:spAutoFit/>
          </a:bodyPr>
          <a:lstStyle/>
          <a:p>
            <a:r>
              <a:rPr lang="en-US" sz="1200" dirty="0">
                <a:solidFill>
                  <a:srgbClr val="BFBFBF"/>
                </a:solidFill>
                <a:latin typeface="Calibri"/>
              </a:rPr>
              <a:t>Matlock (</a:t>
            </a:r>
            <a:r>
              <a:rPr lang="en-US" sz="1200" dirty="0">
                <a:solidFill>
                  <a:srgbClr val="BFBFBF"/>
                </a:solidFill>
                <a:latin typeface="Calibri"/>
              </a:rPr>
              <a:t>2010). </a:t>
            </a:r>
            <a:r>
              <a:rPr lang="en-US" sz="1200" dirty="0">
                <a:solidFill>
                  <a:srgbClr val="BFBFBF"/>
                </a:solidFill>
                <a:latin typeface="Calibri"/>
              </a:rPr>
              <a:t>Abstract motion is no longer abstract</a:t>
            </a:r>
            <a:r>
              <a:rPr lang="en-US" sz="1200" dirty="0">
                <a:solidFill>
                  <a:srgbClr val="BFBFBF"/>
                </a:solidFill>
                <a:latin typeface="Calibri"/>
              </a:rPr>
              <a:t>,</a:t>
            </a:r>
            <a:r>
              <a:rPr lang="en-US" sz="1200" i="1" dirty="0">
                <a:solidFill>
                  <a:srgbClr val="BFBFBF"/>
                </a:solidFill>
                <a:latin typeface="Calibri"/>
              </a:rPr>
              <a:t> </a:t>
            </a:r>
            <a:r>
              <a:rPr lang="en-US" sz="1200" i="1" dirty="0">
                <a:solidFill>
                  <a:srgbClr val="BFBFBF"/>
                </a:solidFill>
                <a:latin typeface="Calibri"/>
              </a:rPr>
              <a:t>Language and </a:t>
            </a:r>
            <a:r>
              <a:rPr lang="en-US" sz="1200" i="1" dirty="0">
                <a:solidFill>
                  <a:srgbClr val="BFBFBF"/>
                </a:solidFill>
                <a:latin typeface="Calibri"/>
              </a:rPr>
              <a:t>Cognition</a:t>
            </a:r>
            <a:endParaRPr lang="en-US" sz="1200" i="1" dirty="0">
              <a:solidFill>
                <a:srgbClr val="BFBFBF"/>
              </a:solidFill>
              <a:latin typeface="Calibri"/>
            </a:endParaRPr>
          </a:p>
        </p:txBody>
      </p:sp>
      <p:sp>
        <p:nvSpPr>
          <p:cNvPr id="557063" name="AutoShape 7"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latin typeface="Calibri"/>
            </a:endParaRPr>
          </a:p>
        </p:txBody>
      </p:sp>
      <p:sp>
        <p:nvSpPr>
          <p:cNvPr id="557065" name="AutoShape 9"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latin typeface="Calibri"/>
            </a:endParaRPr>
          </a:p>
        </p:txBody>
      </p:sp>
      <p:sp>
        <p:nvSpPr>
          <p:cNvPr id="9" name="Rectangle 9"/>
          <p:cNvSpPr>
            <a:spLocks noChangeArrowheads="1"/>
          </p:cNvSpPr>
          <p:nvPr/>
        </p:nvSpPr>
        <p:spPr bwMode="auto">
          <a:xfrm>
            <a:off x="553220" y="5495686"/>
            <a:ext cx="6597592" cy="369332"/>
          </a:xfrm>
          <a:prstGeom prst="rect">
            <a:avLst/>
          </a:prstGeom>
          <a:solidFill>
            <a:schemeClr val="bg1">
              <a:lumMod val="85000"/>
            </a:schemeClr>
          </a:solidFill>
          <a:ln>
            <a:noFill/>
          </a:ln>
          <a:effectLst/>
          <a:extLst/>
        </p:spPr>
        <p:txBody>
          <a:bodyPr wrap="none">
            <a:spAutoFit/>
          </a:bodyPr>
          <a:lstStyle/>
          <a:p>
            <a:pPr>
              <a:spcBef>
                <a:spcPct val="20000"/>
              </a:spcBef>
            </a:pPr>
            <a:r>
              <a:rPr lang="en-US" dirty="0">
                <a:solidFill>
                  <a:prstClr val="black"/>
                </a:solidFill>
                <a:latin typeface="Calibri"/>
                <a:sym typeface="Wingdings"/>
              </a:rPr>
              <a:t> </a:t>
            </a:r>
            <a:r>
              <a:rPr lang="en-US" dirty="0">
                <a:solidFill>
                  <a:prstClr val="black"/>
                </a:solidFill>
                <a:latin typeface="Calibri"/>
              </a:rPr>
              <a:t>Would driveway lengths vary?  Higher estimates with </a:t>
            </a:r>
            <a:r>
              <a:rPr lang="en-US" b="1" dirty="0">
                <a:solidFill>
                  <a:srgbClr val="6699FF"/>
                </a:solidFill>
                <a:latin typeface="Calibri"/>
              </a:rPr>
              <a:t>PP</a:t>
            </a:r>
            <a:r>
              <a:rPr lang="en-US" dirty="0">
                <a:solidFill>
                  <a:prstClr val="white"/>
                </a:solidFill>
                <a:latin typeface="Calibri"/>
              </a:rPr>
              <a:t> </a:t>
            </a:r>
            <a:r>
              <a:rPr lang="en-US" dirty="0">
                <a:solidFill>
                  <a:srgbClr val="000000"/>
                </a:solidFill>
                <a:latin typeface="Calibri"/>
              </a:rPr>
              <a:t>than</a:t>
            </a:r>
            <a:r>
              <a:rPr lang="en-US" dirty="0">
                <a:solidFill>
                  <a:prstClr val="white"/>
                </a:solidFill>
                <a:latin typeface="Calibri"/>
              </a:rPr>
              <a:t> </a:t>
            </a:r>
            <a:r>
              <a:rPr lang="en-US" b="1" dirty="0">
                <a:solidFill>
                  <a:srgbClr val="FF0000"/>
                </a:solidFill>
                <a:latin typeface="Calibri"/>
              </a:rPr>
              <a:t>SP</a:t>
            </a:r>
            <a:r>
              <a:rPr lang="en-US" dirty="0">
                <a:solidFill>
                  <a:srgbClr val="000000"/>
                </a:solidFill>
                <a:latin typeface="Calibri"/>
              </a:rPr>
              <a:t>?</a:t>
            </a:r>
            <a:endParaRPr lang="en-US" dirty="0">
              <a:solidFill>
                <a:srgbClr val="000000"/>
              </a:solidFill>
              <a:latin typeface="Calibri"/>
            </a:endParaRPr>
          </a:p>
        </p:txBody>
      </p:sp>
      <p:pic>
        <p:nvPicPr>
          <p:cNvPr id="10" name="Picture 13" descr="Newer_Photos_045"/>
          <p:cNvPicPr>
            <a:picLocks noChangeAspect="1" noChangeArrowheads="1"/>
          </p:cNvPicPr>
          <p:nvPr/>
        </p:nvPicPr>
        <p:blipFill>
          <a:blip r:embed="rId3" cstate="email">
            <a:extLst>
              <a:ext uri="{BEBA8EAE-BF5A-486C-A8C5-ECC9F3942E4B}">
                <a14:imgProps xmlns:a14="http://schemas.microsoft.com/office/drawing/2010/main">
                  <a14:imgLayer r:embed="rId4">
                    <a14:imgEffect>
                      <a14:artisticWatercolorSponge/>
                    </a14:imgEffect>
                    <a14:imgEffect>
                      <a14:brightnessContrast bright="-46000"/>
                    </a14:imgEffect>
                  </a14:imgLayer>
                </a14:imgProps>
              </a:ext>
              <a:ext uri="{28A0092B-C50C-407E-A947-70E740481C1C}">
                <a14:useLocalDpi xmlns:a14="http://schemas.microsoft.com/office/drawing/2010/main"/>
              </a:ext>
            </a:extLst>
          </a:blip>
          <a:srcRect/>
          <a:stretch>
            <a:fillRect/>
          </a:stretch>
        </p:blipFill>
        <p:spPr bwMode="auto">
          <a:xfrm>
            <a:off x="6818923" y="274638"/>
            <a:ext cx="215754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0185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5091E9A7-6D22-7540-A004-D97EB2DC138D}" type="slidenum">
              <a:rPr lang="en-US">
                <a:solidFill>
                  <a:prstClr val="black">
                    <a:tint val="75000"/>
                  </a:prstClr>
                </a:solidFill>
                <a:latin typeface="Calibri"/>
              </a:rPr>
              <a:pPr/>
              <a:t>22</a:t>
            </a:fld>
            <a:endParaRPr lang="en-US">
              <a:solidFill>
                <a:prstClr val="black">
                  <a:tint val="75000"/>
                </a:prstClr>
              </a:solidFill>
              <a:latin typeface="Calibri"/>
            </a:endParaRPr>
          </a:p>
        </p:txBody>
      </p:sp>
      <p:sp>
        <p:nvSpPr>
          <p:cNvPr id="559106" name="Rectangle 2"/>
          <p:cNvSpPr>
            <a:spLocks noGrp="1" noChangeArrowheads="1"/>
          </p:cNvSpPr>
          <p:nvPr>
            <p:ph type="title"/>
          </p:nvPr>
        </p:nvSpPr>
        <p:spPr/>
        <p:txBody>
          <a:bodyPr/>
          <a:lstStyle/>
          <a:p>
            <a:r>
              <a:rPr lang="en-US" dirty="0" smtClean="0">
                <a:solidFill>
                  <a:schemeClr val="tx1"/>
                </a:solidFill>
              </a:rPr>
              <a:t>Experiment </a:t>
            </a:r>
            <a:r>
              <a:rPr lang="en-US" dirty="0" smtClean="0">
                <a:solidFill>
                  <a:schemeClr val="tx1"/>
                </a:solidFill>
              </a:rPr>
              <a:t>3</a:t>
            </a:r>
            <a:endParaRPr lang="en-US" dirty="0">
              <a:solidFill>
                <a:schemeClr val="tx1"/>
              </a:solidFill>
              <a:latin typeface="Calibri"/>
              <a:cs typeface="Calibri"/>
            </a:endParaRPr>
          </a:p>
        </p:txBody>
      </p:sp>
      <p:pic>
        <p:nvPicPr>
          <p:cNvPr id="55910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417638"/>
            <a:ext cx="6188925" cy="458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9109" name="Text Box 5"/>
          <p:cNvSpPr txBox="1">
            <a:spLocks noChangeArrowheads="1"/>
          </p:cNvSpPr>
          <p:nvPr/>
        </p:nvSpPr>
        <p:spPr bwMode="auto">
          <a:xfrm>
            <a:off x="619125" y="5536408"/>
            <a:ext cx="154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i="1" dirty="0">
                <a:solidFill>
                  <a:prstClr val="black"/>
                </a:solidFill>
                <a:latin typeface="Calibri"/>
                <a:sym typeface="Symbol" charset="0"/>
              </a:rPr>
              <a:t></a:t>
            </a:r>
            <a:r>
              <a:rPr lang="en-US" sz="1200" baseline="30000" dirty="0">
                <a:solidFill>
                  <a:prstClr val="black"/>
                </a:solidFill>
                <a:latin typeface="Calibri"/>
              </a:rPr>
              <a:t>2</a:t>
            </a:r>
            <a:r>
              <a:rPr lang="en-US" sz="1200" dirty="0">
                <a:solidFill>
                  <a:prstClr val="black"/>
                </a:solidFill>
                <a:latin typeface="Calibri"/>
              </a:rPr>
              <a:t>(1)</a:t>
            </a:r>
            <a:r>
              <a:rPr lang="en-US" sz="1200" i="1" dirty="0">
                <a:solidFill>
                  <a:prstClr val="black"/>
                </a:solidFill>
                <a:latin typeface="Calibri"/>
              </a:rPr>
              <a:t> = </a:t>
            </a:r>
            <a:r>
              <a:rPr lang="en-US" sz="1200" dirty="0">
                <a:solidFill>
                  <a:prstClr val="black"/>
                </a:solidFill>
                <a:latin typeface="Calibri"/>
              </a:rPr>
              <a:t>6.5, </a:t>
            </a:r>
            <a:r>
              <a:rPr lang="en-US" sz="1200" i="1" dirty="0">
                <a:solidFill>
                  <a:prstClr val="black"/>
                </a:solidFill>
                <a:latin typeface="Calibri"/>
              </a:rPr>
              <a:t>p</a:t>
            </a:r>
            <a:r>
              <a:rPr lang="en-US" sz="1200" dirty="0">
                <a:solidFill>
                  <a:prstClr val="black"/>
                </a:solidFill>
                <a:latin typeface="Calibri"/>
              </a:rPr>
              <a:t> = .01</a:t>
            </a:r>
            <a:r>
              <a:rPr lang="en-US" dirty="0">
                <a:solidFill>
                  <a:prstClr val="black"/>
                </a:solidFill>
                <a:latin typeface="Calibri"/>
              </a:rPr>
              <a:t> </a:t>
            </a:r>
          </a:p>
        </p:txBody>
      </p:sp>
      <p:sp>
        <p:nvSpPr>
          <p:cNvPr id="559110" name="Text Box 6"/>
          <p:cNvSpPr txBox="1">
            <a:spLocks noChangeArrowheads="1"/>
          </p:cNvSpPr>
          <p:nvPr/>
        </p:nvSpPr>
        <p:spPr bwMode="auto">
          <a:xfrm>
            <a:off x="3573555" y="5956886"/>
            <a:ext cx="5563442" cy="338554"/>
          </a:xfrm>
          <a:prstGeom prst="rect">
            <a:avLst/>
          </a:prstGeom>
          <a:solidFill>
            <a:schemeClr val="tx1"/>
          </a:solidFill>
          <a:ln w="9525">
            <a:solidFill>
              <a:schemeClr val="tx2"/>
            </a:solidFill>
            <a:miter lim="800000"/>
            <a:headEnd/>
            <a:tailEnd/>
          </a:ln>
          <a:effectLst/>
          <a:extLst/>
        </p:spPr>
        <p:txBody>
          <a:bodyPr wrap="none">
            <a:spAutoFit/>
          </a:bodyPr>
          <a:lstStyle/>
          <a:p>
            <a:r>
              <a:rPr lang="en-US" sz="1600" dirty="0">
                <a:solidFill>
                  <a:srgbClr val="1F497D">
                    <a:lumMod val="40000"/>
                    <a:lumOff val="60000"/>
                  </a:srgbClr>
                </a:solidFill>
                <a:latin typeface="Calibri"/>
              </a:rPr>
              <a:t>Past progressive </a:t>
            </a:r>
            <a:r>
              <a:rPr lang="en-US" sz="1600" dirty="0">
                <a:solidFill>
                  <a:prstClr val="white"/>
                </a:solidFill>
                <a:latin typeface="Calibri"/>
              </a:rPr>
              <a:t>pushed </a:t>
            </a:r>
            <a:r>
              <a:rPr lang="en-US" sz="1600" dirty="0">
                <a:solidFill>
                  <a:prstClr val="white"/>
                </a:solidFill>
                <a:latin typeface="Calibri"/>
              </a:rPr>
              <a:t>people toward </a:t>
            </a:r>
            <a:r>
              <a:rPr lang="en-US" sz="1600" dirty="0">
                <a:solidFill>
                  <a:prstClr val="white"/>
                </a:solidFill>
                <a:latin typeface="Calibri"/>
              </a:rPr>
              <a:t>greater </a:t>
            </a:r>
            <a:r>
              <a:rPr lang="en-US" sz="1600" dirty="0">
                <a:solidFill>
                  <a:prstClr val="white"/>
                </a:solidFill>
                <a:latin typeface="Calibri"/>
              </a:rPr>
              <a:t>length estimates </a:t>
            </a:r>
          </a:p>
        </p:txBody>
      </p:sp>
      <p:sp>
        <p:nvSpPr>
          <p:cNvPr id="559111" name="Text Box 7"/>
          <p:cNvSpPr txBox="1">
            <a:spLocks noChangeArrowheads="1"/>
          </p:cNvSpPr>
          <p:nvPr/>
        </p:nvSpPr>
        <p:spPr bwMode="auto">
          <a:xfrm>
            <a:off x="6804723" y="4511369"/>
            <a:ext cx="2021106" cy="1200328"/>
          </a:xfrm>
          <a:prstGeom prst="rect">
            <a:avLst/>
          </a:prstGeom>
          <a:solidFill>
            <a:srgbClr val="FFCC00"/>
          </a:solidFill>
          <a:ln>
            <a:noFill/>
          </a:ln>
          <a:effectLst/>
          <a:extLst/>
        </p:spPr>
        <p:txBody>
          <a:bodyPr wrap="none">
            <a:spAutoFit/>
          </a:bodyPr>
          <a:lstStyle/>
          <a:p>
            <a:r>
              <a:rPr lang="en-US" sz="1600" dirty="0">
                <a:solidFill>
                  <a:prstClr val="black"/>
                </a:solidFill>
                <a:latin typeface="Calibri"/>
              </a:rPr>
              <a:t>Scores grouped into</a:t>
            </a:r>
          </a:p>
          <a:p>
            <a:endParaRPr lang="en-US" sz="1400" dirty="0">
              <a:solidFill>
                <a:prstClr val="black"/>
              </a:solidFill>
              <a:latin typeface="Calibri"/>
            </a:endParaRPr>
          </a:p>
          <a:p>
            <a:r>
              <a:rPr lang="en-US" sz="1400" dirty="0">
                <a:solidFill>
                  <a:prstClr val="black"/>
                </a:solidFill>
                <a:latin typeface="Calibri"/>
              </a:rPr>
              <a:t>short      	1 to 14 ft.</a:t>
            </a:r>
          </a:p>
          <a:p>
            <a:r>
              <a:rPr lang="en-US" sz="1400" dirty="0">
                <a:solidFill>
                  <a:prstClr val="black"/>
                </a:solidFill>
                <a:latin typeface="Calibri"/>
              </a:rPr>
              <a:t>medium 	15 to 29 ft. </a:t>
            </a:r>
          </a:p>
          <a:p>
            <a:r>
              <a:rPr lang="en-US" sz="1400" dirty="0">
                <a:solidFill>
                  <a:prstClr val="black"/>
                </a:solidFill>
                <a:latin typeface="Calibri"/>
              </a:rPr>
              <a:t>long       	30 +</a:t>
            </a:r>
          </a:p>
        </p:txBody>
      </p:sp>
      <p:pic>
        <p:nvPicPr>
          <p:cNvPr id="9" name="Picture 13" descr="Newer_Photos_045"/>
          <p:cNvPicPr>
            <a:picLocks noChangeAspect="1" noChangeArrowheads="1"/>
          </p:cNvPicPr>
          <p:nvPr/>
        </p:nvPicPr>
        <p:blipFill>
          <a:blip r:embed="rId4" cstate="email">
            <a:extLst>
              <a:ext uri="{BEBA8EAE-BF5A-486C-A8C5-ECC9F3942E4B}">
                <a14:imgProps xmlns:a14="http://schemas.microsoft.com/office/drawing/2010/main">
                  <a14:imgLayer r:embed="rId5">
                    <a14:imgEffect>
                      <a14:artisticWatercolorSponge/>
                    </a14:imgEffect>
                    <a14:imgEffect>
                      <a14:brightnessContrast bright="-46000"/>
                    </a14:imgEffect>
                  </a14:imgLayer>
                </a14:imgProps>
              </a:ext>
              <a:ext uri="{28A0092B-C50C-407E-A947-70E740481C1C}">
                <a14:useLocalDpi xmlns:a14="http://schemas.microsoft.com/office/drawing/2010/main"/>
              </a:ext>
            </a:extLst>
          </a:blip>
          <a:srcRect/>
          <a:stretch>
            <a:fillRect/>
          </a:stretch>
        </p:blipFill>
        <p:spPr bwMode="auto">
          <a:xfrm>
            <a:off x="7030903" y="274638"/>
            <a:ext cx="1945562" cy="1417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64716" y="5167076"/>
            <a:ext cx="1173518" cy="338554"/>
          </a:xfrm>
          <a:prstGeom prst="rect">
            <a:avLst/>
          </a:prstGeom>
          <a:solidFill>
            <a:schemeClr val="bg1"/>
          </a:solidFill>
        </p:spPr>
        <p:txBody>
          <a:bodyPr wrap="none" rtlCol="0">
            <a:spAutoFit/>
          </a:bodyPr>
          <a:lstStyle/>
          <a:p>
            <a:r>
              <a:rPr lang="en-US" sz="1600" b="1" dirty="0" smtClean="0">
                <a:solidFill>
                  <a:srgbClr val="FF0000"/>
                </a:solidFill>
              </a:rPr>
              <a:t>Simple past</a:t>
            </a:r>
            <a:endParaRPr lang="en-US" sz="1600" b="1" dirty="0">
              <a:solidFill>
                <a:srgbClr val="FF0000"/>
              </a:solidFill>
            </a:endParaRPr>
          </a:p>
        </p:txBody>
      </p:sp>
      <p:sp>
        <p:nvSpPr>
          <p:cNvPr id="11" name="TextBox 10"/>
          <p:cNvSpPr txBox="1"/>
          <p:nvPr/>
        </p:nvSpPr>
        <p:spPr>
          <a:xfrm>
            <a:off x="4327667" y="5175462"/>
            <a:ext cx="1165103" cy="338554"/>
          </a:xfrm>
          <a:prstGeom prst="rect">
            <a:avLst/>
          </a:prstGeom>
          <a:solidFill>
            <a:schemeClr val="bg1"/>
          </a:solidFill>
        </p:spPr>
        <p:txBody>
          <a:bodyPr wrap="none" rtlCol="0">
            <a:spAutoFit/>
          </a:bodyPr>
          <a:lstStyle/>
          <a:p>
            <a:r>
              <a:rPr lang="en-US" sz="1600" b="1" dirty="0" smtClean="0">
                <a:solidFill>
                  <a:schemeClr val="tx2">
                    <a:lumMod val="60000"/>
                    <a:lumOff val="40000"/>
                  </a:schemeClr>
                </a:solidFill>
              </a:rPr>
              <a:t>Progressive</a:t>
            </a:r>
            <a:endParaRPr lang="en-US" sz="1600" b="1" dirty="0">
              <a:solidFill>
                <a:schemeClr val="tx2">
                  <a:lumMod val="60000"/>
                  <a:lumOff val="40000"/>
                </a:schemeClr>
              </a:solidFill>
            </a:endParaRPr>
          </a:p>
        </p:txBody>
      </p:sp>
    </p:spTree>
    <p:extLst>
      <p:ext uri="{BB962C8B-B14F-4D97-AF65-F5344CB8AC3E}">
        <p14:creationId xmlns:p14="http://schemas.microsoft.com/office/powerpoint/2010/main" val="28232904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23968F-5181-0649-8131-67AB63FDFACA}" type="slidenum">
              <a:rPr lang="en-US">
                <a:solidFill>
                  <a:prstClr val="black">
                    <a:tint val="75000"/>
                  </a:prstClr>
                </a:solidFill>
                <a:latin typeface="Calibri"/>
              </a:rPr>
              <a:pPr/>
              <a:t>23</a:t>
            </a:fld>
            <a:endParaRPr lang="en-US">
              <a:solidFill>
                <a:prstClr val="black">
                  <a:tint val="75000"/>
                </a:prstClr>
              </a:solidFill>
              <a:latin typeface="Calibri"/>
            </a:endParaRPr>
          </a:p>
        </p:txBody>
      </p:sp>
      <p:sp>
        <p:nvSpPr>
          <p:cNvPr id="172034" name="Rectangle 2"/>
          <p:cNvSpPr>
            <a:spLocks noGrp="1" noChangeArrowheads="1"/>
          </p:cNvSpPr>
          <p:nvPr>
            <p:ph type="title"/>
          </p:nvPr>
        </p:nvSpPr>
        <p:spPr/>
        <p:txBody>
          <a:bodyPr/>
          <a:lstStyle/>
          <a:p>
            <a:r>
              <a:rPr lang="en-US" dirty="0">
                <a:solidFill>
                  <a:srgbClr val="F6BB29"/>
                </a:solidFill>
              </a:rPr>
              <a:t>Experiments </a:t>
            </a:r>
            <a:r>
              <a:rPr lang="en-US" dirty="0" smtClean="0">
                <a:solidFill>
                  <a:srgbClr val="F6BB29"/>
                </a:solidFill>
              </a:rPr>
              <a:t>1,2,3  </a:t>
            </a:r>
            <a:r>
              <a:rPr lang="en-US" sz="2800" b="0" i="1" dirty="0">
                <a:solidFill>
                  <a:schemeClr val="bg1"/>
                </a:solidFill>
                <a:latin typeface="Arial" charset="0"/>
              </a:rPr>
              <a:t>summary</a:t>
            </a:r>
          </a:p>
        </p:txBody>
      </p:sp>
      <p:sp>
        <p:nvSpPr>
          <p:cNvPr id="172035" name="Rectangle 3"/>
          <p:cNvSpPr>
            <a:spLocks noGrp="1" noChangeArrowheads="1"/>
          </p:cNvSpPr>
          <p:nvPr>
            <p:ph type="body" idx="1"/>
          </p:nvPr>
        </p:nvSpPr>
        <p:spPr>
          <a:xfrm>
            <a:off x="647700" y="1828800"/>
            <a:ext cx="7924800" cy="4525963"/>
          </a:xfrm>
        </p:spPr>
        <p:txBody>
          <a:bodyPr>
            <a:normAutofit lnSpcReduction="10000"/>
          </a:bodyPr>
          <a:lstStyle/>
          <a:p>
            <a:r>
              <a:rPr lang="en-US" sz="2800" dirty="0" smtClean="0"/>
              <a:t>More action </a:t>
            </a:r>
            <a:r>
              <a:rPr lang="en-US" sz="2800" dirty="0" smtClean="0"/>
              <a:t>conceptualized with </a:t>
            </a:r>
            <a:r>
              <a:rPr lang="en-US" sz="2800" dirty="0" smtClean="0">
                <a:solidFill>
                  <a:srgbClr val="558ED5"/>
                </a:solidFill>
              </a:rPr>
              <a:t>past progressive</a:t>
            </a:r>
          </a:p>
          <a:p>
            <a:r>
              <a:rPr lang="en-US" sz="2800" dirty="0" smtClean="0"/>
              <a:t>Suggests </a:t>
            </a:r>
            <a:r>
              <a:rPr lang="en-US" sz="2800" dirty="0" smtClean="0"/>
              <a:t>enhanced simulation of action</a:t>
            </a:r>
            <a:endParaRPr lang="en-US" sz="2800" dirty="0"/>
          </a:p>
          <a:p>
            <a:endParaRPr lang="en-US" sz="1800" dirty="0">
              <a:solidFill>
                <a:srgbClr val="6699FF"/>
              </a:solidFill>
            </a:endParaRPr>
          </a:p>
          <a:p>
            <a:endParaRPr lang="en-US" sz="1800" dirty="0"/>
          </a:p>
          <a:p>
            <a:endParaRPr lang="en-US" sz="2000" dirty="0" smtClean="0"/>
          </a:p>
          <a:p>
            <a:endParaRPr lang="en-US" sz="2000" dirty="0" smtClean="0"/>
          </a:p>
          <a:p>
            <a:r>
              <a:rPr lang="en-US" sz="2400" dirty="0" smtClean="0"/>
              <a:t>OK, but---</a:t>
            </a:r>
          </a:p>
          <a:p>
            <a:endParaRPr lang="en-US" sz="2400" dirty="0"/>
          </a:p>
          <a:p>
            <a:r>
              <a:rPr lang="en-US" sz="2400" dirty="0" smtClean="0"/>
              <a:t>Need </a:t>
            </a:r>
            <a:r>
              <a:rPr lang="en-US" sz="2400" dirty="0" smtClean="0"/>
              <a:t>converging evidence – more tasks, different domains, closer look at </a:t>
            </a:r>
            <a:r>
              <a:rPr lang="en-US" sz="2400" dirty="0" smtClean="0"/>
              <a:t>dynamics</a:t>
            </a:r>
          </a:p>
          <a:p>
            <a:pPr>
              <a:spcBef>
                <a:spcPts val="1176"/>
              </a:spcBef>
            </a:pPr>
            <a:r>
              <a:rPr lang="en-US" sz="2400" dirty="0" smtClean="0"/>
              <a:t>Implications </a:t>
            </a:r>
            <a:r>
              <a:rPr lang="en-US" sz="2400" dirty="0" smtClean="0"/>
              <a:t>for reasoning in real world situations?</a:t>
            </a:r>
          </a:p>
          <a:p>
            <a:endParaRPr lang="en-US" sz="3200" i="1" dirty="0"/>
          </a:p>
        </p:txBody>
      </p:sp>
    </p:spTree>
    <p:extLst>
      <p:ext uri="{BB962C8B-B14F-4D97-AF65-F5344CB8AC3E}">
        <p14:creationId xmlns:p14="http://schemas.microsoft.com/office/powerpoint/2010/main" val="7709436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email">
            <a:extLst>
              <a:ext uri="{BEBA8EAE-BF5A-486C-A8C5-ECC9F3942E4B}">
                <a14:imgProps xmlns:a14="http://schemas.microsoft.com/office/drawing/2010/main">
                  <a14:imgLayer r:embed="rId4">
                    <a14:imgEffect>
                      <a14:artisticWatercolorSponge/>
                    </a14:imgEffect>
                    <a14:imgEffect>
                      <a14:brightnessContrast bright="-37000"/>
                    </a14:imgEffect>
                  </a14:imgLayer>
                </a14:imgProps>
              </a:ext>
              <a:ext uri="{28A0092B-C50C-407E-A947-70E740481C1C}">
                <a14:useLocalDpi xmlns:a14="http://schemas.microsoft.com/office/drawing/2010/main"/>
              </a:ext>
            </a:extLst>
          </a:blip>
          <a:srcRect l="-9328" r="-9328"/>
          <a:stretch>
            <a:fillRect/>
          </a:stretch>
        </p:blipFill>
        <p:spPr>
          <a:xfrm>
            <a:off x="-957385" y="0"/>
            <a:ext cx="11089421" cy="6951557"/>
          </a:xfrm>
        </p:spPr>
      </p:pic>
      <p:sp>
        <p:nvSpPr>
          <p:cNvPr id="4" name="Slide Number Placeholder 3"/>
          <p:cNvSpPr>
            <a:spLocks noGrp="1"/>
          </p:cNvSpPr>
          <p:nvPr>
            <p:ph type="sldNum" sz="quarter" idx="12"/>
          </p:nvPr>
        </p:nvSpPr>
        <p:spPr/>
        <p:txBody>
          <a:bodyPr/>
          <a:lstStyle/>
          <a:p>
            <a:fld id="{4ACF61F4-AFF1-AF4F-9E75-91F03B2CBB35}"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
        <p:nvSpPr>
          <p:cNvPr id="7"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DBB51F"/>
                </a:solidFill>
                <a:latin typeface="+mj-lt"/>
                <a:ea typeface="+mj-ea"/>
                <a:cs typeface="+mj-cs"/>
              </a:defRPr>
            </a:lvl1pPr>
          </a:lstStyle>
          <a:p>
            <a:r>
              <a:rPr lang="en-US" dirty="0" smtClean="0">
                <a:solidFill>
                  <a:prstClr val="white"/>
                </a:solidFill>
                <a:latin typeface="Bookman Old Style"/>
                <a:cs typeface="Bookman Old Style"/>
              </a:rPr>
              <a:t>Experiment 4</a:t>
            </a:r>
            <a:r>
              <a:rPr lang="en-US" dirty="0" smtClean="0">
                <a:solidFill>
                  <a:prstClr val="white"/>
                </a:solidFill>
                <a:latin typeface="Calibri"/>
              </a:rPr>
              <a:t>         </a:t>
            </a:r>
            <a:r>
              <a:rPr lang="en-US" sz="3200" i="1" dirty="0" smtClean="0">
                <a:solidFill>
                  <a:prstClr val="white"/>
                </a:solidFill>
                <a:latin typeface="Arial" charset="0"/>
              </a:rPr>
              <a:t>eye movements</a:t>
            </a:r>
            <a:endParaRPr lang="en-US" sz="3200" i="1" dirty="0">
              <a:solidFill>
                <a:prstClr val="white"/>
              </a:solidFill>
              <a:latin typeface="Arial" charset="0"/>
            </a:endParaRPr>
          </a:p>
        </p:txBody>
      </p:sp>
    </p:spTree>
    <p:extLst>
      <p:ext uri="{BB962C8B-B14F-4D97-AF65-F5344CB8AC3E}">
        <p14:creationId xmlns:p14="http://schemas.microsoft.com/office/powerpoint/2010/main" val="21003824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3C19778E-5C45-0D4F-99EE-05F59A853BE2}" type="slidenum">
              <a:rPr lang="en-US">
                <a:solidFill>
                  <a:prstClr val="black">
                    <a:tint val="75000"/>
                  </a:prstClr>
                </a:solidFill>
                <a:latin typeface="Calibri"/>
              </a:rPr>
              <a:pPr/>
              <a:t>25</a:t>
            </a:fld>
            <a:endParaRPr lang="en-US">
              <a:solidFill>
                <a:prstClr val="black">
                  <a:tint val="75000"/>
                </a:prstClr>
              </a:solidFill>
              <a:latin typeface="Calibri"/>
            </a:endParaRPr>
          </a:p>
        </p:txBody>
      </p:sp>
      <p:sp>
        <p:nvSpPr>
          <p:cNvPr id="503810" name="Rectangle 2"/>
          <p:cNvSpPr>
            <a:spLocks noGrp="1" noChangeArrowheads="1"/>
          </p:cNvSpPr>
          <p:nvPr>
            <p:ph type="title" idx="4294967295"/>
          </p:nvPr>
        </p:nvSpPr>
        <p:spPr/>
        <p:txBody>
          <a:bodyPr/>
          <a:lstStyle/>
          <a:p>
            <a:r>
              <a:rPr lang="en-US" dirty="0">
                <a:latin typeface="Bookman Old Style"/>
                <a:cs typeface="Bookman Old Style"/>
              </a:rPr>
              <a:t>Experiment </a:t>
            </a:r>
            <a:r>
              <a:rPr lang="en-US" dirty="0" smtClean="0">
                <a:latin typeface="Bookman Old Style"/>
                <a:cs typeface="Bookman Old Style"/>
              </a:rPr>
              <a:t>4</a:t>
            </a:r>
            <a:r>
              <a:rPr lang="en-US" dirty="0" smtClean="0"/>
              <a:t>         </a:t>
            </a:r>
            <a:r>
              <a:rPr lang="en-US" sz="3200" b="0" i="1" dirty="0" smtClean="0">
                <a:solidFill>
                  <a:schemeClr val="bg1"/>
                </a:solidFill>
                <a:latin typeface="Arial" charset="0"/>
              </a:rPr>
              <a:t>eye </a:t>
            </a:r>
            <a:r>
              <a:rPr lang="en-US" sz="3200" b="0" i="1" dirty="0">
                <a:solidFill>
                  <a:schemeClr val="bg1"/>
                </a:solidFill>
                <a:latin typeface="Arial" charset="0"/>
              </a:rPr>
              <a:t>movements</a:t>
            </a:r>
          </a:p>
        </p:txBody>
      </p:sp>
      <p:sp>
        <p:nvSpPr>
          <p:cNvPr id="503811" name="Rectangle 3"/>
          <p:cNvSpPr>
            <a:spLocks noGrp="1" noChangeArrowheads="1"/>
          </p:cNvSpPr>
          <p:nvPr>
            <p:ph type="body" idx="4294967295"/>
          </p:nvPr>
        </p:nvSpPr>
        <p:spPr>
          <a:xfrm>
            <a:off x="546099" y="1589087"/>
            <a:ext cx="7986713" cy="4767263"/>
          </a:xfrm>
        </p:spPr>
        <p:txBody>
          <a:bodyPr>
            <a:normAutofit/>
          </a:bodyPr>
          <a:lstStyle/>
          <a:p>
            <a:pPr>
              <a:lnSpc>
                <a:spcPct val="80000"/>
              </a:lnSpc>
            </a:pPr>
            <a:r>
              <a:rPr lang="en-US" sz="2000" i="1" dirty="0" smtClean="0"/>
              <a:t>Eye tracking study</a:t>
            </a:r>
            <a:endParaRPr lang="en-US" sz="2000" i="1" dirty="0"/>
          </a:p>
          <a:p>
            <a:pPr>
              <a:lnSpc>
                <a:spcPct val="80000"/>
              </a:lnSpc>
            </a:pPr>
            <a:endParaRPr lang="en-US" sz="2400" dirty="0" smtClean="0"/>
          </a:p>
          <a:p>
            <a:pPr>
              <a:lnSpc>
                <a:spcPct val="80000"/>
              </a:lnSpc>
            </a:pPr>
            <a:endParaRPr lang="en-US" sz="2400" dirty="0" smtClean="0"/>
          </a:p>
          <a:p>
            <a:pPr>
              <a:lnSpc>
                <a:spcPct val="80000"/>
              </a:lnSpc>
            </a:pPr>
            <a:r>
              <a:rPr lang="en-US" sz="2400" dirty="0"/>
              <a:t>S</a:t>
            </a:r>
            <a:r>
              <a:rPr lang="en-US" sz="2400" dirty="0" smtClean="0"/>
              <a:t>tudents </a:t>
            </a:r>
            <a:r>
              <a:rPr lang="en-US" sz="2000" dirty="0" smtClean="0"/>
              <a:t>(N=63) </a:t>
            </a:r>
            <a:r>
              <a:rPr lang="en-US" sz="2400" dirty="0" smtClean="0"/>
              <a:t>listened </a:t>
            </a:r>
            <a:r>
              <a:rPr lang="en-US" sz="2400" dirty="0"/>
              <a:t>to 22 stories (</a:t>
            </a:r>
            <a:r>
              <a:rPr lang="en-US" sz="2400" dirty="0" smtClean="0"/>
              <a:t>3-4 </a:t>
            </a:r>
            <a:r>
              <a:rPr lang="en-US" sz="2400" dirty="0"/>
              <a:t>sentences) while staring at </a:t>
            </a:r>
            <a:r>
              <a:rPr lang="en-US" sz="2400" dirty="0" smtClean="0"/>
              <a:t>blank computer screen </a:t>
            </a:r>
            <a:r>
              <a:rPr lang="en-US" sz="2400" dirty="0"/>
              <a:t>(seemingly irrelevant) </a:t>
            </a:r>
          </a:p>
          <a:p>
            <a:pPr>
              <a:lnSpc>
                <a:spcPct val="80000"/>
              </a:lnSpc>
            </a:pPr>
            <a:endParaRPr lang="en-US" sz="2400" dirty="0"/>
          </a:p>
          <a:p>
            <a:pPr>
              <a:lnSpc>
                <a:spcPct val="80000"/>
              </a:lnSpc>
            </a:pPr>
            <a:r>
              <a:rPr lang="en-US" sz="2400" dirty="0"/>
              <a:t>Stories framed with </a:t>
            </a:r>
            <a:r>
              <a:rPr lang="en-US" sz="2400" dirty="0">
                <a:solidFill>
                  <a:srgbClr val="FF0000"/>
                </a:solidFill>
              </a:rPr>
              <a:t>SP</a:t>
            </a:r>
            <a:r>
              <a:rPr lang="en-US" sz="2400" dirty="0"/>
              <a:t> or </a:t>
            </a:r>
            <a:r>
              <a:rPr lang="en-US" sz="2400" dirty="0" smtClean="0">
                <a:solidFill>
                  <a:srgbClr val="6699FF"/>
                </a:solidFill>
              </a:rPr>
              <a:t>PP</a:t>
            </a:r>
            <a:endParaRPr lang="en-US" sz="2400" dirty="0"/>
          </a:p>
          <a:p>
            <a:pPr>
              <a:lnSpc>
                <a:spcPct val="80000"/>
              </a:lnSpc>
              <a:spcBef>
                <a:spcPts val="1176"/>
              </a:spcBef>
            </a:pPr>
            <a:r>
              <a:rPr lang="en-US" dirty="0"/>
              <a:t>	</a:t>
            </a:r>
            <a:r>
              <a:rPr lang="en-US" sz="2400" dirty="0">
                <a:solidFill>
                  <a:srgbClr val="6699FF"/>
                </a:solidFill>
                <a:latin typeface="Arial Narrow"/>
                <a:cs typeface="Arial Narrow"/>
              </a:rPr>
              <a:t>PP </a:t>
            </a:r>
            <a:r>
              <a:rPr lang="en-US" sz="2400" i="1" dirty="0" smtClean="0">
                <a:latin typeface="Arial Narrow"/>
                <a:cs typeface="Arial Narrow"/>
              </a:rPr>
              <a:t>John </a:t>
            </a:r>
            <a:r>
              <a:rPr lang="en-US" sz="2400" i="1" dirty="0">
                <a:latin typeface="Arial Narrow"/>
                <a:cs typeface="Arial Narrow"/>
              </a:rPr>
              <a:t>was walking to the store and buying some </a:t>
            </a:r>
            <a:r>
              <a:rPr lang="en-US" sz="2400" i="1" dirty="0" smtClean="0">
                <a:latin typeface="Arial Narrow"/>
                <a:cs typeface="Arial Narrow"/>
              </a:rPr>
              <a:t>bread…</a:t>
            </a:r>
            <a:endParaRPr lang="en-US" sz="2400" i="1" dirty="0">
              <a:latin typeface="Arial Narrow"/>
              <a:cs typeface="Arial Narrow"/>
            </a:endParaRPr>
          </a:p>
          <a:p>
            <a:pPr>
              <a:lnSpc>
                <a:spcPct val="80000"/>
              </a:lnSpc>
            </a:pPr>
            <a:r>
              <a:rPr lang="en-US" sz="2400" dirty="0">
                <a:latin typeface="Arial Narrow"/>
                <a:cs typeface="Arial Narrow"/>
              </a:rPr>
              <a:t>	</a:t>
            </a:r>
            <a:r>
              <a:rPr lang="en-US" sz="2400" dirty="0">
                <a:solidFill>
                  <a:srgbClr val="FF0000"/>
                </a:solidFill>
                <a:latin typeface="Arial Narrow"/>
                <a:cs typeface="Arial Narrow"/>
              </a:rPr>
              <a:t>SP</a:t>
            </a:r>
            <a:r>
              <a:rPr lang="en-US" sz="2400" dirty="0">
                <a:solidFill>
                  <a:srgbClr val="FF6600"/>
                </a:solidFill>
                <a:latin typeface="Arial Narrow"/>
                <a:cs typeface="Arial Narrow"/>
              </a:rPr>
              <a:t> </a:t>
            </a:r>
            <a:r>
              <a:rPr lang="en-US" sz="2400" i="1" dirty="0" smtClean="0">
                <a:latin typeface="Arial Narrow"/>
                <a:cs typeface="Arial Narrow"/>
              </a:rPr>
              <a:t>John </a:t>
            </a:r>
            <a:r>
              <a:rPr lang="en-US" sz="2400" i="1" dirty="0">
                <a:latin typeface="Arial Narrow"/>
                <a:cs typeface="Arial Narrow"/>
              </a:rPr>
              <a:t>walked to the store and bought some </a:t>
            </a:r>
            <a:r>
              <a:rPr lang="en-US" sz="2400" i="1" dirty="0" smtClean="0">
                <a:latin typeface="Arial Narrow"/>
                <a:cs typeface="Arial Narrow"/>
              </a:rPr>
              <a:t>bread… </a:t>
            </a:r>
            <a:endParaRPr lang="en-US" sz="2400" i="1" dirty="0">
              <a:latin typeface="Arial Narrow"/>
              <a:cs typeface="Arial Narrow"/>
            </a:endParaRPr>
          </a:p>
          <a:p>
            <a:pPr>
              <a:lnSpc>
                <a:spcPct val="80000"/>
              </a:lnSpc>
            </a:pPr>
            <a:endParaRPr lang="en-US" sz="2000" dirty="0"/>
          </a:p>
          <a:p>
            <a:pPr>
              <a:lnSpc>
                <a:spcPct val="80000"/>
              </a:lnSpc>
            </a:pPr>
            <a:r>
              <a:rPr lang="en-US" sz="1600" i="1" dirty="0"/>
              <a:t>  </a:t>
            </a:r>
          </a:p>
          <a:p>
            <a:pPr>
              <a:lnSpc>
                <a:spcPct val="80000"/>
              </a:lnSpc>
            </a:pPr>
            <a:endParaRPr lang="en-US" sz="2000" i="1" dirty="0"/>
          </a:p>
          <a:p>
            <a:pPr>
              <a:lnSpc>
                <a:spcPct val="80000"/>
              </a:lnSpc>
            </a:pPr>
            <a:endParaRPr lang="en-US" sz="2000" dirty="0"/>
          </a:p>
          <a:p>
            <a:pPr>
              <a:lnSpc>
                <a:spcPct val="80000"/>
              </a:lnSpc>
            </a:pPr>
            <a:endParaRPr lang="en-US" sz="1400" dirty="0" smtClean="0"/>
          </a:p>
          <a:p>
            <a:pPr>
              <a:lnSpc>
                <a:spcPct val="80000"/>
              </a:lnSpc>
            </a:pPr>
            <a:endParaRPr lang="en-US" sz="1400" dirty="0"/>
          </a:p>
          <a:p>
            <a:pPr>
              <a:lnSpc>
                <a:spcPct val="80000"/>
              </a:lnSpc>
            </a:pPr>
            <a:endParaRPr lang="en-US" sz="1800" dirty="0"/>
          </a:p>
          <a:p>
            <a:pPr>
              <a:lnSpc>
                <a:spcPct val="80000"/>
              </a:lnSpc>
            </a:pPr>
            <a:endParaRPr lang="en-US" sz="2000" dirty="0"/>
          </a:p>
          <a:p>
            <a:pPr>
              <a:lnSpc>
                <a:spcPct val="80000"/>
              </a:lnSpc>
            </a:pPr>
            <a:endParaRPr lang="en-US" sz="2000" dirty="0"/>
          </a:p>
          <a:p>
            <a:pPr>
              <a:lnSpc>
                <a:spcPct val="80000"/>
              </a:lnSpc>
            </a:pPr>
            <a:endParaRPr lang="en-US" sz="2800" dirty="0"/>
          </a:p>
        </p:txBody>
      </p:sp>
      <p:sp>
        <p:nvSpPr>
          <p:cNvPr id="2" name="TextBox 1"/>
          <p:cNvSpPr txBox="1"/>
          <p:nvPr/>
        </p:nvSpPr>
        <p:spPr>
          <a:xfrm>
            <a:off x="1547574" y="5323473"/>
            <a:ext cx="7596426" cy="369332"/>
          </a:xfrm>
          <a:prstGeom prst="rect">
            <a:avLst/>
          </a:prstGeom>
          <a:solidFill>
            <a:schemeClr val="bg1">
              <a:lumMod val="75000"/>
            </a:schemeClr>
          </a:solidFill>
        </p:spPr>
        <p:txBody>
          <a:bodyPr wrap="square" rtlCol="0">
            <a:spAutoFit/>
          </a:bodyPr>
          <a:lstStyle/>
          <a:p>
            <a:r>
              <a:rPr lang="en-US" dirty="0">
                <a:solidFill>
                  <a:prstClr val="black"/>
                </a:solidFill>
                <a:latin typeface="Calibri"/>
                <a:sym typeface="Wingdings"/>
              </a:rPr>
              <a:t>--&gt; How would eye movements with </a:t>
            </a:r>
            <a:r>
              <a:rPr lang="en-US" dirty="0">
                <a:solidFill>
                  <a:srgbClr val="3366FF"/>
                </a:solidFill>
                <a:latin typeface="Calibri"/>
              </a:rPr>
              <a:t>PP</a:t>
            </a:r>
            <a:r>
              <a:rPr lang="en-US" dirty="0">
                <a:solidFill>
                  <a:prstClr val="black"/>
                </a:solidFill>
                <a:latin typeface="Calibri"/>
              </a:rPr>
              <a:t> descriptions differ from those with </a:t>
            </a:r>
            <a:r>
              <a:rPr lang="en-US" dirty="0">
                <a:solidFill>
                  <a:srgbClr val="FF0000"/>
                </a:solidFill>
                <a:latin typeface="Calibri"/>
              </a:rPr>
              <a:t>S</a:t>
            </a:r>
            <a:r>
              <a:rPr lang="en-US" dirty="0">
                <a:solidFill>
                  <a:srgbClr val="FF5050"/>
                </a:solidFill>
                <a:latin typeface="Calibri"/>
              </a:rPr>
              <a:t>P</a:t>
            </a:r>
            <a:r>
              <a:rPr lang="en-US" dirty="0">
                <a:solidFill>
                  <a:prstClr val="black"/>
                </a:solidFill>
                <a:latin typeface="Calibri"/>
              </a:rPr>
              <a:t>?</a:t>
            </a:r>
            <a:endParaRPr lang="en-US" dirty="0">
              <a:solidFill>
                <a:prstClr val="black"/>
              </a:solidFill>
              <a:latin typeface="Calibri"/>
            </a:endParaRPr>
          </a:p>
        </p:txBody>
      </p:sp>
      <p:sp>
        <p:nvSpPr>
          <p:cNvPr id="6" name="TextBox 5"/>
          <p:cNvSpPr txBox="1"/>
          <p:nvPr/>
        </p:nvSpPr>
        <p:spPr>
          <a:xfrm>
            <a:off x="3769475" y="5987018"/>
            <a:ext cx="5374525" cy="246221"/>
          </a:xfrm>
          <a:prstGeom prst="rect">
            <a:avLst/>
          </a:prstGeom>
          <a:noFill/>
          <a:ln>
            <a:noFill/>
          </a:ln>
        </p:spPr>
        <p:txBody>
          <a:bodyPr wrap="square" rtlCol="0">
            <a:spAutoFit/>
          </a:bodyPr>
          <a:lstStyle/>
          <a:p>
            <a:pPr>
              <a:lnSpc>
                <a:spcPct val="80000"/>
              </a:lnSpc>
            </a:pPr>
            <a:r>
              <a:rPr lang="en-US" sz="1200" dirty="0" err="1">
                <a:solidFill>
                  <a:srgbClr val="BFBFBF"/>
                </a:solidFill>
                <a:latin typeface="Calibri"/>
              </a:rPr>
              <a:t>Huette</a:t>
            </a:r>
            <a:r>
              <a:rPr lang="en-US" sz="1200" dirty="0">
                <a:solidFill>
                  <a:srgbClr val="BFBFBF"/>
                </a:solidFill>
                <a:latin typeface="Calibri"/>
              </a:rPr>
              <a:t>, Winter, Matlock, Spivey &amp; </a:t>
            </a:r>
            <a:r>
              <a:rPr lang="en-US" sz="1200" dirty="0" err="1">
                <a:solidFill>
                  <a:srgbClr val="BFBFBF"/>
                </a:solidFill>
                <a:latin typeface="Calibri"/>
              </a:rPr>
              <a:t>Ardell</a:t>
            </a:r>
            <a:r>
              <a:rPr lang="en-US" sz="1200" dirty="0">
                <a:solidFill>
                  <a:srgbClr val="BFBFBF"/>
                </a:solidFill>
                <a:latin typeface="Calibri"/>
              </a:rPr>
              <a:t> (2012) </a:t>
            </a:r>
            <a:r>
              <a:rPr lang="en-US" sz="1200" i="1" dirty="0">
                <a:solidFill>
                  <a:srgbClr val="BFBFBF"/>
                </a:solidFill>
                <a:latin typeface="Calibri"/>
              </a:rPr>
              <a:t>Cognitive </a:t>
            </a:r>
            <a:r>
              <a:rPr lang="en-US" sz="1200" i="1" dirty="0">
                <a:solidFill>
                  <a:srgbClr val="BFBFBF"/>
                </a:solidFill>
                <a:latin typeface="Calibri"/>
              </a:rPr>
              <a:t>Processing</a:t>
            </a:r>
            <a:endParaRPr lang="en-US" sz="1200" dirty="0">
              <a:solidFill>
                <a:srgbClr val="BFBFBF"/>
              </a:solidFill>
              <a:latin typeface="Calibri"/>
            </a:endParaRPr>
          </a:p>
        </p:txBody>
      </p:sp>
    </p:spTree>
    <p:extLst>
      <p:ext uri="{BB962C8B-B14F-4D97-AF65-F5344CB8AC3E}">
        <p14:creationId xmlns:p14="http://schemas.microsoft.com/office/powerpoint/2010/main" val="1079075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20E0A766-6C05-204C-99C4-0DE5AEA08208}" type="slidenum">
              <a:rPr lang="en-US">
                <a:solidFill>
                  <a:prstClr val="black">
                    <a:tint val="75000"/>
                  </a:prstClr>
                </a:solidFill>
                <a:latin typeface="Calibri"/>
              </a:rPr>
              <a:pPr/>
              <a:t>26</a:t>
            </a:fld>
            <a:endParaRPr lang="en-US" dirty="0">
              <a:solidFill>
                <a:prstClr val="black">
                  <a:tint val="75000"/>
                </a:prstClr>
              </a:solidFill>
              <a:latin typeface="Calibri"/>
            </a:endParaRPr>
          </a:p>
        </p:txBody>
      </p:sp>
      <p:sp>
        <p:nvSpPr>
          <p:cNvPr id="505858" name="Rectangle 2"/>
          <p:cNvSpPr>
            <a:spLocks noGrp="1" noChangeArrowheads="1"/>
          </p:cNvSpPr>
          <p:nvPr>
            <p:ph type="title"/>
          </p:nvPr>
        </p:nvSpPr>
        <p:spPr/>
        <p:txBody>
          <a:bodyPr/>
          <a:lstStyle/>
          <a:p>
            <a:r>
              <a:rPr lang="en-US" dirty="0">
                <a:solidFill>
                  <a:schemeClr val="tx1"/>
                </a:solidFill>
                <a:latin typeface="Bookman Old Style"/>
                <a:cs typeface="Bookman Old Style"/>
              </a:rPr>
              <a:t>Experiment </a:t>
            </a:r>
            <a:r>
              <a:rPr lang="en-US" dirty="0" smtClean="0">
                <a:solidFill>
                  <a:schemeClr val="tx1"/>
                </a:solidFill>
                <a:latin typeface="Bookman Old Style"/>
                <a:cs typeface="Bookman Old Style"/>
              </a:rPr>
              <a:t>4</a:t>
            </a:r>
            <a:r>
              <a:rPr lang="en-US" dirty="0" smtClean="0">
                <a:solidFill>
                  <a:schemeClr val="tx1"/>
                </a:solidFill>
                <a:latin typeface="Calibri"/>
                <a:cs typeface="Calibri"/>
              </a:rPr>
              <a:t>       Results </a:t>
            </a:r>
            <a:endParaRPr lang="en-US" dirty="0">
              <a:solidFill>
                <a:schemeClr val="tx1"/>
              </a:solidFill>
              <a:latin typeface="Calibri"/>
              <a:cs typeface="Calibri"/>
            </a:endParaRPr>
          </a:p>
        </p:txBody>
      </p:sp>
      <p:graphicFrame>
        <p:nvGraphicFramePr>
          <p:cNvPr id="505860" name="Object 4"/>
          <p:cNvGraphicFramePr>
            <a:graphicFrameLocks noGrp="1" noChangeAspect="1"/>
          </p:cNvGraphicFramePr>
          <p:nvPr>
            <p:ph sz="half" idx="1"/>
            <p:extLst>
              <p:ext uri="{D42A27DB-BD31-4B8C-83A1-F6EECF244321}">
                <p14:modId xmlns:p14="http://schemas.microsoft.com/office/powerpoint/2010/main" val="166972237"/>
              </p:ext>
            </p:extLst>
          </p:nvPr>
        </p:nvGraphicFramePr>
        <p:xfrm>
          <a:off x="1385910" y="1629117"/>
          <a:ext cx="7605550" cy="4004732"/>
        </p:xfrm>
        <a:graphic>
          <a:graphicData uri="http://schemas.openxmlformats.org/presentationml/2006/ole">
            <mc:AlternateContent xmlns:mc="http://schemas.openxmlformats.org/markup-compatibility/2006">
              <mc:Choice xmlns:v="urn:schemas-microsoft-com:vml" Requires="v">
                <p:oleObj spid="_x0000_s8222" name="Worksheet" r:id="rId4" imgW="7023100" imgH="2997200" progId="Excel.Sheet.8">
                  <p:embed/>
                </p:oleObj>
              </mc:Choice>
              <mc:Fallback>
                <p:oleObj name="Worksheet" r:id="rId4" imgW="7023100" imgH="2997200" progId="Excel.Sheet.8">
                  <p:embed/>
                  <p:pic>
                    <p:nvPicPr>
                      <p:cNvPr id="0" name=""/>
                      <p:cNvPicPr>
                        <a:picLocks noChangeAspect="1" noChangeArrowheads="1"/>
                      </p:cNvPicPr>
                      <p:nvPr/>
                    </p:nvPicPr>
                    <p:blipFill>
                      <a:blip r:embed="rId5"/>
                      <a:srcRect/>
                      <a:stretch>
                        <a:fillRect/>
                      </a:stretch>
                    </p:blipFill>
                    <p:spPr bwMode="auto">
                      <a:xfrm>
                        <a:off x="1385910" y="1629117"/>
                        <a:ext cx="7605550" cy="4004732"/>
                      </a:xfrm>
                      <a:prstGeom prst="rect">
                        <a:avLst/>
                      </a:prstGeom>
                      <a:noFill/>
                      <a:ln>
                        <a:noFill/>
                      </a:ln>
                      <a:effectLst/>
                      <a:extLst/>
                    </p:spPr>
                  </p:pic>
                </p:oleObj>
              </mc:Fallback>
            </mc:AlternateContent>
          </a:graphicData>
        </a:graphic>
      </p:graphicFrame>
      <p:sp>
        <p:nvSpPr>
          <p:cNvPr id="2" name="Rectangle 7"/>
          <p:cNvSpPr>
            <a:spLocks noChangeArrowheads="1"/>
          </p:cNvSpPr>
          <p:nvPr/>
        </p:nvSpPr>
        <p:spPr bwMode="auto">
          <a:xfrm>
            <a:off x="1250836" y="5476823"/>
            <a:ext cx="214788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fontAlgn="b"/>
            <a:r>
              <a:rPr lang="fr-FR" sz="1400" i="1" dirty="0" err="1">
                <a:solidFill>
                  <a:prstClr val="black"/>
                </a:solidFill>
                <a:latin typeface="Calibri"/>
                <a:cs typeface="Times New Roman" charset="0"/>
              </a:rPr>
              <a:t>t</a:t>
            </a:r>
            <a:r>
              <a:rPr lang="fr-FR" sz="1400" dirty="0">
                <a:solidFill>
                  <a:prstClr val="black"/>
                </a:solidFill>
                <a:latin typeface="Calibri"/>
                <a:cs typeface="Times New Roman" charset="0"/>
              </a:rPr>
              <a:t>(61) = -2.8, p=.006</a:t>
            </a:r>
          </a:p>
        </p:txBody>
      </p:sp>
      <p:sp>
        <p:nvSpPr>
          <p:cNvPr id="505865" name="Text Box 9"/>
          <p:cNvSpPr txBox="1">
            <a:spLocks noChangeArrowheads="1"/>
          </p:cNvSpPr>
          <p:nvPr/>
        </p:nvSpPr>
        <p:spPr bwMode="auto">
          <a:xfrm>
            <a:off x="3963976" y="5950500"/>
            <a:ext cx="5180024" cy="369332"/>
          </a:xfrm>
          <a:prstGeom prst="rect">
            <a:avLst/>
          </a:prstGeom>
          <a:solidFill>
            <a:schemeClr val="tx1"/>
          </a:solidFill>
          <a:ln>
            <a:noFill/>
          </a:ln>
          <a:effectLst/>
          <a:extLst/>
        </p:spPr>
        <p:txBody>
          <a:bodyPr wrap="none">
            <a:spAutoFit/>
          </a:bodyPr>
          <a:lstStyle/>
          <a:p>
            <a:r>
              <a:rPr lang="en-US" dirty="0">
                <a:solidFill>
                  <a:srgbClr val="1F497D">
                    <a:lumMod val="40000"/>
                    <a:lumOff val="60000"/>
                  </a:srgbClr>
                </a:solidFill>
                <a:latin typeface="Calibri"/>
              </a:rPr>
              <a:t>PP </a:t>
            </a:r>
            <a:r>
              <a:rPr lang="en-US" dirty="0">
                <a:solidFill>
                  <a:prstClr val="white"/>
                </a:solidFill>
                <a:latin typeface="Calibri"/>
              </a:rPr>
              <a:t>led to many short fixations, distributed over space</a:t>
            </a:r>
            <a:endParaRPr lang="en-US" dirty="0">
              <a:solidFill>
                <a:prstClr val="white"/>
              </a:solidFill>
              <a:latin typeface="Calibri"/>
            </a:endParaRPr>
          </a:p>
        </p:txBody>
      </p:sp>
    </p:spTree>
    <p:extLst>
      <p:ext uri="{BB962C8B-B14F-4D97-AF65-F5344CB8AC3E}">
        <p14:creationId xmlns:p14="http://schemas.microsoft.com/office/powerpoint/2010/main" val="22206821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a:cs typeface="Bookman Old Style"/>
              </a:rPr>
              <a:t>So far</a:t>
            </a:r>
            <a:endParaRPr lang="en-US" dirty="0">
              <a:latin typeface="Bookman Old Style"/>
              <a:cs typeface="Bookman Old Style"/>
            </a:endParaRPr>
          </a:p>
        </p:txBody>
      </p:sp>
      <p:sp>
        <p:nvSpPr>
          <p:cNvPr id="3" name="Content Placeholder 2"/>
          <p:cNvSpPr>
            <a:spLocks noGrp="1"/>
          </p:cNvSpPr>
          <p:nvPr>
            <p:ph sz="half" idx="1"/>
          </p:nvPr>
        </p:nvSpPr>
        <p:spPr>
          <a:xfrm>
            <a:off x="457199" y="1600200"/>
            <a:ext cx="8096187" cy="4525963"/>
          </a:xfrm>
        </p:spPr>
        <p:txBody>
          <a:bodyPr/>
          <a:lstStyle/>
          <a:p>
            <a:r>
              <a:rPr lang="en-US" dirty="0" smtClean="0"/>
              <a:t>More action associated with past progressive</a:t>
            </a:r>
          </a:p>
          <a:p>
            <a:r>
              <a:rPr lang="en-US" dirty="0" smtClean="0"/>
              <a:t>IN COMPREHENSION</a:t>
            </a:r>
          </a:p>
          <a:p>
            <a:endParaRPr lang="en-US" dirty="0"/>
          </a:p>
          <a:p>
            <a:r>
              <a:rPr lang="en-US" dirty="0" smtClean="0"/>
              <a:t>What about aspectual framing in natural discourse, specifically, with leading questions?</a:t>
            </a:r>
          </a:p>
          <a:p>
            <a:endParaRPr lang="en-US" dirty="0"/>
          </a:p>
          <a:p>
            <a:r>
              <a:rPr lang="en-US" dirty="0" smtClean="0"/>
              <a:t>How do people talk about past events? </a:t>
            </a:r>
            <a:endParaRPr lang="en-US" dirty="0"/>
          </a:p>
        </p:txBody>
      </p:sp>
    </p:spTree>
    <p:extLst>
      <p:ext uri="{BB962C8B-B14F-4D97-AF65-F5344CB8AC3E}">
        <p14:creationId xmlns:p14="http://schemas.microsoft.com/office/powerpoint/2010/main" val="14137992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l="-54123" r="-54123"/>
          <a:stretch>
            <a:fillRect/>
          </a:stretch>
        </p:blipFill>
        <p:spPr>
          <a:xfrm>
            <a:off x="454025" y="1319352"/>
            <a:ext cx="8675226" cy="4954542"/>
          </a:xfrm>
        </p:spPr>
      </p:pic>
      <p:sp>
        <p:nvSpPr>
          <p:cNvPr id="4" name="Slide Number Placeholder 3"/>
          <p:cNvSpPr>
            <a:spLocks noGrp="1"/>
          </p:cNvSpPr>
          <p:nvPr>
            <p:ph type="sldNum" sz="quarter" idx="12"/>
          </p:nvPr>
        </p:nvSpPr>
        <p:spPr/>
        <p:txBody>
          <a:bodyPr/>
          <a:lstStyle/>
          <a:p>
            <a:fld id="{4ACF61F4-AFF1-AF4F-9E75-91F03B2CBB35}"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
        <p:nvSpPr>
          <p:cNvPr id="6" name="Rectangle 2"/>
          <p:cNvSpPr>
            <a:spLocks noGrp="1" noChangeArrowheads="1"/>
          </p:cNvSpPr>
          <p:nvPr>
            <p:ph type="title" idx="4294967295"/>
          </p:nvPr>
        </p:nvSpPr>
        <p:spPr>
          <a:xfrm>
            <a:off x="454025" y="313704"/>
            <a:ext cx="8610600" cy="685800"/>
          </a:xfrm>
        </p:spPr>
        <p:txBody>
          <a:bodyPr anchor="ctr">
            <a:normAutofit fontScale="90000"/>
          </a:bodyPr>
          <a:lstStyle/>
          <a:p>
            <a:pPr eaLnBrk="1" hangingPunct="1">
              <a:defRPr/>
            </a:pPr>
            <a:r>
              <a:rPr lang="en-US" dirty="0" smtClean="0">
                <a:solidFill>
                  <a:srgbClr val="FFCC00"/>
                </a:solidFill>
                <a:latin typeface="Bookman Old Style"/>
                <a:cs typeface="Bookman Old Style"/>
              </a:rPr>
              <a:t>Experiment 5        </a:t>
            </a:r>
            <a:r>
              <a:rPr lang="en-US" sz="3600" i="1" dirty="0" smtClean="0">
                <a:solidFill>
                  <a:schemeClr val="bg1"/>
                </a:solidFill>
                <a:latin typeface="+mn-lt"/>
                <a:cs typeface="Bookman Old Style"/>
              </a:rPr>
              <a:t>natural discourse</a:t>
            </a:r>
            <a:endParaRPr lang="en-US" sz="3600" i="1" dirty="0">
              <a:solidFill>
                <a:schemeClr val="bg1"/>
              </a:solidFill>
              <a:latin typeface="+mn-lt"/>
              <a:cs typeface="Bookman Old Style"/>
            </a:endParaRPr>
          </a:p>
        </p:txBody>
      </p:sp>
    </p:spTree>
    <p:extLst>
      <p:ext uri="{BB962C8B-B14F-4D97-AF65-F5344CB8AC3E}">
        <p14:creationId xmlns:p14="http://schemas.microsoft.com/office/powerpoint/2010/main" val="18394847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sz="quarter" idx="12"/>
          </p:nvPr>
        </p:nvSpPr>
        <p:spPr/>
        <p:txBody>
          <a:bodyPr/>
          <a:lstStyle/>
          <a:p>
            <a:pPr>
              <a:defRPr/>
            </a:pPr>
            <a:fld id="{51D1858B-2038-0745-ABA6-9D1114EEE95B}" type="slidenum">
              <a:rPr lang="en-US">
                <a:solidFill>
                  <a:srgbClr val="FFFFFF"/>
                </a:solidFill>
                <a:latin typeface="Calibri"/>
              </a:rPr>
              <a:pPr>
                <a:defRPr/>
              </a:pPr>
              <a:t>29</a:t>
            </a:fld>
            <a:endParaRPr lang="en-US">
              <a:solidFill>
                <a:srgbClr val="FFFFFF"/>
              </a:solidFill>
              <a:latin typeface="Calibri"/>
            </a:endParaRPr>
          </a:p>
        </p:txBody>
      </p:sp>
      <p:sp>
        <p:nvSpPr>
          <p:cNvPr id="477186" name="Rectangle 2"/>
          <p:cNvSpPr>
            <a:spLocks noGrp="1" noChangeArrowheads="1"/>
          </p:cNvSpPr>
          <p:nvPr>
            <p:ph type="title" idx="4294967295"/>
          </p:nvPr>
        </p:nvSpPr>
        <p:spPr>
          <a:xfrm>
            <a:off x="454025" y="313704"/>
            <a:ext cx="8610600" cy="685800"/>
          </a:xfrm>
        </p:spPr>
        <p:txBody>
          <a:bodyPr anchor="ctr">
            <a:normAutofit fontScale="90000"/>
          </a:bodyPr>
          <a:lstStyle/>
          <a:p>
            <a:pPr eaLnBrk="1" hangingPunct="1">
              <a:defRPr/>
            </a:pPr>
            <a:r>
              <a:rPr lang="en-US" dirty="0" smtClean="0">
                <a:solidFill>
                  <a:srgbClr val="FFCC00"/>
                </a:solidFill>
                <a:latin typeface="Bookman Old Style"/>
                <a:cs typeface="Bookman Old Style"/>
              </a:rPr>
              <a:t>Experiment 5</a:t>
            </a:r>
            <a:endParaRPr lang="en-US" dirty="0">
              <a:solidFill>
                <a:schemeClr val="tx1"/>
              </a:solidFill>
              <a:latin typeface="Bookman Old Style"/>
              <a:cs typeface="Bookman Old Style"/>
            </a:endParaRPr>
          </a:p>
        </p:txBody>
      </p:sp>
      <p:sp>
        <p:nvSpPr>
          <p:cNvPr id="477187" name="Rectangle 3"/>
          <p:cNvSpPr>
            <a:spLocks noGrp="1" noChangeArrowheads="1"/>
          </p:cNvSpPr>
          <p:nvPr>
            <p:ph type="body" idx="4294967295"/>
          </p:nvPr>
        </p:nvSpPr>
        <p:spPr>
          <a:xfrm>
            <a:off x="450850" y="1352185"/>
            <a:ext cx="8232775" cy="4525963"/>
          </a:xfrm>
        </p:spPr>
        <p:txBody>
          <a:bodyPr>
            <a:normAutofit/>
          </a:bodyPr>
          <a:lstStyle/>
          <a:p>
            <a:pPr eaLnBrk="1" hangingPunct="1">
              <a:defRPr/>
            </a:pPr>
            <a:r>
              <a:rPr lang="en-US" sz="2800" dirty="0" smtClean="0">
                <a:latin typeface="Calibri" charset="0"/>
              </a:rPr>
              <a:t>Aspectual framing and </a:t>
            </a:r>
            <a:r>
              <a:rPr lang="en-US" sz="2800" u="sng" dirty="0">
                <a:latin typeface="Calibri" charset="0"/>
              </a:rPr>
              <a:t>leading </a:t>
            </a:r>
            <a:r>
              <a:rPr lang="en-US" sz="2800" u="sng" dirty="0" smtClean="0">
                <a:latin typeface="Calibri" charset="0"/>
              </a:rPr>
              <a:t>questions</a:t>
            </a:r>
            <a:endParaRPr lang="en-US" sz="2600" dirty="0">
              <a:latin typeface="Calibri" charset="0"/>
            </a:endParaRPr>
          </a:p>
          <a:p>
            <a:pPr eaLnBrk="1" hangingPunct="1">
              <a:defRPr/>
            </a:pPr>
            <a:r>
              <a:rPr lang="en-US" sz="2400" dirty="0" smtClean="0">
                <a:latin typeface="Calibri" charset="0"/>
                <a:sym typeface="Wingdings"/>
              </a:rPr>
              <a:t> </a:t>
            </a:r>
            <a:r>
              <a:rPr lang="en-US" sz="2400" dirty="0" smtClean="0">
                <a:latin typeface="Calibri" charset="0"/>
              </a:rPr>
              <a:t>More </a:t>
            </a:r>
            <a:r>
              <a:rPr lang="en-US" sz="2400" dirty="0">
                <a:latin typeface="Calibri" charset="0"/>
              </a:rPr>
              <a:t>action details </a:t>
            </a:r>
            <a:r>
              <a:rPr lang="en-US" sz="2400" dirty="0" smtClean="0">
                <a:latin typeface="Calibri" charset="0"/>
              </a:rPr>
              <a:t>with </a:t>
            </a:r>
            <a:r>
              <a:rPr lang="en-US" sz="2400" u="sng" dirty="0" smtClean="0">
                <a:solidFill>
                  <a:schemeClr val="tx2">
                    <a:lumMod val="40000"/>
                    <a:lumOff val="60000"/>
                  </a:schemeClr>
                </a:solidFill>
                <a:latin typeface="Calibri" charset="0"/>
              </a:rPr>
              <a:t>past progressive</a:t>
            </a:r>
            <a:r>
              <a:rPr lang="en-US" sz="2400" dirty="0" smtClean="0">
                <a:latin typeface="Calibri" charset="0"/>
              </a:rPr>
              <a:t>? </a:t>
            </a:r>
            <a:endParaRPr lang="en-US" sz="2400" dirty="0">
              <a:latin typeface="Calibri" charset="0"/>
            </a:endParaRPr>
          </a:p>
          <a:p>
            <a:pPr eaLnBrk="1" hangingPunct="1">
              <a:defRPr/>
            </a:pPr>
            <a:endParaRPr lang="en-US" sz="2600" dirty="0">
              <a:latin typeface="Calibri" charset="0"/>
            </a:endParaRPr>
          </a:p>
          <a:p>
            <a:pPr eaLnBrk="1" hangingPunct="1">
              <a:defRPr/>
            </a:pPr>
            <a:r>
              <a:rPr lang="en-US" sz="2400" dirty="0">
                <a:latin typeface="Calibri" charset="0"/>
              </a:rPr>
              <a:t>S</a:t>
            </a:r>
            <a:r>
              <a:rPr lang="en-US" sz="2400" dirty="0" smtClean="0">
                <a:latin typeface="Calibri" charset="0"/>
              </a:rPr>
              <a:t>tudents (N=22) watched 6 car accidents, given one of these prompts</a:t>
            </a:r>
            <a:endParaRPr lang="en-US" sz="2400" dirty="0">
              <a:latin typeface="Calibri" charset="0"/>
            </a:endParaRPr>
          </a:p>
          <a:p>
            <a:pPr eaLnBrk="1" hangingPunct="1">
              <a:spcBef>
                <a:spcPts val="1776"/>
              </a:spcBef>
              <a:defRPr/>
            </a:pPr>
            <a:r>
              <a:rPr lang="en-US" dirty="0">
                <a:latin typeface="Calibri" charset="0"/>
              </a:rPr>
              <a:t>	</a:t>
            </a:r>
            <a:r>
              <a:rPr lang="en-US" sz="2600" b="1" dirty="0">
                <a:solidFill>
                  <a:srgbClr val="8EB4E3"/>
                </a:solidFill>
                <a:latin typeface="Calibri" charset="0"/>
              </a:rPr>
              <a:t>PP</a:t>
            </a:r>
            <a:r>
              <a:rPr lang="en-US" sz="2600" dirty="0">
                <a:latin typeface="Calibri" charset="0"/>
              </a:rPr>
              <a:t> </a:t>
            </a:r>
            <a:r>
              <a:rPr lang="en-US" sz="2600" dirty="0" smtClean="0">
                <a:latin typeface="Calibri" charset="0"/>
              </a:rPr>
              <a:t>	“</a:t>
            </a:r>
            <a:r>
              <a:rPr lang="en-US" altLang="ja-JP" sz="2600" dirty="0" smtClean="0">
                <a:latin typeface="Arial Narrow"/>
                <a:cs typeface="Arial Narrow"/>
              </a:rPr>
              <a:t>Tell </a:t>
            </a:r>
            <a:r>
              <a:rPr lang="en-US" altLang="ja-JP" sz="2600" dirty="0">
                <a:latin typeface="Arial Narrow"/>
                <a:cs typeface="Arial Narrow"/>
              </a:rPr>
              <a:t>what </a:t>
            </a:r>
            <a:r>
              <a:rPr lang="en-US" altLang="ja-JP" sz="2600" dirty="0">
                <a:solidFill>
                  <a:srgbClr val="8EB4E3"/>
                </a:solidFill>
                <a:latin typeface="Arial Narrow"/>
                <a:cs typeface="Arial Narrow"/>
              </a:rPr>
              <a:t>was happening </a:t>
            </a:r>
            <a:r>
              <a:rPr lang="en-US" altLang="ja-JP" sz="2600" dirty="0">
                <a:latin typeface="Arial Narrow"/>
                <a:cs typeface="Arial Narrow"/>
              </a:rPr>
              <a:t>in the </a:t>
            </a:r>
            <a:r>
              <a:rPr lang="en-US" altLang="ja-JP" sz="2600" dirty="0" smtClean="0">
                <a:latin typeface="Arial Narrow"/>
                <a:cs typeface="Arial Narrow"/>
              </a:rPr>
              <a:t>video”</a:t>
            </a:r>
            <a:endParaRPr lang="en-US" altLang="ja-JP" sz="2600" dirty="0">
              <a:latin typeface="Arial Narrow"/>
              <a:cs typeface="Arial Narrow"/>
            </a:endParaRPr>
          </a:p>
          <a:p>
            <a:pPr eaLnBrk="1" hangingPunct="1">
              <a:defRPr/>
            </a:pPr>
            <a:r>
              <a:rPr lang="en-US" sz="2600" dirty="0">
                <a:solidFill>
                  <a:srgbClr val="FF0000"/>
                </a:solidFill>
                <a:latin typeface="Calibri" charset="0"/>
              </a:rPr>
              <a:t>	</a:t>
            </a:r>
            <a:r>
              <a:rPr lang="en-US" sz="2600" b="1" dirty="0">
                <a:solidFill>
                  <a:srgbClr val="FF0000"/>
                </a:solidFill>
                <a:latin typeface="Calibri" charset="0"/>
              </a:rPr>
              <a:t>SP</a:t>
            </a:r>
            <a:r>
              <a:rPr lang="en-US" sz="2600" dirty="0">
                <a:solidFill>
                  <a:srgbClr val="FF6600"/>
                </a:solidFill>
                <a:latin typeface="Calibri" charset="0"/>
              </a:rPr>
              <a:t> </a:t>
            </a:r>
            <a:r>
              <a:rPr lang="en-US" sz="2600" dirty="0" smtClean="0">
                <a:solidFill>
                  <a:srgbClr val="FF6600"/>
                </a:solidFill>
                <a:latin typeface="Calibri" charset="0"/>
              </a:rPr>
              <a:t>	</a:t>
            </a:r>
            <a:r>
              <a:rPr lang="en-US" sz="2600" dirty="0" smtClean="0">
                <a:latin typeface="Calibri" charset="0"/>
              </a:rPr>
              <a:t>“</a:t>
            </a:r>
            <a:r>
              <a:rPr lang="en-US" altLang="ja-JP" sz="2600" dirty="0" smtClean="0">
                <a:latin typeface="Arial Narrow"/>
                <a:cs typeface="Arial Narrow"/>
              </a:rPr>
              <a:t>Tell </a:t>
            </a:r>
            <a:r>
              <a:rPr lang="en-US" altLang="ja-JP" sz="2600" dirty="0">
                <a:latin typeface="Arial Narrow"/>
                <a:cs typeface="Arial Narrow"/>
              </a:rPr>
              <a:t>what </a:t>
            </a:r>
            <a:r>
              <a:rPr lang="en-US" altLang="ja-JP" sz="2600" dirty="0">
                <a:solidFill>
                  <a:srgbClr val="C24846"/>
                </a:solidFill>
                <a:latin typeface="Arial Narrow"/>
                <a:cs typeface="Arial Narrow"/>
              </a:rPr>
              <a:t>happened</a:t>
            </a:r>
            <a:r>
              <a:rPr lang="en-US" altLang="ja-JP" sz="2600" dirty="0">
                <a:latin typeface="Arial Narrow"/>
                <a:cs typeface="Arial Narrow"/>
              </a:rPr>
              <a:t> in the </a:t>
            </a:r>
            <a:r>
              <a:rPr lang="en-US" altLang="ja-JP" sz="2600" dirty="0" smtClean="0">
                <a:latin typeface="Arial Narrow"/>
                <a:cs typeface="Arial Narrow"/>
              </a:rPr>
              <a:t>video”</a:t>
            </a:r>
          </a:p>
          <a:p>
            <a:pPr eaLnBrk="1" hangingPunct="1">
              <a:spcBef>
                <a:spcPts val="1776"/>
              </a:spcBef>
              <a:defRPr/>
            </a:pPr>
            <a:r>
              <a:rPr lang="en-US" altLang="ja-JP" sz="2400" dirty="0">
                <a:latin typeface="Arial"/>
                <a:cs typeface="Arial"/>
              </a:rPr>
              <a:t>V</a:t>
            </a:r>
            <a:r>
              <a:rPr lang="en-US" altLang="ja-JP" sz="2400" dirty="0" smtClean="0">
                <a:latin typeface="Arial"/>
                <a:cs typeface="Arial"/>
              </a:rPr>
              <a:t>ideotaped while describing the accidents</a:t>
            </a:r>
            <a:endParaRPr lang="en-US" altLang="ja-JP" sz="2400" dirty="0">
              <a:latin typeface="Arial"/>
              <a:cs typeface="Arial"/>
            </a:endParaRPr>
          </a:p>
        </p:txBody>
      </p:sp>
      <p:pic>
        <p:nvPicPr>
          <p:cNvPr id="209925" name="Picture 5" desc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192" name="Rectangle 8"/>
          <p:cNvSpPr>
            <a:spLocks noChangeArrowheads="1"/>
          </p:cNvSpPr>
          <p:nvPr/>
        </p:nvSpPr>
        <p:spPr bwMode="auto">
          <a:xfrm>
            <a:off x="1137871" y="6092085"/>
            <a:ext cx="8006129" cy="276999"/>
          </a:xfrm>
          <a:prstGeom prst="rect">
            <a:avLst/>
          </a:prstGeom>
          <a:noFill/>
          <a:ln>
            <a:noFill/>
          </a:ln>
          <a:effectLst/>
          <a:extLst/>
        </p:spPr>
        <p:txBody>
          <a:bodyPr wrap="square">
            <a:spAutoFit/>
          </a:bodyPr>
          <a:lstStyle/>
          <a:p>
            <a:pPr defTabSz="914400" fontAlgn="base">
              <a:spcBef>
                <a:spcPct val="20000"/>
              </a:spcBef>
              <a:spcAft>
                <a:spcPct val="0"/>
              </a:spcAft>
              <a:defRPr/>
            </a:pPr>
            <a:r>
              <a:rPr lang="en-US" sz="1200" dirty="0">
                <a:solidFill>
                  <a:srgbClr val="BFBFBF"/>
                </a:solidFill>
                <a:latin typeface="Arial" charset="0"/>
                <a:ea typeface="ＭＳ Ｐゴシック" charset="0"/>
                <a:cs typeface="MS PGothic" charset="0"/>
              </a:rPr>
              <a:t>Matlock</a:t>
            </a:r>
            <a:r>
              <a:rPr lang="en-US" sz="1200" dirty="0">
                <a:solidFill>
                  <a:srgbClr val="BFBFBF"/>
                </a:solidFill>
                <a:latin typeface="Arial" charset="0"/>
                <a:ea typeface="ＭＳ Ｐゴシック" charset="0"/>
                <a:cs typeface="MS PGothic" charset="0"/>
              </a:rPr>
              <a:t>, Sparks, Matthews, Hunter &amp; </a:t>
            </a:r>
            <a:r>
              <a:rPr lang="en-US" sz="1200" dirty="0" err="1">
                <a:solidFill>
                  <a:srgbClr val="BFBFBF"/>
                </a:solidFill>
                <a:latin typeface="Arial" charset="0"/>
                <a:ea typeface="ＭＳ Ｐゴシック" charset="0"/>
                <a:cs typeface="MS PGothic" charset="0"/>
              </a:rPr>
              <a:t>Huette</a:t>
            </a:r>
            <a:r>
              <a:rPr lang="en-US" sz="1200" dirty="0">
                <a:solidFill>
                  <a:srgbClr val="BFBFBF"/>
                </a:solidFill>
                <a:latin typeface="Arial" charset="0"/>
                <a:ea typeface="ＭＳ Ｐゴシック" charset="0"/>
                <a:cs typeface="MS PGothic" charset="0"/>
              </a:rPr>
              <a:t> </a:t>
            </a:r>
            <a:r>
              <a:rPr lang="en-US" sz="1200" dirty="0">
                <a:solidFill>
                  <a:srgbClr val="BFBFBF"/>
                </a:solidFill>
                <a:latin typeface="Arial" charset="0"/>
                <a:ea typeface="ＭＳ Ｐゴシック" charset="0"/>
                <a:cs typeface="MS PGothic" charset="0"/>
              </a:rPr>
              <a:t>(2012). Smashing new results on aspect, </a:t>
            </a:r>
            <a:r>
              <a:rPr lang="en-US" sz="1200" i="1" dirty="0">
                <a:solidFill>
                  <a:srgbClr val="BFBFBF"/>
                </a:solidFill>
                <a:latin typeface="Arial" charset="0"/>
                <a:ea typeface="ＭＳ Ｐゴシック" charset="0"/>
                <a:cs typeface="MS PGothic" charset="0"/>
              </a:rPr>
              <a:t>Studies in Language</a:t>
            </a:r>
            <a:endParaRPr lang="en-US" sz="1200" i="1" dirty="0">
              <a:solidFill>
                <a:srgbClr val="BFBFBF"/>
              </a:solidFill>
              <a:latin typeface="Arial" charset="0"/>
              <a:ea typeface="ＭＳ Ｐゴシック" charset="0"/>
              <a:cs typeface="MS PGothic" charset="0"/>
            </a:endParaRPr>
          </a:p>
        </p:txBody>
      </p:sp>
    </p:spTree>
    <p:extLst>
      <p:ext uri="{BB962C8B-B14F-4D97-AF65-F5344CB8AC3E}">
        <p14:creationId xmlns:p14="http://schemas.microsoft.com/office/powerpoint/2010/main" val="17577214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3494689"/>
          </a:xfrm>
          <a:prstGeom prst="rect">
            <a:avLst/>
          </a:prstGeom>
        </p:spPr>
      </p:pic>
      <p:sp>
        <p:nvSpPr>
          <p:cNvPr id="3" name="Content Placeholder 2"/>
          <p:cNvSpPr>
            <a:spLocks noGrp="1"/>
          </p:cNvSpPr>
          <p:nvPr>
            <p:ph idx="1"/>
          </p:nvPr>
        </p:nvSpPr>
        <p:spPr>
          <a:xfrm>
            <a:off x="457200" y="3821460"/>
            <a:ext cx="8229600" cy="2615803"/>
          </a:xfrm>
          <a:ln>
            <a:noFill/>
          </a:ln>
        </p:spPr>
        <p:txBody>
          <a:bodyPr>
            <a:normAutofit lnSpcReduction="10000"/>
          </a:bodyPr>
          <a:lstStyle/>
          <a:p>
            <a:r>
              <a:rPr lang="en-US" sz="3600" dirty="0" smtClean="0">
                <a:solidFill>
                  <a:schemeClr val="tx2">
                    <a:lumMod val="40000"/>
                    <a:lumOff val="60000"/>
                  </a:schemeClr>
                </a:solidFill>
                <a:latin typeface="Arial"/>
                <a:cs typeface="Arial"/>
              </a:rPr>
              <a:t>Today</a:t>
            </a:r>
          </a:p>
          <a:p>
            <a:endParaRPr lang="en-US" sz="3600" dirty="0" smtClean="0">
              <a:solidFill>
                <a:schemeClr val="tx2">
                  <a:lumMod val="40000"/>
                  <a:lumOff val="60000"/>
                </a:schemeClr>
              </a:solidFill>
            </a:endParaRPr>
          </a:p>
          <a:p>
            <a:pPr>
              <a:spcBef>
                <a:spcPts val="1080"/>
              </a:spcBef>
            </a:pPr>
            <a:r>
              <a:rPr lang="en-US" sz="2400" dirty="0" smtClean="0">
                <a:latin typeface="Arial"/>
                <a:cs typeface="Arial"/>
                <a:sym typeface="Wingdings"/>
              </a:rPr>
              <a:t> 	</a:t>
            </a:r>
            <a:r>
              <a:rPr lang="en-US" sz="2400" dirty="0">
                <a:latin typeface="Arial"/>
                <a:cs typeface="Arial"/>
                <a:sym typeface="Wingdings"/>
              </a:rPr>
              <a:t>b</a:t>
            </a:r>
            <a:r>
              <a:rPr lang="en-US" sz="2400" dirty="0" smtClean="0">
                <a:latin typeface="Arial"/>
                <a:cs typeface="Arial"/>
              </a:rPr>
              <a:t>ackground</a:t>
            </a:r>
          </a:p>
          <a:p>
            <a:pPr marL="342900" indent="-342900">
              <a:spcBef>
                <a:spcPts val="1080"/>
              </a:spcBef>
              <a:buFont typeface="Wingdings" charset="0"/>
              <a:buChar char="à"/>
            </a:pPr>
            <a:r>
              <a:rPr lang="en-US" sz="2400" dirty="0" smtClean="0">
                <a:latin typeface="Arial"/>
                <a:cs typeface="Arial"/>
              </a:rPr>
              <a:t> 	studies on aspect &amp; framing</a:t>
            </a:r>
          </a:p>
          <a:p>
            <a:pPr marL="342900" indent="-342900">
              <a:spcBef>
                <a:spcPts val="1080"/>
              </a:spcBef>
              <a:buFont typeface="Wingdings" charset="0"/>
              <a:buChar char="à"/>
            </a:pPr>
            <a:r>
              <a:rPr lang="en-US" sz="2400" dirty="0" smtClean="0">
                <a:latin typeface="Arial"/>
                <a:cs typeface="Arial"/>
              </a:rPr>
              <a:t> </a:t>
            </a:r>
            <a:r>
              <a:rPr lang="en-US" sz="2400" dirty="0" smtClean="0">
                <a:latin typeface="Arial"/>
                <a:cs typeface="Arial"/>
              </a:rPr>
              <a:t>	wrap up</a:t>
            </a:r>
          </a:p>
          <a:p>
            <a:pPr marL="342900" indent="-342900">
              <a:buFont typeface="Wingdings" charset="0"/>
              <a:buChar char="à"/>
            </a:pPr>
            <a:endParaRPr lang="en-US" sz="2400" dirty="0"/>
          </a:p>
        </p:txBody>
      </p:sp>
    </p:spTree>
    <p:extLst>
      <p:ext uri="{BB962C8B-B14F-4D97-AF65-F5344CB8AC3E}">
        <p14:creationId xmlns:p14="http://schemas.microsoft.com/office/powerpoint/2010/main" val="22036951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sz="quarter" idx="12"/>
          </p:nvPr>
        </p:nvSpPr>
        <p:spPr/>
        <p:txBody>
          <a:bodyPr/>
          <a:lstStyle/>
          <a:p>
            <a:pPr>
              <a:defRPr/>
            </a:pPr>
            <a:fld id="{6A71468D-285B-2D43-8ED6-795ABF8B1519}" type="slidenum">
              <a:rPr lang="en-US">
                <a:solidFill>
                  <a:srgbClr val="FFFFFF"/>
                </a:solidFill>
                <a:latin typeface="Calibri"/>
                <a:ea typeface="ＭＳ Ｐゴシック"/>
              </a:rPr>
              <a:pPr>
                <a:defRPr/>
              </a:pPr>
              <a:t>30</a:t>
            </a:fld>
            <a:endParaRPr lang="en-US">
              <a:solidFill>
                <a:srgbClr val="FFFFFF"/>
              </a:solidFill>
              <a:latin typeface="Calibri"/>
              <a:ea typeface="ＭＳ Ｐゴシック"/>
            </a:endParaRPr>
          </a:p>
        </p:txBody>
      </p:sp>
      <p:sp>
        <p:nvSpPr>
          <p:cNvPr id="542722" name="Rectangle 2"/>
          <p:cNvSpPr>
            <a:spLocks noChangeArrowheads="1"/>
          </p:cNvSpPr>
          <p:nvPr/>
        </p:nvSpPr>
        <p:spPr bwMode="auto">
          <a:xfrm>
            <a:off x="454025" y="1001434"/>
            <a:ext cx="47634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914400" fontAlgn="base">
              <a:spcBef>
                <a:spcPct val="0"/>
              </a:spcBef>
              <a:spcAft>
                <a:spcPct val="0"/>
              </a:spcAft>
              <a:defRPr/>
            </a:pPr>
            <a:r>
              <a:rPr lang="en-US" sz="2400" dirty="0">
                <a:solidFill>
                  <a:prstClr val="white"/>
                </a:solidFill>
                <a:latin typeface="Calibiri" charset="0"/>
                <a:ea typeface="MS PGothic" charset="0"/>
                <a:cs typeface="Times New Roman" charset="0"/>
              </a:rPr>
              <a:t>Stimuli: Videos from </a:t>
            </a:r>
            <a:r>
              <a:rPr lang="en-US" sz="2400" dirty="0" err="1">
                <a:solidFill>
                  <a:prstClr val="white"/>
                </a:solidFill>
                <a:latin typeface="Calibiri" charset="0"/>
                <a:ea typeface="MS PGothic" charset="0"/>
                <a:cs typeface="Times New Roman" charset="0"/>
              </a:rPr>
              <a:t>youtube.com</a:t>
            </a:r>
            <a:endParaRPr lang="en-US" sz="2400" dirty="0">
              <a:solidFill>
                <a:prstClr val="white"/>
              </a:solidFill>
              <a:latin typeface="Calibiri" charset="0"/>
              <a:ea typeface="MS PGothic" charset="0"/>
              <a:cs typeface="MS PGothic" charset="0"/>
            </a:endParaRPr>
          </a:p>
        </p:txBody>
      </p:sp>
      <p:graphicFrame>
        <p:nvGraphicFramePr>
          <p:cNvPr id="542751" name="Group 31"/>
          <p:cNvGraphicFramePr>
            <a:graphicFrameLocks noGrp="1"/>
          </p:cNvGraphicFramePr>
          <p:nvPr>
            <p:extLst>
              <p:ext uri="{D42A27DB-BD31-4B8C-83A1-F6EECF244321}">
                <p14:modId xmlns:p14="http://schemas.microsoft.com/office/powerpoint/2010/main" val="2374623304"/>
              </p:ext>
            </p:extLst>
          </p:nvPr>
        </p:nvGraphicFramePr>
        <p:xfrm>
          <a:off x="434728" y="1524000"/>
          <a:ext cx="8181731" cy="5097464"/>
        </p:xfrm>
        <a:graphic>
          <a:graphicData uri="http://schemas.openxmlformats.org/drawingml/2006/table">
            <a:tbl>
              <a:tblPr/>
              <a:tblGrid>
                <a:gridCol w="1045343"/>
                <a:gridCol w="7136388"/>
              </a:tblGrid>
              <a:tr h="726732">
                <a:tc>
                  <a:txBody>
                    <a:bodyPr/>
                    <a:lstStyle/>
                    <a:p>
                      <a:pPr marL="0" marR="0" lvl="0" indent="0" algn="ctr"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800" b="1" i="0" u="none" strike="noStrike" cap="none" normalizeH="0" baseline="0" dirty="0">
                          <a:ln>
                            <a:noFill/>
                          </a:ln>
                          <a:solidFill>
                            <a:schemeClr val="tx1"/>
                          </a:solidFill>
                          <a:effectLst/>
                          <a:latin typeface="Calibiri" charset="0"/>
                          <a:ea typeface="MS PGothic" charset="0"/>
                          <a:cs typeface="MS PGothic" charset="0"/>
                        </a:rPr>
                        <a:t>Scene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800" b="1" i="0" u="none" strike="noStrike" cap="none" normalizeH="0" baseline="0" dirty="0">
                          <a:ln>
                            <a:noFill/>
                          </a:ln>
                          <a:solidFill>
                            <a:schemeClr val="tx1"/>
                          </a:solidFill>
                          <a:effectLst/>
                          <a:latin typeface="Calibiri" charset="0"/>
                          <a:ea typeface="MS PGothic" charset="0"/>
                          <a:cs typeface="MS PGothic" charset="0"/>
                        </a:rPr>
                        <a:t>Video Description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38549">
                <a:tc>
                  <a:txBody>
                    <a:bodyPr/>
                    <a:lstStyle/>
                    <a:p>
                      <a:pPr marL="0" marR="0" lvl="0" indent="0" algn="ctr"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600" b="0" i="0" u="none" strike="noStrike" cap="none" normalizeH="0" baseline="0">
                          <a:ln>
                            <a:noFill/>
                          </a:ln>
                          <a:solidFill>
                            <a:schemeClr val="tx1"/>
                          </a:solidFill>
                          <a:effectLst/>
                          <a:latin typeface="Calibiri" charset="0"/>
                          <a:ea typeface="MS PGothic" charset="0"/>
                          <a:cs typeface="MS PGothic"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800" b="1" i="0" u="none" strike="noStrike" cap="none" normalizeH="0" baseline="0" dirty="0">
                          <a:ln>
                            <a:noFill/>
                          </a:ln>
                          <a:solidFill>
                            <a:schemeClr val="tx1"/>
                          </a:solidFill>
                          <a:effectLst/>
                          <a:latin typeface="Calibiri" charset="0"/>
                          <a:ea typeface="MS PGothic" charset="0"/>
                          <a:cs typeface="MS PGothic" charset="0"/>
                        </a:rPr>
                        <a:t>Car speeding down freeway sideswipes a van, which then smashes into a truck, causing it to crash into the center divide.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5255">
                <a:tc>
                  <a:txBody>
                    <a:bodyPr/>
                    <a:lstStyle/>
                    <a:p>
                      <a:pPr marL="0" marR="0" lvl="0" indent="0" algn="ctr"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600" b="0" i="0" u="none" strike="noStrike" cap="none" normalizeH="0" baseline="0">
                          <a:ln>
                            <a:noFill/>
                          </a:ln>
                          <a:solidFill>
                            <a:schemeClr val="tx1"/>
                          </a:solidFill>
                          <a:effectLst/>
                          <a:latin typeface="Calibiri" charset="0"/>
                          <a:ea typeface="MS PGothic" charset="0"/>
                          <a:cs typeface="MS PGothic"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800" b="1" i="0" u="none" strike="noStrike" cap="none" normalizeH="0" baseline="0" dirty="0">
                          <a:ln>
                            <a:noFill/>
                          </a:ln>
                          <a:solidFill>
                            <a:schemeClr val="tx1"/>
                          </a:solidFill>
                          <a:effectLst/>
                          <a:latin typeface="Calibiri" charset="0"/>
                          <a:ea typeface="MS PGothic" charset="0"/>
                          <a:cs typeface="MS PGothic" charset="0"/>
                        </a:rPr>
                        <a:t>Person hops on a moped, and topples over after riding </a:t>
                      </a:r>
                      <a:r>
                        <a:rPr kumimoji="0" lang="en-US" sz="1800" b="1" i="0" u="none" strike="noStrike" cap="none" normalizeH="0" baseline="0" dirty="0" smtClean="0">
                          <a:ln>
                            <a:noFill/>
                          </a:ln>
                          <a:solidFill>
                            <a:schemeClr val="tx1"/>
                          </a:solidFill>
                          <a:effectLst/>
                          <a:latin typeface="Calibiri" charset="0"/>
                          <a:ea typeface="MS PGothic" charset="0"/>
                          <a:cs typeface="MS PGothic" charset="0"/>
                        </a:rPr>
                        <a:t>a </a:t>
                      </a:r>
                      <a:r>
                        <a:rPr kumimoji="0" lang="en-US" sz="1800" b="1" i="0" u="none" strike="noStrike" cap="none" normalizeH="0" baseline="0" dirty="0">
                          <a:ln>
                            <a:noFill/>
                          </a:ln>
                          <a:solidFill>
                            <a:schemeClr val="tx1"/>
                          </a:solidFill>
                          <a:effectLst/>
                          <a:latin typeface="Calibiri" charset="0"/>
                          <a:ea typeface="MS PGothic" charset="0"/>
                          <a:cs typeface="MS PGothic" charset="0"/>
                        </a:rPr>
                        <a:t>few feet.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8209">
                <a:tc>
                  <a:txBody>
                    <a:bodyPr/>
                    <a:lstStyle/>
                    <a:p>
                      <a:pPr marL="0" marR="0" lvl="0" indent="0" algn="ctr"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600" b="0" i="0" u="none" strike="noStrike" cap="none" normalizeH="0" baseline="0">
                          <a:ln>
                            <a:noFill/>
                          </a:ln>
                          <a:solidFill>
                            <a:schemeClr val="tx1"/>
                          </a:solidFill>
                          <a:effectLst/>
                          <a:latin typeface="Calibiri" charset="0"/>
                          <a:ea typeface="MS PGothic" charset="0"/>
                          <a:cs typeface="MS PGothic"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800" b="1" i="0" u="none" strike="noStrike" cap="none" normalizeH="0" baseline="0" dirty="0">
                          <a:ln>
                            <a:noFill/>
                          </a:ln>
                          <a:solidFill>
                            <a:schemeClr val="tx1"/>
                          </a:solidFill>
                          <a:effectLst/>
                          <a:latin typeface="Calibiri" charset="0"/>
                          <a:ea typeface="MS PGothic" charset="0"/>
                          <a:cs typeface="MS PGothic" charset="0"/>
                        </a:rPr>
                        <a:t>Truck spins out of control on an icy road, barely avoids hitting nearby vehicles.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6732">
                <a:tc>
                  <a:txBody>
                    <a:bodyPr/>
                    <a:lstStyle/>
                    <a:p>
                      <a:pPr marL="0" marR="0" lvl="0" indent="0" algn="ctr"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600" b="0" i="0" u="none" strike="noStrike" cap="none" normalizeH="0" baseline="0">
                          <a:ln>
                            <a:noFill/>
                          </a:ln>
                          <a:solidFill>
                            <a:schemeClr val="tx1"/>
                          </a:solidFill>
                          <a:effectLst/>
                          <a:latin typeface="Calibiri" charset="0"/>
                          <a:ea typeface="MS PGothic" charset="0"/>
                          <a:cs typeface="MS PGothic"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800" b="1" i="0" u="none" strike="noStrike" cap="none" normalizeH="0" baseline="0" dirty="0">
                          <a:ln>
                            <a:noFill/>
                          </a:ln>
                          <a:solidFill>
                            <a:schemeClr val="tx1"/>
                          </a:solidFill>
                          <a:effectLst/>
                          <a:latin typeface="Calibiri" charset="0"/>
                          <a:ea typeface="MS PGothic" charset="0"/>
                          <a:cs typeface="MS PGothic" charset="0"/>
                        </a:rPr>
                        <a:t>Pair of trucks are racing.  One flips over, destroying a sign and two police cars before exploding.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5255">
                <a:tc>
                  <a:txBody>
                    <a:bodyPr/>
                    <a:lstStyle/>
                    <a:p>
                      <a:pPr marL="0" marR="0" lvl="0" indent="0" algn="ctr"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600" b="0" i="0" u="none" strike="noStrike" cap="none" normalizeH="0" baseline="0">
                          <a:ln>
                            <a:noFill/>
                          </a:ln>
                          <a:solidFill>
                            <a:schemeClr val="tx1"/>
                          </a:solidFill>
                          <a:effectLst/>
                          <a:latin typeface="Calibiri" charset="0"/>
                          <a:ea typeface="MS PGothic" charset="0"/>
                          <a:cs typeface="MS PGothic"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800" b="1" i="0" u="none" strike="noStrike" cap="none" normalizeH="0" baseline="0" dirty="0">
                          <a:ln>
                            <a:noFill/>
                          </a:ln>
                          <a:solidFill>
                            <a:schemeClr val="tx1"/>
                          </a:solidFill>
                          <a:effectLst/>
                          <a:latin typeface="Calibiri" charset="0"/>
                          <a:ea typeface="MS PGothic" charset="0"/>
                          <a:cs typeface="MS PGothic" charset="0"/>
                        </a:rPr>
                        <a:t>Car suddenly crashes into a tow truck parked on the side of the road.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6732">
                <a:tc>
                  <a:txBody>
                    <a:bodyPr/>
                    <a:lstStyle/>
                    <a:p>
                      <a:pPr marL="0" marR="0" lvl="0" indent="0" algn="ctr"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600" b="0" i="0" u="none" strike="noStrike" cap="none" normalizeH="0" baseline="0">
                          <a:ln>
                            <a:noFill/>
                          </a:ln>
                          <a:solidFill>
                            <a:schemeClr val="tx1"/>
                          </a:solidFill>
                          <a:effectLst/>
                          <a:latin typeface="Calibiri" charset="0"/>
                          <a:ea typeface="MS PGothic" charset="0"/>
                          <a:cs typeface="MS PGothic"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chemeClr val="folHlink"/>
                        </a:buClr>
                        <a:buSzPct val="60000"/>
                        <a:buFont typeface="Tahoma" charset="0"/>
                        <a:buNone/>
                        <a:tabLst/>
                      </a:pPr>
                      <a:r>
                        <a:rPr kumimoji="0" lang="en-US" sz="1800" b="1" i="0" u="none" strike="noStrike" cap="none" normalizeH="0" baseline="0" dirty="0">
                          <a:ln>
                            <a:noFill/>
                          </a:ln>
                          <a:solidFill>
                            <a:schemeClr val="tx1"/>
                          </a:solidFill>
                          <a:effectLst/>
                          <a:latin typeface="Calibiri" charset="0"/>
                          <a:ea typeface="MS PGothic" charset="0"/>
                          <a:cs typeface="MS PGothic" charset="0"/>
                        </a:rPr>
                        <a:t>Police car is pursuing a truck that swerves off the road and crashes into an overpass.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3692" y="180197"/>
            <a:ext cx="1682767" cy="1282901"/>
          </a:xfrm>
          <a:prstGeom prst="rect">
            <a:avLst/>
          </a:prstGeom>
        </p:spPr>
      </p:pic>
      <p:sp>
        <p:nvSpPr>
          <p:cNvPr id="7" name="Rectangle 2"/>
          <p:cNvSpPr txBox="1">
            <a:spLocks noChangeArrowheads="1"/>
          </p:cNvSpPr>
          <p:nvPr/>
        </p:nvSpPr>
        <p:spPr>
          <a:xfrm>
            <a:off x="454025" y="313704"/>
            <a:ext cx="8610600" cy="685800"/>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4400" kern="1200">
                <a:solidFill>
                  <a:srgbClr val="DBB51F"/>
                </a:solidFill>
                <a:latin typeface="+mj-lt"/>
                <a:ea typeface="+mj-ea"/>
                <a:cs typeface="+mj-cs"/>
              </a:defRPr>
            </a:lvl1pPr>
          </a:lstStyle>
          <a:p>
            <a:pPr>
              <a:defRPr/>
            </a:pPr>
            <a:r>
              <a:rPr lang="en-US" smtClean="0">
                <a:solidFill>
                  <a:srgbClr val="FFCC00"/>
                </a:solidFill>
                <a:latin typeface="Bookman Old Style"/>
                <a:cs typeface="Bookman Old Style"/>
              </a:rPr>
              <a:t>Experiment 5</a:t>
            </a:r>
            <a:endParaRPr lang="en-US" dirty="0">
              <a:solidFill>
                <a:prstClr val="black"/>
              </a:solidFill>
              <a:latin typeface="Bookman Old Style"/>
              <a:cs typeface="Bookman Old Style"/>
            </a:endParaRPr>
          </a:p>
        </p:txBody>
      </p:sp>
    </p:spTree>
    <p:extLst>
      <p:ext uri="{BB962C8B-B14F-4D97-AF65-F5344CB8AC3E}">
        <p14:creationId xmlns:p14="http://schemas.microsoft.com/office/powerpoint/2010/main" val="24746073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CF61F4-AFF1-AF4F-9E75-91F03B2CBB35}"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pic>
        <p:nvPicPr>
          <p:cNvPr id="7" name="CAR SIDE SWIPED_______________.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62000" y="1633538"/>
            <a:ext cx="7924800" cy="4457700"/>
          </a:xfrm>
        </p:spPr>
      </p:pic>
      <p:sp>
        <p:nvSpPr>
          <p:cNvPr id="5" name="Rectangle 2"/>
          <p:cNvSpPr txBox="1">
            <a:spLocks noGrp="1" noChangeArrowheads="1"/>
          </p:cNvSpPr>
          <p:nvPr>
            <p:ph type="title"/>
          </p:nvPr>
        </p:nvSpPr>
        <p:spPr>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DBB51F"/>
                </a:solidFill>
                <a:latin typeface="+mj-lt"/>
                <a:ea typeface="+mj-ea"/>
                <a:cs typeface="+mj-cs"/>
              </a:defRPr>
            </a:lvl1pPr>
          </a:lstStyle>
          <a:p>
            <a:pPr>
              <a:defRPr/>
            </a:pPr>
            <a:r>
              <a:rPr lang="en-US" smtClean="0">
                <a:solidFill>
                  <a:srgbClr val="FFCC00"/>
                </a:solidFill>
                <a:latin typeface="Bookman Old Style"/>
                <a:cs typeface="Bookman Old Style"/>
              </a:rPr>
              <a:t>Experiment 5</a:t>
            </a:r>
            <a:endParaRPr lang="en-US" dirty="0">
              <a:solidFill>
                <a:schemeClr val="tx1"/>
              </a:solidFill>
              <a:latin typeface="Bookman Old Style"/>
              <a:cs typeface="Bookman Old Style"/>
            </a:endParaRPr>
          </a:p>
        </p:txBody>
      </p:sp>
    </p:spTree>
    <p:extLst>
      <p:ext uri="{BB962C8B-B14F-4D97-AF65-F5344CB8AC3E}">
        <p14:creationId xmlns:p14="http://schemas.microsoft.com/office/powerpoint/2010/main" val="203292190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sldNum" sz="quarter" idx="12"/>
          </p:nvPr>
        </p:nvSpPr>
        <p:spPr/>
        <p:txBody>
          <a:bodyPr/>
          <a:lstStyle/>
          <a:p>
            <a:pPr>
              <a:defRPr/>
            </a:pPr>
            <a:fld id="{CBC7FBA7-3074-A94D-BAD5-781E36113AC5}" type="slidenum">
              <a:rPr lang="en-US">
                <a:solidFill>
                  <a:srgbClr val="FFFFFF"/>
                </a:solidFill>
                <a:latin typeface="Calibri"/>
              </a:rPr>
              <a:pPr>
                <a:defRPr/>
              </a:pPr>
              <a:t>32</a:t>
            </a:fld>
            <a:endParaRPr lang="en-US">
              <a:solidFill>
                <a:srgbClr val="FFFFFF"/>
              </a:solidFill>
              <a:latin typeface="Calibri"/>
            </a:endParaRPr>
          </a:p>
        </p:txBody>
      </p:sp>
      <p:sp>
        <p:nvSpPr>
          <p:cNvPr id="528387" name="Rectangle 3"/>
          <p:cNvSpPr>
            <a:spLocks noGrp="1" noChangeArrowheads="1"/>
          </p:cNvSpPr>
          <p:nvPr>
            <p:ph type="body" idx="4294967295"/>
          </p:nvPr>
        </p:nvSpPr>
        <p:spPr>
          <a:xfrm>
            <a:off x="528406" y="1318391"/>
            <a:ext cx="8158394" cy="4926834"/>
          </a:xfrm>
        </p:spPr>
        <p:txBody>
          <a:bodyPr>
            <a:noAutofit/>
          </a:bodyPr>
          <a:lstStyle/>
          <a:p>
            <a:pPr eaLnBrk="1" hangingPunct="1">
              <a:lnSpc>
                <a:spcPct val="80000"/>
              </a:lnSpc>
              <a:defRPr/>
            </a:pPr>
            <a:r>
              <a:rPr lang="en-US" sz="2400" dirty="0" smtClean="0">
                <a:latin typeface="Calibri" charset="0"/>
              </a:rPr>
              <a:t>Transcribed and coded speech + gesture for each description</a:t>
            </a:r>
          </a:p>
          <a:p>
            <a:pPr eaLnBrk="1" hangingPunct="1">
              <a:lnSpc>
                <a:spcPct val="80000"/>
              </a:lnSpc>
              <a:spcBef>
                <a:spcPts val="1176"/>
              </a:spcBef>
              <a:defRPr/>
            </a:pPr>
            <a:endParaRPr lang="en-US" sz="2400" dirty="0" smtClean="0">
              <a:latin typeface="Calibri" charset="0"/>
            </a:endParaRPr>
          </a:p>
          <a:p>
            <a:pPr eaLnBrk="1" hangingPunct="1">
              <a:lnSpc>
                <a:spcPct val="80000"/>
              </a:lnSpc>
              <a:spcBef>
                <a:spcPts val="1176"/>
              </a:spcBef>
              <a:defRPr/>
            </a:pPr>
            <a:r>
              <a:rPr lang="en-US" sz="2400" dirty="0" smtClean="0">
                <a:latin typeface="Calibri" charset="0"/>
              </a:rPr>
              <a:t>Words</a:t>
            </a:r>
            <a:endParaRPr lang="en-US" sz="2400" dirty="0">
              <a:latin typeface="Calibri" charset="0"/>
            </a:endParaRPr>
          </a:p>
          <a:p>
            <a:pPr eaLnBrk="1" hangingPunct="1">
              <a:lnSpc>
                <a:spcPct val="80000"/>
              </a:lnSpc>
              <a:defRPr/>
            </a:pPr>
            <a:r>
              <a:rPr lang="en-US" sz="1800" dirty="0">
                <a:latin typeface="Calibri" charset="0"/>
              </a:rPr>
              <a:t>	</a:t>
            </a:r>
            <a:r>
              <a:rPr lang="en-US" sz="2000" dirty="0">
                <a:latin typeface="Calibri" charset="0"/>
              </a:rPr>
              <a:t>Motion verbs		</a:t>
            </a:r>
            <a:r>
              <a:rPr lang="en-US" sz="2000" dirty="0" smtClean="0">
                <a:latin typeface="Calibri" charset="0"/>
              </a:rPr>
              <a:t>		</a:t>
            </a:r>
            <a:r>
              <a:rPr lang="en-US" sz="2000" i="1" dirty="0" smtClean="0">
                <a:latin typeface="Calibri" charset="0"/>
              </a:rPr>
              <a:t>drive</a:t>
            </a:r>
            <a:r>
              <a:rPr lang="en-US" sz="2000" i="1" dirty="0">
                <a:latin typeface="Calibri" charset="0"/>
              </a:rPr>
              <a:t>, </a:t>
            </a:r>
            <a:r>
              <a:rPr lang="en-US" sz="2000" i="1" dirty="0" smtClean="0">
                <a:latin typeface="Calibri" charset="0"/>
              </a:rPr>
              <a:t>come</a:t>
            </a:r>
            <a:r>
              <a:rPr lang="en-US" sz="2000" i="1" dirty="0">
                <a:latin typeface="Calibri" charset="0"/>
              </a:rPr>
              <a:t>, go</a:t>
            </a:r>
          </a:p>
          <a:p>
            <a:pPr eaLnBrk="1" hangingPunct="1">
              <a:lnSpc>
                <a:spcPct val="80000"/>
              </a:lnSpc>
              <a:defRPr/>
            </a:pPr>
            <a:r>
              <a:rPr lang="en-US" sz="2000" dirty="0">
                <a:latin typeface="Calibri" charset="0"/>
              </a:rPr>
              <a:t>	Non-motion verbs		</a:t>
            </a:r>
            <a:r>
              <a:rPr lang="en-US" sz="2000" dirty="0" smtClean="0">
                <a:latin typeface="Calibri" charset="0"/>
              </a:rPr>
              <a:t>	</a:t>
            </a:r>
            <a:r>
              <a:rPr lang="en-US" sz="2000" i="1" dirty="0" smtClean="0">
                <a:latin typeface="Calibri" charset="0"/>
              </a:rPr>
              <a:t>see</a:t>
            </a:r>
            <a:r>
              <a:rPr lang="en-US" sz="2000" i="1" dirty="0">
                <a:latin typeface="Calibri" charset="0"/>
              </a:rPr>
              <a:t>, think, </a:t>
            </a:r>
            <a:r>
              <a:rPr lang="en-US" sz="2000" i="1" dirty="0" smtClean="0">
                <a:latin typeface="Calibri" charset="0"/>
              </a:rPr>
              <a:t>decide</a:t>
            </a:r>
            <a:endParaRPr lang="en-US" sz="2000" i="1" dirty="0">
              <a:latin typeface="Calibri" charset="0"/>
            </a:endParaRPr>
          </a:p>
          <a:p>
            <a:pPr eaLnBrk="1" hangingPunct="1">
              <a:lnSpc>
                <a:spcPct val="80000"/>
              </a:lnSpc>
              <a:spcAft>
                <a:spcPts val="600"/>
              </a:spcAft>
              <a:defRPr/>
            </a:pPr>
            <a:r>
              <a:rPr lang="en-US" sz="2000" dirty="0">
                <a:latin typeface="Calibri" charset="0"/>
              </a:rPr>
              <a:t>	Reckless driving language	</a:t>
            </a:r>
            <a:r>
              <a:rPr lang="en-US" sz="2000" dirty="0" smtClean="0">
                <a:latin typeface="Calibri" charset="0"/>
              </a:rPr>
              <a:t>	</a:t>
            </a:r>
            <a:r>
              <a:rPr lang="en-US" sz="2000" i="1" dirty="0" smtClean="0">
                <a:latin typeface="Calibri" charset="0"/>
              </a:rPr>
              <a:t>swerve, speed, cut off</a:t>
            </a:r>
            <a:endParaRPr lang="en-US" sz="2800" dirty="0" smtClean="0">
              <a:latin typeface="Calibri" charset="0"/>
            </a:endParaRPr>
          </a:p>
          <a:p>
            <a:pPr eaLnBrk="1" hangingPunct="1">
              <a:lnSpc>
                <a:spcPct val="80000"/>
              </a:lnSpc>
              <a:spcBef>
                <a:spcPts val="1176"/>
              </a:spcBef>
              <a:defRPr/>
            </a:pPr>
            <a:r>
              <a:rPr lang="en-US" sz="2400" dirty="0" smtClean="0"/>
              <a:t>Gestures </a:t>
            </a:r>
          </a:p>
          <a:p>
            <a:pPr eaLnBrk="1" hangingPunct="1">
              <a:lnSpc>
                <a:spcPct val="80000"/>
              </a:lnSpc>
              <a:defRPr/>
            </a:pPr>
            <a:r>
              <a:rPr lang="en-US" sz="1800" dirty="0">
                <a:latin typeface="Calibri" charset="0"/>
              </a:rPr>
              <a:t>	</a:t>
            </a:r>
            <a:r>
              <a:rPr lang="en-US" sz="2000" dirty="0" smtClean="0">
                <a:latin typeface="Calibri" charset="0"/>
              </a:rPr>
              <a:t>Iconic gestures</a:t>
            </a:r>
          </a:p>
          <a:p>
            <a:pPr eaLnBrk="1" hangingPunct="1">
              <a:lnSpc>
                <a:spcPct val="80000"/>
              </a:lnSpc>
              <a:defRPr/>
            </a:pPr>
            <a:r>
              <a:rPr lang="en-US" sz="2000" dirty="0">
                <a:latin typeface="Calibri" charset="0"/>
              </a:rPr>
              <a:t>	</a:t>
            </a:r>
            <a:r>
              <a:rPr lang="en-US" sz="2000" dirty="0" smtClean="0">
                <a:latin typeface="Calibri" charset="0"/>
              </a:rPr>
              <a:t>Beat gestures</a:t>
            </a:r>
            <a:endParaRPr lang="en-US" sz="1800" dirty="0">
              <a:latin typeface="Calibri" charset="0"/>
            </a:endParaRPr>
          </a:p>
          <a:p>
            <a:pPr eaLnBrk="1" hangingPunct="1">
              <a:lnSpc>
                <a:spcPct val="80000"/>
              </a:lnSpc>
              <a:defRPr/>
            </a:pPr>
            <a:endParaRPr lang="en-US" sz="1800" dirty="0" smtClean="0">
              <a:latin typeface="Calibri" charset="0"/>
            </a:endParaRPr>
          </a:p>
          <a:p>
            <a:pPr eaLnBrk="1" hangingPunct="1">
              <a:lnSpc>
                <a:spcPct val="80000"/>
              </a:lnSpc>
              <a:spcBef>
                <a:spcPts val="1176"/>
              </a:spcBef>
              <a:defRPr/>
            </a:pPr>
            <a:r>
              <a:rPr lang="en-US" sz="2400" dirty="0" smtClean="0">
                <a:latin typeface="Calibri" charset="0"/>
              </a:rPr>
              <a:t>Initial analyses:</a:t>
            </a:r>
          </a:p>
          <a:p>
            <a:pPr eaLnBrk="1" hangingPunct="1">
              <a:lnSpc>
                <a:spcPct val="80000"/>
              </a:lnSpc>
              <a:defRPr/>
            </a:pPr>
            <a:r>
              <a:rPr lang="en-US" sz="1800" dirty="0">
                <a:latin typeface="Calibri" charset="0"/>
              </a:rPr>
              <a:t>	</a:t>
            </a:r>
            <a:r>
              <a:rPr lang="en-US" sz="2000" dirty="0" smtClean="0">
                <a:latin typeface="Calibri" charset="0"/>
              </a:rPr>
              <a:t>Amount of </a:t>
            </a:r>
            <a:r>
              <a:rPr lang="en-US" sz="2000" dirty="0" smtClean="0">
                <a:solidFill>
                  <a:srgbClr val="5DA2F8"/>
                </a:solidFill>
                <a:latin typeface="Calibri" charset="0"/>
              </a:rPr>
              <a:t>PP</a:t>
            </a:r>
            <a:r>
              <a:rPr lang="en-US" sz="2000" dirty="0" smtClean="0">
                <a:latin typeface="Calibri" charset="0"/>
              </a:rPr>
              <a:t> and </a:t>
            </a:r>
            <a:r>
              <a:rPr lang="en-US" sz="2000" dirty="0" smtClean="0">
                <a:solidFill>
                  <a:srgbClr val="FF6600"/>
                </a:solidFill>
                <a:latin typeface="Calibri" charset="0"/>
              </a:rPr>
              <a:t>SP</a:t>
            </a:r>
            <a:r>
              <a:rPr lang="en-US" sz="2000" dirty="0" smtClean="0">
                <a:latin typeface="Calibri" charset="0"/>
              </a:rPr>
              <a:t> in participants’ descriptions did </a:t>
            </a:r>
            <a:r>
              <a:rPr lang="en-US" sz="2000" b="1" u="sng" dirty="0" smtClean="0">
                <a:latin typeface="Calibri" charset="0"/>
              </a:rPr>
              <a:t>not</a:t>
            </a:r>
            <a:r>
              <a:rPr lang="en-US" sz="2000" dirty="0" smtClean="0">
                <a:latin typeface="Calibri" charset="0"/>
              </a:rPr>
              <a:t> vary</a:t>
            </a:r>
          </a:p>
          <a:p>
            <a:pPr eaLnBrk="1" hangingPunct="1">
              <a:lnSpc>
                <a:spcPct val="80000"/>
              </a:lnSpc>
              <a:defRPr/>
            </a:pPr>
            <a:r>
              <a:rPr lang="en-US" sz="2000" dirty="0">
                <a:latin typeface="Calibri" charset="0"/>
              </a:rPr>
              <a:t>	</a:t>
            </a:r>
            <a:r>
              <a:rPr lang="en-US" sz="2000" dirty="0" smtClean="0">
                <a:latin typeface="Calibri" charset="0"/>
              </a:rPr>
              <a:t>Word count was about the same</a:t>
            </a:r>
          </a:p>
          <a:p>
            <a:pPr eaLnBrk="1" hangingPunct="1">
              <a:lnSpc>
                <a:spcPct val="80000"/>
              </a:lnSpc>
              <a:defRPr/>
            </a:pPr>
            <a:endParaRPr lang="en-US" sz="2400" dirty="0">
              <a:latin typeface="Calibri" charset="0"/>
            </a:endParaRPr>
          </a:p>
          <a:p>
            <a:pPr eaLnBrk="1" hangingPunct="1">
              <a:lnSpc>
                <a:spcPct val="80000"/>
              </a:lnSpc>
              <a:defRPr/>
            </a:pPr>
            <a:endParaRPr lang="en-US" sz="2400" dirty="0">
              <a:latin typeface="Calibri" charset="0"/>
            </a:endParaRPr>
          </a:p>
          <a:p>
            <a:pPr eaLnBrk="1" hangingPunct="1">
              <a:lnSpc>
                <a:spcPct val="80000"/>
              </a:lnSpc>
              <a:defRPr/>
            </a:pPr>
            <a:r>
              <a:rPr lang="en-US" sz="2400" dirty="0">
                <a:latin typeface="Calibri" charset="0"/>
              </a:rPr>
              <a:t>	</a:t>
            </a:r>
          </a:p>
          <a:p>
            <a:pPr eaLnBrk="1" hangingPunct="1">
              <a:lnSpc>
                <a:spcPct val="80000"/>
              </a:lnSpc>
              <a:defRPr/>
            </a:pPr>
            <a:r>
              <a:rPr lang="en-US" sz="1600" dirty="0">
                <a:latin typeface="Calibri" charset="0"/>
              </a:rPr>
              <a:t>	</a:t>
            </a:r>
          </a:p>
          <a:p>
            <a:pPr eaLnBrk="1" hangingPunct="1">
              <a:lnSpc>
                <a:spcPct val="80000"/>
              </a:lnSpc>
              <a:defRPr/>
            </a:pPr>
            <a:r>
              <a:rPr lang="en-US" sz="1400" dirty="0">
                <a:latin typeface="Calibri" charset="0"/>
              </a:rPr>
              <a:t>	</a:t>
            </a:r>
            <a:endParaRPr lang="en-US" sz="1200" dirty="0">
              <a:latin typeface="Calibri" charset="0"/>
            </a:endParaRPr>
          </a:p>
          <a:p>
            <a:pPr eaLnBrk="1" hangingPunct="1">
              <a:lnSpc>
                <a:spcPct val="80000"/>
              </a:lnSpc>
              <a:defRPr/>
            </a:pPr>
            <a:endParaRPr lang="en-US" sz="1400" dirty="0">
              <a:latin typeface="Calibri" charset="0"/>
            </a:endParaRPr>
          </a:p>
          <a:p>
            <a:pPr eaLnBrk="1" hangingPunct="1">
              <a:lnSpc>
                <a:spcPct val="80000"/>
              </a:lnSpc>
              <a:defRPr/>
            </a:pPr>
            <a:endParaRPr lang="en-US" sz="1400" dirty="0">
              <a:latin typeface="Calibri" charset="0"/>
            </a:endParaRPr>
          </a:p>
          <a:p>
            <a:pPr eaLnBrk="1" hangingPunct="1">
              <a:lnSpc>
                <a:spcPct val="80000"/>
              </a:lnSpc>
              <a:defRPr/>
            </a:pPr>
            <a:endParaRPr lang="en-US" sz="1400" dirty="0">
              <a:latin typeface="Calibri" charset="0"/>
            </a:endParaRPr>
          </a:p>
          <a:p>
            <a:pPr eaLnBrk="1" hangingPunct="1">
              <a:lnSpc>
                <a:spcPct val="80000"/>
              </a:lnSpc>
              <a:defRPr/>
            </a:pPr>
            <a:endParaRPr lang="en-US" sz="1400" dirty="0">
              <a:latin typeface="Calibri" charset="0"/>
            </a:endParaRPr>
          </a:p>
          <a:p>
            <a:pPr eaLnBrk="1" hangingPunct="1">
              <a:lnSpc>
                <a:spcPct val="80000"/>
              </a:lnSpc>
              <a:defRPr/>
            </a:pPr>
            <a:endParaRPr lang="en-US" sz="1400" dirty="0">
              <a:latin typeface="Calibri" charset="0"/>
            </a:endParaRPr>
          </a:p>
        </p:txBody>
      </p:sp>
      <p:sp>
        <p:nvSpPr>
          <p:cNvPr id="6" name="Rectangle 2"/>
          <p:cNvSpPr txBox="1">
            <a:spLocks noChangeArrowheads="1"/>
          </p:cNvSpPr>
          <p:nvPr/>
        </p:nvSpPr>
        <p:spPr>
          <a:xfrm>
            <a:off x="454025" y="313704"/>
            <a:ext cx="8610600" cy="685800"/>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4400" kern="1200">
                <a:solidFill>
                  <a:srgbClr val="DBB51F"/>
                </a:solidFill>
                <a:latin typeface="+mj-lt"/>
                <a:ea typeface="+mj-ea"/>
                <a:cs typeface="+mj-cs"/>
              </a:defRPr>
            </a:lvl1pPr>
          </a:lstStyle>
          <a:p>
            <a:pPr>
              <a:defRPr/>
            </a:pPr>
            <a:r>
              <a:rPr lang="en-US" smtClean="0">
                <a:solidFill>
                  <a:srgbClr val="FFCC00"/>
                </a:solidFill>
                <a:latin typeface="Bookman Old Style"/>
                <a:cs typeface="Bookman Old Style"/>
              </a:rPr>
              <a:t>Experiment 5</a:t>
            </a:r>
            <a:endParaRPr lang="en-US" dirty="0">
              <a:solidFill>
                <a:prstClr val="black"/>
              </a:solidFill>
              <a:latin typeface="Bookman Old Style"/>
              <a:cs typeface="Bookman Old Style"/>
            </a:endParaRPr>
          </a:p>
        </p:txBody>
      </p:sp>
    </p:spTree>
    <p:extLst>
      <p:ext uri="{BB962C8B-B14F-4D97-AF65-F5344CB8AC3E}">
        <p14:creationId xmlns:p14="http://schemas.microsoft.com/office/powerpoint/2010/main" val="1382548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9343EBA4-8A3A-C14C-A7B7-BCDC9AE73E1E}" type="slidenum">
              <a:rPr lang="en-US">
                <a:solidFill>
                  <a:srgbClr val="000000"/>
                </a:solidFill>
                <a:latin typeface="Calibri"/>
              </a:rPr>
              <a:pPr>
                <a:defRPr/>
              </a:pPr>
              <a:t>33</a:t>
            </a:fld>
            <a:endParaRPr lang="en-US">
              <a:solidFill>
                <a:srgbClr val="000000"/>
              </a:solidFill>
              <a:latin typeface="Calibri"/>
            </a:endParaRPr>
          </a:p>
        </p:txBody>
      </p:sp>
      <p:sp>
        <p:nvSpPr>
          <p:cNvPr id="512002" name="Rectangle 2"/>
          <p:cNvSpPr>
            <a:spLocks noGrp="1" noChangeArrowheads="1"/>
          </p:cNvSpPr>
          <p:nvPr>
            <p:ph type="title" idx="4294967295"/>
          </p:nvPr>
        </p:nvSpPr>
        <p:spPr/>
        <p:txBody>
          <a:bodyPr/>
          <a:lstStyle/>
          <a:p>
            <a:pPr eaLnBrk="1" hangingPunct="1">
              <a:defRPr/>
            </a:pPr>
            <a:r>
              <a:rPr lang="en-US" i="1" dirty="0" smtClean="0">
                <a:solidFill>
                  <a:srgbClr val="000000"/>
                </a:solidFill>
                <a:latin typeface="Calibri"/>
                <a:cs typeface="Calibri"/>
              </a:rPr>
              <a:t>Speech</a:t>
            </a:r>
            <a:r>
              <a:rPr lang="en-US" dirty="0" smtClean="0"/>
              <a:t>	    </a:t>
            </a:r>
            <a:r>
              <a:rPr lang="en-US" sz="2800" dirty="0" smtClean="0">
                <a:solidFill>
                  <a:srgbClr val="000000"/>
                </a:solidFill>
                <a:latin typeface="+mn-lt"/>
              </a:rPr>
              <a:t>Results: Motion verbs</a:t>
            </a:r>
          </a:p>
        </p:txBody>
      </p:sp>
      <p:pic>
        <p:nvPicPr>
          <p:cNvPr id="21606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0300" y="1533525"/>
            <a:ext cx="53721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05" name="Text Box 5"/>
          <p:cNvSpPr txBox="1">
            <a:spLocks noChangeArrowheads="1"/>
          </p:cNvSpPr>
          <p:nvPr/>
        </p:nvSpPr>
        <p:spPr bwMode="auto">
          <a:xfrm>
            <a:off x="377825" y="6303963"/>
            <a:ext cx="5360202" cy="338554"/>
          </a:xfrm>
          <a:prstGeom prst="rect">
            <a:avLst/>
          </a:prstGeom>
          <a:solidFill>
            <a:schemeClr val="tx1"/>
          </a:solidFill>
          <a:ln>
            <a:noFill/>
          </a:ln>
          <a:effectLst/>
          <a:extLst/>
        </p:spPr>
        <p:txBody>
          <a:bodyPr wrap="squar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defRPr/>
            </a:pPr>
            <a:r>
              <a:rPr lang="en-US" sz="1600" dirty="0" smtClean="0">
                <a:solidFill>
                  <a:srgbClr val="5998E8"/>
                </a:solidFill>
                <a:latin typeface="Calibiri" charset="0"/>
              </a:rPr>
              <a:t>PP</a:t>
            </a:r>
            <a:r>
              <a:rPr lang="en-US" sz="1600" dirty="0" smtClean="0">
                <a:solidFill>
                  <a:srgbClr val="000000"/>
                </a:solidFill>
                <a:latin typeface="Calibiri" charset="0"/>
              </a:rPr>
              <a:t> </a:t>
            </a:r>
            <a:r>
              <a:rPr lang="en-US" sz="1600" dirty="0" smtClean="0">
                <a:solidFill>
                  <a:prstClr val="white"/>
                </a:solidFill>
                <a:latin typeface="Calibiri" charset="0"/>
              </a:rPr>
              <a:t>Proportionally more motion verbs (</a:t>
            </a:r>
            <a:r>
              <a:rPr lang="en-US" sz="1600" i="1" dirty="0" smtClean="0">
                <a:solidFill>
                  <a:prstClr val="white"/>
                </a:solidFill>
                <a:latin typeface="Calibiri" charset="0"/>
              </a:rPr>
              <a:t>drive, come, follow</a:t>
            </a:r>
            <a:r>
              <a:rPr lang="en-US" sz="1600" dirty="0" smtClean="0">
                <a:solidFill>
                  <a:prstClr val="white"/>
                </a:solidFill>
                <a:latin typeface="Calibiri" charset="0"/>
              </a:rPr>
              <a:t>)</a:t>
            </a:r>
          </a:p>
        </p:txBody>
      </p:sp>
      <p:sp>
        <p:nvSpPr>
          <p:cNvPr id="512006" name="Text Box 6"/>
          <p:cNvSpPr txBox="1">
            <a:spLocks noChangeArrowheads="1"/>
          </p:cNvSpPr>
          <p:nvPr/>
        </p:nvSpPr>
        <p:spPr bwMode="auto">
          <a:xfrm rot="16200000">
            <a:off x="136525" y="3698875"/>
            <a:ext cx="185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en-US" sz="1400" b="1">
                <a:solidFill>
                  <a:srgbClr val="000000"/>
                </a:solidFill>
                <a:latin typeface="Times New Roman" charset="0"/>
                <a:ea typeface="ＭＳ Ｐゴシック" charset="0"/>
                <a:cs typeface="Arial"/>
              </a:rPr>
              <a:t>Average motion verbs</a:t>
            </a:r>
          </a:p>
        </p:txBody>
      </p:sp>
      <p:sp>
        <p:nvSpPr>
          <p:cNvPr id="512007" name="Text Box 7"/>
          <p:cNvSpPr txBox="1">
            <a:spLocks noChangeArrowheads="1"/>
          </p:cNvSpPr>
          <p:nvPr/>
        </p:nvSpPr>
        <p:spPr bwMode="auto">
          <a:xfrm>
            <a:off x="1012825" y="5688013"/>
            <a:ext cx="7355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en-US" sz="1400" i="1" dirty="0">
                <a:solidFill>
                  <a:srgbClr val="000000"/>
                </a:solidFill>
                <a:latin typeface="Calibri"/>
                <a:ea typeface="ＭＳ Ｐゴシック" charset="0"/>
                <a:cs typeface="Arial"/>
              </a:rPr>
              <a:t>p</a:t>
            </a:r>
            <a:r>
              <a:rPr lang="en-US" sz="1400" dirty="0">
                <a:solidFill>
                  <a:srgbClr val="000000"/>
                </a:solidFill>
                <a:latin typeface="Calibri"/>
                <a:ea typeface="ＭＳ Ｐゴシック" charset="0"/>
                <a:cs typeface="Arial"/>
              </a:rPr>
              <a:t> =.004</a:t>
            </a:r>
            <a:r>
              <a:rPr lang="en-US" dirty="0">
                <a:solidFill>
                  <a:srgbClr val="000000"/>
                </a:solidFill>
                <a:latin typeface="Calibri"/>
                <a:ea typeface="ＭＳ Ｐゴシック" charset="0"/>
                <a:cs typeface="Arial"/>
              </a:rPr>
              <a:t> </a:t>
            </a:r>
          </a:p>
        </p:txBody>
      </p:sp>
      <p:sp>
        <p:nvSpPr>
          <p:cNvPr id="216073" name="TextBox 10"/>
          <p:cNvSpPr txBox="1">
            <a:spLocks noChangeArrowheads="1"/>
          </p:cNvSpPr>
          <p:nvPr/>
        </p:nvSpPr>
        <p:spPr bwMode="auto">
          <a:xfrm>
            <a:off x="2133600" y="5486400"/>
            <a:ext cx="1544638"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pPr>
            <a:r>
              <a:rPr lang="en-US" sz="1600" smtClean="0">
                <a:solidFill>
                  <a:srgbClr val="000000"/>
                </a:solidFill>
                <a:latin typeface="Calibri" charset="0"/>
                <a:cs typeface="Calibri" charset="0"/>
              </a:rPr>
              <a:t>Past progressive</a:t>
            </a:r>
          </a:p>
        </p:txBody>
      </p:sp>
      <p:sp>
        <p:nvSpPr>
          <p:cNvPr id="216074" name="TextBox 11"/>
          <p:cNvSpPr txBox="1">
            <a:spLocks noChangeArrowheads="1"/>
          </p:cNvSpPr>
          <p:nvPr/>
        </p:nvSpPr>
        <p:spPr bwMode="auto">
          <a:xfrm>
            <a:off x="4724400" y="5486400"/>
            <a:ext cx="1147763"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pPr>
            <a:r>
              <a:rPr lang="en-US" sz="1600" smtClean="0">
                <a:solidFill>
                  <a:srgbClr val="000000"/>
                </a:solidFill>
                <a:latin typeface="Calibri" charset="0"/>
                <a:cs typeface="Calibri" charset="0"/>
              </a:rPr>
              <a:t>Simple past</a:t>
            </a:r>
          </a:p>
        </p:txBody>
      </p:sp>
      <p:sp>
        <p:nvSpPr>
          <p:cNvPr id="11" name="Text Box 9"/>
          <p:cNvSpPr txBox="1">
            <a:spLocks noChangeArrowheads="1"/>
          </p:cNvSpPr>
          <p:nvPr/>
        </p:nvSpPr>
        <p:spPr bwMode="auto">
          <a:xfrm>
            <a:off x="2856927" y="1397163"/>
            <a:ext cx="5600324" cy="120032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000000"/>
                </a:solidFill>
                <a:latin typeface="Calibri"/>
              </a:rPr>
              <a:t>Examples: </a:t>
            </a:r>
            <a:r>
              <a:rPr lang="ja-JP" altLang="en-US" dirty="0">
                <a:solidFill>
                  <a:srgbClr val="000000"/>
                </a:solidFill>
                <a:latin typeface="Calibri"/>
                <a:ea typeface="ＭＳ Ｐゴシック"/>
              </a:rPr>
              <a:t>“</a:t>
            </a:r>
            <a:r>
              <a:rPr lang="en-US" dirty="0">
                <a:solidFill>
                  <a:srgbClr val="000000"/>
                </a:solidFill>
                <a:latin typeface="Calibri"/>
              </a:rPr>
              <a:t>There’s </a:t>
            </a:r>
            <a:r>
              <a:rPr lang="en-US" dirty="0">
                <a:solidFill>
                  <a:srgbClr val="000000"/>
                </a:solidFill>
                <a:latin typeface="Calibri"/>
              </a:rPr>
              <a:t>a guy </a:t>
            </a:r>
            <a:r>
              <a:rPr lang="en-US" b="1" u="sng" dirty="0">
                <a:solidFill>
                  <a:srgbClr val="000000"/>
                </a:solidFill>
                <a:latin typeface="Calibri"/>
              </a:rPr>
              <a:t>driving</a:t>
            </a:r>
            <a:r>
              <a:rPr lang="en-US" dirty="0">
                <a:solidFill>
                  <a:srgbClr val="000000"/>
                </a:solidFill>
                <a:latin typeface="Calibri"/>
              </a:rPr>
              <a:t> a truck on an icy road…</a:t>
            </a:r>
            <a:r>
              <a:rPr lang="ja-JP" altLang="en-US" dirty="0">
                <a:solidFill>
                  <a:srgbClr val="000000"/>
                </a:solidFill>
                <a:latin typeface="Calibri"/>
                <a:ea typeface="ＭＳ Ｐゴシック"/>
              </a:rPr>
              <a:t>”</a:t>
            </a:r>
            <a:endParaRPr lang="en-US" dirty="0">
              <a:solidFill>
                <a:srgbClr val="000000"/>
              </a:solidFill>
              <a:latin typeface="Calibri"/>
            </a:endParaRPr>
          </a:p>
          <a:p>
            <a:r>
              <a:rPr lang="en-US" dirty="0">
                <a:solidFill>
                  <a:srgbClr val="000000"/>
                </a:solidFill>
                <a:latin typeface="Calibri"/>
              </a:rPr>
              <a:t>	   </a:t>
            </a:r>
            <a:r>
              <a:rPr lang="en-US" dirty="0">
                <a:solidFill>
                  <a:srgbClr val="000000"/>
                </a:solidFill>
                <a:latin typeface="Calibri"/>
              </a:rPr>
              <a:t>	  “Another car </a:t>
            </a:r>
            <a:r>
              <a:rPr lang="en-US" b="1" u="sng" dirty="0">
                <a:solidFill>
                  <a:srgbClr val="000000"/>
                </a:solidFill>
                <a:latin typeface="Calibri"/>
              </a:rPr>
              <a:t>came</a:t>
            </a:r>
            <a:r>
              <a:rPr lang="en-US" dirty="0">
                <a:solidFill>
                  <a:srgbClr val="000000"/>
                </a:solidFill>
                <a:latin typeface="Calibri"/>
              </a:rPr>
              <a:t>.”</a:t>
            </a:r>
            <a:r>
              <a:rPr lang="ja-JP" altLang="en-US" dirty="0">
                <a:solidFill>
                  <a:srgbClr val="000000"/>
                </a:solidFill>
                <a:latin typeface="Calibri"/>
                <a:ea typeface="ＭＳ Ｐゴシック"/>
              </a:rPr>
              <a:t> </a:t>
            </a:r>
            <a:endParaRPr lang="en-US" altLang="ja-JP" dirty="0">
              <a:solidFill>
                <a:srgbClr val="000000"/>
              </a:solidFill>
              <a:latin typeface="Calibri"/>
              <a:ea typeface="ＭＳ Ｐゴシック"/>
            </a:endParaRPr>
          </a:p>
          <a:p>
            <a:r>
              <a:rPr lang="en-US" altLang="ja-JP" dirty="0">
                <a:solidFill>
                  <a:srgbClr val="000000"/>
                </a:solidFill>
                <a:latin typeface="Calibri"/>
                <a:ea typeface="ＭＳ Ｐゴシック"/>
              </a:rPr>
              <a:t>	</a:t>
            </a:r>
            <a:r>
              <a:rPr lang="en-US" altLang="ja-JP" dirty="0">
                <a:solidFill>
                  <a:srgbClr val="000000"/>
                </a:solidFill>
                <a:latin typeface="Calibri"/>
                <a:ea typeface="ＭＳ Ｐゴシック"/>
              </a:rPr>
              <a:t>	   </a:t>
            </a:r>
            <a:r>
              <a:rPr lang="ja-JP" altLang="en-US" dirty="0">
                <a:solidFill>
                  <a:srgbClr val="000000"/>
                </a:solidFill>
                <a:latin typeface="Calibri"/>
                <a:ea typeface="ＭＳ Ｐゴシック"/>
              </a:rPr>
              <a:t>“</a:t>
            </a:r>
            <a:r>
              <a:rPr lang="en-US" dirty="0">
                <a:solidFill>
                  <a:srgbClr val="000000"/>
                </a:solidFill>
                <a:latin typeface="Calibri"/>
              </a:rPr>
              <a:t>A police car was </a:t>
            </a:r>
            <a:r>
              <a:rPr lang="en-US" b="1" u="sng" dirty="0">
                <a:solidFill>
                  <a:srgbClr val="000000"/>
                </a:solidFill>
                <a:latin typeface="Calibri"/>
              </a:rPr>
              <a:t>following</a:t>
            </a:r>
            <a:r>
              <a:rPr lang="en-US" dirty="0">
                <a:solidFill>
                  <a:srgbClr val="000000"/>
                </a:solidFill>
                <a:latin typeface="Calibri"/>
              </a:rPr>
              <a:t> a truck.</a:t>
            </a:r>
            <a:r>
              <a:rPr lang="ja-JP" altLang="en-US" dirty="0">
                <a:solidFill>
                  <a:srgbClr val="000000"/>
                </a:solidFill>
                <a:latin typeface="Calibri"/>
                <a:ea typeface="ＭＳ Ｐゴシック"/>
              </a:rPr>
              <a:t>”</a:t>
            </a:r>
            <a:endParaRPr lang="en-US" altLang="ja-JP" dirty="0">
              <a:solidFill>
                <a:srgbClr val="000000"/>
              </a:solidFill>
              <a:latin typeface="Calibri"/>
              <a:ea typeface="ＭＳ Ｐゴシック"/>
            </a:endParaRPr>
          </a:p>
          <a:p>
            <a:endParaRPr lang="en-US" dirty="0">
              <a:solidFill>
                <a:srgbClr val="000000"/>
              </a:solidFill>
              <a:latin typeface="Calibri"/>
            </a:endParaRPr>
          </a:p>
        </p:txBody>
      </p:sp>
    </p:spTree>
    <p:extLst>
      <p:ext uri="{BB962C8B-B14F-4D97-AF65-F5344CB8AC3E}">
        <p14:creationId xmlns:p14="http://schemas.microsoft.com/office/powerpoint/2010/main" val="852209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F344F1DB-1DF9-1E44-B6E3-A5A470F6D6CA}" type="slidenum">
              <a:rPr lang="en-US">
                <a:solidFill>
                  <a:srgbClr val="000000"/>
                </a:solidFill>
                <a:latin typeface="Calibri"/>
              </a:rPr>
              <a:pPr>
                <a:defRPr/>
              </a:pPr>
              <a:t>34</a:t>
            </a:fld>
            <a:endParaRPr lang="en-US" dirty="0">
              <a:solidFill>
                <a:srgbClr val="000000"/>
              </a:solidFill>
              <a:latin typeface="Calibri"/>
            </a:endParaRPr>
          </a:p>
        </p:txBody>
      </p:sp>
      <p:sp>
        <p:nvSpPr>
          <p:cNvPr id="536578" name="Rectangle 2"/>
          <p:cNvSpPr>
            <a:spLocks noGrp="1" noChangeArrowheads="1"/>
          </p:cNvSpPr>
          <p:nvPr>
            <p:ph type="title" idx="4294967295"/>
          </p:nvPr>
        </p:nvSpPr>
        <p:spPr/>
        <p:txBody>
          <a:bodyPr/>
          <a:lstStyle/>
          <a:p>
            <a:pPr eaLnBrk="1" hangingPunct="1">
              <a:defRPr/>
            </a:pPr>
            <a:r>
              <a:rPr lang="en-US" i="1" dirty="0" smtClean="0">
                <a:solidFill>
                  <a:srgbClr val="000000"/>
                </a:solidFill>
                <a:latin typeface="Calibri"/>
                <a:cs typeface="Calibri"/>
              </a:rPr>
              <a:t>Speech</a:t>
            </a:r>
            <a:r>
              <a:rPr lang="en-US" dirty="0" smtClean="0">
                <a:solidFill>
                  <a:srgbClr val="000000"/>
                </a:solidFill>
              </a:rPr>
              <a:t>	           </a:t>
            </a:r>
            <a:r>
              <a:rPr lang="en-US" sz="2800" dirty="0" smtClean="0">
                <a:solidFill>
                  <a:srgbClr val="000000"/>
                </a:solidFill>
                <a:latin typeface="+mn-lt"/>
                <a:cs typeface="Arial Narrow"/>
              </a:rPr>
              <a:t>Results: Non-motion verbs</a:t>
            </a:r>
          </a:p>
        </p:txBody>
      </p:sp>
      <p:pic>
        <p:nvPicPr>
          <p:cNvPr id="21811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5725" y="1519238"/>
            <a:ext cx="529907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581" name="Text Box 5"/>
          <p:cNvSpPr txBox="1">
            <a:spLocks noChangeArrowheads="1"/>
          </p:cNvSpPr>
          <p:nvPr/>
        </p:nvSpPr>
        <p:spPr bwMode="auto">
          <a:xfrm rot="16200000">
            <a:off x="-35719" y="3552032"/>
            <a:ext cx="21986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en-US" sz="1400" b="1">
                <a:solidFill>
                  <a:srgbClr val="000000"/>
                </a:solidFill>
                <a:latin typeface="Times New Roman" charset="0"/>
                <a:ea typeface="ＭＳ Ｐゴシック" charset="0"/>
                <a:cs typeface="Arial"/>
              </a:rPr>
              <a:t>Average non-motion verbs</a:t>
            </a:r>
          </a:p>
        </p:txBody>
      </p:sp>
      <p:sp>
        <p:nvSpPr>
          <p:cNvPr id="536582" name="Text Box 6"/>
          <p:cNvSpPr txBox="1">
            <a:spLocks noChangeArrowheads="1"/>
          </p:cNvSpPr>
          <p:nvPr/>
        </p:nvSpPr>
        <p:spPr bwMode="auto">
          <a:xfrm>
            <a:off x="1012825" y="5688013"/>
            <a:ext cx="6445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en-US" sz="1400" i="1" dirty="0">
                <a:solidFill>
                  <a:srgbClr val="000000"/>
                </a:solidFill>
                <a:latin typeface="Calibri"/>
                <a:ea typeface="ＭＳ Ｐゴシック" charset="0"/>
                <a:cs typeface="Arial"/>
              </a:rPr>
              <a:t>p</a:t>
            </a:r>
            <a:r>
              <a:rPr lang="en-US" sz="1400" dirty="0">
                <a:solidFill>
                  <a:srgbClr val="000000"/>
                </a:solidFill>
                <a:latin typeface="Calibri"/>
                <a:ea typeface="ＭＳ Ｐゴシック" charset="0"/>
                <a:cs typeface="Arial"/>
              </a:rPr>
              <a:t> =.01</a:t>
            </a:r>
            <a:r>
              <a:rPr lang="en-US" dirty="0">
                <a:solidFill>
                  <a:srgbClr val="000000"/>
                </a:solidFill>
                <a:latin typeface="Calibri"/>
                <a:ea typeface="ＭＳ Ｐゴシック" charset="0"/>
                <a:cs typeface="Arial"/>
              </a:rPr>
              <a:t> </a:t>
            </a:r>
          </a:p>
        </p:txBody>
      </p:sp>
      <p:sp>
        <p:nvSpPr>
          <p:cNvPr id="536583" name="Text Box 7"/>
          <p:cNvSpPr txBox="1">
            <a:spLocks noChangeArrowheads="1"/>
          </p:cNvSpPr>
          <p:nvPr/>
        </p:nvSpPr>
        <p:spPr bwMode="auto">
          <a:xfrm>
            <a:off x="377825" y="6272213"/>
            <a:ext cx="5659560" cy="338554"/>
          </a:xfrm>
          <a:prstGeom prst="rect">
            <a:avLst/>
          </a:prstGeom>
          <a:solidFill>
            <a:srgbClr val="000000"/>
          </a:solidFill>
          <a:ln>
            <a:noFill/>
          </a:ln>
          <a:effectLst/>
          <a:extLst/>
        </p:spPr>
        <p:txBody>
          <a:bodyPr wrap="squar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defRPr/>
            </a:pPr>
            <a:r>
              <a:rPr lang="en-US" sz="1600" dirty="0" smtClean="0">
                <a:solidFill>
                  <a:srgbClr val="80A0FF"/>
                </a:solidFill>
                <a:latin typeface="Calibiri" charset="0"/>
              </a:rPr>
              <a:t>PP</a:t>
            </a:r>
            <a:r>
              <a:rPr lang="en-US" sz="1600" dirty="0" smtClean="0">
                <a:solidFill>
                  <a:srgbClr val="3D4D8D"/>
                </a:solidFill>
                <a:latin typeface="Calibiri" charset="0"/>
              </a:rPr>
              <a:t> </a:t>
            </a:r>
            <a:r>
              <a:rPr lang="en-US" sz="1600" dirty="0" smtClean="0">
                <a:solidFill>
                  <a:srgbClr val="FFFFFF"/>
                </a:solidFill>
                <a:latin typeface="Calibiri" charset="0"/>
              </a:rPr>
              <a:t>Fewer non-motion verbs (</a:t>
            </a:r>
            <a:r>
              <a:rPr lang="en-US" sz="1600" i="1" dirty="0" smtClean="0">
                <a:solidFill>
                  <a:srgbClr val="FFFFFF"/>
                </a:solidFill>
                <a:latin typeface="Calibiri" charset="0"/>
              </a:rPr>
              <a:t>think, decide, know,  look</a:t>
            </a:r>
            <a:r>
              <a:rPr lang="en-US" sz="1600" dirty="0" smtClean="0">
                <a:solidFill>
                  <a:srgbClr val="FFFFFF"/>
                </a:solidFill>
                <a:latin typeface="Calibiri" charset="0"/>
              </a:rPr>
              <a:t>)</a:t>
            </a:r>
          </a:p>
        </p:txBody>
      </p:sp>
      <p:sp>
        <p:nvSpPr>
          <p:cNvPr id="536584" name="Text Box 8"/>
          <p:cNvSpPr txBox="1">
            <a:spLocks noChangeArrowheads="1"/>
          </p:cNvSpPr>
          <p:nvPr/>
        </p:nvSpPr>
        <p:spPr bwMode="auto">
          <a:xfrm>
            <a:off x="3803162" y="1501411"/>
            <a:ext cx="4367940" cy="923330"/>
          </a:xfrm>
          <a:prstGeom prst="rect">
            <a:avLst/>
          </a:prstGeom>
          <a:solidFill>
            <a:srgbClr val="FDC51D"/>
          </a:solidFill>
          <a:ln>
            <a:noFill/>
          </a:ln>
          <a:effectLs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defRPr/>
            </a:pPr>
            <a:r>
              <a:rPr lang="en-US" sz="1800" dirty="0" smtClean="0">
                <a:solidFill>
                  <a:prstClr val="black"/>
                </a:solidFill>
                <a:latin typeface="Calibri"/>
              </a:rPr>
              <a:t>Examples:  </a:t>
            </a:r>
            <a:r>
              <a:rPr lang="ja-JP" altLang="en-US" sz="1800" dirty="0" smtClean="0">
                <a:solidFill>
                  <a:prstClr val="black"/>
                </a:solidFill>
                <a:latin typeface="Calibri"/>
              </a:rPr>
              <a:t>“</a:t>
            </a:r>
            <a:r>
              <a:rPr lang="en-US" altLang="ja-JP" sz="1800" dirty="0" smtClean="0">
                <a:solidFill>
                  <a:prstClr val="black"/>
                </a:solidFill>
                <a:latin typeface="Calibri"/>
              </a:rPr>
              <a:t>It </a:t>
            </a:r>
            <a:r>
              <a:rPr lang="en-US" altLang="ja-JP" sz="1800" b="1" u="sng" dirty="0" smtClean="0">
                <a:solidFill>
                  <a:prstClr val="black"/>
                </a:solidFill>
                <a:latin typeface="Calibri"/>
              </a:rPr>
              <a:t>looked</a:t>
            </a:r>
            <a:r>
              <a:rPr lang="en-US" altLang="ja-JP" sz="1800" dirty="0" smtClean="0">
                <a:solidFill>
                  <a:prstClr val="black"/>
                </a:solidFill>
                <a:latin typeface="Calibri"/>
              </a:rPr>
              <a:t> like the white car …</a:t>
            </a:r>
            <a:r>
              <a:rPr lang="ja-JP" altLang="en-US" sz="1800" dirty="0" smtClean="0">
                <a:solidFill>
                  <a:prstClr val="black"/>
                </a:solidFill>
                <a:latin typeface="Calibri"/>
              </a:rPr>
              <a:t>”</a:t>
            </a:r>
            <a:endParaRPr lang="en-US" altLang="ja-JP" sz="1800" dirty="0" smtClean="0">
              <a:solidFill>
                <a:prstClr val="black"/>
              </a:solidFill>
              <a:latin typeface="Calibri"/>
            </a:endParaRPr>
          </a:p>
          <a:p>
            <a:pPr defTabSz="914400" eaLnBrk="1" fontAlgn="base" hangingPunct="1">
              <a:spcBef>
                <a:spcPct val="0"/>
              </a:spcBef>
              <a:spcAft>
                <a:spcPct val="0"/>
              </a:spcAft>
              <a:defRPr/>
            </a:pPr>
            <a:r>
              <a:rPr lang="en-US" sz="1800" dirty="0" smtClean="0">
                <a:solidFill>
                  <a:prstClr val="black"/>
                </a:solidFill>
                <a:latin typeface="Calibri"/>
              </a:rPr>
              <a:t>	     </a:t>
            </a:r>
            <a:r>
              <a:rPr lang="en-US" altLang="ja-JP" sz="1800" dirty="0" smtClean="0">
                <a:solidFill>
                  <a:prstClr val="black"/>
                </a:solidFill>
                <a:latin typeface="Calibri"/>
              </a:rPr>
              <a:t>“A lady </a:t>
            </a:r>
            <a:r>
              <a:rPr lang="en-US" altLang="ja-JP" sz="1800" b="1" u="sng" dirty="0" smtClean="0">
                <a:solidFill>
                  <a:prstClr val="black"/>
                </a:solidFill>
                <a:latin typeface="Calibri"/>
              </a:rPr>
              <a:t>decided</a:t>
            </a:r>
            <a:r>
              <a:rPr lang="en-US" altLang="ja-JP" sz="1800" dirty="0" smtClean="0">
                <a:solidFill>
                  <a:prstClr val="black"/>
                </a:solidFill>
                <a:latin typeface="Calibri"/>
              </a:rPr>
              <a:t> to try.</a:t>
            </a:r>
            <a:r>
              <a:rPr lang="ja-JP" altLang="en-US" sz="1800" dirty="0" smtClean="0">
                <a:solidFill>
                  <a:prstClr val="black"/>
                </a:solidFill>
                <a:latin typeface="Calibri"/>
              </a:rPr>
              <a:t>”</a:t>
            </a:r>
            <a:endParaRPr lang="en-US" altLang="ja-JP" sz="1800" dirty="0" smtClean="0">
              <a:solidFill>
                <a:prstClr val="black"/>
              </a:solidFill>
              <a:latin typeface="Calibri"/>
            </a:endParaRPr>
          </a:p>
          <a:p>
            <a:pPr defTabSz="914400" eaLnBrk="1" fontAlgn="base" hangingPunct="1">
              <a:spcBef>
                <a:spcPct val="0"/>
              </a:spcBef>
              <a:spcAft>
                <a:spcPct val="0"/>
              </a:spcAft>
              <a:defRPr/>
            </a:pPr>
            <a:r>
              <a:rPr lang="en-US" altLang="ja-JP" sz="1800" dirty="0">
                <a:solidFill>
                  <a:prstClr val="black"/>
                </a:solidFill>
                <a:latin typeface="Calibri"/>
              </a:rPr>
              <a:t>	 </a:t>
            </a:r>
            <a:r>
              <a:rPr lang="en-US" altLang="ja-JP" sz="1800" dirty="0" smtClean="0">
                <a:solidFill>
                  <a:prstClr val="black"/>
                </a:solidFill>
                <a:latin typeface="Calibri"/>
              </a:rPr>
              <a:t>    “I don’t </a:t>
            </a:r>
            <a:r>
              <a:rPr lang="en-US" altLang="ja-JP" sz="1800" b="1" u="sng" dirty="0" smtClean="0">
                <a:solidFill>
                  <a:prstClr val="black"/>
                </a:solidFill>
                <a:latin typeface="Calibri"/>
              </a:rPr>
              <a:t>know</a:t>
            </a:r>
            <a:r>
              <a:rPr lang="en-US" altLang="ja-JP" sz="1800" dirty="0" smtClean="0">
                <a:solidFill>
                  <a:prstClr val="black"/>
                </a:solidFill>
                <a:latin typeface="Calibri"/>
              </a:rPr>
              <a:t> what they </a:t>
            </a:r>
            <a:r>
              <a:rPr lang="en-US" altLang="ja-JP" sz="1800" b="1" u="sng" dirty="0" smtClean="0">
                <a:solidFill>
                  <a:prstClr val="black"/>
                </a:solidFill>
                <a:latin typeface="Calibri"/>
              </a:rPr>
              <a:t>call</a:t>
            </a:r>
            <a:r>
              <a:rPr lang="en-US" altLang="ja-JP" sz="1800" dirty="0" smtClean="0">
                <a:solidFill>
                  <a:prstClr val="black"/>
                </a:solidFill>
                <a:latin typeface="Calibri"/>
              </a:rPr>
              <a:t> it.”</a:t>
            </a:r>
          </a:p>
        </p:txBody>
      </p:sp>
      <p:sp>
        <p:nvSpPr>
          <p:cNvPr id="218121" name="TextBox 10"/>
          <p:cNvSpPr txBox="1">
            <a:spLocks noChangeArrowheads="1"/>
          </p:cNvSpPr>
          <p:nvPr/>
        </p:nvSpPr>
        <p:spPr bwMode="auto">
          <a:xfrm>
            <a:off x="2209800" y="5352178"/>
            <a:ext cx="1544638"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pPr>
            <a:r>
              <a:rPr lang="en-US" sz="1600" dirty="0" smtClean="0">
                <a:solidFill>
                  <a:srgbClr val="000000"/>
                </a:solidFill>
                <a:latin typeface="Calibri" charset="0"/>
                <a:cs typeface="Calibri" charset="0"/>
              </a:rPr>
              <a:t>Past progressive</a:t>
            </a:r>
          </a:p>
        </p:txBody>
      </p:sp>
      <p:sp>
        <p:nvSpPr>
          <p:cNvPr id="218122" name="TextBox 11"/>
          <p:cNvSpPr txBox="1">
            <a:spLocks noChangeArrowheads="1"/>
          </p:cNvSpPr>
          <p:nvPr/>
        </p:nvSpPr>
        <p:spPr bwMode="auto">
          <a:xfrm>
            <a:off x="4837147" y="5385763"/>
            <a:ext cx="1147763"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pPr>
            <a:r>
              <a:rPr lang="en-US" sz="1600" dirty="0" smtClean="0">
                <a:solidFill>
                  <a:srgbClr val="000000"/>
                </a:solidFill>
                <a:latin typeface="Calibri" charset="0"/>
                <a:cs typeface="Calibri" charset="0"/>
              </a:rPr>
              <a:t>Simple past</a:t>
            </a:r>
          </a:p>
        </p:txBody>
      </p:sp>
    </p:spTree>
    <p:extLst>
      <p:ext uri="{BB962C8B-B14F-4D97-AF65-F5344CB8AC3E}">
        <p14:creationId xmlns:p14="http://schemas.microsoft.com/office/powerpoint/2010/main" val="3474697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6584"/>
                                        </p:tgtEl>
                                        <p:attrNameLst>
                                          <p:attrName>style.visibility</p:attrName>
                                        </p:attrNameLst>
                                      </p:cBhvr>
                                      <p:to>
                                        <p:strVal val="visible"/>
                                      </p:to>
                                    </p:set>
                                    <p:anim calcmode="lin" valueType="num">
                                      <p:cBhvr additive="base">
                                        <p:cTn id="7" dur="500" fill="hold"/>
                                        <p:tgtEl>
                                          <p:spTgt spid="536584"/>
                                        </p:tgtEl>
                                        <p:attrNameLst>
                                          <p:attrName>ppt_x</p:attrName>
                                        </p:attrNameLst>
                                      </p:cBhvr>
                                      <p:tavLst>
                                        <p:tav tm="0">
                                          <p:val>
                                            <p:strVal val="1+#ppt_w/2"/>
                                          </p:val>
                                        </p:tav>
                                        <p:tav tm="100000">
                                          <p:val>
                                            <p:strVal val="#ppt_x"/>
                                          </p:val>
                                        </p:tav>
                                      </p:tavLst>
                                    </p:anim>
                                    <p:anim calcmode="lin" valueType="num">
                                      <p:cBhvr additive="base">
                                        <p:cTn id="8" dur="500" fill="hold"/>
                                        <p:tgtEl>
                                          <p:spTgt spid="536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A7BB7BEC-B775-2B4C-808F-9B4CD51226CB}" type="slidenum">
              <a:rPr lang="en-US">
                <a:solidFill>
                  <a:srgbClr val="000000"/>
                </a:solidFill>
                <a:latin typeface="Calibri"/>
              </a:rPr>
              <a:pPr>
                <a:defRPr/>
              </a:pPr>
              <a:t>35</a:t>
            </a:fld>
            <a:endParaRPr lang="en-US">
              <a:solidFill>
                <a:srgbClr val="000000"/>
              </a:solidFill>
              <a:latin typeface="Calibri"/>
            </a:endParaRPr>
          </a:p>
        </p:txBody>
      </p:sp>
      <p:sp>
        <p:nvSpPr>
          <p:cNvPr id="514050" name="Rectangle 2"/>
          <p:cNvSpPr>
            <a:spLocks noGrp="1" noChangeArrowheads="1"/>
          </p:cNvSpPr>
          <p:nvPr>
            <p:ph type="title" idx="4294967295"/>
          </p:nvPr>
        </p:nvSpPr>
        <p:spPr/>
        <p:txBody>
          <a:bodyPr/>
          <a:lstStyle/>
          <a:p>
            <a:pPr eaLnBrk="1" hangingPunct="1">
              <a:defRPr/>
            </a:pPr>
            <a:r>
              <a:rPr lang="en-US" i="1" dirty="0" smtClean="0">
                <a:solidFill>
                  <a:srgbClr val="000000"/>
                </a:solidFill>
                <a:latin typeface="Calibri"/>
                <a:cs typeface="Calibri"/>
              </a:rPr>
              <a:t>Speech</a:t>
            </a:r>
            <a:r>
              <a:rPr lang="en-US" dirty="0" smtClean="0">
                <a:solidFill>
                  <a:srgbClr val="000000"/>
                </a:solidFill>
              </a:rPr>
              <a:t>	     </a:t>
            </a:r>
            <a:r>
              <a:rPr lang="en-US" sz="2800" dirty="0" smtClean="0">
                <a:solidFill>
                  <a:srgbClr val="000000"/>
                </a:solidFill>
                <a:latin typeface="+mn-lt"/>
              </a:rPr>
              <a:t>Results: Reckless language</a:t>
            </a:r>
          </a:p>
        </p:txBody>
      </p:sp>
      <p:pic>
        <p:nvPicPr>
          <p:cNvPr id="22016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2235" y="1230924"/>
            <a:ext cx="5930365" cy="498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53" name="Text Box 5"/>
          <p:cNvSpPr txBox="1">
            <a:spLocks noChangeArrowheads="1"/>
          </p:cNvSpPr>
          <p:nvPr/>
        </p:nvSpPr>
        <p:spPr bwMode="auto">
          <a:xfrm rot="16200000">
            <a:off x="-345281" y="3680619"/>
            <a:ext cx="282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0"/>
              </a:spcBef>
              <a:spcAft>
                <a:spcPct val="0"/>
              </a:spcAft>
              <a:defRPr/>
            </a:pPr>
            <a:r>
              <a:rPr lang="en-US" sz="1400" b="1">
                <a:solidFill>
                  <a:srgbClr val="000000"/>
                </a:solidFill>
                <a:latin typeface="Times New Roman" charset="0"/>
                <a:ea typeface="ＭＳ Ｐゴシック" charset="0"/>
                <a:cs typeface="Arial"/>
              </a:rPr>
              <a:t>Average reckless driving language</a:t>
            </a:r>
            <a:r>
              <a:rPr lang="en-US" sz="1400">
                <a:solidFill>
                  <a:srgbClr val="000000"/>
                </a:solidFill>
                <a:latin typeface="Times New Roman" charset="0"/>
                <a:ea typeface="ＭＳ Ｐゴシック" charset="0"/>
                <a:cs typeface="Arial"/>
              </a:rPr>
              <a:t> </a:t>
            </a:r>
          </a:p>
        </p:txBody>
      </p:sp>
      <p:sp>
        <p:nvSpPr>
          <p:cNvPr id="514054" name="Text Box 6"/>
          <p:cNvSpPr txBox="1">
            <a:spLocks noChangeArrowheads="1"/>
          </p:cNvSpPr>
          <p:nvPr/>
        </p:nvSpPr>
        <p:spPr bwMode="auto">
          <a:xfrm>
            <a:off x="288925" y="6308725"/>
            <a:ext cx="6091238" cy="338138"/>
          </a:xfrm>
          <a:prstGeom prst="rect">
            <a:avLst/>
          </a:prstGeom>
          <a:solidFill>
            <a:srgbClr val="000000"/>
          </a:solidFill>
          <a:ln>
            <a:noFill/>
          </a:ln>
          <a:effectLs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defRPr/>
            </a:pPr>
            <a:r>
              <a:rPr lang="en-US" sz="1600" dirty="0" smtClean="0">
                <a:solidFill>
                  <a:srgbClr val="5998E8"/>
                </a:solidFill>
                <a:latin typeface="Calibiri" charset="0"/>
              </a:rPr>
              <a:t>PP</a:t>
            </a:r>
            <a:r>
              <a:rPr lang="en-US" sz="1600" dirty="0" smtClean="0">
                <a:solidFill>
                  <a:srgbClr val="3D4D8D"/>
                </a:solidFill>
                <a:latin typeface="Calibiri" charset="0"/>
              </a:rPr>
              <a:t> </a:t>
            </a:r>
            <a:r>
              <a:rPr lang="en-US" sz="1600" dirty="0" smtClean="0">
                <a:solidFill>
                  <a:srgbClr val="FFFFFF"/>
                </a:solidFill>
                <a:latin typeface="Calibiri" charset="0"/>
              </a:rPr>
              <a:t>More reckless driving language (</a:t>
            </a:r>
            <a:r>
              <a:rPr lang="en-US" sz="1600" i="1" dirty="0" smtClean="0">
                <a:solidFill>
                  <a:srgbClr val="FFFFFF"/>
                </a:solidFill>
                <a:latin typeface="Calibiri" charset="0"/>
              </a:rPr>
              <a:t>crash, lose control, slam into</a:t>
            </a:r>
            <a:r>
              <a:rPr lang="en-US" sz="1600" dirty="0" smtClean="0">
                <a:solidFill>
                  <a:srgbClr val="FFFFFF"/>
                </a:solidFill>
                <a:latin typeface="Calibiri" charset="0"/>
              </a:rPr>
              <a:t>)</a:t>
            </a:r>
            <a:r>
              <a:rPr lang="en-US" sz="1400" dirty="0" smtClean="0">
                <a:solidFill>
                  <a:srgbClr val="FFFFFF"/>
                </a:solidFill>
                <a:latin typeface="Calibiri" charset="0"/>
              </a:rPr>
              <a:t> </a:t>
            </a:r>
          </a:p>
        </p:txBody>
      </p:sp>
      <p:sp>
        <p:nvSpPr>
          <p:cNvPr id="514055" name="Text Box 7"/>
          <p:cNvSpPr txBox="1">
            <a:spLocks noChangeArrowheads="1"/>
          </p:cNvSpPr>
          <p:nvPr/>
        </p:nvSpPr>
        <p:spPr bwMode="auto">
          <a:xfrm>
            <a:off x="544513" y="5745163"/>
            <a:ext cx="6851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en-US" sz="1400" i="1" dirty="0">
                <a:solidFill>
                  <a:srgbClr val="000000"/>
                </a:solidFill>
                <a:latin typeface="Calibri"/>
                <a:ea typeface="ＭＳ Ｐゴシック" charset="0"/>
                <a:cs typeface="Arial"/>
              </a:rPr>
              <a:t>p</a:t>
            </a:r>
            <a:r>
              <a:rPr lang="en-US" sz="1400" dirty="0">
                <a:solidFill>
                  <a:srgbClr val="000000"/>
                </a:solidFill>
                <a:latin typeface="Calibri"/>
                <a:ea typeface="ＭＳ Ｐゴシック" charset="0"/>
                <a:cs typeface="Arial"/>
              </a:rPr>
              <a:t> = .05</a:t>
            </a:r>
            <a:r>
              <a:rPr lang="en-US" dirty="0">
                <a:solidFill>
                  <a:srgbClr val="000000"/>
                </a:solidFill>
                <a:latin typeface="Calibri"/>
                <a:ea typeface="ＭＳ Ｐゴシック" charset="0"/>
                <a:cs typeface="Arial"/>
              </a:rPr>
              <a:t> </a:t>
            </a:r>
          </a:p>
        </p:txBody>
      </p:sp>
      <p:sp>
        <p:nvSpPr>
          <p:cNvPr id="220169" name="TextBox 11"/>
          <p:cNvSpPr txBox="1">
            <a:spLocks noChangeArrowheads="1"/>
          </p:cNvSpPr>
          <p:nvPr/>
        </p:nvSpPr>
        <p:spPr bwMode="auto">
          <a:xfrm>
            <a:off x="4903257" y="5622414"/>
            <a:ext cx="1147763"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pPr>
            <a:r>
              <a:rPr lang="en-US" sz="1600" dirty="0" smtClean="0">
                <a:solidFill>
                  <a:srgbClr val="000000"/>
                </a:solidFill>
                <a:latin typeface="Calibri" charset="0"/>
                <a:cs typeface="Calibri" charset="0"/>
              </a:rPr>
              <a:t>Simple past</a:t>
            </a:r>
          </a:p>
        </p:txBody>
      </p:sp>
      <p:sp>
        <p:nvSpPr>
          <p:cNvPr id="220170" name="TextBox 11"/>
          <p:cNvSpPr txBox="1">
            <a:spLocks noChangeArrowheads="1"/>
          </p:cNvSpPr>
          <p:nvPr/>
        </p:nvSpPr>
        <p:spPr bwMode="auto">
          <a:xfrm>
            <a:off x="2267008" y="5630607"/>
            <a:ext cx="1544638" cy="338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pPr>
            <a:r>
              <a:rPr lang="en-US" sz="1600" dirty="0" smtClean="0">
                <a:solidFill>
                  <a:srgbClr val="000000"/>
                </a:solidFill>
                <a:latin typeface="Calibri" charset="0"/>
                <a:cs typeface="Calibri" charset="0"/>
              </a:rPr>
              <a:t>Past progressive</a:t>
            </a:r>
          </a:p>
        </p:txBody>
      </p:sp>
      <p:sp>
        <p:nvSpPr>
          <p:cNvPr id="11" name="Text Box 9"/>
          <p:cNvSpPr txBox="1">
            <a:spLocks noChangeArrowheads="1"/>
          </p:cNvSpPr>
          <p:nvPr/>
        </p:nvSpPr>
        <p:spPr bwMode="auto">
          <a:xfrm>
            <a:off x="3039327" y="1512889"/>
            <a:ext cx="5787709" cy="923330"/>
          </a:xfrm>
          <a:prstGeom prst="rect">
            <a:avLst/>
          </a:prstGeom>
          <a:solidFill>
            <a:srgbClr val="FF0000">
              <a:alpha val="75000"/>
            </a:srgbClr>
          </a:solidFill>
          <a:ln>
            <a:noFill/>
          </a:ln>
          <a:effectLst/>
        </p:spPr>
        <p:txBody>
          <a:bodyPr wrap="square">
            <a:spAutoFit/>
          </a:bodyPr>
          <a:lstStyle/>
          <a:p>
            <a:r>
              <a:rPr lang="en-US" dirty="0">
                <a:solidFill>
                  <a:srgbClr val="000000"/>
                </a:solidFill>
                <a:latin typeface="Calibri"/>
              </a:rPr>
              <a:t>Examples: </a:t>
            </a:r>
            <a:r>
              <a:rPr lang="en-US" dirty="0">
                <a:solidFill>
                  <a:srgbClr val="000000"/>
                </a:solidFill>
                <a:latin typeface="Calibri"/>
              </a:rPr>
              <a:t>	 “</a:t>
            </a:r>
            <a:r>
              <a:rPr lang="en-US" dirty="0">
                <a:solidFill>
                  <a:srgbClr val="000000"/>
                </a:solidFill>
                <a:latin typeface="Calibri"/>
              </a:rPr>
              <a:t>The truck was </a:t>
            </a:r>
            <a:r>
              <a:rPr lang="en-US" b="1" u="sng" dirty="0">
                <a:solidFill>
                  <a:srgbClr val="000000"/>
                </a:solidFill>
                <a:latin typeface="Calibri"/>
              </a:rPr>
              <a:t>speeding</a:t>
            </a:r>
            <a:r>
              <a:rPr lang="en-US" dirty="0">
                <a:solidFill>
                  <a:srgbClr val="000000"/>
                </a:solidFill>
                <a:latin typeface="Calibri"/>
              </a:rPr>
              <a:t>”</a:t>
            </a:r>
          </a:p>
          <a:p>
            <a:r>
              <a:rPr lang="en-US" dirty="0">
                <a:solidFill>
                  <a:srgbClr val="000000"/>
                </a:solidFill>
                <a:latin typeface="Calibri"/>
              </a:rPr>
              <a:t>	   		 “</a:t>
            </a:r>
            <a:r>
              <a:rPr lang="en-US" dirty="0">
                <a:solidFill>
                  <a:srgbClr val="000000"/>
                </a:solidFill>
                <a:latin typeface="Calibri"/>
              </a:rPr>
              <a:t>She was </a:t>
            </a:r>
            <a:r>
              <a:rPr lang="en-US" b="1" u="sng" dirty="0">
                <a:solidFill>
                  <a:srgbClr val="000000"/>
                </a:solidFill>
                <a:latin typeface="Calibri"/>
              </a:rPr>
              <a:t>swerving</a:t>
            </a:r>
            <a:r>
              <a:rPr lang="en-US" dirty="0">
                <a:solidFill>
                  <a:srgbClr val="000000"/>
                </a:solidFill>
                <a:latin typeface="Calibri"/>
              </a:rPr>
              <a:t>”</a:t>
            </a:r>
            <a:r>
              <a:rPr lang="en-US" dirty="0">
                <a:solidFill>
                  <a:srgbClr val="000000"/>
                </a:solidFill>
                <a:latin typeface="Calibri"/>
              </a:rPr>
              <a:t> </a:t>
            </a:r>
          </a:p>
          <a:p>
            <a:r>
              <a:rPr lang="en-US" dirty="0">
                <a:solidFill>
                  <a:srgbClr val="000000"/>
                </a:solidFill>
                <a:latin typeface="Calibri"/>
              </a:rPr>
              <a:t>	   		 “He tried to </a:t>
            </a:r>
            <a:r>
              <a:rPr lang="en-US" b="1" u="sng" dirty="0">
                <a:solidFill>
                  <a:srgbClr val="000000"/>
                </a:solidFill>
                <a:latin typeface="Calibri"/>
              </a:rPr>
              <a:t>cut off </a:t>
            </a:r>
            <a:r>
              <a:rPr lang="en-US" dirty="0">
                <a:solidFill>
                  <a:srgbClr val="000000"/>
                </a:solidFill>
                <a:latin typeface="Calibri"/>
              </a:rPr>
              <a:t>the car next to him”</a:t>
            </a:r>
          </a:p>
        </p:txBody>
      </p:sp>
    </p:spTree>
    <p:extLst>
      <p:ext uri="{BB962C8B-B14F-4D97-AF65-F5344CB8AC3E}">
        <p14:creationId xmlns:p14="http://schemas.microsoft.com/office/powerpoint/2010/main" val="588949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098" name="Rectangle 2"/>
          <p:cNvSpPr>
            <a:spLocks noGrp="1" noChangeArrowheads="1"/>
          </p:cNvSpPr>
          <p:nvPr>
            <p:ph type="title" idx="4294967295"/>
          </p:nvPr>
        </p:nvSpPr>
        <p:spPr/>
        <p:txBody>
          <a:bodyPr/>
          <a:lstStyle/>
          <a:p>
            <a:pPr eaLnBrk="1" hangingPunct="1">
              <a:defRPr/>
            </a:pPr>
            <a:r>
              <a:rPr lang="en-US" i="1" dirty="0" smtClean="0">
                <a:solidFill>
                  <a:srgbClr val="000000"/>
                </a:solidFill>
                <a:latin typeface="Calibri"/>
                <a:cs typeface="Calibri"/>
              </a:rPr>
              <a:t>Gesture</a:t>
            </a:r>
            <a:r>
              <a:rPr lang="en-US" dirty="0" smtClean="0">
                <a:solidFill>
                  <a:srgbClr val="000000"/>
                </a:solidFill>
              </a:rPr>
              <a:t>		</a:t>
            </a:r>
            <a:r>
              <a:rPr lang="en-US" sz="2800" dirty="0" smtClean="0">
                <a:solidFill>
                  <a:srgbClr val="000000"/>
                </a:solidFill>
                <a:latin typeface="+mn-lt"/>
              </a:rPr>
              <a:t>Results: Iconic gestures</a:t>
            </a:r>
          </a:p>
        </p:txBody>
      </p:sp>
      <p:pic>
        <p:nvPicPr>
          <p:cNvPr id="222211"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899" y="1258335"/>
            <a:ext cx="5811715" cy="488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102" name="Text Box 6"/>
          <p:cNvSpPr txBox="1">
            <a:spLocks noChangeArrowheads="1"/>
          </p:cNvSpPr>
          <p:nvPr/>
        </p:nvSpPr>
        <p:spPr bwMode="auto">
          <a:xfrm>
            <a:off x="885825" y="5675313"/>
            <a:ext cx="6949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en-US" sz="1400" i="1" dirty="0">
                <a:solidFill>
                  <a:srgbClr val="000000"/>
                </a:solidFill>
                <a:latin typeface="Calibri"/>
                <a:ea typeface="ＭＳ Ｐゴシック" charset="0"/>
                <a:cs typeface="Arial"/>
              </a:rPr>
              <a:t>p</a:t>
            </a:r>
            <a:r>
              <a:rPr lang="en-US" sz="1400" dirty="0">
                <a:solidFill>
                  <a:srgbClr val="000000"/>
                </a:solidFill>
                <a:latin typeface="Calibri"/>
                <a:ea typeface="ＭＳ Ｐゴシック" charset="0"/>
                <a:cs typeface="Arial"/>
              </a:rPr>
              <a:t>&lt;.001</a:t>
            </a:r>
            <a:r>
              <a:rPr lang="en-US" dirty="0">
                <a:solidFill>
                  <a:srgbClr val="000000"/>
                </a:solidFill>
                <a:latin typeface="Calibri"/>
                <a:ea typeface="ＭＳ Ｐゴシック" charset="0"/>
                <a:cs typeface="Arial"/>
              </a:rPr>
              <a:t> </a:t>
            </a:r>
          </a:p>
        </p:txBody>
      </p:sp>
      <p:sp>
        <p:nvSpPr>
          <p:cNvPr id="516103" name="Text Box 7"/>
          <p:cNvSpPr txBox="1">
            <a:spLocks noChangeArrowheads="1"/>
          </p:cNvSpPr>
          <p:nvPr/>
        </p:nvSpPr>
        <p:spPr bwMode="auto">
          <a:xfrm rot="16200000">
            <a:off x="187325" y="3935413"/>
            <a:ext cx="1974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en-US" sz="1400" b="1">
                <a:solidFill>
                  <a:srgbClr val="000000"/>
                </a:solidFill>
                <a:latin typeface="Times New Roman" charset="0"/>
                <a:ea typeface="ＭＳ Ｐゴシック" charset="0"/>
                <a:cs typeface="Arial"/>
              </a:rPr>
              <a:t>Average iconic gestures</a:t>
            </a:r>
          </a:p>
        </p:txBody>
      </p:sp>
      <p:sp>
        <p:nvSpPr>
          <p:cNvPr id="516104" name="Text Box 8"/>
          <p:cNvSpPr txBox="1">
            <a:spLocks noChangeArrowheads="1"/>
          </p:cNvSpPr>
          <p:nvPr/>
        </p:nvSpPr>
        <p:spPr bwMode="auto">
          <a:xfrm>
            <a:off x="492125" y="6296025"/>
            <a:ext cx="2405063" cy="338138"/>
          </a:xfrm>
          <a:prstGeom prst="rect">
            <a:avLst/>
          </a:prstGeom>
          <a:solidFill>
            <a:srgbClr val="000000"/>
          </a:solidFill>
          <a:ln>
            <a:noFill/>
          </a:ln>
          <a:effectLs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defRPr/>
            </a:pPr>
            <a:r>
              <a:rPr lang="en-US" sz="1600" dirty="0" smtClean="0">
                <a:solidFill>
                  <a:srgbClr val="5998E8"/>
                </a:solidFill>
                <a:latin typeface="Calibiri" charset="0"/>
              </a:rPr>
              <a:t>PP</a:t>
            </a:r>
            <a:r>
              <a:rPr lang="en-US" sz="1600" dirty="0" smtClean="0">
                <a:solidFill>
                  <a:srgbClr val="3D4D8D"/>
                </a:solidFill>
                <a:latin typeface="Calibiri" charset="0"/>
              </a:rPr>
              <a:t> </a:t>
            </a:r>
            <a:r>
              <a:rPr lang="en-US" sz="1600" dirty="0" smtClean="0">
                <a:solidFill>
                  <a:srgbClr val="FFFFFF"/>
                </a:solidFill>
                <a:latin typeface="Calibiri" charset="0"/>
              </a:rPr>
              <a:t>More iconic gestures</a:t>
            </a:r>
          </a:p>
        </p:txBody>
      </p:sp>
      <p:sp>
        <p:nvSpPr>
          <p:cNvPr id="516118" name="Text Box 22"/>
          <p:cNvSpPr txBox="1">
            <a:spLocks noChangeArrowheads="1"/>
          </p:cNvSpPr>
          <p:nvPr/>
        </p:nvSpPr>
        <p:spPr bwMode="auto">
          <a:xfrm>
            <a:off x="2202473" y="1421864"/>
            <a:ext cx="6817829" cy="923330"/>
          </a:xfrm>
          <a:prstGeom prst="rect">
            <a:avLst/>
          </a:prstGeom>
          <a:solidFill>
            <a:schemeClr val="accent3">
              <a:lumMod val="60000"/>
              <a:lumOff val="40000"/>
            </a:schemeClr>
          </a:solidFill>
          <a:ln>
            <a:noFill/>
          </a:ln>
          <a:effectLs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defRPr/>
            </a:pPr>
            <a:r>
              <a:rPr lang="en-US" sz="1800" dirty="0" smtClean="0">
                <a:solidFill>
                  <a:srgbClr val="000000"/>
                </a:solidFill>
                <a:latin typeface="Calibiri" charset="0"/>
              </a:rPr>
              <a:t>Examples:   path gesture away from body to show forward motion</a:t>
            </a:r>
          </a:p>
          <a:p>
            <a:pPr defTabSz="914400" eaLnBrk="1" fontAlgn="base" hangingPunct="1">
              <a:spcBef>
                <a:spcPct val="0"/>
              </a:spcBef>
              <a:spcAft>
                <a:spcPct val="0"/>
              </a:spcAft>
              <a:defRPr/>
            </a:pPr>
            <a:r>
              <a:rPr lang="en-US" sz="1800" dirty="0" smtClean="0">
                <a:solidFill>
                  <a:srgbClr val="000000"/>
                </a:solidFill>
                <a:latin typeface="Calibiri" charset="0"/>
              </a:rPr>
              <a:t>	      circular motion to show a car spinning out</a:t>
            </a:r>
          </a:p>
          <a:p>
            <a:pPr defTabSz="914400" eaLnBrk="1" fontAlgn="base" hangingPunct="1">
              <a:spcBef>
                <a:spcPct val="0"/>
              </a:spcBef>
              <a:spcAft>
                <a:spcPct val="0"/>
              </a:spcAft>
              <a:defRPr/>
            </a:pPr>
            <a:r>
              <a:rPr lang="en-US" sz="1800" dirty="0" smtClean="0">
                <a:solidFill>
                  <a:srgbClr val="000000"/>
                </a:solidFill>
                <a:latin typeface="Calibiri" charset="0"/>
              </a:rPr>
              <a:t>	      hands smacked together to show a crash</a:t>
            </a:r>
          </a:p>
        </p:txBody>
      </p:sp>
      <p:sp>
        <p:nvSpPr>
          <p:cNvPr id="222216" name="TextBox 10"/>
          <p:cNvSpPr txBox="1">
            <a:spLocks noChangeArrowheads="1"/>
          </p:cNvSpPr>
          <p:nvPr/>
        </p:nvSpPr>
        <p:spPr bwMode="auto">
          <a:xfrm>
            <a:off x="4876800" y="5562600"/>
            <a:ext cx="102870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pPr>
            <a:r>
              <a:rPr lang="en-US" sz="1400" smtClean="0">
                <a:solidFill>
                  <a:srgbClr val="000000"/>
                </a:solidFill>
                <a:latin typeface="Calibri" charset="0"/>
                <a:cs typeface="Calibri" charset="0"/>
              </a:rPr>
              <a:t>Simple past</a:t>
            </a:r>
          </a:p>
        </p:txBody>
      </p:sp>
      <p:sp>
        <p:nvSpPr>
          <p:cNvPr id="222217" name="TextBox 11"/>
          <p:cNvSpPr txBox="1">
            <a:spLocks noChangeArrowheads="1"/>
          </p:cNvSpPr>
          <p:nvPr/>
        </p:nvSpPr>
        <p:spPr bwMode="auto">
          <a:xfrm>
            <a:off x="2209800" y="5562600"/>
            <a:ext cx="137795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pPr>
            <a:r>
              <a:rPr lang="en-US" sz="1400" smtClean="0">
                <a:solidFill>
                  <a:srgbClr val="000000"/>
                </a:solidFill>
                <a:latin typeface="Calibri" charset="0"/>
                <a:cs typeface="Calibri" charset="0"/>
              </a:rPr>
              <a:t>Past progressive</a:t>
            </a:r>
          </a:p>
        </p:txBody>
      </p:sp>
    </p:spTree>
    <p:extLst>
      <p:ext uri="{BB962C8B-B14F-4D97-AF65-F5344CB8AC3E}">
        <p14:creationId xmlns:p14="http://schemas.microsoft.com/office/powerpoint/2010/main" val="3596510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6118"/>
                                        </p:tgtEl>
                                        <p:attrNameLst>
                                          <p:attrName>style.visibility</p:attrName>
                                        </p:attrNameLst>
                                      </p:cBhvr>
                                      <p:to>
                                        <p:strVal val="visible"/>
                                      </p:to>
                                    </p:set>
                                    <p:anim calcmode="lin" valueType="num">
                                      <p:cBhvr additive="base">
                                        <p:cTn id="7" dur="500" fill="hold"/>
                                        <p:tgtEl>
                                          <p:spTgt spid="516118"/>
                                        </p:tgtEl>
                                        <p:attrNameLst>
                                          <p:attrName>ppt_x</p:attrName>
                                        </p:attrNameLst>
                                      </p:cBhvr>
                                      <p:tavLst>
                                        <p:tav tm="0">
                                          <p:val>
                                            <p:strVal val="1+#ppt_w/2"/>
                                          </p:val>
                                        </p:tav>
                                        <p:tav tm="100000">
                                          <p:val>
                                            <p:strVal val="#ppt_x"/>
                                          </p:val>
                                        </p:tav>
                                      </p:tavLst>
                                    </p:anim>
                                    <p:anim calcmode="lin" valueType="num">
                                      <p:cBhvr additive="base">
                                        <p:cTn id="8" dur="500" fill="hold"/>
                                        <p:tgtEl>
                                          <p:spTgt spid="516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194" name="Rectangle 2"/>
          <p:cNvSpPr>
            <a:spLocks noGrp="1" noChangeArrowheads="1"/>
          </p:cNvSpPr>
          <p:nvPr>
            <p:ph type="title" idx="4294967295"/>
          </p:nvPr>
        </p:nvSpPr>
        <p:spPr/>
        <p:txBody>
          <a:bodyPr/>
          <a:lstStyle/>
          <a:p>
            <a:pPr eaLnBrk="1" hangingPunct="1">
              <a:defRPr/>
            </a:pPr>
            <a:r>
              <a:rPr lang="en-US" i="1" dirty="0" smtClean="0">
                <a:solidFill>
                  <a:srgbClr val="000000"/>
                </a:solidFill>
                <a:latin typeface="Calibri"/>
                <a:cs typeface="Calibri"/>
              </a:rPr>
              <a:t>Gesture</a:t>
            </a:r>
            <a:r>
              <a:rPr lang="en-US" dirty="0" smtClean="0">
                <a:solidFill>
                  <a:srgbClr val="000000"/>
                </a:solidFill>
              </a:rPr>
              <a:t> 		</a:t>
            </a:r>
            <a:r>
              <a:rPr lang="en-US" sz="2800" dirty="0" smtClean="0">
                <a:solidFill>
                  <a:srgbClr val="000000"/>
                </a:solidFill>
                <a:latin typeface="+mn-lt"/>
              </a:rPr>
              <a:t>Results: Beat gestures</a:t>
            </a:r>
          </a:p>
        </p:txBody>
      </p:sp>
      <p:sp>
        <p:nvSpPr>
          <p:cNvPr id="520197" name="Text Box 5"/>
          <p:cNvSpPr txBox="1">
            <a:spLocks noChangeArrowheads="1"/>
          </p:cNvSpPr>
          <p:nvPr/>
        </p:nvSpPr>
        <p:spPr bwMode="auto">
          <a:xfrm>
            <a:off x="593725" y="5510213"/>
            <a:ext cx="684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en-US" sz="1400" i="1">
                <a:solidFill>
                  <a:srgbClr val="000000"/>
                </a:solidFill>
                <a:latin typeface="Calibri"/>
                <a:ea typeface="ＭＳ Ｐゴシック" charset="0"/>
                <a:cs typeface="Arial"/>
              </a:rPr>
              <a:t>p</a:t>
            </a:r>
            <a:r>
              <a:rPr lang="en-US" sz="1400">
                <a:solidFill>
                  <a:srgbClr val="000000"/>
                </a:solidFill>
                <a:latin typeface="Calibri"/>
                <a:ea typeface="ＭＳ Ｐゴシック" charset="0"/>
                <a:cs typeface="Arial"/>
              </a:rPr>
              <a:t> = .05</a:t>
            </a:r>
            <a:endParaRPr lang="en-US">
              <a:solidFill>
                <a:srgbClr val="000000"/>
              </a:solidFill>
              <a:latin typeface="Calibri"/>
              <a:ea typeface="ＭＳ Ｐゴシック" charset="0"/>
              <a:cs typeface="Arial"/>
            </a:endParaRPr>
          </a:p>
        </p:txBody>
      </p:sp>
      <p:sp>
        <p:nvSpPr>
          <p:cNvPr id="520198" name="Text Box 6"/>
          <p:cNvSpPr txBox="1">
            <a:spLocks noChangeArrowheads="1"/>
          </p:cNvSpPr>
          <p:nvPr/>
        </p:nvSpPr>
        <p:spPr bwMode="auto">
          <a:xfrm rot="16200000">
            <a:off x="157956" y="3817144"/>
            <a:ext cx="1855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defRPr/>
            </a:pPr>
            <a:r>
              <a:rPr lang="en-US" sz="1400" b="1">
                <a:solidFill>
                  <a:srgbClr val="000000"/>
                </a:solidFill>
                <a:latin typeface="Times New Roman" charset="0"/>
                <a:ea typeface="ＭＳ Ｐゴシック" charset="0"/>
                <a:cs typeface="Arial"/>
              </a:rPr>
              <a:t>Average beat gestures</a:t>
            </a:r>
          </a:p>
        </p:txBody>
      </p:sp>
      <p:sp>
        <p:nvSpPr>
          <p:cNvPr id="520199" name="Text Box 7"/>
          <p:cNvSpPr txBox="1">
            <a:spLocks noChangeArrowheads="1"/>
          </p:cNvSpPr>
          <p:nvPr/>
        </p:nvSpPr>
        <p:spPr bwMode="auto">
          <a:xfrm>
            <a:off x="479425" y="6054725"/>
            <a:ext cx="2382838" cy="338138"/>
          </a:xfrm>
          <a:prstGeom prst="rect">
            <a:avLst/>
          </a:prstGeom>
          <a:solidFill>
            <a:srgbClr val="000000"/>
          </a:solidFill>
          <a:ln>
            <a:noFill/>
          </a:ln>
          <a:effectLs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defRPr/>
            </a:pPr>
            <a:r>
              <a:rPr lang="en-US" sz="1600" dirty="0" smtClean="0">
                <a:solidFill>
                  <a:srgbClr val="5998E8"/>
                </a:solidFill>
                <a:latin typeface="Calibiri" charset="0"/>
              </a:rPr>
              <a:t>PP</a:t>
            </a:r>
            <a:r>
              <a:rPr lang="en-US" sz="1600" dirty="0" smtClean="0">
                <a:solidFill>
                  <a:srgbClr val="3D4D8D"/>
                </a:solidFill>
                <a:latin typeface="Calibiri" charset="0"/>
              </a:rPr>
              <a:t> </a:t>
            </a:r>
            <a:r>
              <a:rPr lang="en-US" sz="1600" dirty="0" smtClean="0">
                <a:solidFill>
                  <a:srgbClr val="FFFFFF"/>
                </a:solidFill>
                <a:latin typeface="Calibiri" charset="0"/>
              </a:rPr>
              <a:t>Fewer beat gestures</a:t>
            </a:r>
          </a:p>
        </p:txBody>
      </p:sp>
      <p:pic>
        <p:nvPicPr>
          <p:cNvPr id="520200" name="Picture 8"/>
          <p:cNvPicPr>
            <a:picLocks noGrp="1" noChangeAspect="1" noChangeArrowheads="1"/>
          </p:cNvPicPr>
          <p:nvPr>
            <p:ph type="body"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341438" y="1517650"/>
            <a:ext cx="5037137" cy="42481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520201" name="Text Box 9"/>
          <p:cNvSpPr txBox="1">
            <a:spLocks noChangeArrowheads="1"/>
          </p:cNvSpPr>
          <p:nvPr/>
        </p:nvSpPr>
        <p:spPr bwMode="auto">
          <a:xfrm>
            <a:off x="3222625" y="1448045"/>
            <a:ext cx="5060950" cy="366712"/>
          </a:xfrm>
          <a:prstGeom prst="rect">
            <a:avLst/>
          </a:prstGeom>
          <a:solidFill>
            <a:srgbClr val="CCFFCC"/>
          </a:solidFill>
          <a:ln>
            <a:noFill/>
          </a:ln>
          <a:effectLs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defRPr/>
            </a:pPr>
            <a:r>
              <a:rPr lang="en-US" sz="1800" dirty="0" smtClean="0">
                <a:solidFill>
                  <a:srgbClr val="000000"/>
                </a:solidFill>
                <a:latin typeface="Calibiri" charset="0"/>
              </a:rPr>
              <a:t>Examples: made a fist with, </a:t>
            </a:r>
            <a:r>
              <a:rPr lang="ja-JP" altLang="en-US" sz="1800" dirty="0" smtClean="0">
                <a:solidFill>
                  <a:srgbClr val="000000"/>
                </a:solidFill>
                <a:latin typeface="Arial"/>
              </a:rPr>
              <a:t>“</a:t>
            </a:r>
            <a:r>
              <a:rPr lang="en-US" altLang="ja-JP" sz="1800" dirty="0" smtClean="0">
                <a:solidFill>
                  <a:srgbClr val="000000"/>
                </a:solidFill>
                <a:latin typeface="Calibiri" charset="0"/>
              </a:rPr>
              <a:t>Ok, in the video</a:t>
            </a:r>
            <a:r>
              <a:rPr lang="en-US" altLang="ja-JP" sz="1800" dirty="0" smtClean="0">
                <a:solidFill>
                  <a:srgbClr val="000000"/>
                </a:solidFill>
                <a:latin typeface="Arial"/>
              </a:rPr>
              <a:t>…</a:t>
            </a:r>
            <a:r>
              <a:rPr lang="ja-JP" altLang="en-US" sz="1800" dirty="0" smtClean="0">
                <a:solidFill>
                  <a:srgbClr val="000000"/>
                </a:solidFill>
                <a:latin typeface="Arial"/>
              </a:rPr>
              <a:t>”</a:t>
            </a:r>
            <a:r>
              <a:rPr lang="en-US" altLang="ja-JP" sz="1800" dirty="0" smtClean="0">
                <a:solidFill>
                  <a:srgbClr val="000000"/>
                </a:solidFill>
                <a:latin typeface="Calibiri" charset="0"/>
              </a:rPr>
              <a:t> </a:t>
            </a:r>
            <a:endParaRPr lang="en-US" sz="1800" dirty="0" smtClean="0">
              <a:solidFill>
                <a:srgbClr val="000000"/>
              </a:solidFill>
              <a:latin typeface="Calibiri" charset="0"/>
            </a:endParaRPr>
          </a:p>
        </p:txBody>
      </p:sp>
      <p:sp>
        <p:nvSpPr>
          <p:cNvPr id="224264" name="TextBox 8"/>
          <p:cNvSpPr txBox="1">
            <a:spLocks noChangeArrowheads="1"/>
          </p:cNvSpPr>
          <p:nvPr/>
        </p:nvSpPr>
        <p:spPr bwMode="auto">
          <a:xfrm>
            <a:off x="2209800" y="5181600"/>
            <a:ext cx="137795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pPr>
            <a:r>
              <a:rPr lang="en-US" sz="1400" smtClean="0">
                <a:solidFill>
                  <a:srgbClr val="000000"/>
                </a:solidFill>
                <a:latin typeface="Calibri" charset="0"/>
                <a:cs typeface="Calibri" charset="0"/>
              </a:rPr>
              <a:t>Past progressive</a:t>
            </a:r>
          </a:p>
        </p:txBody>
      </p:sp>
      <p:sp>
        <p:nvSpPr>
          <p:cNvPr id="224265" name="TextBox 9"/>
          <p:cNvSpPr txBox="1">
            <a:spLocks noChangeArrowheads="1"/>
          </p:cNvSpPr>
          <p:nvPr/>
        </p:nvSpPr>
        <p:spPr bwMode="auto">
          <a:xfrm>
            <a:off x="4724400" y="5181600"/>
            <a:ext cx="102870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Garamond" charset="0"/>
                <a:ea typeface="MS PGothic" charset="0"/>
                <a:cs typeface="MS PGothic" charset="0"/>
              </a:defRPr>
            </a:lvl1pPr>
            <a:lvl2pPr marL="742950" indent="-285750" eaLnBrk="0" hangingPunct="0">
              <a:defRPr sz="2000">
                <a:solidFill>
                  <a:schemeClr val="tx1"/>
                </a:solidFill>
                <a:latin typeface="Garamond" charset="0"/>
                <a:ea typeface="MS PGothic" charset="0"/>
                <a:cs typeface="MS PGothic" charset="0"/>
              </a:defRPr>
            </a:lvl2pPr>
            <a:lvl3pPr marL="1143000" indent="-228600" eaLnBrk="0" hangingPunct="0">
              <a:defRPr sz="2000">
                <a:solidFill>
                  <a:schemeClr val="tx1"/>
                </a:solidFill>
                <a:latin typeface="Garamond" charset="0"/>
                <a:ea typeface="MS PGothic" charset="0"/>
                <a:cs typeface="MS PGothic" charset="0"/>
              </a:defRPr>
            </a:lvl3pPr>
            <a:lvl4pPr marL="1600200" indent="-228600" eaLnBrk="0" hangingPunct="0">
              <a:defRPr sz="2000">
                <a:solidFill>
                  <a:schemeClr val="tx1"/>
                </a:solidFill>
                <a:latin typeface="Garamond" charset="0"/>
                <a:ea typeface="MS PGothic" charset="0"/>
                <a:cs typeface="MS PGothic" charset="0"/>
              </a:defRPr>
            </a:lvl4pPr>
            <a:lvl5pPr marL="2057400" indent="-228600" eaLnBrk="0" hangingPunct="0">
              <a:defRPr sz="20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0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0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0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000">
                <a:solidFill>
                  <a:schemeClr val="tx1"/>
                </a:solidFill>
                <a:latin typeface="Garamond" charset="0"/>
                <a:ea typeface="MS PGothic" charset="0"/>
                <a:cs typeface="MS PGothic" charset="0"/>
              </a:defRPr>
            </a:lvl9pPr>
          </a:lstStyle>
          <a:p>
            <a:pPr defTabSz="914400" eaLnBrk="1" fontAlgn="base" hangingPunct="1">
              <a:spcBef>
                <a:spcPct val="0"/>
              </a:spcBef>
              <a:spcAft>
                <a:spcPct val="0"/>
              </a:spcAft>
            </a:pPr>
            <a:r>
              <a:rPr lang="en-US" sz="1400" smtClean="0">
                <a:solidFill>
                  <a:srgbClr val="000000"/>
                </a:solidFill>
                <a:latin typeface="Calibri" charset="0"/>
                <a:cs typeface="Calibri" charset="0"/>
              </a:rPr>
              <a:t>Simple past</a:t>
            </a:r>
          </a:p>
        </p:txBody>
      </p:sp>
    </p:spTree>
    <p:extLst>
      <p:ext uri="{BB962C8B-B14F-4D97-AF65-F5344CB8AC3E}">
        <p14:creationId xmlns:p14="http://schemas.microsoft.com/office/powerpoint/2010/main" val="4068182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0201"/>
                                        </p:tgtEl>
                                        <p:attrNameLst>
                                          <p:attrName>style.visibility</p:attrName>
                                        </p:attrNameLst>
                                      </p:cBhvr>
                                      <p:to>
                                        <p:strVal val="visible"/>
                                      </p:to>
                                    </p:set>
                                    <p:anim calcmode="lin" valueType="num">
                                      <p:cBhvr additive="base">
                                        <p:cTn id="7" dur="500" fill="hold"/>
                                        <p:tgtEl>
                                          <p:spTgt spid="520201"/>
                                        </p:tgtEl>
                                        <p:attrNameLst>
                                          <p:attrName>ppt_x</p:attrName>
                                        </p:attrNameLst>
                                      </p:cBhvr>
                                      <p:tavLst>
                                        <p:tav tm="0">
                                          <p:val>
                                            <p:strVal val="1+#ppt_w/2"/>
                                          </p:val>
                                        </p:tav>
                                        <p:tav tm="100000">
                                          <p:val>
                                            <p:strVal val="#ppt_x"/>
                                          </p:val>
                                        </p:tav>
                                      </p:tavLst>
                                    </p:anim>
                                    <p:anim calcmode="lin" valueType="num">
                                      <p:cBhvr additive="base">
                                        <p:cTn id="8" dur="500" fill="hold"/>
                                        <p:tgtEl>
                                          <p:spTgt spid="5202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20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Marker/>
                    </a14:imgEffect>
                    <a14:imgEffect>
                      <a14:brightnessContrast bright="-11000"/>
                    </a14:imgEffect>
                  </a14:imgLayer>
                </a14:imgProps>
              </a:ext>
            </a:extLst>
          </a:blip>
          <a:stretch>
            <a:fillRect/>
          </a:stretch>
        </p:blipFill>
        <p:spPr>
          <a:xfrm>
            <a:off x="0" y="0"/>
            <a:ext cx="9144000" cy="6858000"/>
          </a:xfrm>
          <a:prstGeom prst="rect">
            <a:avLst/>
          </a:prstGeom>
          <a:effectLst/>
        </p:spPr>
      </p:pic>
      <p:sp>
        <p:nvSpPr>
          <p:cNvPr id="7" name="Slide Number Placeholder 5"/>
          <p:cNvSpPr>
            <a:spLocks noGrp="1"/>
          </p:cNvSpPr>
          <p:nvPr>
            <p:ph type="sldNum" sz="quarter" idx="12"/>
          </p:nvPr>
        </p:nvSpPr>
        <p:spPr/>
        <p:txBody>
          <a:bodyPr/>
          <a:lstStyle/>
          <a:p>
            <a:fld id="{4215A03E-5F3C-E846-AEA5-2FAF54F651F8}" type="slidenum">
              <a:rPr lang="en-US">
                <a:solidFill>
                  <a:prstClr val="black">
                    <a:tint val="75000"/>
                  </a:prstClr>
                </a:solidFill>
                <a:latin typeface="Calibri"/>
              </a:rPr>
              <a:pPr/>
              <a:t>38</a:t>
            </a:fld>
            <a:endParaRPr lang="en-US">
              <a:solidFill>
                <a:prstClr val="black">
                  <a:tint val="75000"/>
                </a:prstClr>
              </a:solidFill>
              <a:latin typeface="Calibri"/>
            </a:endParaRPr>
          </a:p>
        </p:txBody>
      </p:sp>
      <p:sp>
        <p:nvSpPr>
          <p:cNvPr id="8" name="Title 1"/>
          <p:cNvSpPr>
            <a:spLocks noGrp="1"/>
          </p:cNvSpPr>
          <p:nvPr>
            <p:ph type="title"/>
          </p:nvPr>
        </p:nvSpPr>
        <p:spPr>
          <a:xfrm>
            <a:off x="457199" y="231541"/>
            <a:ext cx="6518031" cy="1331536"/>
          </a:xfrm>
          <a:noFill/>
        </p:spPr>
        <p:txBody>
          <a:bodyPr>
            <a:normAutofit/>
          </a:bodyPr>
          <a:lstStyle/>
          <a:p>
            <a:r>
              <a:rPr lang="en-US" dirty="0" smtClean="0">
                <a:solidFill>
                  <a:srgbClr val="FFFFFF"/>
                </a:solidFill>
              </a:rPr>
              <a:t>framing in politics   </a:t>
            </a:r>
            <a:br>
              <a:rPr lang="en-US" dirty="0" smtClean="0">
                <a:solidFill>
                  <a:srgbClr val="FFFFFF"/>
                </a:solidFill>
              </a:rPr>
            </a:br>
            <a:r>
              <a:rPr lang="en-US" sz="3200" dirty="0" smtClean="0">
                <a:solidFill>
                  <a:srgbClr val="D2C04A"/>
                </a:solidFill>
                <a:latin typeface="+mn-lt"/>
              </a:rPr>
              <a:t>campaign messages</a:t>
            </a:r>
            <a:endParaRPr lang="en-US" sz="3200" dirty="0">
              <a:solidFill>
                <a:srgbClr val="D2C04A"/>
              </a:solidFill>
              <a:latin typeface="+mn-lt"/>
            </a:endParaRPr>
          </a:p>
        </p:txBody>
      </p:sp>
    </p:spTree>
    <p:extLst>
      <p:ext uri="{BB962C8B-B14F-4D97-AF65-F5344CB8AC3E}">
        <p14:creationId xmlns:p14="http://schemas.microsoft.com/office/powerpoint/2010/main" val="219120148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077A0F2-6E7F-9741-BD35-39F11FFD9E40}" type="slidenum">
              <a:rPr lang="en-US">
                <a:solidFill>
                  <a:prstClr val="black">
                    <a:tint val="75000"/>
                  </a:prstClr>
                </a:solidFill>
                <a:latin typeface="Calibri"/>
              </a:rPr>
              <a:pPr/>
              <a:t>39</a:t>
            </a:fld>
            <a:endParaRPr lang="en-US" dirty="0">
              <a:solidFill>
                <a:prstClr val="black">
                  <a:tint val="75000"/>
                </a:prstClr>
              </a:solidFill>
              <a:latin typeface="Calibri"/>
            </a:endParaRPr>
          </a:p>
        </p:txBody>
      </p:sp>
      <p:sp>
        <p:nvSpPr>
          <p:cNvPr id="176130" name="Rectangle 2"/>
          <p:cNvSpPr>
            <a:spLocks noGrp="1" noChangeArrowheads="1"/>
          </p:cNvSpPr>
          <p:nvPr>
            <p:ph type="title"/>
          </p:nvPr>
        </p:nvSpPr>
        <p:spPr/>
        <p:txBody>
          <a:bodyPr/>
          <a:lstStyle/>
          <a:p>
            <a:r>
              <a:rPr lang="en-US" dirty="0" smtClean="0">
                <a:latin typeface="Bookman Old Style"/>
                <a:cs typeface="Bookman Old Style"/>
              </a:rPr>
              <a:t>Experiment 6</a:t>
            </a:r>
            <a:endParaRPr lang="en-US" sz="2800" b="0" i="1" dirty="0">
              <a:solidFill>
                <a:schemeClr val="bg1"/>
              </a:solidFill>
              <a:latin typeface="Bookman Old Style"/>
              <a:cs typeface="Bookman Old Style"/>
            </a:endParaRPr>
          </a:p>
        </p:txBody>
      </p:sp>
      <p:sp>
        <p:nvSpPr>
          <p:cNvPr id="176131" name="Rectangle 3"/>
          <p:cNvSpPr>
            <a:spLocks noGrp="1" noChangeArrowheads="1"/>
          </p:cNvSpPr>
          <p:nvPr>
            <p:ph type="body" idx="1"/>
          </p:nvPr>
        </p:nvSpPr>
        <p:spPr>
          <a:xfrm>
            <a:off x="614043" y="1719262"/>
            <a:ext cx="8261015" cy="4525963"/>
          </a:xfrm>
        </p:spPr>
        <p:txBody>
          <a:bodyPr>
            <a:normAutofit/>
          </a:bodyPr>
          <a:lstStyle/>
          <a:p>
            <a:r>
              <a:rPr lang="en-US" sz="2800" dirty="0"/>
              <a:t>Political messages influence how people think about candidates, including </a:t>
            </a:r>
            <a:r>
              <a:rPr lang="en-US" sz="2800" dirty="0" smtClean="0"/>
              <a:t>electability, and they influence voting behavior   </a:t>
            </a:r>
            <a:endParaRPr lang="en-US" sz="2800" dirty="0" smtClean="0"/>
          </a:p>
          <a:p>
            <a:endParaRPr lang="en-US" sz="1900" dirty="0" smtClean="0"/>
          </a:p>
          <a:p>
            <a:r>
              <a:rPr lang="en-US" sz="1900" dirty="0" smtClean="0"/>
              <a:t>Example</a:t>
            </a:r>
            <a:r>
              <a:rPr lang="en-US" sz="1900" dirty="0"/>
              <a:t>:</a:t>
            </a:r>
            <a:r>
              <a:rPr lang="en-US" sz="3000" dirty="0"/>
              <a:t> </a:t>
            </a:r>
            <a:endParaRPr lang="en-US" sz="3000" dirty="0" smtClean="0"/>
          </a:p>
          <a:p>
            <a:r>
              <a:rPr lang="en-US" sz="1900" dirty="0" smtClean="0"/>
              <a:t>Negative framing captures attention but if too negative, low voter turn out</a:t>
            </a:r>
            <a:endParaRPr lang="en-US" sz="1900" dirty="0" smtClean="0"/>
          </a:p>
          <a:p>
            <a:endParaRPr lang="en-US" dirty="0"/>
          </a:p>
          <a:p>
            <a:endParaRPr lang="en-US" dirty="0" smtClean="0"/>
          </a:p>
          <a:p>
            <a:r>
              <a:rPr lang="en-US" sz="2000" dirty="0" smtClean="0"/>
              <a:t>UCM </a:t>
            </a:r>
            <a:r>
              <a:rPr lang="en-US" sz="2000" dirty="0" smtClean="0"/>
              <a:t>undergrads (N=354)</a:t>
            </a:r>
          </a:p>
          <a:p>
            <a:endParaRPr lang="en-US" sz="2000" i="1" dirty="0" smtClean="0"/>
          </a:p>
          <a:p>
            <a:endParaRPr lang="en-US" dirty="0"/>
          </a:p>
        </p:txBody>
      </p:sp>
      <p:sp>
        <p:nvSpPr>
          <p:cNvPr id="176132" name="Rectangle 4"/>
          <p:cNvSpPr>
            <a:spLocks noChangeArrowheads="1"/>
          </p:cNvSpPr>
          <p:nvPr/>
        </p:nvSpPr>
        <p:spPr bwMode="auto">
          <a:xfrm>
            <a:off x="5254375" y="6041940"/>
            <a:ext cx="3432425" cy="307777"/>
          </a:xfrm>
          <a:prstGeom prst="rect">
            <a:avLst/>
          </a:prstGeom>
          <a:noFill/>
          <a:ln>
            <a:noFill/>
          </a:ln>
          <a:effectLst/>
          <a:extLst/>
        </p:spPr>
        <p:txBody>
          <a:bodyPr wrap="none">
            <a:spAutoFit/>
          </a:bodyPr>
          <a:lstStyle/>
          <a:p>
            <a:pPr>
              <a:spcBef>
                <a:spcPct val="20000"/>
              </a:spcBef>
            </a:pPr>
            <a:r>
              <a:rPr lang="en-US" sz="1400" dirty="0" err="1">
                <a:solidFill>
                  <a:srgbClr val="BFBFBF"/>
                </a:solidFill>
                <a:latin typeface="Calibri"/>
              </a:rPr>
              <a:t>Fausey</a:t>
            </a:r>
            <a:r>
              <a:rPr lang="en-US" sz="1400" dirty="0">
                <a:solidFill>
                  <a:srgbClr val="BFBFBF"/>
                </a:solidFill>
                <a:latin typeface="Calibri"/>
              </a:rPr>
              <a:t> &amp; </a:t>
            </a:r>
            <a:r>
              <a:rPr lang="en-US" sz="1400" dirty="0">
                <a:solidFill>
                  <a:srgbClr val="BFBFBF"/>
                </a:solidFill>
                <a:latin typeface="Calibri"/>
              </a:rPr>
              <a:t>Matlock 2011, </a:t>
            </a:r>
            <a:r>
              <a:rPr lang="en-US" sz="1400" i="1" dirty="0">
                <a:solidFill>
                  <a:srgbClr val="BFBFBF"/>
                </a:solidFill>
                <a:latin typeface="Calibri"/>
              </a:rPr>
              <a:t>Political Psychology</a:t>
            </a:r>
            <a:endParaRPr lang="en-US" sz="1400" i="1" dirty="0">
              <a:solidFill>
                <a:srgbClr val="BFBFBF"/>
              </a:solidFill>
              <a:latin typeface="Calibri"/>
            </a:endParaRPr>
          </a:p>
        </p:txBody>
      </p:sp>
    </p:spTree>
    <p:extLst>
      <p:ext uri="{BB962C8B-B14F-4D97-AF65-F5344CB8AC3E}">
        <p14:creationId xmlns:p14="http://schemas.microsoft.com/office/powerpoint/2010/main" val="42924288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C3249B8-51A7-7A40-AF8F-B72BE5D5DF5B}" type="slidenum">
              <a:rPr lang="en-US">
                <a:solidFill>
                  <a:prstClr val="black">
                    <a:tint val="75000"/>
                  </a:prstClr>
                </a:solidFill>
                <a:latin typeface="Calibri"/>
              </a:rPr>
              <a:pPr/>
              <a:t>4</a:t>
            </a:fld>
            <a:endParaRPr lang="en-US">
              <a:solidFill>
                <a:prstClr val="black">
                  <a:tint val="75000"/>
                </a:prstClr>
              </a:solidFill>
              <a:latin typeface="Calibri"/>
            </a:endParaRPr>
          </a:p>
        </p:txBody>
      </p:sp>
      <p:sp>
        <p:nvSpPr>
          <p:cNvPr id="315394" name="Rectangle 2"/>
          <p:cNvSpPr>
            <a:spLocks noGrp="1" noChangeArrowheads="1"/>
          </p:cNvSpPr>
          <p:nvPr>
            <p:ph type="title"/>
          </p:nvPr>
        </p:nvSpPr>
        <p:spPr>
          <a:xfrm>
            <a:off x="266526" y="2819400"/>
            <a:ext cx="8229600" cy="1143000"/>
          </a:xfrm>
          <a:noFill/>
          <a:ln>
            <a:noFill/>
            <a:miter lim="800000"/>
            <a:headEnd/>
            <a:tailEnd/>
          </a:ln>
        </p:spPr>
        <p:txBody>
          <a:bodyPr/>
          <a:lstStyle/>
          <a:p>
            <a:pPr algn="ctr"/>
            <a:r>
              <a:rPr lang="en-US" dirty="0"/>
              <a:t>	</a:t>
            </a:r>
            <a:r>
              <a:rPr lang="en-US" dirty="0" smtClean="0">
                <a:solidFill>
                  <a:srgbClr val="DFA926"/>
                </a:solidFill>
              </a:rPr>
              <a:t>Background</a:t>
            </a:r>
            <a:endParaRPr lang="en-US" dirty="0">
              <a:solidFill>
                <a:srgbClr val="DFA926"/>
              </a:solidFill>
            </a:endParaRPr>
          </a:p>
        </p:txBody>
      </p:sp>
    </p:spTree>
    <p:extLst>
      <p:ext uri="{BB962C8B-B14F-4D97-AF65-F5344CB8AC3E}">
        <p14:creationId xmlns:p14="http://schemas.microsoft.com/office/powerpoint/2010/main" val="34888709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0ABF809-93DF-094C-AA01-BFF1DDC12998}" type="slidenum">
              <a:rPr lang="en-US">
                <a:solidFill>
                  <a:prstClr val="black">
                    <a:tint val="75000"/>
                  </a:prstClr>
                </a:solidFill>
                <a:latin typeface="Calibri"/>
              </a:rPr>
              <a:pPr/>
              <a:t>40</a:t>
            </a:fld>
            <a:endParaRPr lang="en-US">
              <a:solidFill>
                <a:prstClr val="black">
                  <a:tint val="75000"/>
                </a:prstClr>
              </a:solidFill>
              <a:latin typeface="Calibri"/>
            </a:endParaRPr>
          </a:p>
        </p:txBody>
      </p:sp>
      <p:pic>
        <p:nvPicPr>
          <p:cNvPr id="327682" name="Picture 9" descr="alg_john_ed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1955800"/>
            <a:ext cx="32004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83" name="Text Box 5"/>
          <p:cNvSpPr txBox="1">
            <a:spLocks noChangeArrowheads="1"/>
          </p:cNvSpPr>
          <p:nvPr/>
        </p:nvSpPr>
        <p:spPr bwMode="auto">
          <a:xfrm>
            <a:off x="3657600" y="1866900"/>
            <a:ext cx="5486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400" dirty="0">
                <a:solidFill>
                  <a:prstClr val="white"/>
                </a:solidFill>
                <a:latin typeface="Calibri" charset="0"/>
              </a:rPr>
              <a:t>Edwards was </a:t>
            </a:r>
            <a:r>
              <a:rPr lang="en-US" sz="2400" dirty="0">
                <a:solidFill>
                  <a:srgbClr val="FFCC00"/>
                </a:solidFill>
                <a:latin typeface="Calibri" charset="0"/>
              </a:rPr>
              <a:t>having an affair </a:t>
            </a:r>
            <a:r>
              <a:rPr lang="en-US" sz="2400" dirty="0">
                <a:solidFill>
                  <a:prstClr val="white"/>
                </a:solidFill>
                <a:latin typeface="Calibri" charset="0"/>
              </a:rPr>
              <a:t>with </a:t>
            </a:r>
          </a:p>
          <a:p>
            <a:r>
              <a:rPr lang="en-US" sz="2400" dirty="0" err="1">
                <a:solidFill>
                  <a:prstClr val="white"/>
                </a:solidFill>
                <a:latin typeface="Calibri" charset="0"/>
              </a:rPr>
              <a:t>Rielle</a:t>
            </a:r>
            <a:r>
              <a:rPr lang="en-US" sz="2400" dirty="0">
                <a:solidFill>
                  <a:prstClr val="white"/>
                </a:solidFill>
                <a:latin typeface="Calibri" charset="0"/>
              </a:rPr>
              <a:t> Hunter, a former campaign worker…         </a:t>
            </a:r>
            <a:r>
              <a:rPr lang="en-US" sz="1600" dirty="0">
                <a:solidFill>
                  <a:prstClr val="white"/>
                </a:solidFill>
                <a:latin typeface="Calibri" charset="0"/>
              </a:rPr>
              <a:t>(National Enquirer) </a:t>
            </a:r>
            <a:endParaRPr lang="en-US" sz="1600" i="1" dirty="0">
              <a:solidFill>
                <a:prstClr val="white"/>
              </a:solidFill>
              <a:latin typeface="Calibri" charset="0"/>
            </a:endParaRPr>
          </a:p>
        </p:txBody>
      </p:sp>
      <p:sp>
        <p:nvSpPr>
          <p:cNvPr id="327684" name="Text Box 6"/>
          <p:cNvSpPr txBox="1">
            <a:spLocks noChangeArrowheads="1"/>
          </p:cNvSpPr>
          <p:nvPr/>
        </p:nvSpPr>
        <p:spPr bwMode="auto">
          <a:xfrm>
            <a:off x="3657600" y="3467100"/>
            <a:ext cx="5486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400" dirty="0">
                <a:solidFill>
                  <a:srgbClr val="FFFFFF"/>
                </a:solidFill>
                <a:latin typeface="Calibri" charset="0"/>
              </a:rPr>
              <a:t>So John Edwards </a:t>
            </a:r>
            <a:r>
              <a:rPr lang="en-US" sz="2400" dirty="0">
                <a:solidFill>
                  <a:srgbClr val="FFCC00"/>
                </a:solidFill>
                <a:latin typeface="Calibri" charset="0"/>
              </a:rPr>
              <a:t>had an affair </a:t>
            </a:r>
            <a:r>
              <a:rPr lang="en-US" sz="2400" dirty="0">
                <a:solidFill>
                  <a:srgbClr val="FFFFFF"/>
                </a:solidFill>
                <a:latin typeface="Calibri" charset="0"/>
              </a:rPr>
              <a:t>– </a:t>
            </a:r>
          </a:p>
          <a:p>
            <a:r>
              <a:rPr lang="en-US" sz="2400" dirty="0">
                <a:solidFill>
                  <a:srgbClr val="FFFFFF"/>
                </a:solidFill>
                <a:latin typeface="Calibri" charset="0"/>
              </a:rPr>
              <a:t>Grow up, adultery is not a political issue. </a:t>
            </a:r>
          </a:p>
          <a:p>
            <a:r>
              <a:rPr lang="en-US" sz="1600" dirty="0">
                <a:solidFill>
                  <a:prstClr val="white"/>
                </a:solidFill>
                <a:latin typeface="Calibri" charset="0"/>
              </a:rPr>
              <a:t>(Huffington Post) </a:t>
            </a:r>
          </a:p>
        </p:txBody>
      </p:sp>
    </p:spTree>
    <p:extLst>
      <p:ext uri="{BB962C8B-B14F-4D97-AF65-F5344CB8AC3E}">
        <p14:creationId xmlns:p14="http://schemas.microsoft.com/office/powerpoint/2010/main" val="11513313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Slide Number Placeholder 4"/>
          <p:cNvSpPr>
            <a:spLocks noGrp="1"/>
          </p:cNvSpPr>
          <p:nvPr>
            <p:ph type="sldNum" sz="quarter" idx="12"/>
          </p:nvPr>
        </p:nvSpPr>
        <p:spPr/>
        <p:txBody>
          <a:bodyPr/>
          <a:lstStyle/>
          <a:p>
            <a:fld id="{3946262B-3EE5-154B-8B70-B6469845A967}" type="slidenum">
              <a:rPr lang="en-US">
                <a:solidFill>
                  <a:prstClr val="black">
                    <a:tint val="75000"/>
                  </a:prstClr>
                </a:solidFill>
                <a:latin typeface="Calibri"/>
              </a:rPr>
              <a:pPr/>
              <a:t>41</a:t>
            </a:fld>
            <a:endParaRPr lang="en-US">
              <a:solidFill>
                <a:prstClr val="black">
                  <a:tint val="75000"/>
                </a:prstClr>
              </a:solidFill>
              <a:latin typeface="Calibri"/>
            </a:endParaRPr>
          </a:p>
        </p:txBody>
      </p:sp>
      <p:graphicFrame>
        <p:nvGraphicFramePr>
          <p:cNvPr id="178179" name="Group 3"/>
          <p:cNvGraphicFramePr>
            <a:graphicFrameLocks noGrp="1"/>
          </p:cNvGraphicFramePr>
          <p:nvPr>
            <p:ph/>
            <p:extLst>
              <p:ext uri="{D42A27DB-BD31-4B8C-83A1-F6EECF244321}">
                <p14:modId xmlns:p14="http://schemas.microsoft.com/office/powerpoint/2010/main" val="2762334995"/>
              </p:ext>
            </p:extLst>
          </p:nvPr>
        </p:nvGraphicFramePr>
        <p:xfrm>
          <a:off x="419100" y="282575"/>
          <a:ext cx="8229600" cy="6499226"/>
        </p:xfrm>
        <a:graphic>
          <a:graphicData uri="http://schemas.openxmlformats.org/drawingml/2006/table">
            <a:tbl>
              <a:tblPr/>
              <a:tblGrid>
                <a:gridCol w="1117600"/>
                <a:gridCol w="3556000"/>
                <a:gridCol w="3556000"/>
              </a:tblGrid>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Arial" charset="0"/>
                        <a:ea typeface="ＭＳ Ｐゴシック" charset="0"/>
                      </a:endParaRPr>
                    </a:p>
                  </a:txBody>
                  <a:tcPr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a typeface="ＭＳ Ｐゴシック" charset="0"/>
                      </a:endParaRP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r>
              <a:tr h="63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Arial" charset="0"/>
                        <a:ea typeface="ＭＳ Ｐゴシック"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Helvetica" charset="0"/>
                          <a:ea typeface="Times New Roman" charset="0"/>
                          <a:cs typeface="Arial" charset="0"/>
                        </a:rPr>
                        <a:t>Simple Past</a:t>
                      </a:r>
                      <a:endParaRPr kumimoji="0" lang="en-US" sz="1400" b="0" i="0" u="none" strike="noStrike" cap="none" normalizeH="0" baseline="0" dirty="0">
                        <a:ln>
                          <a:noFill/>
                        </a:ln>
                        <a:solidFill>
                          <a:srgbClr val="FF0000"/>
                        </a:solidFill>
                        <a:effectLst/>
                        <a:latin typeface="Arial" charset="0"/>
                        <a:ea typeface="Times New Roman"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Helvetica" charset="0"/>
                          <a:ea typeface="Times New Roman" charset="0"/>
                          <a:cs typeface="Arial" charset="0"/>
                        </a:rPr>
                        <a:t>                      </a:t>
                      </a:r>
                      <a:r>
                        <a:rPr kumimoji="0" lang="en-US" sz="1400" b="1" i="0" u="none" strike="noStrike" cap="none" normalizeH="0" baseline="0">
                          <a:ln>
                            <a:noFill/>
                          </a:ln>
                          <a:solidFill>
                            <a:srgbClr val="6699FF"/>
                          </a:solidFill>
                          <a:effectLst/>
                          <a:latin typeface="Helvetica" charset="0"/>
                          <a:ea typeface="Times New Roman" charset="0"/>
                          <a:cs typeface="Arial" charset="0"/>
                        </a:rPr>
                        <a:t>Past Progressive</a:t>
                      </a:r>
                      <a:endParaRPr kumimoji="0" lang="en-US" sz="1400" b="0" i="0" u="none" strike="noStrike" cap="none" normalizeH="0" baseline="0">
                        <a:ln>
                          <a:noFill/>
                        </a:ln>
                        <a:solidFill>
                          <a:srgbClr val="6699FF"/>
                        </a:solidFill>
                        <a:effectLst/>
                        <a:latin typeface="Arial" charset="0"/>
                        <a:ea typeface="Times New Roman" charset="0"/>
                        <a:cs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611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Helvetica" charset="0"/>
                          <a:ea typeface="Times New Roman" charset="0"/>
                          <a:cs typeface="Arial" charset="0"/>
                        </a:rPr>
                        <a:t>       </a:t>
                      </a:r>
                      <a:r>
                        <a:rPr kumimoji="0" lang="en-US" sz="1200" b="1" i="0" u="none" strike="noStrike" cap="none" normalizeH="0" baseline="0">
                          <a:ln>
                            <a:noFill/>
                          </a:ln>
                          <a:solidFill>
                            <a:srgbClr val="FFCC00"/>
                          </a:solidFill>
                          <a:effectLst/>
                          <a:latin typeface="Helvetica" charset="0"/>
                          <a:ea typeface="Times New Roman" charset="0"/>
                          <a:cs typeface="Arial" charset="0"/>
                        </a:rPr>
                        <a:t>Negative</a:t>
                      </a:r>
                      <a:endParaRPr kumimoji="0" lang="en-US" sz="1200" b="0" i="0" u="none" strike="noStrike" cap="none" normalizeH="0" baseline="0">
                        <a:ln>
                          <a:noFill/>
                        </a:ln>
                        <a:solidFill>
                          <a:srgbClr val="FFCC00"/>
                        </a:solidFill>
                        <a:effectLst/>
                        <a:latin typeface="Arial" charset="0"/>
                        <a:ea typeface="Times New Roman"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bg1"/>
                          </a:solidFill>
                          <a:effectLst/>
                          <a:latin typeface="Arial"/>
                          <a:ea typeface="Times New Roman" charset="0"/>
                          <a:cs typeface="Arial" charset="0"/>
                        </a:rPr>
                        <a:t>’</a:t>
                      </a:r>
                      <a:r>
                        <a:rPr kumimoji="0" lang="en-US" sz="1400" b="0" i="0" u="none" strike="noStrike" cap="none" normalizeH="0" baseline="0" dirty="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rgbClr val="FF0000"/>
                          </a:solidFill>
                          <a:effectLst/>
                          <a:latin typeface="Helvetica" charset="0"/>
                          <a:ea typeface="Times New Roman" charset="0"/>
                          <a:cs typeface="Arial" charset="0"/>
                        </a:rPr>
                        <a:t>had an affair</a:t>
                      </a:r>
                      <a:r>
                        <a:rPr kumimoji="0" lang="en-US" sz="1400" b="0" i="0" u="sng" strike="noStrike" cap="none" normalizeH="0" baseline="0" dirty="0">
                          <a:ln>
                            <a:noFill/>
                          </a:ln>
                          <a:solidFill>
                            <a:schemeClr val="bg1"/>
                          </a:solidFill>
                          <a:effectLst/>
                          <a:latin typeface="Helvetica" charset="0"/>
                          <a:ea typeface="Times New Roman" charset="0"/>
                          <a:cs typeface="Arial" charset="0"/>
                        </a:rPr>
                        <a:t> </a:t>
                      </a:r>
                      <a:r>
                        <a:rPr kumimoji="0" lang="en-US" sz="1400" b="0" i="0" u="none" strike="noStrike" cap="none" normalizeH="0" baseline="0" dirty="0">
                          <a:ln>
                            <a:noFill/>
                          </a:ln>
                          <a:solidFill>
                            <a:schemeClr val="bg1"/>
                          </a:solidFill>
                          <a:effectLst/>
                          <a:latin typeface="Helvetica" charset="0"/>
                          <a:ea typeface="Times New Roman" charset="0"/>
                          <a:cs typeface="Arial" charset="0"/>
                        </a:rPr>
                        <a:t>with his assistant and </a:t>
                      </a:r>
                      <a:r>
                        <a:rPr kumimoji="0" lang="en-US" sz="1400" b="0" i="0" u="sng" strike="noStrike" cap="none" normalizeH="0" baseline="0" dirty="0">
                          <a:ln>
                            <a:noFill/>
                          </a:ln>
                          <a:solidFill>
                            <a:srgbClr val="FF0000"/>
                          </a:solidFill>
                          <a:effectLst/>
                          <a:latin typeface="Helvetica" charset="0"/>
                          <a:ea typeface="Times New Roman" charset="0"/>
                          <a:cs typeface="Arial" charset="0"/>
                        </a:rPr>
                        <a:t>took hush money</a:t>
                      </a:r>
                      <a:r>
                        <a:rPr kumimoji="0" lang="en-US" sz="1400" b="0" i="0" u="none" strike="noStrike" cap="none" normalizeH="0" baseline="0" dirty="0">
                          <a:ln>
                            <a:noFill/>
                          </a:ln>
                          <a:solidFill>
                            <a:srgbClr val="FF0000"/>
                          </a:solidFill>
                          <a:effectLst/>
                          <a:latin typeface="Helvetica" charset="0"/>
                          <a:ea typeface="Times New Roman" charset="0"/>
                          <a:cs typeface="Arial" charset="0"/>
                        </a:rPr>
                        <a:t> </a:t>
                      </a:r>
                      <a:r>
                        <a:rPr kumimoji="0" lang="en-US" sz="1400" b="0" i="0" u="none" strike="noStrike" cap="none" normalizeH="0" baseline="0" dirty="0">
                          <a:ln>
                            <a:noFill/>
                          </a:ln>
                          <a:solidFill>
                            <a:schemeClr val="bg1"/>
                          </a:solidFill>
                          <a:effectLst/>
                          <a:latin typeface="Helvetica" charset="0"/>
                          <a:ea typeface="Times New Roman" charset="0"/>
                          <a:cs typeface="Arial" charset="0"/>
                        </a:rPr>
                        <a:t>from a prominent constituent. (</a:t>
                      </a:r>
                      <a:r>
                        <a:rPr kumimoji="0" lang="en-US" sz="1400" b="0" i="1" u="none" strike="noStrike" cap="none" normalizeH="0" baseline="0" dirty="0">
                          <a:ln>
                            <a:noFill/>
                          </a:ln>
                          <a:solidFill>
                            <a:schemeClr val="bg1"/>
                          </a:solidFill>
                          <a:effectLst/>
                          <a:latin typeface="Helvetica" charset="0"/>
                          <a:ea typeface="Times New Roman" charset="0"/>
                          <a:cs typeface="Arial" charset="0"/>
                        </a:rPr>
                        <a:t>N</a:t>
                      </a:r>
                      <a:r>
                        <a:rPr kumimoji="0" lang="en-US" sz="1400" b="0" i="0" u="none" strike="noStrike" cap="none" normalizeH="0" baseline="0" dirty="0">
                          <a:ln>
                            <a:noFill/>
                          </a:ln>
                          <a:solidFill>
                            <a:schemeClr val="bg1"/>
                          </a:solidFill>
                          <a:effectLst/>
                          <a:latin typeface="Helvetica" charset="0"/>
                          <a:ea typeface="Times New Roman" charset="0"/>
                          <a:cs typeface="Arial" charset="0"/>
                        </a:rPr>
                        <a:t>=92)</a:t>
                      </a:r>
                      <a:endParaRPr kumimoji="0" lang="en-US" sz="14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a:ln>
                            <a:noFill/>
                          </a:ln>
                          <a:solidFill>
                            <a:schemeClr val="bg1"/>
                          </a:solidFill>
                          <a:effectLst/>
                          <a:latin typeface="Arial"/>
                          <a:ea typeface="Times New Roman" charset="0"/>
                          <a:cs typeface="Arial" charset="0"/>
                        </a:rPr>
                        <a:t>’</a:t>
                      </a:r>
                      <a:r>
                        <a:rPr kumimoji="0" lang="en-US" sz="1400" b="0" i="0" u="none" strike="noStrike" cap="none" normalizeH="0" baseline="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a:ln>
                            <a:noFill/>
                          </a:ln>
                          <a:solidFill>
                            <a:srgbClr val="6699FF"/>
                          </a:solidFill>
                          <a:effectLst/>
                          <a:latin typeface="Helvetica" charset="0"/>
                          <a:ea typeface="Times New Roman" charset="0"/>
                          <a:cs typeface="Arial" charset="0"/>
                        </a:rPr>
                        <a:t>was having an affair</a:t>
                      </a:r>
                      <a:r>
                        <a:rPr kumimoji="0" lang="en-US" sz="1400" b="0" i="0" u="none" strike="noStrike" cap="none" normalizeH="0" baseline="0">
                          <a:ln>
                            <a:noFill/>
                          </a:ln>
                          <a:solidFill>
                            <a:schemeClr val="bg1"/>
                          </a:solidFill>
                          <a:effectLst/>
                          <a:latin typeface="Helvetica" charset="0"/>
                          <a:ea typeface="Times New Roman" charset="0"/>
                          <a:cs typeface="Arial" charset="0"/>
                        </a:rPr>
                        <a:t> with his assistant and </a:t>
                      </a:r>
                      <a:r>
                        <a:rPr kumimoji="0" lang="en-US" sz="1400" b="0" i="0" u="sng" strike="noStrike" cap="none" normalizeH="0" baseline="0">
                          <a:ln>
                            <a:noFill/>
                          </a:ln>
                          <a:solidFill>
                            <a:srgbClr val="6699FF"/>
                          </a:solidFill>
                          <a:effectLst/>
                          <a:latin typeface="Helvetica" charset="0"/>
                          <a:ea typeface="Times New Roman" charset="0"/>
                          <a:cs typeface="Arial" charset="0"/>
                        </a:rPr>
                        <a:t>was taking hush money</a:t>
                      </a:r>
                      <a:r>
                        <a:rPr kumimoji="0" lang="en-US" sz="1400" b="0" i="0" u="none" strike="noStrike" cap="none" normalizeH="0" baseline="0">
                          <a:ln>
                            <a:noFill/>
                          </a:ln>
                          <a:solidFill>
                            <a:schemeClr val="bg1"/>
                          </a:solidFill>
                          <a:effectLst/>
                          <a:latin typeface="Helvetica" charset="0"/>
                          <a:ea typeface="Times New Roman" charset="0"/>
                          <a:cs typeface="Arial" charset="0"/>
                        </a:rPr>
                        <a:t> from a prominent constituent. (</a:t>
                      </a:r>
                      <a:r>
                        <a:rPr kumimoji="0" lang="en-US" sz="1400" b="0" i="1" u="none" strike="noStrike" cap="none" normalizeH="0" baseline="0">
                          <a:ln>
                            <a:noFill/>
                          </a:ln>
                          <a:solidFill>
                            <a:schemeClr val="bg1"/>
                          </a:solidFill>
                          <a:effectLst/>
                          <a:latin typeface="Helvetica" charset="0"/>
                          <a:ea typeface="Times New Roman" charset="0"/>
                          <a:cs typeface="Arial" charset="0"/>
                        </a:rPr>
                        <a:t>N</a:t>
                      </a:r>
                      <a:r>
                        <a:rPr kumimoji="0" lang="en-US" sz="1400" b="0" i="0" u="none" strike="noStrike" cap="none" normalizeH="0" baseline="0">
                          <a:ln>
                            <a:noFill/>
                          </a:ln>
                          <a:solidFill>
                            <a:schemeClr val="bg1"/>
                          </a:solidFill>
                          <a:effectLst/>
                          <a:latin typeface="Helvetica" charset="0"/>
                          <a:ea typeface="Times New Roman" charset="0"/>
                          <a:cs typeface="Arial" charset="0"/>
                        </a:rPr>
                        <a:t>=96)</a:t>
                      </a:r>
                      <a:endParaRPr kumimoji="0" lang="en-US" sz="1400" b="0" i="0" u="none" strike="noStrike" cap="none" normalizeH="0" baseline="0">
                        <a:ln>
                          <a:noFill/>
                        </a:ln>
                        <a:solidFill>
                          <a:schemeClr val="bg1"/>
                        </a:solidFill>
                        <a:effectLst/>
                        <a:latin typeface="Arial" charset="0"/>
                        <a:ea typeface="Times New Roman" charset="0"/>
                        <a:cs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9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Helvetica" charset="0"/>
                          <a:ea typeface="Times New Roman" charset="0"/>
                          <a:cs typeface="Arial" charset="0"/>
                        </a:rPr>
                        <a:t>        Positive </a:t>
                      </a:r>
                      <a:endParaRPr kumimoji="0" lang="en-US" sz="1200" b="0" i="0" u="none" strike="noStrike" cap="none" normalizeH="0" baseline="0">
                        <a:ln>
                          <a:noFill/>
                        </a:ln>
                        <a:solidFill>
                          <a:schemeClr val="tx1"/>
                        </a:solidFill>
                        <a:effectLst/>
                        <a:latin typeface="Arial" charset="0"/>
                        <a:ea typeface="Times New Roman"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tx1"/>
                          </a:solidFill>
                          <a:effectLst/>
                          <a:latin typeface="Arial"/>
                          <a:ea typeface="Times New Roman" charset="0"/>
                          <a:cs typeface="Arial" charset="0"/>
                        </a:rPr>
                        <a:t>’</a:t>
                      </a:r>
                      <a:r>
                        <a:rPr kumimoji="0" lang="en-US" sz="1400" b="0" i="0" u="none" strike="noStrike" cap="none" normalizeH="0" baseline="0" dirty="0">
                          <a:ln>
                            <a:noFill/>
                          </a:ln>
                          <a:solidFill>
                            <a:schemeClr val="tx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chemeClr val="tx1"/>
                          </a:solidFill>
                          <a:effectLst/>
                          <a:latin typeface="Helvetica" charset="0"/>
                          <a:ea typeface="Times New Roman" charset="0"/>
                          <a:cs typeface="Arial" charset="0"/>
                        </a:rPr>
                        <a:t>rekindled his relationship</a:t>
                      </a:r>
                      <a:r>
                        <a:rPr kumimoji="0" lang="en-US" sz="1400" b="0" i="0" u="none" strike="noStrike" cap="none" normalizeH="0" baseline="0" dirty="0">
                          <a:ln>
                            <a:noFill/>
                          </a:ln>
                          <a:solidFill>
                            <a:schemeClr val="tx1"/>
                          </a:solidFill>
                          <a:effectLst/>
                          <a:latin typeface="Helvetica" charset="0"/>
                          <a:ea typeface="Times New Roman" charset="0"/>
                          <a:cs typeface="Arial" charset="0"/>
                        </a:rPr>
                        <a:t> with his wife and </a:t>
                      </a:r>
                      <a:r>
                        <a:rPr kumimoji="0" lang="en-US" sz="1400" b="0" i="0" u="sng" strike="noStrike" cap="none" normalizeH="0" baseline="0" dirty="0">
                          <a:ln>
                            <a:noFill/>
                          </a:ln>
                          <a:solidFill>
                            <a:schemeClr val="tx1"/>
                          </a:solidFill>
                          <a:effectLst/>
                          <a:latin typeface="Helvetica" charset="0"/>
                          <a:ea typeface="Times New Roman" charset="0"/>
                          <a:cs typeface="Arial" charset="0"/>
                        </a:rPr>
                        <a:t>collected donation money</a:t>
                      </a:r>
                      <a:r>
                        <a:rPr kumimoji="0" lang="en-US" sz="1400" b="0" i="0" u="none" strike="noStrike" cap="none" normalizeH="0" baseline="0" dirty="0">
                          <a:ln>
                            <a:noFill/>
                          </a:ln>
                          <a:solidFill>
                            <a:schemeClr val="tx1"/>
                          </a:solidFill>
                          <a:effectLst/>
                          <a:latin typeface="Helvetica" charset="0"/>
                          <a:ea typeface="Times New Roman" charset="0"/>
                          <a:cs typeface="Arial" charset="0"/>
                        </a:rPr>
                        <a:t> for the American Cancer Society. (</a:t>
                      </a:r>
                      <a:r>
                        <a:rPr kumimoji="0" lang="en-US" sz="1400" b="0" i="1" u="none" strike="noStrike" cap="none" normalizeH="0" baseline="0" dirty="0">
                          <a:ln>
                            <a:noFill/>
                          </a:ln>
                          <a:solidFill>
                            <a:schemeClr val="tx1"/>
                          </a:solidFill>
                          <a:effectLst/>
                          <a:latin typeface="Helvetica" charset="0"/>
                          <a:ea typeface="Times New Roman" charset="0"/>
                          <a:cs typeface="Arial" charset="0"/>
                        </a:rPr>
                        <a:t>N</a:t>
                      </a:r>
                      <a:r>
                        <a:rPr kumimoji="0" lang="en-US" sz="1400" b="0" i="0" u="none" strike="noStrike" cap="none" normalizeH="0" baseline="0" dirty="0">
                          <a:ln>
                            <a:noFill/>
                          </a:ln>
                          <a:solidFill>
                            <a:schemeClr val="tx1"/>
                          </a:solidFill>
                          <a:effectLst/>
                          <a:latin typeface="Helvetica" charset="0"/>
                          <a:ea typeface="Times New Roman" charset="0"/>
                          <a:cs typeface="Arial" charset="0"/>
                        </a:rPr>
                        <a:t>=85)</a:t>
                      </a:r>
                      <a:endParaRPr kumimoji="0" lang="en-US" sz="1400" b="0" i="0" u="none" strike="noStrike" cap="none" normalizeH="0" baseline="0" dirty="0">
                        <a:ln>
                          <a:noFill/>
                        </a:ln>
                        <a:solidFill>
                          <a:schemeClr val="tx1"/>
                        </a:solidFill>
                        <a:effectLst/>
                        <a:latin typeface="Arial" charset="0"/>
                        <a:ea typeface="Times New Roman"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tx1"/>
                          </a:solidFill>
                          <a:effectLst/>
                          <a:latin typeface="Arial"/>
                          <a:ea typeface="Times New Roman" charset="0"/>
                          <a:cs typeface="Arial" charset="0"/>
                        </a:rPr>
                        <a:t>’</a:t>
                      </a:r>
                      <a:r>
                        <a:rPr kumimoji="0" lang="en-US" sz="1400" b="0" i="0" u="none" strike="noStrike" cap="none" normalizeH="0" baseline="0" dirty="0">
                          <a:ln>
                            <a:noFill/>
                          </a:ln>
                          <a:solidFill>
                            <a:schemeClr val="tx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chemeClr val="tx1"/>
                          </a:solidFill>
                          <a:effectLst/>
                          <a:latin typeface="Helvetica" charset="0"/>
                          <a:ea typeface="Times New Roman" charset="0"/>
                          <a:cs typeface="Arial" charset="0"/>
                        </a:rPr>
                        <a:t>was rekindling his relationship</a:t>
                      </a:r>
                      <a:r>
                        <a:rPr kumimoji="0" lang="en-US" sz="1400" b="0" i="0" u="none" strike="noStrike" cap="none" normalizeH="0" baseline="0" dirty="0">
                          <a:ln>
                            <a:noFill/>
                          </a:ln>
                          <a:solidFill>
                            <a:schemeClr val="tx1"/>
                          </a:solidFill>
                          <a:effectLst/>
                          <a:latin typeface="Helvetica" charset="0"/>
                          <a:ea typeface="Times New Roman" charset="0"/>
                          <a:cs typeface="Arial" charset="0"/>
                        </a:rPr>
                        <a:t> with his wife and </a:t>
                      </a:r>
                      <a:r>
                        <a:rPr kumimoji="0" lang="en-US" sz="1400" b="0" i="0" u="sng" strike="noStrike" cap="none" normalizeH="0" baseline="0" dirty="0">
                          <a:ln>
                            <a:noFill/>
                          </a:ln>
                          <a:solidFill>
                            <a:schemeClr val="tx1"/>
                          </a:solidFill>
                          <a:effectLst/>
                          <a:latin typeface="Helvetica" charset="0"/>
                          <a:ea typeface="Times New Roman" charset="0"/>
                          <a:cs typeface="Arial" charset="0"/>
                        </a:rPr>
                        <a:t>was collecting donation money</a:t>
                      </a:r>
                      <a:r>
                        <a:rPr kumimoji="0" lang="en-US" sz="1400" b="0" i="0" u="none" strike="noStrike" cap="none" normalizeH="0" baseline="0" dirty="0">
                          <a:ln>
                            <a:noFill/>
                          </a:ln>
                          <a:solidFill>
                            <a:schemeClr val="tx1"/>
                          </a:solidFill>
                          <a:effectLst/>
                          <a:latin typeface="Helvetica" charset="0"/>
                          <a:ea typeface="Times New Roman" charset="0"/>
                          <a:cs typeface="Arial" charset="0"/>
                        </a:rPr>
                        <a:t> for the American Cancer Society. (</a:t>
                      </a:r>
                      <a:r>
                        <a:rPr kumimoji="0" lang="en-US" sz="1400" b="0" i="1" u="none" strike="noStrike" cap="none" normalizeH="0" baseline="0" dirty="0">
                          <a:ln>
                            <a:noFill/>
                          </a:ln>
                          <a:solidFill>
                            <a:schemeClr val="tx1"/>
                          </a:solidFill>
                          <a:effectLst/>
                          <a:latin typeface="Helvetica" charset="0"/>
                          <a:ea typeface="Times New Roman" charset="0"/>
                          <a:cs typeface="Arial" charset="0"/>
                        </a:rPr>
                        <a:t>N</a:t>
                      </a:r>
                      <a:r>
                        <a:rPr kumimoji="0" lang="en-US" sz="1400" b="0" i="0" u="none" strike="noStrike" cap="none" normalizeH="0" baseline="0" dirty="0">
                          <a:ln>
                            <a:noFill/>
                          </a:ln>
                          <a:solidFill>
                            <a:schemeClr val="tx1"/>
                          </a:solidFill>
                          <a:effectLst/>
                          <a:latin typeface="Helvetica" charset="0"/>
                          <a:ea typeface="Times New Roman" charset="0"/>
                          <a:cs typeface="Arial" charset="0"/>
                        </a:rPr>
                        <a:t>=81)</a:t>
                      </a:r>
                      <a:endParaRPr kumimoji="0" lang="en-US" sz="1400" b="0" i="0" u="none" strike="noStrike" cap="none" normalizeH="0" baseline="0" dirty="0">
                        <a:ln>
                          <a:noFill/>
                        </a:ln>
                        <a:solidFill>
                          <a:schemeClr val="tx1"/>
                        </a:solidFill>
                        <a:effectLst/>
                        <a:latin typeface="Arial" charset="0"/>
                        <a:ea typeface="Times New Roman" charset="0"/>
                        <a:cs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178198" name="Text Box 22"/>
          <p:cNvSpPr txBox="1">
            <a:spLocks noChangeArrowheads="1"/>
          </p:cNvSpPr>
          <p:nvPr/>
        </p:nvSpPr>
        <p:spPr bwMode="auto">
          <a:xfrm>
            <a:off x="381000" y="304800"/>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a:solidFill>
                  <a:prstClr val="white"/>
                </a:solidFill>
                <a:latin typeface="Calibri"/>
              </a:rPr>
              <a:t>Stimuli</a:t>
            </a:r>
          </a:p>
        </p:txBody>
      </p:sp>
    </p:spTree>
    <p:extLst>
      <p:ext uri="{BB962C8B-B14F-4D97-AF65-F5344CB8AC3E}">
        <p14:creationId xmlns:p14="http://schemas.microsoft.com/office/powerpoint/2010/main" val="41607359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Slide Number Placeholder 4"/>
          <p:cNvSpPr>
            <a:spLocks noGrp="1"/>
          </p:cNvSpPr>
          <p:nvPr>
            <p:ph type="sldNum" sz="quarter" idx="12"/>
          </p:nvPr>
        </p:nvSpPr>
        <p:spPr/>
        <p:txBody>
          <a:bodyPr/>
          <a:lstStyle/>
          <a:p>
            <a:fld id="{BFBBD173-8DCC-F349-84B3-080D8D3D1C8E}" type="slidenum">
              <a:rPr lang="en-US">
                <a:solidFill>
                  <a:prstClr val="black">
                    <a:tint val="75000"/>
                  </a:prstClr>
                </a:solidFill>
                <a:latin typeface="Calibri"/>
              </a:rPr>
              <a:pPr/>
              <a:t>42</a:t>
            </a:fld>
            <a:endParaRPr lang="en-US">
              <a:solidFill>
                <a:prstClr val="black">
                  <a:tint val="75000"/>
                </a:prstClr>
              </a:solidFill>
              <a:latin typeface="Calibri"/>
            </a:endParaRPr>
          </a:p>
        </p:txBody>
      </p:sp>
      <p:sp>
        <p:nvSpPr>
          <p:cNvPr id="180226" name="Text Box 2"/>
          <p:cNvSpPr txBox="1">
            <a:spLocks noChangeArrowheads="1"/>
          </p:cNvSpPr>
          <p:nvPr/>
        </p:nvSpPr>
        <p:spPr bwMode="auto">
          <a:xfrm>
            <a:off x="381000" y="304800"/>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a:solidFill>
                  <a:prstClr val="white"/>
                </a:solidFill>
                <a:latin typeface="Calibri"/>
              </a:rPr>
              <a:t>Stimuli</a:t>
            </a:r>
          </a:p>
        </p:txBody>
      </p:sp>
      <p:graphicFrame>
        <p:nvGraphicFramePr>
          <p:cNvPr id="180249" name="Group 25"/>
          <p:cNvGraphicFramePr>
            <a:graphicFrameLocks noGrp="1"/>
          </p:cNvGraphicFramePr>
          <p:nvPr>
            <p:ph/>
            <p:extLst>
              <p:ext uri="{D42A27DB-BD31-4B8C-83A1-F6EECF244321}">
                <p14:modId xmlns:p14="http://schemas.microsoft.com/office/powerpoint/2010/main" val="2548640552"/>
              </p:ext>
            </p:extLst>
          </p:nvPr>
        </p:nvGraphicFramePr>
        <p:xfrm>
          <a:off x="444500" y="304800"/>
          <a:ext cx="8229600" cy="6370321"/>
        </p:xfrm>
        <a:graphic>
          <a:graphicData uri="http://schemas.openxmlformats.org/drawingml/2006/table">
            <a:tbl>
              <a:tblPr/>
              <a:tblGrid>
                <a:gridCol w="1117600"/>
                <a:gridCol w="3556000"/>
                <a:gridCol w="3556000"/>
              </a:tblGrid>
              <a:tr h="58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Arial" charset="0"/>
                        <a:ea typeface="ＭＳ Ｐゴシック" charset="0"/>
                      </a:endParaRPr>
                    </a:p>
                  </a:txBody>
                  <a:tcPr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a typeface="ＭＳ Ｐゴシック" charset="0"/>
                      </a:endParaRP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r>
              <a:tr h="574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Arial" charset="0"/>
                        <a:ea typeface="ＭＳ Ｐゴシック"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Helvetica" charset="0"/>
                          <a:ea typeface="Times New Roman" charset="0"/>
                          <a:cs typeface="Arial" charset="0"/>
                        </a:rPr>
                        <a:t>Simple Past</a:t>
                      </a:r>
                      <a:endParaRPr kumimoji="0" lang="en-US" sz="1400" b="0" i="0" u="none" strike="noStrike" cap="none" normalizeH="0" baseline="0" dirty="0">
                        <a:ln>
                          <a:noFill/>
                        </a:ln>
                        <a:solidFill>
                          <a:srgbClr val="FF0000"/>
                        </a:solidFill>
                        <a:effectLst/>
                        <a:latin typeface="Arial" charset="0"/>
                        <a:ea typeface="Times New Roman"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Helvetica" charset="0"/>
                          <a:ea typeface="Times New Roman" charset="0"/>
                          <a:cs typeface="Arial" charset="0"/>
                        </a:rPr>
                        <a:t>                      </a:t>
                      </a:r>
                      <a:r>
                        <a:rPr kumimoji="0" lang="en-US" sz="1400" b="1" i="0" u="none" strike="noStrike" cap="none" normalizeH="0" baseline="0">
                          <a:ln>
                            <a:noFill/>
                          </a:ln>
                          <a:solidFill>
                            <a:srgbClr val="6699FF"/>
                          </a:solidFill>
                          <a:effectLst/>
                          <a:latin typeface="Helvetica" charset="0"/>
                          <a:ea typeface="Times New Roman" charset="0"/>
                          <a:cs typeface="Arial" charset="0"/>
                        </a:rPr>
                        <a:t>Past Progressive</a:t>
                      </a:r>
                      <a:endParaRPr kumimoji="0" lang="en-US" sz="1400" b="0" i="0" u="none" strike="noStrike" cap="none" normalizeH="0" baseline="0">
                        <a:ln>
                          <a:noFill/>
                        </a:ln>
                        <a:solidFill>
                          <a:srgbClr val="6699FF"/>
                        </a:solidFill>
                        <a:effectLst/>
                        <a:latin typeface="Arial" charset="0"/>
                        <a:ea typeface="Times New Roman" charset="0"/>
                        <a:cs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76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Helvetica" charset="0"/>
                          <a:ea typeface="Times New Roman" charset="0"/>
                          <a:cs typeface="Arial" charset="0"/>
                        </a:rPr>
                        <a:t>       </a:t>
                      </a:r>
                      <a:r>
                        <a:rPr kumimoji="0" lang="en-US" sz="1200" b="1" i="0" u="none" strike="noStrike" cap="none" normalizeH="0" baseline="0">
                          <a:ln>
                            <a:noFill/>
                          </a:ln>
                          <a:solidFill>
                            <a:srgbClr val="FFCC00"/>
                          </a:solidFill>
                          <a:effectLst/>
                          <a:latin typeface="Helvetica" charset="0"/>
                          <a:ea typeface="Times New Roman" charset="0"/>
                          <a:cs typeface="Arial" charset="0"/>
                        </a:rPr>
                        <a:t>Negative</a:t>
                      </a:r>
                      <a:endParaRPr kumimoji="0" lang="en-US" sz="1200" b="0" i="0" u="none" strike="noStrike" cap="none" normalizeH="0" baseline="0">
                        <a:ln>
                          <a:noFill/>
                        </a:ln>
                        <a:solidFill>
                          <a:srgbClr val="FFCC00"/>
                        </a:solidFill>
                        <a:effectLst/>
                        <a:latin typeface="Arial" charset="0"/>
                        <a:ea typeface="Times New Roman"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bg1"/>
                          </a:solidFill>
                          <a:effectLst/>
                          <a:latin typeface="Arial"/>
                          <a:ea typeface="Times New Roman" charset="0"/>
                          <a:cs typeface="Arial" charset="0"/>
                        </a:rPr>
                        <a:t>’</a:t>
                      </a:r>
                      <a:r>
                        <a:rPr kumimoji="0" lang="en-US" sz="1400" b="0" i="0" u="none" strike="noStrike" cap="none" normalizeH="0" baseline="0" dirty="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rgbClr val="FF0000"/>
                          </a:solidFill>
                          <a:effectLst/>
                          <a:latin typeface="Helvetica" charset="0"/>
                          <a:ea typeface="Times New Roman" charset="0"/>
                          <a:cs typeface="Arial" charset="0"/>
                        </a:rPr>
                        <a:t>had an affair </a:t>
                      </a:r>
                      <a:r>
                        <a:rPr kumimoji="0" lang="en-US" sz="1400" b="0" i="0" u="none" strike="noStrike" cap="none" normalizeH="0" baseline="0" dirty="0">
                          <a:ln>
                            <a:noFill/>
                          </a:ln>
                          <a:solidFill>
                            <a:schemeClr val="bg1"/>
                          </a:solidFill>
                          <a:effectLst/>
                          <a:latin typeface="Helvetica" charset="0"/>
                          <a:ea typeface="Times New Roman" charset="0"/>
                          <a:cs typeface="Arial" charset="0"/>
                        </a:rPr>
                        <a:t>with his assistant and </a:t>
                      </a:r>
                      <a:r>
                        <a:rPr kumimoji="0" lang="en-US" sz="1400" b="0" i="0" u="sng" strike="noStrike" cap="none" normalizeH="0" baseline="0" dirty="0">
                          <a:ln>
                            <a:noFill/>
                          </a:ln>
                          <a:solidFill>
                            <a:srgbClr val="FF0000"/>
                          </a:solidFill>
                          <a:effectLst/>
                          <a:latin typeface="Helvetica" charset="0"/>
                          <a:ea typeface="Times New Roman" charset="0"/>
                          <a:cs typeface="Arial" charset="0"/>
                        </a:rPr>
                        <a:t>took hush money</a:t>
                      </a:r>
                      <a:r>
                        <a:rPr kumimoji="0" lang="en-US" sz="1400" b="0" i="0" u="none" strike="noStrike" cap="none" normalizeH="0" baseline="0" dirty="0">
                          <a:ln>
                            <a:noFill/>
                          </a:ln>
                          <a:solidFill>
                            <a:srgbClr val="FF0000"/>
                          </a:solidFill>
                          <a:effectLst/>
                          <a:latin typeface="Helvetica" charset="0"/>
                          <a:ea typeface="Times New Roman" charset="0"/>
                          <a:cs typeface="Arial" charset="0"/>
                        </a:rPr>
                        <a:t> </a:t>
                      </a:r>
                      <a:r>
                        <a:rPr kumimoji="0" lang="en-US" sz="1400" b="0" i="0" u="none" strike="noStrike" cap="none" normalizeH="0" baseline="0" dirty="0">
                          <a:ln>
                            <a:noFill/>
                          </a:ln>
                          <a:solidFill>
                            <a:schemeClr val="bg1"/>
                          </a:solidFill>
                          <a:effectLst/>
                          <a:latin typeface="Helvetica" charset="0"/>
                          <a:ea typeface="Times New Roman" charset="0"/>
                          <a:cs typeface="Arial" charset="0"/>
                        </a:rPr>
                        <a:t>from a prominent constituent. (</a:t>
                      </a:r>
                      <a:r>
                        <a:rPr kumimoji="0" lang="en-US" sz="1400" b="0" i="1" u="none" strike="noStrike" cap="none" normalizeH="0" baseline="0" dirty="0">
                          <a:ln>
                            <a:noFill/>
                          </a:ln>
                          <a:solidFill>
                            <a:schemeClr val="bg1"/>
                          </a:solidFill>
                          <a:effectLst/>
                          <a:latin typeface="Helvetica" charset="0"/>
                          <a:ea typeface="Times New Roman" charset="0"/>
                          <a:cs typeface="Arial" charset="0"/>
                        </a:rPr>
                        <a:t>N</a:t>
                      </a:r>
                      <a:r>
                        <a:rPr kumimoji="0" lang="en-US" sz="1400" b="0" i="0" u="none" strike="noStrike" cap="none" normalizeH="0" baseline="0" dirty="0">
                          <a:ln>
                            <a:noFill/>
                          </a:ln>
                          <a:solidFill>
                            <a:schemeClr val="bg1"/>
                          </a:solidFill>
                          <a:effectLst/>
                          <a:latin typeface="Helvetica" charset="0"/>
                          <a:ea typeface="Times New Roman" charset="0"/>
                          <a:cs typeface="Arial" charset="0"/>
                        </a:rPr>
                        <a:t>=92)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Helvetica"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bg1"/>
                          </a:solidFill>
                          <a:effectLst/>
                          <a:latin typeface="Arial"/>
                          <a:ea typeface="Times New Roman" charset="0"/>
                          <a:cs typeface="Arial" charset="0"/>
                        </a:rPr>
                        <a:t>’</a:t>
                      </a:r>
                      <a:r>
                        <a:rPr kumimoji="0" lang="en-US" sz="1400" b="0" i="0" u="none" strike="noStrike" cap="none" normalizeH="0" baseline="0" dirty="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rgbClr val="99CCFF"/>
                          </a:solidFill>
                          <a:effectLst/>
                          <a:latin typeface="Helvetica" charset="0"/>
                          <a:ea typeface="Times New Roman" charset="0"/>
                          <a:cs typeface="Arial" charset="0"/>
                        </a:rPr>
                        <a:t>was having an affair</a:t>
                      </a:r>
                      <a:r>
                        <a:rPr kumimoji="0" lang="en-US" sz="1400" b="0" i="0" u="none" strike="noStrike" cap="none" normalizeH="0" baseline="0" dirty="0">
                          <a:ln>
                            <a:noFill/>
                          </a:ln>
                          <a:solidFill>
                            <a:schemeClr val="bg1"/>
                          </a:solidFill>
                          <a:effectLst/>
                          <a:latin typeface="Helvetica" charset="0"/>
                          <a:ea typeface="Times New Roman" charset="0"/>
                          <a:cs typeface="Arial" charset="0"/>
                        </a:rPr>
                        <a:t> with his assistant and </a:t>
                      </a:r>
                      <a:r>
                        <a:rPr kumimoji="0" lang="en-US" sz="1400" b="0" i="0" u="sng" strike="noStrike" cap="none" normalizeH="0" baseline="0" dirty="0">
                          <a:ln>
                            <a:noFill/>
                          </a:ln>
                          <a:solidFill>
                            <a:srgbClr val="99CCFF"/>
                          </a:solidFill>
                          <a:effectLst/>
                          <a:latin typeface="Helvetica" charset="0"/>
                          <a:ea typeface="Times New Roman" charset="0"/>
                          <a:cs typeface="Arial" charset="0"/>
                        </a:rPr>
                        <a:t>was taking hush money</a:t>
                      </a:r>
                      <a:r>
                        <a:rPr kumimoji="0" lang="en-US" sz="1400" b="0" i="0" u="none" strike="noStrike" cap="none" normalizeH="0" baseline="0" dirty="0">
                          <a:ln>
                            <a:noFill/>
                          </a:ln>
                          <a:solidFill>
                            <a:schemeClr val="bg1"/>
                          </a:solidFill>
                          <a:effectLst/>
                          <a:latin typeface="Helvetica" charset="0"/>
                          <a:ea typeface="Times New Roman" charset="0"/>
                          <a:cs typeface="Arial" charset="0"/>
                        </a:rPr>
                        <a:t> from a prominent constituent. (</a:t>
                      </a:r>
                      <a:r>
                        <a:rPr kumimoji="0" lang="en-US" sz="1400" b="0" i="1" u="none" strike="noStrike" cap="none" normalizeH="0" baseline="0" dirty="0">
                          <a:ln>
                            <a:noFill/>
                          </a:ln>
                          <a:solidFill>
                            <a:schemeClr val="bg1"/>
                          </a:solidFill>
                          <a:effectLst/>
                          <a:latin typeface="Helvetica" charset="0"/>
                          <a:ea typeface="Times New Roman" charset="0"/>
                          <a:cs typeface="Arial" charset="0"/>
                        </a:rPr>
                        <a:t>N</a:t>
                      </a:r>
                      <a:r>
                        <a:rPr kumimoji="0" lang="en-US" sz="1400" b="0" i="0" u="none" strike="noStrike" cap="none" normalizeH="0" baseline="0" dirty="0">
                          <a:ln>
                            <a:noFill/>
                          </a:ln>
                          <a:solidFill>
                            <a:schemeClr val="bg1"/>
                          </a:solidFill>
                          <a:effectLst/>
                          <a:latin typeface="Helvetica" charset="0"/>
                          <a:ea typeface="Times New Roman" charset="0"/>
                          <a:cs typeface="Arial" charset="0"/>
                        </a:rPr>
                        <a:t>=96)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Helvetica"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Helvetica"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7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Helvetica" charset="0"/>
                          <a:ea typeface="Times New Roman" charset="0"/>
                          <a:cs typeface="Arial" charset="0"/>
                        </a:rPr>
                        <a:t>        </a:t>
                      </a:r>
                      <a:r>
                        <a:rPr kumimoji="0" lang="en-US" sz="1200" b="1" i="0" u="none" strike="noStrike" cap="none" normalizeH="0" baseline="0" dirty="0">
                          <a:ln>
                            <a:noFill/>
                          </a:ln>
                          <a:solidFill>
                            <a:schemeClr val="accent3"/>
                          </a:solidFill>
                          <a:effectLst/>
                          <a:latin typeface="Helvetica" charset="0"/>
                          <a:ea typeface="Times New Roman" charset="0"/>
                          <a:cs typeface="Arial" charset="0"/>
                        </a:rPr>
                        <a:t>Positive</a:t>
                      </a:r>
                      <a:r>
                        <a:rPr kumimoji="0" lang="en-US" sz="1200" b="1" i="0" u="none" strike="noStrike" cap="none" normalizeH="0" baseline="0" dirty="0">
                          <a:ln>
                            <a:noFill/>
                          </a:ln>
                          <a:solidFill>
                            <a:schemeClr val="bg1"/>
                          </a:solidFill>
                          <a:effectLst/>
                          <a:latin typeface="Helvetica" charset="0"/>
                          <a:ea typeface="Times New Roman" charset="0"/>
                          <a:cs typeface="Arial" charset="0"/>
                        </a:rPr>
                        <a:t> </a:t>
                      </a:r>
                      <a:endParaRPr kumimoji="0" lang="en-US" sz="12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bg1"/>
                          </a:solidFill>
                          <a:effectLst/>
                          <a:latin typeface="Arial"/>
                          <a:ea typeface="Times New Roman" charset="0"/>
                          <a:cs typeface="Arial" charset="0"/>
                        </a:rPr>
                        <a:t>’</a:t>
                      </a:r>
                      <a:r>
                        <a:rPr kumimoji="0" lang="en-US" sz="1400" b="0" i="0" u="none" strike="noStrike" cap="none" normalizeH="0" baseline="0" dirty="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rgbClr val="FF0000"/>
                          </a:solidFill>
                          <a:effectLst/>
                          <a:latin typeface="Helvetica" charset="0"/>
                          <a:ea typeface="Times New Roman" charset="0"/>
                          <a:cs typeface="Arial" charset="0"/>
                        </a:rPr>
                        <a:t>rekindled his relationship</a:t>
                      </a:r>
                      <a:r>
                        <a:rPr kumimoji="0" lang="en-US" sz="1400" b="0" i="0" u="none" strike="noStrike" cap="none" normalizeH="0" baseline="0" dirty="0">
                          <a:ln>
                            <a:noFill/>
                          </a:ln>
                          <a:solidFill>
                            <a:srgbClr val="FF0000"/>
                          </a:solidFill>
                          <a:effectLst/>
                          <a:latin typeface="Helvetica" charset="0"/>
                          <a:ea typeface="Times New Roman" charset="0"/>
                          <a:cs typeface="Arial" charset="0"/>
                        </a:rPr>
                        <a:t> </a:t>
                      </a:r>
                      <a:r>
                        <a:rPr kumimoji="0" lang="en-US" sz="1400" b="0" i="0" u="none" strike="noStrike" cap="none" normalizeH="0" baseline="0" dirty="0">
                          <a:ln>
                            <a:noFill/>
                          </a:ln>
                          <a:solidFill>
                            <a:schemeClr val="bg1"/>
                          </a:solidFill>
                          <a:effectLst/>
                          <a:latin typeface="Helvetica" charset="0"/>
                          <a:ea typeface="Times New Roman" charset="0"/>
                          <a:cs typeface="Arial" charset="0"/>
                        </a:rPr>
                        <a:t>with his wife and </a:t>
                      </a:r>
                      <a:r>
                        <a:rPr kumimoji="0" lang="en-US" sz="1400" b="0" i="0" u="sng" strike="noStrike" cap="none" normalizeH="0" baseline="0" dirty="0">
                          <a:ln>
                            <a:noFill/>
                          </a:ln>
                          <a:solidFill>
                            <a:srgbClr val="FF0000"/>
                          </a:solidFill>
                          <a:effectLst/>
                          <a:latin typeface="Helvetica" charset="0"/>
                          <a:ea typeface="Times New Roman" charset="0"/>
                          <a:cs typeface="Arial" charset="0"/>
                        </a:rPr>
                        <a:t>collected donation money</a:t>
                      </a:r>
                      <a:r>
                        <a:rPr kumimoji="0" lang="en-US" sz="1400" b="0" i="0" u="none" strike="noStrike" cap="none" normalizeH="0" baseline="0" dirty="0">
                          <a:ln>
                            <a:noFill/>
                          </a:ln>
                          <a:solidFill>
                            <a:srgbClr val="FF0000"/>
                          </a:solidFill>
                          <a:effectLst/>
                          <a:latin typeface="Helvetica" charset="0"/>
                          <a:ea typeface="Times New Roman" charset="0"/>
                          <a:cs typeface="Arial" charset="0"/>
                        </a:rPr>
                        <a:t> </a:t>
                      </a:r>
                      <a:r>
                        <a:rPr kumimoji="0" lang="en-US" sz="1400" b="0" i="0" u="none" strike="noStrike" cap="none" normalizeH="0" baseline="0" dirty="0">
                          <a:ln>
                            <a:noFill/>
                          </a:ln>
                          <a:solidFill>
                            <a:schemeClr val="bg1"/>
                          </a:solidFill>
                          <a:effectLst/>
                          <a:latin typeface="Helvetica" charset="0"/>
                          <a:ea typeface="Times New Roman" charset="0"/>
                          <a:cs typeface="Arial" charset="0"/>
                        </a:rPr>
                        <a:t>for the American Cancer Society. (</a:t>
                      </a:r>
                      <a:r>
                        <a:rPr kumimoji="0" lang="en-US" sz="1400" b="0" i="1" u="none" strike="noStrike" cap="none" normalizeH="0" baseline="0" dirty="0">
                          <a:ln>
                            <a:noFill/>
                          </a:ln>
                          <a:solidFill>
                            <a:schemeClr val="bg1"/>
                          </a:solidFill>
                          <a:effectLst/>
                          <a:latin typeface="Helvetica" charset="0"/>
                          <a:ea typeface="Times New Roman" charset="0"/>
                          <a:cs typeface="Arial" charset="0"/>
                        </a:rPr>
                        <a:t>N</a:t>
                      </a:r>
                      <a:r>
                        <a:rPr kumimoji="0" lang="en-US" sz="1400" b="0" i="0" u="none" strike="noStrike" cap="none" normalizeH="0" baseline="0" dirty="0">
                          <a:ln>
                            <a:noFill/>
                          </a:ln>
                          <a:solidFill>
                            <a:schemeClr val="bg1"/>
                          </a:solidFill>
                          <a:effectLst/>
                          <a:latin typeface="Helvetica" charset="0"/>
                          <a:ea typeface="Times New Roman" charset="0"/>
                          <a:cs typeface="Arial" charset="0"/>
                        </a:rPr>
                        <a:t>=85)</a:t>
                      </a:r>
                      <a:endParaRPr kumimoji="0" lang="en-US" sz="14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bg1"/>
                          </a:solidFill>
                          <a:effectLst/>
                          <a:latin typeface="Arial"/>
                          <a:ea typeface="Times New Roman" charset="0"/>
                          <a:cs typeface="Arial" charset="0"/>
                        </a:rPr>
                        <a:t>’</a:t>
                      </a:r>
                      <a:r>
                        <a:rPr kumimoji="0" lang="en-US" sz="1400" b="0" i="0" u="none" strike="noStrike" cap="none" normalizeH="0" baseline="0" dirty="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rgbClr val="99CCFF"/>
                          </a:solidFill>
                          <a:effectLst/>
                          <a:latin typeface="Helvetica" charset="0"/>
                          <a:ea typeface="Times New Roman" charset="0"/>
                          <a:cs typeface="Arial" charset="0"/>
                        </a:rPr>
                        <a:t>was rekindling his relationship</a:t>
                      </a:r>
                      <a:r>
                        <a:rPr kumimoji="0" lang="en-US" sz="1400" b="0" i="0" u="none" strike="noStrike" cap="none" normalizeH="0" baseline="0" dirty="0">
                          <a:ln>
                            <a:noFill/>
                          </a:ln>
                          <a:solidFill>
                            <a:schemeClr val="bg1"/>
                          </a:solidFill>
                          <a:effectLst/>
                          <a:latin typeface="Helvetica" charset="0"/>
                          <a:ea typeface="Times New Roman" charset="0"/>
                          <a:cs typeface="Arial" charset="0"/>
                        </a:rPr>
                        <a:t> with his wife and </a:t>
                      </a:r>
                      <a:r>
                        <a:rPr kumimoji="0" lang="en-US" sz="1400" b="0" i="0" u="sng" strike="noStrike" cap="none" normalizeH="0" baseline="0" dirty="0">
                          <a:ln>
                            <a:noFill/>
                          </a:ln>
                          <a:solidFill>
                            <a:srgbClr val="99CCFF"/>
                          </a:solidFill>
                          <a:effectLst/>
                          <a:latin typeface="Helvetica" charset="0"/>
                          <a:ea typeface="Times New Roman" charset="0"/>
                          <a:cs typeface="Arial" charset="0"/>
                        </a:rPr>
                        <a:t>was collecting donation money</a:t>
                      </a:r>
                      <a:r>
                        <a:rPr kumimoji="0" lang="en-US" sz="1400" b="0" i="0" u="none" strike="noStrike" cap="none" normalizeH="0" baseline="0" dirty="0">
                          <a:ln>
                            <a:noFill/>
                          </a:ln>
                          <a:solidFill>
                            <a:schemeClr val="bg1"/>
                          </a:solidFill>
                          <a:effectLst/>
                          <a:latin typeface="Helvetica" charset="0"/>
                          <a:ea typeface="Times New Roman" charset="0"/>
                          <a:cs typeface="Arial" charset="0"/>
                        </a:rPr>
                        <a:t> for the American Cancer Society. (</a:t>
                      </a:r>
                      <a:r>
                        <a:rPr kumimoji="0" lang="en-US" sz="1400" b="0" i="1" u="none" strike="noStrike" cap="none" normalizeH="0" baseline="0" dirty="0">
                          <a:ln>
                            <a:noFill/>
                          </a:ln>
                          <a:solidFill>
                            <a:schemeClr val="bg1"/>
                          </a:solidFill>
                          <a:effectLst/>
                          <a:latin typeface="Helvetica" charset="0"/>
                          <a:ea typeface="Times New Roman" charset="0"/>
                          <a:cs typeface="Arial" charset="0"/>
                        </a:rPr>
                        <a:t>N</a:t>
                      </a:r>
                      <a:r>
                        <a:rPr kumimoji="0" lang="en-US" sz="1400" b="0" i="0" u="none" strike="noStrike" cap="none" normalizeH="0" baseline="0" dirty="0">
                          <a:ln>
                            <a:noFill/>
                          </a:ln>
                          <a:solidFill>
                            <a:schemeClr val="bg1"/>
                          </a:solidFill>
                          <a:effectLst/>
                          <a:latin typeface="Helvetica" charset="0"/>
                          <a:ea typeface="Times New Roman" charset="0"/>
                          <a:cs typeface="Arial" charset="0"/>
                        </a:rPr>
                        <a:t>=81)</a:t>
                      </a:r>
                      <a:endParaRPr kumimoji="0" lang="en-US" sz="14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28363530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Slide Number Placeholder 4"/>
          <p:cNvSpPr>
            <a:spLocks noGrp="1"/>
          </p:cNvSpPr>
          <p:nvPr>
            <p:ph type="sldNum" sz="quarter" idx="12"/>
          </p:nvPr>
        </p:nvSpPr>
        <p:spPr/>
        <p:txBody>
          <a:bodyPr/>
          <a:lstStyle/>
          <a:p>
            <a:fld id="{BFBBD173-8DCC-F349-84B3-080D8D3D1C8E}" type="slidenum">
              <a:rPr lang="en-US">
                <a:solidFill>
                  <a:prstClr val="black">
                    <a:tint val="75000"/>
                  </a:prstClr>
                </a:solidFill>
                <a:latin typeface="Calibri"/>
              </a:rPr>
              <a:pPr/>
              <a:t>43</a:t>
            </a:fld>
            <a:endParaRPr lang="en-US">
              <a:solidFill>
                <a:prstClr val="black">
                  <a:tint val="75000"/>
                </a:prstClr>
              </a:solidFill>
              <a:latin typeface="Calibri"/>
            </a:endParaRPr>
          </a:p>
        </p:txBody>
      </p:sp>
      <p:sp>
        <p:nvSpPr>
          <p:cNvPr id="180226" name="Text Box 2"/>
          <p:cNvSpPr txBox="1">
            <a:spLocks noChangeArrowheads="1"/>
          </p:cNvSpPr>
          <p:nvPr/>
        </p:nvSpPr>
        <p:spPr bwMode="auto">
          <a:xfrm>
            <a:off x="381000" y="304800"/>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a:solidFill>
                  <a:prstClr val="white"/>
                </a:solidFill>
                <a:latin typeface="Calibri"/>
              </a:rPr>
              <a:t>Stimuli</a:t>
            </a:r>
          </a:p>
        </p:txBody>
      </p:sp>
      <p:graphicFrame>
        <p:nvGraphicFramePr>
          <p:cNvPr id="180249" name="Group 25"/>
          <p:cNvGraphicFramePr>
            <a:graphicFrameLocks noGrp="1"/>
          </p:cNvGraphicFramePr>
          <p:nvPr>
            <p:ph/>
            <p:extLst>
              <p:ext uri="{D42A27DB-BD31-4B8C-83A1-F6EECF244321}">
                <p14:modId xmlns:p14="http://schemas.microsoft.com/office/powerpoint/2010/main" val="3064437278"/>
              </p:ext>
            </p:extLst>
          </p:nvPr>
        </p:nvGraphicFramePr>
        <p:xfrm>
          <a:off x="444500" y="304800"/>
          <a:ext cx="8229600" cy="6370321"/>
        </p:xfrm>
        <a:graphic>
          <a:graphicData uri="http://schemas.openxmlformats.org/drawingml/2006/table">
            <a:tbl>
              <a:tblPr/>
              <a:tblGrid>
                <a:gridCol w="1117600"/>
                <a:gridCol w="3556000"/>
                <a:gridCol w="3556000"/>
              </a:tblGrid>
              <a:tr h="58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bg1"/>
                        </a:solidFill>
                        <a:effectLst/>
                        <a:latin typeface="Arial" charset="0"/>
                        <a:ea typeface="ＭＳ Ｐゴシック" charset="0"/>
                      </a:endParaRPr>
                    </a:p>
                  </a:txBody>
                  <a:tcPr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a typeface="ＭＳ Ｐゴシック" charset="0"/>
                      </a:endParaRP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r>
              <a:tr h="574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Arial" charset="0"/>
                        <a:ea typeface="ＭＳ Ｐゴシック"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Helvetica" charset="0"/>
                          <a:ea typeface="Times New Roman" charset="0"/>
                          <a:cs typeface="Arial" charset="0"/>
                        </a:rPr>
                        <a:t>Simple Past</a:t>
                      </a:r>
                      <a:endParaRPr kumimoji="0" lang="en-US" sz="1400" b="0" i="0" u="none" strike="noStrike" cap="none" normalizeH="0" baseline="0" dirty="0">
                        <a:ln>
                          <a:noFill/>
                        </a:ln>
                        <a:solidFill>
                          <a:srgbClr val="FF0000"/>
                        </a:solidFill>
                        <a:effectLst/>
                        <a:latin typeface="Arial" charset="0"/>
                        <a:ea typeface="Times New Roman"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Helvetica" charset="0"/>
                          <a:ea typeface="Times New Roman" charset="0"/>
                          <a:cs typeface="Arial" charset="0"/>
                        </a:rPr>
                        <a:t>                      </a:t>
                      </a:r>
                      <a:r>
                        <a:rPr kumimoji="0" lang="en-US" sz="1400" b="1" i="0" u="none" strike="noStrike" cap="none" normalizeH="0" baseline="0">
                          <a:ln>
                            <a:noFill/>
                          </a:ln>
                          <a:solidFill>
                            <a:srgbClr val="6699FF"/>
                          </a:solidFill>
                          <a:effectLst/>
                          <a:latin typeface="Helvetica" charset="0"/>
                          <a:ea typeface="Times New Roman" charset="0"/>
                          <a:cs typeface="Arial" charset="0"/>
                        </a:rPr>
                        <a:t>Past Progressive</a:t>
                      </a:r>
                      <a:endParaRPr kumimoji="0" lang="en-US" sz="1400" b="0" i="0" u="none" strike="noStrike" cap="none" normalizeH="0" baseline="0">
                        <a:ln>
                          <a:noFill/>
                        </a:ln>
                        <a:solidFill>
                          <a:srgbClr val="6699FF"/>
                        </a:solidFill>
                        <a:effectLst/>
                        <a:latin typeface="Arial" charset="0"/>
                        <a:ea typeface="Times New Roman" charset="0"/>
                        <a:cs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76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Helvetica" charset="0"/>
                          <a:ea typeface="Times New Roman" charset="0"/>
                          <a:cs typeface="Arial" charset="0"/>
                        </a:rPr>
                        <a:t>       </a:t>
                      </a:r>
                      <a:r>
                        <a:rPr kumimoji="0" lang="en-US" sz="1200" b="1" i="0" u="none" strike="noStrike" cap="none" normalizeH="0" baseline="0">
                          <a:ln>
                            <a:noFill/>
                          </a:ln>
                          <a:solidFill>
                            <a:srgbClr val="FFCC00"/>
                          </a:solidFill>
                          <a:effectLst/>
                          <a:latin typeface="Helvetica" charset="0"/>
                          <a:ea typeface="Times New Roman" charset="0"/>
                          <a:cs typeface="Arial" charset="0"/>
                        </a:rPr>
                        <a:t>Negative</a:t>
                      </a:r>
                      <a:endParaRPr kumimoji="0" lang="en-US" sz="1200" b="0" i="0" u="none" strike="noStrike" cap="none" normalizeH="0" baseline="0">
                        <a:ln>
                          <a:noFill/>
                        </a:ln>
                        <a:solidFill>
                          <a:srgbClr val="FFCC00"/>
                        </a:solidFill>
                        <a:effectLst/>
                        <a:latin typeface="Arial" charset="0"/>
                        <a:ea typeface="Times New Roman"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bg1"/>
                          </a:solidFill>
                          <a:effectLst/>
                          <a:latin typeface="Arial"/>
                          <a:ea typeface="Times New Roman" charset="0"/>
                          <a:cs typeface="Arial" charset="0"/>
                        </a:rPr>
                        <a:t>’</a:t>
                      </a:r>
                      <a:r>
                        <a:rPr kumimoji="0" lang="en-US" sz="1400" b="0" i="0" u="none" strike="noStrike" cap="none" normalizeH="0" baseline="0" dirty="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rgbClr val="FF0000"/>
                          </a:solidFill>
                          <a:effectLst/>
                          <a:latin typeface="Helvetica" charset="0"/>
                          <a:ea typeface="Times New Roman" charset="0"/>
                          <a:cs typeface="Arial" charset="0"/>
                        </a:rPr>
                        <a:t>had an affair </a:t>
                      </a:r>
                      <a:r>
                        <a:rPr kumimoji="0" lang="en-US" sz="1400" b="0" i="0" u="none" strike="noStrike" cap="none" normalizeH="0" baseline="0" dirty="0">
                          <a:ln>
                            <a:noFill/>
                          </a:ln>
                          <a:solidFill>
                            <a:schemeClr val="bg1"/>
                          </a:solidFill>
                          <a:effectLst/>
                          <a:latin typeface="Helvetica" charset="0"/>
                          <a:ea typeface="Times New Roman" charset="0"/>
                          <a:cs typeface="Arial" charset="0"/>
                        </a:rPr>
                        <a:t>with his assistant and </a:t>
                      </a:r>
                      <a:r>
                        <a:rPr kumimoji="0" lang="en-US" sz="1400" b="0" i="0" u="sng" strike="noStrike" cap="none" normalizeH="0" baseline="0" dirty="0">
                          <a:ln>
                            <a:noFill/>
                          </a:ln>
                          <a:solidFill>
                            <a:srgbClr val="FF0000"/>
                          </a:solidFill>
                          <a:effectLst/>
                          <a:latin typeface="Helvetica" charset="0"/>
                          <a:ea typeface="Times New Roman" charset="0"/>
                          <a:cs typeface="Arial" charset="0"/>
                        </a:rPr>
                        <a:t>took hush money</a:t>
                      </a:r>
                      <a:r>
                        <a:rPr kumimoji="0" lang="en-US" sz="1400" b="0" i="0" u="none" strike="noStrike" cap="none" normalizeH="0" baseline="0" dirty="0">
                          <a:ln>
                            <a:noFill/>
                          </a:ln>
                          <a:solidFill>
                            <a:srgbClr val="FF0000"/>
                          </a:solidFill>
                          <a:effectLst/>
                          <a:latin typeface="Helvetica" charset="0"/>
                          <a:ea typeface="Times New Roman" charset="0"/>
                          <a:cs typeface="Arial" charset="0"/>
                        </a:rPr>
                        <a:t> </a:t>
                      </a:r>
                      <a:r>
                        <a:rPr kumimoji="0" lang="en-US" sz="1400" b="0" i="0" u="none" strike="noStrike" cap="none" normalizeH="0" baseline="0" dirty="0">
                          <a:ln>
                            <a:noFill/>
                          </a:ln>
                          <a:solidFill>
                            <a:schemeClr val="bg1"/>
                          </a:solidFill>
                          <a:effectLst/>
                          <a:latin typeface="Helvetica" charset="0"/>
                          <a:ea typeface="Times New Roman" charset="0"/>
                          <a:cs typeface="Arial" charset="0"/>
                        </a:rPr>
                        <a:t>from a prominent constituent. (</a:t>
                      </a:r>
                      <a:r>
                        <a:rPr kumimoji="0" lang="en-US" sz="1400" b="0" i="1" u="none" strike="noStrike" cap="none" normalizeH="0" baseline="0" dirty="0">
                          <a:ln>
                            <a:noFill/>
                          </a:ln>
                          <a:solidFill>
                            <a:schemeClr val="bg1"/>
                          </a:solidFill>
                          <a:effectLst/>
                          <a:latin typeface="Helvetica" charset="0"/>
                          <a:ea typeface="Times New Roman" charset="0"/>
                          <a:cs typeface="Arial" charset="0"/>
                        </a:rPr>
                        <a:t>N</a:t>
                      </a:r>
                      <a:r>
                        <a:rPr kumimoji="0" lang="en-US" sz="1400" b="0" i="0" u="none" strike="noStrike" cap="none" normalizeH="0" baseline="0" dirty="0">
                          <a:ln>
                            <a:noFill/>
                          </a:ln>
                          <a:solidFill>
                            <a:schemeClr val="bg1"/>
                          </a:solidFill>
                          <a:effectLst/>
                          <a:latin typeface="Helvetica" charset="0"/>
                          <a:ea typeface="Times New Roman" charset="0"/>
                          <a:cs typeface="Arial" charset="0"/>
                        </a:rPr>
                        <a:t>=92)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Helvetica"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a:ln>
                            <a:noFill/>
                          </a:ln>
                          <a:solidFill>
                            <a:schemeClr val="bg1"/>
                          </a:solidFill>
                          <a:effectLst/>
                          <a:latin typeface="Arial"/>
                          <a:ea typeface="Times New Roman" charset="0"/>
                          <a:cs typeface="Arial" charset="0"/>
                        </a:rPr>
                        <a:t>’</a:t>
                      </a:r>
                      <a:r>
                        <a:rPr kumimoji="0" lang="en-US" sz="1400" b="0" i="0" u="none" strike="noStrike" cap="none" normalizeH="0" baseline="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a:ln>
                            <a:noFill/>
                          </a:ln>
                          <a:solidFill>
                            <a:srgbClr val="99CCFF"/>
                          </a:solidFill>
                          <a:effectLst/>
                          <a:latin typeface="Helvetica" charset="0"/>
                          <a:ea typeface="Times New Roman" charset="0"/>
                          <a:cs typeface="Arial" charset="0"/>
                        </a:rPr>
                        <a:t>was having an affair</a:t>
                      </a:r>
                      <a:r>
                        <a:rPr kumimoji="0" lang="en-US" sz="1400" b="0" i="0" u="none" strike="noStrike" cap="none" normalizeH="0" baseline="0">
                          <a:ln>
                            <a:noFill/>
                          </a:ln>
                          <a:solidFill>
                            <a:schemeClr val="bg1"/>
                          </a:solidFill>
                          <a:effectLst/>
                          <a:latin typeface="Helvetica" charset="0"/>
                          <a:ea typeface="Times New Roman" charset="0"/>
                          <a:cs typeface="Arial" charset="0"/>
                        </a:rPr>
                        <a:t> with his assistant and </a:t>
                      </a:r>
                      <a:r>
                        <a:rPr kumimoji="0" lang="en-US" sz="1400" b="0" i="0" u="sng" strike="noStrike" cap="none" normalizeH="0" baseline="0">
                          <a:ln>
                            <a:noFill/>
                          </a:ln>
                          <a:solidFill>
                            <a:srgbClr val="99CCFF"/>
                          </a:solidFill>
                          <a:effectLst/>
                          <a:latin typeface="Helvetica" charset="0"/>
                          <a:ea typeface="Times New Roman" charset="0"/>
                          <a:cs typeface="Arial" charset="0"/>
                        </a:rPr>
                        <a:t>was taking hush money</a:t>
                      </a:r>
                      <a:r>
                        <a:rPr kumimoji="0" lang="en-US" sz="1400" b="0" i="0" u="none" strike="noStrike" cap="none" normalizeH="0" baseline="0">
                          <a:ln>
                            <a:noFill/>
                          </a:ln>
                          <a:solidFill>
                            <a:schemeClr val="bg1"/>
                          </a:solidFill>
                          <a:effectLst/>
                          <a:latin typeface="Helvetica" charset="0"/>
                          <a:ea typeface="Times New Roman" charset="0"/>
                          <a:cs typeface="Arial" charset="0"/>
                        </a:rPr>
                        <a:t> from a prominent constituent. (</a:t>
                      </a:r>
                      <a:r>
                        <a:rPr kumimoji="0" lang="en-US" sz="1400" b="0" i="1" u="none" strike="noStrike" cap="none" normalizeH="0" baseline="0">
                          <a:ln>
                            <a:noFill/>
                          </a:ln>
                          <a:solidFill>
                            <a:schemeClr val="bg1"/>
                          </a:solidFill>
                          <a:effectLst/>
                          <a:latin typeface="Helvetica" charset="0"/>
                          <a:ea typeface="Times New Roman" charset="0"/>
                          <a:cs typeface="Arial" charset="0"/>
                        </a:rPr>
                        <a:t>N</a:t>
                      </a:r>
                      <a:r>
                        <a:rPr kumimoji="0" lang="en-US" sz="1400" b="0" i="0" u="none" strike="noStrike" cap="none" normalizeH="0" baseline="0">
                          <a:ln>
                            <a:noFill/>
                          </a:ln>
                          <a:solidFill>
                            <a:schemeClr val="bg1"/>
                          </a:solidFill>
                          <a:effectLst/>
                          <a:latin typeface="Helvetica" charset="0"/>
                          <a:ea typeface="Times New Roman" charset="0"/>
                          <a:cs typeface="Arial" charset="0"/>
                        </a:rPr>
                        <a:t>=96)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Helvetica"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Helvetica"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charset="0"/>
                        <a:ea typeface="Times New Roman" charset="0"/>
                        <a:cs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7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Helvetica" charset="0"/>
                          <a:ea typeface="Times New Roman" charset="0"/>
                          <a:cs typeface="Arial" charset="0"/>
                        </a:rPr>
                        <a:t>        </a:t>
                      </a:r>
                      <a:r>
                        <a:rPr kumimoji="0" lang="en-US" sz="1200" b="1" i="0" u="none" strike="noStrike" cap="none" normalizeH="0" baseline="0" dirty="0">
                          <a:ln>
                            <a:noFill/>
                          </a:ln>
                          <a:solidFill>
                            <a:srgbClr val="9BBB59"/>
                          </a:solidFill>
                          <a:effectLst/>
                          <a:latin typeface="Helvetica" charset="0"/>
                          <a:ea typeface="Times New Roman" charset="0"/>
                          <a:cs typeface="Arial" charset="0"/>
                        </a:rPr>
                        <a:t>Positive</a:t>
                      </a:r>
                      <a:r>
                        <a:rPr kumimoji="0" lang="en-US" sz="1200" b="1" i="0" u="none" strike="noStrike" cap="none" normalizeH="0" baseline="0" dirty="0">
                          <a:ln>
                            <a:noFill/>
                          </a:ln>
                          <a:solidFill>
                            <a:schemeClr val="bg1"/>
                          </a:solidFill>
                          <a:effectLst/>
                          <a:latin typeface="Helvetica" charset="0"/>
                          <a:ea typeface="Times New Roman" charset="0"/>
                          <a:cs typeface="Arial" charset="0"/>
                        </a:rPr>
                        <a:t> </a:t>
                      </a:r>
                      <a:endParaRPr kumimoji="0" lang="en-US" sz="12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bg1"/>
                          </a:solidFill>
                          <a:effectLst/>
                          <a:latin typeface="Arial"/>
                          <a:ea typeface="Times New Roman" charset="0"/>
                          <a:cs typeface="Arial" charset="0"/>
                        </a:rPr>
                        <a:t>’</a:t>
                      </a:r>
                      <a:r>
                        <a:rPr kumimoji="0" lang="en-US" sz="1400" b="0" i="0" u="none" strike="noStrike" cap="none" normalizeH="0" baseline="0" dirty="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rgbClr val="FF0000"/>
                          </a:solidFill>
                          <a:effectLst/>
                          <a:latin typeface="Helvetica" charset="0"/>
                          <a:ea typeface="Times New Roman" charset="0"/>
                          <a:cs typeface="Arial" charset="0"/>
                        </a:rPr>
                        <a:t>rekindled his relationship</a:t>
                      </a:r>
                      <a:r>
                        <a:rPr kumimoji="0" lang="en-US" sz="1400" b="0" i="0" u="none" strike="noStrike" cap="none" normalizeH="0" baseline="0" dirty="0">
                          <a:ln>
                            <a:noFill/>
                          </a:ln>
                          <a:solidFill>
                            <a:srgbClr val="FF0000"/>
                          </a:solidFill>
                          <a:effectLst/>
                          <a:latin typeface="Helvetica" charset="0"/>
                          <a:ea typeface="Times New Roman" charset="0"/>
                          <a:cs typeface="Arial" charset="0"/>
                        </a:rPr>
                        <a:t> </a:t>
                      </a:r>
                      <a:r>
                        <a:rPr kumimoji="0" lang="en-US" sz="1400" b="0" i="0" u="none" strike="noStrike" cap="none" normalizeH="0" baseline="0" dirty="0">
                          <a:ln>
                            <a:noFill/>
                          </a:ln>
                          <a:solidFill>
                            <a:schemeClr val="bg1"/>
                          </a:solidFill>
                          <a:effectLst/>
                          <a:latin typeface="Helvetica" charset="0"/>
                          <a:ea typeface="Times New Roman" charset="0"/>
                          <a:cs typeface="Arial" charset="0"/>
                        </a:rPr>
                        <a:t>with his wife and </a:t>
                      </a:r>
                      <a:r>
                        <a:rPr kumimoji="0" lang="en-US" sz="1400" b="0" i="0" u="sng" strike="noStrike" cap="none" normalizeH="0" baseline="0" dirty="0">
                          <a:ln>
                            <a:noFill/>
                          </a:ln>
                          <a:solidFill>
                            <a:srgbClr val="FF0000"/>
                          </a:solidFill>
                          <a:effectLst/>
                          <a:latin typeface="Helvetica" charset="0"/>
                          <a:ea typeface="Times New Roman" charset="0"/>
                          <a:cs typeface="Arial" charset="0"/>
                        </a:rPr>
                        <a:t>collected donation money</a:t>
                      </a:r>
                      <a:r>
                        <a:rPr kumimoji="0" lang="en-US" sz="1400" b="0" i="0" u="none" strike="noStrike" cap="none" normalizeH="0" baseline="0" dirty="0">
                          <a:ln>
                            <a:noFill/>
                          </a:ln>
                          <a:solidFill>
                            <a:srgbClr val="FF0000"/>
                          </a:solidFill>
                          <a:effectLst/>
                          <a:latin typeface="Helvetica" charset="0"/>
                          <a:ea typeface="Times New Roman" charset="0"/>
                          <a:cs typeface="Arial" charset="0"/>
                        </a:rPr>
                        <a:t> </a:t>
                      </a:r>
                      <a:r>
                        <a:rPr kumimoji="0" lang="en-US" sz="1400" b="0" i="0" u="none" strike="noStrike" cap="none" normalizeH="0" baseline="0" dirty="0">
                          <a:ln>
                            <a:noFill/>
                          </a:ln>
                          <a:solidFill>
                            <a:schemeClr val="bg1"/>
                          </a:solidFill>
                          <a:effectLst/>
                          <a:latin typeface="Helvetica" charset="0"/>
                          <a:ea typeface="Times New Roman" charset="0"/>
                          <a:cs typeface="Arial" charset="0"/>
                        </a:rPr>
                        <a:t>for the American Cancer Society. (</a:t>
                      </a:r>
                      <a:r>
                        <a:rPr kumimoji="0" lang="en-US" sz="1400" b="0" i="1" u="none" strike="noStrike" cap="none" normalizeH="0" baseline="0" dirty="0">
                          <a:ln>
                            <a:noFill/>
                          </a:ln>
                          <a:solidFill>
                            <a:schemeClr val="bg1"/>
                          </a:solidFill>
                          <a:effectLst/>
                          <a:latin typeface="Helvetica" charset="0"/>
                          <a:ea typeface="Times New Roman" charset="0"/>
                          <a:cs typeface="Arial" charset="0"/>
                        </a:rPr>
                        <a:t>N</a:t>
                      </a:r>
                      <a:r>
                        <a:rPr kumimoji="0" lang="en-US" sz="1400" b="0" i="0" u="none" strike="noStrike" cap="none" normalizeH="0" baseline="0" dirty="0">
                          <a:ln>
                            <a:noFill/>
                          </a:ln>
                          <a:solidFill>
                            <a:schemeClr val="bg1"/>
                          </a:solidFill>
                          <a:effectLst/>
                          <a:latin typeface="Helvetica" charset="0"/>
                          <a:ea typeface="Times New Roman" charset="0"/>
                          <a:cs typeface="Arial" charset="0"/>
                        </a:rPr>
                        <a:t>=85)</a:t>
                      </a:r>
                      <a:endParaRPr kumimoji="0" lang="en-US" sz="14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bg1"/>
                          </a:solidFill>
                          <a:effectLst/>
                          <a:latin typeface="Arial"/>
                          <a:ea typeface="Times New Roman" charset="0"/>
                          <a:cs typeface="Arial" charset="0"/>
                        </a:rPr>
                        <a:t>’</a:t>
                      </a:r>
                      <a:r>
                        <a:rPr kumimoji="0" lang="en-US" sz="1400" b="0" i="0" u="none" strike="noStrike" cap="none" normalizeH="0" baseline="0" dirty="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rgbClr val="99CCFF"/>
                          </a:solidFill>
                          <a:effectLst/>
                          <a:latin typeface="Helvetica" charset="0"/>
                          <a:ea typeface="Times New Roman" charset="0"/>
                          <a:cs typeface="Arial" charset="0"/>
                        </a:rPr>
                        <a:t>was rekindling his relationship</a:t>
                      </a:r>
                      <a:r>
                        <a:rPr kumimoji="0" lang="en-US" sz="1400" b="0" i="0" u="none" strike="noStrike" cap="none" normalizeH="0" baseline="0" dirty="0">
                          <a:ln>
                            <a:noFill/>
                          </a:ln>
                          <a:solidFill>
                            <a:schemeClr val="bg1"/>
                          </a:solidFill>
                          <a:effectLst/>
                          <a:latin typeface="Helvetica" charset="0"/>
                          <a:ea typeface="Times New Roman" charset="0"/>
                          <a:cs typeface="Arial" charset="0"/>
                        </a:rPr>
                        <a:t> with his wife and </a:t>
                      </a:r>
                      <a:r>
                        <a:rPr kumimoji="0" lang="en-US" sz="1400" b="0" i="0" u="sng" strike="noStrike" cap="none" normalizeH="0" baseline="0" dirty="0">
                          <a:ln>
                            <a:noFill/>
                          </a:ln>
                          <a:solidFill>
                            <a:srgbClr val="99CCFF"/>
                          </a:solidFill>
                          <a:effectLst/>
                          <a:latin typeface="Helvetica" charset="0"/>
                          <a:ea typeface="Times New Roman" charset="0"/>
                          <a:cs typeface="Arial" charset="0"/>
                        </a:rPr>
                        <a:t>was collecting donation money</a:t>
                      </a:r>
                      <a:r>
                        <a:rPr kumimoji="0" lang="en-US" sz="1400" b="0" i="0" u="none" strike="noStrike" cap="none" normalizeH="0" baseline="0" dirty="0">
                          <a:ln>
                            <a:noFill/>
                          </a:ln>
                          <a:solidFill>
                            <a:schemeClr val="bg1"/>
                          </a:solidFill>
                          <a:effectLst/>
                          <a:latin typeface="Helvetica" charset="0"/>
                          <a:ea typeface="Times New Roman" charset="0"/>
                          <a:cs typeface="Arial" charset="0"/>
                        </a:rPr>
                        <a:t> for the American Cancer Society. (</a:t>
                      </a:r>
                      <a:r>
                        <a:rPr kumimoji="0" lang="en-US" sz="1400" b="0" i="1" u="none" strike="noStrike" cap="none" normalizeH="0" baseline="0" dirty="0">
                          <a:ln>
                            <a:noFill/>
                          </a:ln>
                          <a:solidFill>
                            <a:schemeClr val="bg1"/>
                          </a:solidFill>
                          <a:effectLst/>
                          <a:latin typeface="Helvetica" charset="0"/>
                          <a:ea typeface="Times New Roman" charset="0"/>
                          <a:cs typeface="Arial" charset="0"/>
                        </a:rPr>
                        <a:t>N</a:t>
                      </a:r>
                      <a:r>
                        <a:rPr kumimoji="0" lang="en-US" sz="1400" b="0" i="0" u="none" strike="noStrike" cap="none" normalizeH="0" baseline="0" dirty="0">
                          <a:ln>
                            <a:noFill/>
                          </a:ln>
                          <a:solidFill>
                            <a:schemeClr val="bg1"/>
                          </a:solidFill>
                          <a:effectLst/>
                          <a:latin typeface="Helvetica" charset="0"/>
                          <a:ea typeface="Times New Roman" charset="0"/>
                          <a:cs typeface="Arial" charset="0"/>
                        </a:rPr>
                        <a:t>=81)</a:t>
                      </a:r>
                      <a:endParaRPr kumimoji="0" lang="en-US" sz="14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180245" name="Text Box 21"/>
          <p:cNvSpPr txBox="1">
            <a:spLocks noChangeArrowheads="1"/>
          </p:cNvSpPr>
          <p:nvPr/>
        </p:nvSpPr>
        <p:spPr bwMode="auto">
          <a:xfrm>
            <a:off x="200025" y="3505200"/>
            <a:ext cx="6769100" cy="8255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prstClr val="black"/>
                </a:solidFill>
                <a:latin typeface="Calibri"/>
              </a:rPr>
              <a:t>1. Will this candidate be re-elected? (yes, no)</a:t>
            </a:r>
          </a:p>
          <a:p>
            <a:r>
              <a:rPr lang="en-US" sz="1600" dirty="0">
                <a:solidFill>
                  <a:prstClr val="black"/>
                </a:solidFill>
                <a:latin typeface="Calibri"/>
              </a:rPr>
              <a:t>2. How confident are you about your decision regarding re-election? (1-7)</a:t>
            </a:r>
          </a:p>
          <a:p>
            <a:r>
              <a:rPr lang="en-US" sz="1600" dirty="0">
                <a:solidFill>
                  <a:prstClr val="black"/>
                </a:solidFill>
                <a:latin typeface="Calibri"/>
              </a:rPr>
              <a:t>3. Please estimate the total amount of money (in </a:t>
            </a:r>
            <a:r>
              <a:rPr lang="en-US" sz="1600" dirty="0">
                <a:solidFill>
                  <a:prstClr val="black"/>
                </a:solidFill>
                <a:latin typeface="Calibri"/>
              </a:rPr>
              <a:t>US dollars</a:t>
            </a:r>
            <a:r>
              <a:rPr lang="en-US" sz="1600" dirty="0">
                <a:solidFill>
                  <a:prstClr val="black"/>
                </a:solidFill>
                <a:latin typeface="Calibri"/>
              </a:rPr>
              <a:t>)</a:t>
            </a:r>
          </a:p>
        </p:txBody>
      </p:sp>
    </p:spTree>
    <p:extLst>
      <p:ext uri="{BB962C8B-B14F-4D97-AF65-F5344CB8AC3E}">
        <p14:creationId xmlns:p14="http://schemas.microsoft.com/office/powerpoint/2010/main" val="41028188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Slide Number Placeholder 4"/>
          <p:cNvSpPr>
            <a:spLocks noGrp="1"/>
          </p:cNvSpPr>
          <p:nvPr>
            <p:ph type="sldNum" sz="quarter" idx="12"/>
          </p:nvPr>
        </p:nvSpPr>
        <p:spPr/>
        <p:txBody>
          <a:bodyPr/>
          <a:lstStyle/>
          <a:p>
            <a:fld id="{BFBBD173-8DCC-F349-84B3-080D8D3D1C8E}" type="slidenum">
              <a:rPr lang="en-US">
                <a:solidFill>
                  <a:prstClr val="black">
                    <a:tint val="75000"/>
                  </a:prstClr>
                </a:solidFill>
                <a:latin typeface="Calibri"/>
              </a:rPr>
              <a:pPr/>
              <a:t>44</a:t>
            </a:fld>
            <a:endParaRPr lang="en-US">
              <a:solidFill>
                <a:prstClr val="black">
                  <a:tint val="75000"/>
                </a:prstClr>
              </a:solidFill>
              <a:latin typeface="Calibri"/>
            </a:endParaRPr>
          </a:p>
        </p:txBody>
      </p:sp>
      <p:sp>
        <p:nvSpPr>
          <p:cNvPr id="180226" name="Text Box 2"/>
          <p:cNvSpPr txBox="1">
            <a:spLocks noChangeArrowheads="1"/>
          </p:cNvSpPr>
          <p:nvPr/>
        </p:nvSpPr>
        <p:spPr bwMode="auto">
          <a:xfrm>
            <a:off x="381000" y="304800"/>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a:solidFill>
                  <a:prstClr val="white"/>
                </a:solidFill>
                <a:latin typeface="Calibri"/>
              </a:rPr>
              <a:t>Stimuli</a:t>
            </a:r>
          </a:p>
        </p:txBody>
      </p:sp>
      <p:graphicFrame>
        <p:nvGraphicFramePr>
          <p:cNvPr id="180249" name="Group 25"/>
          <p:cNvGraphicFramePr>
            <a:graphicFrameLocks noGrp="1"/>
          </p:cNvGraphicFramePr>
          <p:nvPr>
            <p:ph/>
            <p:extLst>
              <p:ext uri="{D42A27DB-BD31-4B8C-83A1-F6EECF244321}">
                <p14:modId xmlns:p14="http://schemas.microsoft.com/office/powerpoint/2010/main" val="3247839917"/>
              </p:ext>
            </p:extLst>
          </p:nvPr>
        </p:nvGraphicFramePr>
        <p:xfrm>
          <a:off x="444500" y="304800"/>
          <a:ext cx="8229600" cy="6370321"/>
        </p:xfrm>
        <a:graphic>
          <a:graphicData uri="http://schemas.openxmlformats.org/drawingml/2006/table">
            <a:tbl>
              <a:tblPr/>
              <a:tblGrid>
                <a:gridCol w="1117600"/>
                <a:gridCol w="3556000"/>
                <a:gridCol w="3556000"/>
              </a:tblGrid>
              <a:tr h="58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Arial" charset="0"/>
                        <a:ea typeface="ＭＳ Ｐゴシック" charset="0"/>
                      </a:endParaRPr>
                    </a:p>
                  </a:txBody>
                  <a:tcPr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a typeface="ＭＳ Ｐゴシック" charset="0"/>
                      </a:endParaRP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r>
              <a:tr h="574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bg1"/>
                        </a:solidFill>
                        <a:effectLst/>
                        <a:latin typeface="Arial" charset="0"/>
                        <a:ea typeface="ＭＳ Ｐゴシック"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Helvetica" charset="0"/>
                          <a:ea typeface="Times New Roman" charset="0"/>
                          <a:cs typeface="Arial" charset="0"/>
                        </a:rPr>
                        <a:t>Simple Past</a:t>
                      </a:r>
                      <a:endParaRPr kumimoji="0" lang="en-US" sz="1400" b="0" i="0" u="none" strike="noStrike" cap="none" normalizeH="0" baseline="0" dirty="0">
                        <a:ln>
                          <a:noFill/>
                        </a:ln>
                        <a:solidFill>
                          <a:srgbClr val="FF0000"/>
                        </a:solidFill>
                        <a:effectLst/>
                        <a:latin typeface="Arial" charset="0"/>
                        <a:ea typeface="Times New Roman"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Helvetica" charset="0"/>
                          <a:ea typeface="Times New Roman" charset="0"/>
                          <a:cs typeface="Arial" charset="0"/>
                        </a:rPr>
                        <a:t>                      </a:t>
                      </a:r>
                      <a:r>
                        <a:rPr kumimoji="0" lang="en-US" sz="1400" b="1" i="0" u="none" strike="noStrike" cap="none" normalizeH="0" baseline="0">
                          <a:ln>
                            <a:noFill/>
                          </a:ln>
                          <a:solidFill>
                            <a:srgbClr val="6699FF"/>
                          </a:solidFill>
                          <a:effectLst/>
                          <a:latin typeface="Helvetica" charset="0"/>
                          <a:ea typeface="Times New Roman" charset="0"/>
                          <a:cs typeface="Arial" charset="0"/>
                        </a:rPr>
                        <a:t>Past Progressive</a:t>
                      </a:r>
                      <a:endParaRPr kumimoji="0" lang="en-US" sz="1400" b="0" i="0" u="none" strike="noStrike" cap="none" normalizeH="0" baseline="0">
                        <a:ln>
                          <a:noFill/>
                        </a:ln>
                        <a:solidFill>
                          <a:srgbClr val="6699FF"/>
                        </a:solidFill>
                        <a:effectLst/>
                        <a:latin typeface="Arial" charset="0"/>
                        <a:ea typeface="Times New Roman" charset="0"/>
                        <a:cs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760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Helvetica" charset="0"/>
                          <a:ea typeface="Times New Roman" charset="0"/>
                          <a:cs typeface="Arial" charset="0"/>
                        </a:rPr>
                        <a:t>       </a:t>
                      </a:r>
                      <a:r>
                        <a:rPr kumimoji="0" lang="en-US" sz="1200" b="1" i="0" u="none" strike="noStrike" cap="none" normalizeH="0" baseline="0">
                          <a:ln>
                            <a:noFill/>
                          </a:ln>
                          <a:solidFill>
                            <a:srgbClr val="FFCC00"/>
                          </a:solidFill>
                          <a:effectLst/>
                          <a:latin typeface="Helvetica" charset="0"/>
                          <a:ea typeface="Times New Roman" charset="0"/>
                          <a:cs typeface="Arial" charset="0"/>
                        </a:rPr>
                        <a:t>Negative</a:t>
                      </a:r>
                      <a:endParaRPr kumimoji="0" lang="en-US" sz="1200" b="0" i="0" u="none" strike="noStrike" cap="none" normalizeH="0" baseline="0">
                        <a:ln>
                          <a:noFill/>
                        </a:ln>
                        <a:solidFill>
                          <a:srgbClr val="FFCC00"/>
                        </a:solidFill>
                        <a:effectLst/>
                        <a:latin typeface="Arial" charset="0"/>
                        <a:ea typeface="Times New Roman"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bg1"/>
                          </a:solidFill>
                          <a:effectLst/>
                          <a:latin typeface="Arial"/>
                          <a:ea typeface="Times New Roman" charset="0"/>
                          <a:cs typeface="Arial" charset="0"/>
                        </a:rPr>
                        <a:t>’</a:t>
                      </a:r>
                      <a:r>
                        <a:rPr kumimoji="0" lang="en-US" sz="1400" b="0" i="0" u="none" strike="noStrike" cap="none" normalizeH="0" baseline="0" dirty="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rgbClr val="FF0000"/>
                          </a:solidFill>
                          <a:effectLst/>
                          <a:latin typeface="Helvetica" charset="0"/>
                          <a:ea typeface="Times New Roman" charset="0"/>
                          <a:cs typeface="Arial" charset="0"/>
                        </a:rPr>
                        <a:t>had an affair </a:t>
                      </a:r>
                      <a:r>
                        <a:rPr kumimoji="0" lang="en-US" sz="1400" b="0" i="0" u="none" strike="noStrike" cap="none" normalizeH="0" baseline="0" dirty="0">
                          <a:ln>
                            <a:noFill/>
                          </a:ln>
                          <a:solidFill>
                            <a:schemeClr val="bg1"/>
                          </a:solidFill>
                          <a:effectLst/>
                          <a:latin typeface="Helvetica" charset="0"/>
                          <a:ea typeface="Times New Roman" charset="0"/>
                          <a:cs typeface="Arial" charset="0"/>
                        </a:rPr>
                        <a:t>with his assistant and </a:t>
                      </a:r>
                      <a:r>
                        <a:rPr kumimoji="0" lang="en-US" sz="1400" b="0" i="0" u="sng" strike="noStrike" cap="none" normalizeH="0" baseline="0" dirty="0">
                          <a:ln>
                            <a:noFill/>
                          </a:ln>
                          <a:solidFill>
                            <a:srgbClr val="FF0000"/>
                          </a:solidFill>
                          <a:effectLst/>
                          <a:latin typeface="Helvetica" charset="0"/>
                          <a:ea typeface="Times New Roman" charset="0"/>
                          <a:cs typeface="Arial" charset="0"/>
                        </a:rPr>
                        <a:t>took hush money</a:t>
                      </a:r>
                      <a:r>
                        <a:rPr kumimoji="0" lang="en-US" sz="1400" b="0" i="0" u="none" strike="noStrike" cap="none" normalizeH="0" baseline="0" dirty="0">
                          <a:ln>
                            <a:noFill/>
                          </a:ln>
                          <a:solidFill>
                            <a:srgbClr val="FF0000"/>
                          </a:solidFill>
                          <a:effectLst/>
                          <a:latin typeface="Helvetica" charset="0"/>
                          <a:ea typeface="Times New Roman" charset="0"/>
                          <a:cs typeface="Arial" charset="0"/>
                        </a:rPr>
                        <a:t> </a:t>
                      </a:r>
                      <a:r>
                        <a:rPr kumimoji="0" lang="en-US" sz="1400" b="0" i="0" u="none" strike="noStrike" cap="none" normalizeH="0" baseline="0" dirty="0">
                          <a:ln>
                            <a:noFill/>
                          </a:ln>
                          <a:solidFill>
                            <a:schemeClr val="bg1"/>
                          </a:solidFill>
                          <a:effectLst/>
                          <a:latin typeface="Helvetica" charset="0"/>
                          <a:ea typeface="Times New Roman" charset="0"/>
                          <a:cs typeface="Arial" charset="0"/>
                        </a:rPr>
                        <a:t>from a prominent constituent. (</a:t>
                      </a:r>
                      <a:r>
                        <a:rPr kumimoji="0" lang="en-US" sz="1400" b="0" i="1" u="none" strike="noStrike" cap="none" normalizeH="0" baseline="0" dirty="0">
                          <a:ln>
                            <a:noFill/>
                          </a:ln>
                          <a:solidFill>
                            <a:schemeClr val="bg1"/>
                          </a:solidFill>
                          <a:effectLst/>
                          <a:latin typeface="Helvetica" charset="0"/>
                          <a:ea typeface="Times New Roman" charset="0"/>
                          <a:cs typeface="Arial" charset="0"/>
                        </a:rPr>
                        <a:t>N</a:t>
                      </a:r>
                      <a:r>
                        <a:rPr kumimoji="0" lang="en-US" sz="1400" b="0" i="0" u="none" strike="noStrike" cap="none" normalizeH="0" baseline="0" dirty="0">
                          <a:ln>
                            <a:noFill/>
                          </a:ln>
                          <a:solidFill>
                            <a:schemeClr val="bg1"/>
                          </a:solidFill>
                          <a:effectLst/>
                          <a:latin typeface="Helvetica" charset="0"/>
                          <a:ea typeface="Times New Roman" charset="0"/>
                          <a:cs typeface="Arial" charset="0"/>
                        </a:rPr>
                        <a:t>=92)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Helvetica"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a:ln>
                            <a:noFill/>
                          </a:ln>
                          <a:solidFill>
                            <a:schemeClr val="bg1"/>
                          </a:solidFill>
                          <a:effectLst/>
                          <a:latin typeface="Arial"/>
                          <a:ea typeface="Times New Roman" charset="0"/>
                          <a:cs typeface="Arial" charset="0"/>
                        </a:rPr>
                        <a:t>’</a:t>
                      </a:r>
                      <a:r>
                        <a:rPr kumimoji="0" lang="en-US" sz="1400" b="0" i="0" u="none" strike="noStrike" cap="none" normalizeH="0" baseline="0">
                          <a:ln>
                            <a:noFill/>
                          </a:ln>
                          <a:solidFill>
                            <a:schemeClr val="bg1"/>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a:ln>
                            <a:noFill/>
                          </a:ln>
                          <a:solidFill>
                            <a:srgbClr val="99CCFF"/>
                          </a:solidFill>
                          <a:effectLst/>
                          <a:latin typeface="Helvetica" charset="0"/>
                          <a:ea typeface="Times New Roman" charset="0"/>
                          <a:cs typeface="Arial" charset="0"/>
                        </a:rPr>
                        <a:t>was having an affair</a:t>
                      </a:r>
                      <a:r>
                        <a:rPr kumimoji="0" lang="en-US" sz="1400" b="0" i="0" u="none" strike="noStrike" cap="none" normalizeH="0" baseline="0">
                          <a:ln>
                            <a:noFill/>
                          </a:ln>
                          <a:solidFill>
                            <a:schemeClr val="bg1"/>
                          </a:solidFill>
                          <a:effectLst/>
                          <a:latin typeface="Helvetica" charset="0"/>
                          <a:ea typeface="Times New Roman" charset="0"/>
                          <a:cs typeface="Arial" charset="0"/>
                        </a:rPr>
                        <a:t> with his assistant and </a:t>
                      </a:r>
                      <a:r>
                        <a:rPr kumimoji="0" lang="en-US" sz="1400" b="0" i="0" u="sng" strike="noStrike" cap="none" normalizeH="0" baseline="0">
                          <a:ln>
                            <a:noFill/>
                          </a:ln>
                          <a:solidFill>
                            <a:srgbClr val="99CCFF"/>
                          </a:solidFill>
                          <a:effectLst/>
                          <a:latin typeface="Helvetica" charset="0"/>
                          <a:ea typeface="Times New Roman" charset="0"/>
                          <a:cs typeface="Arial" charset="0"/>
                        </a:rPr>
                        <a:t>was taking hush money</a:t>
                      </a:r>
                      <a:r>
                        <a:rPr kumimoji="0" lang="en-US" sz="1400" b="0" i="0" u="none" strike="noStrike" cap="none" normalizeH="0" baseline="0">
                          <a:ln>
                            <a:noFill/>
                          </a:ln>
                          <a:solidFill>
                            <a:schemeClr val="bg1"/>
                          </a:solidFill>
                          <a:effectLst/>
                          <a:latin typeface="Helvetica" charset="0"/>
                          <a:ea typeface="Times New Roman" charset="0"/>
                          <a:cs typeface="Arial" charset="0"/>
                        </a:rPr>
                        <a:t> from a prominent constituent. (</a:t>
                      </a:r>
                      <a:r>
                        <a:rPr kumimoji="0" lang="en-US" sz="1400" b="0" i="1" u="none" strike="noStrike" cap="none" normalizeH="0" baseline="0">
                          <a:ln>
                            <a:noFill/>
                          </a:ln>
                          <a:solidFill>
                            <a:schemeClr val="bg1"/>
                          </a:solidFill>
                          <a:effectLst/>
                          <a:latin typeface="Helvetica" charset="0"/>
                          <a:ea typeface="Times New Roman" charset="0"/>
                          <a:cs typeface="Arial" charset="0"/>
                        </a:rPr>
                        <a:t>N</a:t>
                      </a:r>
                      <a:r>
                        <a:rPr kumimoji="0" lang="en-US" sz="1400" b="0" i="0" u="none" strike="noStrike" cap="none" normalizeH="0" baseline="0">
                          <a:ln>
                            <a:noFill/>
                          </a:ln>
                          <a:solidFill>
                            <a:schemeClr val="bg1"/>
                          </a:solidFill>
                          <a:effectLst/>
                          <a:latin typeface="Helvetica" charset="0"/>
                          <a:ea typeface="Times New Roman" charset="0"/>
                          <a:cs typeface="Arial" charset="0"/>
                        </a:rPr>
                        <a:t>=96)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Helvetica"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Helvetica"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charset="0"/>
                        <a:ea typeface="Times New Roman"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charset="0"/>
                        <a:ea typeface="Times New Roman" charset="0"/>
                        <a:cs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7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Helvetica" charset="0"/>
                          <a:ea typeface="Times New Roman" charset="0"/>
                          <a:cs typeface="Arial" charset="0"/>
                        </a:rPr>
                        <a:t>        </a:t>
                      </a:r>
                      <a:r>
                        <a:rPr kumimoji="0" lang="en-US" sz="1200" b="1" i="0" u="none" strike="noStrike" cap="none" normalizeH="0" baseline="0" dirty="0">
                          <a:ln>
                            <a:noFill/>
                          </a:ln>
                          <a:solidFill>
                            <a:srgbClr val="9BBB59"/>
                          </a:solidFill>
                          <a:effectLst/>
                          <a:latin typeface="Helvetica" charset="0"/>
                          <a:ea typeface="Times New Roman" charset="0"/>
                          <a:cs typeface="Arial" charset="0"/>
                        </a:rPr>
                        <a:t>Positive</a:t>
                      </a:r>
                      <a:r>
                        <a:rPr kumimoji="0" lang="en-US" sz="1200" b="1" i="0" u="none" strike="noStrike" cap="none" normalizeH="0" baseline="0" dirty="0">
                          <a:ln>
                            <a:noFill/>
                          </a:ln>
                          <a:solidFill>
                            <a:schemeClr val="bg1"/>
                          </a:solidFill>
                          <a:effectLst/>
                          <a:latin typeface="Helvetica" charset="0"/>
                          <a:ea typeface="Times New Roman" charset="0"/>
                          <a:cs typeface="Arial" charset="0"/>
                        </a:rPr>
                        <a:t> </a:t>
                      </a:r>
                      <a:endParaRPr kumimoji="0" lang="en-US" sz="1200" b="0" i="0" u="none" strike="noStrike" cap="none" normalizeH="0" baseline="0" dirty="0">
                        <a:ln>
                          <a:noFill/>
                        </a:ln>
                        <a:solidFill>
                          <a:schemeClr val="bg1"/>
                        </a:solidFill>
                        <a:effectLst/>
                        <a:latin typeface="Arial" charset="0"/>
                        <a:ea typeface="Times New Roman" charset="0"/>
                        <a:cs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elvetica" charset="0"/>
                          <a:ea typeface="Times New Roman" charset="0"/>
                          <a:cs typeface="Arial" charset="0"/>
                        </a:rPr>
                        <a:t>      </a:t>
                      </a:r>
                      <a:r>
                        <a:rPr kumimoji="0" lang="en-US" sz="1400" b="0" i="0" u="none" strike="noStrike" cap="none" normalizeH="0" baseline="0" dirty="0">
                          <a:ln>
                            <a:noFill/>
                          </a:ln>
                          <a:solidFill>
                            <a:schemeClr val="bg1">
                              <a:lumMod val="75000"/>
                            </a:schemeClr>
                          </a:solidFill>
                          <a:effectLst/>
                          <a:latin typeface="Helvetica" charset="0"/>
                          <a:ea typeface="Times New Roman" charset="0"/>
                          <a:cs typeface="Arial" charset="0"/>
                        </a:rPr>
                        <a:t>  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chemeClr val="bg1">
                              <a:lumMod val="75000"/>
                            </a:schemeClr>
                          </a:solidFill>
                          <a:effectLst/>
                          <a:latin typeface="Arial"/>
                          <a:ea typeface="Times New Roman" charset="0"/>
                          <a:cs typeface="Arial" charset="0"/>
                        </a:rPr>
                        <a:t>’</a:t>
                      </a:r>
                      <a:r>
                        <a:rPr kumimoji="0" lang="en-US" sz="1400" b="0" i="0" u="none" strike="noStrike" cap="none" normalizeH="0" baseline="0" dirty="0">
                          <a:ln>
                            <a:noFill/>
                          </a:ln>
                          <a:solidFill>
                            <a:schemeClr val="bg1">
                              <a:lumMod val="75000"/>
                            </a:schemeClr>
                          </a:solidFill>
                          <a:effectLst/>
                          <a:latin typeface="Helvetica" charset="0"/>
                          <a:ea typeface="Times New Roman" charset="0"/>
                          <a:cs typeface="Arial" charset="0"/>
                        </a:rPr>
                        <a:t>s first term as a United States Senator is almost complete. Last </a:t>
                      </a:r>
                      <a:r>
                        <a:rPr kumimoji="0" lang="en-US" sz="1400" b="0" i="0" u="none" strike="noStrike" cap="none" normalizeH="0" baseline="0" dirty="0">
                          <a:ln>
                            <a:noFill/>
                          </a:ln>
                          <a:solidFill>
                            <a:srgbClr val="BFBFBF"/>
                          </a:solidFill>
                          <a:effectLst/>
                          <a:latin typeface="Helvetica" charset="0"/>
                          <a:ea typeface="Times New Roman" charset="0"/>
                          <a:cs typeface="Arial" charset="0"/>
                        </a:rPr>
                        <a:t>year, Mark </a:t>
                      </a:r>
                      <a:r>
                        <a:rPr kumimoji="0" lang="en-US" sz="1400" b="0" i="0" u="sng" strike="noStrike" cap="none" normalizeH="0" baseline="0" dirty="0">
                          <a:ln>
                            <a:noFill/>
                          </a:ln>
                          <a:solidFill>
                            <a:srgbClr val="FF0000"/>
                          </a:solidFill>
                          <a:effectLst/>
                          <a:latin typeface="Helvetica" charset="0"/>
                          <a:ea typeface="Times New Roman" charset="0"/>
                          <a:cs typeface="Arial" charset="0"/>
                        </a:rPr>
                        <a:t>rekindled his relationship</a:t>
                      </a:r>
                      <a:r>
                        <a:rPr kumimoji="0" lang="en-US" sz="1400" b="0" i="0" u="none" strike="noStrike" cap="none" normalizeH="0" baseline="0" dirty="0">
                          <a:ln>
                            <a:noFill/>
                          </a:ln>
                          <a:solidFill>
                            <a:srgbClr val="FF0000"/>
                          </a:solidFill>
                          <a:effectLst/>
                          <a:latin typeface="Helvetica" charset="0"/>
                          <a:ea typeface="Times New Roman" charset="0"/>
                          <a:cs typeface="Arial" charset="0"/>
                        </a:rPr>
                        <a:t> </a:t>
                      </a:r>
                      <a:r>
                        <a:rPr kumimoji="0" lang="en-US" sz="1400" b="0" i="0" u="none" strike="noStrike" cap="none" normalizeH="0" baseline="0" dirty="0">
                          <a:ln>
                            <a:noFill/>
                          </a:ln>
                          <a:solidFill>
                            <a:srgbClr val="BFBFBF"/>
                          </a:solidFill>
                          <a:effectLst/>
                          <a:latin typeface="Helvetica" charset="0"/>
                          <a:ea typeface="Times New Roman" charset="0"/>
                          <a:cs typeface="Arial" charset="0"/>
                        </a:rPr>
                        <a:t>with his wife and </a:t>
                      </a:r>
                      <a:r>
                        <a:rPr kumimoji="0" lang="en-US" sz="1400" b="0" i="0" u="sng" strike="noStrike" cap="none" normalizeH="0" baseline="0" dirty="0">
                          <a:ln>
                            <a:noFill/>
                          </a:ln>
                          <a:solidFill>
                            <a:srgbClr val="FF0000"/>
                          </a:solidFill>
                          <a:effectLst/>
                          <a:latin typeface="Helvetica" charset="0"/>
                          <a:ea typeface="Times New Roman" charset="0"/>
                          <a:cs typeface="Arial" charset="0"/>
                        </a:rPr>
                        <a:t>collected donation money</a:t>
                      </a:r>
                      <a:r>
                        <a:rPr kumimoji="0" lang="en-US" sz="1400" b="0" i="0" u="none" strike="noStrike" cap="none" normalizeH="0" baseline="0" dirty="0">
                          <a:ln>
                            <a:noFill/>
                          </a:ln>
                          <a:solidFill>
                            <a:srgbClr val="FF0000"/>
                          </a:solidFill>
                          <a:effectLst/>
                          <a:latin typeface="Helvetica" charset="0"/>
                          <a:ea typeface="Times New Roman" charset="0"/>
                          <a:cs typeface="Arial" charset="0"/>
                        </a:rPr>
                        <a:t> </a:t>
                      </a:r>
                      <a:r>
                        <a:rPr kumimoji="0" lang="en-US" sz="1400" b="0" i="0" u="none" strike="noStrike" cap="none" normalizeH="0" baseline="0" dirty="0">
                          <a:ln>
                            <a:noFill/>
                          </a:ln>
                          <a:solidFill>
                            <a:srgbClr val="BFBFBF"/>
                          </a:solidFill>
                          <a:effectLst/>
                          <a:latin typeface="Helvetica" charset="0"/>
                          <a:ea typeface="Times New Roman" charset="0"/>
                          <a:cs typeface="Arial" charset="0"/>
                        </a:rPr>
                        <a:t>for the American Cancer Society. (</a:t>
                      </a:r>
                      <a:r>
                        <a:rPr kumimoji="0" lang="en-US" sz="1400" b="0" i="1" u="none" strike="noStrike" cap="none" normalizeH="0" baseline="0" dirty="0">
                          <a:ln>
                            <a:noFill/>
                          </a:ln>
                          <a:solidFill>
                            <a:srgbClr val="BFBFBF"/>
                          </a:solidFill>
                          <a:effectLst/>
                          <a:latin typeface="Helvetica" charset="0"/>
                          <a:ea typeface="Times New Roman" charset="0"/>
                          <a:cs typeface="Arial" charset="0"/>
                        </a:rPr>
                        <a:t>N</a:t>
                      </a:r>
                      <a:r>
                        <a:rPr kumimoji="0" lang="en-US" sz="1400" b="0" i="0" u="none" strike="noStrike" cap="none" normalizeH="0" baseline="0" dirty="0">
                          <a:ln>
                            <a:noFill/>
                          </a:ln>
                          <a:solidFill>
                            <a:srgbClr val="BFBFBF"/>
                          </a:solidFill>
                          <a:effectLst/>
                          <a:latin typeface="Helvetica" charset="0"/>
                          <a:ea typeface="Times New Roman" charset="0"/>
                          <a:cs typeface="Arial" charset="0"/>
                        </a:rPr>
                        <a:t>=85)</a:t>
                      </a:r>
                      <a:endParaRPr kumimoji="0" lang="en-US" sz="1400" b="0" i="0" u="none" strike="noStrike" cap="none" normalizeH="0" baseline="0" dirty="0">
                        <a:ln>
                          <a:noFill/>
                        </a:ln>
                        <a:solidFill>
                          <a:srgbClr val="BFBFBF"/>
                        </a:solidFill>
                        <a:effectLst/>
                        <a:latin typeface="Arial" charset="0"/>
                        <a:ea typeface="Times New Roman"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Helvetica" charset="0"/>
                          <a:ea typeface="Times New Roman" charset="0"/>
                          <a:cs typeface="Arial" charset="0"/>
                        </a:rPr>
                        <a:t>        </a:t>
                      </a:r>
                      <a:r>
                        <a:rPr kumimoji="0" lang="en-US" sz="1400" b="0" i="0" u="none" strike="noStrike" cap="none" normalizeH="0" baseline="0" dirty="0">
                          <a:ln>
                            <a:noFill/>
                          </a:ln>
                          <a:solidFill>
                            <a:srgbClr val="BFBFBF"/>
                          </a:solidFill>
                          <a:effectLst/>
                          <a:latin typeface="Helvetica" charset="0"/>
                          <a:ea typeface="Times New Roman" charset="0"/>
                          <a:cs typeface="Arial" charset="0"/>
                        </a:rPr>
                        <a:t>Mark Johnson is a Senator in the United States Senate. He is up for re-election. He graduated from the University of Texas, Austin with a degree in political science. Mark</a:t>
                      </a:r>
                      <a:r>
                        <a:rPr kumimoji="0" lang="ja-JP" altLang="en-US" sz="1400" b="0" i="0" u="none" strike="noStrike" cap="none" normalizeH="0" baseline="0" dirty="0">
                          <a:ln>
                            <a:noFill/>
                          </a:ln>
                          <a:solidFill>
                            <a:srgbClr val="BFBFBF"/>
                          </a:solidFill>
                          <a:effectLst/>
                          <a:latin typeface="Arial"/>
                          <a:ea typeface="Times New Roman" charset="0"/>
                          <a:cs typeface="Arial" charset="0"/>
                        </a:rPr>
                        <a:t>’</a:t>
                      </a:r>
                      <a:r>
                        <a:rPr kumimoji="0" lang="en-US" sz="1400" b="0" i="0" u="none" strike="noStrike" cap="none" normalizeH="0" baseline="0" dirty="0">
                          <a:ln>
                            <a:noFill/>
                          </a:ln>
                          <a:solidFill>
                            <a:srgbClr val="BFBFBF"/>
                          </a:solidFill>
                          <a:effectLst/>
                          <a:latin typeface="Helvetica" charset="0"/>
                          <a:ea typeface="Times New Roman" charset="0"/>
                          <a:cs typeface="Arial" charset="0"/>
                        </a:rPr>
                        <a:t>s first term as a United States Senator is almost complete. Last year, Mark </a:t>
                      </a:r>
                      <a:r>
                        <a:rPr kumimoji="0" lang="en-US" sz="1400" b="0" i="0" u="sng" strike="noStrike" cap="none" normalizeH="0" baseline="0" dirty="0">
                          <a:ln>
                            <a:noFill/>
                          </a:ln>
                          <a:solidFill>
                            <a:srgbClr val="99CCFF"/>
                          </a:solidFill>
                          <a:effectLst/>
                          <a:latin typeface="Helvetica" charset="0"/>
                          <a:ea typeface="Times New Roman" charset="0"/>
                          <a:cs typeface="Arial" charset="0"/>
                        </a:rPr>
                        <a:t>was rekindling his relationship</a:t>
                      </a:r>
                      <a:r>
                        <a:rPr kumimoji="0" lang="en-US" sz="1400" b="0" i="0" u="none" strike="noStrike" cap="none" normalizeH="0" baseline="0" dirty="0">
                          <a:ln>
                            <a:noFill/>
                          </a:ln>
                          <a:solidFill>
                            <a:schemeClr val="bg1"/>
                          </a:solidFill>
                          <a:effectLst/>
                          <a:latin typeface="Helvetica" charset="0"/>
                          <a:ea typeface="Times New Roman" charset="0"/>
                          <a:cs typeface="Arial" charset="0"/>
                        </a:rPr>
                        <a:t> </a:t>
                      </a:r>
                      <a:r>
                        <a:rPr kumimoji="0" lang="en-US" sz="1400" b="0" i="0" u="none" strike="noStrike" cap="none" normalizeH="0" baseline="0" dirty="0">
                          <a:ln>
                            <a:noFill/>
                          </a:ln>
                          <a:solidFill>
                            <a:srgbClr val="BFBFBF"/>
                          </a:solidFill>
                          <a:effectLst/>
                          <a:latin typeface="Helvetica" charset="0"/>
                          <a:ea typeface="Times New Roman" charset="0"/>
                          <a:cs typeface="Arial" charset="0"/>
                        </a:rPr>
                        <a:t>with his wife and</a:t>
                      </a:r>
                      <a:r>
                        <a:rPr kumimoji="0" lang="en-US" sz="1400" b="0" i="0" u="none" strike="noStrike" cap="none" normalizeH="0" baseline="0" dirty="0">
                          <a:ln>
                            <a:noFill/>
                          </a:ln>
                          <a:solidFill>
                            <a:schemeClr val="bg1"/>
                          </a:solidFill>
                          <a:effectLst/>
                          <a:latin typeface="Helvetica" charset="0"/>
                          <a:ea typeface="Times New Roman" charset="0"/>
                          <a:cs typeface="Arial" charset="0"/>
                        </a:rPr>
                        <a:t> </a:t>
                      </a:r>
                      <a:r>
                        <a:rPr kumimoji="0" lang="en-US" sz="1400" b="0" i="0" u="sng" strike="noStrike" cap="none" normalizeH="0" baseline="0" dirty="0">
                          <a:ln>
                            <a:noFill/>
                          </a:ln>
                          <a:solidFill>
                            <a:srgbClr val="99CCFF"/>
                          </a:solidFill>
                          <a:effectLst/>
                          <a:latin typeface="Helvetica" charset="0"/>
                          <a:ea typeface="Times New Roman" charset="0"/>
                          <a:cs typeface="Arial" charset="0"/>
                        </a:rPr>
                        <a:t>was collecting donation money</a:t>
                      </a:r>
                      <a:r>
                        <a:rPr kumimoji="0" lang="en-US" sz="1400" b="0" i="0" u="none" strike="noStrike" cap="none" normalizeH="0" baseline="0" dirty="0">
                          <a:ln>
                            <a:noFill/>
                          </a:ln>
                          <a:solidFill>
                            <a:schemeClr val="bg1"/>
                          </a:solidFill>
                          <a:effectLst/>
                          <a:latin typeface="Helvetica" charset="0"/>
                          <a:ea typeface="Times New Roman" charset="0"/>
                          <a:cs typeface="Arial" charset="0"/>
                        </a:rPr>
                        <a:t> </a:t>
                      </a:r>
                      <a:r>
                        <a:rPr kumimoji="0" lang="en-US" sz="1400" b="0" i="0" u="none" strike="noStrike" cap="none" normalizeH="0" baseline="0" dirty="0">
                          <a:ln>
                            <a:noFill/>
                          </a:ln>
                          <a:solidFill>
                            <a:srgbClr val="BFBFBF"/>
                          </a:solidFill>
                          <a:effectLst/>
                          <a:latin typeface="Helvetica" charset="0"/>
                          <a:ea typeface="Times New Roman" charset="0"/>
                          <a:cs typeface="Arial" charset="0"/>
                        </a:rPr>
                        <a:t>for the American Cancer Society. (</a:t>
                      </a:r>
                      <a:r>
                        <a:rPr kumimoji="0" lang="en-US" sz="1400" b="0" i="1" u="none" strike="noStrike" cap="none" normalizeH="0" baseline="0" dirty="0">
                          <a:ln>
                            <a:noFill/>
                          </a:ln>
                          <a:solidFill>
                            <a:srgbClr val="BFBFBF"/>
                          </a:solidFill>
                          <a:effectLst/>
                          <a:latin typeface="Helvetica" charset="0"/>
                          <a:ea typeface="Times New Roman" charset="0"/>
                          <a:cs typeface="Arial" charset="0"/>
                        </a:rPr>
                        <a:t>N</a:t>
                      </a:r>
                      <a:r>
                        <a:rPr kumimoji="0" lang="en-US" sz="1400" b="0" i="0" u="none" strike="noStrike" cap="none" normalizeH="0" baseline="0" dirty="0">
                          <a:ln>
                            <a:noFill/>
                          </a:ln>
                          <a:solidFill>
                            <a:srgbClr val="BFBFBF"/>
                          </a:solidFill>
                          <a:effectLst/>
                          <a:latin typeface="Helvetica" charset="0"/>
                          <a:ea typeface="Times New Roman" charset="0"/>
                          <a:cs typeface="Arial" charset="0"/>
                        </a:rPr>
                        <a:t>=81)</a:t>
                      </a:r>
                      <a:endParaRPr kumimoji="0" lang="en-US" sz="1400" b="0" i="0" u="none" strike="noStrike" cap="none" normalizeH="0" baseline="0" dirty="0">
                        <a:ln>
                          <a:noFill/>
                        </a:ln>
                        <a:solidFill>
                          <a:srgbClr val="BFBFBF"/>
                        </a:solidFill>
                        <a:effectLst/>
                        <a:latin typeface="Arial" charset="0"/>
                        <a:ea typeface="Times New Roman" charset="0"/>
                        <a:cs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180245" name="Text Box 21"/>
          <p:cNvSpPr txBox="1">
            <a:spLocks noChangeArrowheads="1"/>
          </p:cNvSpPr>
          <p:nvPr/>
        </p:nvSpPr>
        <p:spPr bwMode="auto">
          <a:xfrm>
            <a:off x="200025" y="3505200"/>
            <a:ext cx="6769100" cy="825500"/>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dirty="0">
                <a:solidFill>
                  <a:prstClr val="black"/>
                </a:solidFill>
                <a:latin typeface="Calibri"/>
              </a:rPr>
              <a:t>1. Will this candidate be re-elected? (yes, no)</a:t>
            </a:r>
          </a:p>
          <a:p>
            <a:r>
              <a:rPr lang="en-US" sz="1600" dirty="0">
                <a:solidFill>
                  <a:prstClr val="black"/>
                </a:solidFill>
                <a:latin typeface="Calibri"/>
              </a:rPr>
              <a:t>2. How confident are you about your decision regarding re-election? (1-7)</a:t>
            </a:r>
          </a:p>
          <a:p>
            <a:r>
              <a:rPr lang="en-US" sz="1600" dirty="0">
                <a:solidFill>
                  <a:prstClr val="black"/>
                </a:solidFill>
                <a:latin typeface="Calibri"/>
              </a:rPr>
              <a:t>3. Please estimate the total amount of money (in </a:t>
            </a:r>
            <a:r>
              <a:rPr lang="en-US" sz="1600" dirty="0">
                <a:solidFill>
                  <a:prstClr val="black"/>
                </a:solidFill>
                <a:latin typeface="Calibri"/>
              </a:rPr>
              <a:t>US dollars</a:t>
            </a:r>
            <a:r>
              <a:rPr lang="en-US" sz="1600" dirty="0">
                <a:solidFill>
                  <a:prstClr val="black"/>
                </a:solidFill>
                <a:latin typeface="Calibri"/>
              </a:rPr>
              <a:t>)</a:t>
            </a:r>
          </a:p>
        </p:txBody>
      </p:sp>
      <p:sp>
        <p:nvSpPr>
          <p:cNvPr id="180250" name="Text Box 26"/>
          <p:cNvSpPr txBox="1">
            <a:spLocks noChangeArrowheads="1"/>
          </p:cNvSpPr>
          <p:nvPr/>
        </p:nvSpPr>
        <p:spPr bwMode="auto">
          <a:xfrm>
            <a:off x="4759325" y="3414713"/>
            <a:ext cx="3729038"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dirty="0">
                <a:solidFill>
                  <a:prstClr val="black"/>
                </a:solidFill>
                <a:latin typeface="Calibri"/>
              </a:rPr>
              <a:t>Most people said </a:t>
            </a:r>
            <a:r>
              <a:rPr lang="ja-JP" altLang="en-US" sz="1400" dirty="0">
                <a:solidFill>
                  <a:prstClr val="black"/>
                </a:solidFill>
                <a:latin typeface="Arial"/>
                <a:ea typeface="ＭＳ Ｐゴシック"/>
              </a:rPr>
              <a:t>“</a:t>
            </a:r>
            <a:r>
              <a:rPr lang="en-US" sz="1400" dirty="0">
                <a:solidFill>
                  <a:prstClr val="black"/>
                </a:solidFill>
                <a:latin typeface="Calibri"/>
              </a:rPr>
              <a:t>no</a:t>
            </a:r>
            <a:r>
              <a:rPr lang="ja-JP" altLang="en-US" sz="1400" dirty="0">
                <a:solidFill>
                  <a:prstClr val="black"/>
                </a:solidFill>
                <a:latin typeface="Arial"/>
                <a:ea typeface="ＭＳ Ｐゴシック"/>
              </a:rPr>
              <a:t>”</a:t>
            </a:r>
            <a:r>
              <a:rPr lang="en-US" sz="1400" dirty="0">
                <a:solidFill>
                  <a:prstClr val="black"/>
                </a:solidFill>
                <a:latin typeface="Calibri"/>
              </a:rPr>
              <a:t> regardless of condition</a:t>
            </a:r>
          </a:p>
        </p:txBody>
      </p:sp>
      <p:sp>
        <p:nvSpPr>
          <p:cNvPr id="180251" name="Text Box 27"/>
          <p:cNvSpPr txBox="1">
            <a:spLocks noChangeArrowheads="1"/>
          </p:cNvSpPr>
          <p:nvPr/>
        </p:nvSpPr>
        <p:spPr bwMode="auto">
          <a:xfrm>
            <a:off x="6423025" y="3757613"/>
            <a:ext cx="2501900"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a:solidFill>
                  <a:prstClr val="black"/>
                </a:solidFill>
                <a:latin typeface="Calibri"/>
              </a:rPr>
              <a:t>NEG</a:t>
            </a:r>
            <a:r>
              <a:rPr lang="en-US" sz="1400">
                <a:solidFill>
                  <a:prstClr val="black"/>
                </a:solidFill>
                <a:latin typeface="Calibri"/>
              </a:rPr>
              <a:t>: More confident with </a:t>
            </a:r>
            <a:r>
              <a:rPr lang="en-US" sz="1400" b="1">
                <a:solidFill>
                  <a:srgbClr val="3366FF"/>
                </a:solidFill>
                <a:latin typeface="Calibri"/>
              </a:rPr>
              <a:t>PP</a:t>
            </a:r>
          </a:p>
        </p:txBody>
      </p:sp>
      <p:sp>
        <p:nvSpPr>
          <p:cNvPr id="180252" name="Text Box 28"/>
          <p:cNvSpPr txBox="1">
            <a:spLocks noChangeArrowheads="1"/>
          </p:cNvSpPr>
          <p:nvPr/>
        </p:nvSpPr>
        <p:spPr bwMode="auto">
          <a:xfrm>
            <a:off x="6384925" y="4113213"/>
            <a:ext cx="1881188" cy="314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b="1">
                <a:solidFill>
                  <a:prstClr val="black"/>
                </a:solidFill>
                <a:latin typeface="Calibri"/>
              </a:rPr>
              <a:t>NEG</a:t>
            </a:r>
            <a:r>
              <a:rPr lang="en-US" sz="1400">
                <a:solidFill>
                  <a:prstClr val="black"/>
                </a:solidFill>
                <a:latin typeface="Calibri"/>
              </a:rPr>
              <a:t>: More $ with </a:t>
            </a:r>
            <a:r>
              <a:rPr lang="en-US" sz="1400" b="1">
                <a:solidFill>
                  <a:srgbClr val="3366FF"/>
                </a:solidFill>
                <a:latin typeface="Calibri"/>
              </a:rPr>
              <a:t>PP</a:t>
            </a:r>
          </a:p>
        </p:txBody>
      </p:sp>
    </p:spTree>
    <p:extLst>
      <p:ext uri="{BB962C8B-B14F-4D97-AF65-F5344CB8AC3E}">
        <p14:creationId xmlns:p14="http://schemas.microsoft.com/office/powerpoint/2010/main" val="143667506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0D740D-362C-E149-929C-263F3F387B80}" type="slidenum">
              <a:rPr lang="en-US">
                <a:solidFill>
                  <a:prstClr val="black">
                    <a:tint val="75000"/>
                  </a:prstClr>
                </a:solidFill>
                <a:latin typeface="Calibri"/>
              </a:rPr>
              <a:pPr/>
              <a:t>45</a:t>
            </a:fld>
            <a:endParaRPr lang="en-US">
              <a:solidFill>
                <a:prstClr val="black">
                  <a:tint val="75000"/>
                </a:prstClr>
              </a:solidFill>
              <a:latin typeface="Calibri"/>
            </a:endParaRPr>
          </a:p>
        </p:txBody>
      </p:sp>
      <p:sp>
        <p:nvSpPr>
          <p:cNvPr id="192514" name="Rectangle 2"/>
          <p:cNvSpPr>
            <a:spLocks noGrp="1" noChangeArrowheads="1"/>
          </p:cNvSpPr>
          <p:nvPr>
            <p:ph type="body" idx="1"/>
          </p:nvPr>
        </p:nvSpPr>
        <p:spPr>
          <a:xfrm>
            <a:off x="457200" y="1693916"/>
            <a:ext cx="8229600" cy="4525963"/>
          </a:xfrm>
        </p:spPr>
        <p:txBody>
          <a:bodyPr/>
          <a:lstStyle/>
          <a:p>
            <a:r>
              <a:rPr lang="en-US" sz="2400" dirty="0" smtClean="0"/>
              <a:t>Aspect differentially influenced inferences about political candidates’ past actions and their </a:t>
            </a:r>
            <a:r>
              <a:rPr lang="en-US" sz="2400" dirty="0" smtClean="0"/>
              <a:t>electability</a:t>
            </a:r>
            <a:endParaRPr lang="en-US" sz="2400" dirty="0" smtClean="0"/>
          </a:p>
          <a:p>
            <a:r>
              <a:rPr lang="en-US" sz="2400" dirty="0"/>
              <a:t>	</a:t>
            </a:r>
            <a:endParaRPr lang="en-US" sz="2400" dirty="0" smtClean="0"/>
          </a:p>
          <a:p>
            <a:r>
              <a:rPr lang="en-US" sz="2400" dirty="0" smtClean="0">
                <a:solidFill>
                  <a:srgbClr val="5F8FFF"/>
                </a:solidFill>
              </a:rPr>
              <a:t>Past progressive</a:t>
            </a:r>
            <a:r>
              <a:rPr lang="en-US" sz="2400" dirty="0" smtClean="0"/>
              <a:t> </a:t>
            </a:r>
            <a:r>
              <a:rPr lang="en-US" sz="2400" dirty="0" smtClean="0"/>
              <a:t>enhanced attitudes </a:t>
            </a:r>
            <a:r>
              <a:rPr lang="en-US" sz="2400" dirty="0"/>
              <a:t>about candidates and </a:t>
            </a:r>
            <a:r>
              <a:rPr lang="en-US" sz="2400" dirty="0" smtClean="0"/>
              <a:t>electability, depending </a:t>
            </a:r>
            <a:r>
              <a:rPr lang="en-US" sz="2400" dirty="0"/>
              <a:t>on valence, type of event and so on</a:t>
            </a:r>
          </a:p>
          <a:p>
            <a:endParaRPr lang="en-US" dirty="0" smtClean="0"/>
          </a:p>
          <a:p>
            <a:r>
              <a:rPr lang="en-US" sz="2400" dirty="0"/>
              <a:t>Another study replicated </a:t>
            </a:r>
            <a:r>
              <a:rPr lang="en-US" sz="2400" dirty="0" smtClean="0"/>
              <a:t>effect </a:t>
            </a:r>
            <a:r>
              <a:rPr lang="en-US" sz="2400" dirty="0"/>
              <a:t>with topic of imminent </a:t>
            </a:r>
            <a:r>
              <a:rPr lang="en-US" sz="2400" dirty="0" smtClean="0"/>
              <a:t>domain</a:t>
            </a:r>
          </a:p>
          <a:p>
            <a:endParaRPr lang="en-US" sz="2400" dirty="0"/>
          </a:p>
          <a:p>
            <a:endParaRPr lang="en-US" dirty="0"/>
          </a:p>
          <a:p>
            <a:endParaRPr lang="en-US" dirty="0"/>
          </a:p>
          <a:p>
            <a:endParaRPr lang="en-US" dirty="0"/>
          </a:p>
          <a:p>
            <a:endParaRPr lang="en-US" dirty="0"/>
          </a:p>
          <a:p>
            <a:endParaRPr lang="en-US" dirty="0"/>
          </a:p>
        </p:txBody>
      </p:sp>
      <p:sp>
        <p:nvSpPr>
          <p:cNvPr id="192515" name="Rectangle 3"/>
          <p:cNvSpPr>
            <a:spLocks noChangeArrowheads="1"/>
          </p:cNvSpPr>
          <p:nvPr/>
        </p:nvSpPr>
        <p:spPr bwMode="auto">
          <a:xfrm>
            <a:off x="342900" y="363538"/>
            <a:ext cx="8229600" cy="1143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600" dirty="0">
                <a:solidFill>
                  <a:srgbClr val="FFCC00"/>
                </a:solidFill>
                <a:latin typeface="Bookman Old Style"/>
                <a:cs typeface="Bookman Old Style"/>
              </a:rPr>
              <a:t>Experiment </a:t>
            </a:r>
            <a:r>
              <a:rPr lang="en-US" sz="3600" dirty="0">
                <a:solidFill>
                  <a:srgbClr val="FFCC00"/>
                </a:solidFill>
                <a:latin typeface="Bookman Old Style"/>
                <a:cs typeface="Bookman Old Style"/>
              </a:rPr>
              <a:t>6</a:t>
            </a:r>
            <a:r>
              <a:rPr lang="en-US" sz="3600" b="1" dirty="0">
                <a:solidFill>
                  <a:srgbClr val="FFCC00"/>
                </a:solidFill>
                <a:latin typeface="Courier New" charset="0"/>
              </a:rPr>
              <a:t>    </a:t>
            </a:r>
            <a:r>
              <a:rPr lang="en-US" sz="2800" i="1" dirty="0">
                <a:solidFill>
                  <a:prstClr val="white"/>
                </a:solidFill>
                <a:latin typeface="Calibri"/>
              </a:rPr>
              <a:t>summary</a:t>
            </a:r>
            <a:endParaRPr lang="en-US" sz="2400" i="1" dirty="0">
              <a:solidFill>
                <a:prstClr val="white"/>
              </a:solidFill>
              <a:latin typeface="Calibri"/>
            </a:endParaRPr>
          </a:p>
        </p:txBody>
      </p:sp>
    </p:spTree>
    <p:extLst>
      <p:ext uri="{BB962C8B-B14F-4D97-AF65-F5344CB8AC3E}">
        <p14:creationId xmlns:p14="http://schemas.microsoft.com/office/powerpoint/2010/main" val="71861486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C3249B8-51A7-7A40-AF8F-B72BE5D5DF5B}" type="slidenum">
              <a:rPr lang="en-US">
                <a:solidFill>
                  <a:prstClr val="black">
                    <a:tint val="75000"/>
                  </a:prstClr>
                </a:solidFill>
                <a:latin typeface="Calibri"/>
              </a:rPr>
              <a:pPr/>
              <a:t>46</a:t>
            </a:fld>
            <a:endParaRPr lang="en-US">
              <a:solidFill>
                <a:prstClr val="black">
                  <a:tint val="75000"/>
                </a:prstClr>
              </a:solidFill>
              <a:latin typeface="Calibri"/>
            </a:endParaRPr>
          </a:p>
        </p:txBody>
      </p:sp>
      <p:sp>
        <p:nvSpPr>
          <p:cNvPr id="315394" name="Rectangle 2"/>
          <p:cNvSpPr>
            <a:spLocks noGrp="1" noChangeArrowheads="1"/>
          </p:cNvSpPr>
          <p:nvPr>
            <p:ph type="title"/>
          </p:nvPr>
        </p:nvSpPr>
        <p:spPr>
          <a:xfrm>
            <a:off x="0" y="2819400"/>
            <a:ext cx="8229600" cy="1143000"/>
          </a:xfrm>
          <a:noFill/>
          <a:ln>
            <a:noFill/>
            <a:miter lim="800000"/>
            <a:headEnd/>
            <a:tailEnd/>
          </a:ln>
        </p:spPr>
        <p:txBody>
          <a:bodyPr/>
          <a:lstStyle/>
          <a:p>
            <a:pPr algn="ctr"/>
            <a:r>
              <a:rPr lang="en-US" dirty="0"/>
              <a:t>	</a:t>
            </a:r>
            <a:r>
              <a:rPr lang="en-US" dirty="0" smtClean="0">
                <a:solidFill>
                  <a:srgbClr val="F6BB29"/>
                </a:solidFill>
              </a:rPr>
              <a:t>Wrap up</a:t>
            </a:r>
            <a:endParaRPr lang="en-US" dirty="0">
              <a:solidFill>
                <a:srgbClr val="F6BB29"/>
              </a:solidFill>
            </a:endParaRPr>
          </a:p>
        </p:txBody>
      </p:sp>
    </p:spTree>
    <p:extLst>
      <p:ext uri="{BB962C8B-B14F-4D97-AF65-F5344CB8AC3E}">
        <p14:creationId xmlns:p14="http://schemas.microsoft.com/office/powerpoint/2010/main" val="15684243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sz="4000" dirty="0" smtClean="0">
                <a:solidFill>
                  <a:srgbClr val="FFCC00"/>
                </a:solidFill>
              </a:rPr>
              <a:t>Aspectual Framing </a:t>
            </a:r>
            <a:r>
              <a:rPr lang="en-US" sz="4000" dirty="0" smtClean="0">
                <a:solidFill>
                  <a:srgbClr val="FFCC00"/>
                </a:solidFill>
              </a:rPr>
              <a:t>   </a:t>
            </a:r>
            <a:r>
              <a:rPr lang="en-US" dirty="0" smtClean="0">
                <a:solidFill>
                  <a:srgbClr val="FFFFFF"/>
                </a:solidFill>
                <a:latin typeface="Arial"/>
                <a:cs typeface="Arial"/>
              </a:rPr>
              <a:t>6 </a:t>
            </a:r>
            <a:r>
              <a:rPr lang="en-US" dirty="0" smtClean="0">
                <a:solidFill>
                  <a:srgbClr val="FFFFFF"/>
                </a:solidFill>
                <a:latin typeface="Arial"/>
                <a:cs typeface="Arial"/>
              </a:rPr>
              <a:t>experiments </a:t>
            </a:r>
            <a:r>
              <a:rPr lang="en-US" sz="4000" dirty="0" smtClean="0">
                <a:solidFill>
                  <a:srgbClr val="FFCC00"/>
                </a:solidFill>
              </a:rPr>
              <a:t>	</a:t>
            </a:r>
            <a:r>
              <a:rPr lang="en-US" sz="4000" i="1" dirty="0" smtClean="0">
                <a:solidFill>
                  <a:schemeClr val="tx1"/>
                </a:solidFill>
              </a:rPr>
              <a:t>the big picture</a:t>
            </a:r>
            <a:endParaRPr lang="en-US" sz="4000" i="1" dirty="0">
              <a:solidFill>
                <a:schemeClr val="tx1"/>
              </a:solidFill>
            </a:endParaRPr>
          </a:p>
        </p:txBody>
      </p:sp>
      <p:sp>
        <p:nvSpPr>
          <p:cNvPr id="8" name="Slide Number Placeholder 7"/>
          <p:cNvSpPr>
            <a:spLocks noGrp="1"/>
          </p:cNvSpPr>
          <p:nvPr>
            <p:ph type="sldNum" sz="quarter" idx="12"/>
          </p:nvPr>
        </p:nvSpPr>
        <p:spPr/>
        <p:txBody>
          <a:bodyPr/>
          <a:lstStyle/>
          <a:p>
            <a:fld id="{858979D9-A940-D646-A13B-3B1AED4AEE7E}" type="slidenum">
              <a:rPr lang="en-US" smtClean="0">
                <a:solidFill>
                  <a:prstClr val="black">
                    <a:tint val="75000"/>
                  </a:prstClr>
                </a:solidFill>
                <a:latin typeface="Calibri"/>
              </a:rPr>
              <a:pPr/>
              <a:t>47</a:t>
            </a:fld>
            <a:endParaRPr lang="en-US">
              <a:solidFill>
                <a:prstClr val="black">
                  <a:tint val="75000"/>
                </a:prstClr>
              </a:solidFill>
              <a:latin typeface="Calibri"/>
            </a:endParaRPr>
          </a:p>
        </p:txBody>
      </p:sp>
      <p:sp>
        <p:nvSpPr>
          <p:cNvPr id="6" name="Content Placeholder 2"/>
          <p:cNvSpPr>
            <a:spLocks noGrp="1"/>
          </p:cNvSpPr>
          <p:nvPr>
            <p:ph idx="1"/>
          </p:nvPr>
        </p:nvSpPr>
        <p:spPr>
          <a:xfrm>
            <a:off x="457200" y="1235075"/>
            <a:ext cx="8025621" cy="5121275"/>
          </a:xfrm>
        </p:spPr>
        <p:txBody>
          <a:bodyPr>
            <a:normAutofit/>
          </a:bodyPr>
          <a:lstStyle/>
          <a:p>
            <a:endParaRPr lang="en-US" sz="2200" dirty="0">
              <a:solidFill>
                <a:srgbClr val="FFCC00"/>
              </a:solidFill>
            </a:endParaRPr>
          </a:p>
          <a:p>
            <a:r>
              <a:rPr lang="en-US" sz="2600" dirty="0" smtClean="0"/>
              <a:t>What role does aspect play in everyday language use, especially framing?   </a:t>
            </a:r>
            <a:r>
              <a:rPr lang="en-US" sz="2600" dirty="0" smtClean="0">
                <a:solidFill>
                  <a:srgbClr val="FFCC00"/>
                </a:solidFill>
              </a:rPr>
              <a:t>Central role</a:t>
            </a:r>
          </a:p>
          <a:p>
            <a:endParaRPr lang="en-US" sz="2600" dirty="0" smtClean="0"/>
          </a:p>
          <a:p>
            <a:r>
              <a:rPr lang="en-US" sz="2600" dirty="0"/>
              <a:t>C</a:t>
            </a:r>
            <a:r>
              <a:rPr lang="en-US" sz="2600" dirty="0" smtClean="0"/>
              <a:t>onsequences for everyday thought? </a:t>
            </a:r>
          </a:p>
          <a:p>
            <a:r>
              <a:rPr lang="en-US" sz="2600" dirty="0" smtClean="0">
                <a:solidFill>
                  <a:srgbClr val="FFCC00"/>
                </a:solidFill>
              </a:rPr>
              <a:t>	Aspect can influence how people reason</a:t>
            </a:r>
            <a:endParaRPr lang="en-US" sz="2600" dirty="0">
              <a:solidFill>
                <a:srgbClr val="FFCC00"/>
              </a:solidFill>
            </a:endParaRPr>
          </a:p>
          <a:p>
            <a:endParaRPr lang="en-US" sz="2600" dirty="0" smtClean="0">
              <a:solidFill>
                <a:srgbClr val="FFCC00"/>
              </a:solidFill>
            </a:endParaRPr>
          </a:p>
          <a:p>
            <a:r>
              <a:rPr lang="en-US" sz="2600" dirty="0" smtClean="0"/>
              <a:t>How </a:t>
            </a:r>
            <a:r>
              <a:rPr lang="en-US" sz="2600" dirty="0"/>
              <a:t>does this work</a:t>
            </a:r>
            <a:r>
              <a:rPr lang="en-US" sz="2600" dirty="0" smtClean="0"/>
              <a:t>? </a:t>
            </a:r>
          </a:p>
          <a:p>
            <a:r>
              <a:rPr lang="en-US" sz="2600" dirty="0">
                <a:solidFill>
                  <a:srgbClr val="FFCC00"/>
                </a:solidFill>
              </a:rPr>
              <a:t>	</a:t>
            </a:r>
            <a:r>
              <a:rPr lang="en-US" sz="2600" dirty="0" smtClean="0">
                <a:solidFill>
                  <a:srgbClr val="FFCC00"/>
                </a:solidFill>
              </a:rPr>
              <a:t>Aspect constrains simulation</a:t>
            </a:r>
          </a:p>
          <a:p>
            <a:endParaRPr lang="en-US" sz="2400" dirty="0" smtClean="0">
              <a:solidFill>
                <a:srgbClr val="FFCC00"/>
              </a:solidFill>
            </a:endParaRPr>
          </a:p>
          <a:p>
            <a:r>
              <a:rPr lang="en-US" sz="2400" i="1" dirty="0" smtClean="0"/>
              <a:t>Aspect deserves far more attention in psycholinguistics</a:t>
            </a:r>
            <a:endParaRPr lang="en-US" sz="2400" i="1" dirty="0"/>
          </a:p>
          <a:p>
            <a:endParaRPr lang="en-US" sz="2200" dirty="0" smtClean="0">
              <a:solidFill>
                <a:srgbClr val="FFCC00"/>
              </a:solidFill>
              <a:latin typeface="Courier"/>
              <a:cs typeface="Courier"/>
            </a:endParaRPr>
          </a:p>
          <a:p>
            <a:endParaRPr lang="en-US" sz="2200" dirty="0" smtClean="0">
              <a:solidFill>
                <a:srgbClr val="FFCC00"/>
              </a:solidFill>
            </a:endParaRPr>
          </a:p>
          <a:p>
            <a:endParaRPr lang="en-US" sz="2200" dirty="0">
              <a:solidFill>
                <a:srgbClr val="FFCC00"/>
              </a:solidFill>
            </a:endParaRP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49715135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9000"/>
                    </a14:imgEffect>
                    <a14:imgEffect>
                      <a14:brightnessContrast bright="-43000" contrast="15000"/>
                    </a14:imgEffect>
                  </a14:imgLayer>
                </a14:imgProps>
              </a:ext>
            </a:extLst>
          </a:blip>
          <a:stretch>
            <a:fillRect/>
          </a:stretch>
        </p:blipFill>
        <p:spPr>
          <a:xfrm>
            <a:off x="0" y="0"/>
            <a:ext cx="9517529" cy="7007412"/>
          </a:xfrm>
          <a:prstGeom prst="rect">
            <a:avLst/>
          </a:prstGeom>
        </p:spPr>
      </p:pic>
      <p:sp>
        <p:nvSpPr>
          <p:cNvPr id="3" name="Content Placeholder 2"/>
          <p:cNvSpPr>
            <a:spLocks noGrp="1"/>
          </p:cNvSpPr>
          <p:nvPr>
            <p:ph idx="1"/>
          </p:nvPr>
        </p:nvSpPr>
        <p:spPr>
          <a:xfrm>
            <a:off x="412070" y="566087"/>
            <a:ext cx="8552636" cy="6155388"/>
          </a:xfrm>
        </p:spPr>
        <p:txBody>
          <a:bodyPr>
            <a:normAutofit/>
          </a:bodyPr>
          <a:lstStyle/>
          <a:p>
            <a:r>
              <a:rPr lang="en-US" sz="3600" dirty="0" smtClean="0"/>
              <a:t>People mentally simulate all sorts of things</a:t>
            </a:r>
          </a:p>
          <a:p>
            <a:endParaRPr lang="en-US" sz="1800" dirty="0" smtClean="0">
              <a:solidFill>
                <a:schemeClr val="tx1"/>
              </a:solidFill>
            </a:endParaRPr>
          </a:p>
          <a:p>
            <a:r>
              <a:rPr lang="en-US" sz="1800" dirty="0" smtClean="0">
                <a:solidFill>
                  <a:srgbClr val="FFFFFF"/>
                </a:solidFill>
              </a:rPr>
              <a:t>perception of motion</a:t>
            </a:r>
          </a:p>
          <a:p>
            <a:r>
              <a:rPr lang="en-US" sz="1800" dirty="0" smtClean="0">
                <a:solidFill>
                  <a:srgbClr val="FFFFFF"/>
                </a:solidFill>
              </a:rPr>
              <a:t>	</a:t>
            </a:r>
            <a:r>
              <a:rPr lang="en-US" sz="1400" dirty="0" err="1" smtClean="0">
                <a:solidFill>
                  <a:srgbClr val="FFFFFF"/>
                </a:solidFill>
              </a:rPr>
              <a:t>Kourtzi</a:t>
            </a:r>
            <a:r>
              <a:rPr lang="en-US" sz="1400" dirty="0" smtClean="0">
                <a:solidFill>
                  <a:srgbClr val="FFFFFF"/>
                </a:solidFill>
              </a:rPr>
              <a:t> </a:t>
            </a:r>
            <a:r>
              <a:rPr lang="en-US" sz="1400" dirty="0">
                <a:solidFill>
                  <a:srgbClr val="FFFFFF"/>
                </a:solidFill>
              </a:rPr>
              <a:t>&amp; </a:t>
            </a:r>
            <a:r>
              <a:rPr lang="en-US" sz="1400" dirty="0" err="1">
                <a:solidFill>
                  <a:srgbClr val="FFFFFF"/>
                </a:solidFill>
              </a:rPr>
              <a:t>Kanwisher</a:t>
            </a:r>
            <a:r>
              <a:rPr lang="en-US" sz="1400" dirty="0">
                <a:solidFill>
                  <a:srgbClr val="FFFFFF"/>
                </a:solidFill>
              </a:rPr>
              <a:t> (2000</a:t>
            </a:r>
            <a:r>
              <a:rPr lang="en-US" sz="1400" dirty="0" smtClean="0">
                <a:solidFill>
                  <a:srgbClr val="FFFFFF"/>
                </a:solidFill>
              </a:rPr>
              <a:t>)</a:t>
            </a:r>
          </a:p>
          <a:p>
            <a:pPr>
              <a:spcBef>
                <a:spcPts val="1400"/>
              </a:spcBef>
            </a:pPr>
            <a:r>
              <a:rPr lang="en-US" sz="1600" dirty="0" smtClean="0">
                <a:solidFill>
                  <a:srgbClr val="FFFFFF"/>
                </a:solidFill>
              </a:rPr>
              <a:t>the future trajectories of moving objects     </a:t>
            </a:r>
          </a:p>
          <a:p>
            <a:r>
              <a:rPr lang="en-US" sz="1600" dirty="0">
                <a:solidFill>
                  <a:srgbClr val="FFFFFF"/>
                </a:solidFill>
              </a:rPr>
              <a:t>	</a:t>
            </a:r>
            <a:r>
              <a:rPr lang="en-US" sz="1200" dirty="0" err="1">
                <a:solidFill>
                  <a:srgbClr val="FFFFFF"/>
                </a:solidFill>
              </a:rPr>
              <a:t>Freyd</a:t>
            </a:r>
            <a:r>
              <a:rPr lang="en-US" sz="1200" dirty="0">
                <a:solidFill>
                  <a:srgbClr val="FFFFFF"/>
                </a:solidFill>
              </a:rPr>
              <a:t> (1987</a:t>
            </a:r>
            <a:r>
              <a:rPr lang="en-US" sz="1200" dirty="0" smtClean="0">
                <a:solidFill>
                  <a:srgbClr val="FFFFFF"/>
                </a:solidFill>
              </a:rPr>
              <a:t>)</a:t>
            </a:r>
            <a:endParaRPr lang="en-US" sz="1400" dirty="0" smtClean="0">
              <a:solidFill>
                <a:srgbClr val="FFFFFF"/>
              </a:solidFill>
            </a:endParaRPr>
          </a:p>
          <a:p>
            <a:pPr>
              <a:spcBef>
                <a:spcPts val="1400"/>
              </a:spcBef>
            </a:pPr>
            <a:r>
              <a:rPr lang="en-US" sz="1800" dirty="0" smtClean="0">
                <a:solidFill>
                  <a:srgbClr val="FFFFFF"/>
                </a:solidFill>
              </a:rPr>
              <a:t>motion in reasoning and problem-solving</a:t>
            </a:r>
          </a:p>
          <a:p>
            <a:r>
              <a:rPr lang="en-US" sz="1800" dirty="0">
                <a:solidFill>
                  <a:srgbClr val="FFFFFF"/>
                </a:solidFill>
              </a:rPr>
              <a:t>	</a:t>
            </a:r>
            <a:r>
              <a:rPr lang="en-US" sz="1400" dirty="0" smtClean="0">
                <a:solidFill>
                  <a:srgbClr val="FFFFFF"/>
                </a:solidFill>
              </a:rPr>
              <a:t>Schwartz &amp; Black (1999), </a:t>
            </a:r>
            <a:r>
              <a:rPr lang="en-US" sz="1400" dirty="0" err="1" smtClean="0">
                <a:solidFill>
                  <a:srgbClr val="FFFFFF"/>
                </a:solidFill>
              </a:rPr>
              <a:t>Hegarty</a:t>
            </a:r>
            <a:r>
              <a:rPr lang="en-US" sz="1400" dirty="0" smtClean="0">
                <a:solidFill>
                  <a:srgbClr val="FFFFFF"/>
                </a:solidFill>
              </a:rPr>
              <a:t> (2004)</a:t>
            </a:r>
          </a:p>
          <a:p>
            <a:r>
              <a:rPr lang="en-US" sz="1800" dirty="0" smtClean="0">
                <a:solidFill>
                  <a:srgbClr val="FFFFFF"/>
                </a:solidFill>
              </a:rPr>
              <a:t>movement </a:t>
            </a:r>
            <a:r>
              <a:rPr lang="en-US" sz="1800" dirty="0">
                <a:solidFill>
                  <a:srgbClr val="FFFFFF"/>
                </a:solidFill>
              </a:rPr>
              <a:t>from one point in space </a:t>
            </a:r>
            <a:r>
              <a:rPr lang="en-US" sz="1800" dirty="0" smtClean="0">
                <a:solidFill>
                  <a:srgbClr val="FFFFFF"/>
                </a:solidFill>
              </a:rPr>
              <a:t>to </a:t>
            </a:r>
            <a:r>
              <a:rPr lang="en-US" sz="1800" dirty="0">
                <a:solidFill>
                  <a:srgbClr val="FFFFFF"/>
                </a:solidFill>
              </a:rPr>
              <a:t>another </a:t>
            </a:r>
          </a:p>
          <a:p>
            <a:r>
              <a:rPr lang="en-US" sz="1800" dirty="0">
                <a:solidFill>
                  <a:srgbClr val="FFFFFF"/>
                </a:solidFill>
              </a:rPr>
              <a:t>	</a:t>
            </a:r>
            <a:r>
              <a:rPr lang="en-US" sz="1600" dirty="0">
                <a:solidFill>
                  <a:srgbClr val="FFFFFF"/>
                </a:solidFill>
              </a:rPr>
              <a:t> </a:t>
            </a:r>
            <a:r>
              <a:rPr lang="en-US" sz="1400" dirty="0">
                <a:solidFill>
                  <a:srgbClr val="FFFFFF"/>
                </a:solidFill>
              </a:rPr>
              <a:t>Morrow &amp; Clark (1988</a:t>
            </a:r>
            <a:r>
              <a:rPr lang="en-US" sz="1400" dirty="0" smtClean="0">
                <a:solidFill>
                  <a:srgbClr val="FFFFFF"/>
                </a:solidFill>
              </a:rPr>
              <a:t>)</a:t>
            </a:r>
          </a:p>
          <a:p>
            <a:pPr>
              <a:spcBef>
                <a:spcPts val="984"/>
              </a:spcBef>
            </a:pPr>
            <a:r>
              <a:rPr lang="en-US" sz="1600" dirty="0" smtClean="0">
                <a:solidFill>
                  <a:srgbClr val="FFFFFF"/>
                </a:solidFill>
              </a:rPr>
              <a:t>places where things are happening</a:t>
            </a:r>
            <a:r>
              <a:rPr lang="en-US" sz="1400" dirty="0">
                <a:solidFill>
                  <a:srgbClr val="FFFFFF"/>
                </a:solidFill>
              </a:rPr>
              <a:t>	</a:t>
            </a:r>
            <a:endParaRPr lang="en-US" sz="1600" dirty="0">
              <a:solidFill>
                <a:srgbClr val="FFFFFF"/>
              </a:solidFill>
            </a:endParaRPr>
          </a:p>
          <a:p>
            <a:r>
              <a:rPr lang="en-US" sz="1400" dirty="0" smtClean="0">
                <a:solidFill>
                  <a:srgbClr val="FFFFFF"/>
                </a:solidFill>
              </a:rPr>
              <a:t>	Spivey </a:t>
            </a:r>
            <a:r>
              <a:rPr lang="en-US" sz="1400" dirty="0">
                <a:solidFill>
                  <a:srgbClr val="FFFFFF"/>
                </a:solidFill>
              </a:rPr>
              <a:t>&amp; </a:t>
            </a:r>
            <a:r>
              <a:rPr lang="en-US" sz="1400" dirty="0" err="1">
                <a:solidFill>
                  <a:srgbClr val="FFFFFF"/>
                </a:solidFill>
              </a:rPr>
              <a:t>Geng</a:t>
            </a:r>
            <a:r>
              <a:rPr lang="en-US" sz="1400" dirty="0">
                <a:solidFill>
                  <a:srgbClr val="FFFFFF"/>
                </a:solidFill>
              </a:rPr>
              <a:t> </a:t>
            </a:r>
            <a:r>
              <a:rPr lang="en-US" sz="1400" dirty="0" smtClean="0">
                <a:solidFill>
                  <a:srgbClr val="FFFFFF"/>
                </a:solidFill>
              </a:rPr>
              <a:t>(2001</a:t>
            </a:r>
            <a:r>
              <a:rPr lang="en-US" sz="1400" dirty="0" smtClean="0">
                <a:solidFill>
                  <a:srgbClr val="FFFFFF"/>
                </a:solidFill>
              </a:rPr>
              <a:t>)</a:t>
            </a:r>
          </a:p>
          <a:p>
            <a:endParaRPr lang="en-US" sz="1400" dirty="0">
              <a:solidFill>
                <a:srgbClr val="FFFFFF"/>
              </a:solidFill>
            </a:endParaRPr>
          </a:p>
          <a:p>
            <a:pPr>
              <a:spcBef>
                <a:spcPts val="1176"/>
              </a:spcBef>
            </a:pPr>
            <a:r>
              <a:rPr lang="en-US" sz="2400" u="sng" dirty="0" smtClean="0">
                <a:solidFill>
                  <a:srgbClr val="FFFFFF"/>
                </a:solidFill>
              </a:rPr>
              <a:t>They do this with </a:t>
            </a:r>
            <a:r>
              <a:rPr lang="en-US" sz="2400" u="sng" dirty="0" smtClean="0">
                <a:solidFill>
                  <a:srgbClr val="FFFFFF"/>
                </a:solidFill>
              </a:rPr>
              <a:t>language</a:t>
            </a:r>
            <a:endParaRPr lang="en-US" sz="2400" u="sng" dirty="0" smtClean="0">
              <a:solidFill>
                <a:srgbClr val="FFFFFF"/>
              </a:solidFill>
            </a:endParaRPr>
          </a:p>
          <a:p>
            <a:r>
              <a:rPr lang="en-US" sz="1400" dirty="0" err="1" smtClean="0">
                <a:solidFill>
                  <a:srgbClr val="FFFFFF"/>
                </a:solidFill>
              </a:rPr>
              <a:t>Barsalou</a:t>
            </a:r>
            <a:r>
              <a:rPr lang="en-US" sz="1400" dirty="0" smtClean="0">
                <a:solidFill>
                  <a:srgbClr val="FFFFFF"/>
                </a:solidFill>
              </a:rPr>
              <a:t> </a:t>
            </a:r>
            <a:r>
              <a:rPr lang="en-US" sz="1400" dirty="0" smtClean="0">
                <a:solidFill>
                  <a:srgbClr val="FFFFFF"/>
                </a:solidFill>
              </a:rPr>
              <a:t>(1997, 2009), Bergen (2012), Gibbs &amp; Matlock (2008</a:t>
            </a:r>
            <a:r>
              <a:rPr lang="en-US" sz="1400" dirty="0" smtClean="0">
                <a:solidFill>
                  <a:srgbClr val="FFFFFF"/>
                </a:solidFill>
              </a:rPr>
              <a:t>),</a:t>
            </a:r>
            <a:r>
              <a:rPr lang="en-US" sz="1400" dirty="0" err="1" smtClean="0">
                <a:solidFill>
                  <a:srgbClr val="FFFFFF"/>
                </a:solidFill>
              </a:rPr>
              <a:t>Zwaan</a:t>
            </a:r>
            <a:r>
              <a:rPr lang="en-US" sz="1400" dirty="0" smtClean="0">
                <a:solidFill>
                  <a:srgbClr val="FFFFFF"/>
                </a:solidFill>
              </a:rPr>
              <a:t> &amp; </a:t>
            </a:r>
            <a:r>
              <a:rPr lang="en-US" sz="1400" dirty="0" err="1" smtClean="0">
                <a:solidFill>
                  <a:srgbClr val="FFFFFF"/>
                </a:solidFill>
              </a:rPr>
              <a:t>Pecher</a:t>
            </a:r>
            <a:r>
              <a:rPr lang="en-US" sz="1400" dirty="0" smtClean="0">
                <a:solidFill>
                  <a:srgbClr val="FFFFFF"/>
                </a:solidFill>
              </a:rPr>
              <a:t> (2012),  </a:t>
            </a:r>
            <a:r>
              <a:rPr lang="en-US" sz="1400" dirty="0" err="1" smtClean="0">
                <a:solidFill>
                  <a:srgbClr val="FFFFFF"/>
                </a:solidFill>
              </a:rPr>
              <a:t>Zwaan</a:t>
            </a:r>
            <a:r>
              <a:rPr lang="en-US" sz="1400" dirty="0" smtClean="0">
                <a:solidFill>
                  <a:srgbClr val="FFFFFF"/>
                </a:solidFill>
              </a:rPr>
              <a:t> &amp; </a:t>
            </a:r>
            <a:r>
              <a:rPr lang="en-US" sz="1400" dirty="0" err="1" smtClean="0">
                <a:solidFill>
                  <a:srgbClr val="FFFFFF"/>
                </a:solidFill>
              </a:rPr>
              <a:t>Radvansky</a:t>
            </a:r>
            <a:r>
              <a:rPr lang="en-US" sz="1400" dirty="0" smtClean="0">
                <a:solidFill>
                  <a:srgbClr val="FFFFFF"/>
                </a:solidFill>
              </a:rPr>
              <a:t> (1998) </a:t>
            </a:r>
            <a:endParaRPr lang="en-US" sz="1400" dirty="0" smtClean="0">
              <a:solidFill>
                <a:srgbClr val="FFFFFF"/>
              </a:solidFill>
            </a:endParaRPr>
          </a:p>
          <a:p>
            <a:endParaRPr lang="en-US" sz="1800" dirty="0" smtClean="0">
              <a:solidFill>
                <a:srgbClr val="FFFFFF"/>
              </a:solidFill>
            </a:endParaRPr>
          </a:p>
          <a:p>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4ACF61F4-AFF1-AF4F-9E75-91F03B2CBB35}" type="slidenum">
              <a:rPr lang="en-US" smtClean="0">
                <a:solidFill>
                  <a:prstClr val="black">
                    <a:tint val="75000"/>
                  </a:prstClr>
                </a:solidFill>
                <a:latin typeface="Calibri"/>
              </a:rPr>
              <a:pPr/>
              <a:t>48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8096862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6BB29"/>
                </a:solidFill>
              </a:rPr>
              <a:t>Future work</a:t>
            </a:r>
            <a:endParaRPr lang="en-US" dirty="0">
              <a:solidFill>
                <a:srgbClr val="F6BB29"/>
              </a:solidFill>
            </a:endParaRPr>
          </a:p>
        </p:txBody>
      </p:sp>
      <p:sp>
        <p:nvSpPr>
          <p:cNvPr id="5" name="Content Placeholder 2"/>
          <p:cNvSpPr txBox="1">
            <a:spLocks/>
          </p:cNvSpPr>
          <p:nvPr/>
        </p:nvSpPr>
        <p:spPr>
          <a:xfrm>
            <a:off x="457200" y="1622827"/>
            <a:ext cx="8229600" cy="4525963"/>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Bookman Old Style"/>
              </a:defRPr>
            </a:lvl1pPr>
            <a:lvl2pPr marL="457200" indent="0" algn="l" defTabSz="457200" rtl="0" eaLnBrk="1" latinLnBrk="0" hangingPunct="1">
              <a:spcBef>
                <a:spcPct val="20000"/>
              </a:spcBef>
              <a:buFont typeface="Arial"/>
              <a:buNone/>
              <a:defRPr sz="2800" kern="1200">
                <a:solidFill>
                  <a:srgbClr val="FFFFFF"/>
                </a:solidFill>
                <a:latin typeface="+mn-lt"/>
                <a:ea typeface="+mn-ea"/>
                <a:cs typeface="Bookman Old Style"/>
              </a:defRPr>
            </a:lvl2pPr>
            <a:lvl3pPr marL="914400" indent="0" algn="l" defTabSz="457200" rtl="0" eaLnBrk="1" latinLnBrk="0" hangingPunct="1">
              <a:spcBef>
                <a:spcPct val="20000"/>
              </a:spcBef>
              <a:buFont typeface="Arial"/>
              <a:buNone/>
              <a:defRPr sz="2400" kern="1200">
                <a:solidFill>
                  <a:srgbClr val="FFFFFF"/>
                </a:solidFill>
                <a:latin typeface="+mn-lt"/>
                <a:ea typeface="+mn-ea"/>
                <a:cs typeface="Bookman Old Style"/>
              </a:defRPr>
            </a:lvl3pPr>
            <a:lvl4pPr marL="1371600" indent="0" algn="l" defTabSz="457200" rtl="0" eaLnBrk="1" latinLnBrk="0" hangingPunct="1">
              <a:spcBef>
                <a:spcPct val="20000"/>
              </a:spcBef>
              <a:buFont typeface="Arial"/>
              <a:buNone/>
              <a:defRPr sz="2000" kern="1200">
                <a:solidFill>
                  <a:srgbClr val="FFFFFF"/>
                </a:solidFill>
                <a:latin typeface="+mn-lt"/>
                <a:ea typeface="+mn-ea"/>
                <a:cs typeface="Bookman Old Style"/>
              </a:defRPr>
            </a:lvl4pPr>
            <a:lvl5pPr marL="1828800" indent="0" algn="l" defTabSz="457200" rtl="0" eaLnBrk="1" latinLnBrk="0" hangingPunct="1">
              <a:spcBef>
                <a:spcPct val="20000"/>
              </a:spcBef>
              <a:buFont typeface="Arial"/>
              <a:buNone/>
              <a:defRPr sz="2000" kern="1200">
                <a:solidFill>
                  <a:srgbClr val="FFFFFF"/>
                </a:solidFill>
                <a:latin typeface="+mn-lt"/>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Calibri"/>
              </a:rPr>
              <a:t>Look closer at </a:t>
            </a:r>
            <a:r>
              <a:rPr lang="en-US" dirty="0" smtClean="0">
                <a:latin typeface="Calibri"/>
              </a:rPr>
              <a:t>aspectual distinctions </a:t>
            </a:r>
            <a:r>
              <a:rPr lang="en-US" dirty="0" smtClean="0">
                <a:latin typeface="Calibri"/>
              </a:rPr>
              <a:t>across a wide range of contexts</a:t>
            </a:r>
          </a:p>
          <a:p>
            <a:endParaRPr lang="en-US" dirty="0">
              <a:latin typeface="Calibri"/>
            </a:endParaRPr>
          </a:p>
          <a:p>
            <a:r>
              <a:rPr lang="en-US" dirty="0" smtClean="0">
                <a:latin typeface="Calibri"/>
              </a:rPr>
              <a:t>Examine verb semantics</a:t>
            </a:r>
          </a:p>
          <a:p>
            <a:endParaRPr lang="en-US" dirty="0">
              <a:latin typeface="Calibri"/>
            </a:endParaRPr>
          </a:p>
          <a:p>
            <a:r>
              <a:rPr lang="en-US" dirty="0" smtClean="0">
                <a:latin typeface="Calibri"/>
              </a:rPr>
              <a:t>Look at various dimensions of TAMs</a:t>
            </a:r>
          </a:p>
          <a:p>
            <a:endParaRPr lang="en-US" dirty="0">
              <a:latin typeface="Calibri"/>
            </a:endParaRPr>
          </a:p>
          <a:p>
            <a:r>
              <a:rPr lang="en-US" dirty="0" smtClean="0">
                <a:latin typeface="Calibri"/>
              </a:rPr>
              <a:t>Not just </a:t>
            </a:r>
            <a:r>
              <a:rPr lang="en-US" dirty="0" smtClean="0">
                <a:latin typeface="Calibri"/>
              </a:rPr>
              <a:t>English!  </a:t>
            </a:r>
          </a:p>
          <a:p>
            <a:r>
              <a:rPr lang="en-US" dirty="0" smtClean="0">
                <a:latin typeface="Calibri"/>
              </a:rPr>
              <a:t>Not just literal language!</a:t>
            </a:r>
            <a:endParaRPr lang="en-US" dirty="0">
              <a:latin typeface="Calibri"/>
            </a:endParaRPr>
          </a:p>
          <a:p>
            <a:endParaRPr lang="en-US" dirty="0">
              <a:latin typeface="Calibri"/>
            </a:endParaRPr>
          </a:p>
          <a:p>
            <a:endParaRPr lang="en-US" dirty="0">
              <a:latin typeface="Calibri"/>
            </a:endParaRPr>
          </a:p>
        </p:txBody>
      </p:sp>
    </p:spTree>
    <p:extLst>
      <p:ext uri="{BB962C8B-B14F-4D97-AF65-F5344CB8AC3E}">
        <p14:creationId xmlns:p14="http://schemas.microsoft.com/office/powerpoint/2010/main" val="16645087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5C6543D-5C9A-CD48-815E-901D5709B824}" type="slidenum">
              <a:rPr lang="en-US">
                <a:solidFill>
                  <a:srgbClr val="FFCC00"/>
                </a:solidFill>
                <a:latin typeface="Calibri"/>
              </a:rPr>
              <a:pPr/>
              <a:t>5</a:t>
            </a:fld>
            <a:endParaRPr lang="en-US" dirty="0">
              <a:solidFill>
                <a:srgbClr val="FFCC00"/>
              </a:solidFill>
              <a:latin typeface="Calibri"/>
            </a:endParaRPr>
          </a:p>
        </p:txBody>
      </p:sp>
      <p:sp>
        <p:nvSpPr>
          <p:cNvPr id="102402" name="Rectangle 2"/>
          <p:cNvSpPr>
            <a:spLocks noGrp="1" noChangeArrowheads="1"/>
          </p:cNvSpPr>
          <p:nvPr>
            <p:ph type="title"/>
          </p:nvPr>
        </p:nvSpPr>
        <p:spPr/>
        <p:txBody>
          <a:bodyPr/>
          <a:lstStyle/>
          <a:p>
            <a:r>
              <a:rPr lang="en-US" sz="4000" dirty="0" smtClean="0">
                <a:solidFill>
                  <a:srgbClr val="DFA926"/>
                </a:solidFill>
              </a:rPr>
              <a:t>Aspect in communication</a:t>
            </a:r>
            <a:endParaRPr lang="en-US" sz="4000" dirty="0">
              <a:solidFill>
                <a:srgbClr val="DFA926"/>
              </a:solidFill>
            </a:endParaRPr>
          </a:p>
        </p:txBody>
      </p:sp>
      <p:sp>
        <p:nvSpPr>
          <p:cNvPr id="102403" name="Rectangle 3"/>
          <p:cNvSpPr>
            <a:spLocks noGrp="1" noChangeArrowheads="1"/>
          </p:cNvSpPr>
          <p:nvPr>
            <p:ph type="body" idx="1"/>
          </p:nvPr>
        </p:nvSpPr>
        <p:spPr>
          <a:xfrm>
            <a:off x="457200" y="1637548"/>
            <a:ext cx="8229600" cy="4525963"/>
          </a:xfrm>
        </p:spPr>
        <p:txBody>
          <a:bodyPr>
            <a:normAutofit/>
          </a:bodyPr>
          <a:lstStyle/>
          <a:p>
            <a:r>
              <a:rPr lang="en-US" dirty="0" smtClean="0"/>
              <a:t>Many ways to talk about events</a:t>
            </a:r>
            <a:endParaRPr lang="en-US" dirty="0"/>
          </a:p>
          <a:p>
            <a:pPr>
              <a:spcBef>
                <a:spcPts val="1080"/>
              </a:spcBef>
            </a:pPr>
            <a:r>
              <a:rPr lang="en-US" sz="1800" dirty="0" smtClean="0"/>
              <a:t>Verbs </a:t>
            </a:r>
            <a:r>
              <a:rPr lang="en-US" sz="1800" dirty="0"/>
              <a:t>		</a:t>
            </a:r>
            <a:r>
              <a:rPr lang="en-US" sz="1800" dirty="0" smtClean="0"/>
              <a:t>	</a:t>
            </a:r>
            <a:r>
              <a:rPr lang="en-US" sz="1800" i="1" dirty="0" smtClean="0"/>
              <a:t>drive</a:t>
            </a:r>
            <a:r>
              <a:rPr lang="en-US" sz="1800" i="1" dirty="0"/>
              <a:t>, run, </a:t>
            </a:r>
            <a:r>
              <a:rPr lang="en-US" sz="1800" i="1" dirty="0" smtClean="0"/>
              <a:t>dance</a:t>
            </a:r>
            <a:endParaRPr lang="en-US" sz="1800" i="1" dirty="0"/>
          </a:p>
          <a:p>
            <a:r>
              <a:rPr lang="en-US" sz="1800" dirty="0"/>
              <a:t>Nouns		</a:t>
            </a:r>
            <a:r>
              <a:rPr lang="en-US" sz="1800" dirty="0" smtClean="0"/>
              <a:t>	</a:t>
            </a:r>
            <a:r>
              <a:rPr lang="en-US" sz="1800" i="1" dirty="0" smtClean="0"/>
              <a:t>driver</a:t>
            </a:r>
            <a:r>
              <a:rPr lang="en-US" sz="1800" i="1" dirty="0"/>
              <a:t>, runner, </a:t>
            </a:r>
            <a:r>
              <a:rPr lang="en-US" sz="1800" i="1" dirty="0" smtClean="0"/>
              <a:t>dancer</a:t>
            </a:r>
            <a:endParaRPr lang="en-US" sz="1800" i="1" dirty="0"/>
          </a:p>
          <a:p>
            <a:r>
              <a:rPr lang="en-US" sz="1800" dirty="0" smtClean="0"/>
              <a:t>Prepositions	</a:t>
            </a:r>
            <a:r>
              <a:rPr lang="en-US" sz="1800" dirty="0"/>
              <a:t>	</a:t>
            </a:r>
            <a:r>
              <a:rPr lang="en-US" sz="1800" i="1" dirty="0"/>
              <a:t>through, into, </a:t>
            </a:r>
            <a:r>
              <a:rPr lang="en-US" sz="1800" i="1" dirty="0" smtClean="0"/>
              <a:t>off </a:t>
            </a:r>
            <a:endParaRPr lang="en-US" sz="1800" i="1" dirty="0"/>
          </a:p>
          <a:p>
            <a:r>
              <a:rPr lang="en-US" sz="1800" dirty="0" smtClean="0"/>
              <a:t>Adverbs </a:t>
            </a:r>
            <a:r>
              <a:rPr lang="en-US" sz="1800" i="1" dirty="0"/>
              <a:t>	</a:t>
            </a:r>
            <a:r>
              <a:rPr lang="en-US" sz="1800" i="1" dirty="0" smtClean="0"/>
              <a:t>		quickly</a:t>
            </a:r>
            <a:r>
              <a:rPr lang="en-US" sz="1800" i="1" dirty="0"/>
              <a:t>, </a:t>
            </a:r>
            <a:r>
              <a:rPr lang="en-US" sz="1800" i="1" dirty="0" smtClean="0"/>
              <a:t>completely</a:t>
            </a:r>
            <a:r>
              <a:rPr lang="en-US" sz="1800" i="1" dirty="0"/>
              <a:t>, continuously</a:t>
            </a:r>
          </a:p>
          <a:p>
            <a:endParaRPr lang="en-US" i="1" dirty="0"/>
          </a:p>
          <a:p>
            <a:endParaRPr lang="en-US" sz="2800" dirty="0" smtClean="0"/>
          </a:p>
          <a:p>
            <a:r>
              <a:rPr lang="en-US" dirty="0" smtClean="0"/>
              <a:t>What </a:t>
            </a:r>
            <a:r>
              <a:rPr lang="en-US" dirty="0"/>
              <a:t>does </a:t>
            </a:r>
            <a:r>
              <a:rPr lang="en-US" dirty="0" smtClean="0">
                <a:solidFill>
                  <a:srgbClr val="DFA926"/>
                </a:solidFill>
              </a:rPr>
              <a:t>aspect</a:t>
            </a:r>
            <a:r>
              <a:rPr lang="en-US" dirty="0" smtClean="0"/>
              <a:t> do?</a:t>
            </a:r>
            <a:endParaRPr lang="en-US" dirty="0"/>
          </a:p>
          <a:p>
            <a:r>
              <a:rPr lang="en-US" sz="2400" dirty="0" smtClean="0"/>
              <a:t>gives info </a:t>
            </a:r>
            <a:r>
              <a:rPr lang="en-US" sz="2400" dirty="0"/>
              <a:t>about </a:t>
            </a:r>
            <a:r>
              <a:rPr lang="en-US" sz="2400" dirty="0" smtClean="0"/>
              <a:t>how events unfold over time, including onset</a:t>
            </a:r>
            <a:r>
              <a:rPr lang="en-US" sz="2400" dirty="0"/>
              <a:t>, duration, and completion </a:t>
            </a:r>
            <a:r>
              <a:rPr lang="en-US" sz="1600" dirty="0" smtClean="0"/>
              <a:t>(</a:t>
            </a:r>
            <a:r>
              <a:rPr lang="en-US" sz="1600" dirty="0" err="1" smtClean="0"/>
              <a:t>Comrie</a:t>
            </a:r>
            <a:r>
              <a:rPr lang="en-US" sz="1600" dirty="0"/>
              <a:t>, </a:t>
            </a:r>
            <a:r>
              <a:rPr lang="en-US" sz="1600" dirty="0" smtClean="0"/>
              <a:t>1976)</a:t>
            </a:r>
            <a:endParaRPr lang="en-US" sz="1600" dirty="0"/>
          </a:p>
          <a:p>
            <a:endParaRPr lang="en-US" sz="2000" dirty="0"/>
          </a:p>
        </p:txBody>
      </p:sp>
    </p:spTree>
    <p:extLst>
      <p:ext uri="{BB962C8B-B14F-4D97-AF65-F5344CB8AC3E}">
        <p14:creationId xmlns:p14="http://schemas.microsoft.com/office/powerpoint/2010/main" val="18385831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6BB29"/>
                </a:solidFill>
              </a:rPr>
              <a:t>Take home message</a:t>
            </a:r>
            <a:endParaRPr lang="en-US" dirty="0">
              <a:solidFill>
                <a:srgbClr val="F6BB29"/>
              </a:solidFill>
            </a:endParaRPr>
          </a:p>
        </p:txBody>
      </p:sp>
      <p:sp>
        <p:nvSpPr>
          <p:cNvPr id="3" name="Content Placeholder 2"/>
          <p:cNvSpPr>
            <a:spLocks noGrp="1"/>
          </p:cNvSpPr>
          <p:nvPr>
            <p:ph idx="1"/>
          </p:nvPr>
        </p:nvSpPr>
        <p:spPr/>
        <p:txBody>
          <a:bodyPr>
            <a:normAutofit/>
          </a:bodyPr>
          <a:lstStyle/>
          <a:p>
            <a:r>
              <a:rPr lang="en-US" sz="2800" dirty="0" smtClean="0"/>
              <a:t>Aspect </a:t>
            </a:r>
            <a:r>
              <a:rPr lang="en-US" sz="2800" dirty="0" smtClean="0"/>
              <a:t>is an important dimension of framing</a:t>
            </a:r>
            <a:endParaRPr lang="en-US" sz="2800" dirty="0" smtClean="0"/>
          </a:p>
          <a:p>
            <a:endParaRPr lang="en-US" dirty="0" smtClean="0"/>
          </a:p>
          <a:p>
            <a:r>
              <a:rPr lang="en-US" sz="2800" dirty="0" smtClean="0"/>
              <a:t>We need to inspect the semantic details of </a:t>
            </a:r>
            <a:r>
              <a:rPr lang="en-US" sz="2800" dirty="0" smtClean="0"/>
              <a:t>everyday language</a:t>
            </a:r>
            <a:endParaRPr lang="en-US" sz="2800" dirty="0" smtClean="0"/>
          </a:p>
          <a:p>
            <a:r>
              <a:rPr lang="en-US" dirty="0" smtClean="0"/>
              <a:t>	</a:t>
            </a:r>
            <a:r>
              <a:rPr lang="en-US" sz="2400" dirty="0" smtClean="0">
                <a:sym typeface="Wingdings"/>
              </a:rPr>
              <a:t> </a:t>
            </a:r>
            <a:r>
              <a:rPr lang="en-US" sz="2400" dirty="0" smtClean="0"/>
              <a:t>inform our work as language theorists</a:t>
            </a:r>
          </a:p>
          <a:p>
            <a:r>
              <a:rPr lang="en-US" sz="2400" dirty="0"/>
              <a:t>	</a:t>
            </a:r>
            <a:r>
              <a:rPr lang="en-US" sz="2400" dirty="0" smtClean="0">
                <a:sym typeface="Wingdings"/>
              </a:rPr>
              <a:t> </a:t>
            </a:r>
            <a:r>
              <a:rPr lang="en-US" sz="2400" dirty="0" smtClean="0"/>
              <a:t>provide new insights into how language can/should work</a:t>
            </a:r>
          </a:p>
          <a:p>
            <a:endParaRPr lang="en-US" sz="2400" dirty="0"/>
          </a:p>
          <a:p>
            <a:r>
              <a:rPr lang="en-US" sz="2800" dirty="0" smtClean="0"/>
              <a:t>Use our expertise to explore language in real world situations to help shed light on real world problems</a:t>
            </a:r>
            <a:endParaRPr lang="en-US" sz="2800" dirty="0"/>
          </a:p>
        </p:txBody>
      </p:sp>
    </p:spTree>
    <p:extLst>
      <p:ext uri="{BB962C8B-B14F-4D97-AF65-F5344CB8AC3E}">
        <p14:creationId xmlns:p14="http://schemas.microsoft.com/office/powerpoint/2010/main" val="30617819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8674"/>
            <a:ext cx="9144000" cy="3494689"/>
          </a:xfrm>
          <a:prstGeom prst="rect">
            <a:avLst/>
          </a:prstGeom>
        </p:spPr>
      </p:pic>
      <p:sp>
        <p:nvSpPr>
          <p:cNvPr id="3" name="Content Placeholder 2"/>
          <p:cNvSpPr>
            <a:spLocks noGrp="1"/>
          </p:cNvSpPr>
          <p:nvPr>
            <p:ph idx="1"/>
          </p:nvPr>
        </p:nvSpPr>
        <p:spPr>
          <a:xfrm>
            <a:off x="457200" y="3821460"/>
            <a:ext cx="8229600" cy="2615803"/>
          </a:xfrm>
          <a:ln>
            <a:noFill/>
          </a:ln>
        </p:spPr>
        <p:txBody>
          <a:bodyPr>
            <a:normAutofit/>
          </a:bodyPr>
          <a:lstStyle/>
          <a:p>
            <a:r>
              <a:rPr lang="en-US" sz="3600" dirty="0" smtClean="0">
                <a:solidFill>
                  <a:schemeClr val="tx2">
                    <a:lumMod val="40000"/>
                    <a:lumOff val="60000"/>
                  </a:schemeClr>
                </a:solidFill>
              </a:rPr>
              <a:t>End of the road</a:t>
            </a:r>
          </a:p>
          <a:p>
            <a:pPr>
              <a:spcBef>
                <a:spcPts val="1080"/>
              </a:spcBef>
            </a:pPr>
            <a:r>
              <a:rPr lang="en-US" sz="2400" dirty="0" smtClean="0">
                <a:sym typeface="Wingdings"/>
              </a:rPr>
              <a:t> 	</a:t>
            </a:r>
            <a:r>
              <a:rPr lang="en-US" sz="2400" dirty="0" smtClean="0"/>
              <a:t>background</a:t>
            </a:r>
          </a:p>
          <a:p>
            <a:pPr marL="342900" indent="-342900">
              <a:spcBef>
                <a:spcPts val="1080"/>
              </a:spcBef>
              <a:buFont typeface="Wingdings" charset="0"/>
              <a:buChar char="à"/>
            </a:pPr>
            <a:r>
              <a:rPr lang="en-US" sz="2400" dirty="0" smtClean="0"/>
              <a:t> 	studies on aspect &amp; framing</a:t>
            </a:r>
          </a:p>
          <a:p>
            <a:pPr marL="342900" indent="-342900">
              <a:spcBef>
                <a:spcPts val="1080"/>
              </a:spcBef>
              <a:buFont typeface="Wingdings" charset="0"/>
              <a:buChar char="à"/>
            </a:pPr>
            <a:r>
              <a:rPr lang="en-US" sz="2400" dirty="0" smtClean="0"/>
              <a:t> </a:t>
            </a:r>
            <a:r>
              <a:rPr lang="en-US" sz="2400" dirty="0" smtClean="0"/>
              <a:t>	wrap up</a:t>
            </a:r>
          </a:p>
          <a:p>
            <a:pPr marL="342900" indent="-342900">
              <a:buFont typeface="Wingdings" charset="0"/>
              <a:buChar char="à"/>
            </a:pPr>
            <a:endParaRPr lang="en-US" sz="2400" dirty="0"/>
          </a:p>
        </p:txBody>
      </p:sp>
      <p:sp>
        <p:nvSpPr>
          <p:cNvPr id="2" name="TextBox 1"/>
          <p:cNvSpPr txBox="1"/>
          <p:nvPr/>
        </p:nvSpPr>
        <p:spPr>
          <a:xfrm>
            <a:off x="4833603" y="1178531"/>
            <a:ext cx="4021276" cy="2139047"/>
          </a:xfrm>
          <a:prstGeom prst="rect">
            <a:avLst/>
          </a:prstGeom>
          <a:solidFill>
            <a:srgbClr val="F6BB29"/>
          </a:solidFill>
          <a:ln>
            <a:solidFill>
              <a:schemeClr val="tx1"/>
            </a:solidFill>
          </a:ln>
        </p:spPr>
        <p:txBody>
          <a:bodyPr wrap="square" rtlCol="0">
            <a:spAutoFit/>
          </a:bodyPr>
          <a:lstStyle/>
          <a:p>
            <a:r>
              <a:rPr lang="en-US" sz="2000" b="1" dirty="0">
                <a:solidFill>
                  <a:prstClr val="black"/>
                </a:solidFill>
                <a:latin typeface="Arial Narrow"/>
                <a:cs typeface="Arial Narrow"/>
              </a:rPr>
              <a:t>THANKS</a:t>
            </a:r>
            <a:r>
              <a:rPr lang="en-US" dirty="0">
                <a:solidFill>
                  <a:prstClr val="black"/>
                </a:solidFill>
                <a:latin typeface="Arial Narrow"/>
                <a:cs typeface="Arial Narrow"/>
              </a:rPr>
              <a:t>   </a:t>
            </a:r>
          </a:p>
          <a:p>
            <a:r>
              <a:rPr lang="en-US" dirty="0" smtClean="0">
                <a:solidFill>
                  <a:prstClr val="black"/>
                </a:solidFill>
                <a:latin typeface="Arial Narrow"/>
                <a:cs typeface="Arial Narrow"/>
              </a:rPr>
              <a:t>Caitlin </a:t>
            </a:r>
            <a:r>
              <a:rPr lang="en-US" dirty="0" err="1">
                <a:solidFill>
                  <a:prstClr val="black"/>
                </a:solidFill>
                <a:latin typeface="Arial Narrow"/>
                <a:cs typeface="Arial Narrow"/>
              </a:rPr>
              <a:t>Fausey</a:t>
            </a:r>
            <a:r>
              <a:rPr lang="en-US" dirty="0">
                <a:solidFill>
                  <a:prstClr val="black"/>
                </a:solidFill>
                <a:latin typeface="Arial Narrow"/>
                <a:cs typeface="Arial Narrow"/>
              </a:rPr>
              <a:t>, </a:t>
            </a:r>
            <a:r>
              <a:rPr lang="en-US" dirty="0" smtClean="0">
                <a:solidFill>
                  <a:prstClr val="black"/>
                </a:solidFill>
                <a:latin typeface="Arial Narrow"/>
                <a:cs typeface="Arial Narrow"/>
              </a:rPr>
              <a:t>Stephanie </a:t>
            </a:r>
            <a:r>
              <a:rPr lang="en-US" dirty="0" err="1">
                <a:solidFill>
                  <a:prstClr val="black"/>
                </a:solidFill>
                <a:latin typeface="Arial Narrow"/>
                <a:cs typeface="Arial Narrow"/>
              </a:rPr>
              <a:t>Huette</a:t>
            </a:r>
            <a:r>
              <a:rPr lang="en-US" dirty="0">
                <a:solidFill>
                  <a:prstClr val="black"/>
                </a:solidFill>
                <a:latin typeface="Arial Narrow"/>
                <a:cs typeface="Arial Narrow"/>
              </a:rPr>
              <a:t>, Jeremy Hunter, </a:t>
            </a:r>
            <a:r>
              <a:rPr lang="en-US" dirty="0" smtClean="0">
                <a:solidFill>
                  <a:prstClr val="black"/>
                </a:solidFill>
                <a:latin typeface="Arial Narrow"/>
                <a:cs typeface="Arial Narrow"/>
              </a:rPr>
              <a:t>Justin </a:t>
            </a:r>
            <a:r>
              <a:rPr lang="en-US" dirty="0">
                <a:solidFill>
                  <a:prstClr val="black"/>
                </a:solidFill>
                <a:latin typeface="Arial Narrow"/>
                <a:cs typeface="Arial Narrow"/>
              </a:rPr>
              <a:t>Matthews, </a:t>
            </a:r>
            <a:r>
              <a:rPr lang="en-US" dirty="0" smtClean="0">
                <a:solidFill>
                  <a:prstClr val="black"/>
                </a:solidFill>
                <a:latin typeface="Arial Narrow"/>
                <a:cs typeface="Arial Narrow"/>
              </a:rPr>
              <a:t>David Sparks</a:t>
            </a:r>
          </a:p>
          <a:p>
            <a:endParaRPr lang="en-US" dirty="0" smtClean="0">
              <a:solidFill>
                <a:prstClr val="black"/>
              </a:solidFill>
              <a:latin typeface="Arial Narrow"/>
              <a:cs typeface="Arial Narrow"/>
            </a:endParaRPr>
          </a:p>
          <a:p>
            <a:r>
              <a:rPr lang="en-US" dirty="0" smtClean="0">
                <a:solidFill>
                  <a:prstClr val="black"/>
                </a:solidFill>
                <a:latin typeface="Arial Narrow"/>
                <a:cs typeface="Arial Narrow"/>
              </a:rPr>
              <a:t>Ben Bergen, Herb Clark, Eve Sweeter, </a:t>
            </a:r>
            <a:r>
              <a:rPr lang="en-US" dirty="0">
                <a:solidFill>
                  <a:prstClr val="black"/>
                </a:solidFill>
                <a:latin typeface="Arial Narrow"/>
                <a:cs typeface="Arial Narrow"/>
              </a:rPr>
              <a:t>Elisabeth </a:t>
            </a:r>
            <a:r>
              <a:rPr lang="en-US" dirty="0" err="1">
                <a:solidFill>
                  <a:prstClr val="black"/>
                </a:solidFill>
                <a:latin typeface="Arial Narrow"/>
                <a:cs typeface="Arial Narrow"/>
              </a:rPr>
              <a:t>Wehling</a:t>
            </a:r>
            <a:r>
              <a:rPr lang="en-US" dirty="0">
                <a:solidFill>
                  <a:prstClr val="black"/>
                </a:solidFill>
                <a:latin typeface="Arial Narrow"/>
                <a:cs typeface="Arial Narrow"/>
              </a:rPr>
              <a:t>, </a:t>
            </a:r>
            <a:r>
              <a:rPr lang="en-US" dirty="0" err="1">
                <a:solidFill>
                  <a:prstClr val="black"/>
                </a:solidFill>
                <a:latin typeface="Arial Narrow"/>
                <a:cs typeface="Arial Narrow"/>
              </a:rPr>
              <a:t>Bodo</a:t>
            </a:r>
            <a:r>
              <a:rPr lang="en-US" dirty="0">
                <a:solidFill>
                  <a:prstClr val="black"/>
                </a:solidFill>
                <a:latin typeface="Arial Narrow"/>
                <a:cs typeface="Arial Narrow"/>
              </a:rPr>
              <a:t> </a:t>
            </a:r>
            <a:r>
              <a:rPr lang="en-US" dirty="0" smtClean="0">
                <a:solidFill>
                  <a:prstClr val="black"/>
                </a:solidFill>
                <a:latin typeface="Arial Narrow"/>
                <a:cs typeface="Arial Narrow"/>
              </a:rPr>
              <a:t>Winter, Rolf </a:t>
            </a:r>
            <a:r>
              <a:rPr lang="en-US" dirty="0" err="1" smtClean="0">
                <a:solidFill>
                  <a:prstClr val="black"/>
                </a:solidFill>
                <a:latin typeface="Arial Narrow"/>
                <a:cs typeface="Arial Narrow"/>
              </a:rPr>
              <a:t>Zwaan</a:t>
            </a:r>
            <a:endParaRPr lang="en-US" dirty="0">
              <a:solidFill>
                <a:prstClr val="black"/>
              </a:solidFill>
              <a:latin typeface="Arial Narrow"/>
              <a:cs typeface="Arial Narrow"/>
            </a:endParaRPr>
          </a:p>
          <a:p>
            <a:pPr>
              <a:spcBef>
                <a:spcPts val="600"/>
              </a:spcBef>
            </a:pPr>
            <a:r>
              <a:rPr lang="en-US" b="1" dirty="0">
                <a:solidFill>
                  <a:prstClr val="black"/>
                </a:solidFill>
                <a:latin typeface="Arial Narrow"/>
                <a:cs typeface="Arial Narrow"/>
              </a:rPr>
              <a:t>IARPA and NSF</a:t>
            </a:r>
            <a:endParaRPr lang="en-US" b="1" dirty="0">
              <a:solidFill>
                <a:prstClr val="black"/>
              </a:solidFill>
              <a:latin typeface="Arial Narrow"/>
              <a:cs typeface="Arial Narrow"/>
            </a:endParaRPr>
          </a:p>
        </p:txBody>
      </p:sp>
    </p:spTree>
    <p:extLst>
      <p:ext uri="{BB962C8B-B14F-4D97-AF65-F5344CB8AC3E}">
        <p14:creationId xmlns:p14="http://schemas.microsoft.com/office/powerpoint/2010/main" val="417165385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Screen Shot 2017-04-05 at 11.23.36 AM.png"/>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l="-613" r="-613" b="4887"/>
          <a:stretch/>
        </p:blipFill>
        <p:spPr>
          <a:xfrm>
            <a:off x="-109744" y="0"/>
            <a:ext cx="9375246" cy="6857999"/>
          </a:xfrm>
          <a:prstGeom prst="rect">
            <a:avLst/>
          </a:prstGeom>
        </p:spPr>
      </p:pic>
      <p:sp>
        <p:nvSpPr>
          <p:cNvPr id="2" name="Title 1"/>
          <p:cNvSpPr>
            <a:spLocks noGrp="1"/>
          </p:cNvSpPr>
          <p:nvPr>
            <p:ph type="ctrTitle"/>
          </p:nvPr>
        </p:nvSpPr>
        <p:spPr>
          <a:xfrm>
            <a:off x="670122" y="315441"/>
            <a:ext cx="7772400" cy="1470025"/>
          </a:xfrm>
        </p:spPr>
        <p:txBody>
          <a:bodyPr>
            <a:noAutofit/>
          </a:bodyPr>
          <a:lstStyle/>
          <a:p>
            <a:pPr algn="l"/>
            <a:r>
              <a:rPr lang="en-US" sz="3200" dirty="0" smtClean="0">
                <a:solidFill>
                  <a:schemeClr val="bg1"/>
                </a:solidFill>
              </a:rPr>
              <a:t>A look at the role of aspect in reasoning about events</a:t>
            </a:r>
            <a:endParaRPr lang="en-US" sz="3200" dirty="0">
              <a:solidFill>
                <a:schemeClr val="bg1"/>
              </a:solidFill>
            </a:endParaRPr>
          </a:p>
        </p:txBody>
      </p:sp>
      <p:sp>
        <p:nvSpPr>
          <p:cNvPr id="3" name="Subtitle 2"/>
          <p:cNvSpPr>
            <a:spLocks noGrp="1"/>
          </p:cNvSpPr>
          <p:nvPr>
            <p:ph type="subTitle" idx="1"/>
          </p:nvPr>
        </p:nvSpPr>
        <p:spPr>
          <a:xfrm>
            <a:off x="670122" y="2156951"/>
            <a:ext cx="7772400" cy="2226858"/>
          </a:xfrm>
        </p:spPr>
        <p:txBody>
          <a:bodyPr>
            <a:normAutofit fontScale="55000" lnSpcReduction="20000"/>
          </a:bodyPr>
          <a:lstStyle/>
          <a:p>
            <a:pPr algn="l"/>
            <a:r>
              <a:rPr lang="en-US" sz="3600" dirty="0" smtClean="0">
                <a:solidFill>
                  <a:srgbClr val="DFA926"/>
                </a:solidFill>
                <a:latin typeface="Bookman Old Style"/>
                <a:cs typeface="Bookman Old Style"/>
              </a:rPr>
              <a:t>Teenie Matlock</a:t>
            </a:r>
          </a:p>
          <a:p>
            <a:pPr algn="l"/>
            <a:r>
              <a:rPr lang="en-US" sz="2900" dirty="0" smtClean="0">
                <a:solidFill>
                  <a:srgbClr val="FFFFFF"/>
                </a:solidFill>
              </a:rPr>
              <a:t>Professor of Cognitive Science and McClatchy Chair of Communications</a:t>
            </a:r>
          </a:p>
          <a:p>
            <a:pPr algn="l"/>
            <a:r>
              <a:rPr lang="en-US" sz="2900" dirty="0" smtClean="0">
                <a:solidFill>
                  <a:srgbClr val="FFFFFF"/>
                </a:solidFill>
              </a:rPr>
              <a:t>Cognitive and Information Sciences Program</a:t>
            </a:r>
          </a:p>
          <a:p>
            <a:pPr algn="l"/>
            <a:r>
              <a:rPr lang="en-US" sz="2900" dirty="0" smtClean="0">
                <a:solidFill>
                  <a:srgbClr val="FFFFFF"/>
                </a:solidFill>
              </a:rPr>
              <a:t>University of California, Merced</a:t>
            </a:r>
          </a:p>
          <a:p>
            <a:pPr algn="l"/>
            <a:endParaRPr lang="en-US" sz="2800" dirty="0">
              <a:solidFill>
                <a:srgbClr val="FFFFFF"/>
              </a:solidFill>
            </a:endParaRPr>
          </a:p>
          <a:p>
            <a:pPr algn="l"/>
            <a:r>
              <a:rPr lang="en-US" sz="2800" dirty="0" smtClean="0">
                <a:solidFill>
                  <a:srgbClr val="FFFFFF"/>
                </a:solidFill>
              </a:rPr>
              <a:t>Beyond time workshop</a:t>
            </a:r>
          </a:p>
          <a:p>
            <a:pPr algn="l"/>
            <a:r>
              <a:rPr lang="en-US" sz="2800" dirty="0" smtClean="0">
                <a:solidFill>
                  <a:srgbClr val="FFFFFF"/>
                </a:solidFill>
              </a:rPr>
              <a:t>CU Boulder Linguistics Department</a:t>
            </a:r>
          </a:p>
          <a:p>
            <a:pPr algn="l"/>
            <a:r>
              <a:rPr lang="en-US" sz="2800" dirty="0" smtClean="0">
                <a:solidFill>
                  <a:srgbClr val="FFFFFF"/>
                </a:solidFill>
              </a:rPr>
              <a:t>April 7-8, 2017</a:t>
            </a:r>
          </a:p>
          <a:p>
            <a:endParaRPr lang="en-US" dirty="0">
              <a:solidFill>
                <a:srgbClr val="FFFFFF"/>
              </a:solidFill>
            </a:endParaRPr>
          </a:p>
        </p:txBody>
      </p:sp>
    </p:spTree>
    <p:extLst>
      <p:ext uri="{BB962C8B-B14F-4D97-AF65-F5344CB8AC3E}">
        <p14:creationId xmlns:p14="http://schemas.microsoft.com/office/powerpoint/2010/main" val="160764678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482"/>
            <a:ext cx="8229600" cy="6392192"/>
          </a:xfrm>
        </p:spPr>
        <p:txBody>
          <a:bodyPr>
            <a:normAutofit fontScale="40000" lnSpcReduction="20000"/>
          </a:bodyPr>
          <a:lstStyle/>
          <a:p>
            <a:pPr marL="0" indent="0">
              <a:buNone/>
            </a:pPr>
            <a:r>
              <a:rPr lang="en-US" sz="4000" dirty="0" smtClean="0">
                <a:solidFill>
                  <a:srgbClr val="F6BB29"/>
                </a:solidFill>
              </a:rPr>
              <a:t>Abstract</a:t>
            </a:r>
            <a:r>
              <a:rPr lang="en-US" sz="4000" dirty="0" smtClean="0"/>
              <a:t>  A Look at the Role of Aspect in Reasoning about Events</a:t>
            </a:r>
          </a:p>
          <a:p>
            <a:pPr marL="0" indent="0">
              <a:buNone/>
            </a:pPr>
            <a:endParaRPr lang="en-US" sz="4000" dirty="0"/>
          </a:p>
          <a:p>
            <a:pPr marL="0" indent="0">
              <a:buNone/>
            </a:pPr>
            <a:r>
              <a:rPr lang="en-US" sz="4000" dirty="0" smtClean="0"/>
              <a:t>Communication would be impossible without the ability to describe and interpret</a:t>
            </a:r>
          </a:p>
          <a:p>
            <a:pPr marL="0" indent="0">
              <a:buNone/>
            </a:pPr>
            <a:r>
              <a:rPr lang="en-US" sz="4000" dirty="0" smtClean="0"/>
              <a:t>everyday events in the world. An important dimension of this, in any language and in</a:t>
            </a:r>
          </a:p>
          <a:p>
            <a:pPr marL="0" indent="0">
              <a:buNone/>
            </a:pPr>
            <a:r>
              <a:rPr lang="en-US" sz="4000" dirty="0" smtClean="0"/>
              <a:t>any situation, involves the temporal dynamic of events. Is an event described as long</a:t>
            </a:r>
          </a:p>
          <a:p>
            <a:pPr marL="0" indent="0">
              <a:buNone/>
            </a:pPr>
            <a:r>
              <a:rPr lang="en-US" sz="4000" dirty="0" smtClean="0"/>
              <a:t>and ongoing, or as short and instantaneous? Is it described as a single or repeated</a:t>
            </a:r>
          </a:p>
          <a:p>
            <a:pPr marL="0" indent="0">
              <a:buNone/>
            </a:pPr>
            <a:r>
              <a:rPr lang="en-US" sz="4000" dirty="0" smtClean="0"/>
              <a:t>instance? Differences like these matter a great deal to how an event is interpreted, and</a:t>
            </a:r>
          </a:p>
          <a:p>
            <a:pPr marL="0" indent="0">
              <a:buNone/>
            </a:pPr>
            <a:r>
              <a:rPr lang="en-US" sz="4000" dirty="0" smtClean="0"/>
              <a:t>ultimately, to what opinions and attitudes are formed.</a:t>
            </a:r>
          </a:p>
          <a:p>
            <a:pPr marL="0" indent="0">
              <a:spcBef>
                <a:spcPts val="984"/>
              </a:spcBef>
              <a:buNone/>
            </a:pPr>
            <a:r>
              <a:rPr lang="en-US" sz="4000" dirty="0" smtClean="0"/>
              <a:t>Aspect has been studied in depth by linguists, especially those with an interest in the</a:t>
            </a:r>
          </a:p>
          <a:p>
            <a:pPr marL="0" indent="0">
              <a:buNone/>
            </a:pPr>
            <a:r>
              <a:rPr lang="en-US" sz="4000" dirty="0" smtClean="0"/>
              <a:t>semantics and structure of linguistic form of relevance to temporality. This includes how</a:t>
            </a:r>
          </a:p>
          <a:p>
            <a:pPr marL="0" indent="0">
              <a:buNone/>
            </a:pPr>
            <a:r>
              <a:rPr lang="en-US" sz="4000" dirty="0" smtClean="0"/>
              <a:t>aspect interacts with tense and modality, how it is realized within a single language or</a:t>
            </a:r>
          </a:p>
          <a:p>
            <a:pPr marL="0" indent="0">
              <a:buNone/>
            </a:pPr>
            <a:r>
              <a:rPr lang="en-US" sz="4000" dirty="0" smtClean="0"/>
              <a:t>across languages, and how it evolves over time (e.g., </a:t>
            </a:r>
            <a:r>
              <a:rPr lang="en-US" sz="4000" dirty="0" err="1" smtClean="0"/>
              <a:t>Bybee</a:t>
            </a:r>
            <a:r>
              <a:rPr lang="en-US" sz="4000" dirty="0" smtClean="0"/>
              <a:t>, Perkins, &amp; </a:t>
            </a:r>
            <a:r>
              <a:rPr lang="en-US" sz="4000" dirty="0" err="1" smtClean="0"/>
              <a:t>Pagliuca</a:t>
            </a:r>
            <a:r>
              <a:rPr lang="en-US" sz="4000" dirty="0" smtClean="0"/>
              <a:t>, 1994;</a:t>
            </a:r>
          </a:p>
          <a:p>
            <a:pPr marL="0" indent="0">
              <a:buNone/>
            </a:pPr>
            <a:r>
              <a:rPr lang="en-US" sz="4000" dirty="0" err="1" smtClean="0"/>
              <a:t>Comrie</a:t>
            </a:r>
            <a:r>
              <a:rPr lang="en-US" sz="4000" dirty="0" smtClean="0"/>
              <a:t>, 1976; Croft, 2012; </a:t>
            </a:r>
            <a:r>
              <a:rPr lang="en-US" sz="4000" dirty="0" err="1" smtClean="0"/>
              <a:t>Michaelis</a:t>
            </a:r>
            <a:r>
              <a:rPr lang="en-US" sz="4000" dirty="0" smtClean="0"/>
              <a:t>, 2004). Despite a wealth of knowledge about how</a:t>
            </a:r>
          </a:p>
          <a:p>
            <a:pPr marL="0" indent="0">
              <a:buNone/>
            </a:pPr>
            <a:r>
              <a:rPr lang="en-US" sz="4000" dirty="0" smtClean="0"/>
              <a:t>aspect works synchronically and diachronically, there is still much to learn about how it</a:t>
            </a:r>
          </a:p>
          <a:p>
            <a:pPr marL="0" indent="0">
              <a:buNone/>
            </a:pPr>
            <a:r>
              <a:rPr lang="en-US" sz="4000" dirty="0" smtClean="0"/>
              <a:t>influences everyday reasoning about events in the world.</a:t>
            </a:r>
          </a:p>
          <a:p>
            <a:pPr marL="0" indent="0">
              <a:spcBef>
                <a:spcPts val="984"/>
              </a:spcBef>
              <a:buNone/>
            </a:pPr>
            <a:r>
              <a:rPr lang="en-US" sz="4000" dirty="0" smtClean="0"/>
              <a:t>In the presentation, I report some of my experimental semantics research on the role of</a:t>
            </a:r>
          </a:p>
          <a:p>
            <a:pPr marL="0" indent="0">
              <a:buNone/>
            </a:pPr>
            <a:r>
              <a:rPr lang="en-US" sz="4000" dirty="0" smtClean="0"/>
              <a:t>aspect in reasoning about events. One line of research investigates how aspect can</a:t>
            </a:r>
          </a:p>
          <a:p>
            <a:pPr marL="0" indent="0">
              <a:buNone/>
            </a:pPr>
            <a:r>
              <a:rPr lang="en-US" sz="4000" dirty="0" smtClean="0"/>
              <a:t>bring on shifts in attitude toward political candidates’ in campaign messages (</a:t>
            </a:r>
            <a:r>
              <a:rPr lang="en-US" sz="4000" dirty="0" err="1" smtClean="0"/>
              <a:t>Fausey</a:t>
            </a:r>
            <a:r>
              <a:rPr lang="en-US" sz="4000" dirty="0" smtClean="0"/>
              <a:t> &amp;</a:t>
            </a:r>
          </a:p>
          <a:p>
            <a:pPr marL="0" indent="0">
              <a:buNone/>
            </a:pPr>
            <a:r>
              <a:rPr lang="en-US" sz="4000" dirty="0" smtClean="0"/>
              <a:t>Matlock, 2011). Another line of research examines how aspect in queries about</a:t>
            </a:r>
          </a:p>
          <a:p>
            <a:pPr marL="0" indent="0">
              <a:buNone/>
            </a:pPr>
            <a:r>
              <a:rPr lang="en-US" sz="4000" dirty="0" smtClean="0"/>
              <a:t>accidents affects how they are described in speech and gesture (Matlock, Sparks,</a:t>
            </a:r>
          </a:p>
          <a:p>
            <a:pPr marL="0" indent="0">
              <a:buNone/>
            </a:pPr>
            <a:r>
              <a:rPr lang="en-US" sz="4000" dirty="0" smtClean="0"/>
              <a:t>Matthews, Hunter, &amp; </a:t>
            </a:r>
            <a:r>
              <a:rPr lang="en-US" sz="4000" dirty="0" err="1" smtClean="0"/>
              <a:t>Huette</a:t>
            </a:r>
            <a:r>
              <a:rPr lang="en-US" sz="4000" dirty="0" smtClean="0"/>
              <a:t>, 2012). Yet another line of research uses eye-tracking to</a:t>
            </a:r>
          </a:p>
          <a:p>
            <a:pPr marL="0" indent="0">
              <a:buNone/>
            </a:pPr>
            <a:r>
              <a:rPr lang="en-US" sz="4000" dirty="0" smtClean="0"/>
              <a:t>investigate how and when aspect brings on shifts in eye movements during the</a:t>
            </a:r>
          </a:p>
          <a:p>
            <a:pPr marL="0" indent="0">
              <a:buNone/>
            </a:pPr>
            <a:r>
              <a:rPr lang="en-US" sz="4000" dirty="0" smtClean="0"/>
              <a:t>comprehension of action stories (</a:t>
            </a:r>
            <a:r>
              <a:rPr lang="en-US" sz="4000" dirty="0" err="1" smtClean="0"/>
              <a:t>Huette</a:t>
            </a:r>
            <a:r>
              <a:rPr lang="en-US" sz="4000" dirty="0" smtClean="0"/>
              <a:t>, Winter, Matlock, </a:t>
            </a:r>
            <a:r>
              <a:rPr lang="en-US" sz="4000" dirty="0" err="1" smtClean="0"/>
              <a:t>Ardell</a:t>
            </a:r>
            <a:r>
              <a:rPr lang="en-US" sz="4000" dirty="0" smtClean="0"/>
              <a:t>, &amp; Spivey, 2014). I end</a:t>
            </a:r>
          </a:p>
          <a:p>
            <a:pPr marL="0" indent="0">
              <a:buNone/>
            </a:pPr>
            <a:r>
              <a:rPr lang="en-US" sz="4000" dirty="0" smtClean="0"/>
              <a:t>by discussing how behavioral research is valuable to gaining a clearer, more nuanced</a:t>
            </a:r>
          </a:p>
          <a:p>
            <a:pPr marL="0" indent="0">
              <a:buNone/>
            </a:pPr>
            <a:r>
              <a:rPr lang="en-US" sz="4000" dirty="0" smtClean="0"/>
              <a:t>understanding of aspect in everyday communication of events.</a:t>
            </a:r>
          </a:p>
          <a:p>
            <a:pPr marL="0" indent="0">
              <a:buNone/>
            </a:pPr>
            <a:endParaRPr lang="en-US" dirty="0"/>
          </a:p>
          <a:p>
            <a:pPr marL="0" indent="0">
              <a:buNone/>
            </a:pPr>
            <a:endParaRPr lang="en-US" dirty="0" smtClean="0"/>
          </a:p>
          <a:p>
            <a:pPr marL="0" indent="0">
              <a:buNone/>
            </a:pPr>
            <a:endParaRPr lang="en-US" sz="2800" dirty="0"/>
          </a:p>
        </p:txBody>
      </p:sp>
    </p:spTree>
    <p:extLst>
      <p:ext uri="{BB962C8B-B14F-4D97-AF65-F5344CB8AC3E}">
        <p14:creationId xmlns:p14="http://schemas.microsoft.com/office/powerpoint/2010/main" val="791778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70AAB5A5-1602-584A-82A6-E64155CE5A63}" type="slidenum">
              <a:rPr lang="en-US">
                <a:solidFill>
                  <a:prstClr val="black">
                    <a:tint val="75000"/>
                  </a:prstClr>
                </a:solidFill>
                <a:latin typeface="Calibri"/>
              </a:rPr>
              <a:pPr/>
              <a:t>54</a:t>
            </a:fld>
            <a:endParaRPr lang="en-US">
              <a:solidFill>
                <a:prstClr val="black">
                  <a:tint val="75000"/>
                </a:prstClr>
              </a:solidFill>
              <a:latin typeface="Calibri"/>
            </a:endParaRPr>
          </a:p>
        </p:txBody>
      </p:sp>
      <p:sp>
        <p:nvSpPr>
          <p:cNvPr id="182274" name="Rectangle 2"/>
          <p:cNvSpPr>
            <a:spLocks noGrp="1" noChangeArrowheads="1"/>
          </p:cNvSpPr>
          <p:nvPr>
            <p:ph type="title"/>
          </p:nvPr>
        </p:nvSpPr>
        <p:spPr>
          <a:xfrm>
            <a:off x="444500" y="787400"/>
            <a:ext cx="8229600" cy="1143000"/>
          </a:xfrm>
        </p:spPr>
        <p:txBody>
          <a:bodyPr>
            <a:normAutofit fontScale="90000"/>
          </a:bodyPr>
          <a:lstStyle/>
          <a:p>
            <a:pPr>
              <a:spcBef>
                <a:spcPct val="60000"/>
              </a:spcBef>
            </a:pPr>
            <a:r>
              <a:rPr lang="en-US" sz="3600" dirty="0" smtClean="0">
                <a:solidFill>
                  <a:schemeClr val="tx1"/>
                </a:solidFill>
                <a:latin typeface="Bookman Old Style"/>
                <a:cs typeface="Bookman Old Style"/>
              </a:rPr>
              <a:t>Experiment 6</a:t>
            </a:r>
            <a:r>
              <a:rPr lang="en-US" sz="3200" dirty="0" smtClean="0">
                <a:solidFill>
                  <a:schemeClr val="tx1"/>
                </a:solidFill>
                <a:latin typeface="Calibri"/>
                <a:cs typeface="Calibri"/>
              </a:rPr>
              <a:t>           Results</a:t>
            </a:r>
            <a:r>
              <a:rPr lang="en-US" sz="3200" dirty="0" smtClean="0">
                <a:solidFill>
                  <a:schemeClr val="tx1"/>
                </a:solidFill>
              </a:rPr>
              <a:t> </a:t>
            </a:r>
            <a:br>
              <a:rPr lang="en-US" sz="3200" dirty="0" smtClean="0">
                <a:solidFill>
                  <a:schemeClr val="tx1"/>
                </a:solidFill>
              </a:rPr>
            </a:br>
            <a:r>
              <a:rPr lang="en-US" sz="2400" i="1" dirty="0" smtClean="0">
                <a:solidFill>
                  <a:srgbClr val="17375E"/>
                </a:solidFill>
              </a:rPr>
              <a:t>confidence </a:t>
            </a:r>
            <a:r>
              <a:rPr lang="en-US" sz="2400" i="1" dirty="0">
                <a:solidFill>
                  <a:srgbClr val="17375E"/>
                </a:solidFill>
              </a:rPr>
              <a:t>about electability</a:t>
            </a:r>
            <a:r>
              <a:rPr lang="en-US" sz="3200" dirty="0"/>
              <a:t/>
            </a:r>
            <a:br>
              <a:rPr lang="en-US" sz="3200" dirty="0"/>
            </a:br>
            <a:r>
              <a:rPr lang="en-US" sz="3200" dirty="0"/>
              <a:t/>
            </a:r>
            <a:br>
              <a:rPr lang="en-US" sz="3200" dirty="0"/>
            </a:b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182275" name="Rectangle 3"/>
          <p:cNvSpPr>
            <a:spLocks noGrp="1" noChangeArrowheads="1"/>
          </p:cNvSpPr>
          <p:nvPr>
            <p:ph type="body" sz="half" idx="1"/>
          </p:nvPr>
        </p:nvSpPr>
        <p:spPr>
          <a:xfrm>
            <a:off x="495300" y="1562094"/>
            <a:ext cx="4114800" cy="5275263"/>
          </a:xfrm>
        </p:spPr>
        <p:txBody>
          <a:bodyPr/>
          <a:lstStyle/>
          <a:p>
            <a:pPr marL="0" indent="0"/>
            <a:r>
              <a:rPr lang="en-US" sz="1800" b="1" dirty="0">
                <a:solidFill>
                  <a:schemeClr val="tx1"/>
                </a:solidFill>
              </a:rPr>
              <a:t>Negative actions</a:t>
            </a:r>
          </a:p>
          <a:p>
            <a:pPr marL="0" indent="0"/>
            <a:r>
              <a:rPr lang="en-US" sz="1600" dirty="0">
                <a:solidFill>
                  <a:schemeClr val="tx1"/>
                </a:solidFill>
              </a:rPr>
              <a:t>More people were </a:t>
            </a:r>
            <a:r>
              <a:rPr lang="en-US" sz="1600" dirty="0" smtClean="0">
                <a:solidFill>
                  <a:schemeClr val="tx1"/>
                </a:solidFill>
              </a:rPr>
              <a:t>very confident </a:t>
            </a:r>
            <a:r>
              <a:rPr lang="en-US" sz="1600" dirty="0">
                <a:solidFill>
                  <a:schemeClr val="tx1"/>
                </a:solidFill>
              </a:rPr>
              <a:t>about </a:t>
            </a:r>
            <a:r>
              <a:rPr lang="ja-JP" altLang="en-US" sz="1600" dirty="0">
                <a:solidFill>
                  <a:schemeClr val="tx1"/>
                </a:solidFill>
                <a:latin typeface="Arial"/>
              </a:rPr>
              <a:t>“</a:t>
            </a:r>
            <a:r>
              <a:rPr lang="en-US" sz="1600" dirty="0">
                <a:solidFill>
                  <a:schemeClr val="tx1"/>
                </a:solidFill>
              </a:rPr>
              <a:t>no</a:t>
            </a:r>
            <a:r>
              <a:rPr lang="ja-JP" altLang="en-US" sz="1600" dirty="0">
                <a:solidFill>
                  <a:schemeClr val="tx1"/>
                </a:solidFill>
                <a:latin typeface="Arial"/>
              </a:rPr>
              <a:t>”</a:t>
            </a:r>
            <a:r>
              <a:rPr lang="en-US" sz="1600" dirty="0">
                <a:solidFill>
                  <a:schemeClr val="tx1"/>
                </a:solidFill>
              </a:rPr>
              <a:t> decisions when actions were described with </a:t>
            </a:r>
            <a:r>
              <a:rPr lang="en-US" sz="1600" dirty="0">
                <a:solidFill>
                  <a:schemeClr val="tx2">
                    <a:lumMod val="60000"/>
                    <a:lumOff val="40000"/>
                  </a:schemeClr>
                </a:solidFill>
              </a:rPr>
              <a:t>past progressive </a:t>
            </a:r>
            <a:r>
              <a:rPr lang="en-US" sz="1600" dirty="0">
                <a:solidFill>
                  <a:schemeClr val="tx1"/>
                </a:solidFill>
              </a:rPr>
              <a:t>(77%) vs. those in the </a:t>
            </a:r>
            <a:r>
              <a:rPr lang="en-US" sz="1600" dirty="0">
                <a:solidFill>
                  <a:srgbClr val="FF0000"/>
                </a:solidFill>
              </a:rPr>
              <a:t>simple past </a:t>
            </a:r>
            <a:r>
              <a:rPr lang="en-US" sz="1600" dirty="0">
                <a:solidFill>
                  <a:schemeClr val="tx1"/>
                </a:solidFill>
              </a:rPr>
              <a:t>condition (47%)</a:t>
            </a:r>
          </a:p>
        </p:txBody>
      </p:sp>
      <p:sp>
        <p:nvSpPr>
          <p:cNvPr id="182276" name="Rectangle 4"/>
          <p:cNvSpPr>
            <a:spLocks noGrp="1" noChangeArrowheads="1"/>
          </p:cNvSpPr>
          <p:nvPr>
            <p:ph type="body" sz="half" idx="2"/>
          </p:nvPr>
        </p:nvSpPr>
        <p:spPr>
          <a:xfrm>
            <a:off x="4902200" y="1612894"/>
            <a:ext cx="3886200" cy="5237163"/>
          </a:xfrm>
        </p:spPr>
        <p:txBody>
          <a:bodyPr/>
          <a:lstStyle/>
          <a:p>
            <a:pPr marL="0" indent="0"/>
            <a:r>
              <a:rPr lang="en-US" sz="1600" b="1" dirty="0">
                <a:solidFill>
                  <a:schemeClr val="tx1"/>
                </a:solidFill>
              </a:rPr>
              <a:t>Positive actions</a:t>
            </a:r>
          </a:p>
          <a:p>
            <a:pPr marL="0" indent="0"/>
            <a:r>
              <a:rPr lang="en-US" sz="1600" dirty="0">
                <a:solidFill>
                  <a:schemeClr val="tx1"/>
                </a:solidFill>
                <a:sym typeface="Wingdings" charset="0"/>
              </a:rPr>
              <a:t>No difference</a:t>
            </a:r>
          </a:p>
        </p:txBody>
      </p:sp>
      <p:graphicFrame>
        <p:nvGraphicFramePr>
          <p:cNvPr id="182277" name="Object 5"/>
          <p:cNvGraphicFramePr>
            <a:graphicFrameLocks noChangeAspect="1"/>
          </p:cNvGraphicFramePr>
          <p:nvPr>
            <p:extLst>
              <p:ext uri="{D42A27DB-BD31-4B8C-83A1-F6EECF244321}">
                <p14:modId xmlns:p14="http://schemas.microsoft.com/office/powerpoint/2010/main" val="506963757"/>
              </p:ext>
            </p:extLst>
          </p:nvPr>
        </p:nvGraphicFramePr>
        <p:xfrm>
          <a:off x="546100" y="3275742"/>
          <a:ext cx="3684588" cy="2740025"/>
        </p:xfrm>
        <a:graphic>
          <a:graphicData uri="http://schemas.openxmlformats.org/presentationml/2006/ole">
            <mc:AlternateContent xmlns:mc="http://schemas.openxmlformats.org/markup-compatibility/2006">
              <mc:Choice xmlns:v="urn:schemas-microsoft-com:vml" Requires="v">
                <p:oleObj spid="_x0000_s14339" name="Chart" r:id="rId4" imgW="3200400" imgH="2371725" progId="MSGraph.Chart.8">
                  <p:embed/>
                </p:oleObj>
              </mc:Choice>
              <mc:Fallback>
                <p:oleObj name="Chart" r:id="rId4" imgW="3200400" imgH="2371725"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3275742"/>
                        <a:ext cx="368458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2278" name="Object 6"/>
          <p:cNvGraphicFramePr>
            <a:graphicFrameLocks noChangeAspect="1"/>
          </p:cNvGraphicFramePr>
          <p:nvPr>
            <p:extLst>
              <p:ext uri="{D42A27DB-BD31-4B8C-83A1-F6EECF244321}">
                <p14:modId xmlns:p14="http://schemas.microsoft.com/office/powerpoint/2010/main" val="3893059972"/>
              </p:ext>
            </p:extLst>
          </p:nvPr>
        </p:nvGraphicFramePr>
        <p:xfrm>
          <a:off x="4533900" y="3199542"/>
          <a:ext cx="3800475" cy="2824162"/>
        </p:xfrm>
        <a:graphic>
          <a:graphicData uri="http://schemas.openxmlformats.org/presentationml/2006/ole">
            <mc:AlternateContent xmlns:mc="http://schemas.openxmlformats.org/markup-compatibility/2006">
              <mc:Choice xmlns:v="urn:schemas-microsoft-com:vml" Requires="v">
                <p:oleObj spid="_x0000_s14340" name="Chart" r:id="rId6" imgW="3200400" imgH="2371725" progId="MSGraph.Chart.8">
                  <p:embed/>
                </p:oleObj>
              </mc:Choice>
              <mc:Fallback>
                <p:oleObj name="Chart" r:id="rId6" imgW="3200400" imgH="2371725" progId="MSGraph.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900" y="3199542"/>
                        <a:ext cx="3800475"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2279" name="Rectangle 7"/>
          <p:cNvSpPr>
            <a:spLocks noChangeArrowheads="1"/>
          </p:cNvSpPr>
          <p:nvPr/>
        </p:nvSpPr>
        <p:spPr bwMode="auto">
          <a:xfrm>
            <a:off x="865188" y="5955605"/>
            <a:ext cx="24780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sz="1400" i="1" dirty="0">
                <a:solidFill>
                  <a:prstClr val="black"/>
                </a:solidFill>
                <a:latin typeface="Calibri"/>
                <a:sym typeface="Symbol" charset="0"/>
              </a:rPr>
              <a:t></a:t>
            </a:r>
            <a:r>
              <a:rPr lang="en-US" sz="1400" i="1" dirty="0">
                <a:solidFill>
                  <a:prstClr val="black"/>
                </a:solidFill>
                <a:latin typeface="Calibri"/>
              </a:rPr>
              <a:t>2</a:t>
            </a:r>
            <a:r>
              <a:rPr lang="en-US" sz="1400" dirty="0">
                <a:solidFill>
                  <a:prstClr val="black"/>
                </a:solidFill>
                <a:latin typeface="Calibri"/>
                <a:sym typeface="Symbol" charset="0"/>
              </a:rPr>
              <a:t>(2, </a:t>
            </a:r>
            <a:r>
              <a:rPr lang="en-US" sz="1400" i="1" dirty="0">
                <a:solidFill>
                  <a:prstClr val="black"/>
                </a:solidFill>
                <a:latin typeface="Calibri"/>
                <a:sym typeface="Symbol" charset="0"/>
              </a:rPr>
              <a:t>N</a:t>
            </a:r>
            <a:r>
              <a:rPr lang="en-US" sz="1400" dirty="0">
                <a:solidFill>
                  <a:prstClr val="black"/>
                </a:solidFill>
                <a:latin typeface="Calibri"/>
                <a:sym typeface="Symbol" charset="0"/>
              </a:rPr>
              <a:t> = 147) = 18.27, </a:t>
            </a:r>
            <a:r>
              <a:rPr lang="en-US" sz="1400" i="1" dirty="0">
                <a:solidFill>
                  <a:prstClr val="black"/>
                </a:solidFill>
                <a:latin typeface="Calibri"/>
                <a:sym typeface="Symbol" charset="0"/>
              </a:rPr>
              <a:t>p</a:t>
            </a:r>
            <a:r>
              <a:rPr lang="en-US" sz="1400" dirty="0">
                <a:solidFill>
                  <a:prstClr val="black"/>
                </a:solidFill>
                <a:latin typeface="Calibri"/>
                <a:sym typeface="Symbol" charset="0"/>
              </a:rPr>
              <a:t> &lt; .001 </a:t>
            </a:r>
          </a:p>
        </p:txBody>
      </p:sp>
    </p:spTree>
    <p:extLst>
      <p:ext uri="{BB962C8B-B14F-4D97-AF65-F5344CB8AC3E}">
        <p14:creationId xmlns:p14="http://schemas.microsoft.com/office/powerpoint/2010/main" val="275016931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73E512CF-8431-2F46-86DF-C1F812CBE0E6}" type="slidenum">
              <a:rPr lang="en-US">
                <a:solidFill>
                  <a:prstClr val="black">
                    <a:tint val="75000"/>
                  </a:prstClr>
                </a:solidFill>
                <a:latin typeface="Calibri"/>
              </a:rPr>
              <a:pPr/>
              <a:t>55</a:t>
            </a:fld>
            <a:endParaRPr lang="en-US">
              <a:solidFill>
                <a:prstClr val="black">
                  <a:tint val="75000"/>
                </a:prstClr>
              </a:solidFill>
              <a:latin typeface="Calibri"/>
            </a:endParaRPr>
          </a:p>
        </p:txBody>
      </p:sp>
      <p:sp>
        <p:nvSpPr>
          <p:cNvPr id="184322" name="Rectangle 2"/>
          <p:cNvSpPr>
            <a:spLocks noGrp="1" noChangeArrowheads="1"/>
          </p:cNvSpPr>
          <p:nvPr>
            <p:ph type="title"/>
          </p:nvPr>
        </p:nvSpPr>
        <p:spPr>
          <a:xfrm>
            <a:off x="457200" y="357998"/>
            <a:ext cx="8229600" cy="1143000"/>
          </a:xfrm>
        </p:spPr>
        <p:txBody>
          <a:bodyPr>
            <a:normAutofit fontScale="90000"/>
          </a:bodyPr>
          <a:lstStyle/>
          <a:p>
            <a:r>
              <a:rPr lang="en-US" sz="3200" dirty="0">
                <a:solidFill>
                  <a:schemeClr val="tx1"/>
                </a:solidFill>
              </a:rPr>
              <a:t/>
            </a:r>
            <a:br>
              <a:rPr lang="en-US" sz="3200" dirty="0">
                <a:solidFill>
                  <a:schemeClr val="tx1"/>
                </a:solidFill>
              </a:rPr>
            </a:br>
            <a:r>
              <a:rPr lang="en-US" sz="3600" dirty="0" smtClean="0">
                <a:solidFill>
                  <a:schemeClr val="tx1"/>
                </a:solidFill>
                <a:latin typeface="Bookman Old Style"/>
                <a:cs typeface="Bookman Old Style"/>
              </a:rPr>
              <a:t>Experiment 6</a:t>
            </a:r>
            <a:r>
              <a:rPr lang="en-US" sz="3200" dirty="0" smtClean="0">
                <a:solidFill>
                  <a:schemeClr val="tx1"/>
                </a:solidFill>
                <a:latin typeface="Calibri"/>
                <a:cs typeface="Calibri"/>
              </a:rPr>
              <a:t>      Results </a:t>
            </a:r>
            <a:r>
              <a:rPr lang="en-US" sz="3200" dirty="0" smtClean="0">
                <a:solidFill>
                  <a:schemeClr val="tx1"/>
                </a:solidFill>
              </a:rPr>
              <a:t/>
            </a:r>
            <a:br>
              <a:rPr lang="en-US" sz="3200" dirty="0" smtClean="0">
                <a:solidFill>
                  <a:schemeClr val="tx1"/>
                </a:solidFill>
              </a:rPr>
            </a:br>
            <a:r>
              <a:rPr lang="en-US" sz="2400" i="1" dirty="0" smtClean="0">
                <a:solidFill>
                  <a:schemeClr val="accent3">
                    <a:lumMod val="50000"/>
                  </a:schemeClr>
                </a:solidFill>
              </a:rPr>
              <a:t>money </a:t>
            </a:r>
            <a:r>
              <a:rPr lang="en-US" sz="2400" i="1" dirty="0">
                <a:solidFill>
                  <a:schemeClr val="accent3">
                    <a:lumMod val="50000"/>
                  </a:schemeClr>
                </a:solidFill>
              </a:rPr>
              <a:t>in transaction</a:t>
            </a:r>
            <a:r>
              <a:rPr lang="en-US" sz="3200" dirty="0">
                <a:solidFill>
                  <a:schemeClr val="accent3">
                    <a:lumMod val="50000"/>
                  </a:schemeClr>
                </a:solidFill>
              </a:rPr>
              <a:t/>
            </a:r>
            <a:br>
              <a:rPr lang="en-US" sz="3200" dirty="0">
                <a:solidFill>
                  <a:schemeClr val="accent3">
                    <a:lumMod val="50000"/>
                  </a:schemeClr>
                </a:solidFill>
              </a:rPr>
            </a:br>
            <a:r>
              <a:rPr lang="en-US" sz="3200" dirty="0">
                <a:solidFill>
                  <a:schemeClr val="accent3">
                    <a:lumMod val="50000"/>
                  </a:schemeClr>
                </a:solidFill>
              </a:rPr>
              <a:t/>
            </a:r>
            <a:br>
              <a:rPr lang="en-US" sz="3200" dirty="0">
                <a:solidFill>
                  <a:schemeClr val="accent3">
                    <a:lumMod val="50000"/>
                  </a:schemeClr>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184323" name="Rectangle 3"/>
          <p:cNvSpPr>
            <a:spLocks noGrp="1" noChangeArrowheads="1"/>
          </p:cNvSpPr>
          <p:nvPr>
            <p:ph type="body" sz="half" idx="1"/>
          </p:nvPr>
        </p:nvSpPr>
        <p:spPr>
          <a:xfrm>
            <a:off x="457200" y="1439980"/>
            <a:ext cx="4356100" cy="5033963"/>
          </a:xfrm>
        </p:spPr>
        <p:txBody>
          <a:bodyPr/>
          <a:lstStyle/>
          <a:p>
            <a:pPr marL="0" indent="0"/>
            <a:r>
              <a:rPr lang="en-US" sz="2000" b="1" dirty="0">
                <a:solidFill>
                  <a:schemeClr val="tx1"/>
                </a:solidFill>
              </a:rPr>
              <a:t>Negative</a:t>
            </a:r>
          </a:p>
          <a:p>
            <a:pPr marL="0" indent="0"/>
            <a:r>
              <a:rPr lang="en-US" sz="2000" dirty="0">
                <a:solidFill>
                  <a:schemeClr val="tx1"/>
                </a:solidFill>
              </a:rPr>
              <a:t>People gave higher hush-money estimates in </a:t>
            </a:r>
            <a:r>
              <a:rPr lang="en-US" sz="2000" dirty="0">
                <a:solidFill>
                  <a:srgbClr val="3366FF"/>
                </a:solidFill>
              </a:rPr>
              <a:t>PP</a:t>
            </a:r>
            <a:r>
              <a:rPr lang="en-US" sz="2000" dirty="0">
                <a:solidFill>
                  <a:schemeClr val="tx1"/>
                </a:solidFill>
              </a:rPr>
              <a:t> versus people in </a:t>
            </a:r>
            <a:r>
              <a:rPr lang="en-US" sz="2000" dirty="0">
                <a:solidFill>
                  <a:srgbClr val="FF0000"/>
                </a:solidFill>
              </a:rPr>
              <a:t>SP</a:t>
            </a:r>
            <a:r>
              <a:rPr lang="en-US" sz="2000" dirty="0">
                <a:solidFill>
                  <a:schemeClr val="tx1"/>
                </a:solidFill>
              </a:rPr>
              <a:t> </a:t>
            </a:r>
            <a:r>
              <a:rPr lang="en-US" sz="1600" dirty="0">
                <a:solidFill>
                  <a:schemeClr val="tx1"/>
                </a:solidFill>
              </a:rPr>
              <a:t>(58% above overall median versus 37% above overall median)</a:t>
            </a:r>
            <a:br>
              <a:rPr lang="en-US" sz="1600" dirty="0">
                <a:solidFill>
                  <a:schemeClr val="tx1"/>
                </a:solidFill>
              </a:rPr>
            </a:br>
            <a:endParaRPr lang="en-US" sz="1600" dirty="0">
              <a:solidFill>
                <a:schemeClr val="tx1"/>
              </a:solidFill>
            </a:endParaRPr>
          </a:p>
        </p:txBody>
      </p:sp>
      <p:sp>
        <p:nvSpPr>
          <p:cNvPr id="184324" name="Rectangle 4"/>
          <p:cNvSpPr>
            <a:spLocks noGrp="1" noChangeArrowheads="1"/>
          </p:cNvSpPr>
          <p:nvPr>
            <p:ph type="body" sz="half" idx="2"/>
          </p:nvPr>
        </p:nvSpPr>
        <p:spPr>
          <a:xfrm>
            <a:off x="5003800" y="1503480"/>
            <a:ext cx="3886200" cy="4957763"/>
          </a:xfrm>
        </p:spPr>
        <p:txBody>
          <a:bodyPr/>
          <a:lstStyle/>
          <a:p>
            <a:pPr marL="0" indent="0"/>
            <a:r>
              <a:rPr lang="en-US" sz="1600" b="1" dirty="0">
                <a:solidFill>
                  <a:schemeClr val="tx1"/>
                </a:solidFill>
              </a:rPr>
              <a:t>Positive</a:t>
            </a:r>
          </a:p>
          <a:p>
            <a:pPr marL="0" indent="0"/>
            <a:r>
              <a:rPr lang="en-US" sz="1600" dirty="0">
                <a:solidFill>
                  <a:schemeClr val="tx1"/>
                </a:solidFill>
                <a:sym typeface="Wingdings" charset="0"/>
              </a:rPr>
              <a:t>No difference</a:t>
            </a:r>
          </a:p>
        </p:txBody>
      </p:sp>
      <p:graphicFrame>
        <p:nvGraphicFramePr>
          <p:cNvPr id="184325" name="Object 5"/>
          <p:cNvGraphicFramePr>
            <a:graphicFrameLocks noChangeAspect="1"/>
          </p:cNvGraphicFramePr>
          <p:nvPr>
            <p:extLst>
              <p:ext uri="{D42A27DB-BD31-4B8C-83A1-F6EECF244321}">
                <p14:modId xmlns:p14="http://schemas.microsoft.com/office/powerpoint/2010/main" val="134132812"/>
              </p:ext>
            </p:extLst>
          </p:nvPr>
        </p:nvGraphicFramePr>
        <p:xfrm>
          <a:off x="609600" y="3068391"/>
          <a:ext cx="4106863" cy="3055937"/>
        </p:xfrm>
        <a:graphic>
          <a:graphicData uri="http://schemas.openxmlformats.org/presentationml/2006/ole">
            <mc:AlternateContent xmlns:mc="http://schemas.openxmlformats.org/markup-compatibility/2006">
              <mc:Choice xmlns:v="urn:schemas-microsoft-com:vml" Requires="v">
                <p:oleObj spid="_x0000_s15363" name="Chart" r:id="rId4" imgW="3152775" imgH="2333625" progId="MSGraph.Chart.8">
                  <p:embed/>
                </p:oleObj>
              </mc:Choice>
              <mc:Fallback>
                <p:oleObj name="Chart" r:id="rId4" imgW="3152775" imgH="2333625" progId="MSGraph.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68391"/>
                        <a:ext cx="4106863"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326" name="Object 6"/>
          <p:cNvGraphicFramePr>
            <a:graphicFrameLocks noChangeAspect="1"/>
          </p:cNvGraphicFramePr>
          <p:nvPr>
            <p:extLst>
              <p:ext uri="{D42A27DB-BD31-4B8C-83A1-F6EECF244321}">
                <p14:modId xmlns:p14="http://schemas.microsoft.com/office/powerpoint/2010/main" val="1702648728"/>
              </p:ext>
            </p:extLst>
          </p:nvPr>
        </p:nvGraphicFramePr>
        <p:xfrm>
          <a:off x="4781550" y="3089028"/>
          <a:ext cx="4103688" cy="3051175"/>
        </p:xfrm>
        <a:graphic>
          <a:graphicData uri="http://schemas.openxmlformats.org/presentationml/2006/ole">
            <mc:AlternateContent xmlns:mc="http://schemas.openxmlformats.org/markup-compatibility/2006">
              <mc:Choice xmlns:v="urn:schemas-microsoft-com:vml" Requires="v">
                <p:oleObj spid="_x0000_s15364" name="Chart" r:id="rId6" imgW="3152775" imgH="2333625" progId="MSGraph.Chart.8">
                  <p:embed/>
                </p:oleObj>
              </mc:Choice>
              <mc:Fallback>
                <p:oleObj name="Chart" r:id="rId6" imgW="3152775" imgH="2333625" progId="MSGraph.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550" y="3089028"/>
                        <a:ext cx="4103688"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27" name="Text Box 7"/>
          <p:cNvSpPr txBox="1">
            <a:spLocks noChangeArrowheads="1"/>
          </p:cNvSpPr>
          <p:nvPr/>
        </p:nvSpPr>
        <p:spPr bwMode="auto">
          <a:xfrm>
            <a:off x="504825" y="6103938"/>
            <a:ext cx="2657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i="1" dirty="0">
                <a:solidFill>
                  <a:prstClr val="black"/>
                </a:solidFill>
                <a:latin typeface="Calibri"/>
                <a:sym typeface="Symbol" charset="0"/>
              </a:rPr>
              <a:t></a:t>
            </a:r>
            <a:r>
              <a:rPr lang="en-US" sz="1400" i="1" dirty="0">
                <a:solidFill>
                  <a:prstClr val="black"/>
                </a:solidFill>
                <a:latin typeface="Calibri"/>
              </a:rPr>
              <a:t>2</a:t>
            </a:r>
            <a:r>
              <a:rPr lang="en-US" sz="1400" dirty="0">
                <a:solidFill>
                  <a:prstClr val="black"/>
                </a:solidFill>
                <a:latin typeface="Calibri"/>
              </a:rPr>
              <a:t>(1, </a:t>
            </a:r>
            <a:r>
              <a:rPr lang="en-US" sz="1400" i="1" dirty="0">
                <a:solidFill>
                  <a:prstClr val="black"/>
                </a:solidFill>
                <a:latin typeface="Calibri"/>
              </a:rPr>
              <a:t>N</a:t>
            </a:r>
            <a:r>
              <a:rPr lang="en-US" sz="1400" dirty="0">
                <a:solidFill>
                  <a:prstClr val="black"/>
                </a:solidFill>
                <a:latin typeface="Calibri"/>
              </a:rPr>
              <a:t> = 147) = 6.74, </a:t>
            </a:r>
            <a:r>
              <a:rPr lang="en-US" sz="1400" i="1" dirty="0">
                <a:solidFill>
                  <a:prstClr val="black"/>
                </a:solidFill>
                <a:latin typeface="Calibri"/>
              </a:rPr>
              <a:t>p</a:t>
            </a:r>
            <a:r>
              <a:rPr lang="en-US" sz="1400" dirty="0">
                <a:solidFill>
                  <a:prstClr val="black"/>
                </a:solidFill>
                <a:latin typeface="Calibri"/>
              </a:rPr>
              <a:t> = .009.</a:t>
            </a:r>
          </a:p>
        </p:txBody>
      </p:sp>
    </p:spTree>
    <p:extLst>
      <p:ext uri="{BB962C8B-B14F-4D97-AF65-F5344CB8AC3E}">
        <p14:creationId xmlns:p14="http://schemas.microsoft.com/office/powerpoint/2010/main" val="37398101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6677EAC-7595-E34E-AF5C-626A9A005DE9}" type="slidenum">
              <a:rPr lang="en-US">
                <a:solidFill>
                  <a:prstClr val="black">
                    <a:tint val="75000"/>
                  </a:prstClr>
                </a:solidFill>
                <a:latin typeface="Calibri"/>
              </a:rPr>
              <a:pPr/>
              <a:t>6</a:t>
            </a:fld>
            <a:endParaRPr lang="en-US" dirty="0">
              <a:solidFill>
                <a:prstClr val="black">
                  <a:tint val="75000"/>
                </a:prstClr>
              </a:solidFill>
              <a:latin typeface="Calibri"/>
            </a:endParaRPr>
          </a:p>
        </p:txBody>
      </p:sp>
      <p:sp>
        <p:nvSpPr>
          <p:cNvPr id="499714" name="Rectangle 2"/>
          <p:cNvSpPr>
            <a:spLocks noGrp="1" noChangeArrowheads="1"/>
          </p:cNvSpPr>
          <p:nvPr>
            <p:ph type="title"/>
          </p:nvPr>
        </p:nvSpPr>
        <p:spPr/>
        <p:txBody>
          <a:bodyPr/>
          <a:lstStyle/>
          <a:p>
            <a:r>
              <a:rPr lang="en-US" sz="4000" dirty="0" smtClean="0">
                <a:solidFill>
                  <a:srgbClr val="DFA926"/>
                </a:solidFill>
              </a:rPr>
              <a:t>Aspect</a:t>
            </a:r>
            <a:endParaRPr lang="en-US" sz="3200" b="0" i="1" dirty="0">
              <a:solidFill>
                <a:srgbClr val="DFA926"/>
              </a:solidFill>
            </a:endParaRPr>
          </a:p>
        </p:txBody>
      </p:sp>
      <p:sp>
        <p:nvSpPr>
          <p:cNvPr id="499715" name="Rectangle 3"/>
          <p:cNvSpPr>
            <a:spLocks noGrp="1" noChangeArrowheads="1"/>
          </p:cNvSpPr>
          <p:nvPr>
            <p:ph type="body" idx="1"/>
          </p:nvPr>
        </p:nvSpPr>
        <p:spPr>
          <a:xfrm>
            <a:off x="457200" y="1464678"/>
            <a:ext cx="8305800" cy="4684712"/>
          </a:xfrm>
        </p:spPr>
        <p:txBody>
          <a:bodyPr>
            <a:normAutofit fontScale="85000" lnSpcReduction="20000"/>
          </a:bodyPr>
          <a:lstStyle/>
          <a:p>
            <a:pPr>
              <a:lnSpc>
                <a:spcPct val="90000"/>
              </a:lnSpc>
              <a:spcBef>
                <a:spcPct val="60000"/>
              </a:spcBef>
            </a:pPr>
            <a:r>
              <a:rPr lang="en-US" sz="3300" dirty="0" smtClean="0"/>
              <a:t>Pe</a:t>
            </a:r>
            <a:r>
              <a:rPr lang="en-US" sz="3300" dirty="0" smtClean="0"/>
              <a:t>rfective versus imperfective </a:t>
            </a:r>
          </a:p>
          <a:p>
            <a:pPr>
              <a:lnSpc>
                <a:spcPct val="90000"/>
              </a:lnSpc>
              <a:spcBef>
                <a:spcPct val="60000"/>
              </a:spcBef>
            </a:pPr>
            <a:r>
              <a:rPr lang="en-US" sz="2800" dirty="0"/>
              <a:t>	</a:t>
            </a:r>
            <a:r>
              <a:rPr lang="en-US" sz="2800" dirty="0" smtClean="0"/>
              <a:t>important distinction across languages</a:t>
            </a:r>
          </a:p>
          <a:p>
            <a:pPr>
              <a:lnSpc>
                <a:spcPct val="90000"/>
              </a:lnSpc>
              <a:spcBef>
                <a:spcPct val="60000"/>
              </a:spcBef>
            </a:pPr>
            <a:r>
              <a:rPr lang="en-US" sz="2800" dirty="0" smtClean="0"/>
              <a:t>	sometimes marked grammatically</a:t>
            </a:r>
          </a:p>
          <a:p>
            <a:pPr>
              <a:lnSpc>
                <a:spcPct val="90000"/>
              </a:lnSpc>
              <a:spcBef>
                <a:spcPct val="60000"/>
              </a:spcBef>
            </a:pPr>
            <a:endParaRPr lang="en-US" sz="2800" dirty="0"/>
          </a:p>
          <a:p>
            <a:endParaRPr lang="en-US" sz="2400" dirty="0" smtClean="0"/>
          </a:p>
          <a:p>
            <a:r>
              <a:rPr lang="en-US" sz="2400" dirty="0" smtClean="0"/>
              <a:t>	English:</a:t>
            </a:r>
            <a:endParaRPr lang="en-US" sz="2400" dirty="0"/>
          </a:p>
          <a:p>
            <a:r>
              <a:rPr lang="en-US" sz="2800" dirty="0"/>
              <a:t>		</a:t>
            </a:r>
            <a:r>
              <a:rPr lang="en-US" sz="2000" u="sng" dirty="0" smtClean="0">
                <a:solidFill>
                  <a:srgbClr val="FFCC00"/>
                </a:solidFill>
              </a:rPr>
              <a:t>Imperfective</a:t>
            </a:r>
            <a:r>
              <a:rPr lang="en-US" sz="2000" dirty="0"/>
              <a:t>		</a:t>
            </a:r>
            <a:r>
              <a:rPr lang="en-US" sz="2000" dirty="0" smtClean="0"/>
              <a:t>			</a:t>
            </a:r>
            <a:r>
              <a:rPr lang="en-US" sz="2000" u="sng" dirty="0" smtClean="0">
                <a:solidFill>
                  <a:srgbClr val="FFCC00"/>
                </a:solidFill>
              </a:rPr>
              <a:t>Perfective</a:t>
            </a:r>
            <a:endParaRPr lang="en-US" sz="2000" u="sng" dirty="0">
              <a:solidFill>
                <a:srgbClr val="FFCC00"/>
              </a:solidFill>
            </a:endParaRPr>
          </a:p>
          <a:p>
            <a:r>
              <a:rPr lang="en-US" sz="2000" dirty="0"/>
              <a:t>		</a:t>
            </a:r>
            <a:r>
              <a:rPr lang="en-US" sz="2000" dirty="0">
                <a:solidFill>
                  <a:srgbClr val="6699FF"/>
                </a:solidFill>
              </a:rPr>
              <a:t>Past progressive</a:t>
            </a:r>
            <a:r>
              <a:rPr lang="en-US" sz="2000" dirty="0"/>
              <a:t> 		</a:t>
            </a:r>
            <a:r>
              <a:rPr lang="en-US" sz="2000" dirty="0" smtClean="0"/>
              <a:t>		</a:t>
            </a:r>
            <a:r>
              <a:rPr lang="en-US" sz="2000" dirty="0" smtClean="0">
                <a:solidFill>
                  <a:srgbClr val="FF0000"/>
                </a:solidFill>
              </a:rPr>
              <a:t>Simple </a:t>
            </a:r>
            <a:r>
              <a:rPr lang="en-US" sz="2000" dirty="0">
                <a:solidFill>
                  <a:srgbClr val="FF0000"/>
                </a:solidFill>
              </a:rPr>
              <a:t>past</a:t>
            </a:r>
            <a:r>
              <a:rPr lang="en-US" sz="2000" dirty="0"/>
              <a:t> </a:t>
            </a:r>
          </a:p>
          <a:p>
            <a:r>
              <a:rPr lang="en-US" sz="2000" i="1" dirty="0"/>
              <a:t>		</a:t>
            </a:r>
            <a:r>
              <a:rPr lang="en-US" sz="2000" i="1" dirty="0" smtClean="0"/>
              <a:t>Tom </a:t>
            </a:r>
            <a:r>
              <a:rPr lang="en-US" sz="2000" i="1" dirty="0">
                <a:solidFill>
                  <a:srgbClr val="6699FF"/>
                </a:solidFill>
              </a:rPr>
              <a:t>was</a:t>
            </a:r>
            <a:r>
              <a:rPr lang="en-US" sz="2000" i="1" dirty="0"/>
              <a:t> </a:t>
            </a:r>
            <a:r>
              <a:rPr lang="en-US" sz="2000" i="1" dirty="0" smtClean="0"/>
              <a:t>hik</a:t>
            </a:r>
            <a:r>
              <a:rPr lang="en-US" sz="2000" i="1" dirty="0" smtClean="0">
                <a:solidFill>
                  <a:srgbClr val="6699FF"/>
                </a:solidFill>
              </a:rPr>
              <a:t>ing </a:t>
            </a:r>
            <a:r>
              <a:rPr lang="en-US" sz="2000" i="1" dirty="0" smtClean="0">
                <a:solidFill>
                  <a:srgbClr val="FFFFFF"/>
                </a:solidFill>
              </a:rPr>
              <a:t>yesterday</a:t>
            </a:r>
            <a:r>
              <a:rPr lang="en-US" sz="2000" i="1" dirty="0" smtClean="0">
                <a:solidFill>
                  <a:srgbClr val="6699FF"/>
                </a:solidFill>
              </a:rPr>
              <a:t> </a:t>
            </a:r>
            <a:r>
              <a:rPr lang="en-US" sz="2000" i="1" dirty="0"/>
              <a:t>	</a:t>
            </a:r>
            <a:r>
              <a:rPr lang="en-US" sz="2000" i="1" dirty="0" smtClean="0"/>
              <a:t>	Tom </a:t>
            </a:r>
            <a:r>
              <a:rPr lang="en-US" sz="2000" i="1" dirty="0"/>
              <a:t>hik</a:t>
            </a:r>
            <a:r>
              <a:rPr lang="en-US" sz="2000" i="1" dirty="0">
                <a:solidFill>
                  <a:srgbClr val="FF3300"/>
                </a:solidFill>
              </a:rPr>
              <a:t>ed</a:t>
            </a:r>
            <a:r>
              <a:rPr lang="en-US" sz="2000" i="1" dirty="0">
                <a:solidFill>
                  <a:srgbClr val="FF5050"/>
                </a:solidFill>
              </a:rPr>
              <a:t> </a:t>
            </a:r>
            <a:r>
              <a:rPr lang="en-US" sz="2000" i="1" dirty="0" smtClean="0"/>
              <a:t>yesterday</a:t>
            </a:r>
            <a:endParaRPr lang="en-US" sz="2000" dirty="0"/>
          </a:p>
          <a:p>
            <a:r>
              <a:rPr lang="en-US" sz="2000" dirty="0">
                <a:solidFill>
                  <a:srgbClr val="FFFF00"/>
                </a:solidFill>
              </a:rPr>
              <a:t>		</a:t>
            </a:r>
            <a:r>
              <a:rPr lang="en-US" sz="2000" dirty="0"/>
              <a:t>was</a:t>
            </a:r>
            <a:r>
              <a:rPr lang="en-US" sz="2000" dirty="0">
                <a:solidFill>
                  <a:srgbClr val="FFFF00"/>
                </a:solidFill>
              </a:rPr>
              <a:t> </a:t>
            </a:r>
            <a:r>
              <a:rPr lang="en-US" sz="2000" dirty="0" err="1"/>
              <a:t>VERB+</a:t>
            </a:r>
            <a:r>
              <a:rPr lang="en-US" sz="2000" dirty="0" err="1" smtClean="0"/>
              <a:t>ing</a:t>
            </a:r>
            <a:r>
              <a:rPr lang="en-US" sz="2000" dirty="0"/>
              <a:t>		</a:t>
            </a:r>
            <a:r>
              <a:rPr lang="en-US" sz="2000" dirty="0" smtClean="0"/>
              <a:t>		</a:t>
            </a:r>
            <a:r>
              <a:rPr lang="en-US" sz="2000" dirty="0" smtClean="0"/>
              <a:t>	VERB </a:t>
            </a:r>
            <a:r>
              <a:rPr lang="en-US" sz="2000" dirty="0"/>
              <a:t>+</a:t>
            </a:r>
            <a:r>
              <a:rPr lang="en-US" sz="2000" dirty="0" err="1" smtClean="0"/>
              <a:t>ed</a:t>
            </a:r>
            <a:endParaRPr lang="en-US" sz="2400" dirty="0" smtClean="0">
              <a:solidFill>
                <a:srgbClr val="EAEAEA"/>
              </a:solidFill>
            </a:endParaRPr>
          </a:p>
          <a:p>
            <a:endParaRPr lang="en-US" sz="1600" dirty="0" smtClean="0">
              <a:solidFill>
                <a:srgbClr val="EAEAEA"/>
              </a:solidFill>
            </a:endParaRPr>
          </a:p>
          <a:p>
            <a:pPr>
              <a:lnSpc>
                <a:spcPct val="90000"/>
              </a:lnSpc>
              <a:spcBef>
                <a:spcPct val="60000"/>
              </a:spcBef>
            </a:pPr>
            <a:endParaRPr lang="en-US" sz="2000" dirty="0" smtClean="0"/>
          </a:p>
          <a:p>
            <a:pPr>
              <a:lnSpc>
                <a:spcPct val="90000"/>
              </a:lnSpc>
              <a:spcBef>
                <a:spcPct val="60000"/>
              </a:spcBef>
            </a:pPr>
            <a:r>
              <a:rPr lang="en-US" sz="2000" dirty="0" smtClean="0"/>
              <a:t>Imperfective </a:t>
            </a:r>
            <a:r>
              <a:rPr lang="en-US" sz="2000" dirty="0" smtClean="0">
                <a:sym typeface="Wingdings"/>
              </a:rPr>
              <a:t>~ </a:t>
            </a:r>
            <a:r>
              <a:rPr lang="en-US" sz="2000" dirty="0" smtClean="0"/>
              <a:t>ongoing nature of </a:t>
            </a:r>
            <a:r>
              <a:rPr lang="en-US" sz="2000" dirty="0" smtClean="0"/>
              <a:t>events         Perfective </a:t>
            </a:r>
            <a:r>
              <a:rPr lang="en-US" sz="2000" dirty="0" smtClean="0">
                <a:sym typeface="Wingdings"/>
              </a:rPr>
              <a:t>~ </a:t>
            </a:r>
            <a:r>
              <a:rPr lang="en-US" sz="2000" dirty="0" smtClean="0"/>
              <a:t>completion of events</a:t>
            </a:r>
          </a:p>
        </p:txBody>
      </p:sp>
    </p:spTree>
    <p:extLst>
      <p:ext uri="{BB962C8B-B14F-4D97-AF65-F5344CB8AC3E}">
        <p14:creationId xmlns:p14="http://schemas.microsoft.com/office/powerpoint/2010/main" val="4129426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38581E7-5A04-8947-BE67-C36DC9493962}" type="slidenum">
              <a:rPr lang="en-US">
                <a:solidFill>
                  <a:prstClr val="black">
                    <a:tint val="75000"/>
                  </a:prstClr>
                </a:solidFill>
                <a:latin typeface="Calibri"/>
              </a:rPr>
              <a:pPr/>
              <a:t>7</a:t>
            </a:fld>
            <a:endParaRPr lang="en-US">
              <a:solidFill>
                <a:prstClr val="black">
                  <a:tint val="75000"/>
                </a:prstClr>
              </a:solidFill>
              <a:latin typeface="Calibri"/>
            </a:endParaRPr>
          </a:p>
        </p:txBody>
      </p:sp>
      <p:sp>
        <p:nvSpPr>
          <p:cNvPr id="108546" name="Rectangle 2"/>
          <p:cNvSpPr>
            <a:spLocks noGrp="1" noChangeArrowheads="1"/>
          </p:cNvSpPr>
          <p:nvPr>
            <p:ph type="title"/>
          </p:nvPr>
        </p:nvSpPr>
        <p:spPr>
          <a:xfrm>
            <a:off x="457200" y="308504"/>
            <a:ext cx="8229600" cy="1143000"/>
          </a:xfrm>
        </p:spPr>
        <p:txBody>
          <a:bodyPr/>
          <a:lstStyle/>
          <a:p>
            <a:r>
              <a:rPr lang="en-US" sz="4000" dirty="0">
                <a:solidFill>
                  <a:srgbClr val="DFA926"/>
                </a:solidFill>
              </a:rPr>
              <a:t>Aspect</a:t>
            </a:r>
            <a:r>
              <a:rPr lang="en-US" dirty="0">
                <a:solidFill>
                  <a:srgbClr val="DFA926"/>
                </a:solidFill>
              </a:rPr>
              <a:t>  	</a:t>
            </a:r>
            <a:endParaRPr lang="en-US" sz="2800" b="0" i="1" dirty="0">
              <a:solidFill>
                <a:srgbClr val="DFA926"/>
              </a:solidFill>
              <a:latin typeface="Arial" charset="0"/>
            </a:endParaRPr>
          </a:p>
        </p:txBody>
      </p:sp>
      <p:sp>
        <p:nvSpPr>
          <p:cNvPr id="108547" name="Rectangle 3"/>
          <p:cNvSpPr>
            <a:spLocks noGrp="1" noChangeArrowheads="1"/>
          </p:cNvSpPr>
          <p:nvPr>
            <p:ph type="body" idx="1"/>
          </p:nvPr>
        </p:nvSpPr>
        <p:spPr>
          <a:xfrm>
            <a:off x="611188" y="1636713"/>
            <a:ext cx="8169275" cy="5003800"/>
          </a:xfrm>
        </p:spPr>
        <p:txBody>
          <a:bodyPr/>
          <a:lstStyle/>
          <a:p>
            <a:pPr marL="533400" indent="-533400"/>
            <a:r>
              <a:rPr lang="en-US" dirty="0"/>
              <a:t>Linguistics</a:t>
            </a:r>
            <a:r>
              <a:rPr lang="en-US" sz="2800" dirty="0"/>
              <a:t>		</a:t>
            </a:r>
            <a:r>
              <a:rPr lang="en-US" sz="2800" dirty="0" smtClean="0"/>
              <a:t>			</a:t>
            </a:r>
            <a:r>
              <a:rPr lang="en-US" sz="1800" dirty="0" smtClean="0">
                <a:solidFill>
                  <a:schemeClr val="bg2"/>
                </a:solidFill>
              </a:rPr>
              <a:t>a </a:t>
            </a:r>
            <a:r>
              <a:rPr lang="en-US" sz="1800" dirty="0">
                <a:solidFill>
                  <a:schemeClr val="bg2"/>
                </a:solidFill>
              </a:rPr>
              <a:t>lot of research</a:t>
            </a:r>
            <a:r>
              <a:rPr lang="en-US" dirty="0"/>
              <a:t> 	</a:t>
            </a:r>
            <a:endParaRPr lang="en-US" sz="2000" dirty="0"/>
          </a:p>
          <a:p>
            <a:pPr marL="533400" indent="-533400">
              <a:spcBef>
                <a:spcPts val="600"/>
              </a:spcBef>
            </a:pPr>
            <a:r>
              <a:rPr lang="en-US" sz="2000" dirty="0"/>
              <a:t>	</a:t>
            </a:r>
            <a:r>
              <a:rPr lang="en-US" sz="2000" dirty="0" smtClean="0"/>
              <a:t>analytical work, what aspect is, how it interacts with tense, mood, etc.</a:t>
            </a:r>
          </a:p>
          <a:p>
            <a:pPr marL="533400" indent="-533400">
              <a:spcBef>
                <a:spcPts val="600"/>
              </a:spcBef>
            </a:pPr>
            <a:r>
              <a:rPr lang="en-US" sz="2000" dirty="0"/>
              <a:t>	</a:t>
            </a:r>
            <a:r>
              <a:rPr lang="en-US" sz="2000" dirty="0" smtClean="0"/>
              <a:t>comparative </a:t>
            </a:r>
            <a:r>
              <a:rPr lang="en-US" sz="2000" dirty="0"/>
              <a:t>work, language A </a:t>
            </a:r>
            <a:r>
              <a:rPr lang="en-US" sz="2000" dirty="0" smtClean="0"/>
              <a:t>versus </a:t>
            </a:r>
            <a:r>
              <a:rPr lang="en-US" sz="2000" dirty="0"/>
              <a:t>language </a:t>
            </a:r>
            <a:r>
              <a:rPr lang="en-US" sz="2000" dirty="0" smtClean="0"/>
              <a:t>B</a:t>
            </a:r>
          </a:p>
          <a:p>
            <a:pPr marL="533400" indent="-533400">
              <a:spcBef>
                <a:spcPts val="600"/>
              </a:spcBef>
            </a:pPr>
            <a:r>
              <a:rPr lang="en-US" sz="2000" dirty="0"/>
              <a:t>	</a:t>
            </a:r>
            <a:r>
              <a:rPr lang="en-US" sz="2000" dirty="0" smtClean="0"/>
              <a:t>diachronic </a:t>
            </a:r>
            <a:r>
              <a:rPr lang="en-US" sz="2000" dirty="0"/>
              <a:t>development of </a:t>
            </a:r>
            <a:r>
              <a:rPr lang="en-US" sz="2000" dirty="0" smtClean="0"/>
              <a:t>aspect, including  grammaticalization </a:t>
            </a:r>
            <a:endParaRPr lang="en-US" sz="2000" dirty="0"/>
          </a:p>
          <a:p>
            <a:pPr marL="533400" indent="-533400">
              <a:spcBef>
                <a:spcPts val="2376"/>
              </a:spcBef>
            </a:pPr>
            <a:r>
              <a:rPr lang="en-US" dirty="0" smtClean="0"/>
              <a:t>Psycholinguistics</a:t>
            </a:r>
            <a:r>
              <a:rPr lang="en-US" sz="2800" dirty="0" smtClean="0"/>
              <a:t>	</a:t>
            </a:r>
            <a:r>
              <a:rPr lang="en-US" sz="2800" dirty="0"/>
              <a:t>	</a:t>
            </a:r>
            <a:r>
              <a:rPr lang="en-US" sz="1800" dirty="0" smtClean="0">
                <a:solidFill>
                  <a:schemeClr val="bg2"/>
                </a:solidFill>
              </a:rPr>
              <a:t>little research</a:t>
            </a:r>
            <a:endParaRPr lang="en-US" sz="1800" dirty="0">
              <a:solidFill>
                <a:schemeClr val="bg2"/>
              </a:solidFill>
            </a:endParaRPr>
          </a:p>
          <a:p>
            <a:pPr marL="533400" indent="-533400"/>
            <a:r>
              <a:rPr lang="en-US" dirty="0"/>
              <a:t>	</a:t>
            </a:r>
            <a:r>
              <a:rPr lang="en-US" sz="2000" u="sng" dirty="0">
                <a:solidFill>
                  <a:srgbClr val="FFCC00"/>
                </a:solidFill>
              </a:rPr>
              <a:t>why not more?</a:t>
            </a:r>
            <a:r>
              <a:rPr lang="en-US" sz="2000" dirty="0">
                <a:solidFill>
                  <a:srgbClr val="FFCC00"/>
                </a:solidFill>
              </a:rPr>
              <a:t>  </a:t>
            </a:r>
          </a:p>
          <a:p>
            <a:pPr marL="533400" indent="-533400">
              <a:spcBef>
                <a:spcPts val="0"/>
              </a:spcBef>
            </a:pPr>
            <a:r>
              <a:rPr lang="en-US" sz="2000" dirty="0"/>
              <a:t>	aspect </a:t>
            </a:r>
            <a:r>
              <a:rPr lang="en-US" sz="2000" dirty="0" smtClean="0"/>
              <a:t>meshes with other linguistic </a:t>
            </a:r>
            <a:r>
              <a:rPr lang="en-US" sz="2000" dirty="0"/>
              <a:t>systems</a:t>
            </a:r>
          </a:p>
          <a:p>
            <a:pPr marL="533400" indent="-533400">
              <a:spcBef>
                <a:spcPts val="0"/>
              </a:spcBef>
            </a:pPr>
            <a:r>
              <a:rPr lang="en-US" sz="2000" dirty="0"/>
              <a:t>	experimentalists focus on words and sentences</a:t>
            </a:r>
          </a:p>
          <a:p>
            <a:pPr marL="533400" indent="-533400">
              <a:spcBef>
                <a:spcPts val="0"/>
              </a:spcBef>
            </a:pPr>
            <a:r>
              <a:rPr lang="en-US" sz="2000" dirty="0"/>
              <a:t>	</a:t>
            </a:r>
            <a:r>
              <a:rPr lang="en-US" sz="2000" dirty="0" smtClean="0"/>
              <a:t>aspect varies a lot across languages</a:t>
            </a:r>
            <a:endParaRPr lang="en-US" sz="2000" dirty="0"/>
          </a:p>
          <a:p>
            <a:pPr marL="533400" indent="-533400"/>
            <a:endParaRPr lang="en-US" sz="2000" dirty="0"/>
          </a:p>
          <a:p>
            <a:pPr marL="533400" indent="-533400"/>
            <a:r>
              <a:rPr lang="en-US" sz="2000" dirty="0"/>
              <a:t> 		</a:t>
            </a:r>
          </a:p>
          <a:p>
            <a:pPr marL="533400" indent="-533400"/>
            <a:endParaRPr lang="en-US" sz="2000" dirty="0"/>
          </a:p>
          <a:p>
            <a:pPr marL="533400" indent="-533400"/>
            <a:endParaRPr lang="en-US" dirty="0"/>
          </a:p>
          <a:p>
            <a:pPr marL="533400" indent="-533400"/>
            <a:endParaRPr lang="en-US" dirty="0"/>
          </a:p>
          <a:p>
            <a:pPr marL="533400" indent="-533400"/>
            <a:endParaRPr lang="en-US" dirty="0"/>
          </a:p>
          <a:p>
            <a:pPr marL="533400" indent="-533400"/>
            <a:endParaRPr lang="en-US" i="1" dirty="0">
              <a:solidFill>
                <a:srgbClr val="FFFF00"/>
              </a:solidFill>
            </a:endParaRPr>
          </a:p>
          <a:p>
            <a:pPr marL="533400" indent="-533400"/>
            <a:endParaRPr lang="en-US" dirty="0"/>
          </a:p>
        </p:txBody>
      </p:sp>
      <p:sp>
        <p:nvSpPr>
          <p:cNvPr id="108549" name="Text Box 5"/>
          <p:cNvSpPr txBox="1">
            <a:spLocks noChangeArrowheads="1"/>
          </p:cNvSpPr>
          <p:nvPr/>
        </p:nvSpPr>
        <p:spPr bwMode="auto">
          <a:xfrm>
            <a:off x="322263" y="5747542"/>
            <a:ext cx="8458200" cy="366713"/>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ja-JP" altLang="en-US" dirty="0">
                <a:solidFill>
                  <a:prstClr val="black"/>
                </a:solidFill>
                <a:latin typeface="Arial"/>
                <a:ea typeface="ＭＳ Ｐゴシック"/>
              </a:rPr>
              <a:t>“</a:t>
            </a:r>
            <a:r>
              <a:rPr lang="en-US" dirty="0">
                <a:solidFill>
                  <a:prstClr val="black"/>
                </a:solidFill>
                <a:latin typeface="Calibri"/>
              </a:rPr>
              <a:t>The terminology used in aspect analyses is hopelessly confused.</a:t>
            </a:r>
            <a:r>
              <a:rPr lang="ja-JP" altLang="en-US" dirty="0">
                <a:solidFill>
                  <a:prstClr val="black"/>
                </a:solidFill>
                <a:latin typeface="Arial"/>
                <a:ea typeface="ＭＳ Ｐゴシック"/>
              </a:rPr>
              <a:t>”</a:t>
            </a:r>
            <a:r>
              <a:rPr lang="en-US" dirty="0">
                <a:solidFill>
                  <a:prstClr val="black"/>
                </a:solidFill>
                <a:latin typeface="Calibri"/>
              </a:rPr>
              <a:t> (Croft, 2009)</a:t>
            </a:r>
          </a:p>
        </p:txBody>
      </p:sp>
    </p:spTree>
    <p:extLst>
      <p:ext uri="{BB962C8B-B14F-4D97-AF65-F5344CB8AC3E}">
        <p14:creationId xmlns:p14="http://schemas.microsoft.com/office/powerpoint/2010/main" val="28325803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8D42236-AA63-8245-ACF9-C23EE3229BF6}" type="slidenum">
              <a:rPr lang="en-US">
                <a:solidFill>
                  <a:prstClr val="black">
                    <a:tint val="75000"/>
                  </a:prstClr>
                </a:solidFill>
                <a:latin typeface="Calibri"/>
              </a:rPr>
              <a:pPr/>
              <a:t>8</a:t>
            </a:fld>
            <a:endParaRPr lang="en-US">
              <a:solidFill>
                <a:prstClr val="black">
                  <a:tint val="75000"/>
                </a:prstClr>
              </a:solidFill>
              <a:latin typeface="Calibri"/>
            </a:endParaRPr>
          </a:p>
        </p:txBody>
      </p:sp>
      <p:sp>
        <p:nvSpPr>
          <p:cNvPr id="110594" name="Rectangle 2"/>
          <p:cNvSpPr>
            <a:spLocks noGrp="1" noChangeArrowheads="1"/>
          </p:cNvSpPr>
          <p:nvPr>
            <p:ph type="title"/>
          </p:nvPr>
        </p:nvSpPr>
        <p:spPr/>
        <p:txBody>
          <a:bodyPr/>
          <a:lstStyle/>
          <a:p>
            <a:r>
              <a:rPr lang="en-US" dirty="0">
                <a:solidFill>
                  <a:srgbClr val="DFA926"/>
                </a:solidFill>
              </a:rPr>
              <a:t>What we know</a:t>
            </a:r>
            <a:endParaRPr lang="en-US" sz="2800" b="0" i="1" dirty="0">
              <a:solidFill>
                <a:srgbClr val="DFA926"/>
              </a:solidFill>
            </a:endParaRPr>
          </a:p>
        </p:txBody>
      </p:sp>
      <p:sp>
        <p:nvSpPr>
          <p:cNvPr id="110595" name="Rectangle 3"/>
          <p:cNvSpPr>
            <a:spLocks noGrp="1" noChangeArrowheads="1"/>
          </p:cNvSpPr>
          <p:nvPr>
            <p:ph type="body" idx="1"/>
          </p:nvPr>
        </p:nvSpPr>
        <p:spPr>
          <a:xfrm>
            <a:off x="501994" y="1417638"/>
            <a:ext cx="8420317" cy="4800600"/>
          </a:xfrm>
        </p:spPr>
        <p:txBody>
          <a:bodyPr>
            <a:normAutofit/>
          </a:bodyPr>
          <a:lstStyle/>
          <a:p>
            <a:pPr marL="0" indent="0"/>
            <a:r>
              <a:rPr lang="en-US" sz="2800" dirty="0" smtClean="0"/>
              <a:t>Some </a:t>
            </a:r>
            <a:r>
              <a:rPr lang="en-US" sz="2800" dirty="0" smtClean="0"/>
              <a:t>psychological </a:t>
            </a:r>
            <a:r>
              <a:rPr lang="en-US" sz="2800" dirty="0" smtClean="0"/>
              <a:t>experiments show</a:t>
            </a:r>
          </a:p>
          <a:p>
            <a:pPr marL="0" indent="0"/>
            <a:r>
              <a:rPr lang="en-US" sz="2800" dirty="0" smtClean="0"/>
              <a:t>	 </a:t>
            </a:r>
            <a:r>
              <a:rPr lang="en-US" sz="2800" u="sng" dirty="0"/>
              <a:t>that</a:t>
            </a:r>
            <a:r>
              <a:rPr lang="en-US" sz="2800" dirty="0"/>
              <a:t> aspect</a:t>
            </a:r>
            <a:r>
              <a:rPr lang="en-US" sz="2800" dirty="0">
                <a:solidFill>
                  <a:srgbClr val="6699FF"/>
                </a:solidFill>
              </a:rPr>
              <a:t> </a:t>
            </a:r>
            <a:r>
              <a:rPr lang="en-US" sz="2800" dirty="0" smtClean="0"/>
              <a:t>constrains how we understand events</a:t>
            </a:r>
            <a:endParaRPr lang="en-US" u="sng" dirty="0"/>
          </a:p>
          <a:p>
            <a:pPr>
              <a:spcBef>
                <a:spcPts val="1680"/>
              </a:spcBef>
            </a:pPr>
            <a:r>
              <a:rPr lang="en-US" dirty="0"/>
              <a:t>	</a:t>
            </a:r>
            <a:endParaRPr lang="en-US" dirty="0" smtClean="0"/>
          </a:p>
          <a:p>
            <a:pPr>
              <a:spcBef>
                <a:spcPts val="1680"/>
              </a:spcBef>
            </a:pPr>
            <a:r>
              <a:rPr lang="en-US" sz="2400" dirty="0"/>
              <a:t>	</a:t>
            </a:r>
            <a:r>
              <a:rPr lang="en-US" sz="2400" dirty="0" smtClean="0"/>
              <a:t>	involves viewpoint – internal versus external</a:t>
            </a:r>
          </a:p>
          <a:p>
            <a:pPr>
              <a:spcBef>
                <a:spcPts val="1680"/>
              </a:spcBef>
            </a:pPr>
            <a:r>
              <a:rPr lang="en-US" sz="2400" dirty="0"/>
              <a:t>	</a:t>
            </a:r>
            <a:r>
              <a:rPr lang="en-US" sz="2400" dirty="0" smtClean="0"/>
              <a:t>	</a:t>
            </a:r>
            <a:r>
              <a:rPr lang="en-US" sz="2400" dirty="0" smtClean="0"/>
              <a:t>influences </a:t>
            </a:r>
            <a:r>
              <a:rPr lang="en-US" sz="2400" dirty="0" smtClean="0"/>
              <a:t>memory for details</a:t>
            </a:r>
          </a:p>
          <a:p>
            <a:endParaRPr lang="en-US" sz="2000" dirty="0" smtClean="0"/>
          </a:p>
          <a:p>
            <a:endParaRPr lang="en-US" sz="1400" dirty="0" smtClean="0">
              <a:solidFill>
                <a:schemeClr val="bg1">
                  <a:lumMod val="75000"/>
                </a:schemeClr>
              </a:solidFill>
            </a:endParaRPr>
          </a:p>
          <a:p>
            <a:endParaRPr lang="en-US" sz="1400" dirty="0">
              <a:solidFill>
                <a:schemeClr val="bg1">
                  <a:lumMod val="75000"/>
                </a:schemeClr>
              </a:solidFill>
            </a:endParaRPr>
          </a:p>
          <a:p>
            <a:r>
              <a:rPr lang="en-US" sz="1400" dirty="0" err="1" smtClean="0">
                <a:solidFill>
                  <a:schemeClr val="bg1">
                    <a:lumMod val="75000"/>
                  </a:schemeClr>
                </a:solidFill>
              </a:rPr>
              <a:t>Ferretti</a:t>
            </a:r>
            <a:r>
              <a:rPr lang="en-US" sz="1400" dirty="0">
                <a:solidFill>
                  <a:schemeClr val="bg1">
                    <a:lumMod val="75000"/>
                  </a:schemeClr>
                </a:solidFill>
              </a:rPr>
              <a:t>, </a:t>
            </a:r>
            <a:r>
              <a:rPr lang="en-US" sz="1400" dirty="0" err="1">
                <a:solidFill>
                  <a:schemeClr val="bg1">
                    <a:lumMod val="75000"/>
                  </a:schemeClr>
                </a:solidFill>
              </a:rPr>
              <a:t>Kutas</a:t>
            </a:r>
            <a:r>
              <a:rPr lang="en-US" sz="1400" dirty="0">
                <a:solidFill>
                  <a:schemeClr val="bg1">
                    <a:lumMod val="75000"/>
                  </a:schemeClr>
                </a:solidFill>
              </a:rPr>
              <a:t>, </a:t>
            </a:r>
            <a:r>
              <a:rPr lang="en-US" sz="1400" dirty="0" smtClean="0">
                <a:solidFill>
                  <a:schemeClr val="bg1">
                    <a:lumMod val="75000"/>
                  </a:schemeClr>
                </a:solidFill>
              </a:rPr>
              <a:t>&amp; </a:t>
            </a:r>
            <a:r>
              <a:rPr lang="en-US" sz="1400" dirty="0">
                <a:solidFill>
                  <a:schemeClr val="bg1">
                    <a:lumMod val="75000"/>
                  </a:schemeClr>
                </a:solidFill>
              </a:rPr>
              <a:t>McRae (2007); </a:t>
            </a:r>
            <a:r>
              <a:rPr lang="en-US" sz="1400" dirty="0" err="1">
                <a:solidFill>
                  <a:schemeClr val="bg1">
                    <a:lumMod val="75000"/>
                  </a:schemeClr>
                </a:solidFill>
              </a:rPr>
              <a:t>Magliano</a:t>
            </a:r>
            <a:r>
              <a:rPr lang="en-US" sz="1400" dirty="0">
                <a:solidFill>
                  <a:schemeClr val="bg1">
                    <a:lumMod val="75000"/>
                  </a:schemeClr>
                </a:solidFill>
              </a:rPr>
              <a:t> &amp;</a:t>
            </a:r>
            <a:r>
              <a:rPr lang="en-US" sz="1400" dirty="0" smtClean="0">
                <a:solidFill>
                  <a:schemeClr val="bg1">
                    <a:lumMod val="75000"/>
                  </a:schemeClr>
                </a:solidFill>
              </a:rPr>
              <a:t> </a:t>
            </a:r>
            <a:r>
              <a:rPr lang="en-US" sz="1400" dirty="0" err="1">
                <a:solidFill>
                  <a:schemeClr val="bg1">
                    <a:lumMod val="75000"/>
                  </a:schemeClr>
                </a:solidFill>
              </a:rPr>
              <a:t>Schleich</a:t>
            </a:r>
            <a:r>
              <a:rPr lang="en-US" sz="1400" dirty="0">
                <a:solidFill>
                  <a:schemeClr val="bg1">
                    <a:lumMod val="75000"/>
                  </a:schemeClr>
                </a:solidFill>
              </a:rPr>
              <a:t> (2000); </a:t>
            </a:r>
            <a:r>
              <a:rPr lang="en-US" sz="1400" dirty="0" smtClean="0">
                <a:solidFill>
                  <a:schemeClr val="bg1">
                    <a:lumMod val="75000"/>
                  </a:schemeClr>
                </a:solidFill>
              </a:rPr>
              <a:t>Madden </a:t>
            </a:r>
            <a:r>
              <a:rPr lang="en-US" sz="1400" dirty="0">
                <a:solidFill>
                  <a:schemeClr val="bg1">
                    <a:lumMod val="75000"/>
                  </a:schemeClr>
                </a:solidFill>
              </a:rPr>
              <a:t>&amp;</a:t>
            </a:r>
            <a:r>
              <a:rPr lang="en-US" sz="1400" dirty="0" smtClean="0">
                <a:solidFill>
                  <a:schemeClr val="bg1">
                    <a:lumMod val="75000"/>
                  </a:schemeClr>
                </a:solidFill>
              </a:rPr>
              <a:t> </a:t>
            </a:r>
            <a:r>
              <a:rPr lang="en-US" sz="1400" dirty="0" err="1" smtClean="0">
                <a:solidFill>
                  <a:schemeClr val="bg1">
                    <a:lumMod val="75000"/>
                  </a:schemeClr>
                </a:solidFill>
              </a:rPr>
              <a:t>Zwaan</a:t>
            </a:r>
            <a:r>
              <a:rPr lang="en-US" sz="1400" dirty="0" smtClean="0">
                <a:solidFill>
                  <a:schemeClr val="bg1">
                    <a:lumMod val="75000"/>
                  </a:schemeClr>
                </a:solidFill>
              </a:rPr>
              <a:t> </a:t>
            </a:r>
            <a:r>
              <a:rPr lang="en-US" sz="1400" dirty="0">
                <a:solidFill>
                  <a:schemeClr val="bg1">
                    <a:lumMod val="75000"/>
                  </a:schemeClr>
                </a:solidFill>
              </a:rPr>
              <a:t>(2003); Morrow (1985)</a:t>
            </a:r>
          </a:p>
          <a:p>
            <a:endParaRPr lang="en-US" sz="2000" dirty="0"/>
          </a:p>
          <a:p>
            <a:endParaRPr lang="en-US" sz="2800" dirty="0"/>
          </a:p>
          <a:p>
            <a:endParaRPr lang="en-US" sz="2800" dirty="0"/>
          </a:p>
          <a:p>
            <a:endParaRPr lang="en-US" sz="2800" dirty="0"/>
          </a:p>
        </p:txBody>
      </p:sp>
    </p:spTree>
    <p:extLst>
      <p:ext uri="{BB962C8B-B14F-4D97-AF65-F5344CB8AC3E}">
        <p14:creationId xmlns:p14="http://schemas.microsoft.com/office/powerpoint/2010/main" val="3267209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06FB2271-D816-364E-A3CF-7DA4BBAA5905}" type="slidenum">
              <a:rPr lang="en-US">
                <a:solidFill>
                  <a:prstClr val="black">
                    <a:tint val="75000"/>
                  </a:prstClr>
                </a:solidFill>
                <a:latin typeface="Calibri"/>
              </a:rPr>
              <a:pPr/>
              <a:t>9</a:t>
            </a:fld>
            <a:endParaRPr lang="en-US">
              <a:solidFill>
                <a:prstClr val="black">
                  <a:tint val="75000"/>
                </a:prstClr>
              </a:solidFill>
              <a:latin typeface="Calibri"/>
            </a:endParaRPr>
          </a:p>
        </p:txBody>
      </p:sp>
      <p:sp>
        <p:nvSpPr>
          <p:cNvPr id="112642" name="Rectangle 2"/>
          <p:cNvSpPr>
            <a:spLocks noGrp="1" noChangeArrowheads="1"/>
          </p:cNvSpPr>
          <p:nvPr>
            <p:ph type="title"/>
          </p:nvPr>
        </p:nvSpPr>
        <p:spPr/>
        <p:txBody>
          <a:bodyPr/>
          <a:lstStyle/>
          <a:p>
            <a:r>
              <a:rPr lang="en-US" dirty="0">
                <a:solidFill>
                  <a:srgbClr val="DFA926"/>
                </a:solidFill>
              </a:rPr>
              <a:t>What we know</a:t>
            </a:r>
            <a:endParaRPr lang="en-US" sz="2800" b="0" i="1" dirty="0">
              <a:solidFill>
                <a:srgbClr val="DFA926"/>
              </a:solidFill>
            </a:endParaRPr>
          </a:p>
        </p:txBody>
      </p:sp>
      <p:sp>
        <p:nvSpPr>
          <p:cNvPr id="112643" name="Rectangle 3"/>
          <p:cNvSpPr>
            <a:spLocks noGrp="1" noChangeArrowheads="1"/>
          </p:cNvSpPr>
          <p:nvPr>
            <p:ph type="body" idx="1"/>
          </p:nvPr>
        </p:nvSpPr>
        <p:spPr>
          <a:xfrm>
            <a:off x="604729" y="1830387"/>
            <a:ext cx="6893906" cy="4525963"/>
          </a:xfrm>
        </p:spPr>
        <p:txBody>
          <a:bodyPr>
            <a:normAutofit lnSpcReduction="10000"/>
          </a:bodyPr>
          <a:lstStyle/>
          <a:p>
            <a:pPr indent="0"/>
            <a:r>
              <a:rPr lang="en-US" sz="3000" u="sng" dirty="0" smtClean="0"/>
              <a:t>How</a:t>
            </a:r>
            <a:r>
              <a:rPr lang="en-US" sz="3000" dirty="0" smtClean="0"/>
              <a:t> aspect influences </a:t>
            </a:r>
            <a:r>
              <a:rPr lang="en-US" sz="3000" dirty="0" smtClean="0"/>
              <a:t>the process of </a:t>
            </a:r>
            <a:r>
              <a:rPr lang="en-US" sz="3000" dirty="0" smtClean="0"/>
              <a:t>reasoning about events, the inferences we make, </a:t>
            </a:r>
            <a:r>
              <a:rPr lang="en-US" sz="3000" dirty="0" smtClean="0"/>
              <a:t>what actions </a:t>
            </a:r>
            <a:r>
              <a:rPr lang="en-US" sz="3000" dirty="0" smtClean="0"/>
              <a:t>we take</a:t>
            </a:r>
          </a:p>
          <a:p>
            <a:pPr indent="0"/>
            <a:endParaRPr lang="en-US" sz="3500" dirty="0"/>
          </a:p>
          <a:p>
            <a:pPr indent="0"/>
            <a:endParaRPr lang="en-US" dirty="0" smtClean="0"/>
          </a:p>
          <a:p>
            <a:pPr indent="0"/>
            <a:endParaRPr lang="en-US" dirty="0"/>
          </a:p>
          <a:p>
            <a:pPr indent="0"/>
            <a:endParaRPr lang="en-US" sz="2000" dirty="0" smtClean="0"/>
          </a:p>
          <a:p>
            <a:endParaRPr lang="en-US" dirty="0"/>
          </a:p>
          <a:p>
            <a:r>
              <a:rPr lang="en-US" sz="2000" dirty="0"/>
              <a:t>	</a:t>
            </a:r>
          </a:p>
        </p:txBody>
      </p:sp>
      <p:grpSp>
        <p:nvGrpSpPr>
          <p:cNvPr id="112644" name="Group 4"/>
          <p:cNvGrpSpPr>
            <a:grpSpLocks/>
          </p:cNvGrpSpPr>
          <p:nvPr/>
        </p:nvGrpSpPr>
        <p:grpSpPr bwMode="auto">
          <a:xfrm>
            <a:off x="2133600" y="106363"/>
            <a:ext cx="1054100" cy="687387"/>
            <a:chOff x="1143" y="80"/>
            <a:chExt cx="664" cy="433"/>
          </a:xfrm>
        </p:grpSpPr>
        <p:sp>
          <p:nvSpPr>
            <p:cNvPr id="112645" name="Text Box 5"/>
            <p:cNvSpPr txBox="1">
              <a:spLocks noChangeArrowheads="1"/>
            </p:cNvSpPr>
            <p:nvPr/>
          </p:nvSpPr>
          <p:spPr bwMode="auto">
            <a:xfrm rot="-742845">
              <a:off x="1178" y="80"/>
              <a:ext cx="62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prstClr val="white"/>
                  </a:solidFill>
                  <a:latin typeface="Comic Sans MS" charset="0"/>
                </a:rPr>
                <a:t>don</a:t>
              </a:r>
              <a:r>
                <a:rPr lang="ja-JP" altLang="en-US" sz="2800">
                  <a:solidFill>
                    <a:prstClr val="white"/>
                  </a:solidFill>
                  <a:latin typeface="Arial"/>
                  <a:ea typeface="ＭＳ Ｐゴシック"/>
                </a:rPr>
                <a:t>’</a:t>
              </a:r>
              <a:r>
                <a:rPr lang="en-US" sz="2800">
                  <a:solidFill>
                    <a:prstClr val="white"/>
                  </a:solidFill>
                  <a:latin typeface="Comic Sans MS" charset="0"/>
                </a:rPr>
                <a:t>t</a:t>
              </a:r>
            </a:p>
          </p:txBody>
        </p:sp>
        <p:sp>
          <p:nvSpPr>
            <p:cNvPr id="112646" name="Freeform 6"/>
            <p:cNvSpPr>
              <a:spLocks/>
            </p:cNvSpPr>
            <p:nvPr/>
          </p:nvSpPr>
          <p:spPr bwMode="auto">
            <a:xfrm rot="11501783">
              <a:off x="1143" y="276"/>
              <a:ext cx="375" cy="237"/>
            </a:xfrm>
            <a:custGeom>
              <a:avLst/>
              <a:gdLst>
                <a:gd name="T0" fmla="*/ 0 w 494"/>
                <a:gd name="T1" fmla="*/ 237 h 237"/>
                <a:gd name="T2" fmla="*/ 9 w 494"/>
                <a:gd name="T3" fmla="*/ 209 h 237"/>
                <a:gd name="T4" fmla="*/ 37 w 494"/>
                <a:gd name="T5" fmla="*/ 191 h 237"/>
                <a:gd name="T6" fmla="*/ 46 w 494"/>
                <a:gd name="T7" fmla="*/ 145 h 237"/>
                <a:gd name="T8" fmla="*/ 91 w 494"/>
                <a:gd name="T9" fmla="*/ 72 h 237"/>
                <a:gd name="T10" fmla="*/ 146 w 494"/>
                <a:gd name="T11" fmla="*/ 17 h 237"/>
                <a:gd name="T12" fmla="*/ 165 w 494"/>
                <a:gd name="T13" fmla="*/ 36 h 237"/>
                <a:gd name="T14" fmla="*/ 219 w 494"/>
                <a:gd name="T15" fmla="*/ 54 h 237"/>
                <a:gd name="T16" fmla="*/ 302 w 494"/>
                <a:gd name="T17" fmla="*/ 109 h 237"/>
                <a:gd name="T18" fmla="*/ 494 w 494"/>
                <a:gd name="T19" fmla="*/ 20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237">
                  <a:moveTo>
                    <a:pt x="0" y="237"/>
                  </a:moveTo>
                  <a:cubicBezTo>
                    <a:pt x="3" y="228"/>
                    <a:pt x="3" y="217"/>
                    <a:pt x="9" y="209"/>
                  </a:cubicBezTo>
                  <a:cubicBezTo>
                    <a:pt x="16" y="200"/>
                    <a:pt x="31" y="201"/>
                    <a:pt x="37" y="191"/>
                  </a:cubicBezTo>
                  <a:cubicBezTo>
                    <a:pt x="45" y="177"/>
                    <a:pt x="42" y="160"/>
                    <a:pt x="46" y="145"/>
                  </a:cubicBezTo>
                  <a:cubicBezTo>
                    <a:pt x="54" y="114"/>
                    <a:pt x="70" y="94"/>
                    <a:pt x="91" y="72"/>
                  </a:cubicBezTo>
                  <a:cubicBezTo>
                    <a:pt x="101" y="25"/>
                    <a:pt x="95" y="0"/>
                    <a:pt x="146" y="17"/>
                  </a:cubicBezTo>
                  <a:cubicBezTo>
                    <a:pt x="152" y="23"/>
                    <a:pt x="157" y="32"/>
                    <a:pt x="165" y="36"/>
                  </a:cubicBezTo>
                  <a:cubicBezTo>
                    <a:pt x="182" y="45"/>
                    <a:pt x="219" y="54"/>
                    <a:pt x="219" y="54"/>
                  </a:cubicBezTo>
                  <a:cubicBezTo>
                    <a:pt x="246" y="79"/>
                    <a:pt x="272" y="90"/>
                    <a:pt x="302" y="109"/>
                  </a:cubicBezTo>
                  <a:cubicBezTo>
                    <a:pt x="360" y="146"/>
                    <a:pt x="421" y="200"/>
                    <a:pt x="494" y="200"/>
                  </a:cubicBezTo>
                </a:path>
              </a:pathLst>
            </a:cu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prstClr val="black"/>
                </a:solidFill>
                <a:latin typeface="Calibri"/>
              </a:endParaRPr>
            </a:p>
          </p:txBody>
        </p:sp>
      </p:grpSp>
    </p:spTree>
    <p:extLst>
      <p:ext uri="{BB962C8B-B14F-4D97-AF65-F5344CB8AC3E}">
        <p14:creationId xmlns:p14="http://schemas.microsoft.com/office/powerpoint/2010/main" val="6557587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3044</TotalTime>
  <Words>3888</Words>
  <Application>Microsoft Macintosh PowerPoint</Application>
  <PresentationFormat>On-screen Show (4:3)</PresentationFormat>
  <Paragraphs>628</Paragraphs>
  <Slides>55</Slides>
  <Notes>46</Notes>
  <HiddenSlides>0</HiddenSlides>
  <MMClips>1</MMClips>
  <ScaleCrop>false</ScaleCrop>
  <HeadingPairs>
    <vt:vector size="6" baseType="variant">
      <vt:variant>
        <vt:lpstr>Theme</vt:lpstr>
      </vt:variant>
      <vt:variant>
        <vt:i4>8</vt:i4>
      </vt:variant>
      <vt:variant>
        <vt:lpstr>Embedded OLE Servers</vt:lpstr>
      </vt:variant>
      <vt:variant>
        <vt:i4>3</vt:i4>
      </vt:variant>
      <vt:variant>
        <vt:lpstr>Slide Titles</vt:lpstr>
      </vt:variant>
      <vt:variant>
        <vt:i4>55</vt:i4>
      </vt:variant>
    </vt:vector>
  </HeadingPairs>
  <TitlesOfParts>
    <vt:vector size="66" baseType="lpstr">
      <vt:lpstr>Office Theme</vt:lpstr>
      <vt:lpstr>1_Office Theme</vt:lpstr>
      <vt:lpstr>2_Office Theme</vt:lpstr>
      <vt:lpstr>3_Office Theme</vt:lpstr>
      <vt:lpstr>4_Office Theme</vt:lpstr>
      <vt:lpstr>5_Office Theme</vt:lpstr>
      <vt:lpstr>6_Office Theme</vt:lpstr>
      <vt:lpstr>7_Office Theme</vt:lpstr>
      <vt:lpstr>Microsoft Excel 97 - 2004 Worksheet</vt:lpstr>
      <vt:lpstr>Chart</vt:lpstr>
      <vt:lpstr>Microsoft Graph Chart</vt:lpstr>
      <vt:lpstr>A look at the role of aspect in reasoning about events</vt:lpstr>
      <vt:lpstr>PowerPoint Presentation</vt:lpstr>
      <vt:lpstr>PowerPoint Presentation</vt:lpstr>
      <vt:lpstr> Background</vt:lpstr>
      <vt:lpstr>Aspect in communication</vt:lpstr>
      <vt:lpstr>Aspect</vt:lpstr>
      <vt:lpstr>Aspect   </vt:lpstr>
      <vt:lpstr>What we know</vt:lpstr>
      <vt:lpstr>What we know</vt:lpstr>
      <vt:lpstr>PowerPoint Presentation</vt:lpstr>
      <vt:lpstr>Framing</vt:lpstr>
      <vt:lpstr> Experiments</vt:lpstr>
      <vt:lpstr>Aspectual Framing  6 experiments  the big picture</vt:lpstr>
      <vt:lpstr>PowerPoint Presentation</vt:lpstr>
      <vt:lpstr>Experiment 1</vt:lpstr>
      <vt:lpstr>Experiment 1  </vt:lpstr>
      <vt:lpstr>PowerPoint Presentation</vt:lpstr>
      <vt:lpstr>Experiment 2</vt:lpstr>
      <vt:lpstr>Experiment 2  </vt:lpstr>
      <vt:lpstr>PowerPoint Presentation</vt:lpstr>
      <vt:lpstr>Experiment 3</vt:lpstr>
      <vt:lpstr>Experiment 3</vt:lpstr>
      <vt:lpstr>Experiments 1,2,3  summary</vt:lpstr>
      <vt:lpstr>PowerPoint Presentation</vt:lpstr>
      <vt:lpstr>Experiment 4         eye movements</vt:lpstr>
      <vt:lpstr>Experiment 4       Results </vt:lpstr>
      <vt:lpstr>So far</vt:lpstr>
      <vt:lpstr>Experiment 5        natural discourse</vt:lpstr>
      <vt:lpstr>Experiment 5</vt:lpstr>
      <vt:lpstr>PowerPoint Presentation</vt:lpstr>
      <vt:lpstr>Experiment 5</vt:lpstr>
      <vt:lpstr>PowerPoint Presentation</vt:lpstr>
      <vt:lpstr>Speech     Results: Motion verbs</vt:lpstr>
      <vt:lpstr>Speech            Results: Non-motion verbs</vt:lpstr>
      <vt:lpstr>Speech      Results: Reckless language</vt:lpstr>
      <vt:lpstr>Gesture  Results: Iconic gestures</vt:lpstr>
      <vt:lpstr>Gesture   Results: Beat gestures</vt:lpstr>
      <vt:lpstr>framing in politics    campaign messages</vt:lpstr>
      <vt:lpstr>Experiment 6</vt:lpstr>
      <vt:lpstr>PowerPoint Presentation</vt:lpstr>
      <vt:lpstr>PowerPoint Presentation</vt:lpstr>
      <vt:lpstr>PowerPoint Presentation</vt:lpstr>
      <vt:lpstr>PowerPoint Presentation</vt:lpstr>
      <vt:lpstr>PowerPoint Presentation</vt:lpstr>
      <vt:lpstr>PowerPoint Presentation</vt:lpstr>
      <vt:lpstr> Wrap up</vt:lpstr>
      <vt:lpstr>Aspectual Framing    6 experiments  the big picture</vt:lpstr>
      <vt:lpstr>PowerPoint Presentation</vt:lpstr>
      <vt:lpstr>Future work</vt:lpstr>
      <vt:lpstr>Take home message</vt:lpstr>
      <vt:lpstr>PowerPoint Presentation</vt:lpstr>
      <vt:lpstr>A look at the role of aspect in reasoning about events</vt:lpstr>
      <vt:lpstr>PowerPoint Presentation</vt:lpstr>
      <vt:lpstr>Experiment 6           Results  confidence about electability    </vt:lpstr>
      <vt:lpstr> Experiment 6      Results  money in transaction   </vt:lpstr>
    </vt:vector>
  </TitlesOfParts>
  <Company>UC Merced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look at the role of aspect in reasoning about events</dc:title>
  <dc:creator>Teenie Matlock</dc:creator>
  <cp:lastModifiedBy>Teenie Matlock</cp:lastModifiedBy>
  <cp:revision>37</cp:revision>
  <dcterms:created xsi:type="dcterms:W3CDTF">2017-04-05T16:02:32Z</dcterms:created>
  <dcterms:modified xsi:type="dcterms:W3CDTF">2017-04-07T18:47:31Z</dcterms:modified>
</cp:coreProperties>
</file>