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media/audio1.bin" ContentType="audio/unknown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2.bin" ContentType="application/vnd.openxmlformats-officedocument.oleObject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5" r:id="rId3"/>
    <p:sldId id="258" r:id="rId4"/>
    <p:sldId id="298" r:id="rId5"/>
    <p:sldId id="303" r:id="rId6"/>
    <p:sldId id="310" r:id="rId7"/>
    <p:sldId id="260" r:id="rId8"/>
    <p:sldId id="261" r:id="rId9"/>
    <p:sldId id="271" r:id="rId10"/>
    <p:sldId id="273" r:id="rId11"/>
    <p:sldId id="308" r:id="rId12"/>
    <p:sldId id="304" r:id="rId13"/>
    <p:sldId id="311" r:id="rId14"/>
    <p:sldId id="305" r:id="rId15"/>
    <p:sldId id="267" r:id="rId16"/>
    <p:sldId id="269" r:id="rId17"/>
    <p:sldId id="274" r:id="rId18"/>
    <p:sldId id="307" r:id="rId19"/>
    <p:sldId id="278" r:id="rId20"/>
    <p:sldId id="286" r:id="rId21"/>
    <p:sldId id="306" r:id="rId22"/>
    <p:sldId id="293" r:id="rId23"/>
    <p:sldId id="294" r:id="rId24"/>
    <p:sldId id="309" r:id="rId25"/>
    <p:sldId id="29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9" autoAdjust="0"/>
    <p:restoredTop sz="96057" autoAdjust="0"/>
  </p:normalViewPr>
  <p:slideViewPr>
    <p:cSldViewPr snapToGrid="0" snapToObjects="1">
      <p:cViewPr varScale="1">
        <p:scale>
          <a:sx n="85" d="100"/>
          <a:sy n="85" d="100"/>
        </p:scale>
        <p:origin x="-17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-452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51E92-B15D-1345-B048-39977BC927D5}" type="datetimeFigureOut">
              <a:rPr lang="en-US" smtClean="0"/>
              <a:t>05/04/17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0DF1B-D013-0B40-B385-F583E359F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97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64E6C-39F2-BC4E-8ADA-1999608EBA0E}" type="datetimeFigureOut">
              <a:rPr lang="en-US" smtClean="0"/>
              <a:t>05/04/17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7ECE7-DEB4-5E4C-AA4C-75E013725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7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How do we understand the duration of these events? What knowledge underpins such duration representations?</a:t>
            </a:r>
          </a:p>
          <a:p>
            <a:endParaRPr lang="en-US" dirty="0" smtClean="0"/>
          </a:p>
          <a:p>
            <a:r>
              <a:rPr lang="en-US" dirty="0" smtClean="0"/>
              <a:t>It can be extended to cognition more generally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7ECE7-DEB4-5E4C-AA4C-75E013725F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87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Bowers and Morrow 1990 takes 3 sec to retrieve</a:t>
            </a:r>
            <a:r>
              <a:rPr lang="en-US" baseline="0" dirty="0" smtClean="0"/>
              <a:t> things from another building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7ECE7-DEB4-5E4C-AA4C-75E013725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06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long does</a:t>
            </a:r>
            <a:r>
              <a:rPr lang="en-US" baseline="0" dirty="0" smtClean="0"/>
              <a:t> the event last in a scale from 1 to 7?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there are indeed different in the knowledge associated with durative and punctual events, and these differences have to do with duration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7ECE7-DEB4-5E4C-AA4C-75E013725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33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Visual</a:t>
            </a:r>
            <a:r>
              <a:rPr lang="en-US" baseline="0" dirty="0" smtClean="0"/>
              <a:t> world paradigm: </a:t>
            </a:r>
            <a:r>
              <a:rPr lang="en-US" dirty="0" smtClean="0"/>
              <a:t>people fixate the objects being named in concurrent auditory sentence </a:t>
            </a:r>
          </a:p>
          <a:p>
            <a:r>
              <a:rPr lang="en-US" dirty="0" smtClean="0"/>
              <a:t>In</a:t>
            </a:r>
            <a:r>
              <a:rPr lang="en-US" baseline="0" dirty="0" smtClean="0"/>
              <a:t> these paragraphs events do not progress in sequence, unlike narrative. Events refer to same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7ECE7-DEB4-5E4C-AA4C-75E013725F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7ECE7-DEB4-5E4C-AA4C-75E013725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08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 the next</a:t>
            </a:r>
            <a:r>
              <a:rPr lang="en-US" baseline="0" dirty="0" smtClean="0"/>
              <a:t> </a:t>
            </a:r>
            <a:r>
              <a:rPr lang="en-US" dirty="0" smtClean="0"/>
              <a:t>experiment, we used </a:t>
            </a:r>
            <a:r>
              <a:rPr lang="en-US" b="1" dirty="0" smtClean="0"/>
              <a:t>large-scale</a:t>
            </a:r>
            <a:r>
              <a:rPr lang="en-US" b="1" baseline="0" dirty="0" smtClean="0"/>
              <a:t> events to see whether the previous results can be replicated and extended to a different time scale.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This experiment was exactly the same as the previous one, except this time participants heard events differing on a large scale duration.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So they would hear something like (read example)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7ECE7-DEB4-5E4C-AA4C-75E013725F1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Examples: </a:t>
            </a:r>
            <a:r>
              <a:rPr lang="en-US" sz="2000" i="1" dirty="0" smtClean="0"/>
              <a:t> The socialist leader </a:t>
            </a:r>
            <a:r>
              <a:rPr lang="en-US" sz="2000" i="1" dirty="0" smtClean="0">
                <a:solidFill>
                  <a:srgbClr val="800000"/>
                </a:solidFill>
              </a:rPr>
              <a:t>lost</a:t>
            </a:r>
            <a:r>
              <a:rPr lang="en-US" sz="2000" i="1" dirty="0" smtClean="0"/>
              <a:t> the elections</a:t>
            </a:r>
            <a:r>
              <a:rPr lang="en-US" sz="2000" dirty="0" smtClean="0"/>
              <a:t>, </a:t>
            </a:r>
            <a:r>
              <a:rPr lang="en-US" sz="2000" i="1" dirty="0" smtClean="0"/>
              <a:t>The dealer caused the company to </a:t>
            </a:r>
            <a:r>
              <a:rPr lang="en-US" sz="2000" i="1" dirty="0" smtClean="0">
                <a:solidFill>
                  <a:srgbClr val="800000"/>
                </a:solidFill>
              </a:rPr>
              <a:t>lose</a:t>
            </a:r>
            <a:r>
              <a:rPr lang="en-US" sz="2000" i="1" dirty="0" smtClean="0"/>
              <a:t> millions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7ECE7-DEB4-5E4C-AA4C-75E013725F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47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800000"/>
                </a:solidFill>
              </a:rPr>
              <a:t>Correlations</a:t>
            </a:r>
            <a:r>
              <a:rPr lang="en-US" dirty="0" smtClean="0"/>
              <a:t>: the higher the duration rating and the more diverse associations,  the more the distance between the verbs’ contexts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7ECE7-DEB4-5E4C-AA4C-75E013725F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11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external clock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7ECE7-DEB4-5E4C-AA4C-75E013725F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26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5491080-6C10-E940-AF86-A35BD210E510}" type="datetime1">
              <a:rPr lang="en-US" smtClean="0"/>
              <a:pPr/>
              <a:t>05/04/17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BBE99BA-F533-F441-AFF3-09F60473D5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108476"/>
            <a:ext cx="7315200" cy="1819759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4" y="3108476"/>
            <a:ext cx="238125" cy="181975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21BF-DE23-A64B-85CE-6A36D9E47BF2}" type="datetime1">
              <a:rPr lang="en-US" smtClean="0"/>
              <a:pPr/>
              <a:t>05/04/17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99BA-F533-F441-AFF3-09F60473D5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C38D-7335-CC4F-991F-D195DC596A25}" type="datetime1">
              <a:rPr lang="en-US" smtClean="0"/>
              <a:pPr/>
              <a:t>05/04/17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99BA-F533-F441-AFF3-09F60473D5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79DB-961B-2944-A344-CBE75CA0C95B}" type="datetime1">
              <a:rPr lang="en-US" smtClean="0"/>
              <a:pPr/>
              <a:t>05/04/17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99BA-F533-F441-AFF3-09F60473D5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F7E8041-CB9A-204A-BB56-209CAA12DEEF}" type="datetime1">
              <a:rPr lang="en-US" smtClean="0"/>
              <a:pPr/>
              <a:t>05/04/17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BBE99BA-F533-F441-AFF3-09F60473D5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9B5E-CFC8-784A-B553-7527FC3157BA}" type="datetime1">
              <a:rPr lang="en-US" smtClean="0"/>
              <a:pPr/>
              <a:t>05/04/17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99BA-F533-F441-AFF3-09F60473D5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FE65-9D13-8C47-9C77-27DC3AB6AF89}" type="datetime1">
              <a:rPr lang="en-US" smtClean="0"/>
              <a:pPr/>
              <a:t>05/04/17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99BA-F533-F441-AFF3-09F60473D5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F700-DE2F-234A-B8B9-9B62F39BD49F}" type="datetime1">
              <a:rPr lang="en-US" smtClean="0"/>
              <a:pPr/>
              <a:t>05/04/17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99BA-F533-F441-AFF3-09F60473D5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EA63-AC65-0E4D-94AD-FD957538177D}" type="datetime1">
              <a:rPr lang="en-US" smtClean="0"/>
              <a:pPr/>
              <a:t>05/04/17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99BA-F533-F441-AFF3-09F60473D5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74C6-4EA7-4D47-AB98-103127E28330}" type="datetime1">
              <a:rPr lang="en-US" smtClean="0"/>
              <a:pPr/>
              <a:t>05/04/17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99BA-F533-F441-AFF3-09F60473D5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5FE6-727D-8345-9066-9D8AE92C6CBD}" type="datetime1">
              <a:rPr lang="en-US" smtClean="0"/>
              <a:pPr/>
              <a:t>05/04/17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99BA-F533-F441-AFF3-09F60473D5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B63874A-83E0-D64A-9242-E22E5DBF6390}" type="datetime1">
              <a:rPr lang="en-US" smtClean="0"/>
              <a:pPr/>
              <a:t>05/04/17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BBE99BA-F533-F441-AFF3-09F60473D5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2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6.emf"/><Relationship Id="rId6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3213887"/>
            <a:ext cx="6858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Event structure and event duration in language comprehension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214671"/>
            <a:ext cx="7342188" cy="475954"/>
          </a:xfrm>
        </p:spPr>
        <p:txBody>
          <a:bodyPr>
            <a:noAutofit/>
          </a:bodyPr>
          <a:lstStyle/>
          <a:p>
            <a:pPr algn="ctr"/>
            <a:r>
              <a:rPr lang="en-US" sz="1600" dirty="0" smtClean="0"/>
              <a:t>Silvia Gennari 		</a:t>
            </a:r>
          </a:p>
          <a:p>
            <a:pPr algn="ctr"/>
            <a:r>
              <a:rPr lang="en-US" sz="1600" dirty="0" smtClean="0"/>
              <a:t>University of York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99BA-F533-F441-AFF3-09F60473D5E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6362" y="5041037"/>
            <a:ext cx="6177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Collaborators: </a:t>
            </a:r>
          </a:p>
          <a:p>
            <a:pPr algn="ctr"/>
            <a:r>
              <a:rPr lang="en-US" sz="1400" dirty="0" smtClean="0">
                <a:latin typeface="+mj-lt"/>
              </a:rPr>
              <a:t>Marta </a:t>
            </a:r>
            <a:r>
              <a:rPr lang="en-US" sz="1400" dirty="0" err="1" smtClean="0">
                <a:latin typeface="+mj-lt"/>
              </a:rPr>
              <a:t>Coll-Florit</a:t>
            </a:r>
            <a:r>
              <a:rPr lang="en-US" sz="1400" dirty="0" smtClean="0">
                <a:latin typeface="+mj-lt"/>
              </a:rPr>
              <a:t>, </a:t>
            </a:r>
            <a:r>
              <a:rPr lang="en-US" sz="1400" dirty="0" err="1" smtClean="0">
                <a:latin typeface="+mj-lt"/>
              </a:rPr>
              <a:t>Gitte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Joergensen</a:t>
            </a:r>
            <a:r>
              <a:rPr lang="en-US" sz="1400" dirty="0" smtClean="0">
                <a:latin typeface="+mj-lt"/>
              </a:rPr>
              <a:t>, </a:t>
            </a:r>
            <a:r>
              <a:rPr lang="en-US" sz="1400" dirty="0" err="1" smtClean="0">
                <a:latin typeface="+mj-lt"/>
              </a:rPr>
              <a:t>Yaqi</a:t>
            </a:r>
            <a:r>
              <a:rPr lang="en-US" sz="1400" dirty="0" smtClean="0">
                <a:latin typeface="+mj-lt"/>
              </a:rPr>
              <a:t> Wang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949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44" y="152400"/>
            <a:ext cx="867364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Events of different duration (</a:t>
            </a:r>
            <a:r>
              <a:rPr lang="en-US" dirty="0"/>
              <a:t>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99BA-F533-F441-AFF3-09F60473D5E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91644" y="1219199"/>
            <a:ext cx="8673640" cy="5030283"/>
          </a:xfrm>
        </p:spPr>
        <p:txBody>
          <a:bodyPr/>
          <a:lstStyle/>
          <a:p>
            <a:r>
              <a:rPr lang="en-US" dirty="0" smtClean="0"/>
              <a:t>While hearing the critical noun </a:t>
            </a:r>
            <a:r>
              <a:rPr lang="en-US" sz="2000" dirty="0" smtClean="0"/>
              <a:t>(</a:t>
            </a:r>
            <a:r>
              <a:rPr lang="en-US" sz="2000" i="1" dirty="0" smtClean="0"/>
              <a:t>dress</a:t>
            </a:r>
            <a:r>
              <a:rPr lang="en-US" sz="2000" dirty="0" smtClean="0"/>
              <a:t>)</a:t>
            </a:r>
            <a:r>
              <a:rPr lang="en-US" sz="2400" dirty="0" smtClean="0"/>
              <a:t>, </a:t>
            </a:r>
            <a:r>
              <a:rPr lang="en-US" dirty="0" smtClean="0"/>
              <a:t>first fixation duration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67080" y="2843781"/>
            <a:ext cx="3508236" cy="1200328"/>
          </a:xfrm>
          <a:prstGeom prst="rect">
            <a:avLst/>
          </a:prstGeom>
          <a:noFill/>
          <a:ln w="38100" cmpd="dbl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Same verbs show processing correlates as a function of duration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68044" y="6383556"/>
            <a:ext cx="2650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(</a:t>
            </a:r>
            <a:r>
              <a:rPr lang="en-US" sz="1600" i="1" dirty="0" err="1" smtClean="0"/>
              <a:t>Joergensen</a:t>
            </a:r>
            <a:r>
              <a:rPr lang="en-US" sz="1600" i="1" dirty="0" smtClean="0"/>
              <a:t> &amp; Gennari, in prep)</a:t>
            </a:r>
            <a:endParaRPr lang="en-US" sz="1600" i="1" dirty="0"/>
          </a:p>
        </p:txBody>
      </p:sp>
      <p:pic>
        <p:nvPicPr>
          <p:cNvPr id="11" name="Content Placeholder 4" descr="Screen Shot 2012-08-15 at 11.19.3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" b="467"/>
          <a:stretch/>
        </p:blipFill>
        <p:spPr>
          <a:xfrm>
            <a:off x="291644" y="1915746"/>
            <a:ext cx="4471829" cy="37836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29209" y="6356350"/>
            <a:ext cx="199974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Processing correlates</a:t>
            </a:r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9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72" y="152400"/>
            <a:ext cx="8731297" cy="990600"/>
          </a:xfrm>
        </p:spPr>
        <p:txBody>
          <a:bodyPr>
            <a:noAutofit/>
          </a:bodyPr>
          <a:lstStyle/>
          <a:p>
            <a:r>
              <a:rPr lang="en-US" dirty="0" smtClean="0"/>
              <a:t>Large-scale vents of different duration (2)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99BA-F533-F441-AFF3-09F60473D5E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78795" y="1219200"/>
            <a:ext cx="8586487" cy="5137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464653"/>
                </a:solidFill>
              </a:rPr>
              <a:t>Extended previous eye-tracking effect to a different time scale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464653"/>
              </a:solidFill>
            </a:endParaRPr>
          </a:p>
          <a:p>
            <a:endParaRPr lang="en-US" dirty="0"/>
          </a:p>
          <a:p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404601" y="1737766"/>
            <a:ext cx="8586069" cy="2091742"/>
            <a:chOff x="379212" y="3880939"/>
            <a:chExt cx="8586069" cy="1789271"/>
          </a:xfrm>
        </p:grpSpPr>
        <p:sp>
          <p:nvSpPr>
            <p:cNvPr id="9" name="Text Box 1"/>
            <p:cNvSpPr txBox="1">
              <a:spLocks noChangeArrowheads="1"/>
            </p:cNvSpPr>
            <p:nvPr/>
          </p:nvSpPr>
          <p:spPr bwMode="auto">
            <a:xfrm>
              <a:off x="379212" y="3880939"/>
              <a:ext cx="5813750" cy="1789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/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ÇlÇr ñæí©" charset="0"/>
                </a:rPr>
                <a:t> </a:t>
              </a:r>
              <a:endParaRPr kumimoji="0" lang="en-US" b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  <a:ea typeface="ÇlÇr ñæí©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ÇlÇr ñæí©" charset="0"/>
                </a:rPr>
                <a:t>Tim</a:t>
              </a:r>
              <a:r>
                <a:rPr kumimoji="0" lang="en-US" b="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ÇlÇr ñæí©" charset="0"/>
                </a:rPr>
                <a:t> worked for an </a:t>
              </a:r>
              <a:r>
                <a:rPr lang="en-US" i="1" dirty="0">
                  <a:latin typeface="+mn-lt"/>
                  <a:ea typeface="ÇlÇr ñæí©" charset="0"/>
                </a:rPr>
                <a:t>e</a:t>
              </a:r>
              <a:r>
                <a:rPr kumimoji="0" lang="en-US" b="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ÇlÇr ñæí©" charset="0"/>
                </a:rPr>
                <a:t>ngineering company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endParaRPr>
            </a:p>
            <a:p>
              <a:pPr lvl="0" defTabSz="914400"/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ÇlÇr ñæí©" charset="0"/>
                </a:rPr>
                <a:t>He was stationed in Russia</a:t>
              </a:r>
              <a:r>
                <a:rPr kumimoji="0" lang="en-US" b="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ÇlÇr ñæí©" charset="0"/>
                </a:rPr>
                <a:t> for a week </a:t>
              </a:r>
              <a:r>
                <a:rPr kumimoji="0" lang="en-US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ÇlÇr ñæí©" charset="0"/>
                </a:rPr>
                <a:t> </a:t>
              </a:r>
              <a:r>
                <a:rPr lang="en-US" b="1" dirty="0">
                  <a:ea typeface="ÇlÇr ñæí©" charset="0"/>
                </a:rPr>
                <a:t>–</a:t>
              </a:r>
              <a:r>
                <a:rPr lang="en-US" sz="3200" b="1" dirty="0" smtClean="0">
                  <a:ea typeface="ÇlÇr ñæí©" charset="0"/>
                </a:rPr>
                <a:t> </a:t>
              </a:r>
              <a:r>
                <a:rPr lang="en-US" dirty="0" smtClean="0">
                  <a:solidFill>
                    <a:srgbClr val="0000FF"/>
                  </a:solidFill>
                  <a:latin typeface="+mn-lt"/>
                  <a:ea typeface="ÇlÇr ñæí©" charset="0"/>
                </a:rPr>
                <a:t>S</a:t>
              </a:r>
              <a:r>
                <a:rPr kumimoji="0" lang="en-US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ea typeface="ÇlÇr ñæí©" charset="0"/>
                </a:rPr>
                <a:t>hort</a:t>
              </a:r>
            </a:p>
            <a:p>
              <a:pPr defTabSz="914400"/>
              <a:r>
                <a:rPr lang="en-US" i="1" dirty="0">
                  <a:latin typeface="+mn-lt"/>
                  <a:ea typeface="ÇlÇr ñæí©" charset="0"/>
                </a:rPr>
                <a:t>He was stationed in Russia for a </a:t>
              </a:r>
              <a:r>
                <a:rPr lang="en-US" i="1" dirty="0" smtClean="0">
                  <a:latin typeface="+mn-lt"/>
                  <a:ea typeface="ÇlÇr ñæí©" charset="0"/>
                </a:rPr>
                <a:t>month </a:t>
              </a:r>
              <a:r>
                <a:rPr lang="en-US" b="1" dirty="0" smtClean="0">
                  <a:latin typeface="+mn-lt"/>
                  <a:ea typeface="ÇlÇr ñæí©" charset="0"/>
                </a:rPr>
                <a:t>– </a:t>
              </a:r>
              <a:r>
                <a:rPr lang="en-US" dirty="0" smtClean="0">
                  <a:solidFill>
                    <a:srgbClr val="0000FF"/>
                  </a:solidFill>
                  <a:latin typeface="+mn-lt"/>
                  <a:ea typeface="ÇlÇr ñæí©" charset="0"/>
                </a:rPr>
                <a:t>Long</a:t>
              </a:r>
              <a:endParaRPr kumimoji="0" lang="en-US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ÇlÇr ñæí©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i="1" dirty="0" smtClean="0">
                  <a:solidFill>
                    <a:srgbClr val="800000"/>
                  </a:solidFill>
                  <a:latin typeface="+mn-lt"/>
                  <a:ea typeface="ÇlÇr ñæí©" charset="0"/>
                </a:rPr>
                <a:t>It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+mn-lt"/>
                  <a:ea typeface="ÇlÇr ñæí©" charset="0"/>
                </a:rPr>
                <a:t> took him </a:t>
              </a: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rgbClr val="800000"/>
                  </a:solidFill>
                  <a:effectLst/>
                  <a:latin typeface="+mn-lt"/>
                  <a:ea typeface="ÇlÇr ñæí©" charset="0"/>
                </a:rPr>
                <a:t>all that time 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+mn-lt"/>
                  <a:ea typeface="ÇlÇr ñæí©" charset="0"/>
                </a:rPr>
                <a:t>to </a:t>
              </a:r>
              <a:r>
                <a:rPr kumimoji="0" lang="en-US" i="1" strike="noStrike" cap="none" normalizeH="0" baseline="0" dirty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+mn-lt"/>
                  <a:ea typeface="ÇlÇr ñæí©" charset="0"/>
                </a:rPr>
                <a:t>refurbish an</a:t>
              </a:r>
              <a:r>
                <a:rPr kumimoji="0" lang="en-US" i="1" strike="noStrike" cap="none" normalizeH="0" dirty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+mn-lt"/>
                  <a:ea typeface="ÇlÇr ñæí©" charset="0"/>
                </a:rPr>
                <a:t> </a:t>
              </a:r>
              <a:r>
                <a:rPr kumimoji="0" lang="en-US" b="1" i="1" u="sng" strike="noStrike" cap="none" normalizeH="0" dirty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+mn-lt"/>
                  <a:ea typeface="ÇlÇr ñæí©" charset="0"/>
                </a:rPr>
                <a:t>oil rig</a:t>
              </a:r>
              <a:endParaRPr kumimoji="0" lang="en-US" b="1" i="0" u="sng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endParaRPr>
            </a:p>
          </p:txBody>
        </p:sp>
        <p:pic>
          <p:nvPicPr>
            <p:cNvPr id="11" name="Picture 10" descr="11_oilri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250" y="3880939"/>
              <a:ext cx="2350031" cy="1789271"/>
            </a:xfrm>
            <a:prstGeom prst="rect">
              <a:avLst/>
            </a:prstGeom>
          </p:spPr>
        </p:pic>
      </p:grpSp>
      <p:pic>
        <p:nvPicPr>
          <p:cNvPr id="10" name="Picture 9" descr="Screen Shot 2012-08-15 at 11.22.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82" y="4003099"/>
            <a:ext cx="3063988" cy="26262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7102" y="4534118"/>
            <a:ext cx="4193492" cy="830997"/>
          </a:xfrm>
          <a:prstGeom prst="rect">
            <a:avLst/>
          </a:prstGeom>
          <a:noFill/>
          <a:ln w="952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64653"/>
                </a:solidFill>
              </a:rPr>
              <a:t>For small and large temporal scale, we find duration effect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9209" y="6356350"/>
            <a:ext cx="199974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Processing correlates</a:t>
            </a:r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7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duration and event type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99BA-F533-F441-AFF3-09F60473D5E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98336" y="1219200"/>
            <a:ext cx="8674342" cy="4937760"/>
          </a:xfrm>
        </p:spPr>
        <p:txBody>
          <a:bodyPr/>
          <a:lstStyle/>
          <a:p>
            <a:r>
              <a:rPr lang="en-US" dirty="0" smtClean="0"/>
              <a:t>States:</a:t>
            </a:r>
          </a:p>
          <a:p>
            <a:pPr lvl="1"/>
            <a:r>
              <a:rPr lang="en-US" i="1" dirty="0" smtClean="0"/>
              <a:t>Juan </a:t>
            </a:r>
            <a:r>
              <a:rPr lang="en-US" i="1" dirty="0" err="1" smtClean="0"/>
              <a:t>es</a:t>
            </a:r>
            <a:r>
              <a:rPr lang="en-US" i="1" dirty="0" smtClean="0"/>
              <a:t> </a:t>
            </a:r>
            <a:r>
              <a:rPr lang="en-US" i="1" dirty="0" err="1" smtClean="0"/>
              <a:t>muy</a:t>
            </a:r>
            <a:r>
              <a:rPr lang="en-US" i="1" dirty="0" smtClean="0"/>
              <a:t> </a:t>
            </a:r>
            <a:r>
              <a:rPr lang="en-US" i="1" dirty="0" err="1" smtClean="0"/>
              <a:t>serio</a:t>
            </a:r>
            <a:r>
              <a:rPr lang="en-US" i="1" dirty="0" smtClean="0"/>
              <a:t> </a:t>
            </a:r>
            <a:r>
              <a:rPr lang="en-US" dirty="0"/>
              <a:t>–</a:t>
            </a:r>
            <a:r>
              <a:rPr lang="en-US" dirty="0" smtClean="0"/>
              <a:t> John is very serious  (temporary)</a:t>
            </a:r>
          </a:p>
          <a:p>
            <a:pPr lvl="1"/>
            <a:r>
              <a:rPr lang="en-US" i="1" dirty="0" smtClean="0"/>
              <a:t>Juan </a:t>
            </a:r>
            <a:r>
              <a:rPr lang="en-US" i="1" dirty="0" err="1" smtClean="0"/>
              <a:t>está</a:t>
            </a:r>
            <a:r>
              <a:rPr lang="en-US" i="1" dirty="0" smtClean="0"/>
              <a:t> </a:t>
            </a:r>
            <a:r>
              <a:rPr lang="en-US" i="1" dirty="0" err="1" smtClean="0"/>
              <a:t>muy</a:t>
            </a:r>
            <a:r>
              <a:rPr lang="en-US" i="1" dirty="0" smtClean="0"/>
              <a:t> </a:t>
            </a:r>
            <a:r>
              <a:rPr lang="en-US" i="1" dirty="0" err="1" smtClean="0"/>
              <a:t>serio</a:t>
            </a:r>
            <a:r>
              <a:rPr lang="en-US" i="1" dirty="0" smtClean="0"/>
              <a:t> </a:t>
            </a:r>
            <a:r>
              <a:rPr lang="en-US" dirty="0" smtClean="0"/>
              <a:t>– John is very serious (stable)</a:t>
            </a:r>
          </a:p>
          <a:p>
            <a:pPr lvl="1"/>
            <a:r>
              <a:rPr lang="en-US" i="1" u="sng" dirty="0" err="1">
                <a:solidFill>
                  <a:srgbClr val="800000"/>
                </a:solidFill>
              </a:rPr>
              <a:t>Esto</a:t>
            </a:r>
            <a:r>
              <a:rPr lang="en-US" i="1" u="sng" dirty="0">
                <a:solidFill>
                  <a:srgbClr val="800000"/>
                </a:solidFill>
              </a:rPr>
              <a:t> le </a:t>
            </a:r>
            <a:r>
              <a:rPr lang="en-US" i="1" dirty="0"/>
              <a:t>da un </a:t>
            </a:r>
            <a:r>
              <a:rPr lang="en-US" i="1" dirty="0" err="1"/>
              <a:t>aspecto</a:t>
            </a:r>
            <a:r>
              <a:rPr lang="en-US" i="1" dirty="0"/>
              <a:t> de </a:t>
            </a:r>
            <a:r>
              <a:rPr lang="en-US" i="1" dirty="0" err="1"/>
              <a:t>intelectual</a:t>
            </a:r>
            <a:r>
              <a:rPr lang="en-US" i="1" dirty="0"/>
              <a:t> </a:t>
            </a:r>
            <a:r>
              <a:rPr lang="en-US" dirty="0"/>
              <a:t>–</a:t>
            </a:r>
            <a:r>
              <a:rPr lang="en-US" dirty="0" smtClean="0"/>
              <a:t> “This makes him </a:t>
            </a:r>
            <a:r>
              <a:rPr lang="en-US" dirty="0"/>
              <a:t>look </a:t>
            </a:r>
            <a:r>
              <a:rPr lang="en-US" dirty="0" smtClean="0"/>
              <a:t>smart”</a:t>
            </a:r>
            <a:endParaRPr lang="en-US" dirty="0"/>
          </a:p>
          <a:p>
            <a:r>
              <a:rPr lang="en-US" dirty="0" smtClean="0"/>
              <a:t>Events</a:t>
            </a:r>
          </a:p>
          <a:p>
            <a:pPr lvl="1"/>
            <a:r>
              <a:rPr lang="en-US" i="1" dirty="0" smtClean="0"/>
              <a:t>Juan ate a stake</a:t>
            </a:r>
            <a:r>
              <a:rPr lang="en-US" dirty="0" smtClean="0"/>
              <a:t>  (long)</a:t>
            </a:r>
          </a:p>
          <a:p>
            <a:pPr lvl="1"/>
            <a:r>
              <a:rPr lang="en-US" i="1" dirty="0"/>
              <a:t>Juan ate an </a:t>
            </a:r>
            <a:r>
              <a:rPr lang="en-US" i="1" dirty="0" smtClean="0"/>
              <a:t>olive</a:t>
            </a:r>
            <a:r>
              <a:rPr lang="en-US" dirty="0" smtClean="0"/>
              <a:t>   (short)</a:t>
            </a:r>
          </a:p>
          <a:p>
            <a:pPr lvl="1"/>
            <a:r>
              <a:rPr lang="en-US" i="1" u="sng" dirty="0" err="1" smtClean="0">
                <a:solidFill>
                  <a:srgbClr val="800000"/>
                </a:solidFill>
              </a:rPr>
              <a:t>Esto</a:t>
            </a:r>
            <a:r>
              <a:rPr lang="en-US" i="1" u="sng" dirty="0" smtClean="0">
                <a:solidFill>
                  <a:srgbClr val="800000"/>
                </a:solidFill>
              </a:rPr>
              <a:t> </a:t>
            </a:r>
            <a:r>
              <a:rPr lang="en-US" i="1" u="sng" dirty="0">
                <a:solidFill>
                  <a:srgbClr val="800000"/>
                </a:solidFill>
              </a:rPr>
              <a:t>le </a:t>
            </a:r>
            <a:r>
              <a:rPr lang="en-US" i="1" dirty="0" err="1" smtClean="0"/>
              <a:t>despertó</a:t>
            </a:r>
            <a:r>
              <a:rPr lang="en-US" i="1" dirty="0" smtClean="0"/>
              <a:t>/</a:t>
            </a:r>
            <a:r>
              <a:rPr lang="en-US" i="1" dirty="0" err="1" smtClean="0"/>
              <a:t>satisfizo</a:t>
            </a:r>
            <a:r>
              <a:rPr lang="en-US" i="1" dirty="0" smtClean="0"/>
              <a:t> el </a:t>
            </a:r>
            <a:r>
              <a:rPr lang="en-US" i="1" dirty="0" err="1" smtClean="0"/>
              <a:t>apetito</a:t>
            </a:r>
            <a:endParaRPr lang="en-US" i="1" dirty="0" smtClean="0"/>
          </a:p>
          <a:p>
            <a:pPr marL="274320" lvl="1" indent="0">
              <a:buNone/>
            </a:pPr>
            <a:r>
              <a:rPr lang="en-US" dirty="0" smtClean="0"/>
              <a:t>  “This whetted/satisfied his appetite”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7456" y="6356350"/>
            <a:ext cx="199974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Processing correlates</a:t>
            </a:r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07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99BA-F533-F441-AFF3-09F60473D5E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Reading times</a:t>
            </a:r>
            <a:endParaRPr lang="en-US" dirty="0"/>
          </a:p>
        </p:txBody>
      </p:sp>
      <p:pic>
        <p:nvPicPr>
          <p:cNvPr id="6" name="Picture 5" descr="Screenshot 2017-04-04 20.09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35" y="1886863"/>
            <a:ext cx="2853765" cy="253572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duration and event type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21135" y="4850510"/>
            <a:ext cx="1765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Duration Ratings</a:t>
            </a:r>
            <a:endParaRPr lang="en-US" dirty="0"/>
          </a:p>
        </p:txBody>
      </p:sp>
      <p:pic>
        <p:nvPicPr>
          <p:cNvPr id="12" name="Picture 11" descr="Screenshot 2017-04-04 20.14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886862"/>
            <a:ext cx="5498293" cy="44694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37456" y="6356350"/>
            <a:ext cx="199974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Processing correlates</a:t>
            </a:r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9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structure and duration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99BA-F533-F441-AFF3-09F60473D5E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60656" cy="520368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Duration can separately influence states and events</a:t>
            </a:r>
          </a:p>
          <a:p>
            <a:pPr lvl="1"/>
            <a:r>
              <a:rPr lang="en-US" dirty="0" smtClean="0"/>
              <a:t>But it may not influence each event type in the same way</a:t>
            </a:r>
          </a:p>
          <a:p>
            <a:pPr lvl="1"/>
            <a:r>
              <a:rPr lang="en-US" dirty="0" smtClean="0"/>
              <a:t>Long events take longer to process than the long states, even if states are permanent</a:t>
            </a:r>
          </a:p>
          <a:p>
            <a:endParaRPr lang="en-US" dirty="0" smtClean="0"/>
          </a:p>
          <a:p>
            <a:r>
              <a:rPr lang="en-US" dirty="0" smtClean="0"/>
              <a:t>Where do these effects come from?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Knowledge-based view: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Understanding</a:t>
            </a:r>
            <a:r>
              <a:rPr lang="en-US" dirty="0" smtClean="0">
                <a:solidFill>
                  <a:srgbClr val="800000"/>
                </a:solidFill>
              </a:rPr>
              <a:t> events </a:t>
            </a:r>
            <a:r>
              <a:rPr lang="en-US" dirty="0"/>
              <a:t>depends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on </a:t>
            </a:r>
            <a:r>
              <a:rPr lang="en-US" dirty="0"/>
              <a:t>retrieving </a:t>
            </a:r>
            <a:r>
              <a:rPr lang="en-US" dirty="0">
                <a:solidFill>
                  <a:srgbClr val="800000"/>
                </a:solidFill>
              </a:rPr>
              <a:t>knowledge</a:t>
            </a:r>
            <a:r>
              <a:rPr lang="en-US" dirty="0"/>
              <a:t> of </a:t>
            </a:r>
            <a:r>
              <a:rPr lang="en-US" dirty="0">
                <a:solidFill>
                  <a:srgbClr val="800000"/>
                </a:solidFill>
              </a:rPr>
              <a:t>other events</a:t>
            </a:r>
            <a:r>
              <a:rPr lang="en-US" dirty="0"/>
              <a:t> associated with </a:t>
            </a:r>
            <a:r>
              <a:rPr lang="en-US" dirty="0" smtClean="0"/>
              <a:t>it, learned </a:t>
            </a:r>
            <a:r>
              <a:rPr lang="en-US" dirty="0"/>
              <a:t>dependencies in the world 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 marL="274320" lvl="1" indent="0">
              <a:lnSpc>
                <a:spcPct val="110000"/>
              </a:lnSpc>
              <a:buNone/>
            </a:pPr>
            <a:endParaRPr lang="en-US" dirty="0" smtClean="0"/>
          </a:p>
          <a:p>
            <a:pPr marL="274320" lvl="1" indent="0">
              <a:lnSpc>
                <a:spcPct val="110000"/>
              </a:lnSpc>
              <a:buNone/>
            </a:pP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The </a:t>
            </a:r>
            <a:r>
              <a:rPr lang="en-US" b="1" i="1" dirty="0">
                <a:solidFill>
                  <a:srgbClr val="800000"/>
                </a:solidFill>
              </a:rPr>
              <a:t>diversity</a:t>
            </a:r>
            <a:r>
              <a:rPr lang="en-US" dirty="0"/>
              <a:t> of these dependencies determines </a:t>
            </a:r>
            <a:r>
              <a:rPr lang="en-US" dirty="0" smtClean="0"/>
              <a:t>reading times </a:t>
            </a:r>
            <a:endParaRPr lang="en-US" sz="2100" dirty="0">
              <a:solidFill>
                <a:srgbClr val="80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GB" sz="2100" dirty="0" smtClean="0">
                <a:solidFill>
                  <a:srgbClr val="800000"/>
                </a:solidFill>
              </a:rPr>
              <a:t>Processing Mechanism:</a:t>
            </a:r>
            <a:r>
              <a:rPr lang="en-GB" sz="2100" dirty="0" smtClean="0"/>
              <a:t> retrieving more distributed meaning is costly </a:t>
            </a:r>
          </a:p>
        </p:txBody>
      </p:sp>
      <p:pic>
        <p:nvPicPr>
          <p:cNvPr id="5" name="Picture 4" descr="Screen shot 2011-08-24 at 20.15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51" y="3924939"/>
            <a:ext cx="2608181" cy="1755028"/>
          </a:xfrm>
          <a:prstGeom prst="rect">
            <a:avLst/>
          </a:prstGeom>
        </p:spPr>
      </p:pic>
      <p:pic>
        <p:nvPicPr>
          <p:cNvPr id="6" name="Picture 5" descr="Screen shot 2011-08-24 at 20.19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76" y="3924939"/>
            <a:ext cx="2369124" cy="16111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7361" y="6443574"/>
            <a:ext cx="2422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(</a:t>
            </a:r>
            <a:r>
              <a:rPr lang="en-US" sz="1600" i="1" dirty="0" err="1" smtClean="0"/>
              <a:t>Coll-Florit</a:t>
            </a:r>
            <a:r>
              <a:rPr lang="en-US" sz="1600" i="1" dirty="0" smtClean="0"/>
              <a:t> &amp; Gennari, 2011)</a:t>
            </a:r>
            <a:endParaRPr lang="en-US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137456" y="6356350"/>
            <a:ext cx="239930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Semantic representations</a:t>
            </a:r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04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04" y="110982"/>
            <a:ext cx="8686800" cy="990600"/>
          </a:xfrm>
        </p:spPr>
        <p:txBody>
          <a:bodyPr>
            <a:normAutofit/>
          </a:bodyPr>
          <a:lstStyle/>
          <a:p>
            <a:r>
              <a:rPr lang="en-US" sz="3000" dirty="0"/>
              <a:t>E</a:t>
            </a:r>
            <a:r>
              <a:rPr lang="en-US" sz="3000" dirty="0" smtClean="0"/>
              <a:t>liciting associations for verb phrases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99BA-F533-F441-AFF3-09F60473D5E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7361" y="6443574"/>
            <a:ext cx="2422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(</a:t>
            </a:r>
            <a:r>
              <a:rPr lang="en-US" sz="1600" i="1" dirty="0" err="1" smtClean="0"/>
              <a:t>Coll-Florit</a:t>
            </a:r>
            <a:r>
              <a:rPr lang="en-US" sz="1600" i="1" dirty="0" smtClean="0"/>
              <a:t> &amp; Gennari, 2011)</a:t>
            </a:r>
            <a:endParaRPr lang="en-US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290076" y="6342700"/>
            <a:ext cx="2646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</a:rPr>
              <a:t>Semantic representations</a:t>
            </a:r>
            <a:endParaRPr lang="en-US" sz="2000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31983" y="2770057"/>
            <a:ext cx="6410755" cy="2834085"/>
            <a:chOff x="833247" y="1318198"/>
            <a:chExt cx="7423673" cy="3108199"/>
          </a:xfrm>
        </p:grpSpPr>
        <p:pic>
          <p:nvPicPr>
            <p:cNvPr id="4" name="Picture 3" descr="Screen shot 2011-08-22 at 15.15.30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5337" y="1375928"/>
              <a:ext cx="4071583" cy="3026543"/>
            </a:xfrm>
            <a:prstGeom prst="rect">
              <a:avLst/>
            </a:prstGeom>
          </p:spPr>
        </p:pic>
        <p:pic>
          <p:nvPicPr>
            <p:cNvPr id="9" name="Picture 8" descr="Screen shot 2011-08-22 at 15.15.1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247" y="1318198"/>
              <a:ext cx="3578928" cy="3108199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487364" y="1078120"/>
            <a:ext cx="851723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 </a:t>
            </a:r>
            <a:r>
              <a:rPr lang="en-US" sz="2600" dirty="0" smtClean="0"/>
              <a:t>   </a:t>
            </a:r>
            <a:r>
              <a:rPr lang="en-US" sz="2600" i="1" dirty="0" smtClean="0">
                <a:solidFill>
                  <a:srgbClr val="800000"/>
                </a:solidFill>
              </a:rPr>
              <a:t> </a:t>
            </a:r>
            <a:r>
              <a:rPr lang="en-GB" sz="2200" i="1" dirty="0" smtClean="0">
                <a:solidFill>
                  <a:srgbClr val="0000FF"/>
                </a:solidFill>
              </a:rPr>
              <a:t>to </a:t>
            </a:r>
            <a:r>
              <a:rPr lang="en-GB" sz="2200" i="1" dirty="0">
                <a:solidFill>
                  <a:srgbClr val="0000FF"/>
                </a:solidFill>
              </a:rPr>
              <a:t>owe 50 euros </a:t>
            </a:r>
            <a:r>
              <a:rPr lang="en-GB" sz="2200" dirty="0"/>
              <a:t>= </a:t>
            </a:r>
            <a:r>
              <a:rPr lang="en-GB" sz="2200" i="1" dirty="0" smtClean="0"/>
              <a:t>slow to pay</a:t>
            </a:r>
            <a:r>
              <a:rPr lang="en-GB" sz="2200" i="1" dirty="0"/>
              <a:t>, worried</a:t>
            </a:r>
            <a:r>
              <a:rPr lang="en-GB" sz="2200" i="1" dirty="0" smtClean="0"/>
              <a:t>, </a:t>
            </a:r>
            <a:r>
              <a:rPr lang="en-GB" sz="2200" i="1" dirty="0"/>
              <a:t>loan, gratitude</a:t>
            </a:r>
          </a:p>
          <a:p>
            <a:pPr lvl="1">
              <a:buNone/>
            </a:pPr>
            <a:r>
              <a:rPr lang="en-GB" sz="2200" i="1" dirty="0" smtClean="0">
                <a:solidFill>
                  <a:srgbClr val="0000FF"/>
                </a:solidFill>
              </a:rPr>
              <a:t>to </a:t>
            </a:r>
            <a:r>
              <a:rPr lang="en-GB" sz="2200" i="1" dirty="0">
                <a:solidFill>
                  <a:srgbClr val="0000FF"/>
                </a:solidFill>
              </a:rPr>
              <a:t>lose 50 euros </a:t>
            </a:r>
            <a:r>
              <a:rPr lang="en-GB" sz="2200" dirty="0"/>
              <a:t>= </a:t>
            </a:r>
            <a:r>
              <a:rPr lang="en-GB" sz="2200" i="1" dirty="0"/>
              <a:t>money, gambling, </a:t>
            </a:r>
            <a:r>
              <a:rPr lang="en-GB" sz="2200" i="1" dirty="0" smtClean="0"/>
              <a:t>mistake, </a:t>
            </a:r>
            <a:r>
              <a:rPr lang="en-GB" sz="2200" i="1" dirty="0"/>
              <a:t>drop</a:t>
            </a:r>
          </a:p>
          <a:p>
            <a:pPr lvl="1"/>
            <a:r>
              <a:rPr lang="en-GB" sz="2200" dirty="0">
                <a:solidFill>
                  <a:srgbClr val="572313"/>
                </a:solidFill>
              </a:rPr>
              <a:t>Coding:</a:t>
            </a:r>
            <a:r>
              <a:rPr lang="en-GB" sz="2200" dirty="0"/>
              <a:t> event, states, entities and properties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57171" y="3345886"/>
            <a:ext cx="2103576" cy="120032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800000"/>
                </a:solidFill>
              </a:rPr>
              <a:t>Correlation:</a:t>
            </a:r>
            <a:r>
              <a:rPr lang="en-GB" sz="2400" dirty="0" smtClean="0"/>
              <a:t> more diversity</a:t>
            </a:r>
            <a:r>
              <a:rPr lang="en-GB" sz="2400" dirty="0"/>
              <a:t>,</a:t>
            </a:r>
            <a:r>
              <a:rPr lang="en-GB" sz="2400" dirty="0" smtClean="0"/>
              <a:t> longer RTs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76138" y="5793861"/>
            <a:ext cx="8586307" cy="461665"/>
          </a:xfrm>
          <a:prstGeom prst="rect">
            <a:avLst/>
          </a:prstGeom>
          <a:noFill/>
          <a:ln w="38100" cmpd="dbl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Diversity of associations plays a role in processing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748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" y="102592"/>
            <a:ext cx="8765907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Examining associated knowledge in corpus: durative vs. punctual verbs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99BA-F533-F441-AFF3-09F60473D5E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91749" y="1134533"/>
            <a:ext cx="8741125" cy="4954231"/>
          </a:xfrm>
        </p:spPr>
        <p:txBody>
          <a:bodyPr>
            <a:noAutofit/>
          </a:bodyPr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sz="2400" dirty="0">
                <a:solidFill>
                  <a:schemeClr val="tx1"/>
                </a:solidFill>
              </a:rPr>
              <a:t>T</a:t>
            </a:r>
            <a:r>
              <a:rPr lang="en-US" sz="2400" dirty="0" smtClean="0">
                <a:solidFill>
                  <a:schemeClr val="tx1"/>
                </a:solidFill>
              </a:rPr>
              <a:t>he situations in which we experience durative/punctual events should be reflected in the contexts of verbs </a:t>
            </a:r>
            <a:r>
              <a:rPr lang="en-US" sz="2400" i="1" dirty="0" smtClean="0"/>
              <a:t>(</a:t>
            </a:r>
            <a:r>
              <a:rPr lang="en-US" sz="2400" i="1" dirty="0"/>
              <a:t>lose vs. owe</a:t>
            </a:r>
            <a:r>
              <a:rPr lang="en-US" sz="2400" i="1" dirty="0" smtClean="0"/>
              <a:t>)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822960" lvl="3">
              <a:spcBef>
                <a:spcPts val="600"/>
              </a:spcBef>
              <a:buClr>
                <a:schemeClr val="accent1"/>
              </a:buClr>
            </a:pPr>
            <a:r>
              <a:rPr lang="en-US" i="1" dirty="0" smtClean="0"/>
              <a:t>The company lost money this year.   Jane lost her child.  The team lost the game.</a:t>
            </a:r>
          </a:p>
          <a:p>
            <a:pPr marL="1143000" lvl="4" indent="0">
              <a:buNone/>
            </a:pPr>
            <a:endParaRPr lang="en-US" sz="1700" dirty="0" smtClean="0"/>
          </a:p>
          <a:p>
            <a:r>
              <a:rPr lang="en-US" dirty="0" smtClean="0"/>
              <a:t>Hypothesis: </a:t>
            </a:r>
            <a:endParaRPr lang="en-US" sz="2400" dirty="0" smtClean="0"/>
          </a:p>
          <a:p>
            <a:pPr lvl="1"/>
            <a:r>
              <a:rPr lang="en-US" sz="2400" dirty="0" smtClean="0"/>
              <a:t>Durative </a:t>
            </a:r>
            <a:r>
              <a:rPr lang="en-US" sz="2400" dirty="0"/>
              <a:t>verbs’ contexts = less similar to others, more </a:t>
            </a:r>
            <a:r>
              <a:rPr lang="en-US" sz="2400" dirty="0" smtClean="0"/>
              <a:t>disperse</a:t>
            </a:r>
          </a:p>
          <a:p>
            <a:pPr lvl="1"/>
            <a:endParaRPr lang="en-US" sz="2400" dirty="0" smtClean="0"/>
          </a:p>
          <a:p>
            <a:r>
              <a:rPr lang="en-US" dirty="0">
                <a:solidFill>
                  <a:srgbClr val="800000"/>
                </a:solidFill>
              </a:rPr>
              <a:t>Corpus Study – durative vs. punctual verbs </a:t>
            </a:r>
            <a:endParaRPr lang="en-US" dirty="0" smtClean="0">
              <a:solidFill>
                <a:srgbClr val="800000"/>
              </a:solidFill>
            </a:endParaRPr>
          </a:p>
          <a:p>
            <a:pPr lvl="1"/>
            <a:r>
              <a:rPr lang="en-US" sz="2100" dirty="0" smtClean="0"/>
              <a:t>Measure </a:t>
            </a:r>
            <a:r>
              <a:rPr lang="en-US" sz="2100" dirty="0"/>
              <a:t>of semantic similarity across the verbs’ contexts = </a:t>
            </a:r>
            <a:r>
              <a:rPr lang="en-US" sz="2100" dirty="0" smtClean="0"/>
              <a:t>semantic diversity </a:t>
            </a:r>
            <a:endParaRPr lang="en-US" sz="1400" dirty="0"/>
          </a:p>
          <a:p>
            <a:pPr lvl="1"/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637361" y="6443574"/>
            <a:ext cx="2422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(</a:t>
            </a:r>
            <a:r>
              <a:rPr lang="en-US" sz="1600" i="1" dirty="0" err="1" smtClean="0"/>
              <a:t>Coll-Florit</a:t>
            </a:r>
            <a:r>
              <a:rPr lang="en-US" sz="1600" i="1" dirty="0" smtClean="0"/>
              <a:t> &amp; Gennari, 2011)</a:t>
            </a:r>
            <a:endParaRPr lang="en-US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129209" y="6356350"/>
            <a:ext cx="2646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</a:rPr>
              <a:t>Semantic representations</a:t>
            </a:r>
            <a:endParaRPr lang="en-US" sz="2000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3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7" y="152400"/>
            <a:ext cx="8764417" cy="856221"/>
          </a:xfrm>
        </p:spPr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xamining </a:t>
            </a:r>
            <a:r>
              <a:rPr lang="en-US" dirty="0"/>
              <a:t>corpus distributions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99BA-F533-F441-AFF3-09F60473D5E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37361" y="6443574"/>
            <a:ext cx="2422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(</a:t>
            </a:r>
            <a:r>
              <a:rPr lang="en-US" sz="1600" i="1" dirty="0" err="1" smtClean="0"/>
              <a:t>Coll-Florit</a:t>
            </a:r>
            <a:r>
              <a:rPr lang="en-US" sz="1600" i="1" dirty="0" smtClean="0"/>
              <a:t> &amp; Gennari, 2011)</a:t>
            </a:r>
            <a:endParaRPr lang="en-US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75278" y="1454290"/>
            <a:ext cx="2213906" cy="830997"/>
          </a:xfrm>
          <a:prstGeom prst="rect">
            <a:avLst/>
          </a:prstGeom>
          <a:noFill/>
          <a:ln>
            <a:solidFill>
              <a:srgbClr val="94BAC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Distance predicts RTs</a:t>
            </a:r>
            <a:endParaRPr lang="en-US" sz="2400" dirty="0"/>
          </a:p>
        </p:txBody>
      </p:sp>
      <p:pic>
        <p:nvPicPr>
          <p:cNvPr id="4" name="Picture 3" descr="figure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69" y="1301865"/>
            <a:ext cx="4412080" cy="34685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3377" y="5335683"/>
            <a:ext cx="8586307" cy="461665"/>
          </a:xfrm>
          <a:prstGeom prst="rect">
            <a:avLst/>
          </a:prstGeom>
          <a:noFill/>
          <a:ln w="38100" cmpd="dbl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Diversity of associated knowledge plays a role in comprehension</a:t>
            </a:r>
            <a:endParaRPr lang="en-US" sz="2400" dirty="0"/>
          </a:p>
        </p:txBody>
      </p:sp>
      <p:pic>
        <p:nvPicPr>
          <p:cNvPr id="5" name="Picture 4" descr="Screen Shot 2014-05-18 at 13.35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338" y="2489200"/>
            <a:ext cx="2783900" cy="2082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29209" y="6356350"/>
            <a:ext cx="23093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</a:rPr>
              <a:t>Associated knowledge</a:t>
            </a:r>
            <a:endParaRPr lang="en-US" sz="2000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1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99BA-F533-F441-AFF3-09F60473D5E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8552027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Summary: </a:t>
            </a:r>
          </a:p>
          <a:p>
            <a:pPr lvl="1"/>
            <a:r>
              <a:rPr lang="en-US" dirty="0"/>
              <a:t>Reading cost can be associated with either causal structure or duration</a:t>
            </a:r>
          </a:p>
          <a:p>
            <a:pPr lvl="1"/>
            <a:r>
              <a:rPr lang="en-US" dirty="0"/>
              <a:t>Reading cost of durative vs. non-durative events is explained by differences in associated knowledge</a:t>
            </a:r>
          </a:p>
          <a:p>
            <a:endParaRPr lang="en-US" dirty="0"/>
          </a:p>
          <a:p>
            <a:r>
              <a:rPr lang="en-US" dirty="0" smtClean="0"/>
              <a:t>Outstanding question</a:t>
            </a:r>
          </a:p>
          <a:p>
            <a:pPr lvl="1"/>
            <a:r>
              <a:rPr lang="en-US" dirty="0" smtClean="0"/>
              <a:t>Event structure might also </a:t>
            </a:r>
            <a:r>
              <a:rPr lang="en-US" dirty="0"/>
              <a:t> be </a:t>
            </a:r>
            <a:r>
              <a:rPr lang="en-US" dirty="0" smtClean="0"/>
              <a:t>associated knowledge </a:t>
            </a:r>
          </a:p>
          <a:p>
            <a:pPr lvl="2"/>
            <a:r>
              <a:rPr lang="en-US" dirty="0" smtClean="0"/>
              <a:t>States tend to overlap other event or states</a:t>
            </a:r>
          </a:p>
          <a:p>
            <a:pPr lvl="2"/>
            <a:r>
              <a:rPr lang="en-US" dirty="0" smtClean="0"/>
              <a:t>Events tend to establish causal relations between them 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3959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puzzle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99BA-F533-F441-AFF3-09F60473D5E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98052" y="1244104"/>
            <a:ext cx="8765160" cy="5112246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What aspects of the events are retained in memory which make them appear analogical with the real world?</a:t>
            </a:r>
            <a:endParaRPr lang="en-US" dirty="0"/>
          </a:p>
          <a:p>
            <a:pPr lvl="1"/>
            <a:r>
              <a:rPr lang="en-US" dirty="0" smtClean="0"/>
              <a:t>Representing events = retrieving associations from semantic memory</a:t>
            </a:r>
            <a:endParaRPr lang="en-US" dirty="0"/>
          </a:p>
          <a:p>
            <a:pPr lvl="1"/>
            <a:r>
              <a:rPr lang="en-US" dirty="0" smtClean="0"/>
              <a:t>More </a:t>
            </a:r>
            <a:r>
              <a:rPr lang="en-US" dirty="0"/>
              <a:t>diverse associations are retrieved for </a:t>
            </a:r>
            <a:endParaRPr lang="en-US" dirty="0" smtClean="0"/>
          </a:p>
          <a:p>
            <a:pPr lvl="2"/>
            <a:r>
              <a:rPr lang="en-US" dirty="0" smtClean="0"/>
              <a:t>long states &gt; punctual events</a:t>
            </a:r>
          </a:p>
          <a:p>
            <a:pPr lvl="2"/>
            <a:r>
              <a:rPr lang="en-US" dirty="0" smtClean="0"/>
              <a:t>long events &gt; short states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Associated knowledge in semantic memory might explain why processing cost differ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6996" y="6356350"/>
            <a:ext cx="1184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Discussion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4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Time and change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99BA-F533-F441-AFF3-09F60473D5E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35908" y="1197023"/>
            <a:ext cx="8744528" cy="5159327"/>
          </a:xfrm>
        </p:spPr>
        <p:txBody>
          <a:bodyPr>
            <a:normAutofit/>
          </a:bodyPr>
          <a:lstStyle/>
          <a:p>
            <a:r>
              <a:rPr lang="en-US" dirty="0" smtClean="0"/>
              <a:t>Main </a:t>
            </a:r>
            <a:r>
              <a:rPr lang="en-US" dirty="0"/>
              <a:t>aspect of </a:t>
            </a:r>
            <a:r>
              <a:rPr lang="en-US" dirty="0" smtClean="0"/>
              <a:t>cognition: we conceive of events as taking time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en-US" dirty="0" smtClean="0"/>
              <a:t>Language</a:t>
            </a:r>
          </a:p>
          <a:p>
            <a:pPr lvl="2"/>
            <a:r>
              <a:rPr lang="en-US" i="1" dirty="0" smtClean="0"/>
              <a:t>The </a:t>
            </a:r>
            <a:r>
              <a:rPr lang="en-US" i="1" dirty="0"/>
              <a:t>police </a:t>
            </a:r>
            <a:r>
              <a:rPr lang="en-US" i="1" dirty="0">
                <a:solidFill>
                  <a:srgbClr val="0000FF"/>
                </a:solidFill>
              </a:rPr>
              <a:t>held</a:t>
            </a:r>
            <a:r>
              <a:rPr lang="en-US" i="1" dirty="0"/>
              <a:t> a </a:t>
            </a:r>
            <a:r>
              <a:rPr lang="en-US" i="1" dirty="0" smtClean="0"/>
              <a:t>suspect</a:t>
            </a:r>
          </a:p>
          <a:p>
            <a:pPr lvl="2">
              <a:spcAft>
                <a:spcPts val="600"/>
              </a:spcAft>
            </a:pPr>
            <a:r>
              <a:rPr lang="en-US" i="1" dirty="0" smtClean="0"/>
              <a:t>The police </a:t>
            </a:r>
            <a:r>
              <a:rPr lang="en-US" i="1" dirty="0" smtClean="0">
                <a:solidFill>
                  <a:srgbClr val="0000FF"/>
                </a:solidFill>
              </a:rPr>
              <a:t>arrested</a:t>
            </a:r>
            <a:r>
              <a:rPr lang="en-US" i="1" dirty="0" smtClean="0"/>
              <a:t> a suspect</a:t>
            </a:r>
          </a:p>
          <a:p>
            <a:pPr lvl="1">
              <a:spcAft>
                <a:spcPts val="600"/>
              </a:spcAft>
            </a:pPr>
            <a:endParaRPr lang="en-US" sz="1100" dirty="0" smtClean="0"/>
          </a:p>
          <a:p>
            <a:pPr lvl="1">
              <a:spcAft>
                <a:spcPts val="600"/>
              </a:spcAft>
            </a:pPr>
            <a:endParaRPr lang="en-US" sz="1100" dirty="0"/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endParaRPr lang="en-US" dirty="0" smtClean="0">
              <a:solidFill>
                <a:srgbClr val="8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800000"/>
                </a:solidFill>
              </a:rPr>
              <a:t>Main question: how </a:t>
            </a:r>
            <a:r>
              <a:rPr lang="en-US" dirty="0">
                <a:solidFill>
                  <a:srgbClr val="800000"/>
                </a:solidFill>
              </a:rPr>
              <a:t>do we </a:t>
            </a:r>
            <a:r>
              <a:rPr lang="en-US" dirty="0" smtClean="0">
                <a:solidFill>
                  <a:srgbClr val="800000"/>
                </a:solidFill>
              </a:rPr>
              <a:t>represent the duration and causal structure of events in language comprehension?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 smtClean="0">
              <a:solidFill>
                <a:srgbClr val="800000"/>
              </a:solidFill>
            </a:endParaRPr>
          </a:p>
        </p:txBody>
      </p:sp>
      <p:pic>
        <p:nvPicPr>
          <p:cNvPr id="6" name="Picture 5" descr="212884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83" y="1940618"/>
            <a:ext cx="1626922" cy="14186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3804" y="1802073"/>
            <a:ext cx="997461" cy="17733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3012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99BA-F533-F441-AFF3-09F60473D5E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Content Placeholder 6" descr="foto_marta1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480" r="-20435" b="22205"/>
          <a:stretch/>
        </p:blipFill>
        <p:spPr>
          <a:xfrm>
            <a:off x="357597" y="1253661"/>
            <a:ext cx="3111998" cy="2278271"/>
          </a:xfrm>
        </p:spPr>
      </p:pic>
      <p:sp>
        <p:nvSpPr>
          <p:cNvPr id="9" name="TextBox 8"/>
          <p:cNvSpPr txBox="1"/>
          <p:nvPr/>
        </p:nvSpPr>
        <p:spPr>
          <a:xfrm>
            <a:off x="457200" y="3880993"/>
            <a:ext cx="230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Marta </a:t>
            </a:r>
            <a:r>
              <a:rPr lang="en-US" sz="2400" dirty="0" err="1" smtClean="0"/>
              <a:t>Coll-Florit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72509" y="3880993"/>
            <a:ext cx="2280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Gitte</a:t>
            </a:r>
            <a:r>
              <a:rPr lang="en-US" sz="2400" dirty="0" smtClean="0"/>
              <a:t> </a:t>
            </a:r>
            <a:r>
              <a:rPr lang="en-US" sz="2400" dirty="0" err="1" smtClean="0"/>
              <a:t>Joergensen</a:t>
            </a:r>
            <a:endParaRPr lang="en-US" sz="2400" dirty="0"/>
          </a:p>
        </p:txBody>
      </p:sp>
      <p:pic>
        <p:nvPicPr>
          <p:cNvPr id="4" name="Picture 3" descr="Gitte Joergensen(200w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58" y="1253661"/>
            <a:ext cx="1741859" cy="22782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42694" y="3886396"/>
            <a:ext cx="14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Yaqi</a:t>
            </a:r>
            <a:r>
              <a:rPr lang="en-US" sz="2400" dirty="0" smtClean="0"/>
              <a:t> Wang</a:t>
            </a:r>
            <a:endParaRPr lang="en-US" sz="2400" dirty="0"/>
          </a:p>
        </p:txBody>
      </p:sp>
      <p:pic>
        <p:nvPicPr>
          <p:cNvPr id="6" name="Picture 5" descr="Screenshot 2017-04-04 20.19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90" y="1253661"/>
            <a:ext cx="1642409" cy="245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5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correlates of event duration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99BA-F533-F441-AFF3-09F60473D5E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8497205" cy="4554996"/>
          </a:xfrm>
        </p:spPr>
        <p:txBody>
          <a:bodyPr>
            <a:normAutofit/>
          </a:bodyPr>
          <a:lstStyle/>
          <a:p>
            <a:r>
              <a:rPr lang="en-US" dirty="0" smtClean="0"/>
              <a:t>Moving away from event types: </a:t>
            </a:r>
          </a:p>
          <a:p>
            <a:pPr lvl="1"/>
            <a:r>
              <a:rPr lang="en-US" dirty="0" smtClean="0"/>
              <a:t>perfective vs. imperfective morphology changing interpretation of same verb: durative vs. non-durative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854087"/>
              </p:ext>
            </p:extLst>
          </p:nvPr>
        </p:nvGraphicFramePr>
        <p:xfrm>
          <a:off x="4711882" y="2475482"/>
          <a:ext cx="4242522" cy="329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Worksheet" r:id="rId4" imgW="6731000" imgH="6197600" progId="Excel.Sheet.8">
                  <p:embed/>
                </p:oleObj>
              </mc:Choice>
              <mc:Fallback>
                <p:oleObj name="Worksheet" r:id="rId4" imgW="6731000" imgH="61976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882" y="2475482"/>
                        <a:ext cx="4242522" cy="32987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429" y="5795129"/>
            <a:ext cx="872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Question:  </a:t>
            </a:r>
            <a:r>
              <a:rPr lang="en-US" sz="2400" dirty="0" smtClean="0"/>
              <a:t>does duration influence both states and events?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37361" y="6443574"/>
            <a:ext cx="2422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(</a:t>
            </a:r>
            <a:r>
              <a:rPr lang="en-US" sz="1600" i="1" dirty="0" err="1" smtClean="0"/>
              <a:t>Coll-Florit</a:t>
            </a:r>
            <a:r>
              <a:rPr lang="en-US" sz="1600" i="1" dirty="0" smtClean="0"/>
              <a:t> &amp; Gennari, 2011)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32838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09" y="152400"/>
            <a:ext cx="8690721" cy="990600"/>
          </a:xfrm>
        </p:spPr>
        <p:txBody>
          <a:bodyPr>
            <a:noAutofit/>
          </a:bodyPr>
          <a:lstStyle/>
          <a:p>
            <a:r>
              <a:rPr lang="en-US" dirty="0"/>
              <a:t>Event duration for short/long causal events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99BA-F533-F441-AFF3-09F60473D5E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75409" y="1219199"/>
            <a:ext cx="8690721" cy="5328985"/>
          </a:xfrm>
        </p:spPr>
        <p:txBody>
          <a:bodyPr>
            <a:noAutofit/>
          </a:bodyPr>
          <a:lstStyle/>
          <a:p>
            <a:r>
              <a:rPr lang="en-US" sz="2800" dirty="0" smtClean="0"/>
              <a:t>Retrieving words after reading story: distinguishing critical events from others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R</a:t>
            </a:r>
            <a:r>
              <a:rPr lang="en-US" sz="2800" dirty="0" smtClean="0"/>
              <a:t>eading </a:t>
            </a:r>
            <a:r>
              <a:rPr lang="en-US" sz="2800" dirty="0"/>
              <a:t>task with final </a:t>
            </a:r>
            <a:r>
              <a:rPr lang="en-US" sz="2800" dirty="0" smtClean="0"/>
              <a:t>probe</a:t>
            </a:r>
            <a:r>
              <a:rPr lang="en-US" sz="2800" dirty="0"/>
              <a:t>: </a:t>
            </a:r>
            <a:r>
              <a:rPr lang="en-US" sz="2800" i="1" dirty="0"/>
              <a:t>was the word in the story?  </a:t>
            </a:r>
            <a:endParaRPr lang="en-US" sz="2800" dirty="0"/>
          </a:p>
          <a:p>
            <a:pPr lvl="1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Early probe:   </a:t>
            </a:r>
            <a:r>
              <a:rPr lang="en-US" sz="2400" i="1" dirty="0" smtClean="0">
                <a:solidFill>
                  <a:srgbClr val="800000"/>
                </a:solidFill>
              </a:rPr>
              <a:t>company</a:t>
            </a:r>
            <a:r>
              <a:rPr lang="en-US" sz="2400" i="1" dirty="0">
                <a:solidFill>
                  <a:srgbClr val="800000"/>
                </a:solidFill>
              </a:rPr>
              <a:t>						          </a:t>
            </a:r>
            <a:r>
              <a:rPr lang="en-US" sz="2400" dirty="0"/>
              <a:t>Late probe:   </a:t>
            </a:r>
            <a:r>
              <a:rPr lang="en-US" sz="2400" i="1" dirty="0" smtClean="0">
                <a:solidFill>
                  <a:srgbClr val="800000"/>
                </a:solidFill>
              </a:rPr>
              <a:t>oil rig</a:t>
            </a:r>
            <a:endParaRPr lang="en-US" sz="2400" i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409" y="2176780"/>
            <a:ext cx="8690721" cy="2246769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ea typeface="ÇlÇr ñæí©" charset="0"/>
              </a:rPr>
              <a:t>Tim worked for an engineering </a:t>
            </a:r>
            <a:r>
              <a:rPr lang="en-US" sz="2400" i="1" dirty="0" smtClean="0">
                <a:ea typeface="ÇlÇr ñæí©" charset="0"/>
              </a:rPr>
              <a:t>company</a:t>
            </a:r>
            <a:endParaRPr lang="en-US" sz="2400" dirty="0">
              <a:ea typeface="ÇlÇr ñæí©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ea typeface="ÇlÇr ñæí©" charset="0"/>
              </a:rPr>
              <a:t>He </a:t>
            </a:r>
            <a:r>
              <a:rPr lang="en-US" sz="2400" i="1" dirty="0">
                <a:ea typeface="ÇlÇr ñæí©" charset="0"/>
              </a:rPr>
              <a:t>was stationed in Russia for a week </a:t>
            </a:r>
            <a:r>
              <a:rPr lang="en-US" sz="2400" b="1" dirty="0">
                <a:ea typeface="ÇlÇr ñæí©" charset="0"/>
              </a:rPr>
              <a:t> –</a:t>
            </a:r>
            <a:r>
              <a:rPr lang="en-US" sz="4000" b="1" dirty="0">
                <a:ea typeface="ÇlÇr ñæí©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ea typeface="ÇlÇr ñæí©" charset="0"/>
              </a:rPr>
              <a:t>Short</a:t>
            </a:r>
          </a:p>
          <a:p>
            <a:pPr defTabSz="914400"/>
            <a:r>
              <a:rPr lang="en-US" sz="2400" i="1" dirty="0">
                <a:ea typeface="ÇlÇr ñæí©" charset="0"/>
              </a:rPr>
              <a:t>He was stationed in Russia for a month </a:t>
            </a:r>
            <a:r>
              <a:rPr lang="en-US" sz="2400" b="1" dirty="0">
                <a:ea typeface="ÇlÇr ñæí©" charset="0"/>
              </a:rPr>
              <a:t>– </a:t>
            </a:r>
            <a:r>
              <a:rPr lang="en-US" sz="2400" dirty="0">
                <a:solidFill>
                  <a:srgbClr val="0000FF"/>
                </a:solidFill>
                <a:ea typeface="ÇlÇr ñæí©" charset="0"/>
              </a:rPr>
              <a:t>Long</a:t>
            </a:r>
            <a:endParaRPr lang="en-US" sz="2400" i="1" dirty="0">
              <a:solidFill>
                <a:srgbClr val="0000FF"/>
              </a:solidFill>
              <a:ea typeface="ÇlÇr ñæí©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800000"/>
                </a:solidFill>
                <a:ea typeface="ÇlÇr ñæí©" charset="0"/>
              </a:rPr>
              <a:t>It took him all that time to refurbish an </a:t>
            </a:r>
            <a:r>
              <a:rPr lang="en-US" sz="2400" b="1" i="1" u="sng" dirty="0">
                <a:solidFill>
                  <a:srgbClr val="800000"/>
                </a:solidFill>
                <a:ea typeface="ÇlÇr ñæí©" charset="0"/>
              </a:rPr>
              <a:t>oil rig</a:t>
            </a:r>
            <a:endParaRPr lang="en-US" sz="2400" b="1" u="sng" dirty="0">
              <a:solidFill>
                <a:srgbClr val="800000"/>
              </a:solidFill>
            </a:endParaRPr>
          </a:p>
          <a:p>
            <a:r>
              <a:rPr lang="en-US" sz="2400" i="1" dirty="0"/>
              <a:t>H</a:t>
            </a:r>
            <a:r>
              <a:rPr lang="en-US" sz="2400" i="1" dirty="0" smtClean="0"/>
              <a:t>e was very happy with the pay</a:t>
            </a:r>
            <a:r>
              <a:rPr lang="en-US" sz="2800" i="1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9209" y="6356350"/>
            <a:ext cx="199974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Processing correlates</a:t>
            </a:r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02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312" y="152400"/>
            <a:ext cx="8629518" cy="990600"/>
          </a:xfrm>
        </p:spPr>
        <p:txBody>
          <a:bodyPr>
            <a:noAutofit/>
          </a:bodyPr>
          <a:lstStyle/>
          <a:p>
            <a:r>
              <a:rPr lang="en-US" dirty="0"/>
              <a:t>Event duration for short/long causal events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99BA-F533-F441-AFF3-09F60473D5E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1087" y="4944662"/>
            <a:ext cx="3705522" cy="89255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Longer events take longer to retrieve from memory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1129209" y="6356350"/>
            <a:ext cx="199974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Processing correlates</a:t>
            </a:r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Picture 8" descr="Screenshot 2016-08-26 19.16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344" y="1280209"/>
            <a:ext cx="4994445" cy="36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55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Eliciting associations for short stories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99BA-F533-F441-AFF3-09F60473D5E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09000" cy="493776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Hypothesis</a:t>
            </a:r>
            <a:r>
              <a:rPr lang="en-US" dirty="0" smtClean="0"/>
              <a:t>:  long events should elicit more semantically diverse associations due to internal complexity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Example: </a:t>
            </a:r>
            <a:r>
              <a:rPr lang="en-US" sz="2000" i="1" dirty="0" smtClean="0"/>
              <a:t>Molly sitting naked cutting, measuring, finding the right thread, adjusting sleeves,  she’s skillful, industrious, excited, wants to save money, wants to look good.</a:t>
            </a:r>
          </a:p>
          <a:p>
            <a:r>
              <a:rPr lang="en-US" sz="2800" dirty="0" smtClean="0"/>
              <a:t>Multidimensional scaling: </a:t>
            </a:r>
            <a:r>
              <a:rPr lang="en-US" sz="2800" dirty="0" err="1" smtClean="0"/>
              <a:t>euclidian</a:t>
            </a:r>
            <a:r>
              <a:rPr lang="en-US" sz="2800" dirty="0" smtClean="0"/>
              <a:t> distance between items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22581" y="2456294"/>
            <a:ext cx="7508485" cy="193899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/>
              <a:t>Molly felt like doing some work around the house.</a:t>
            </a:r>
            <a:endParaRPr lang="en-US" sz="2400" dirty="0"/>
          </a:p>
          <a:p>
            <a:r>
              <a:rPr lang="en-US" sz="2400" i="1" dirty="0" smtClean="0"/>
              <a:t>She </a:t>
            </a:r>
            <a:r>
              <a:rPr lang="en-US" sz="2400" i="1" dirty="0"/>
              <a:t>had </a:t>
            </a:r>
            <a:r>
              <a:rPr lang="en-US" sz="2400" i="1" dirty="0">
                <a:solidFill>
                  <a:srgbClr val="0000FF"/>
                </a:solidFill>
              </a:rPr>
              <a:t>three </a:t>
            </a:r>
            <a:r>
              <a:rPr lang="en-US" sz="2400" i="1" dirty="0" smtClean="0">
                <a:solidFill>
                  <a:srgbClr val="0000FF"/>
                </a:solidFill>
              </a:rPr>
              <a:t>hours/</a:t>
            </a:r>
            <a:r>
              <a:rPr lang="en-US" sz="2400" i="1" dirty="0">
                <a:solidFill>
                  <a:srgbClr val="0000FF"/>
                </a:solidFill>
              </a:rPr>
              <a:t>an </a:t>
            </a:r>
            <a:r>
              <a:rPr lang="en-US" sz="2400" i="1" dirty="0" smtClean="0">
                <a:solidFill>
                  <a:srgbClr val="0000FF"/>
                </a:solidFill>
              </a:rPr>
              <a:t>hour </a:t>
            </a:r>
            <a:r>
              <a:rPr lang="en-US" sz="2400" i="1" dirty="0"/>
              <a:t>to spare before her appointment</a:t>
            </a:r>
            <a:r>
              <a:rPr lang="en-US" sz="2400" dirty="0"/>
              <a:t> </a:t>
            </a:r>
          </a:p>
          <a:p>
            <a:r>
              <a:rPr lang="en-US" sz="2400" i="1" dirty="0" smtClean="0"/>
              <a:t>She </a:t>
            </a:r>
            <a:r>
              <a:rPr lang="en-US" sz="2400" i="1" dirty="0"/>
              <a:t>spent all that time altering her </a:t>
            </a:r>
            <a:r>
              <a:rPr lang="en-US" sz="2400" i="1" dirty="0">
                <a:solidFill>
                  <a:srgbClr val="000000"/>
                </a:solidFill>
              </a:rPr>
              <a:t>dress</a:t>
            </a:r>
            <a:r>
              <a:rPr lang="en-US" sz="2400" i="1" dirty="0" smtClean="0">
                <a:solidFill>
                  <a:srgbClr val="000000"/>
                </a:solidFill>
              </a:rPr>
              <a:t>.</a:t>
            </a:r>
          </a:p>
          <a:p>
            <a:endParaRPr lang="en-US" sz="2400" i="1" dirty="0"/>
          </a:p>
          <a:p>
            <a:r>
              <a:rPr lang="en-US" sz="2400" b="1" dirty="0" smtClean="0"/>
              <a:t>What does Molly altering her dress bring to mind?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9209" y="6356350"/>
            <a:ext cx="23093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</a:rPr>
              <a:t>Associated knowledge</a:t>
            </a:r>
            <a:endParaRPr lang="en-US" sz="2000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340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531"/>
    </mc:Choice>
    <mc:Fallback>
      <p:transition xmlns:p14="http://schemas.microsoft.com/office/powerpoint/2010/main" spd="slow" advTm="30253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Examining associated knowledge for short stories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99BA-F533-F441-AFF3-09F60473D5E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Difference in semantic distance between long vs. short events for small-scale events but not large-scale events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13-03-17 at 15.09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05" y="2754313"/>
            <a:ext cx="4357636" cy="34026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9209" y="6356350"/>
            <a:ext cx="23093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</a:rPr>
              <a:t>Associated knowledge</a:t>
            </a:r>
            <a:endParaRPr lang="en-US" sz="2000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7690" y="4384338"/>
            <a:ext cx="2532302" cy="1938992"/>
          </a:xfrm>
          <a:prstGeom prst="rect">
            <a:avLst/>
          </a:prstGeom>
          <a:noFill/>
          <a:ln w="38100" cmpd="dbl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Why are there differences in processing time for large-scale events?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47690" y="2569647"/>
            <a:ext cx="2439110" cy="1200329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Diversity of associated knowledge may explain differences in RT for small-scale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49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123"/>
    </mc:Choice>
    <mc:Fallback>
      <p:transition xmlns:p14="http://schemas.microsoft.com/office/powerpoint/2010/main" spd="slow" advTm="4112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puzzle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99BA-F533-F441-AFF3-09F60473D5E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27611"/>
            <a:ext cx="8686800" cy="512873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Representations of event duration appear analogical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rgbClr val="800000"/>
                </a:solidFill>
              </a:rPr>
              <a:t>more temporal distance/duration = more processing times </a:t>
            </a:r>
            <a:r>
              <a:rPr lang="en-US" sz="1100" dirty="0" smtClean="0"/>
              <a:t>(</a:t>
            </a:r>
            <a:r>
              <a:rPr lang="en-US" sz="1100" dirty="0" err="1"/>
              <a:t>Kelter</a:t>
            </a:r>
            <a:r>
              <a:rPr lang="en-US" sz="1100" dirty="0"/>
              <a:t> et al. </a:t>
            </a:r>
            <a:r>
              <a:rPr lang="en-US" sz="1100" dirty="0" smtClean="0"/>
              <a:t>2004, Gennari, 2004; Richardson &amp; Matlock, 2007)</a:t>
            </a:r>
            <a:endParaRPr lang="en-US" sz="2400" dirty="0" smtClean="0"/>
          </a:p>
          <a:p>
            <a:pPr lvl="2">
              <a:lnSpc>
                <a:spcPct val="110000"/>
              </a:lnSpc>
            </a:pPr>
            <a:r>
              <a:rPr lang="en-US" sz="1800" i="1" dirty="0" smtClean="0"/>
              <a:t>Jane disagrees with her husband and throws a </a:t>
            </a:r>
            <a:r>
              <a:rPr lang="en-US" sz="1800" i="1" u="sng" dirty="0" smtClean="0"/>
              <a:t>tantrum</a:t>
            </a:r>
            <a:r>
              <a:rPr lang="en-US" sz="1800" i="1" dirty="0" smtClean="0"/>
              <a:t>. Then, she goes into the kitchen and </a:t>
            </a:r>
            <a:r>
              <a:rPr lang="en-US" sz="1800" i="1" dirty="0" smtClean="0">
                <a:solidFill>
                  <a:srgbClr val="0000FF"/>
                </a:solidFill>
              </a:rPr>
              <a:t>takes out / bakes</a:t>
            </a:r>
            <a:r>
              <a:rPr lang="en-US" sz="1800" i="1" dirty="0" smtClean="0"/>
              <a:t> some cookies. Now she regrets the </a:t>
            </a:r>
            <a:r>
              <a:rPr lang="en-US" sz="1800" i="1" u="sng" dirty="0" smtClean="0">
                <a:solidFill>
                  <a:srgbClr val="572313"/>
                </a:solidFill>
              </a:rPr>
              <a:t>tantrum</a:t>
            </a:r>
            <a:r>
              <a:rPr lang="en-US" sz="1700" i="1" dirty="0" smtClean="0"/>
              <a:t>. </a:t>
            </a:r>
            <a:endParaRPr lang="en-US" sz="900" dirty="0" smtClean="0"/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sz="2400" dirty="0" smtClean="0"/>
              <a:t>But how analogical? </a:t>
            </a:r>
            <a:r>
              <a:rPr lang="en-US" sz="2400" dirty="0" smtClean="0">
                <a:solidFill>
                  <a:srgbClr val="800000"/>
                </a:solidFill>
              </a:rPr>
              <a:t>They cannot </a:t>
            </a:r>
            <a:r>
              <a:rPr lang="en-US" sz="2400" dirty="0">
                <a:solidFill>
                  <a:srgbClr val="800000"/>
                </a:solidFill>
              </a:rPr>
              <a:t>b</a:t>
            </a:r>
            <a:r>
              <a:rPr lang="en-US" sz="2400" dirty="0" smtClean="0">
                <a:solidFill>
                  <a:srgbClr val="800000"/>
                </a:solidFill>
              </a:rPr>
              <a:t>e exhaustive mental re-playing, as in simulation theories, but </a:t>
            </a:r>
            <a:r>
              <a:rPr lang="en-US" sz="2400" i="1" dirty="0" smtClean="0">
                <a:solidFill>
                  <a:srgbClr val="800000"/>
                </a:solidFill>
              </a:rPr>
              <a:t>compressed </a:t>
            </a:r>
            <a:r>
              <a:rPr lang="en-US" sz="2400" dirty="0" smtClean="0">
                <a:solidFill>
                  <a:srgbClr val="800000"/>
                </a:solidFill>
              </a:rPr>
              <a:t>in time</a:t>
            </a:r>
            <a:endParaRPr lang="en-US" sz="2400" i="1" dirty="0">
              <a:solidFill>
                <a:srgbClr val="80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000" i="1" dirty="0" smtClean="0">
                <a:solidFill>
                  <a:srgbClr val="0000FF"/>
                </a:solidFill>
              </a:rPr>
              <a:t>John searched for the right woman all his life</a:t>
            </a:r>
          </a:p>
          <a:p>
            <a:pPr lvl="1">
              <a:lnSpc>
                <a:spcPct val="110000"/>
              </a:lnSpc>
            </a:pPr>
            <a:r>
              <a:rPr lang="en-US" sz="2000" i="1" dirty="0" smtClean="0">
                <a:solidFill>
                  <a:srgbClr val="0000FF"/>
                </a:solidFill>
              </a:rPr>
              <a:t>John built a house / a </a:t>
            </a:r>
            <a:r>
              <a:rPr lang="en-US" sz="2000" i="1" dirty="0">
                <a:solidFill>
                  <a:srgbClr val="0000FF"/>
                </a:solidFill>
              </a:rPr>
              <a:t>L</a:t>
            </a:r>
            <a:r>
              <a:rPr lang="en-US" sz="2000" i="1" dirty="0" smtClean="0">
                <a:solidFill>
                  <a:srgbClr val="0000FF"/>
                </a:solidFill>
              </a:rPr>
              <a:t>ego house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What aspects of the representations are activated as we read? </a:t>
            </a:r>
          </a:p>
        </p:txBody>
      </p:sp>
    </p:spTree>
    <p:extLst>
      <p:ext uri="{BB962C8B-B14F-4D97-AF65-F5344CB8AC3E}">
        <p14:creationId xmlns:p14="http://schemas.microsoft.com/office/powerpoint/2010/main" val="257790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99BA-F533-F441-AFF3-09F60473D5E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65125" y="1219200"/>
            <a:ext cx="8691563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1. Processing correlates of event structure and event duration</a:t>
            </a:r>
          </a:p>
          <a:p>
            <a:endParaRPr lang="en-US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800000"/>
                </a:solidFill>
              </a:rPr>
              <a:t>2. What aspects </a:t>
            </a:r>
            <a:r>
              <a:rPr lang="en-US" dirty="0">
                <a:solidFill>
                  <a:srgbClr val="800000"/>
                </a:solidFill>
              </a:rPr>
              <a:t>of semantic memory </a:t>
            </a:r>
            <a:r>
              <a:rPr lang="en-US" dirty="0" smtClean="0">
                <a:solidFill>
                  <a:srgbClr val="800000"/>
                </a:solidFill>
              </a:rPr>
              <a:t>are </a:t>
            </a:r>
            <a:r>
              <a:rPr lang="en-US" dirty="0">
                <a:solidFill>
                  <a:srgbClr val="800000"/>
                </a:solidFill>
              </a:rPr>
              <a:t>linked to event </a:t>
            </a:r>
            <a:r>
              <a:rPr lang="en-US" dirty="0" smtClean="0">
                <a:solidFill>
                  <a:srgbClr val="800000"/>
                </a:solidFill>
              </a:rPr>
              <a:t>representations?</a:t>
            </a:r>
            <a:endParaRPr lang="en-US" dirty="0">
              <a:solidFill>
                <a:srgbClr val="80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Oval 4"/>
          <p:cNvSpPr/>
          <p:nvPr/>
        </p:nvSpPr>
        <p:spPr>
          <a:xfrm>
            <a:off x="779610" y="1219200"/>
            <a:ext cx="7334001" cy="838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2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correlates of event </a:t>
            </a:r>
            <a:r>
              <a:rPr lang="en-US" dirty="0" smtClean="0"/>
              <a:t>structure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99BA-F533-F441-AFF3-09F60473D5E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199" y="1143000"/>
            <a:ext cx="8552027" cy="5013960"/>
          </a:xfrm>
        </p:spPr>
        <p:txBody>
          <a:bodyPr/>
          <a:lstStyle/>
          <a:p>
            <a:r>
              <a:rPr lang="en-US" dirty="0" smtClean="0"/>
              <a:t>States vs. events</a:t>
            </a:r>
          </a:p>
          <a:p>
            <a:pPr lvl="1"/>
            <a:r>
              <a:rPr lang="en-US" dirty="0" smtClean="0"/>
              <a:t>Events have internal causal structure and may activate richer associated knowledge (schemas) than states</a:t>
            </a:r>
          </a:p>
          <a:p>
            <a:pPr lvl="1"/>
            <a:endParaRPr lang="en-US" dirty="0"/>
          </a:p>
          <a:p>
            <a:pPr lvl="1"/>
            <a:r>
              <a:rPr lang="en-US" i="1" dirty="0" smtClean="0"/>
              <a:t>The retired musician </a:t>
            </a:r>
            <a:r>
              <a:rPr lang="en-US" i="1" dirty="0" smtClean="0">
                <a:solidFill>
                  <a:srgbClr val="800000"/>
                </a:solidFill>
              </a:rPr>
              <a:t>loved</a:t>
            </a:r>
            <a:r>
              <a:rPr lang="en-US" i="1" dirty="0" smtClean="0"/>
              <a:t> his second child very muc</a:t>
            </a:r>
            <a:r>
              <a:rPr lang="en-US" dirty="0" smtClean="0"/>
              <a:t>h</a:t>
            </a:r>
          </a:p>
          <a:p>
            <a:pPr lvl="1"/>
            <a:r>
              <a:rPr lang="en-US" i="1" dirty="0" smtClean="0"/>
              <a:t>The retired musician </a:t>
            </a:r>
            <a:r>
              <a:rPr lang="en-US" i="1" dirty="0" smtClean="0">
                <a:solidFill>
                  <a:srgbClr val="800000"/>
                </a:solidFill>
              </a:rPr>
              <a:t>built</a:t>
            </a:r>
            <a:r>
              <a:rPr lang="en-US" i="1" dirty="0" smtClean="0"/>
              <a:t> his second house from scratch</a:t>
            </a:r>
            <a:endParaRPr lang="en-US" i="1" dirty="0"/>
          </a:p>
          <a:p>
            <a:endParaRPr lang="en-US" dirty="0" smtClean="0"/>
          </a:p>
        </p:txBody>
      </p:sp>
      <p:pic>
        <p:nvPicPr>
          <p:cNvPr id="6" name="Picture 5" descr="Screenshot 2016-08-26 14.16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334" y="3581130"/>
            <a:ext cx="3644892" cy="27752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9209" y="6356350"/>
            <a:ext cx="199974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Processing correlates</a:t>
            </a:r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7361" y="6443574"/>
            <a:ext cx="2307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(Gennari &amp; </a:t>
            </a:r>
            <a:r>
              <a:rPr lang="en-US" sz="1600" i="1" dirty="0" err="1" smtClean="0"/>
              <a:t>Poeppel</a:t>
            </a:r>
            <a:r>
              <a:rPr lang="en-US" sz="1600" i="1" dirty="0" smtClean="0"/>
              <a:t>, 2003)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048548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 and events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99BA-F533-F441-AFF3-09F60473D5E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Same verb = different </a:t>
            </a:r>
            <a:r>
              <a:rPr lang="en-US" dirty="0" smtClean="0"/>
              <a:t>interpretations</a:t>
            </a:r>
          </a:p>
          <a:p>
            <a:pPr lvl="1"/>
            <a:r>
              <a:rPr lang="en-US" i="1" dirty="0" smtClean="0"/>
              <a:t>The baker weighs 100 kilos</a:t>
            </a:r>
          </a:p>
          <a:p>
            <a:pPr lvl="1"/>
            <a:r>
              <a:rPr lang="en-US" i="1" dirty="0" smtClean="0"/>
              <a:t>The baker weights the sugar</a:t>
            </a:r>
            <a:endParaRPr lang="en-US" i="1" dirty="0"/>
          </a:p>
        </p:txBody>
      </p:sp>
      <p:pic>
        <p:nvPicPr>
          <p:cNvPr id="5" name="Picture 4" descr="Screenshot 2017-04-05 23.05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469" y="2617682"/>
            <a:ext cx="5728387" cy="3851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788" y="4064001"/>
            <a:ext cx="2456329" cy="156966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Causality/complexity makes a difference for processing cost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4784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13" y="247314"/>
            <a:ext cx="8645815" cy="838931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Processing correlates of event duration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153036" cy="365760"/>
          </a:xfrm>
        </p:spPr>
        <p:txBody>
          <a:bodyPr/>
          <a:lstStyle/>
          <a:p>
            <a:fld id="{BBBE99BA-F533-F441-AFF3-09F60473D5E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2713" y="4523583"/>
            <a:ext cx="8645815" cy="1726431"/>
          </a:xfrm>
        </p:spPr>
        <p:txBody>
          <a:bodyPr>
            <a:normAutofit/>
          </a:bodyPr>
          <a:lstStyle/>
          <a:p>
            <a:r>
              <a:rPr lang="en-GB" dirty="0" smtClean="0"/>
              <a:t>Tasks</a:t>
            </a:r>
          </a:p>
          <a:p>
            <a:pPr lvl="1" fontAlgn="base"/>
            <a:r>
              <a:rPr lang="en-US" dirty="0" smtClean="0"/>
              <a:t>Make-sense </a:t>
            </a:r>
            <a:r>
              <a:rPr lang="en-US" dirty="0"/>
              <a:t>judgment </a:t>
            </a:r>
            <a:endParaRPr lang="en-US" dirty="0" smtClean="0"/>
          </a:p>
          <a:p>
            <a:pPr lvl="1" fontAlgn="base"/>
            <a:r>
              <a:rPr lang="en-US" dirty="0" smtClean="0"/>
              <a:t>Estimated duration </a:t>
            </a:r>
            <a:endParaRPr lang="en-GB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410631"/>
              </p:ext>
            </p:extLst>
          </p:nvPr>
        </p:nvGraphicFramePr>
        <p:xfrm>
          <a:off x="1629318" y="2262451"/>
          <a:ext cx="6892366" cy="2094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6183"/>
                <a:gridCol w="3446183"/>
              </a:tblGrid>
              <a:tr h="6784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Durative states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Punctual events</a:t>
                      </a:r>
                    </a:p>
                  </a:txBody>
                  <a:tcPr/>
                </a:tc>
              </a:tr>
              <a:tr h="593587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/>
                        <a:t>To owe 50 euros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/>
                        <a:t>To lose 50 euros</a:t>
                      </a:r>
                      <a:endParaRPr lang="en-US" sz="2400" dirty="0" smtClean="0"/>
                    </a:p>
                  </a:txBody>
                  <a:tcPr/>
                </a:tc>
              </a:tr>
              <a:tr h="7635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/>
                        <a:t>To own a pool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/>
                        <a:t>To fall in a pool</a:t>
                      </a:r>
                      <a:r>
                        <a:rPr lang="en-US" sz="2400" dirty="0" smtClean="0"/>
                        <a:t> 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37361" y="6443574"/>
            <a:ext cx="2422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(</a:t>
            </a:r>
            <a:r>
              <a:rPr lang="en-US" sz="1600" i="1" dirty="0" err="1" smtClean="0"/>
              <a:t>Coll-Florit</a:t>
            </a:r>
            <a:r>
              <a:rPr lang="en-US" sz="1600" i="1" dirty="0" smtClean="0"/>
              <a:t> &amp; Gennari, 2011)</a:t>
            </a:r>
            <a:endParaRPr lang="en-US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129209" y="6356350"/>
            <a:ext cx="199974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Processing correlates</a:t>
            </a:r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00410" y="1239720"/>
            <a:ext cx="8645815" cy="227689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Starting big:</a:t>
            </a:r>
          </a:p>
        </p:txBody>
      </p:sp>
    </p:spTree>
    <p:extLst>
      <p:ext uri="{BB962C8B-B14F-4D97-AF65-F5344CB8AC3E}">
        <p14:creationId xmlns:p14="http://schemas.microsoft.com/office/powerpoint/2010/main" val="380406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84" y="263320"/>
            <a:ext cx="8682050" cy="817719"/>
          </a:xfrm>
        </p:spPr>
        <p:txBody>
          <a:bodyPr>
            <a:noAutofit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rocessing correlates of event duration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99BA-F533-F441-AFF3-09F60473D5E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91484" y="4419599"/>
            <a:ext cx="8852516" cy="18487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Event duration plays a role in processing</a:t>
            </a:r>
          </a:p>
          <a:p>
            <a:r>
              <a:rPr lang="en-US" dirty="0" smtClean="0"/>
              <a:t>At odds with previous event type effects (events &gt; states)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172358"/>
              </p:ext>
            </p:extLst>
          </p:nvPr>
        </p:nvGraphicFramePr>
        <p:xfrm>
          <a:off x="457200" y="1212850"/>
          <a:ext cx="4572000" cy="320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" name="Worksheet" r:id="rId4" imgW="18681192" imgH="10780776" progId="Excel.Sheet.8">
                  <p:embed/>
                </p:oleObj>
              </mc:Choice>
              <mc:Fallback>
                <p:oleObj name="Worksheet" r:id="rId4" imgW="18681192" imgH="1078077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2850"/>
                        <a:ext cx="4572000" cy="320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" descr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63534" y="1219200"/>
            <a:ext cx="381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37361" y="6443574"/>
            <a:ext cx="2422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(</a:t>
            </a:r>
            <a:r>
              <a:rPr lang="en-US" sz="1600" i="1" dirty="0" err="1" smtClean="0"/>
              <a:t>Coll-Florit</a:t>
            </a:r>
            <a:r>
              <a:rPr lang="en-US" sz="1600" i="1" dirty="0" smtClean="0"/>
              <a:t> &amp; Gennari, 2011)</a:t>
            </a:r>
            <a:endParaRPr lang="en-US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37456" y="6356350"/>
            <a:ext cx="199974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Processing correlates</a:t>
            </a:r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00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OleChart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02" y="152400"/>
            <a:ext cx="8775081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Events of different duration (1)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99BA-F533-F441-AFF3-09F60473D5E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82217" y="1143000"/>
            <a:ext cx="8683065" cy="5213350"/>
          </a:xfrm>
        </p:spPr>
        <p:txBody>
          <a:bodyPr/>
          <a:lstStyle/>
          <a:p>
            <a:r>
              <a:rPr lang="en-US" sz="2800" dirty="0" smtClean="0"/>
              <a:t>Is the </a:t>
            </a:r>
            <a:r>
              <a:rPr lang="en-US" sz="2800" dirty="0"/>
              <a:t>same </a:t>
            </a:r>
            <a:r>
              <a:rPr lang="en-US" sz="2800" dirty="0" smtClean="0"/>
              <a:t>event processed differently as a function of duration?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315643" y="6374098"/>
            <a:ext cx="2650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(</a:t>
            </a:r>
            <a:r>
              <a:rPr lang="en-US" sz="1600" i="1" dirty="0" err="1" smtClean="0"/>
              <a:t>Joergensen</a:t>
            </a:r>
            <a:r>
              <a:rPr lang="en-US" sz="1600" i="1" dirty="0" smtClean="0"/>
              <a:t> &amp; Gennari, in prep)</a:t>
            </a:r>
            <a:endParaRPr lang="en-US" sz="1600" i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190202" y="2285735"/>
            <a:ext cx="8775080" cy="3470188"/>
            <a:chOff x="33130" y="3128790"/>
            <a:chExt cx="8775080" cy="1729872"/>
          </a:xfrm>
        </p:grpSpPr>
        <p:pic>
          <p:nvPicPr>
            <p:cNvPr id="11" name="Picture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1557" y="3887885"/>
              <a:ext cx="2126653" cy="97077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45384" y="3128790"/>
              <a:ext cx="8060410" cy="1420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Molly felt like doing some work around the house.</a:t>
              </a:r>
              <a:endParaRPr lang="en-US" sz="2400" dirty="0"/>
            </a:p>
            <a:p>
              <a:r>
                <a:rPr lang="en-US" sz="2400" i="1" dirty="0" smtClean="0"/>
                <a:t>	She </a:t>
              </a:r>
              <a:r>
                <a:rPr lang="en-US" sz="2400" i="1" dirty="0"/>
                <a:t>had </a:t>
              </a:r>
              <a:r>
                <a:rPr lang="en-US" sz="2400" i="1" u="sng" dirty="0"/>
                <a:t>three hours</a:t>
              </a:r>
              <a:r>
                <a:rPr lang="en-US" sz="2400" i="1" dirty="0"/>
                <a:t> to spare before her appointment</a:t>
              </a:r>
              <a:r>
                <a:rPr lang="en-US" sz="2400" dirty="0"/>
                <a:t> </a:t>
              </a:r>
              <a:r>
                <a:rPr lang="en-US" sz="2400" dirty="0" smtClean="0"/>
                <a:t>- </a:t>
              </a:r>
              <a:r>
                <a:rPr lang="en-US" sz="2400" b="1" dirty="0" smtClean="0"/>
                <a:t>Long</a:t>
              </a:r>
              <a:endParaRPr lang="en-US" sz="2400" dirty="0"/>
            </a:p>
            <a:p>
              <a:r>
                <a:rPr lang="en-US" sz="2400" i="1" dirty="0" smtClean="0"/>
                <a:t>	She </a:t>
              </a:r>
              <a:r>
                <a:rPr lang="en-US" sz="2400" i="1" dirty="0"/>
                <a:t>had </a:t>
              </a:r>
              <a:r>
                <a:rPr lang="en-US" sz="2400" i="1" u="sng" dirty="0"/>
                <a:t>an hour</a:t>
              </a:r>
              <a:r>
                <a:rPr lang="en-US" sz="2400" i="1" dirty="0"/>
                <a:t> to spare before her </a:t>
              </a:r>
              <a:r>
                <a:rPr lang="en-US" sz="2400" i="1" dirty="0" smtClean="0"/>
                <a:t>appointment</a:t>
              </a:r>
              <a:r>
                <a:rPr lang="en-US" sz="2400" dirty="0"/>
                <a:t> </a:t>
              </a:r>
              <a:r>
                <a:rPr lang="en-US" sz="2400" dirty="0" smtClean="0"/>
                <a:t>- </a:t>
              </a:r>
              <a:r>
                <a:rPr lang="en-US" sz="2400" b="1" dirty="0" smtClean="0"/>
                <a:t>Short</a:t>
              </a:r>
              <a:endParaRPr lang="en-US" sz="2400" dirty="0"/>
            </a:p>
            <a:p>
              <a:r>
                <a:rPr lang="en-US" sz="2400" i="1" dirty="0"/>
                <a:t> </a:t>
              </a:r>
              <a:r>
                <a:rPr lang="en-US" sz="2400" i="1" dirty="0">
                  <a:solidFill>
                    <a:srgbClr val="800000"/>
                  </a:solidFill>
                </a:rPr>
                <a:t>She spent all that time </a:t>
              </a:r>
              <a:r>
                <a:rPr lang="en-US" sz="2400" i="1" u="sng" dirty="0">
                  <a:solidFill>
                    <a:srgbClr val="800000"/>
                  </a:solidFill>
                </a:rPr>
                <a:t>altering</a:t>
              </a:r>
              <a:r>
                <a:rPr lang="en-US" sz="2400" i="1" dirty="0">
                  <a:solidFill>
                    <a:srgbClr val="800000"/>
                  </a:solidFill>
                </a:rPr>
                <a:t> </a:t>
              </a:r>
              <a:r>
                <a:rPr lang="en-US" sz="2400" i="1" u="sng" dirty="0">
                  <a:solidFill>
                    <a:srgbClr val="800000"/>
                  </a:solidFill>
                </a:rPr>
                <a:t>her dress</a:t>
              </a:r>
              <a:r>
                <a:rPr lang="en-US" sz="2400" i="1" dirty="0"/>
                <a:t>.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2648" y="4249134"/>
              <a:ext cx="3642171" cy="230138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Visual world paradigm </a:t>
              </a:r>
              <a:endParaRPr lang="en-US" sz="2400" dirty="0"/>
            </a:p>
          </p:txBody>
        </p:sp>
        <p:sp>
          <p:nvSpPr>
            <p:cNvPr id="8" name="Action Button: Sound 7">
              <a:hlinkClick r:id="" action="ppaction://noaction" highlightClick="1">
                <a:snd r:embed="rId4" name="Applause"/>
              </a:hlinkClick>
            </p:cNvPr>
            <p:cNvSpPr/>
            <p:nvPr/>
          </p:nvSpPr>
          <p:spPr>
            <a:xfrm>
              <a:off x="33130" y="3465764"/>
              <a:ext cx="412254" cy="199634"/>
            </a:xfrm>
            <a:prstGeom prst="actionButtonSou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129209" y="6356350"/>
            <a:ext cx="199974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Processing correlates</a:t>
            </a:r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1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3|88.1|52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16016</TotalTime>
  <Words>1582</Words>
  <Application>Microsoft Macintosh PowerPoint</Application>
  <PresentationFormat>On-screen Show (4:3)</PresentationFormat>
  <Paragraphs>276</Paragraphs>
  <Slides>25</Slides>
  <Notes>9</Notes>
  <HiddenSlides>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 Theme</vt:lpstr>
      <vt:lpstr>Worksheet</vt:lpstr>
      <vt:lpstr>Event structure and event duration in language comprehension</vt:lpstr>
      <vt:lpstr>Time and change</vt:lpstr>
      <vt:lpstr>The puzzle</vt:lpstr>
      <vt:lpstr>Outline</vt:lpstr>
      <vt:lpstr>Processing correlates of event structure </vt:lpstr>
      <vt:lpstr>States and events</vt:lpstr>
      <vt:lpstr>Processing correlates of event duration</vt:lpstr>
      <vt:lpstr>Processing correlates of event duration</vt:lpstr>
      <vt:lpstr>Events of different duration (1)</vt:lpstr>
      <vt:lpstr>Events of different duration (1)</vt:lpstr>
      <vt:lpstr>Large-scale vents of different duration (2)</vt:lpstr>
      <vt:lpstr>Event duration and event type</vt:lpstr>
      <vt:lpstr>Event duration and event type</vt:lpstr>
      <vt:lpstr>Event structure and duration</vt:lpstr>
      <vt:lpstr>Eliciting associations for verb phrases</vt:lpstr>
      <vt:lpstr>Examining associated knowledge in corpus: durative vs. punctual verbs</vt:lpstr>
      <vt:lpstr>Examining corpus distributions</vt:lpstr>
      <vt:lpstr>Discussion</vt:lpstr>
      <vt:lpstr>Back to the puzzle</vt:lpstr>
      <vt:lpstr>Thank you</vt:lpstr>
      <vt:lpstr>Processing correlates of event duration</vt:lpstr>
      <vt:lpstr>Event duration for short/long causal events (3)</vt:lpstr>
      <vt:lpstr>Event duration for short/long causal events (3)</vt:lpstr>
      <vt:lpstr>Eliciting associations for short stories</vt:lpstr>
      <vt:lpstr>Examining associated knowledge for short stories</vt:lpstr>
    </vt:vector>
  </TitlesOfParts>
  <Manager/>
  <Company>Psychology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Representing time in language and cognition</dc:title>
  <dc:subject/>
  <dc:creator>Silvia Gennari</dc:creator>
  <cp:keywords/>
  <dc:description/>
  <cp:lastModifiedBy>xxx xxx</cp:lastModifiedBy>
  <cp:revision>455</cp:revision>
  <dcterms:created xsi:type="dcterms:W3CDTF">2011-07-29T14:42:13Z</dcterms:created>
  <dcterms:modified xsi:type="dcterms:W3CDTF">2017-04-05T22:10:23Z</dcterms:modified>
  <cp:category/>
</cp:coreProperties>
</file>