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61" r:id="rId15"/>
    <p:sldId id="274" r:id="rId16"/>
    <p:sldId id="262" r:id="rId17"/>
    <p:sldId id="275" r:id="rId18"/>
    <p:sldId id="290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2" r:id="rId28"/>
    <p:sldId id="293" r:id="rId29"/>
    <p:sldId id="286" r:id="rId30"/>
    <p:sldId id="291" r:id="rId31"/>
    <p:sldId id="287" r:id="rId32"/>
    <p:sldId id="289" r:id="rId33"/>
    <p:sldId id="2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9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6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6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5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9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5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4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0306-F480-4B2C-B84D-482A74158B9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46B8D-9AC2-49AB-861A-B0A93C3DE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8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controlcolorado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 and fracking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10" y="1540710"/>
            <a:ext cx="6423102" cy="48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3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Art. XX’s definitions of home-rule powers are far from clear, so the Colorado Supreme Court has worked out governing rules.</a:t>
            </a:r>
          </a:p>
          <a:p>
            <a:pPr marL="0" indent="0">
              <a:buNone/>
            </a:pPr>
            <a:r>
              <a:rPr lang="en-US" sz="3600" dirty="0" smtClean="0"/>
              <a:t>After some confusion and false starts, the Court began to adopt its current structure in 1961.</a:t>
            </a:r>
          </a:p>
          <a:p>
            <a:pPr marL="0" indent="0">
              <a:buNone/>
            </a:pPr>
            <a:r>
              <a:rPr lang="en-US" sz="3600" dirty="0" smtClean="0"/>
              <a:t>Governmental powers are divided into three classes: local, statewide, and mixed.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563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3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If a power is classified as local, a municipal law trumps a conflicting state law.</a:t>
            </a:r>
          </a:p>
          <a:p>
            <a:pPr marL="0" indent="0">
              <a:buNone/>
            </a:pPr>
            <a:r>
              <a:rPr lang="en-US" sz="3600" dirty="0" smtClean="0"/>
              <a:t>If a power is classified as mixed, a state law trumps a conflicting municipal law.</a:t>
            </a:r>
          </a:p>
          <a:p>
            <a:pPr marL="0" indent="0">
              <a:buNone/>
            </a:pPr>
            <a:r>
              <a:rPr lang="en-US" sz="3600" dirty="0" smtClean="0"/>
              <a:t>If a power is classified as statewide, municipalities cannot act regardless of a conflict.</a:t>
            </a:r>
          </a:p>
        </p:txBody>
      </p:sp>
    </p:spTree>
    <p:extLst>
      <p:ext uri="{BB962C8B-B14F-4D97-AF65-F5344CB8AC3E}">
        <p14:creationId xmlns:p14="http://schemas.microsoft.com/office/powerpoint/2010/main" val="24097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30" y="169068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Most legal contests over home rule are about whether a power is local or mixed, and if mixed, whether state and local laws conflict.</a:t>
            </a:r>
          </a:p>
          <a:p>
            <a:pPr marL="0" indent="0">
              <a:buNone/>
            </a:pPr>
            <a:r>
              <a:rPr lang="en-US" sz="3600" dirty="0" smtClean="0"/>
              <a:t>The scheme resembles in many ways the relationship between federal and state laws.</a:t>
            </a:r>
          </a:p>
          <a:p>
            <a:pPr marL="0" indent="0">
              <a:buNone/>
            </a:pPr>
            <a:r>
              <a:rPr lang="en-US" sz="3600" dirty="0" smtClean="0"/>
              <a:t>On the conflict question, Colorado courts have adopted the standard federal term, preemption.</a:t>
            </a:r>
          </a:p>
          <a:p>
            <a:pPr marL="0" indent="0">
              <a:buNone/>
            </a:pPr>
            <a:r>
              <a:rPr lang="en-US" sz="3600" dirty="0" smtClean="0"/>
              <a:t>As in federal cases, preemption can be express or implied.</a:t>
            </a:r>
          </a:p>
        </p:txBody>
      </p:sp>
    </p:spTree>
    <p:extLst>
      <p:ext uri="{BB962C8B-B14F-4D97-AF65-F5344CB8AC3E}">
        <p14:creationId xmlns:p14="http://schemas.microsoft.com/office/powerpoint/2010/main" val="7299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3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In 1990 the Colorado Supreme </a:t>
            </a:r>
            <a:r>
              <a:rPr lang="en-US" sz="3600" dirty="0"/>
              <a:t>C</a:t>
            </a:r>
            <a:r>
              <a:rPr lang="en-US" sz="3600" dirty="0" smtClean="0"/>
              <a:t>ourt adopted a four-part test to determine whether a power is local or mixed:</a:t>
            </a:r>
          </a:p>
          <a:p>
            <a:pPr marL="0" indent="0">
              <a:buNone/>
            </a:pPr>
            <a:r>
              <a:rPr lang="en-US" sz="3600" dirty="0" smtClean="0"/>
              <a:t>1. Need for statewide uniformity.</a:t>
            </a:r>
          </a:p>
          <a:p>
            <a:pPr marL="0" indent="0">
              <a:buNone/>
            </a:pPr>
            <a:r>
              <a:rPr lang="en-US" sz="3600" dirty="0" smtClean="0"/>
              <a:t>2. Extraterritorial effects.</a:t>
            </a:r>
          </a:p>
          <a:p>
            <a:pPr marL="0" indent="0">
              <a:buNone/>
            </a:pPr>
            <a:r>
              <a:rPr lang="en-US" sz="3600" dirty="0" smtClean="0"/>
              <a:t>3. Traditional practice.</a:t>
            </a:r>
          </a:p>
          <a:p>
            <a:pPr marL="0" indent="0">
              <a:buNone/>
            </a:pPr>
            <a:r>
              <a:rPr lang="en-US" sz="3600" dirty="0" smtClean="0"/>
              <a:t>4. Specific allocation in the Colorado Constitution.</a:t>
            </a:r>
          </a:p>
          <a:p>
            <a:pPr marL="0" indent="0">
              <a:buNone/>
            </a:pPr>
            <a:r>
              <a:rPr lang="en-US" sz="3600" dirty="0" smtClean="0"/>
              <a:t>Aspects of the list are odd, and it is likely incomplete. Other states add a distinction between municipal operations and private market regulation.</a:t>
            </a:r>
          </a:p>
        </p:txBody>
      </p:sp>
    </p:spTree>
    <p:extLst>
      <p:ext uri="{BB962C8B-B14F-4D97-AF65-F5344CB8AC3E}">
        <p14:creationId xmlns:p14="http://schemas.microsoft.com/office/powerpoint/2010/main" val="39063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Board </a:t>
            </a:r>
            <a:r>
              <a:rPr lang="en-US" sz="4000" b="1" dirty="0"/>
              <a:t>of County Comm'rs v. Bowen/Edwards Assoc</a:t>
            </a:r>
            <a:r>
              <a:rPr lang="en-US" sz="4000" b="1" dirty="0" smtClean="0"/>
              <a:t>., </a:t>
            </a:r>
            <a:br>
              <a:rPr lang="en-US" sz="4000" b="1" dirty="0" smtClean="0"/>
            </a:br>
            <a:r>
              <a:rPr lang="en-US" sz="4000" b="1" dirty="0" smtClean="0"/>
              <a:t>830 P.2d 1045 (Colo. 1992)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1988 La Plata County adopted regulations governing oil and gas development, mainly to mitigate conflicts between severed surface and sub-surface owners.</a:t>
            </a:r>
          </a:p>
          <a:p>
            <a:pPr marL="0" indent="0">
              <a:buNone/>
            </a:pPr>
            <a:r>
              <a:rPr lang="en-US" sz="3600" dirty="0" smtClean="0"/>
              <a:t>Bowen/Edwards sued La Plata County to challenge its regulations, claiming preemption by the state’s Oil and Gas Conservation Act (OGCA).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Board </a:t>
            </a:r>
            <a:r>
              <a:rPr lang="en-US" sz="4000" b="1" dirty="0"/>
              <a:t>of County Comm'rs v. Bowen/Edwards Assoc</a:t>
            </a:r>
            <a:r>
              <a:rPr lang="en-US" sz="4000" b="1" dirty="0" smtClean="0"/>
              <a:t>., </a:t>
            </a:r>
            <a:br>
              <a:rPr lang="en-US" sz="4000" b="1" dirty="0" smtClean="0"/>
            </a:br>
            <a:r>
              <a:rPr lang="en-US" sz="4000" b="1" dirty="0" smtClean="0"/>
              <a:t>830 P.2d 1045 (Colo. 1992)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Supreme </a:t>
            </a:r>
            <a:r>
              <a:rPr lang="en-US" sz="3600" dirty="0"/>
              <a:t>C</a:t>
            </a:r>
            <a:r>
              <a:rPr lang="en-US" sz="3600" dirty="0" smtClean="0"/>
              <a:t>ourt rejected the claim. It held that the County’s broad power over land use regulation delegated by state statutes included the claimed authority, satisfying Dillon’s Rule.</a:t>
            </a:r>
          </a:p>
          <a:p>
            <a:pPr marL="0" indent="0">
              <a:buNone/>
            </a:pPr>
            <a:r>
              <a:rPr lang="en-US" sz="3600" dirty="0" smtClean="0"/>
              <a:t>It further held that OGCA was not intended to occupy the field of oil and gas regulation.</a:t>
            </a:r>
          </a:p>
          <a:p>
            <a:pPr marL="0" indent="0">
              <a:buNone/>
            </a:pPr>
            <a:r>
              <a:rPr lang="en-US" sz="3600" dirty="0" smtClean="0"/>
              <a:t>It remanded to give the company the chance to identify particular conflicts, if any.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99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Voss v. Lundvall Bros</a:t>
            </a:r>
            <a:r>
              <a:rPr lang="en-US" sz="3600" b="1" dirty="0" smtClean="0"/>
              <a:t>.,</a:t>
            </a:r>
            <a:r>
              <a:rPr lang="en-US" sz="3600" b="1" dirty="0"/>
              <a:t> 830 P.2d </a:t>
            </a:r>
            <a:r>
              <a:rPr lang="en-US" sz="3600" b="1" dirty="0" smtClean="0"/>
              <a:t>1061 </a:t>
            </a:r>
            <a:r>
              <a:rPr lang="en-US" sz="3600" b="1" dirty="0"/>
              <a:t>(Colo. 1992) </a:t>
            </a:r>
            <a:r>
              <a:rPr lang="en-US" sz="3600" b="1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1985 Greeley voters initiated and passed an ordinance forbidding oil and gas drilling or extraction within the city. The city council passed a nearly identical ordinance.</a:t>
            </a:r>
          </a:p>
          <a:p>
            <a:pPr marL="0" indent="0">
              <a:buNone/>
            </a:pPr>
            <a:r>
              <a:rPr lang="en-US" sz="3600" dirty="0" smtClean="0"/>
              <a:t>Lundvall Bros. had drilling permits that the ordinances would have invalidated. Its lawsuit claimed that state law (OGCA) preempted the ordinances.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88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Voss v. Lundvall Bros</a:t>
            </a:r>
            <a:r>
              <a:rPr lang="en-US" sz="3600" b="1" dirty="0" smtClean="0"/>
              <a:t>.,</a:t>
            </a:r>
            <a:r>
              <a:rPr lang="en-US" sz="3600" b="1" dirty="0"/>
              <a:t> 830 P.2d </a:t>
            </a:r>
            <a:r>
              <a:rPr lang="en-US" sz="3600" b="1" dirty="0" smtClean="0"/>
              <a:t>1061 </a:t>
            </a:r>
            <a:r>
              <a:rPr lang="en-US" sz="3600" b="1" dirty="0"/>
              <a:t>(Colo. 1992) </a:t>
            </a:r>
            <a:r>
              <a:rPr lang="en-US" sz="3600" b="1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Supreme Court applied its four-factor test to decide that power to forbid oil and gas drilling and extraction is mixed rather than local.</a:t>
            </a:r>
          </a:p>
          <a:p>
            <a:pPr marL="0" indent="0">
              <a:buNone/>
            </a:pPr>
            <a:r>
              <a:rPr lang="en-US" sz="3600" dirty="0" smtClean="0"/>
              <a:t>An important basis was the fact that oil or gas pools can extend across city boundaries, and unitization was a major purpose of the state law.</a:t>
            </a:r>
          </a:p>
        </p:txBody>
      </p:sp>
    </p:spTree>
    <p:extLst>
      <p:ext uri="{BB962C8B-B14F-4D97-AF65-F5344CB8AC3E}">
        <p14:creationId xmlns:p14="http://schemas.microsoft.com/office/powerpoint/2010/main" val="40816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Voss v. Lundvall Bros</a:t>
            </a:r>
            <a:r>
              <a:rPr lang="en-US" sz="3600" b="1" dirty="0" smtClean="0"/>
              <a:t>.,</a:t>
            </a:r>
            <a:r>
              <a:rPr lang="en-US" sz="3600" b="1" dirty="0"/>
              <a:t> 830 P.2d </a:t>
            </a:r>
            <a:r>
              <a:rPr lang="en-US" sz="3600" b="1" dirty="0" smtClean="0"/>
              <a:t>1061 </a:t>
            </a:r>
            <a:r>
              <a:rPr lang="en-US" sz="3600" b="1" dirty="0"/>
              <a:t>(Colo. 1992) </a:t>
            </a:r>
            <a:r>
              <a:rPr lang="en-US" sz="3600" b="1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Court decided that, although Greeley’s authority to regulate was not totally preempted, its attempt to impose a total ban conflicted with state law and was thus invalid.</a:t>
            </a:r>
          </a:p>
          <a:p>
            <a:pPr marL="0" indent="0">
              <a:buNone/>
            </a:pPr>
            <a:r>
              <a:rPr lang="en-US" sz="3600" dirty="0" smtClean="0"/>
              <a:t>The doctrine of the Voss and Bowen/Edwards cases is that local governments can regulate, but state law preempts any conflicting local rule.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05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New fracking bans and moratoria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Longmont and Lafayette have banned fracking.</a:t>
            </a:r>
          </a:p>
          <a:p>
            <a:pPr marL="0" indent="0">
              <a:buNone/>
            </a:pPr>
            <a:r>
              <a:rPr lang="en-US" sz="3600" dirty="0" smtClean="0"/>
              <a:t>Broomfield, Ft. Collins, and Boulder County have passed moratoria. Loveland will vote on July 24.</a:t>
            </a:r>
          </a:p>
          <a:p>
            <a:pPr marL="0" indent="0">
              <a:buNone/>
            </a:pPr>
            <a:r>
              <a:rPr lang="en-US" sz="3600" dirty="0" smtClean="0"/>
              <a:t>All but the County have home-rule charters.</a:t>
            </a:r>
          </a:p>
          <a:p>
            <a:pPr marL="0" indent="0">
              <a:buNone/>
            </a:pPr>
            <a:r>
              <a:rPr lang="en-US" sz="3600" dirty="0" smtClean="0"/>
              <a:t>Activists have begun to seek a home-rule charter for Boulder County; they plan a fracking ban in the charter.</a:t>
            </a:r>
          </a:p>
        </p:txBody>
      </p:sp>
    </p:spTree>
    <p:extLst>
      <p:ext uri="{BB962C8B-B14F-4D97-AF65-F5344CB8AC3E}">
        <p14:creationId xmlns:p14="http://schemas.microsoft.com/office/powerpoint/2010/main" val="90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oil and gas regulation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Previous speakers have described regulatory systems governed by the Colorado Oil and Gas Conservation Commission (COGCC) and other state and federal regulators.</a:t>
            </a:r>
          </a:p>
          <a:p>
            <a:pPr marL="0" indent="0">
              <a:buNone/>
            </a:pPr>
            <a:r>
              <a:rPr lang="en-US" sz="3600" dirty="0" smtClean="0"/>
              <a:t>My subject is Colorado’s allocation of power over oil and gas between state and local governments and proposals to shift more authority to local governments.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115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bans and moratoria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All but the County: (1) adopted </a:t>
            </a:r>
            <a:r>
              <a:rPr lang="en-US" sz="3600" dirty="0"/>
              <a:t>measures by </a:t>
            </a:r>
            <a:r>
              <a:rPr lang="en-US" sz="3600" dirty="0" smtClean="0"/>
              <a:t>initiative, which complicates any attempt to compromise;            (2) have been sued by the Colorado Oil and Gas Association (COGA), a trade group. </a:t>
            </a:r>
          </a:p>
          <a:p>
            <a:pPr marL="0" indent="0">
              <a:buNone/>
            </a:pPr>
            <a:r>
              <a:rPr lang="en-US" sz="3600" dirty="0" smtClean="0"/>
              <a:t>The bans are very likely to lose based on Voss.</a:t>
            </a:r>
          </a:p>
          <a:p>
            <a:pPr marL="0" indent="0">
              <a:buNone/>
            </a:pPr>
            <a:r>
              <a:rPr lang="en-US" sz="3600" dirty="0" smtClean="0"/>
              <a:t>The moratoria might survive for a short period, but long ones are also likely to lose.</a:t>
            </a:r>
          </a:p>
        </p:txBody>
      </p:sp>
    </p:spTree>
    <p:extLst>
      <p:ext uri="{BB962C8B-B14F-4D97-AF65-F5344CB8AC3E}">
        <p14:creationId xmlns:p14="http://schemas.microsoft.com/office/powerpoint/2010/main" val="25296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amendments and propositions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Numerous drafts of state ballot initiatives have been filed and processed. None has yet obtained needed signatures on petitions to make it to the ballot.</a:t>
            </a:r>
          </a:p>
          <a:p>
            <a:pPr marL="0" indent="0">
              <a:buNone/>
            </a:pPr>
            <a:r>
              <a:rPr lang="en-US" sz="3600" dirty="0" smtClean="0"/>
              <a:t>Governor Hickenlooper has tried to negotiate a compromise ballot measure for legislative adoption, so far without success.</a:t>
            </a:r>
          </a:p>
          <a:p>
            <a:pPr marL="0" indent="0">
              <a:buNone/>
            </a:pPr>
            <a:r>
              <a:rPr lang="en-US" sz="3600" dirty="0" smtClean="0"/>
              <a:t>A special session to adopt a compromise is possible.</a:t>
            </a:r>
          </a:p>
        </p:txBody>
      </p:sp>
    </p:spTree>
    <p:extLst>
      <p:ext uri="{BB962C8B-B14F-4D97-AF65-F5344CB8AC3E}">
        <p14:creationId xmlns:p14="http://schemas.microsoft.com/office/powerpoint/2010/main" val="10820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Getting a measure on the ballot by petition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1. For statewide ballot measures, proponents (Ps) submit a typed draft to Legislative Council (LC) staff and identify two persons as Ps’ representatives.</a:t>
            </a:r>
          </a:p>
          <a:p>
            <a:pPr marL="0" indent="0">
              <a:buNone/>
            </a:pPr>
            <a:r>
              <a:rPr lang="en-US" sz="3600" dirty="0" smtClean="0"/>
              <a:t>2. LC assigns a number, schedules a public hearing within two weeks, prepares comments, and posts them to its website. [defect—too short]</a:t>
            </a:r>
          </a:p>
          <a:p>
            <a:pPr marL="0" indent="0">
              <a:buNone/>
            </a:pPr>
            <a:r>
              <a:rPr lang="en-US" sz="3600" dirty="0" smtClean="0"/>
              <a:t>3. After the hearing, Ps can amend the draft = last chance to amend. [defect—too early] Proposal then filed with the Secretary of State (SecSt).</a:t>
            </a:r>
          </a:p>
        </p:txBody>
      </p:sp>
    </p:spTree>
    <p:extLst>
      <p:ext uri="{BB962C8B-B14F-4D97-AF65-F5344CB8AC3E}">
        <p14:creationId xmlns:p14="http://schemas.microsoft.com/office/powerpoint/2010/main" val="16280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Getting a measure on the ballot by petition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4. SecSt sets a hearing before Title Board (TB = 3 members, from SecSt, AG, and LC). TB writes ballot title and determines if draft complies with single subject rule.</a:t>
            </a:r>
          </a:p>
          <a:p>
            <a:pPr marL="0" indent="0">
              <a:buNone/>
            </a:pPr>
            <a:r>
              <a:rPr lang="en-US" sz="3600" dirty="0" smtClean="0"/>
              <a:t>Multiple submissions can be title fishing.</a:t>
            </a:r>
          </a:p>
          <a:p>
            <a:pPr marL="0" indent="0">
              <a:buNone/>
            </a:pPr>
            <a:r>
              <a:rPr lang="en-US" sz="3600" dirty="0" smtClean="0"/>
              <a:t>5. TB decision is subject to motions for rehearing.</a:t>
            </a:r>
          </a:p>
          <a:p>
            <a:pPr marL="0" indent="0">
              <a:buNone/>
            </a:pPr>
            <a:r>
              <a:rPr lang="en-US" sz="3600" dirty="0" smtClean="0"/>
              <a:t>6. TB decision can be appealed of right to Supreme Court.</a:t>
            </a:r>
          </a:p>
          <a:p>
            <a:pPr marL="0" indent="0">
              <a:buNone/>
            </a:pPr>
            <a:r>
              <a:rPr lang="en-US" sz="3600" dirty="0" smtClean="0"/>
              <a:t>7. Ps submit proposed petition format to SecSt. When format approved, circulation can begin.</a:t>
            </a:r>
          </a:p>
        </p:txBody>
      </p:sp>
    </p:spTree>
    <p:extLst>
      <p:ext uri="{BB962C8B-B14F-4D97-AF65-F5344CB8AC3E}">
        <p14:creationId xmlns:p14="http://schemas.microsoft.com/office/powerpoint/2010/main" val="36272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Getting a measure on the ballot by petition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8. To use paid circulators, need license from SecSt.</a:t>
            </a:r>
          </a:p>
          <a:p>
            <a:pPr marL="0" indent="0">
              <a:buNone/>
            </a:pPr>
            <a:r>
              <a:rPr lang="en-US" sz="3600" dirty="0" smtClean="0"/>
              <a:t>9. Need 5% of votes for SecSt at last election = about 86,000. Fewest of any state. Anyone with money can get enough signatures.</a:t>
            </a:r>
          </a:p>
          <a:p>
            <a:pPr marL="0" indent="0">
              <a:buNone/>
            </a:pPr>
            <a:r>
              <a:rPr lang="en-US" sz="3600" dirty="0" smtClean="0"/>
              <a:t>10. Submit petitions to SecSt at least 3 months               &lt; election.</a:t>
            </a:r>
          </a:p>
          <a:p>
            <a:pPr marL="0" indent="0">
              <a:buNone/>
            </a:pPr>
            <a:r>
              <a:rPr lang="en-US" sz="3600" dirty="0" smtClean="0"/>
              <a:t>11. SecSt has 30 days to determine sufficiency. If short, 15 days to cure.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879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amendments and propositions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14 proposed ballot measures are active, 11 from the anti-fracking side, 3 from the pro-development side. There is substantial duplication.</a:t>
            </a:r>
          </a:p>
          <a:p>
            <a:pPr marL="0" indent="0">
              <a:buNone/>
            </a:pPr>
            <a:r>
              <a:rPr lang="en-US" sz="3600" dirty="0" smtClean="0"/>
              <a:t>The most sweeping anti measure is no. 75, which would forbid preemption of any local law by state or federal law.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494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amendments and propositions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5 proposals provide for control of all oil and gas development by counties and municipalities.</a:t>
            </a:r>
          </a:p>
          <a:p>
            <a:pPr marL="0" indent="0">
              <a:buNone/>
            </a:pPr>
            <a:r>
              <a:rPr lang="en-US" sz="3600" dirty="0" smtClean="0"/>
              <a:t>4 of these allow local governments to forbid all oil and gas development.</a:t>
            </a:r>
          </a:p>
          <a:p>
            <a:pPr marL="0" indent="0">
              <a:buNone/>
            </a:pPr>
            <a:r>
              <a:rPr lang="en-US" sz="3600" dirty="0" smtClean="0"/>
              <a:t>No. 82 allows them to </a:t>
            </a:r>
            <a:r>
              <a:rPr lang="en-US" sz="3600" dirty="0"/>
              <a:t>“place restrictions on the time, place or method of oil and gas development, including but not limited to the use of hydraulic fracturing” so long as </a:t>
            </a:r>
            <a:r>
              <a:rPr lang="en-US" sz="3600" dirty="0" smtClean="0"/>
              <a:t>their </a:t>
            </a:r>
            <a:r>
              <a:rPr lang="en-US" sz="3600" dirty="0"/>
              <a:t>rules are not less stringent than </a:t>
            </a:r>
            <a:r>
              <a:rPr lang="en-US" sz="3600" dirty="0" smtClean="0"/>
              <a:t>state </a:t>
            </a:r>
            <a:r>
              <a:rPr lang="en-US" sz="3600" dirty="0"/>
              <a:t>and federal provisions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4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amendments and propositions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No. 82 has organized backers and a </a:t>
            </a:r>
            <a:r>
              <a:rPr lang="en-US" sz="3600" dirty="0"/>
              <a:t>web site, </a:t>
            </a:r>
            <a:r>
              <a:rPr lang="en-US" sz="3600" dirty="0">
                <a:hlinkClick r:id="rId2"/>
              </a:rPr>
              <a:t>http://localcontrolcolorado.org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The web site makes it clear that backers interpret its terms to allow local governments to forbid fracking, possibly to forbid all drilling and extraction.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23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amendments and propositions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289" y="1825625"/>
            <a:ext cx="8559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amendments and propositions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4 proposals impose minimum drilling rig setbacks from any “occupied structure” in varying distances from 1500 feet to 2640 feet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Present rules, effective last August 1, require 1000 feet with exceptions </a:t>
            </a:r>
            <a:r>
              <a:rPr lang="en-US" sz="3600" dirty="0" smtClean="0"/>
              <a:t>(</a:t>
            </a:r>
            <a:r>
              <a:rPr lang="en-US" sz="3600" smtClean="0"/>
              <a:t>COGCC </a:t>
            </a:r>
            <a:r>
              <a:rPr lang="en-US" sz="3600" smtClean="0"/>
              <a:t>r</a:t>
            </a:r>
            <a:r>
              <a:rPr lang="en-US" sz="3600" smtClean="0"/>
              <a:t>ules </a:t>
            </a:r>
            <a:r>
              <a:rPr lang="en-US" sz="3600" dirty="0" smtClean="0"/>
              <a:t>603-04, about 5 pages).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All the anti-fracking measures apply to both statutory and home-rule local governments; no measure makes home rule relevant.</a:t>
            </a:r>
          </a:p>
        </p:txBody>
      </p:sp>
    </p:spTree>
    <p:extLst>
      <p:ext uri="{BB962C8B-B14F-4D97-AF65-F5344CB8AC3E}">
        <p14:creationId xmlns:p14="http://schemas.microsoft.com/office/powerpoint/2010/main" val="28734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Colorado’s oil and gas basins (blue)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953" y="1386822"/>
            <a:ext cx="7152810" cy="51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Fracking amendments and propositions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On the pro-development side, 2 proposals embed the Voss decision in the state Constitution.</a:t>
            </a:r>
          </a:p>
          <a:p>
            <a:pPr marL="0" indent="0">
              <a:buNone/>
            </a:pPr>
            <a:r>
              <a:rPr lang="en-US" sz="3600" dirty="0" smtClean="0"/>
              <a:t>No. 121 is a statutory measure to deny oil and gas tax revenue to restrictive local governments. Its effect would be mostly indirect; the major losers would be local school districts</a:t>
            </a:r>
            <a:r>
              <a:rPr lang="en-US" sz="3600" dirty="0"/>
              <a:t>.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Industry web site (Colorado Oil and Gas </a:t>
            </a:r>
            <a:r>
              <a:rPr lang="en-US" sz="3600" smtClean="0"/>
              <a:t>Association):                 http</a:t>
            </a:r>
            <a:r>
              <a:rPr lang="en-US" sz="3600"/>
              <a:t>://</a:t>
            </a:r>
            <a:r>
              <a:rPr lang="en-US" sz="3600" smtClean="0"/>
              <a:t>www.coga.org</a:t>
            </a:r>
            <a:r>
              <a:rPr lang="en-US" sz="3600" dirty="0"/>
              <a:t>/#sthash.yTrhEQBK.dpbs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604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Takings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If fracking is banned locally, investments may be wiped out, generating constitutional takings claims. </a:t>
            </a:r>
          </a:p>
          <a:p>
            <a:pPr marL="0" indent="0">
              <a:buNone/>
            </a:pPr>
            <a:r>
              <a:rPr lang="en-US" sz="3600" dirty="0" smtClean="0"/>
              <a:t>Claims are more complex when common pool or unitization issues </a:t>
            </a:r>
            <a:r>
              <a:rPr lang="en-US" sz="3600" dirty="0"/>
              <a:t>arise.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Takings </a:t>
            </a:r>
            <a:r>
              <a:rPr lang="en-US" sz="3600" dirty="0"/>
              <a:t>claims can invoke both the federal and state constitutions.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82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Takings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Fracking opponents are aware of the issue. 7 anti-fracking draft initiatives provide that the measure shall not constitute a taking under the Colorado Constitution.</a:t>
            </a:r>
          </a:p>
          <a:p>
            <a:pPr marL="0" indent="0">
              <a:buNone/>
            </a:pPr>
            <a:r>
              <a:rPr lang="en-US" sz="3600" dirty="0" smtClean="0"/>
              <a:t>No. 82 is not one </a:t>
            </a:r>
            <a:r>
              <a:rPr lang="en-US" sz="3600" smtClean="0"/>
              <a:t>of them.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This does not avoid a federal claim, but state procedures are quite favorable to property owners. Would the no-taking wording remove procedural rules?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49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Trespass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Local bans </a:t>
            </a:r>
            <a:r>
              <a:rPr lang="en-US" sz="3600" smtClean="0"/>
              <a:t>could complicate </a:t>
            </a:r>
            <a:r>
              <a:rPr lang="en-US" sz="3600" dirty="0" smtClean="0"/>
              <a:t>disputes about underground trespass. Fracking often involves horizontal or slant drilling.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04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Well permits granted by COGCC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567" y="1387366"/>
            <a:ext cx="7562281" cy="5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Home rule is shorthand for powers of local governments.</a:t>
            </a:r>
          </a:p>
          <a:p>
            <a:pPr marL="0" indent="0">
              <a:buNone/>
            </a:pPr>
            <a:r>
              <a:rPr lang="en-US" sz="3600" dirty="0" smtClean="0"/>
              <a:t>The background doctrine from the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Century, called Dillon’s Rule, limits local powers to those clearly delegated by state legislatures, augmented by a handful of specific guarantees in state constitutions.</a:t>
            </a:r>
          </a:p>
        </p:txBody>
      </p:sp>
    </p:spTree>
    <p:extLst>
      <p:ext uri="{BB962C8B-B14F-4D97-AF65-F5344CB8AC3E}">
        <p14:creationId xmlns:p14="http://schemas.microsoft.com/office/powerpoint/2010/main" val="32531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Dillon’s Rule was Colorado law everywhere until a 1902 constitutional amendment granted a degree of independence to Denver and offered it to other cities. Amendments expanded its scope and made it available to all municipal governments.</a:t>
            </a:r>
          </a:p>
          <a:p>
            <a:pPr marL="0" indent="0">
              <a:buNone/>
            </a:pPr>
            <a:r>
              <a:rPr lang="en-US" sz="3600" dirty="0" smtClean="0"/>
              <a:t>Colo. Const. Art. XX.</a:t>
            </a:r>
          </a:p>
          <a:p>
            <a:pPr marL="0" indent="0">
              <a:buNone/>
            </a:pPr>
            <a:r>
              <a:rPr lang="en-US" sz="3600" dirty="0"/>
              <a:t>98 Colorado municipalities have home </a:t>
            </a:r>
            <a:r>
              <a:rPr lang="en-US" sz="3600" dirty="0" smtClean="0"/>
              <a:t>rule, including all sizeable cities.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605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3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Dillon’s Rule continues to apply to municipalities that have not adopted a home rule charter, commonly called statutory cities and towns.</a:t>
            </a:r>
          </a:p>
          <a:p>
            <a:pPr marL="0" indent="0">
              <a:buNone/>
            </a:pPr>
            <a:r>
              <a:rPr lang="en-US" sz="3600" dirty="0" smtClean="0"/>
              <a:t>There are 172 statutory municipalities, none very large.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162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3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Dillon’s Rule continued to govern county powers until a 1970 amendment authorized county home rule. </a:t>
            </a:r>
          </a:p>
          <a:p>
            <a:pPr marL="0" indent="0">
              <a:buNone/>
            </a:pPr>
            <a:r>
              <a:rPr lang="en-US" sz="3600" dirty="0" smtClean="0"/>
              <a:t>Colo. Const. Art. XIV § 16.</a:t>
            </a:r>
          </a:p>
          <a:p>
            <a:pPr marL="0" indent="0">
              <a:buNone/>
            </a:pPr>
            <a:r>
              <a:rPr lang="en-US" sz="3600" dirty="0" smtClean="0"/>
              <a:t>Only two counties (Weld and Pitkin) have adopted home rule, and neither has contested state control in any important matter.</a:t>
            </a:r>
          </a:p>
          <a:p>
            <a:pPr marL="0" indent="0">
              <a:buNone/>
            </a:pPr>
            <a:r>
              <a:rPr lang="en-US" sz="3600" dirty="0" smtClean="0"/>
              <a:t>Dillon’s Rule continues to govern the other 60 counties.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22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Colorado home rule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3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Denver and Broomfield are combined city-county governments with home rule.</a:t>
            </a:r>
          </a:p>
          <a:p>
            <a:pPr marL="0" indent="0">
              <a:buNone/>
            </a:pPr>
            <a:r>
              <a:rPr lang="en-US" sz="3600" dirty="0" smtClean="0"/>
              <a:t>Denver has an extensive record of independence from state control in both city and county matters.</a:t>
            </a:r>
          </a:p>
          <a:p>
            <a:pPr marL="0" indent="0">
              <a:buNone/>
            </a:pPr>
            <a:r>
              <a:rPr lang="en-US" sz="3600" dirty="0" smtClean="0"/>
              <a:t>Therefore it is likely that home-rule counties have powers similar to those of home-rule municipalities with regard to fracking disputes.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169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1821</Words>
  <Application>Microsoft Office PowerPoint</Application>
  <PresentationFormat>Widescreen</PresentationFormat>
  <Paragraphs>121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Colorado home rule and fracking</vt:lpstr>
      <vt:lpstr>Colorado oil and gas regulation</vt:lpstr>
      <vt:lpstr>Colorado’s oil and gas basins (blue)</vt:lpstr>
      <vt:lpstr>Well permits granted by COGCC</vt:lpstr>
      <vt:lpstr>Colorado home rule</vt:lpstr>
      <vt:lpstr>Colorado home rule</vt:lpstr>
      <vt:lpstr>Colorado home rule</vt:lpstr>
      <vt:lpstr>Colorado home rule</vt:lpstr>
      <vt:lpstr>Colorado home rule</vt:lpstr>
      <vt:lpstr>Colorado home rule</vt:lpstr>
      <vt:lpstr>Colorado home rule</vt:lpstr>
      <vt:lpstr>Colorado home rule</vt:lpstr>
      <vt:lpstr>Colorado home rule</vt:lpstr>
      <vt:lpstr> Board of County Comm'rs v. Bowen/Edwards Assoc.,  830 P.2d 1045 (Colo. 1992)  </vt:lpstr>
      <vt:lpstr> Board of County Comm'rs v. Bowen/Edwards Assoc.,  830 P.2d 1045 (Colo. 1992)  </vt:lpstr>
      <vt:lpstr>Voss v. Lundvall Bros., 830 P.2d 1061 (Colo. 1992)   </vt:lpstr>
      <vt:lpstr>Voss v. Lundvall Bros., 830 P.2d 1061 (Colo. 1992)   </vt:lpstr>
      <vt:lpstr>Voss v. Lundvall Bros., 830 P.2d 1061 (Colo. 1992)   </vt:lpstr>
      <vt:lpstr>New fracking bans and moratoria</vt:lpstr>
      <vt:lpstr>Fracking bans and moratoria</vt:lpstr>
      <vt:lpstr>Fracking amendments and propositions</vt:lpstr>
      <vt:lpstr>Getting a measure on the ballot by petition</vt:lpstr>
      <vt:lpstr>Getting a measure on the ballot by petition</vt:lpstr>
      <vt:lpstr>Getting a measure on the ballot by petition</vt:lpstr>
      <vt:lpstr>Fracking amendments and propositions</vt:lpstr>
      <vt:lpstr>Fracking amendments and propositions</vt:lpstr>
      <vt:lpstr>Fracking amendments and propositions</vt:lpstr>
      <vt:lpstr>Fracking amendments and propositions</vt:lpstr>
      <vt:lpstr>Fracking amendments and propositions</vt:lpstr>
      <vt:lpstr>Fracking amendments and propositions</vt:lpstr>
      <vt:lpstr>Takings</vt:lpstr>
      <vt:lpstr>Takings</vt:lpstr>
      <vt:lpstr>Trespass</vt:lpstr>
    </vt:vector>
  </TitlesOfParts>
  <Company>ucb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 Collins</dc:creator>
  <cp:lastModifiedBy>Richard B Collins</cp:lastModifiedBy>
  <cp:revision>149</cp:revision>
  <dcterms:created xsi:type="dcterms:W3CDTF">2014-05-13T22:56:59Z</dcterms:created>
  <dcterms:modified xsi:type="dcterms:W3CDTF">2014-06-05T19:22:45Z</dcterms:modified>
</cp:coreProperties>
</file>