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00"/>
  </p:notesMasterIdLst>
  <p:sldIdLst>
    <p:sldId id="256" r:id="rId2"/>
    <p:sldId id="260" r:id="rId3"/>
    <p:sldId id="269" r:id="rId4"/>
    <p:sldId id="445" r:id="rId5"/>
    <p:sldId id="339" r:id="rId6"/>
    <p:sldId id="357" r:id="rId7"/>
    <p:sldId id="358" r:id="rId8"/>
    <p:sldId id="452" r:id="rId9"/>
    <p:sldId id="377" r:id="rId10"/>
    <p:sldId id="533" r:id="rId11"/>
    <p:sldId id="463" r:id="rId12"/>
    <p:sldId id="464" r:id="rId13"/>
    <p:sldId id="496" r:id="rId14"/>
    <p:sldId id="458" r:id="rId15"/>
    <p:sldId id="340" r:id="rId16"/>
    <p:sldId id="460" r:id="rId17"/>
    <p:sldId id="290" r:id="rId18"/>
    <p:sldId id="289" r:id="rId19"/>
    <p:sldId id="295" r:id="rId20"/>
    <p:sldId id="257" r:id="rId21"/>
    <p:sldId id="333" r:id="rId22"/>
    <p:sldId id="548" r:id="rId23"/>
    <p:sldId id="271" r:id="rId24"/>
    <p:sldId id="337" r:id="rId25"/>
    <p:sldId id="288" r:id="rId26"/>
    <p:sldId id="549" r:id="rId27"/>
    <p:sldId id="359" r:id="rId28"/>
    <p:sldId id="342" r:id="rId29"/>
    <p:sldId id="343" r:id="rId30"/>
    <p:sldId id="438" r:id="rId31"/>
    <p:sldId id="437" r:id="rId32"/>
    <p:sldId id="539" r:id="rId33"/>
    <p:sldId id="540" r:id="rId34"/>
    <p:sldId id="514" r:id="rId35"/>
    <p:sldId id="512" r:id="rId36"/>
    <p:sldId id="529" r:id="rId37"/>
    <p:sldId id="371" r:id="rId38"/>
    <p:sldId id="550" r:id="rId39"/>
    <p:sldId id="353" r:id="rId40"/>
    <p:sldId id="551" r:id="rId41"/>
    <p:sldId id="273" r:id="rId42"/>
    <p:sldId id="510" r:id="rId43"/>
    <p:sldId id="267" r:id="rId44"/>
    <p:sldId id="511" r:id="rId45"/>
    <p:sldId id="538" r:id="rId46"/>
    <p:sldId id="530" r:id="rId47"/>
    <p:sldId id="516" r:id="rId48"/>
    <p:sldId id="259" r:id="rId49"/>
    <p:sldId id="374" r:id="rId50"/>
    <p:sldId id="261" r:id="rId51"/>
    <p:sldId id="341" r:id="rId52"/>
    <p:sldId id="355" r:id="rId53"/>
    <p:sldId id="354" r:id="rId54"/>
    <p:sldId id="275" r:id="rId55"/>
    <p:sldId id="457" r:id="rId56"/>
    <p:sldId id="262" r:id="rId57"/>
    <p:sldId id="554" r:id="rId58"/>
    <p:sldId id="351" r:id="rId59"/>
    <p:sldId id="537" r:id="rId60"/>
    <p:sldId id="270" r:id="rId61"/>
    <p:sldId id="562" r:id="rId62"/>
    <p:sldId id="555" r:id="rId63"/>
    <p:sldId id="285" r:id="rId64"/>
    <p:sldId id="547" r:id="rId65"/>
    <p:sldId id="543" r:id="rId66"/>
    <p:sldId id="532" r:id="rId67"/>
    <p:sldId id="534" r:id="rId68"/>
    <p:sldId id="349" r:id="rId69"/>
    <p:sldId id="544" r:id="rId70"/>
    <p:sldId id="346" r:id="rId71"/>
    <p:sldId id="265" r:id="rId72"/>
    <p:sldId id="348" r:id="rId73"/>
    <p:sldId id="369" r:id="rId74"/>
    <p:sldId id="553" r:id="rId75"/>
    <p:sldId id="545" r:id="rId76"/>
    <p:sldId id="556" r:id="rId77"/>
    <p:sldId id="552" r:id="rId78"/>
    <p:sldId id="347" r:id="rId79"/>
    <p:sldId id="559" r:id="rId80"/>
    <p:sldId id="560" r:id="rId81"/>
    <p:sldId id="266" r:id="rId82"/>
    <p:sldId id="546" r:id="rId83"/>
    <p:sldId id="370" r:id="rId84"/>
    <p:sldId id="536" r:id="rId85"/>
    <p:sldId id="535" r:id="rId86"/>
    <p:sldId id="563" r:id="rId87"/>
    <p:sldId id="557" r:id="rId88"/>
    <p:sldId id="352" r:id="rId89"/>
    <p:sldId id="368" r:id="rId90"/>
    <p:sldId id="558" r:id="rId91"/>
    <p:sldId id="356" r:id="rId92"/>
    <p:sldId id="366" r:id="rId93"/>
    <p:sldId id="345" r:id="rId94"/>
    <p:sldId id="268" r:id="rId95"/>
    <p:sldId id="278" r:id="rId96"/>
    <p:sldId id="344" r:id="rId97"/>
    <p:sldId id="338" r:id="rId98"/>
    <p:sldId id="561" r:id="rId9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4894" autoAdjust="0"/>
  </p:normalViewPr>
  <p:slideViewPr>
    <p:cSldViewPr snapToGrid="0">
      <p:cViewPr varScale="1">
        <p:scale>
          <a:sx n="79" d="100"/>
          <a:sy n="79" d="100"/>
        </p:scale>
        <p:origin x="696" y="46"/>
      </p:cViewPr>
      <p:guideLst/>
    </p:cSldViewPr>
  </p:slideViewPr>
  <p:outlineViewPr>
    <p:cViewPr>
      <p:scale>
        <a:sx n="33" d="100"/>
        <a:sy n="33" d="100"/>
      </p:scale>
      <p:origin x="0" y="-61692"/>
    </p:cViewPr>
  </p:outlineViewPr>
  <p:notesTextViewPr>
    <p:cViewPr>
      <p:scale>
        <a:sx n="1" d="1"/>
        <a:sy n="1" d="1"/>
      </p:scale>
      <p:origin x="0" y="0"/>
    </p:cViewPr>
  </p:notesTextViewPr>
  <p:sorterViewPr>
    <p:cViewPr>
      <p:scale>
        <a:sx n="100" d="100"/>
        <a:sy n="100" d="100"/>
      </p:scale>
      <p:origin x="0" y="-2362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3B60EAA-749E-4BF8-9444-C62932F37FD7}" type="datetimeFigureOut">
              <a:rPr lang="en-US" smtClean="0"/>
              <a:t>9/11/2025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600DD24-9618-46B0-9340-5AD8DDA349E5}" type="slidenum">
              <a:rPr lang="en-US" smtClean="0"/>
              <a:t>‹#›</a:t>
            </a:fld>
            <a:endParaRPr lang="en-US"/>
          </a:p>
        </p:txBody>
      </p:sp>
    </p:spTree>
    <p:extLst>
      <p:ext uri="{BB962C8B-B14F-4D97-AF65-F5344CB8AC3E}">
        <p14:creationId xmlns:p14="http://schemas.microsoft.com/office/powerpoint/2010/main" val="2036156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youtube.com/redirect?event=video_description&amp;redir_token=QUFFLUhqbVk2cTB6bmdDWHBta3BLX1lUS1NSb2o4c19hd3xBQ3Jtc0trVGE4aDU2WWR0UHJlcTVacEd0UDl5R2dMVXhhT0VmY0ZJVEVueDloamEzLWxFNjBsMEtmQms3WjhNbHRYTTlfalBxckFNY3QwQWszdWh1MUJfS2dKTXZSOWFROUpWVDZBWFhwYkpfUktlb3FPRmcwSQ&amp;q=https%3A%2F%2Fwww.docip.org%2Fen%2Foral-history-and-memory%2Fhistorical-process%2F&amp;v=2kluuny7NNU"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youtube.com/redirect?event=video_description&amp;redir_token=QUFFLUhqbGRyb0RxLXpLLVhlSE94dnFjNGVVRFlWMkxMZ3xBQ3Jtc0trVVNCMk1BMVR4SzJ2UV9fQ1ZBTGFqMlBrdGt0M2dsWm1vMGRZSFhPSEZ1T0w3S2FWVmhlT05TVE5fQ0ZnNHFzYXN5MjE1eXVMdG84S3JQeXZYNXNKcTBRRWtHSlZhR0RLVXg4U1ViNDlBaVVlN1U2QQ&amp;q=https%3A%2F%2Fwww.geneve.ch%2Fen%2Fthemes%2Finternational-geneva%2Fcentenaire-venue-chef-iroquois-deskaheh&amp;v=2kluuny7NNU"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law.cornell.edu/uscode/text/18/1154" TargetMode="External"/><Relationship Id="rId7" Type="http://schemas.openxmlformats.org/officeDocument/2006/relationships/hyperlink" Target="https://www.law.cornell.edu/rio/citation/63_Stat._94" TargetMode="External"/><Relationship Id="rId2" Type="http://schemas.openxmlformats.org/officeDocument/2006/relationships/slide" Target="../slides/slide61.xml"/><Relationship Id="rId1" Type="http://schemas.openxmlformats.org/officeDocument/2006/relationships/notesMaster" Target="../notesMasters/notesMaster1.xml"/><Relationship Id="rId6" Type="http://schemas.openxmlformats.org/officeDocument/2006/relationships/hyperlink" Target="https://www.law.cornell.edu/rio/citation/62_Stat._757" TargetMode="External"/><Relationship Id="rId5" Type="http://schemas.openxmlformats.org/officeDocument/2006/relationships/hyperlink" Target="https://www.law.cornell.edu/definitions/uscode.php?width=840&amp;height=800&amp;iframe=true&amp;def_id=18-USC-1916122797-980274899&amp;term_occur=999&amp;term_src=" TargetMode="External"/><Relationship Id="rId4" Type="http://schemas.openxmlformats.org/officeDocument/2006/relationships/hyperlink" Target="https://www.law.cornell.edu/uscode/text/18/1156" TargetMode="Externa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8" Type="http://schemas.openxmlformats.org/officeDocument/2006/relationships/hyperlink" Target="https://www.jenkinslaw.org/ezlogin?url=https://heinonline.org/HOL/Index?index=ali/alirestateviewy&amp;collection=ali" TargetMode="External"/><Relationship Id="rId3" Type="http://schemas.openxmlformats.org/officeDocument/2006/relationships/hyperlink" Target="https://guides.jenkinslaw.org/restatement-law-american-indians/accessing-restatement#s-lib-ctab-29939158-0" TargetMode="External"/><Relationship Id="rId7" Type="http://schemas.openxmlformats.org/officeDocument/2006/relationships/hyperlink" Target="https://guides.jenkinslaw.org/restatement-law-american-indians/ali-heinonline" TargetMode="External"/><Relationship Id="rId2" Type="http://schemas.openxmlformats.org/officeDocument/2006/relationships/slide" Target="../slides/slide64.xml"/><Relationship Id="rId1" Type="http://schemas.openxmlformats.org/officeDocument/2006/relationships/notesMaster" Target="../notesMasters/notesMaster1.xml"/><Relationship Id="rId6" Type="http://schemas.openxmlformats.org/officeDocument/2006/relationships/hyperlink" Target="https://www.jenkinslaw.org/research/databases/heinonline" TargetMode="External"/><Relationship Id="rId5" Type="http://schemas.openxmlformats.org/officeDocument/2006/relationships/hyperlink" Target="https://guides.jenkinslaw.org/restatement-law-american-indians/accessing-restatement#s-lib-ctab-29939158-2" TargetMode="External"/><Relationship Id="rId10" Type="http://schemas.openxmlformats.org/officeDocument/2006/relationships/hyperlink" Target="https://guides.jenkinslaw.org/restatement-law-american-indians/finding-annotations" TargetMode="External"/><Relationship Id="rId4" Type="http://schemas.openxmlformats.org/officeDocument/2006/relationships/hyperlink" Target="https://guides.jenkinslaw.org/restatement-law-american-indians/accessing-restatement#s-lib-ctab-29939158-1" TargetMode="External"/><Relationship Id="rId9" Type="http://schemas.openxmlformats.org/officeDocument/2006/relationships/hyperlink" Target="https://www.jenkinslaw.org/ezlogin?url=https://heinonline.org/HOL/Page?handle=hein.ali/relwamin0012&amp;id=1&amp;size=2&amp;collection=ali&amp;index=ali/aliindians" TargetMode="Externa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“traditional” a presentation as a non-native law librarian can make – Rights v. Relationships</a:t>
            </a:r>
          </a:p>
          <a:p>
            <a:endParaRPr lang="en-US" dirty="0"/>
          </a:p>
        </p:txBody>
      </p:sp>
      <p:sp>
        <p:nvSpPr>
          <p:cNvPr id="4" name="Slide Number Placeholder 3"/>
          <p:cNvSpPr>
            <a:spLocks noGrp="1"/>
          </p:cNvSpPr>
          <p:nvPr>
            <p:ph type="sldNum" sz="quarter" idx="5"/>
          </p:nvPr>
        </p:nvSpPr>
        <p:spPr/>
        <p:txBody>
          <a:bodyPr/>
          <a:lstStyle/>
          <a:p>
            <a:fld id="{A600DD24-9618-46B0-9340-5AD8DDA349E5}" type="slidenum">
              <a:rPr lang="en-US" smtClean="0"/>
              <a:t>1</a:t>
            </a:fld>
            <a:endParaRPr lang="en-US"/>
          </a:p>
        </p:txBody>
      </p:sp>
    </p:spTree>
    <p:extLst>
      <p:ext uri="{BB962C8B-B14F-4D97-AF65-F5344CB8AC3E}">
        <p14:creationId xmlns:p14="http://schemas.microsoft.com/office/powerpoint/2010/main" val="1609724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Forget to search Norlin</a:t>
            </a:r>
          </a:p>
        </p:txBody>
      </p:sp>
      <p:sp>
        <p:nvSpPr>
          <p:cNvPr id="4" name="Slide Number Placeholder 3"/>
          <p:cNvSpPr>
            <a:spLocks noGrp="1"/>
          </p:cNvSpPr>
          <p:nvPr>
            <p:ph type="sldNum" sz="quarter" idx="5"/>
          </p:nvPr>
        </p:nvSpPr>
        <p:spPr/>
        <p:txBody>
          <a:bodyPr/>
          <a:lstStyle/>
          <a:p>
            <a:fld id="{A600DD24-9618-46B0-9340-5AD8DDA349E5}" type="slidenum">
              <a:rPr lang="en-US" smtClean="0"/>
              <a:t>10</a:t>
            </a:fld>
            <a:endParaRPr lang="en-US"/>
          </a:p>
        </p:txBody>
      </p:sp>
    </p:spTree>
    <p:extLst>
      <p:ext uri="{BB962C8B-B14F-4D97-AF65-F5344CB8AC3E}">
        <p14:creationId xmlns:p14="http://schemas.microsoft.com/office/powerpoint/2010/main" val="1993519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with US law, secondary sources are </a:t>
            </a:r>
          </a:p>
        </p:txBody>
      </p:sp>
      <p:sp>
        <p:nvSpPr>
          <p:cNvPr id="4" name="Slide Number Placeholder 3"/>
          <p:cNvSpPr>
            <a:spLocks noGrp="1"/>
          </p:cNvSpPr>
          <p:nvPr>
            <p:ph type="sldNum" sz="quarter" idx="5"/>
          </p:nvPr>
        </p:nvSpPr>
        <p:spPr/>
        <p:txBody>
          <a:bodyPr/>
          <a:lstStyle/>
          <a:p>
            <a:fld id="{BE4A9557-0CC3-488F-B470-7724ECDD8A89}" type="slidenum">
              <a:rPr lang="en-US" smtClean="0"/>
              <a:t>11</a:t>
            </a:fld>
            <a:endParaRPr lang="en-US"/>
          </a:p>
        </p:txBody>
      </p:sp>
    </p:spTree>
    <p:extLst>
      <p:ext uri="{BB962C8B-B14F-4D97-AF65-F5344CB8AC3E}">
        <p14:creationId xmlns:p14="http://schemas.microsoft.com/office/powerpoint/2010/main" val="2780654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0DD24-9618-46B0-9340-5AD8DDA349E5}" type="slidenum">
              <a:rPr lang="en-US" smtClean="0"/>
              <a:t>12</a:t>
            </a:fld>
            <a:endParaRPr lang="en-US"/>
          </a:p>
        </p:txBody>
      </p:sp>
    </p:spTree>
    <p:extLst>
      <p:ext uri="{BB962C8B-B14F-4D97-AF65-F5344CB8AC3E}">
        <p14:creationId xmlns:p14="http://schemas.microsoft.com/office/powerpoint/2010/main" val="1216603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0DD24-9618-46B0-9340-5AD8DDA349E5}" type="slidenum">
              <a:rPr lang="en-US" smtClean="0"/>
              <a:t>13</a:t>
            </a:fld>
            <a:endParaRPr lang="en-US"/>
          </a:p>
        </p:txBody>
      </p:sp>
    </p:spTree>
    <p:extLst>
      <p:ext uri="{BB962C8B-B14F-4D97-AF65-F5344CB8AC3E}">
        <p14:creationId xmlns:p14="http://schemas.microsoft.com/office/powerpoint/2010/main" val="417044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0DD24-9618-46B0-9340-5AD8DDA349E5}" type="slidenum">
              <a:rPr lang="en-US" smtClean="0"/>
              <a:t>14</a:t>
            </a:fld>
            <a:endParaRPr lang="en-US"/>
          </a:p>
        </p:txBody>
      </p:sp>
    </p:spTree>
    <p:extLst>
      <p:ext uri="{BB962C8B-B14F-4D97-AF65-F5344CB8AC3E}">
        <p14:creationId xmlns:p14="http://schemas.microsoft.com/office/powerpoint/2010/main" val="3906798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Index to foreign legal periodicals</a:t>
            </a:r>
          </a:p>
          <a:p>
            <a:r>
              <a:rPr lang="en-US" dirty="0"/>
              <a:t>Law Journals</a:t>
            </a:r>
          </a:p>
          <a:p>
            <a:r>
              <a:rPr lang="en-US" dirty="0"/>
              <a:t>Constitutions</a:t>
            </a:r>
          </a:p>
          <a:p>
            <a:endParaRPr lang="en-US" dirty="0"/>
          </a:p>
        </p:txBody>
      </p:sp>
      <p:sp>
        <p:nvSpPr>
          <p:cNvPr id="4" name="Slide Number Placeholder 3"/>
          <p:cNvSpPr>
            <a:spLocks noGrp="1"/>
          </p:cNvSpPr>
          <p:nvPr>
            <p:ph type="sldNum" sz="quarter" idx="5"/>
          </p:nvPr>
        </p:nvSpPr>
        <p:spPr/>
        <p:txBody>
          <a:bodyPr/>
          <a:lstStyle/>
          <a:p>
            <a:fld id="{A600DD24-9618-46B0-9340-5AD8DDA349E5}" type="slidenum">
              <a:rPr lang="en-US" smtClean="0"/>
              <a:t>15</a:t>
            </a:fld>
            <a:endParaRPr lang="en-US"/>
          </a:p>
        </p:txBody>
      </p:sp>
    </p:spTree>
    <p:extLst>
      <p:ext uri="{BB962C8B-B14F-4D97-AF65-F5344CB8AC3E}">
        <p14:creationId xmlns:p14="http://schemas.microsoft.com/office/powerpoint/2010/main" val="576139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0DD24-9618-46B0-9340-5AD8DDA349E5}" type="slidenum">
              <a:rPr lang="en-US" smtClean="0"/>
              <a:t>16</a:t>
            </a:fld>
            <a:endParaRPr lang="en-US"/>
          </a:p>
        </p:txBody>
      </p:sp>
    </p:spTree>
    <p:extLst>
      <p:ext uri="{BB962C8B-B14F-4D97-AF65-F5344CB8AC3E}">
        <p14:creationId xmlns:p14="http://schemas.microsoft.com/office/powerpoint/2010/main" val="4054686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87010309-C0C3-4589-AA72-BAF66F24C1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480">
              <a:spcBef>
                <a:spcPct val="30000"/>
              </a:spcBef>
              <a:defRPr sz="1200">
                <a:solidFill>
                  <a:schemeClr val="tx1"/>
                </a:solidFill>
                <a:latin typeface="Arial" panose="020B0604020202020204" pitchFamily="34" charset="0"/>
              </a:defRPr>
            </a:lvl1pPr>
            <a:lvl2pPr marL="757066" indent="-291179" defTabSz="941480">
              <a:spcBef>
                <a:spcPct val="30000"/>
              </a:spcBef>
              <a:defRPr sz="1200">
                <a:solidFill>
                  <a:schemeClr val="tx1"/>
                </a:solidFill>
                <a:latin typeface="Arial" panose="020B0604020202020204" pitchFamily="34" charset="0"/>
              </a:defRPr>
            </a:lvl2pPr>
            <a:lvl3pPr marL="1164717" indent="-232943" defTabSz="941480">
              <a:spcBef>
                <a:spcPct val="30000"/>
              </a:spcBef>
              <a:defRPr sz="1200">
                <a:solidFill>
                  <a:schemeClr val="tx1"/>
                </a:solidFill>
                <a:latin typeface="Arial" panose="020B0604020202020204" pitchFamily="34" charset="0"/>
              </a:defRPr>
            </a:lvl3pPr>
            <a:lvl4pPr marL="1630604" indent="-232943" defTabSz="941480">
              <a:spcBef>
                <a:spcPct val="30000"/>
              </a:spcBef>
              <a:defRPr sz="1200">
                <a:solidFill>
                  <a:schemeClr val="tx1"/>
                </a:solidFill>
                <a:latin typeface="Arial" panose="020B0604020202020204" pitchFamily="34" charset="0"/>
              </a:defRPr>
            </a:lvl4pPr>
            <a:lvl5pPr marL="2096491" indent="-232943" defTabSz="941480">
              <a:spcBef>
                <a:spcPct val="30000"/>
              </a:spcBef>
              <a:defRPr sz="1200">
                <a:solidFill>
                  <a:schemeClr val="tx1"/>
                </a:solidFill>
                <a:latin typeface="Arial" panose="020B0604020202020204" pitchFamily="34" charset="0"/>
              </a:defRPr>
            </a:lvl5pPr>
            <a:lvl6pPr marL="2562377" indent="-232943" defTabSz="941480" eaLnBrk="0" fontAlgn="base" hangingPunct="0">
              <a:spcBef>
                <a:spcPct val="30000"/>
              </a:spcBef>
              <a:spcAft>
                <a:spcPct val="0"/>
              </a:spcAft>
              <a:defRPr sz="1200">
                <a:solidFill>
                  <a:schemeClr val="tx1"/>
                </a:solidFill>
                <a:latin typeface="Arial" panose="020B0604020202020204" pitchFamily="34" charset="0"/>
              </a:defRPr>
            </a:lvl6pPr>
            <a:lvl7pPr marL="3028264" indent="-232943" defTabSz="941480" eaLnBrk="0" fontAlgn="base" hangingPunct="0">
              <a:spcBef>
                <a:spcPct val="30000"/>
              </a:spcBef>
              <a:spcAft>
                <a:spcPct val="0"/>
              </a:spcAft>
              <a:defRPr sz="1200">
                <a:solidFill>
                  <a:schemeClr val="tx1"/>
                </a:solidFill>
                <a:latin typeface="Arial" panose="020B0604020202020204" pitchFamily="34" charset="0"/>
              </a:defRPr>
            </a:lvl7pPr>
            <a:lvl8pPr marL="3494151" indent="-232943" defTabSz="941480" eaLnBrk="0" fontAlgn="base" hangingPunct="0">
              <a:spcBef>
                <a:spcPct val="30000"/>
              </a:spcBef>
              <a:spcAft>
                <a:spcPct val="0"/>
              </a:spcAft>
              <a:defRPr sz="1200">
                <a:solidFill>
                  <a:schemeClr val="tx1"/>
                </a:solidFill>
                <a:latin typeface="Arial" panose="020B0604020202020204" pitchFamily="34" charset="0"/>
              </a:defRPr>
            </a:lvl8pPr>
            <a:lvl9pPr marL="3960038" indent="-232943" defTabSz="94148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4B400F5-D43D-4BAC-BB68-472B856B9F86}" type="slidenum">
              <a:rPr lang="en-US" altLang="en-US"/>
              <a:pPr>
                <a:spcBef>
                  <a:spcPct val="0"/>
                </a:spcBef>
              </a:pPr>
              <a:t>17</a:t>
            </a:fld>
            <a:endParaRPr lang="en-US" altLang="en-US"/>
          </a:p>
        </p:txBody>
      </p:sp>
      <p:sp>
        <p:nvSpPr>
          <p:cNvPr id="50179" name="Rectangle 2">
            <a:extLst>
              <a:ext uri="{FF2B5EF4-FFF2-40B4-BE49-F238E27FC236}">
                <a16:creationId xmlns:a16="http://schemas.microsoft.com/office/drawing/2014/main" id="{82AB39BC-83DE-4993-B94B-736036D75F1B}"/>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96C906F0-967C-4619-9493-D1838593DA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ILM – now thru 2008 in HeinOnline…note, can ignore the date on the Record (says to 2004) – over 90K results for “Treaties” can sort by date, title, relevance….</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State Dept. FOIA site: 1700 agreement since mid-1980s….also Treaties in Force page, explains US view of/def of a Treaty v. Executive Agmt…page covers both</a:t>
            </a:r>
          </a:p>
          <a:p>
            <a:pPr eaLnBrk="1" hangingPunct="1"/>
            <a:endParaRPr lang="en-US" altLang="zh-CN">
              <a:latin typeface="Arial" panose="020B0604020202020204" pitchFamily="34" charset="0"/>
            </a:endParaRPr>
          </a:p>
          <a:p>
            <a:pPr eaLnBrk="1" hangingPunct="1"/>
            <a:r>
              <a:rPr lang="en-US" altLang="zh-CN">
                <a:latin typeface="Arial" panose="020B0604020202020204" pitchFamily="34" charset="0"/>
              </a:rPr>
              <a:t>Go to State Dept. “Treaty Affairs” page if interested in current treaties…</a:t>
            </a:r>
          </a:p>
          <a:p>
            <a:pPr eaLnBrk="1" hangingPunct="1"/>
            <a:endParaRPr lang="en-US" altLang="zh-CN">
              <a:latin typeface="Arial" panose="020B0604020202020204" pitchFamily="34" charset="0"/>
            </a:endParaRPr>
          </a:p>
          <a:p>
            <a:pPr eaLnBrk="1" hangingPunct="1"/>
            <a:r>
              <a:rPr lang="en-US" altLang="en-US">
                <a:latin typeface="Arial" panose="020B0604020202020204" pitchFamily="34" charset="0"/>
              </a:rPr>
              <a:t>http://foia.state.gov/SearchColls/CollsSearch.asp</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HeinOnline…Guide to….</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TIAS just updated three years…to 1999 (Treaties and International ACT Series)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520FCA5D-180A-414E-B0BC-B831D9414D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480">
              <a:spcBef>
                <a:spcPct val="30000"/>
              </a:spcBef>
              <a:defRPr sz="1200">
                <a:solidFill>
                  <a:schemeClr val="tx1"/>
                </a:solidFill>
                <a:latin typeface="Arial" panose="020B0604020202020204" pitchFamily="34" charset="0"/>
              </a:defRPr>
            </a:lvl1pPr>
            <a:lvl2pPr marL="757066" indent="-291179" defTabSz="941480">
              <a:spcBef>
                <a:spcPct val="30000"/>
              </a:spcBef>
              <a:defRPr sz="1200">
                <a:solidFill>
                  <a:schemeClr val="tx1"/>
                </a:solidFill>
                <a:latin typeface="Arial" panose="020B0604020202020204" pitchFamily="34" charset="0"/>
              </a:defRPr>
            </a:lvl2pPr>
            <a:lvl3pPr marL="1164717" indent="-232943" defTabSz="941480">
              <a:spcBef>
                <a:spcPct val="30000"/>
              </a:spcBef>
              <a:defRPr sz="1200">
                <a:solidFill>
                  <a:schemeClr val="tx1"/>
                </a:solidFill>
                <a:latin typeface="Arial" panose="020B0604020202020204" pitchFamily="34" charset="0"/>
              </a:defRPr>
            </a:lvl3pPr>
            <a:lvl4pPr marL="1630604" indent="-232943" defTabSz="941480">
              <a:spcBef>
                <a:spcPct val="30000"/>
              </a:spcBef>
              <a:defRPr sz="1200">
                <a:solidFill>
                  <a:schemeClr val="tx1"/>
                </a:solidFill>
                <a:latin typeface="Arial" panose="020B0604020202020204" pitchFamily="34" charset="0"/>
              </a:defRPr>
            </a:lvl4pPr>
            <a:lvl5pPr marL="2096491" indent="-232943" defTabSz="941480">
              <a:spcBef>
                <a:spcPct val="30000"/>
              </a:spcBef>
              <a:defRPr sz="1200">
                <a:solidFill>
                  <a:schemeClr val="tx1"/>
                </a:solidFill>
                <a:latin typeface="Arial" panose="020B0604020202020204" pitchFamily="34" charset="0"/>
              </a:defRPr>
            </a:lvl5pPr>
            <a:lvl6pPr marL="2562377" indent="-232943" defTabSz="941480" eaLnBrk="0" fontAlgn="base" hangingPunct="0">
              <a:spcBef>
                <a:spcPct val="30000"/>
              </a:spcBef>
              <a:spcAft>
                <a:spcPct val="0"/>
              </a:spcAft>
              <a:defRPr sz="1200">
                <a:solidFill>
                  <a:schemeClr val="tx1"/>
                </a:solidFill>
                <a:latin typeface="Arial" panose="020B0604020202020204" pitchFamily="34" charset="0"/>
              </a:defRPr>
            </a:lvl6pPr>
            <a:lvl7pPr marL="3028264" indent="-232943" defTabSz="941480" eaLnBrk="0" fontAlgn="base" hangingPunct="0">
              <a:spcBef>
                <a:spcPct val="30000"/>
              </a:spcBef>
              <a:spcAft>
                <a:spcPct val="0"/>
              </a:spcAft>
              <a:defRPr sz="1200">
                <a:solidFill>
                  <a:schemeClr val="tx1"/>
                </a:solidFill>
                <a:latin typeface="Arial" panose="020B0604020202020204" pitchFamily="34" charset="0"/>
              </a:defRPr>
            </a:lvl7pPr>
            <a:lvl8pPr marL="3494151" indent="-232943" defTabSz="941480" eaLnBrk="0" fontAlgn="base" hangingPunct="0">
              <a:spcBef>
                <a:spcPct val="30000"/>
              </a:spcBef>
              <a:spcAft>
                <a:spcPct val="0"/>
              </a:spcAft>
              <a:defRPr sz="1200">
                <a:solidFill>
                  <a:schemeClr val="tx1"/>
                </a:solidFill>
                <a:latin typeface="Arial" panose="020B0604020202020204" pitchFamily="34" charset="0"/>
              </a:defRPr>
            </a:lvl8pPr>
            <a:lvl9pPr marL="3960038" indent="-232943" defTabSz="94148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4C773FF-F79C-49FF-A53B-F30FDB9C0CF8}" type="slidenum">
              <a:rPr lang="en-US" altLang="en-US"/>
              <a:pPr>
                <a:spcBef>
                  <a:spcPct val="0"/>
                </a:spcBef>
              </a:pPr>
              <a:t>18</a:t>
            </a:fld>
            <a:endParaRPr lang="en-US" altLang="en-US"/>
          </a:p>
        </p:txBody>
      </p:sp>
      <p:sp>
        <p:nvSpPr>
          <p:cNvPr id="30723" name="Rectangle 2">
            <a:extLst>
              <a:ext uri="{FF2B5EF4-FFF2-40B4-BE49-F238E27FC236}">
                <a16:creationId xmlns:a16="http://schemas.microsoft.com/office/drawing/2014/main" id="{D1EF694F-8EAC-4307-8128-3F5DAF63B12D}"/>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C7474ECE-A157-496B-B27B-3F35D7D980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Treaty – the most basic international document … and when you’ve had a bit of experience you will be able to tell from the citation that this is a UN Treaty (UNTS) and the United States is a party (US) … you don’t even have to know anything about the treaty..</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May not always be called a Treaty…other terms are: Agreements, Covenants, Accords, Conventions, Charters, Protocols, Memoranda of Understanding, Exchange of Notes – the term can indicate certain things about the understanding between the parties, but terms may mean different things in different time periods or in different situations. Treaty…defined at citation above?</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Could do this as a question to the students….</a:t>
            </a:r>
          </a:p>
          <a:p>
            <a:pPr eaLnBrk="1" hangingPunct="1"/>
            <a:r>
              <a:rPr lang="en-US" altLang="en-US">
                <a:latin typeface="Arial" panose="020B0604020202020204" pitchFamily="34" charset="0"/>
              </a:rPr>
              <a:t>There is a lot of information you are going to want to know about a treaty…Who are the parties? When was it signed? Is it in force? Was it ratified? Were there Reservations? How do you cite it?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Keep that in mind as we go through the next slides.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DC11A898-489D-42D8-9ED2-D19EB9FC16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480">
              <a:spcBef>
                <a:spcPct val="30000"/>
              </a:spcBef>
              <a:defRPr sz="1200">
                <a:solidFill>
                  <a:schemeClr val="tx1"/>
                </a:solidFill>
                <a:latin typeface="Arial" panose="020B0604020202020204" pitchFamily="34" charset="0"/>
              </a:defRPr>
            </a:lvl1pPr>
            <a:lvl2pPr marL="757066" indent="-291179" defTabSz="941480">
              <a:spcBef>
                <a:spcPct val="30000"/>
              </a:spcBef>
              <a:defRPr sz="1200">
                <a:solidFill>
                  <a:schemeClr val="tx1"/>
                </a:solidFill>
                <a:latin typeface="Arial" panose="020B0604020202020204" pitchFamily="34" charset="0"/>
              </a:defRPr>
            </a:lvl2pPr>
            <a:lvl3pPr marL="1164717" indent="-232943" defTabSz="941480">
              <a:spcBef>
                <a:spcPct val="30000"/>
              </a:spcBef>
              <a:defRPr sz="1200">
                <a:solidFill>
                  <a:schemeClr val="tx1"/>
                </a:solidFill>
                <a:latin typeface="Arial" panose="020B0604020202020204" pitchFamily="34" charset="0"/>
              </a:defRPr>
            </a:lvl3pPr>
            <a:lvl4pPr marL="1630604" indent="-232943" defTabSz="941480">
              <a:spcBef>
                <a:spcPct val="30000"/>
              </a:spcBef>
              <a:defRPr sz="1200">
                <a:solidFill>
                  <a:schemeClr val="tx1"/>
                </a:solidFill>
                <a:latin typeface="Arial" panose="020B0604020202020204" pitchFamily="34" charset="0"/>
              </a:defRPr>
            </a:lvl4pPr>
            <a:lvl5pPr marL="2096491" indent="-232943" defTabSz="941480">
              <a:spcBef>
                <a:spcPct val="30000"/>
              </a:spcBef>
              <a:defRPr sz="1200">
                <a:solidFill>
                  <a:schemeClr val="tx1"/>
                </a:solidFill>
                <a:latin typeface="Arial" panose="020B0604020202020204" pitchFamily="34" charset="0"/>
              </a:defRPr>
            </a:lvl5pPr>
            <a:lvl6pPr marL="2562377" indent="-232943" defTabSz="941480" eaLnBrk="0" fontAlgn="base" hangingPunct="0">
              <a:spcBef>
                <a:spcPct val="30000"/>
              </a:spcBef>
              <a:spcAft>
                <a:spcPct val="0"/>
              </a:spcAft>
              <a:defRPr sz="1200">
                <a:solidFill>
                  <a:schemeClr val="tx1"/>
                </a:solidFill>
                <a:latin typeface="Arial" panose="020B0604020202020204" pitchFamily="34" charset="0"/>
              </a:defRPr>
            </a:lvl6pPr>
            <a:lvl7pPr marL="3028264" indent="-232943" defTabSz="941480" eaLnBrk="0" fontAlgn="base" hangingPunct="0">
              <a:spcBef>
                <a:spcPct val="30000"/>
              </a:spcBef>
              <a:spcAft>
                <a:spcPct val="0"/>
              </a:spcAft>
              <a:defRPr sz="1200">
                <a:solidFill>
                  <a:schemeClr val="tx1"/>
                </a:solidFill>
                <a:latin typeface="Arial" panose="020B0604020202020204" pitchFamily="34" charset="0"/>
              </a:defRPr>
            </a:lvl7pPr>
            <a:lvl8pPr marL="3494151" indent="-232943" defTabSz="941480" eaLnBrk="0" fontAlgn="base" hangingPunct="0">
              <a:spcBef>
                <a:spcPct val="30000"/>
              </a:spcBef>
              <a:spcAft>
                <a:spcPct val="0"/>
              </a:spcAft>
              <a:defRPr sz="1200">
                <a:solidFill>
                  <a:schemeClr val="tx1"/>
                </a:solidFill>
                <a:latin typeface="Arial" panose="020B0604020202020204" pitchFamily="34" charset="0"/>
              </a:defRPr>
            </a:lvl8pPr>
            <a:lvl9pPr marL="3960038" indent="-232943" defTabSz="94148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33A0B60-C793-449E-A6B7-11AE680B068E}" type="slidenum">
              <a:rPr lang="en-US" altLang="en-US"/>
              <a:pPr>
                <a:spcBef>
                  <a:spcPct val="0"/>
                </a:spcBef>
              </a:pPr>
              <a:t>19</a:t>
            </a:fld>
            <a:endParaRPr lang="en-US" altLang="en-US"/>
          </a:p>
        </p:txBody>
      </p:sp>
      <p:sp>
        <p:nvSpPr>
          <p:cNvPr id="70659" name="Rectangle 2">
            <a:extLst>
              <a:ext uri="{FF2B5EF4-FFF2-40B4-BE49-F238E27FC236}">
                <a16:creationId xmlns:a16="http://schemas.microsoft.com/office/drawing/2014/main" id="{34ABE624-69F5-4BEF-8685-F7D626199985}"/>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BFD1BA28-7554-4EAB-95F4-2921E1A571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 worked on the KI classification for law</a:t>
            </a:r>
          </a:p>
          <a:p>
            <a:r>
              <a:rPr lang="en-US" dirty="0"/>
              <a:t>Kate at norlin now working on the E classification, Jim…</a:t>
            </a:r>
          </a:p>
        </p:txBody>
      </p:sp>
      <p:sp>
        <p:nvSpPr>
          <p:cNvPr id="4" name="Slide Number Placeholder 3"/>
          <p:cNvSpPr>
            <a:spLocks noGrp="1"/>
          </p:cNvSpPr>
          <p:nvPr>
            <p:ph type="sldNum" sz="quarter" idx="5"/>
          </p:nvPr>
        </p:nvSpPr>
        <p:spPr/>
        <p:txBody>
          <a:bodyPr/>
          <a:lstStyle/>
          <a:p>
            <a:fld id="{A600DD24-9618-46B0-9340-5AD8DDA349E5}" type="slidenum">
              <a:rPr lang="en-US" smtClean="0"/>
              <a:t>2</a:t>
            </a:fld>
            <a:endParaRPr lang="en-US"/>
          </a:p>
        </p:txBody>
      </p:sp>
    </p:spTree>
    <p:extLst>
      <p:ext uri="{BB962C8B-B14F-4D97-AF65-F5344CB8AC3E}">
        <p14:creationId xmlns:p14="http://schemas.microsoft.com/office/powerpoint/2010/main" val="12132875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Minority rights / self-determination</a:t>
            </a:r>
          </a:p>
          <a:p>
            <a:pPr fontAlgn="t"/>
            <a:br>
              <a:rPr lang="en-US" dirty="0">
                <a:effectLst/>
              </a:rPr>
            </a:br>
            <a:endParaRPr lang="en-US" dirty="0">
              <a:effectLst/>
            </a:endParaRPr>
          </a:p>
          <a:p>
            <a:pPr fontAlgn="t"/>
            <a:r>
              <a:rPr lang="en-US" dirty="0">
                <a:effectLst/>
              </a:rPr>
              <a:t>165 views Jul 23, 2023</a:t>
            </a:r>
          </a:p>
          <a:p>
            <a:r>
              <a:rPr lang="en-US" dirty="0">
                <a:solidFill>
                  <a:srgbClr val="131313"/>
                </a:solidFill>
                <a:effectLst/>
              </a:rPr>
              <a:t>In 1923 Deskaheh, Chief of the Iroquois League, representing the Six Nations of the Iroquois Confederacy, left Canada to go on a mission to Geneva (Switzerland). He hoped to attend the League of Nations (now the United Nations) in order to have it recognize the sovereignty of the Iroquois: "The constituent members of the State of the Six Nations of the Iroquois, that is to say, the Mohawk, the Oneida, the Onondaga, the Cayuga, the Seneca and the Tuscarora, now are, and have been for many centuries, organised and self-governing peoples, respectively, within domains of their own, and united in the oldest League of Nations, the League of the Iroquois...". Read on: </a:t>
            </a:r>
            <a:r>
              <a:rPr lang="en-US" u="none" strike="noStrike" dirty="0">
                <a:solidFill>
                  <a:srgbClr val="065FD4"/>
                </a:solidFill>
                <a:effectLst/>
                <a:hlinkClick r:id="rId3"/>
              </a:rPr>
              <a:t>https://www.docip.org/en/oral-history...</a:t>
            </a:r>
            <a:r>
              <a:rPr lang="en-US" dirty="0">
                <a:solidFill>
                  <a:srgbClr val="131313"/>
                </a:solidFill>
                <a:effectLst/>
              </a:rPr>
              <a:t> On July 18, a photo exhibition titled 'Deskaheh in Geneva 1923-2023: Defending Haudenosaunee Sovereignty' was inaugurated on the banks of Lake Geneva following a solidarity march of Indigenous Peoples in attendance at the 16th session of the UN's Expert Mechanism on the Rights of Indigenous Peoples. Read more: </a:t>
            </a:r>
            <a:r>
              <a:rPr lang="en-US" u="none" strike="noStrike" dirty="0">
                <a:solidFill>
                  <a:srgbClr val="065FD4"/>
                </a:solidFill>
                <a:effectLst/>
                <a:hlinkClick r:id="rId4"/>
              </a:rPr>
              <a:t>https://www.geneve.ch/en/themes/inter...</a:t>
            </a:r>
            <a:r>
              <a:rPr lang="en-US" dirty="0">
                <a:solidFill>
                  <a:srgbClr val="131313"/>
                </a:solidFill>
                <a:effectLst/>
              </a:rPr>
              <a:t> </a:t>
            </a:r>
            <a:endParaRPr lang="en-US" dirty="0"/>
          </a:p>
        </p:txBody>
      </p:sp>
      <p:sp>
        <p:nvSpPr>
          <p:cNvPr id="4" name="Slide Number Placeholder 3"/>
          <p:cNvSpPr>
            <a:spLocks noGrp="1"/>
          </p:cNvSpPr>
          <p:nvPr>
            <p:ph type="sldNum" sz="quarter" idx="5"/>
          </p:nvPr>
        </p:nvSpPr>
        <p:spPr/>
        <p:txBody>
          <a:bodyPr/>
          <a:lstStyle/>
          <a:p>
            <a:fld id="{A600DD24-9618-46B0-9340-5AD8DDA349E5}" type="slidenum">
              <a:rPr lang="en-US" smtClean="0"/>
              <a:t>20</a:t>
            </a:fld>
            <a:endParaRPr lang="en-US"/>
          </a:p>
        </p:txBody>
      </p:sp>
    </p:spTree>
    <p:extLst>
      <p:ext uri="{BB962C8B-B14F-4D97-AF65-F5344CB8AC3E}">
        <p14:creationId xmlns:p14="http://schemas.microsoft.com/office/powerpoint/2010/main" val="4258685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F5BC8B31-D22A-4C50-BB91-0B707C77E5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480">
              <a:spcBef>
                <a:spcPct val="30000"/>
              </a:spcBef>
              <a:defRPr sz="1200">
                <a:solidFill>
                  <a:schemeClr val="tx1"/>
                </a:solidFill>
                <a:latin typeface="Arial" panose="020B0604020202020204" pitchFamily="34" charset="0"/>
              </a:defRPr>
            </a:lvl1pPr>
            <a:lvl2pPr marL="757066" indent="-291179" defTabSz="941480">
              <a:spcBef>
                <a:spcPct val="30000"/>
              </a:spcBef>
              <a:defRPr sz="1200">
                <a:solidFill>
                  <a:schemeClr val="tx1"/>
                </a:solidFill>
                <a:latin typeface="Arial" panose="020B0604020202020204" pitchFamily="34" charset="0"/>
              </a:defRPr>
            </a:lvl2pPr>
            <a:lvl3pPr marL="1164717" indent="-232943" defTabSz="941480">
              <a:spcBef>
                <a:spcPct val="30000"/>
              </a:spcBef>
              <a:defRPr sz="1200">
                <a:solidFill>
                  <a:schemeClr val="tx1"/>
                </a:solidFill>
                <a:latin typeface="Arial" panose="020B0604020202020204" pitchFamily="34" charset="0"/>
              </a:defRPr>
            </a:lvl3pPr>
            <a:lvl4pPr marL="1630604" indent="-232943" defTabSz="941480">
              <a:spcBef>
                <a:spcPct val="30000"/>
              </a:spcBef>
              <a:defRPr sz="1200">
                <a:solidFill>
                  <a:schemeClr val="tx1"/>
                </a:solidFill>
                <a:latin typeface="Arial" panose="020B0604020202020204" pitchFamily="34" charset="0"/>
              </a:defRPr>
            </a:lvl4pPr>
            <a:lvl5pPr marL="2096491" indent="-232943" defTabSz="941480">
              <a:spcBef>
                <a:spcPct val="30000"/>
              </a:spcBef>
              <a:defRPr sz="1200">
                <a:solidFill>
                  <a:schemeClr val="tx1"/>
                </a:solidFill>
                <a:latin typeface="Arial" panose="020B0604020202020204" pitchFamily="34" charset="0"/>
              </a:defRPr>
            </a:lvl5pPr>
            <a:lvl6pPr marL="2562377" indent="-232943" defTabSz="941480" eaLnBrk="0" fontAlgn="base" hangingPunct="0">
              <a:spcBef>
                <a:spcPct val="30000"/>
              </a:spcBef>
              <a:spcAft>
                <a:spcPct val="0"/>
              </a:spcAft>
              <a:defRPr sz="1200">
                <a:solidFill>
                  <a:schemeClr val="tx1"/>
                </a:solidFill>
                <a:latin typeface="Arial" panose="020B0604020202020204" pitchFamily="34" charset="0"/>
              </a:defRPr>
            </a:lvl6pPr>
            <a:lvl7pPr marL="3028264" indent="-232943" defTabSz="941480" eaLnBrk="0" fontAlgn="base" hangingPunct="0">
              <a:spcBef>
                <a:spcPct val="30000"/>
              </a:spcBef>
              <a:spcAft>
                <a:spcPct val="0"/>
              </a:spcAft>
              <a:defRPr sz="1200">
                <a:solidFill>
                  <a:schemeClr val="tx1"/>
                </a:solidFill>
                <a:latin typeface="Arial" panose="020B0604020202020204" pitchFamily="34" charset="0"/>
              </a:defRPr>
            </a:lvl7pPr>
            <a:lvl8pPr marL="3494151" indent="-232943" defTabSz="941480" eaLnBrk="0" fontAlgn="base" hangingPunct="0">
              <a:spcBef>
                <a:spcPct val="30000"/>
              </a:spcBef>
              <a:spcAft>
                <a:spcPct val="0"/>
              </a:spcAft>
              <a:defRPr sz="1200">
                <a:solidFill>
                  <a:schemeClr val="tx1"/>
                </a:solidFill>
                <a:latin typeface="Arial" panose="020B0604020202020204" pitchFamily="34" charset="0"/>
              </a:defRPr>
            </a:lvl8pPr>
            <a:lvl9pPr marL="3960038" indent="-232943" defTabSz="94148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0797EDA-BF8E-4698-B4A2-AC37DBFF21F1}" type="slidenum">
              <a:rPr lang="en-US" altLang="en-US"/>
              <a:pPr>
                <a:spcBef>
                  <a:spcPct val="0"/>
                </a:spcBef>
              </a:pPr>
              <a:t>21</a:t>
            </a:fld>
            <a:endParaRPr lang="en-US" altLang="en-US"/>
          </a:p>
        </p:txBody>
      </p:sp>
      <p:sp>
        <p:nvSpPr>
          <p:cNvPr id="14339" name="Rectangle 2">
            <a:extLst>
              <a:ext uri="{FF2B5EF4-FFF2-40B4-BE49-F238E27FC236}">
                <a16:creationId xmlns:a16="http://schemas.microsoft.com/office/drawing/2014/main" id="{C293BCE1-0EB4-4BA7-950E-0084A9AF718D}"/>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EC7049F5-913D-43DA-BCF6-7764269589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0DD24-9618-46B0-9340-5AD8DDA349E5}" type="slidenum">
              <a:rPr lang="en-US" smtClean="0"/>
              <a:t>22</a:t>
            </a:fld>
            <a:endParaRPr lang="en-US"/>
          </a:p>
        </p:txBody>
      </p:sp>
    </p:spTree>
    <p:extLst>
      <p:ext uri="{BB962C8B-B14F-4D97-AF65-F5344CB8AC3E}">
        <p14:creationId xmlns:p14="http://schemas.microsoft.com/office/powerpoint/2010/main" val="3203448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Customary Law – Important in the indigenous context for several reasons: it is a recognized form of law; UN Declaration is not a Treaty; many issues covered in the Declaration are related to existing treaties, but not all, Customary Law and Human Rights Law are the 2 general categories of law cited in connection with indigenous rights.</a:t>
            </a:r>
          </a:p>
        </p:txBody>
      </p:sp>
      <p:sp>
        <p:nvSpPr>
          <p:cNvPr id="4" name="Slide Number Placeholder 3"/>
          <p:cNvSpPr>
            <a:spLocks noGrp="1"/>
          </p:cNvSpPr>
          <p:nvPr>
            <p:ph type="sldNum" sz="quarter" idx="5"/>
          </p:nvPr>
        </p:nvSpPr>
        <p:spPr/>
        <p:txBody>
          <a:bodyPr/>
          <a:lstStyle/>
          <a:p>
            <a:fld id="{A600DD24-9618-46B0-9340-5AD8DDA349E5}" type="slidenum">
              <a:rPr lang="en-US" smtClean="0"/>
              <a:t>23</a:t>
            </a:fld>
            <a:endParaRPr lang="en-US"/>
          </a:p>
        </p:txBody>
      </p:sp>
    </p:spTree>
    <p:extLst>
      <p:ext uri="{BB962C8B-B14F-4D97-AF65-F5344CB8AC3E}">
        <p14:creationId xmlns:p14="http://schemas.microsoft.com/office/powerpoint/2010/main" val="21028657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6168484A-8980-402C-B5E1-88EAEA8E262D}"/>
              </a:ext>
            </a:extLst>
          </p:cNvPr>
          <p:cNvSpPr>
            <a:spLocks noGrp="1" noRot="1" noChangeAspect="1" noChangeArrowheads="1" noTextEdit="1"/>
          </p:cNvSpPr>
          <p:nvPr>
            <p:ph type="sldImg"/>
          </p:nvPr>
        </p:nvSpPr>
        <p:spPr>
          <a:ln/>
        </p:spPr>
      </p:sp>
      <p:sp>
        <p:nvSpPr>
          <p:cNvPr id="26627" name="Notes Placeholder 2">
            <a:extLst>
              <a:ext uri="{FF2B5EF4-FFF2-40B4-BE49-F238E27FC236}">
                <a16:creationId xmlns:a16="http://schemas.microsoft.com/office/drawing/2014/main" id="{272554A8-B499-4FA3-8A0E-475E01E10EC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Next Slide begins the UN – Higher levels </a:t>
            </a:r>
          </a:p>
          <a:p>
            <a:endParaRPr lang="en-US" altLang="en-US" dirty="0">
              <a:latin typeface="Arial" panose="020B0604020202020204" pitchFamily="34" charset="0"/>
            </a:endParaRPr>
          </a:p>
          <a:p>
            <a:r>
              <a:rPr lang="en-US" altLang="en-US" dirty="0">
                <a:latin typeface="Arial" panose="020B0604020202020204" pitchFamily="34" charset="0"/>
              </a:rPr>
              <a:t>Will want to know about State practices that create/constitute CIL --- will talk about those resources …. Yearbooks, state publications…later</a:t>
            </a:r>
          </a:p>
        </p:txBody>
      </p:sp>
      <p:sp>
        <p:nvSpPr>
          <p:cNvPr id="26628" name="Slide Number Placeholder 3">
            <a:extLst>
              <a:ext uri="{FF2B5EF4-FFF2-40B4-BE49-F238E27FC236}">
                <a16:creationId xmlns:a16="http://schemas.microsoft.com/office/drawing/2014/main" id="{207B7C49-C3F4-49A9-B34D-CABBD155A94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480">
              <a:spcBef>
                <a:spcPct val="30000"/>
              </a:spcBef>
              <a:defRPr sz="1200">
                <a:solidFill>
                  <a:schemeClr val="tx1"/>
                </a:solidFill>
                <a:latin typeface="Arial" panose="020B0604020202020204" pitchFamily="34" charset="0"/>
              </a:defRPr>
            </a:lvl1pPr>
            <a:lvl2pPr marL="757066" indent="-291179" defTabSz="941480">
              <a:spcBef>
                <a:spcPct val="30000"/>
              </a:spcBef>
              <a:defRPr sz="1200">
                <a:solidFill>
                  <a:schemeClr val="tx1"/>
                </a:solidFill>
                <a:latin typeface="Arial" panose="020B0604020202020204" pitchFamily="34" charset="0"/>
              </a:defRPr>
            </a:lvl2pPr>
            <a:lvl3pPr marL="1164717" indent="-232943" defTabSz="941480">
              <a:spcBef>
                <a:spcPct val="30000"/>
              </a:spcBef>
              <a:defRPr sz="1200">
                <a:solidFill>
                  <a:schemeClr val="tx1"/>
                </a:solidFill>
                <a:latin typeface="Arial" panose="020B0604020202020204" pitchFamily="34" charset="0"/>
              </a:defRPr>
            </a:lvl3pPr>
            <a:lvl4pPr marL="1630604" indent="-232943" defTabSz="941480">
              <a:spcBef>
                <a:spcPct val="30000"/>
              </a:spcBef>
              <a:defRPr sz="1200">
                <a:solidFill>
                  <a:schemeClr val="tx1"/>
                </a:solidFill>
                <a:latin typeface="Arial" panose="020B0604020202020204" pitchFamily="34" charset="0"/>
              </a:defRPr>
            </a:lvl4pPr>
            <a:lvl5pPr marL="2096491" indent="-232943" defTabSz="941480">
              <a:spcBef>
                <a:spcPct val="30000"/>
              </a:spcBef>
              <a:defRPr sz="1200">
                <a:solidFill>
                  <a:schemeClr val="tx1"/>
                </a:solidFill>
                <a:latin typeface="Arial" panose="020B0604020202020204" pitchFamily="34" charset="0"/>
              </a:defRPr>
            </a:lvl5pPr>
            <a:lvl6pPr marL="2562377" indent="-232943" defTabSz="941480" eaLnBrk="0" fontAlgn="base" hangingPunct="0">
              <a:spcBef>
                <a:spcPct val="30000"/>
              </a:spcBef>
              <a:spcAft>
                <a:spcPct val="0"/>
              </a:spcAft>
              <a:defRPr sz="1200">
                <a:solidFill>
                  <a:schemeClr val="tx1"/>
                </a:solidFill>
                <a:latin typeface="Arial" panose="020B0604020202020204" pitchFamily="34" charset="0"/>
              </a:defRPr>
            </a:lvl6pPr>
            <a:lvl7pPr marL="3028264" indent="-232943" defTabSz="941480" eaLnBrk="0" fontAlgn="base" hangingPunct="0">
              <a:spcBef>
                <a:spcPct val="30000"/>
              </a:spcBef>
              <a:spcAft>
                <a:spcPct val="0"/>
              </a:spcAft>
              <a:defRPr sz="1200">
                <a:solidFill>
                  <a:schemeClr val="tx1"/>
                </a:solidFill>
                <a:latin typeface="Arial" panose="020B0604020202020204" pitchFamily="34" charset="0"/>
              </a:defRPr>
            </a:lvl7pPr>
            <a:lvl8pPr marL="3494151" indent="-232943" defTabSz="941480" eaLnBrk="0" fontAlgn="base" hangingPunct="0">
              <a:spcBef>
                <a:spcPct val="30000"/>
              </a:spcBef>
              <a:spcAft>
                <a:spcPct val="0"/>
              </a:spcAft>
              <a:defRPr sz="1200">
                <a:solidFill>
                  <a:schemeClr val="tx1"/>
                </a:solidFill>
                <a:latin typeface="Arial" panose="020B0604020202020204" pitchFamily="34" charset="0"/>
              </a:defRPr>
            </a:lvl8pPr>
            <a:lvl9pPr marL="3960038" indent="-232943" defTabSz="94148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4D45A85-F926-4EC9-89ED-1D03D110DBFB}" type="slidenum">
              <a:rPr lang="en-US" altLang="en-US"/>
              <a:pPr>
                <a:spcBef>
                  <a:spcPct val="0"/>
                </a:spcBef>
              </a:pPr>
              <a:t>24</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888B0DD3-2DAF-4831-B8D7-63B7DFBEEC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480">
              <a:spcBef>
                <a:spcPct val="30000"/>
              </a:spcBef>
              <a:defRPr sz="1200">
                <a:solidFill>
                  <a:schemeClr val="tx1"/>
                </a:solidFill>
                <a:latin typeface="Arial" panose="020B0604020202020204" pitchFamily="34" charset="0"/>
              </a:defRPr>
            </a:lvl1pPr>
            <a:lvl2pPr marL="757066" indent="-291179" defTabSz="941480">
              <a:spcBef>
                <a:spcPct val="30000"/>
              </a:spcBef>
              <a:defRPr sz="1200">
                <a:solidFill>
                  <a:schemeClr val="tx1"/>
                </a:solidFill>
                <a:latin typeface="Arial" panose="020B0604020202020204" pitchFamily="34" charset="0"/>
              </a:defRPr>
            </a:lvl2pPr>
            <a:lvl3pPr marL="1164717" indent="-232943" defTabSz="941480">
              <a:spcBef>
                <a:spcPct val="30000"/>
              </a:spcBef>
              <a:defRPr sz="1200">
                <a:solidFill>
                  <a:schemeClr val="tx1"/>
                </a:solidFill>
                <a:latin typeface="Arial" panose="020B0604020202020204" pitchFamily="34" charset="0"/>
              </a:defRPr>
            </a:lvl3pPr>
            <a:lvl4pPr marL="1630604" indent="-232943" defTabSz="941480">
              <a:spcBef>
                <a:spcPct val="30000"/>
              </a:spcBef>
              <a:defRPr sz="1200">
                <a:solidFill>
                  <a:schemeClr val="tx1"/>
                </a:solidFill>
                <a:latin typeface="Arial" panose="020B0604020202020204" pitchFamily="34" charset="0"/>
              </a:defRPr>
            </a:lvl4pPr>
            <a:lvl5pPr marL="2096491" indent="-232943" defTabSz="941480">
              <a:spcBef>
                <a:spcPct val="30000"/>
              </a:spcBef>
              <a:defRPr sz="1200">
                <a:solidFill>
                  <a:schemeClr val="tx1"/>
                </a:solidFill>
                <a:latin typeface="Arial" panose="020B0604020202020204" pitchFamily="34" charset="0"/>
              </a:defRPr>
            </a:lvl5pPr>
            <a:lvl6pPr marL="2562377" indent="-232943" defTabSz="941480" eaLnBrk="0" fontAlgn="base" hangingPunct="0">
              <a:spcBef>
                <a:spcPct val="30000"/>
              </a:spcBef>
              <a:spcAft>
                <a:spcPct val="0"/>
              </a:spcAft>
              <a:defRPr sz="1200">
                <a:solidFill>
                  <a:schemeClr val="tx1"/>
                </a:solidFill>
                <a:latin typeface="Arial" panose="020B0604020202020204" pitchFamily="34" charset="0"/>
              </a:defRPr>
            </a:lvl6pPr>
            <a:lvl7pPr marL="3028264" indent="-232943" defTabSz="941480" eaLnBrk="0" fontAlgn="base" hangingPunct="0">
              <a:spcBef>
                <a:spcPct val="30000"/>
              </a:spcBef>
              <a:spcAft>
                <a:spcPct val="0"/>
              </a:spcAft>
              <a:defRPr sz="1200">
                <a:solidFill>
                  <a:schemeClr val="tx1"/>
                </a:solidFill>
                <a:latin typeface="Arial" panose="020B0604020202020204" pitchFamily="34" charset="0"/>
              </a:defRPr>
            </a:lvl7pPr>
            <a:lvl8pPr marL="3494151" indent="-232943" defTabSz="941480" eaLnBrk="0" fontAlgn="base" hangingPunct="0">
              <a:spcBef>
                <a:spcPct val="30000"/>
              </a:spcBef>
              <a:spcAft>
                <a:spcPct val="0"/>
              </a:spcAft>
              <a:defRPr sz="1200">
                <a:solidFill>
                  <a:schemeClr val="tx1"/>
                </a:solidFill>
                <a:latin typeface="Arial" panose="020B0604020202020204" pitchFamily="34" charset="0"/>
              </a:defRPr>
            </a:lvl8pPr>
            <a:lvl9pPr marL="3960038" indent="-232943" defTabSz="94148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FA43FA0-E3F5-4854-8535-73E6BA1B92DA}" type="slidenum">
              <a:rPr lang="en-US" altLang="en-US"/>
              <a:pPr>
                <a:spcBef>
                  <a:spcPct val="0"/>
                </a:spcBef>
              </a:pPr>
              <a:t>25</a:t>
            </a:fld>
            <a:endParaRPr lang="en-US" altLang="en-US"/>
          </a:p>
        </p:txBody>
      </p:sp>
      <p:sp>
        <p:nvSpPr>
          <p:cNvPr id="24579" name="Rectangle 2">
            <a:extLst>
              <a:ext uri="{FF2B5EF4-FFF2-40B4-BE49-F238E27FC236}">
                <a16:creationId xmlns:a16="http://schemas.microsoft.com/office/drawing/2014/main" id="{2E912B65-1367-4EA8-831E-2FCC7B314AA8}"/>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116C9030-752D-4BD7-BA17-D109B8D84C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OK…Where would you look for article 38?  </a:t>
            </a:r>
          </a:p>
          <a:p>
            <a:pPr eaLnBrk="1" hangingPunct="1"/>
            <a:r>
              <a:rPr lang="en-US" altLang="en-US" dirty="0"/>
              <a:t>Decisions &amp; Resolutions of IGOs &amp; NGOs</a:t>
            </a:r>
            <a:endParaRPr lang="en-US" altLang="en-US" dirty="0">
              <a:latin typeface="Arial" panose="020B0604020202020204" pitchFamily="34" charset="0"/>
            </a:endParaRPr>
          </a:p>
          <a:p>
            <a:pPr eaLnBrk="1" hangingPunct="1"/>
            <a:r>
              <a:rPr lang="en-US" altLang="en-US" dirty="0">
                <a:latin typeface="Arial" panose="020B0604020202020204" pitchFamily="34" charset="0"/>
              </a:rPr>
              <a:t>So, we refer to international law and it sounds as if it is “singular” but its not…no Wexis to organize it so have to do more organizing and analyzing before you start … remember, no single sources… different sources, different terms, variations on terms…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We will be looking at resources that discuss all these sources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Conventions, Treaties, etc.</a:t>
            </a:r>
          </a:p>
          <a:p>
            <a:r>
              <a:rPr lang="en-US" altLang="en-US" b="1" dirty="0">
                <a:latin typeface="Arial" panose="020B0604020202020204" pitchFamily="34" charset="0"/>
              </a:rPr>
              <a:t>Article 38</a:t>
            </a:r>
          </a:p>
          <a:p>
            <a:r>
              <a:rPr lang="en-US" altLang="en-US" dirty="0">
                <a:latin typeface="Arial" panose="020B0604020202020204" pitchFamily="34" charset="0"/>
              </a:rPr>
              <a:t>1. The Court, whose function is to decide in accordance with international law such disputes as are submitted to it, shall apply: </a:t>
            </a:r>
          </a:p>
          <a:p>
            <a:r>
              <a:rPr lang="en-US" altLang="en-US" dirty="0">
                <a:latin typeface="Arial" panose="020B0604020202020204" pitchFamily="34" charset="0"/>
              </a:rPr>
              <a:t>a. international conventions, whether general or particular, establishing rules expressly recognized by the contesting states; </a:t>
            </a:r>
          </a:p>
          <a:p>
            <a:r>
              <a:rPr lang="en-US" altLang="en-US" dirty="0">
                <a:latin typeface="Arial" panose="020B0604020202020204" pitchFamily="34" charset="0"/>
              </a:rPr>
              <a:t>b. international custom, as evidence of a general practice accepted as law; </a:t>
            </a:r>
          </a:p>
          <a:p>
            <a:r>
              <a:rPr lang="en-US" altLang="en-US" dirty="0">
                <a:latin typeface="Arial" panose="020B0604020202020204" pitchFamily="34" charset="0"/>
              </a:rPr>
              <a:t>c. the general principles of law recognized by civilized nations; </a:t>
            </a:r>
          </a:p>
          <a:p>
            <a:r>
              <a:rPr lang="en-US" altLang="en-US" dirty="0">
                <a:latin typeface="Arial" panose="020B0604020202020204" pitchFamily="34" charset="0"/>
              </a:rPr>
              <a:t>d. subject to the provisions of Article 59, judicial decisions and the teachings of the most highly qualified publicists of the various nations, as subsidiary means for the determination of rules of law. </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International custom – the practice of states – how do you know what these are? (one useful place to start is with yearbooks…)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General principles of law, Judicial decisions</a:t>
            </a:r>
          </a:p>
          <a:p>
            <a:pPr eaLnBrk="1" hangingPunct="1"/>
            <a:r>
              <a:rPr lang="en-US" altLang="en-US" dirty="0">
                <a:latin typeface="Arial" panose="020B0604020202020204" pitchFamily="34" charset="0"/>
              </a:rPr>
              <a:t>	of ICJ,….</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Writings of international law jurists – (remember we just looked at the Courses of the Hague…we’ll see some Legal Classics on HeinOnline)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Let’s start by talking about Treaties….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 Assembly, Security Council, Economic and Social Council, Secretariat, ICJ, Trusteeship Council</a:t>
            </a:r>
          </a:p>
        </p:txBody>
      </p:sp>
      <p:sp>
        <p:nvSpPr>
          <p:cNvPr id="4" name="Slide Number Placeholder 3"/>
          <p:cNvSpPr>
            <a:spLocks noGrp="1"/>
          </p:cNvSpPr>
          <p:nvPr>
            <p:ph type="sldNum" sz="quarter" idx="5"/>
          </p:nvPr>
        </p:nvSpPr>
        <p:spPr/>
        <p:txBody>
          <a:bodyPr/>
          <a:lstStyle/>
          <a:p>
            <a:fld id="{A600DD24-9618-46B0-9340-5AD8DDA349E5}" type="slidenum">
              <a:rPr lang="en-US" smtClean="0"/>
              <a:t>26</a:t>
            </a:fld>
            <a:endParaRPr lang="en-US"/>
          </a:p>
        </p:txBody>
      </p:sp>
    </p:spTree>
    <p:extLst>
      <p:ext uri="{BB962C8B-B14F-4D97-AF65-F5344CB8AC3E}">
        <p14:creationId xmlns:p14="http://schemas.microsoft.com/office/powerpoint/2010/main" val="10098230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0DD24-9618-46B0-9340-5AD8DDA349E5}" type="slidenum">
              <a:rPr lang="en-US" smtClean="0"/>
              <a:t>27</a:t>
            </a:fld>
            <a:endParaRPr lang="en-US"/>
          </a:p>
        </p:txBody>
      </p:sp>
    </p:spTree>
    <p:extLst>
      <p:ext uri="{BB962C8B-B14F-4D97-AF65-F5344CB8AC3E}">
        <p14:creationId xmlns:p14="http://schemas.microsoft.com/office/powerpoint/2010/main" val="13333591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0DD24-9618-46B0-9340-5AD8DDA349E5}" type="slidenum">
              <a:rPr lang="en-US" smtClean="0"/>
              <a:t>28</a:t>
            </a:fld>
            <a:endParaRPr lang="en-US"/>
          </a:p>
        </p:txBody>
      </p:sp>
    </p:spTree>
    <p:extLst>
      <p:ext uri="{BB962C8B-B14F-4D97-AF65-F5344CB8AC3E}">
        <p14:creationId xmlns:p14="http://schemas.microsoft.com/office/powerpoint/2010/main" val="37573547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0DD24-9618-46B0-9340-5AD8DDA349E5}" type="slidenum">
              <a:rPr lang="en-US" smtClean="0"/>
              <a:t>29</a:t>
            </a:fld>
            <a:endParaRPr lang="en-US"/>
          </a:p>
        </p:txBody>
      </p:sp>
    </p:spTree>
    <p:extLst>
      <p:ext uri="{BB962C8B-B14F-4D97-AF65-F5344CB8AC3E}">
        <p14:creationId xmlns:p14="http://schemas.microsoft.com/office/powerpoint/2010/main" val="194652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0DD24-9618-46B0-9340-5AD8DDA349E5}" type="slidenum">
              <a:rPr lang="en-US" smtClean="0"/>
              <a:t>3</a:t>
            </a:fld>
            <a:endParaRPr lang="en-US"/>
          </a:p>
        </p:txBody>
      </p:sp>
    </p:spTree>
    <p:extLst>
      <p:ext uri="{BB962C8B-B14F-4D97-AF65-F5344CB8AC3E}">
        <p14:creationId xmlns:p14="http://schemas.microsoft.com/office/powerpoint/2010/main" val="30575583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0DD24-9618-46B0-9340-5AD8DDA349E5}" type="slidenum">
              <a:rPr lang="en-US" smtClean="0"/>
              <a:t>30</a:t>
            </a:fld>
            <a:endParaRPr lang="en-US"/>
          </a:p>
        </p:txBody>
      </p:sp>
    </p:spTree>
    <p:extLst>
      <p:ext uri="{BB962C8B-B14F-4D97-AF65-F5344CB8AC3E}">
        <p14:creationId xmlns:p14="http://schemas.microsoft.com/office/powerpoint/2010/main" val="26548896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0DD24-9618-46B0-9340-5AD8DDA349E5}" type="slidenum">
              <a:rPr lang="en-US" smtClean="0"/>
              <a:t>31</a:t>
            </a:fld>
            <a:endParaRPr lang="en-US"/>
          </a:p>
        </p:txBody>
      </p:sp>
    </p:spTree>
    <p:extLst>
      <p:ext uri="{BB962C8B-B14F-4D97-AF65-F5344CB8AC3E}">
        <p14:creationId xmlns:p14="http://schemas.microsoft.com/office/powerpoint/2010/main" val="11785913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site will allow you to search treaties for detailed information such as the parties, the date in effect, reservations, ratifications, etc. But each treaty will also have its own page </a:t>
            </a:r>
          </a:p>
        </p:txBody>
      </p:sp>
      <p:sp>
        <p:nvSpPr>
          <p:cNvPr id="4" name="Slide Number Placeholder 3"/>
          <p:cNvSpPr>
            <a:spLocks noGrp="1"/>
          </p:cNvSpPr>
          <p:nvPr>
            <p:ph type="sldNum" sz="quarter" idx="5"/>
          </p:nvPr>
        </p:nvSpPr>
        <p:spPr/>
        <p:txBody>
          <a:bodyPr/>
          <a:lstStyle/>
          <a:p>
            <a:fld id="{A600DD24-9618-46B0-9340-5AD8DDA349E5}" type="slidenum">
              <a:rPr lang="en-US" smtClean="0"/>
              <a:t>32</a:t>
            </a:fld>
            <a:endParaRPr lang="en-US"/>
          </a:p>
        </p:txBody>
      </p:sp>
    </p:spTree>
    <p:extLst>
      <p:ext uri="{BB962C8B-B14F-4D97-AF65-F5344CB8AC3E}">
        <p14:creationId xmlns:p14="http://schemas.microsoft.com/office/powerpoint/2010/main" val="10240637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0DD24-9618-46B0-9340-5AD8DDA349E5}" type="slidenum">
              <a:rPr lang="en-US" smtClean="0"/>
              <a:t>33</a:t>
            </a:fld>
            <a:endParaRPr lang="en-US"/>
          </a:p>
        </p:txBody>
      </p:sp>
    </p:spTree>
    <p:extLst>
      <p:ext uri="{BB962C8B-B14F-4D97-AF65-F5344CB8AC3E}">
        <p14:creationId xmlns:p14="http://schemas.microsoft.com/office/powerpoint/2010/main" val="38896955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0DD24-9618-46B0-9340-5AD8DDA349E5}" type="slidenum">
              <a:rPr lang="en-US" smtClean="0"/>
              <a:t>34</a:t>
            </a:fld>
            <a:endParaRPr lang="en-US"/>
          </a:p>
        </p:txBody>
      </p:sp>
    </p:spTree>
    <p:extLst>
      <p:ext uri="{BB962C8B-B14F-4D97-AF65-F5344CB8AC3E}">
        <p14:creationId xmlns:p14="http://schemas.microsoft.com/office/powerpoint/2010/main" val="24512763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0DD24-9618-46B0-9340-5AD8DDA349E5}" type="slidenum">
              <a:rPr lang="en-US" smtClean="0"/>
              <a:t>35</a:t>
            </a:fld>
            <a:endParaRPr lang="en-US"/>
          </a:p>
        </p:txBody>
      </p:sp>
    </p:spTree>
    <p:extLst>
      <p:ext uri="{BB962C8B-B14F-4D97-AF65-F5344CB8AC3E}">
        <p14:creationId xmlns:p14="http://schemas.microsoft.com/office/powerpoint/2010/main" val="12963130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0DD24-9618-46B0-9340-5AD8DDA349E5}" type="slidenum">
              <a:rPr lang="en-US" smtClean="0"/>
              <a:t>36</a:t>
            </a:fld>
            <a:endParaRPr lang="en-US"/>
          </a:p>
        </p:txBody>
      </p:sp>
    </p:spTree>
    <p:extLst>
      <p:ext uri="{BB962C8B-B14F-4D97-AF65-F5344CB8AC3E}">
        <p14:creationId xmlns:p14="http://schemas.microsoft.com/office/powerpoint/2010/main" val="18656377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Deskaheh, Original modern delegation </a:t>
            </a:r>
          </a:p>
          <a:p>
            <a:r>
              <a:rPr lang="en-US" dirty="0"/>
              <a:t>Cobo Report</a:t>
            </a:r>
          </a:p>
          <a:p>
            <a:r>
              <a:rPr lang="en-US" dirty="0"/>
              <a:t>Roberto </a:t>
            </a:r>
            <a:r>
              <a:rPr lang="en-US" dirty="0" err="1"/>
              <a:t>Stavenhagen</a:t>
            </a:r>
            <a:endParaRPr lang="en-US" dirty="0"/>
          </a:p>
        </p:txBody>
      </p:sp>
      <p:sp>
        <p:nvSpPr>
          <p:cNvPr id="4" name="Slide Number Placeholder 3"/>
          <p:cNvSpPr>
            <a:spLocks noGrp="1"/>
          </p:cNvSpPr>
          <p:nvPr>
            <p:ph type="sldNum" sz="quarter" idx="5"/>
          </p:nvPr>
        </p:nvSpPr>
        <p:spPr/>
        <p:txBody>
          <a:bodyPr/>
          <a:lstStyle/>
          <a:p>
            <a:fld id="{A600DD24-9618-46B0-9340-5AD8DDA349E5}" type="slidenum">
              <a:rPr lang="en-US" smtClean="0"/>
              <a:t>37</a:t>
            </a:fld>
            <a:endParaRPr lang="en-US"/>
          </a:p>
        </p:txBody>
      </p:sp>
    </p:spTree>
    <p:extLst>
      <p:ext uri="{BB962C8B-B14F-4D97-AF65-F5344CB8AC3E}">
        <p14:creationId xmlns:p14="http://schemas.microsoft.com/office/powerpoint/2010/main" val="614900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0DD24-9618-46B0-9340-5AD8DDA349E5}" type="slidenum">
              <a:rPr lang="en-US" smtClean="0"/>
              <a:t>38</a:t>
            </a:fld>
            <a:endParaRPr lang="en-US"/>
          </a:p>
        </p:txBody>
      </p:sp>
    </p:spTree>
    <p:extLst>
      <p:ext uri="{BB962C8B-B14F-4D97-AF65-F5344CB8AC3E}">
        <p14:creationId xmlns:p14="http://schemas.microsoft.com/office/powerpoint/2010/main" val="1663232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0DD24-9618-46B0-9340-5AD8DDA349E5}" type="slidenum">
              <a:rPr lang="en-US" smtClean="0"/>
              <a:t>39</a:t>
            </a:fld>
            <a:endParaRPr lang="en-US"/>
          </a:p>
        </p:txBody>
      </p:sp>
    </p:spTree>
    <p:extLst>
      <p:ext uri="{BB962C8B-B14F-4D97-AF65-F5344CB8AC3E}">
        <p14:creationId xmlns:p14="http://schemas.microsoft.com/office/powerpoint/2010/main" val="3385877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0DD24-9618-46B0-9340-5AD8DDA349E5}" type="slidenum">
              <a:rPr lang="en-US" smtClean="0"/>
              <a:t>4</a:t>
            </a:fld>
            <a:endParaRPr lang="en-US"/>
          </a:p>
        </p:txBody>
      </p:sp>
    </p:spTree>
    <p:extLst>
      <p:ext uri="{BB962C8B-B14F-4D97-AF65-F5344CB8AC3E}">
        <p14:creationId xmlns:p14="http://schemas.microsoft.com/office/powerpoint/2010/main" val="38212843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Indigenous Peoples falls under the topic of Equality and Non-Discrimination – Cannot show all the places you can find Indigenous issues discussed. Last I heard there were almost 40 different sites… many areas of interest</a:t>
            </a:r>
          </a:p>
        </p:txBody>
      </p:sp>
      <p:sp>
        <p:nvSpPr>
          <p:cNvPr id="4" name="Slide Number Placeholder 3"/>
          <p:cNvSpPr>
            <a:spLocks noGrp="1"/>
          </p:cNvSpPr>
          <p:nvPr>
            <p:ph type="sldNum" sz="quarter" idx="5"/>
          </p:nvPr>
        </p:nvSpPr>
        <p:spPr/>
        <p:txBody>
          <a:bodyPr/>
          <a:lstStyle/>
          <a:p>
            <a:fld id="{A600DD24-9618-46B0-9340-5AD8DDA349E5}" type="slidenum">
              <a:rPr lang="en-US" smtClean="0"/>
              <a:t>40</a:t>
            </a:fld>
            <a:endParaRPr lang="en-US"/>
          </a:p>
        </p:txBody>
      </p:sp>
    </p:spTree>
    <p:extLst>
      <p:ext uri="{BB962C8B-B14F-4D97-AF65-F5344CB8AC3E}">
        <p14:creationId xmlns:p14="http://schemas.microsoft.com/office/powerpoint/2010/main" val="17159617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UNPFII is the primary agency that deals only with Indigenous issues  - a high level legal advisory body to ECOSOC (the primary UN org) Annual meeting</a:t>
            </a:r>
          </a:p>
          <a:p>
            <a:endParaRPr lang="en-US" dirty="0"/>
          </a:p>
          <a:p>
            <a:r>
              <a:rPr lang="en-US" dirty="0" err="1"/>
              <a:t>WIPOLex</a:t>
            </a:r>
            <a:endParaRPr lang="en-US" dirty="0"/>
          </a:p>
          <a:p>
            <a:r>
              <a:rPr lang="en-US" dirty="0" err="1"/>
              <a:t>FAOLex</a:t>
            </a:r>
            <a:endParaRPr lang="en-US" dirty="0"/>
          </a:p>
          <a:p>
            <a:r>
              <a:rPr lang="en-US" dirty="0" err="1"/>
              <a:t>ECOLex</a:t>
            </a:r>
            <a:endParaRPr lang="en-US" dirty="0"/>
          </a:p>
          <a:p>
            <a:endParaRPr lang="en-US" dirty="0"/>
          </a:p>
        </p:txBody>
      </p:sp>
      <p:sp>
        <p:nvSpPr>
          <p:cNvPr id="4" name="Slide Number Placeholder 3"/>
          <p:cNvSpPr>
            <a:spLocks noGrp="1"/>
          </p:cNvSpPr>
          <p:nvPr>
            <p:ph type="sldNum" sz="quarter" idx="5"/>
          </p:nvPr>
        </p:nvSpPr>
        <p:spPr/>
        <p:txBody>
          <a:bodyPr/>
          <a:lstStyle/>
          <a:p>
            <a:fld id="{A600DD24-9618-46B0-9340-5AD8DDA349E5}" type="slidenum">
              <a:rPr lang="en-US" smtClean="0"/>
              <a:t>41</a:t>
            </a:fld>
            <a:endParaRPr lang="en-US"/>
          </a:p>
        </p:txBody>
      </p:sp>
    </p:spTree>
    <p:extLst>
      <p:ext uri="{BB962C8B-B14F-4D97-AF65-F5344CB8AC3E}">
        <p14:creationId xmlns:p14="http://schemas.microsoft.com/office/powerpoint/2010/main" val="35451373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outreach – a single individual – issues country reports – Interacts with Human Rights Council extensively  - First was </a:t>
            </a:r>
            <a:r>
              <a:rPr lang="en-US" dirty="0" err="1"/>
              <a:t>Rudolfo</a:t>
            </a:r>
            <a:r>
              <a:rPr lang="en-US" dirty="0"/>
              <a:t> </a:t>
            </a:r>
            <a:r>
              <a:rPr lang="en-US" dirty="0" err="1"/>
              <a:t>Stavenhagen</a:t>
            </a:r>
            <a:r>
              <a:rPr lang="en-US" dirty="0"/>
              <a:t>, Jim Anaya served 2 terms in this role prior to becoming Dean at CU Law.</a:t>
            </a:r>
          </a:p>
        </p:txBody>
      </p:sp>
      <p:sp>
        <p:nvSpPr>
          <p:cNvPr id="4" name="Slide Number Placeholder 3"/>
          <p:cNvSpPr>
            <a:spLocks noGrp="1"/>
          </p:cNvSpPr>
          <p:nvPr>
            <p:ph type="sldNum" sz="quarter" idx="5"/>
          </p:nvPr>
        </p:nvSpPr>
        <p:spPr/>
        <p:txBody>
          <a:bodyPr/>
          <a:lstStyle/>
          <a:p>
            <a:fld id="{A600DD24-9618-46B0-9340-5AD8DDA349E5}" type="slidenum">
              <a:rPr lang="en-US" smtClean="0"/>
              <a:t>42</a:t>
            </a:fld>
            <a:endParaRPr lang="en-US"/>
          </a:p>
        </p:txBody>
      </p:sp>
    </p:spTree>
    <p:extLst>
      <p:ext uri="{BB962C8B-B14F-4D97-AF65-F5344CB8AC3E}">
        <p14:creationId xmlns:p14="http://schemas.microsoft.com/office/powerpoint/2010/main" val="41639105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0DD24-9618-46B0-9340-5AD8DDA349E5}" type="slidenum">
              <a:rPr lang="en-US" smtClean="0"/>
              <a:t>43</a:t>
            </a:fld>
            <a:endParaRPr lang="en-US"/>
          </a:p>
        </p:txBody>
      </p:sp>
    </p:spTree>
    <p:extLst>
      <p:ext uri="{BB962C8B-B14F-4D97-AF65-F5344CB8AC3E}">
        <p14:creationId xmlns:p14="http://schemas.microsoft.com/office/powerpoint/2010/main" val="23868620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0DD24-9618-46B0-9340-5AD8DDA349E5}" type="slidenum">
              <a:rPr lang="en-US" smtClean="0"/>
              <a:t>44</a:t>
            </a:fld>
            <a:endParaRPr lang="en-US"/>
          </a:p>
        </p:txBody>
      </p:sp>
    </p:spTree>
    <p:extLst>
      <p:ext uri="{BB962C8B-B14F-4D97-AF65-F5344CB8AC3E}">
        <p14:creationId xmlns:p14="http://schemas.microsoft.com/office/powerpoint/2010/main" val="41021427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experts appointed by the Human Rights Council – deals with thematic issues, annually, and also with specific issues in countries. (Prof. Carpenter spent 2 terms on this committee)</a:t>
            </a:r>
          </a:p>
        </p:txBody>
      </p:sp>
      <p:sp>
        <p:nvSpPr>
          <p:cNvPr id="4" name="Slide Number Placeholder 3"/>
          <p:cNvSpPr>
            <a:spLocks noGrp="1"/>
          </p:cNvSpPr>
          <p:nvPr>
            <p:ph type="sldNum" sz="quarter" idx="5"/>
          </p:nvPr>
        </p:nvSpPr>
        <p:spPr/>
        <p:txBody>
          <a:bodyPr/>
          <a:lstStyle/>
          <a:p>
            <a:fld id="{A600DD24-9618-46B0-9340-5AD8DDA349E5}" type="slidenum">
              <a:rPr lang="en-US" smtClean="0"/>
              <a:t>45</a:t>
            </a:fld>
            <a:endParaRPr lang="en-US"/>
          </a:p>
        </p:txBody>
      </p:sp>
    </p:spTree>
    <p:extLst>
      <p:ext uri="{BB962C8B-B14F-4D97-AF65-F5344CB8AC3E}">
        <p14:creationId xmlns:p14="http://schemas.microsoft.com/office/powerpoint/2010/main" val="41206056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 has many sites that will provide much useful information. This is just one sample.</a:t>
            </a:r>
          </a:p>
        </p:txBody>
      </p:sp>
      <p:sp>
        <p:nvSpPr>
          <p:cNvPr id="4" name="Slide Number Placeholder 3"/>
          <p:cNvSpPr>
            <a:spLocks noGrp="1"/>
          </p:cNvSpPr>
          <p:nvPr>
            <p:ph type="sldNum" sz="quarter" idx="5"/>
          </p:nvPr>
        </p:nvSpPr>
        <p:spPr/>
        <p:txBody>
          <a:bodyPr/>
          <a:lstStyle/>
          <a:p>
            <a:fld id="{A600DD24-9618-46B0-9340-5AD8DDA349E5}" type="slidenum">
              <a:rPr lang="en-US" smtClean="0"/>
              <a:t>46</a:t>
            </a:fld>
            <a:endParaRPr lang="en-US"/>
          </a:p>
        </p:txBody>
      </p:sp>
    </p:spTree>
    <p:extLst>
      <p:ext uri="{BB962C8B-B14F-4D97-AF65-F5344CB8AC3E}">
        <p14:creationId xmlns:p14="http://schemas.microsoft.com/office/powerpoint/2010/main" val="5764421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Indigenous issues come up in so many agencies of the UN. While the term “Indigenous Peoples” has been established for common use by the UN DRIP, earlier conversations/committees/agencies may use terms such as “minority” or </a:t>
            </a:r>
          </a:p>
          <a:p>
            <a:r>
              <a:rPr lang="en-US" dirty="0"/>
              <a:t>Again…so may places  The Refugee site is great, WIPO is currently one of the more active agencies and just concluded a treaty on genetic resources (after decades) and there are still important issues under discussion for future treaties….odd mix of topics, term “biopiracy” is useful for an indigenous perspective.</a:t>
            </a:r>
          </a:p>
        </p:txBody>
      </p:sp>
      <p:sp>
        <p:nvSpPr>
          <p:cNvPr id="4" name="Slide Number Placeholder 3"/>
          <p:cNvSpPr>
            <a:spLocks noGrp="1"/>
          </p:cNvSpPr>
          <p:nvPr>
            <p:ph type="sldNum" sz="quarter" idx="5"/>
          </p:nvPr>
        </p:nvSpPr>
        <p:spPr/>
        <p:txBody>
          <a:bodyPr/>
          <a:lstStyle/>
          <a:p>
            <a:fld id="{A600DD24-9618-46B0-9340-5AD8DDA349E5}" type="slidenum">
              <a:rPr lang="en-US" smtClean="0"/>
              <a:t>47</a:t>
            </a:fld>
            <a:endParaRPr lang="en-US"/>
          </a:p>
        </p:txBody>
      </p:sp>
    </p:spTree>
    <p:extLst>
      <p:ext uri="{BB962C8B-B14F-4D97-AF65-F5344CB8AC3E}">
        <p14:creationId xmlns:p14="http://schemas.microsoft.com/office/powerpoint/2010/main" val="9596191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these subjects are applicable in both the international and domestic contexts, they are addressed considerably differently in individual countries. If looking at separate countries, remember to consult the Foreign Law Guide.</a:t>
            </a:r>
          </a:p>
        </p:txBody>
      </p:sp>
      <p:sp>
        <p:nvSpPr>
          <p:cNvPr id="4" name="Slide Number Placeholder 3"/>
          <p:cNvSpPr>
            <a:spLocks noGrp="1"/>
          </p:cNvSpPr>
          <p:nvPr>
            <p:ph type="sldNum" sz="quarter" idx="5"/>
          </p:nvPr>
        </p:nvSpPr>
        <p:spPr/>
        <p:txBody>
          <a:bodyPr/>
          <a:lstStyle/>
          <a:p>
            <a:fld id="{A600DD24-9618-46B0-9340-5AD8DDA349E5}" type="slidenum">
              <a:rPr lang="en-US" smtClean="0"/>
              <a:t>48</a:t>
            </a:fld>
            <a:endParaRPr lang="en-US"/>
          </a:p>
        </p:txBody>
      </p:sp>
    </p:spTree>
    <p:extLst>
      <p:ext uri="{BB962C8B-B14F-4D97-AF65-F5344CB8AC3E}">
        <p14:creationId xmlns:p14="http://schemas.microsoft.com/office/powerpoint/2010/main" val="41824254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0DD24-9618-46B0-9340-5AD8DDA349E5}" type="slidenum">
              <a:rPr lang="en-US" smtClean="0"/>
              <a:t>49</a:t>
            </a:fld>
            <a:endParaRPr lang="en-US"/>
          </a:p>
        </p:txBody>
      </p:sp>
    </p:spTree>
    <p:extLst>
      <p:ext uri="{BB962C8B-B14F-4D97-AF65-F5344CB8AC3E}">
        <p14:creationId xmlns:p14="http://schemas.microsoft.com/office/powerpoint/2010/main" val="1710429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Cardiff Index to Legal Abbreviations; International Citation Manager, Prince’s Bieber Dictionary of Legal Abbreviations, The Bluebook, Guide to Foreign and International Legal Citations</a:t>
            </a:r>
          </a:p>
        </p:txBody>
      </p:sp>
      <p:sp>
        <p:nvSpPr>
          <p:cNvPr id="4" name="Slide Number Placeholder 3"/>
          <p:cNvSpPr>
            <a:spLocks noGrp="1"/>
          </p:cNvSpPr>
          <p:nvPr>
            <p:ph type="sldNum" sz="quarter" idx="5"/>
          </p:nvPr>
        </p:nvSpPr>
        <p:spPr/>
        <p:txBody>
          <a:bodyPr/>
          <a:lstStyle/>
          <a:p>
            <a:fld id="{A600DD24-9618-46B0-9340-5AD8DDA349E5}" type="slidenum">
              <a:rPr lang="en-US" smtClean="0"/>
              <a:t>5</a:t>
            </a:fld>
            <a:endParaRPr lang="en-US"/>
          </a:p>
        </p:txBody>
      </p:sp>
    </p:spTree>
    <p:extLst>
      <p:ext uri="{BB962C8B-B14F-4D97-AF65-F5344CB8AC3E}">
        <p14:creationId xmlns:p14="http://schemas.microsoft.com/office/powerpoint/2010/main" val="20213920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DOCIP is very practical and useful on Indigenous Issues…easy to see what Treaties or other instruments are applicable right now. Comes out weekly.</a:t>
            </a:r>
          </a:p>
        </p:txBody>
      </p:sp>
      <p:sp>
        <p:nvSpPr>
          <p:cNvPr id="4" name="Slide Number Placeholder 3"/>
          <p:cNvSpPr>
            <a:spLocks noGrp="1"/>
          </p:cNvSpPr>
          <p:nvPr>
            <p:ph type="sldNum" sz="quarter" idx="5"/>
          </p:nvPr>
        </p:nvSpPr>
        <p:spPr/>
        <p:txBody>
          <a:bodyPr/>
          <a:lstStyle/>
          <a:p>
            <a:fld id="{A600DD24-9618-46B0-9340-5AD8DDA349E5}" type="slidenum">
              <a:rPr lang="en-US" smtClean="0"/>
              <a:t>50</a:t>
            </a:fld>
            <a:endParaRPr lang="en-US"/>
          </a:p>
        </p:txBody>
      </p:sp>
    </p:spTree>
    <p:extLst>
      <p:ext uri="{BB962C8B-B14F-4D97-AF65-F5344CB8AC3E}">
        <p14:creationId xmlns:p14="http://schemas.microsoft.com/office/powerpoint/2010/main" val="21736493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0DD24-9618-46B0-9340-5AD8DDA349E5}" type="slidenum">
              <a:rPr lang="en-US" smtClean="0"/>
              <a:t>51</a:t>
            </a:fld>
            <a:endParaRPr lang="en-US"/>
          </a:p>
        </p:txBody>
      </p:sp>
    </p:spTree>
    <p:extLst>
      <p:ext uri="{BB962C8B-B14F-4D97-AF65-F5344CB8AC3E}">
        <p14:creationId xmlns:p14="http://schemas.microsoft.com/office/powerpoint/2010/main" val="3789639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IWGIA is one of the oldest organizations to focus on Indigenous Issues. Annual review of different countries. Free online.</a:t>
            </a:r>
          </a:p>
          <a:p>
            <a:r>
              <a:rPr lang="en-US" dirty="0"/>
              <a:t>Mongabay is oriented to Latin America and primarily Environmental Issues…</a:t>
            </a:r>
          </a:p>
        </p:txBody>
      </p:sp>
      <p:sp>
        <p:nvSpPr>
          <p:cNvPr id="4" name="Slide Number Placeholder 3"/>
          <p:cNvSpPr>
            <a:spLocks noGrp="1"/>
          </p:cNvSpPr>
          <p:nvPr>
            <p:ph type="sldNum" sz="quarter" idx="5"/>
          </p:nvPr>
        </p:nvSpPr>
        <p:spPr/>
        <p:txBody>
          <a:bodyPr/>
          <a:lstStyle/>
          <a:p>
            <a:fld id="{A600DD24-9618-46B0-9340-5AD8DDA349E5}" type="slidenum">
              <a:rPr lang="en-US" smtClean="0"/>
              <a:t>52</a:t>
            </a:fld>
            <a:endParaRPr lang="en-US"/>
          </a:p>
        </p:txBody>
      </p:sp>
    </p:spTree>
    <p:extLst>
      <p:ext uri="{BB962C8B-B14F-4D97-AF65-F5344CB8AC3E}">
        <p14:creationId xmlns:p14="http://schemas.microsoft.com/office/powerpoint/2010/main" val="2699681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important land rights cases out of the African Union</a:t>
            </a:r>
          </a:p>
        </p:txBody>
      </p:sp>
      <p:sp>
        <p:nvSpPr>
          <p:cNvPr id="4" name="Slide Number Placeholder 3"/>
          <p:cNvSpPr>
            <a:spLocks noGrp="1"/>
          </p:cNvSpPr>
          <p:nvPr>
            <p:ph type="sldNum" sz="quarter" idx="5"/>
          </p:nvPr>
        </p:nvSpPr>
        <p:spPr/>
        <p:txBody>
          <a:bodyPr/>
          <a:lstStyle/>
          <a:p>
            <a:fld id="{A600DD24-9618-46B0-9340-5AD8DDA349E5}" type="slidenum">
              <a:rPr lang="en-US" smtClean="0"/>
              <a:t>53</a:t>
            </a:fld>
            <a:endParaRPr lang="en-US"/>
          </a:p>
        </p:txBody>
      </p:sp>
    </p:spTree>
    <p:extLst>
      <p:ext uri="{BB962C8B-B14F-4D97-AF65-F5344CB8AC3E}">
        <p14:creationId xmlns:p14="http://schemas.microsoft.com/office/powerpoint/2010/main" val="3587155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really Tribal Law, in the Americas…so foreign tribal law and U.S. Nations tribal codes. This was developed by the Library of Congress in conjunction with the development of the KI classification. This is part of the effort to decolonize the LoC classification and reflect/respect the/an indigenous world view.</a:t>
            </a:r>
          </a:p>
        </p:txBody>
      </p:sp>
      <p:sp>
        <p:nvSpPr>
          <p:cNvPr id="4" name="Slide Number Placeholder 3"/>
          <p:cNvSpPr>
            <a:spLocks noGrp="1"/>
          </p:cNvSpPr>
          <p:nvPr>
            <p:ph type="sldNum" sz="quarter" idx="5"/>
          </p:nvPr>
        </p:nvSpPr>
        <p:spPr/>
        <p:txBody>
          <a:bodyPr/>
          <a:lstStyle/>
          <a:p>
            <a:fld id="{A600DD24-9618-46B0-9340-5AD8DDA349E5}" type="slidenum">
              <a:rPr lang="en-US" smtClean="0"/>
              <a:t>54</a:t>
            </a:fld>
            <a:endParaRPr lang="en-US"/>
          </a:p>
        </p:txBody>
      </p:sp>
    </p:spTree>
    <p:extLst>
      <p:ext uri="{BB962C8B-B14F-4D97-AF65-F5344CB8AC3E}">
        <p14:creationId xmlns:p14="http://schemas.microsoft.com/office/powerpoint/2010/main" val="5865157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reports…Human Rights…there is so much information on the U.S. Dept of State site…also good for research on country policies</a:t>
            </a:r>
          </a:p>
        </p:txBody>
      </p:sp>
      <p:sp>
        <p:nvSpPr>
          <p:cNvPr id="4" name="Slide Number Placeholder 3"/>
          <p:cNvSpPr>
            <a:spLocks noGrp="1"/>
          </p:cNvSpPr>
          <p:nvPr>
            <p:ph type="sldNum" sz="quarter" idx="5"/>
          </p:nvPr>
        </p:nvSpPr>
        <p:spPr/>
        <p:txBody>
          <a:bodyPr/>
          <a:lstStyle/>
          <a:p>
            <a:fld id="{A600DD24-9618-46B0-9340-5AD8DDA349E5}" type="slidenum">
              <a:rPr lang="en-US" smtClean="0"/>
              <a:t>55</a:t>
            </a:fld>
            <a:endParaRPr lang="en-US"/>
          </a:p>
        </p:txBody>
      </p:sp>
    </p:spTree>
    <p:extLst>
      <p:ext uri="{BB962C8B-B14F-4D97-AF65-F5344CB8AC3E}">
        <p14:creationId xmlns:p14="http://schemas.microsoft.com/office/powerpoint/2010/main" val="6569852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do not recommend the Globalex guide on Indigenous Peoples – Language is important – see last slide… use of term “group” is not supportive of the UN DRIP, the description of the history is not very strong, The word “plight” is often an indication of old thinking (at best), can be seen as patronizing or just lazy.</a:t>
            </a:r>
          </a:p>
        </p:txBody>
      </p:sp>
      <p:sp>
        <p:nvSpPr>
          <p:cNvPr id="4" name="Slide Number Placeholder 3"/>
          <p:cNvSpPr>
            <a:spLocks noGrp="1"/>
          </p:cNvSpPr>
          <p:nvPr>
            <p:ph type="sldNum" sz="quarter" idx="5"/>
          </p:nvPr>
        </p:nvSpPr>
        <p:spPr/>
        <p:txBody>
          <a:bodyPr/>
          <a:lstStyle/>
          <a:p>
            <a:fld id="{A600DD24-9618-46B0-9340-5AD8DDA349E5}" type="slidenum">
              <a:rPr lang="en-US" smtClean="0"/>
              <a:t>56</a:t>
            </a:fld>
            <a:endParaRPr lang="en-US"/>
          </a:p>
        </p:txBody>
      </p:sp>
    </p:spTree>
    <p:extLst>
      <p:ext uri="{BB962C8B-B14F-4D97-AF65-F5344CB8AC3E}">
        <p14:creationId xmlns:p14="http://schemas.microsoft.com/office/powerpoint/2010/main" val="14770138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Indian Law Resource Center</a:t>
            </a:r>
          </a:p>
        </p:txBody>
      </p:sp>
      <p:sp>
        <p:nvSpPr>
          <p:cNvPr id="4" name="Slide Number Placeholder 3"/>
          <p:cNvSpPr>
            <a:spLocks noGrp="1"/>
          </p:cNvSpPr>
          <p:nvPr>
            <p:ph type="sldNum" sz="quarter" idx="5"/>
          </p:nvPr>
        </p:nvSpPr>
        <p:spPr/>
        <p:txBody>
          <a:bodyPr/>
          <a:lstStyle/>
          <a:p>
            <a:fld id="{A600DD24-9618-46B0-9340-5AD8DDA349E5}" type="slidenum">
              <a:rPr lang="en-US" smtClean="0"/>
              <a:t>57</a:t>
            </a:fld>
            <a:endParaRPr lang="en-US"/>
          </a:p>
        </p:txBody>
      </p:sp>
    </p:spTree>
    <p:extLst>
      <p:ext uri="{BB962C8B-B14F-4D97-AF65-F5344CB8AC3E}">
        <p14:creationId xmlns:p14="http://schemas.microsoft.com/office/powerpoint/2010/main" val="14216043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only is this an excellent resource for Indigenous research, but it is the initial “go to” research for all foreign law research. It is highly authoritative and provides concise, but extensive information on the legal system of different countries and also tells what resources are available and how to access them, as well as identifying areas that may be a challenge. (I liked the old version better, before Brill bought it.)</a:t>
            </a:r>
          </a:p>
        </p:txBody>
      </p:sp>
      <p:sp>
        <p:nvSpPr>
          <p:cNvPr id="4" name="Slide Number Placeholder 3"/>
          <p:cNvSpPr>
            <a:spLocks noGrp="1"/>
          </p:cNvSpPr>
          <p:nvPr>
            <p:ph type="sldNum" sz="quarter" idx="5"/>
          </p:nvPr>
        </p:nvSpPr>
        <p:spPr/>
        <p:txBody>
          <a:bodyPr/>
          <a:lstStyle/>
          <a:p>
            <a:fld id="{A600DD24-9618-46B0-9340-5AD8DDA349E5}" type="slidenum">
              <a:rPr lang="en-US" smtClean="0"/>
              <a:t>58</a:t>
            </a:fld>
            <a:endParaRPr lang="en-US"/>
          </a:p>
        </p:txBody>
      </p:sp>
    </p:spTree>
    <p:extLst>
      <p:ext uri="{BB962C8B-B14F-4D97-AF65-F5344CB8AC3E}">
        <p14:creationId xmlns:p14="http://schemas.microsoft.com/office/powerpoint/2010/main" val="15704765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Ned Blackhawk’s Book, the Rediscovery of America for more on the early treaty making and IL in early American History.</a:t>
            </a:r>
          </a:p>
        </p:txBody>
      </p:sp>
      <p:sp>
        <p:nvSpPr>
          <p:cNvPr id="4" name="Slide Number Placeholder 3"/>
          <p:cNvSpPr>
            <a:spLocks noGrp="1"/>
          </p:cNvSpPr>
          <p:nvPr>
            <p:ph type="sldNum" sz="quarter" idx="5"/>
          </p:nvPr>
        </p:nvSpPr>
        <p:spPr/>
        <p:txBody>
          <a:bodyPr/>
          <a:lstStyle/>
          <a:p>
            <a:fld id="{A600DD24-9618-46B0-9340-5AD8DDA349E5}" type="slidenum">
              <a:rPr lang="en-US" smtClean="0"/>
              <a:t>59</a:t>
            </a:fld>
            <a:endParaRPr lang="en-US"/>
          </a:p>
        </p:txBody>
      </p:sp>
    </p:spTree>
    <p:extLst>
      <p:ext uri="{BB962C8B-B14F-4D97-AF65-F5344CB8AC3E}">
        <p14:creationId xmlns:p14="http://schemas.microsoft.com/office/powerpoint/2010/main" val="2738249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Print (Prince’s Bieber) and online Cardiff Index to legal abbreviations</a:t>
            </a:r>
          </a:p>
        </p:txBody>
      </p:sp>
      <p:sp>
        <p:nvSpPr>
          <p:cNvPr id="4" name="Slide Number Placeholder 3"/>
          <p:cNvSpPr>
            <a:spLocks noGrp="1"/>
          </p:cNvSpPr>
          <p:nvPr>
            <p:ph type="sldNum" sz="quarter" idx="5"/>
          </p:nvPr>
        </p:nvSpPr>
        <p:spPr/>
        <p:txBody>
          <a:bodyPr/>
          <a:lstStyle/>
          <a:p>
            <a:fld id="{A600DD24-9618-46B0-9340-5AD8DDA349E5}" type="slidenum">
              <a:rPr lang="en-US" smtClean="0"/>
              <a:t>6</a:t>
            </a:fld>
            <a:endParaRPr lang="en-US"/>
          </a:p>
        </p:txBody>
      </p:sp>
    </p:spTree>
    <p:extLst>
      <p:ext uri="{BB962C8B-B14F-4D97-AF65-F5344CB8AC3E}">
        <p14:creationId xmlns:p14="http://schemas.microsoft.com/office/powerpoint/2010/main" val="12865874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subscribe to the symposium volumes, print.</a:t>
            </a:r>
          </a:p>
        </p:txBody>
      </p:sp>
      <p:sp>
        <p:nvSpPr>
          <p:cNvPr id="4" name="Slide Number Placeholder 3"/>
          <p:cNvSpPr>
            <a:spLocks noGrp="1"/>
          </p:cNvSpPr>
          <p:nvPr>
            <p:ph type="sldNum" sz="quarter" idx="5"/>
          </p:nvPr>
        </p:nvSpPr>
        <p:spPr/>
        <p:txBody>
          <a:bodyPr/>
          <a:lstStyle/>
          <a:p>
            <a:fld id="{A600DD24-9618-46B0-9340-5AD8DDA349E5}" type="slidenum">
              <a:rPr lang="en-US" smtClean="0"/>
              <a:t>60</a:t>
            </a:fld>
            <a:endParaRPr lang="en-US"/>
          </a:p>
        </p:txBody>
      </p:sp>
    </p:spTree>
    <p:extLst>
      <p:ext uri="{BB962C8B-B14F-4D97-AF65-F5344CB8AC3E}">
        <p14:creationId xmlns:p14="http://schemas.microsoft.com/office/powerpoint/2010/main" val="11930548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52400" algn="l"/>
            <a:r>
              <a:rPr lang="en-US" b="0" i="0" dirty="0">
                <a:solidFill>
                  <a:srgbClr val="333333"/>
                </a:solidFill>
                <a:effectLst/>
                <a:latin typeface="Open Sans" panose="020B0806030504020204" pitchFamily="34" charset="0"/>
              </a:rPr>
              <a:t>Except as otherwise provided in sections </a:t>
            </a:r>
            <a:r>
              <a:rPr lang="en-US" b="0" i="0" u="none" strike="noStrike" dirty="0">
                <a:solidFill>
                  <a:srgbClr val="001C72"/>
                </a:solidFill>
                <a:effectLst/>
                <a:latin typeface="Open Sans" panose="020B0806030504020204" pitchFamily="34" charset="0"/>
                <a:hlinkClick r:id="rId3"/>
              </a:rPr>
              <a:t>1154</a:t>
            </a:r>
            <a:r>
              <a:rPr lang="en-US" b="0" i="0" dirty="0">
                <a:solidFill>
                  <a:srgbClr val="333333"/>
                </a:solidFill>
                <a:effectLst/>
                <a:latin typeface="Open Sans" panose="020B0806030504020204" pitchFamily="34" charset="0"/>
              </a:rPr>
              <a:t> and </a:t>
            </a:r>
            <a:r>
              <a:rPr lang="en-US" b="0" i="0" u="none" strike="noStrike" dirty="0">
                <a:solidFill>
                  <a:srgbClr val="001C72"/>
                </a:solidFill>
                <a:effectLst/>
                <a:latin typeface="Open Sans" panose="020B0806030504020204" pitchFamily="34" charset="0"/>
                <a:hlinkClick r:id="rId4"/>
              </a:rPr>
              <a:t>1156</a:t>
            </a:r>
            <a:r>
              <a:rPr lang="en-US" b="0" i="0" dirty="0">
                <a:solidFill>
                  <a:srgbClr val="333333"/>
                </a:solidFill>
                <a:effectLst/>
                <a:latin typeface="Open Sans" panose="020B0806030504020204" pitchFamily="34" charset="0"/>
              </a:rPr>
              <a:t> of this title, the term </a:t>
            </a:r>
            <a:r>
              <a:rPr lang="en-US" b="0" i="0" u="none" strike="noStrike" dirty="0">
                <a:solidFill>
                  <a:srgbClr val="001C72"/>
                </a:solidFill>
                <a:effectLst/>
                <a:latin typeface="Open Sans" panose="020B0806030504020204" pitchFamily="34" charset="0"/>
                <a:hlinkClick r:id="rId5"/>
              </a:rPr>
              <a:t>“Indian country”</a:t>
            </a:r>
            <a:r>
              <a:rPr lang="en-US" b="0" i="0" dirty="0">
                <a:solidFill>
                  <a:srgbClr val="333333"/>
                </a:solidFill>
                <a:effectLst/>
                <a:latin typeface="Open Sans" panose="020B0806030504020204" pitchFamily="34" charset="0"/>
              </a:rPr>
              <a:t>, as used in this chapter, means (a) all land within the limits of any Indian reservation under the jurisdiction of the United States Government, notwithstanding the issuance of any patent, and, including rights-of-way running through the reservation, (b) all dependent Indian communities within the borders of the United States whether within the original or subsequently acquired territory thereof, and whether within or without the limits of a state, and (c) all Indian allotments, the Indian titles to which have not been extinguished, including rights-of-way running through the same.</a:t>
            </a:r>
          </a:p>
          <a:p>
            <a:pPr algn="l"/>
            <a:r>
              <a:rPr lang="en-US" b="0" i="0" dirty="0">
                <a:solidFill>
                  <a:srgbClr val="333333"/>
                </a:solidFill>
                <a:effectLst/>
                <a:latin typeface="Open Sans" panose="020B0806030504020204" pitchFamily="34" charset="0"/>
              </a:rPr>
              <a:t>(June 25, 1948, </a:t>
            </a:r>
            <a:r>
              <a:rPr lang="en-US" b="0" i="0" dirty="0" err="1">
                <a:solidFill>
                  <a:srgbClr val="333333"/>
                </a:solidFill>
                <a:effectLst/>
                <a:latin typeface="Open Sans" panose="020B0806030504020204" pitchFamily="34" charset="0"/>
              </a:rPr>
              <a:t>ch.</a:t>
            </a:r>
            <a:r>
              <a:rPr lang="en-US" b="0" i="0" dirty="0">
                <a:solidFill>
                  <a:srgbClr val="333333"/>
                </a:solidFill>
                <a:effectLst/>
                <a:latin typeface="Open Sans" panose="020B0806030504020204" pitchFamily="34" charset="0"/>
              </a:rPr>
              <a:t> 645, </a:t>
            </a:r>
            <a:r>
              <a:rPr lang="en-US" b="0" i="0" u="none" strike="noStrike" dirty="0">
                <a:solidFill>
                  <a:srgbClr val="001C72"/>
                </a:solidFill>
                <a:effectLst/>
                <a:latin typeface="Open Sans" panose="020B0806030504020204" pitchFamily="34" charset="0"/>
                <a:hlinkClick r:id="rId6"/>
              </a:rPr>
              <a:t>62 Stat. 757</a:t>
            </a:r>
            <a:r>
              <a:rPr lang="en-US" b="0" i="0" dirty="0">
                <a:solidFill>
                  <a:srgbClr val="333333"/>
                </a:solidFill>
                <a:effectLst/>
                <a:latin typeface="Open Sans" panose="020B0806030504020204" pitchFamily="34" charset="0"/>
              </a:rPr>
              <a:t>; May 24, 1949, </a:t>
            </a:r>
            <a:r>
              <a:rPr lang="en-US" b="0" i="0" dirty="0" err="1">
                <a:solidFill>
                  <a:srgbClr val="333333"/>
                </a:solidFill>
                <a:effectLst/>
                <a:latin typeface="Open Sans" panose="020B0806030504020204" pitchFamily="34" charset="0"/>
              </a:rPr>
              <a:t>ch.</a:t>
            </a:r>
            <a:r>
              <a:rPr lang="en-US" b="0" i="0" dirty="0">
                <a:solidFill>
                  <a:srgbClr val="333333"/>
                </a:solidFill>
                <a:effectLst/>
                <a:latin typeface="Open Sans" panose="020B0806030504020204" pitchFamily="34" charset="0"/>
              </a:rPr>
              <a:t> 139, § 25, </a:t>
            </a:r>
            <a:r>
              <a:rPr lang="en-US" b="0" i="0" u="none" strike="noStrike" dirty="0">
                <a:solidFill>
                  <a:srgbClr val="001C72"/>
                </a:solidFill>
                <a:effectLst/>
                <a:latin typeface="Open Sans" panose="020B0806030504020204" pitchFamily="34" charset="0"/>
                <a:hlinkClick r:id="rId7"/>
              </a:rPr>
              <a:t>63 Stat. 94</a:t>
            </a:r>
            <a:r>
              <a:rPr lang="en-US" b="0" i="0" dirty="0">
                <a:solidFill>
                  <a:srgbClr val="333333"/>
                </a:solidFill>
                <a:effectLst/>
                <a:latin typeface="Open Sans" panose="020B0806030504020204" pitchFamily="34" charset="0"/>
              </a:rPr>
              <a:t>.)</a:t>
            </a:r>
          </a:p>
          <a:p>
            <a:endParaRPr lang="en-US" dirty="0"/>
          </a:p>
        </p:txBody>
      </p:sp>
      <p:sp>
        <p:nvSpPr>
          <p:cNvPr id="4" name="Slide Number Placeholder 3"/>
          <p:cNvSpPr>
            <a:spLocks noGrp="1"/>
          </p:cNvSpPr>
          <p:nvPr>
            <p:ph type="sldNum" sz="quarter" idx="5"/>
          </p:nvPr>
        </p:nvSpPr>
        <p:spPr/>
        <p:txBody>
          <a:bodyPr/>
          <a:lstStyle/>
          <a:p>
            <a:fld id="{A600DD24-9618-46B0-9340-5AD8DDA349E5}" type="slidenum">
              <a:rPr lang="en-US" smtClean="0"/>
              <a:t>61</a:t>
            </a:fld>
            <a:endParaRPr lang="en-US"/>
          </a:p>
        </p:txBody>
      </p:sp>
    </p:spTree>
    <p:extLst>
      <p:ext uri="{BB962C8B-B14F-4D97-AF65-F5344CB8AC3E}">
        <p14:creationId xmlns:p14="http://schemas.microsoft.com/office/powerpoint/2010/main" val="10307677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print for Cohen??? Good grief… The law library has an original typed copy (multi volume) in the RBR…need to mention editions, who is updating</a:t>
            </a:r>
          </a:p>
        </p:txBody>
      </p:sp>
      <p:sp>
        <p:nvSpPr>
          <p:cNvPr id="4" name="Slide Number Placeholder 3"/>
          <p:cNvSpPr>
            <a:spLocks noGrp="1"/>
          </p:cNvSpPr>
          <p:nvPr>
            <p:ph type="sldNum" sz="quarter" idx="5"/>
          </p:nvPr>
        </p:nvSpPr>
        <p:spPr/>
        <p:txBody>
          <a:bodyPr/>
          <a:lstStyle/>
          <a:p>
            <a:fld id="{A600DD24-9618-46B0-9340-5AD8DDA349E5}" type="slidenum">
              <a:rPr lang="en-US" smtClean="0"/>
              <a:t>62</a:t>
            </a:fld>
            <a:endParaRPr lang="en-US"/>
          </a:p>
        </p:txBody>
      </p:sp>
    </p:spTree>
    <p:extLst>
      <p:ext uri="{BB962C8B-B14F-4D97-AF65-F5344CB8AC3E}">
        <p14:creationId xmlns:p14="http://schemas.microsoft.com/office/powerpoint/2010/main" val="31363237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0DD24-9618-46B0-9340-5AD8DDA349E5}" type="slidenum">
              <a:rPr lang="en-US" smtClean="0"/>
              <a:t>63</a:t>
            </a:fld>
            <a:endParaRPr lang="en-US"/>
          </a:p>
        </p:txBody>
      </p:sp>
    </p:spTree>
    <p:extLst>
      <p:ext uri="{BB962C8B-B14F-4D97-AF65-F5344CB8AC3E}">
        <p14:creationId xmlns:p14="http://schemas.microsoft.com/office/powerpoint/2010/main" val="8922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u="none" strike="noStrike" dirty="0">
                <a:solidFill>
                  <a:srgbClr val="555555"/>
                </a:solidFill>
                <a:effectLst/>
                <a:latin typeface="Arial" panose="020B0604020202020204" pitchFamily="34" charset="0"/>
                <a:hlinkClick r:id="rId3"/>
              </a:rPr>
              <a:t>Member Databases</a:t>
            </a:r>
            <a:endParaRPr lang="en-US" b="0" i="0" dirty="0">
              <a:solidFill>
                <a:srgbClr val="333333"/>
              </a:solidFill>
              <a:effectLst/>
              <a:latin typeface="Arial" panose="020B0604020202020204" pitchFamily="34" charset="0"/>
            </a:endParaRPr>
          </a:p>
          <a:p>
            <a:pPr algn="l">
              <a:buFont typeface="Arial" panose="020B0604020202020204" pitchFamily="34" charset="0"/>
              <a:buChar char="•"/>
            </a:pPr>
            <a:r>
              <a:rPr lang="en-US" b="0" i="0" u="none" strike="noStrike" dirty="0">
                <a:solidFill>
                  <a:srgbClr val="2954D1"/>
                </a:solidFill>
                <a:effectLst/>
                <a:latin typeface="Arial" panose="020B0604020202020204" pitchFamily="34" charset="0"/>
                <a:hlinkClick r:id="rId4"/>
              </a:rPr>
              <a:t>Westlaw</a:t>
            </a:r>
            <a:endParaRPr lang="en-US" b="0" i="0" dirty="0">
              <a:solidFill>
                <a:srgbClr val="333333"/>
              </a:solidFill>
              <a:effectLst/>
              <a:latin typeface="Arial" panose="020B0604020202020204" pitchFamily="34" charset="0"/>
            </a:endParaRPr>
          </a:p>
          <a:p>
            <a:pPr algn="l">
              <a:buFont typeface="Arial" panose="020B0604020202020204" pitchFamily="34" charset="0"/>
              <a:buChar char="•"/>
            </a:pPr>
            <a:r>
              <a:rPr lang="en-US" b="0" i="0" u="none" strike="noStrike" dirty="0">
                <a:solidFill>
                  <a:srgbClr val="2954D1"/>
                </a:solidFill>
                <a:effectLst/>
                <a:latin typeface="Arial" panose="020B0604020202020204" pitchFamily="34" charset="0"/>
                <a:hlinkClick r:id="rId5"/>
              </a:rPr>
              <a:t>Print</a:t>
            </a:r>
            <a:endParaRPr lang="en-US" b="0" i="0" dirty="0">
              <a:solidFill>
                <a:srgbClr val="333333"/>
              </a:solidFill>
              <a:effectLst/>
              <a:latin typeface="Arial" panose="020B0604020202020204" pitchFamily="34" charset="0"/>
            </a:endParaRPr>
          </a:p>
          <a:p>
            <a:pPr algn="l"/>
            <a:r>
              <a:rPr lang="en-US" b="0" i="0" dirty="0">
                <a:solidFill>
                  <a:srgbClr val="333333"/>
                </a:solidFill>
                <a:effectLst/>
                <a:latin typeface="Arial" panose="020B0604020202020204" pitchFamily="34" charset="0"/>
              </a:rPr>
              <a:t>The member database </a:t>
            </a:r>
            <a:r>
              <a:rPr lang="en-US" b="0" i="0" u="none" strike="noStrike" dirty="0">
                <a:solidFill>
                  <a:srgbClr val="2954D1"/>
                </a:solidFill>
                <a:effectLst/>
                <a:latin typeface="Arial" panose="020B0604020202020204" pitchFamily="34" charset="0"/>
                <a:hlinkClick r:id="rId6"/>
              </a:rPr>
              <a:t>HeinOnline</a:t>
            </a:r>
            <a:r>
              <a:rPr lang="en-US" b="0" i="0" dirty="0">
                <a:solidFill>
                  <a:srgbClr val="333333"/>
                </a:solidFill>
                <a:effectLst/>
                <a:latin typeface="Arial" panose="020B0604020202020204" pitchFamily="34" charset="0"/>
              </a:rPr>
              <a:t> includes access to the Restatements. Many drafts may also be available on HeinOnline. HeinOnline is also available in the library. For more HeinOnline Restatement access directions and search tips, see the </a:t>
            </a:r>
            <a:r>
              <a:rPr lang="en-US" b="0" i="0" u="none" strike="noStrike" dirty="0">
                <a:solidFill>
                  <a:srgbClr val="2954D1"/>
                </a:solidFill>
                <a:effectLst/>
                <a:latin typeface="Arial" panose="020B0604020202020204" pitchFamily="34" charset="0"/>
                <a:hlinkClick r:id="rId7"/>
              </a:rPr>
              <a:t>ALI on HeinOnline</a:t>
            </a:r>
            <a:r>
              <a:rPr lang="en-US" b="0" i="0" dirty="0">
                <a:solidFill>
                  <a:srgbClr val="333333"/>
                </a:solidFill>
                <a:effectLst/>
                <a:latin typeface="Arial" panose="020B0604020202020204" pitchFamily="34" charset="0"/>
              </a:rPr>
              <a:t> page of this guide.</a:t>
            </a:r>
          </a:p>
          <a:p>
            <a:pPr algn="l"/>
            <a:r>
              <a:rPr lang="en-US" b="1" i="0" u="none" strike="noStrike" dirty="0">
                <a:solidFill>
                  <a:srgbClr val="2954D1"/>
                </a:solidFill>
                <a:effectLst/>
                <a:latin typeface="Arial" panose="020B0604020202020204" pitchFamily="34" charset="0"/>
                <a:hlinkClick r:id="rId8"/>
              </a:rPr>
              <a:t>Restatement of the Law, Law of American Indians</a:t>
            </a:r>
            <a:endParaRPr lang="en-US" b="0" i="0" dirty="0">
              <a:solidFill>
                <a:srgbClr val="333333"/>
              </a:solidFill>
              <a:effectLst/>
              <a:latin typeface="Arial" panose="020B0604020202020204" pitchFamily="34" charset="0"/>
            </a:endParaRPr>
          </a:p>
          <a:p>
            <a:pPr algn="l">
              <a:buFont typeface="Arial" panose="020B0604020202020204" pitchFamily="34" charset="0"/>
              <a:buChar char="•"/>
            </a:pPr>
            <a:r>
              <a:rPr lang="en-US" b="0" i="0" dirty="0">
                <a:solidFill>
                  <a:srgbClr val="333333"/>
                </a:solidFill>
                <a:effectLst/>
                <a:latin typeface="Arial" panose="020B0604020202020204" pitchFamily="34" charset="0"/>
              </a:rPr>
              <a:t>Available on </a:t>
            </a:r>
            <a:r>
              <a:rPr lang="en-US" b="0" i="0" u="none" strike="noStrike" dirty="0">
                <a:solidFill>
                  <a:srgbClr val="2954D1"/>
                </a:solidFill>
                <a:effectLst/>
                <a:latin typeface="Arial" panose="020B0604020202020204" pitchFamily="34" charset="0"/>
                <a:hlinkClick r:id="rId6"/>
              </a:rPr>
              <a:t>HeinOnline</a:t>
            </a:r>
            <a:r>
              <a:rPr lang="en-US" b="0" i="0" dirty="0">
                <a:solidFill>
                  <a:srgbClr val="333333"/>
                </a:solidFill>
                <a:effectLst/>
                <a:latin typeface="Arial" panose="020B0604020202020204" pitchFamily="34" charset="0"/>
              </a:rPr>
              <a:t>. Coverage begins with 2013.</a:t>
            </a:r>
          </a:p>
          <a:p>
            <a:pPr algn="l">
              <a:buFont typeface="Arial" panose="020B0604020202020204" pitchFamily="34" charset="0"/>
              <a:buChar char="•"/>
            </a:pPr>
            <a:r>
              <a:rPr lang="en-US" b="0" i="0" dirty="0">
                <a:solidFill>
                  <a:srgbClr val="333333"/>
                </a:solidFill>
                <a:effectLst/>
                <a:latin typeface="Arial" panose="020B0604020202020204" pitchFamily="34" charset="0"/>
              </a:rPr>
              <a:t>Official Text Direct Access: </a:t>
            </a:r>
            <a:r>
              <a:rPr lang="en-US" b="0" i="0" u="none" strike="noStrike" dirty="0">
                <a:solidFill>
                  <a:srgbClr val="2954D1"/>
                </a:solidFill>
                <a:effectLst/>
                <a:latin typeface="Arial" panose="020B0604020202020204" pitchFamily="34" charset="0"/>
                <a:hlinkClick r:id="rId9"/>
              </a:rPr>
              <a:t>Law of American Indians</a:t>
            </a:r>
            <a:r>
              <a:rPr lang="en-US" b="0" i="0" dirty="0">
                <a:solidFill>
                  <a:srgbClr val="333333"/>
                </a:solidFill>
                <a:effectLst/>
                <a:latin typeface="Arial" panose="020B0604020202020204" pitchFamily="34" charset="0"/>
              </a:rPr>
              <a:t>.</a:t>
            </a:r>
          </a:p>
          <a:p>
            <a:pPr algn="l">
              <a:buFont typeface="Arial" panose="020B0604020202020204" pitchFamily="34" charset="0"/>
              <a:buChar char="•"/>
            </a:pPr>
            <a:r>
              <a:rPr lang="en-US" b="0" i="0" dirty="0">
                <a:solidFill>
                  <a:srgbClr val="333333"/>
                </a:solidFill>
                <a:effectLst/>
                <a:latin typeface="Arial" panose="020B0604020202020204" pitchFamily="34" charset="0"/>
              </a:rPr>
              <a:t>Once in </a:t>
            </a:r>
            <a:r>
              <a:rPr lang="en-US" b="0" i="0" u="none" strike="noStrike" dirty="0">
                <a:solidFill>
                  <a:srgbClr val="2954D1"/>
                </a:solidFill>
                <a:effectLst/>
                <a:latin typeface="Arial" panose="020B0604020202020204" pitchFamily="34" charset="0"/>
                <a:hlinkClick r:id="rId6"/>
              </a:rPr>
              <a:t>HeinOnline</a:t>
            </a:r>
            <a:r>
              <a:rPr lang="en-US" b="0" i="0" dirty="0">
                <a:solidFill>
                  <a:srgbClr val="333333"/>
                </a:solidFill>
                <a:effectLst/>
                <a:latin typeface="Arial" panose="020B0604020202020204" pitchFamily="34" charset="0"/>
              </a:rPr>
              <a:t>, select </a:t>
            </a:r>
            <a:r>
              <a:rPr lang="en-US" b="0" i="1" dirty="0">
                <a:solidFill>
                  <a:srgbClr val="333333"/>
                </a:solidFill>
                <a:effectLst/>
                <a:latin typeface="Arial" panose="020B0604020202020204" pitchFamily="34" charset="0"/>
              </a:rPr>
              <a:t>American Law Institute Library &gt; Restatements &amp; Principles of the Law &gt; Law of American Indians</a:t>
            </a:r>
            <a:endParaRPr lang="en-US" b="0" i="0" dirty="0">
              <a:solidFill>
                <a:srgbClr val="333333"/>
              </a:solidFill>
              <a:effectLst/>
              <a:latin typeface="Arial" panose="020B0604020202020204" pitchFamily="34" charset="0"/>
            </a:endParaRPr>
          </a:p>
          <a:p>
            <a:pPr algn="l">
              <a:buFont typeface="Arial" panose="020B0604020202020204" pitchFamily="34" charset="0"/>
              <a:buChar char="•"/>
            </a:pPr>
            <a:r>
              <a:rPr lang="en-US" b="0" i="0" dirty="0">
                <a:solidFill>
                  <a:srgbClr val="333333"/>
                </a:solidFill>
                <a:effectLst/>
                <a:latin typeface="Arial" panose="020B0604020202020204" pitchFamily="34" charset="0"/>
              </a:rPr>
              <a:t>Select Preliminary, Council, Discussion, Tentative, and Proposed Final Drafts. Full text may not be available for all drafts. The most recent case citations are also available. For more information about case citations, see the </a:t>
            </a:r>
            <a:r>
              <a:rPr lang="en-US" b="0" i="0" u="none" strike="noStrike" dirty="0">
                <a:solidFill>
                  <a:srgbClr val="2954D1"/>
                </a:solidFill>
                <a:effectLst/>
                <a:latin typeface="Arial" panose="020B0604020202020204" pitchFamily="34" charset="0"/>
                <a:hlinkClick r:id="rId10"/>
              </a:rPr>
              <a:t>Finding Annotations</a:t>
            </a:r>
            <a:r>
              <a:rPr lang="en-US" b="0" i="0" dirty="0">
                <a:solidFill>
                  <a:srgbClr val="333333"/>
                </a:solidFill>
                <a:effectLst/>
                <a:latin typeface="Arial" panose="020B0604020202020204" pitchFamily="34" charset="0"/>
              </a:rPr>
              <a:t> page of this guide.</a:t>
            </a:r>
          </a:p>
          <a:p>
            <a:pPr algn="l"/>
            <a:r>
              <a:rPr lang="en-US" b="1" i="0" dirty="0">
                <a:solidFill>
                  <a:srgbClr val="333333"/>
                </a:solidFill>
                <a:effectLst/>
                <a:latin typeface="Arial" panose="020B0604020202020204" pitchFamily="34" charset="0"/>
              </a:rPr>
              <a:t>Restatement of the Law, The Law of American Indians</a:t>
            </a:r>
            <a:endParaRPr lang="en-US" b="0" i="0" dirty="0">
              <a:solidFill>
                <a:srgbClr val="333333"/>
              </a:solidFill>
              <a:effectLst/>
              <a:latin typeface="Arial" panose="020B0604020202020204" pitchFamily="34" charset="0"/>
            </a:endParaRPr>
          </a:p>
          <a:p>
            <a:pPr algn="l">
              <a:buFont typeface="Arial" panose="020B0604020202020204" pitchFamily="34" charset="0"/>
              <a:buChar char="•"/>
            </a:pPr>
            <a:r>
              <a:rPr lang="en-US" b="0" i="0" dirty="0">
                <a:solidFill>
                  <a:srgbClr val="333333"/>
                </a:solidFill>
                <a:effectLst/>
                <a:latin typeface="Arial" panose="020B0604020202020204" pitchFamily="34" charset="0"/>
              </a:rPr>
              <a:t>Available on the library's </a:t>
            </a:r>
            <a:r>
              <a:rPr lang="en-US" b="1" i="0" dirty="0">
                <a:solidFill>
                  <a:srgbClr val="333333"/>
                </a:solidFill>
                <a:effectLst/>
                <a:latin typeface="Arial" panose="020B0604020202020204" pitchFamily="34" charset="0"/>
              </a:rPr>
              <a:t>Westlaw</a:t>
            </a:r>
            <a:r>
              <a:rPr lang="en-US" b="0" i="0" dirty="0">
                <a:solidFill>
                  <a:srgbClr val="333333"/>
                </a:solidFill>
                <a:effectLst/>
                <a:latin typeface="Arial" panose="020B0604020202020204" pitchFamily="34" charset="0"/>
              </a:rPr>
              <a:t> computers.</a:t>
            </a:r>
          </a:p>
          <a:p>
            <a:pPr algn="l">
              <a:buFont typeface="Arial" panose="020B0604020202020204" pitchFamily="34" charset="0"/>
              <a:buChar char="•"/>
            </a:pPr>
            <a:r>
              <a:rPr lang="en-US" b="0" i="0" dirty="0">
                <a:solidFill>
                  <a:srgbClr val="333333"/>
                </a:solidFill>
                <a:effectLst/>
                <a:latin typeface="Arial" panose="020B0604020202020204" pitchFamily="34" charset="0"/>
              </a:rPr>
              <a:t>Select archive materials (drafts) also available. From the Restatement of the Law, The Law of American Indians table of contents page, see the "Tools &amp; Resources" option on the right.</a:t>
            </a:r>
          </a:p>
          <a:p>
            <a:endParaRPr lang="en-US" dirty="0"/>
          </a:p>
        </p:txBody>
      </p:sp>
      <p:sp>
        <p:nvSpPr>
          <p:cNvPr id="4" name="Slide Number Placeholder 3"/>
          <p:cNvSpPr>
            <a:spLocks noGrp="1"/>
          </p:cNvSpPr>
          <p:nvPr>
            <p:ph type="sldNum" sz="quarter" idx="5"/>
          </p:nvPr>
        </p:nvSpPr>
        <p:spPr/>
        <p:txBody>
          <a:bodyPr/>
          <a:lstStyle/>
          <a:p>
            <a:fld id="{A600DD24-9618-46B0-9340-5AD8DDA349E5}" type="slidenum">
              <a:rPr lang="en-US" smtClean="0"/>
              <a:t>64</a:t>
            </a:fld>
            <a:endParaRPr lang="en-US"/>
          </a:p>
        </p:txBody>
      </p:sp>
    </p:spTree>
    <p:extLst>
      <p:ext uri="{BB962C8B-B14F-4D97-AF65-F5344CB8AC3E}">
        <p14:creationId xmlns:p14="http://schemas.microsoft.com/office/powerpoint/2010/main" val="37849484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American Indian Histories and Culture, American Indian Law Collection</a:t>
            </a:r>
          </a:p>
          <a:p>
            <a:r>
              <a:rPr lang="en-US" dirty="0"/>
              <a:t>American Indian Treaties Portal </a:t>
            </a:r>
          </a:p>
        </p:txBody>
      </p:sp>
      <p:sp>
        <p:nvSpPr>
          <p:cNvPr id="4" name="Slide Number Placeholder 3"/>
          <p:cNvSpPr>
            <a:spLocks noGrp="1"/>
          </p:cNvSpPr>
          <p:nvPr>
            <p:ph type="sldNum" sz="quarter" idx="5"/>
          </p:nvPr>
        </p:nvSpPr>
        <p:spPr/>
        <p:txBody>
          <a:bodyPr/>
          <a:lstStyle/>
          <a:p>
            <a:fld id="{A600DD24-9618-46B0-9340-5AD8DDA349E5}" type="slidenum">
              <a:rPr lang="en-US" smtClean="0"/>
              <a:t>65</a:t>
            </a:fld>
            <a:endParaRPr lang="en-US"/>
          </a:p>
        </p:txBody>
      </p:sp>
    </p:spTree>
    <p:extLst>
      <p:ext uri="{BB962C8B-B14F-4D97-AF65-F5344CB8AC3E}">
        <p14:creationId xmlns:p14="http://schemas.microsoft.com/office/powerpoint/2010/main" val="3395615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0DD24-9618-46B0-9340-5AD8DDA349E5}" type="slidenum">
              <a:rPr lang="en-US" smtClean="0"/>
              <a:t>66</a:t>
            </a:fld>
            <a:endParaRPr lang="en-US"/>
          </a:p>
        </p:txBody>
      </p:sp>
    </p:spTree>
    <p:extLst>
      <p:ext uri="{BB962C8B-B14F-4D97-AF65-F5344CB8AC3E}">
        <p14:creationId xmlns:p14="http://schemas.microsoft.com/office/powerpoint/2010/main" val="41682783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 up for the newsletter; great resource for tribal codes, specific topics, cases with subject identification, NARF specializes in ICWA . Will be coming out with an FPCI guide.</a:t>
            </a:r>
          </a:p>
        </p:txBody>
      </p:sp>
      <p:sp>
        <p:nvSpPr>
          <p:cNvPr id="4" name="Slide Number Placeholder 3"/>
          <p:cNvSpPr>
            <a:spLocks noGrp="1"/>
          </p:cNvSpPr>
          <p:nvPr>
            <p:ph type="sldNum" sz="quarter" idx="5"/>
          </p:nvPr>
        </p:nvSpPr>
        <p:spPr/>
        <p:txBody>
          <a:bodyPr/>
          <a:lstStyle/>
          <a:p>
            <a:fld id="{A600DD24-9618-46B0-9340-5AD8DDA349E5}" type="slidenum">
              <a:rPr lang="en-US" smtClean="0"/>
              <a:t>67</a:t>
            </a:fld>
            <a:endParaRPr lang="en-US"/>
          </a:p>
        </p:txBody>
      </p:sp>
    </p:spTree>
    <p:extLst>
      <p:ext uri="{BB962C8B-B14F-4D97-AF65-F5344CB8AC3E}">
        <p14:creationId xmlns:p14="http://schemas.microsoft.com/office/powerpoint/2010/main" val="21289060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the era of when something was enacted and is will give you more context, always remembering that unless repealed, it is still in effect today and is available to the Courts to use in any way they want (see Williams, Like a Loaded Weapon)</a:t>
            </a:r>
          </a:p>
        </p:txBody>
      </p:sp>
      <p:sp>
        <p:nvSpPr>
          <p:cNvPr id="4" name="Slide Number Placeholder 3"/>
          <p:cNvSpPr>
            <a:spLocks noGrp="1"/>
          </p:cNvSpPr>
          <p:nvPr>
            <p:ph type="sldNum" sz="quarter" idx="5"/>
          </p:nvPr>
        </p:nvSpPr>
        <p:spPr/>
        <p:txBody>
          <a:bodyPr/>
          <a:lstStyle/>
          <a:p>
            <a:fld id="{A600DD24-9618-46B0-9340-5AD8DDA349E5}" type="slidenum">
              <a:rPr lang="en-US" smtClean="0"/>
              <a:t>68</a:t>
            </a:fld>
            <a:endParaRPr lang="en-US"/>
          </a:p>
        </p:txBody>
      </p:sp>
    </p:spTree>
    <p:extLst>
      <p:ext uri="{BB962C8B-B14F-4D97-AF65-F5344CB8AC3E}">
        <p14:creationId xmlns:p14="http://schemas.microsoft.com/office/powerpoint/2010/main" val="7444040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108 is Termination</a:t>
            </a:r>
          </a:p>
          <a:p>
            <a:r>
              <a:rPr lang="en-US" dirty="0"/>
              <a:t>208 is about criminal jurisdiction in Indian Court </a:t>
            </a:r>
          </a:p>
          <a:p>
            <a:endParaRPr lang="en-US" dirty="0"/>
          </a:p>
          <a:p>
            <a:r>
              <a:rPr lang="en-US" dirty="0"/>
              <a:t>Applicable, some modifications, some rollbacks/repeal…be aware if you are working with a potentially effected jurisdiction.</a:t>
            </a:r>
          </a:p>
        </p:txBody>
      </p:sp>
      <p:sp>
        <p:nvSpPr>
          <p:cNvPr id="4" name="Slide Number Placeholder 3"/>
          <p:cNvSpPr>
            <a:spLocks noGrp="1"/>
          </p:cNvSpPr>
          <p:nvPr>
            <p:ph type="sldNum" sz="quarter" idx="5"/>
          </p:nvPr>
        </p:nvSpPr>
        <p:spPr/>
        <p:txBody>
          <a:bodyPr/>
          <a:lstStyle/>
          <a:p>
            <a:fld id="{A600DD24-9618-46B0-9340-5AD8DDA349E5}" type="slidenum">
              <a:rPr lang="en-US" smtClean="0"/>
              <a:t>69</a:t>
            </a:fld>
            <a:endParaRPr lang="en-US"/>
          </a:p>
        </p:txBody>
      </p:sp>
    </p:spTree>
    <p:extLst>
      <p:ext uri="{BB962C8B-B14F-4D97-AF65-F5344CB8AC3E}">
        <p14:creationId xmlns:p14="http://schemas.microsoft.com/office/powerpoint/2010/main" val="28131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0DD24-9618-46B0-9340-5AD8DDA349E5}" type="slidenum">
              <a:rPr lang="en-US" smtClean="0"/>
              <a:t>7</a:t>
            </a:fld>
            <a:endParaRPr lang="en-US"/>
          </a:p>
        </p:txBody>
      </p:sp>
    </p:spTree>
    <p:extLst>
      <p:ext uri="{BB962C8B-B14F-4D97-AF65-F5344CB8AC3E}">
        <p14:creationId xmlns:p14="http://schemas.microsoft.com/office/powerpoint/2010/main" val="16991800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0DD24-9618-46B0-9340-5AD8DDA349E5}" type="slidenum">
              <a:rPr lang="en-US" smtClean="0"/>
              <a:t>70</a:t>
            </a:fld>
            <a:endParaRPr lang="en-US"/>
          </a:p>
        </p:txBody>
      </p:sp>
    </p:spTree>
    <p:extLst>
      <p:ext uri="{BB962C8B-B14F-4D97-AF65-F5344CB8AC3E}">
        <p14:creationId xmlns:p14="http://schemas.microsoft.com/office/powerpoint/2010/main" val="237758299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Includes Exhibits</a:t>
            </a:r>
          </a:p>
        </p:txBody>
      </p:sp>
      <p:sp>
        <p:nvSpPr>
          <p:cNvPr id="4" name="Slide Number Placeholder 3"/>
          <p:cNvSpPr>
            <a:spLocks noGrp="1"/>
          </p:cNvSpPr>
          <p:nvPr>
            <p:ph type="sldNum" sz="quarter" idx="5"/>
          </p:nvPr>
        </p:nvSpPr>
        <p:spPr/>
        <p:txBody>
          <a:bodyPr/>
          <a:lstStyle/>
          <a:p>
            <a:fld id="{A600DD24-9618-46B0-9340-5AD8DDA349E5}" type="slidenum">
              <a:rPr lang="en-US" smtClean="0"/>
              <a:t>71</a:t>
            </a:fld>
            <a:endParaRPr lang="en-US"/>
          </a:p>
        </p:txBody>
      </p:sp>
    </p:spTree>
    <p:extLst>
      <p:ext uri="{BB962C8B-B14F-4D97-AF65-F5344CB8AC3E}">
        <p14:creationId xmlns:p14="http://schemas.microsoft.com/office/powerpoint/2010/main" val="366414044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Anthony Anghie, Imperialism, Sovereignty, and the making of International Law (a TWAIL perspective)</a:t>
            </a:r>
          </a:p>
          <a:p>
            <a:endParaRPr lang="en-US" dirty="0"/>
          </a:p>
          <a:p>
            <a:r>
              <a:rPr lang="en-US" dirty="0"/>
              <a:t>Leonard Peltier (In the Spirit of Crazy Horse)</a:t>
            </a:r>
          </a:p>
          <a:p>
            <a:endParaRPr lang="en-US" dirty="0"/>
          </a:p>
          <a:p>
            <a:r>
              <a:rPr lang="en-US" dirty="0"/>
              <a:t>Like a loaded weapon – racist language in Supreme Court decisions</a:t>
            </a:r>
          </a:p>
          <a:p>
            <a:r>
              <a:rPr lang="en-US" dirty="0"/>
              <a:t>Linking Arms together - Wampum</a:t>
            </a:r>
          </a:p>
          <a:p>
            <a:r>
              <a:rPr lang="en-US" dirty="0"/>
              <a:t>Newcomb – Domination </a:t>
            </a:r>
          </a:p>
        </p:txBody>
      </p:sp>
      <p:sp>
        <p:nvSpPr>
          <p:cNvPr id="4" name="Slide Number Placeholder 3"/>
          <p:cNvSpPr>
            <a:spLocks noGrp="1"/>
          </p:cNvSpPr>
          <p:nvPr>
            <p:ph type="sldNum" sz="quarter" idx="5"/>
          </p:nvPr>
        </p:nvSpPr>
        <p:spPr/>
        <p:txBody>
          <a:bodyPr/>
          <a:lstStyle/>
          <a:p>
            <a:fld id="{A600DD24-9618-46B0-9340-5AD8DDA349E5}" type="slidenum">
              <a:rPr lang="en-US" smtClean="0"/>
              <a:t>72</a:t>
            </a:fld>
            <a:endParaRPr lang="en-US"/>
          </a:p>
        </p:txBody>
      </p:sp>
    </p:spTree>
    <p:extLst>
      <p:ext uri="{BB962C8B-B14F-4D97-AF65-F5344CB8AC3E}">
        <p14:creationId xmlns:p14="http://schemas.microsoft.com/office/powerpoint/2010/main" val="35225061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primarily domestic issues – FPIC is more international, primarily used with mining/development issues, but can be used in other contexts…see First Peoples guide and anticipate NARF guide (Walter Echohawk)</a:t>
            </a:r>
          </a:p>
        </p:txBody>
      </p:sp>
      <p:sp>
        <p:nvSpPr>
          <p:cNvPr id="4" name="Slide Number Placeholder 3"/>
          <p:cNvSpPr>
            <a:spLocks noGrp="1"/>
          </p:cNvSpPr>
          <p:nvPr>
            <p:ph type="sldNum" sz="quarter" idx="5"/>
          </p:nvPr>
        </p:nvSpPr>
        <p:spPr/>
        <p:txBody>
          <a:bodyPr/>
          <a:lstStyle/>
          <a:p>
            <a:fld id="{A600DD24-9618-46B0-9340-5AD8DDA349E5}" type="slidenum">
              <a:rPr lang="en-US" smtClean="0"/>
              <a:t>73</a:t>
            </a:fld>
            <a:endParaRPr lang="en-US"/>
          </a:p>
        </p:txBody>
      </p:sp>
    </p:spTree>
    <p:extLst>
      <p:ext uri="{BB962C8B-B14F-4D97-AF65-F5344CB8AC3E}">
        <p14:creationId xmlns:p14="http://schemas.microsoft.com/office/powerpoint/2010/main" val="11482426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0DD24-9618-46B0-9340-5AD8DDA349E5}" type="slidenum">
              <a:rPr lang="en-US" smtClean="0"/>
              <a:t>74</a:t>
            </a:fld>
            <a:endParaRPr lang="en-US"/>
          </a:p>
        </p:txBody>
      </p:sp>
    </p:spTree>
    <p:extLst>
      <p:ext uri="{BB962C8B-B14F-4D97-AF65-F5344CB8AC3E}">
        <p14:creationId xmlns:p14="http://schemas.microsoft.com/office/powerpoint/2010/main" val="127299324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Cornell site https://www.law.cornell.edu/ </a:t>
            </a:r>
          </a:p>
        </p:txBody>
      </p:sp>
      <p:sp>
        <p:nvSpPr>
          <p:cNvPr id="4" name="Slide Number Placeholder 3"/>
          <p:cNvSpPr>
            <a:spLocks noGrp="1"/>
          </p:cNvSpPr>
          <p:nvPr>
            <p:ph type="sldNum" sz="quarter" idx="5"/>
          </p:nvPr>
        </p:nvSpPr>
        <p:spPr/>
        <p:txBody>
          <a:bodyPr/>
          <a:lstStyle/>
          <a:p>
            <a:fld id="{A600DD24-9618-46B0-9340-5AD8DDA349E5}" type="slidenum">
              <a:rPr lang="en-US" smtClean="0"/>
              <a:t>75</a:t>
            </a:fld>
            <a:endParaRPr lang="en-US"/>
          </a:p>
        </p:txBody>
      </p:sp>
    </p:spTree>
    <p:extLst>
      <p:ext uri="{BB962C8B-B14F-4D97-AF65-F5344CB8AC3E}">
        <p14:creationId xmlns:p14="http://schemas.microsoft.com/office/powerpoint/2010/main" val="276039806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Search for “Apache Stronghold”  Very </a:t>
            </a:r>
            <a:r>
              <a:rPr lang="en-US" dirty="0" err="1"/>
              <a:t>Impt</a:t>
            </a:r>
            <a:r>
              <a:rPr lang="en-US" dirty="0"/>
              <a:t> current case… mining, Cert just denied by S Ct.  What happens now? Sacred site of the Apache, religious freedom case… How the “green” economy is being built on the backs of indigenous peoples…Nevada… foreign ownership, resources to be exported.</a:t>
            </a:r>
          </a:p>
        </p:txBody>
      </p:sp>
      <p:sp>
        <p:nvSpPr>
          <p:cNvPr id="4" name="Slide Number Placeholder 3"/>
          <p:cNvSpPr>
            <a:spLocks noGrp="1"/>
          </p:cNvSpPr>
          <p:nvPr>
            <p:ph type="sldNum" sz="quarter" idx="5"/>
          </p:nvPr>
        </p:nvSpPr>
        <p:spPr/>
        <p:txBody>
          <a:bodyPr/>
          <a:lstStyle/>
          <a:p>
            <a:fld id="{A600DD24-9618-46B0-9340-5AD8DDA349E5}" type="slidenum">
              <a:rPr lang="en-US" smtClean="0"/>
              <a:t>76</a:t>
            </a:fld>
            <a:endParaRPr lang="en-US"/>
          </a:p>
        </p:txBody>
      </p:sp>
    </p:spTree>
    <p:extLst>
      <p:ext uri="{BB962C8B-B14F-4D97-AF65-F5344CB8AC3E}">
        <p14:creationId xmlns:p14="http://schemas.microsoft.com/office/powerpoint/2010/main" val="297314613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Wise Law Library’s Guide – Needs more information by each case, as well as an expansion of the cases…No Ex </a:t>
            </a:r>
            <a:r>
              <a:rPr lang="en-US" dirty="0" err="1"/>
              <a:t>Parte</a:t>
            </a:r>
            <a:r>
              <a:rPr lang="en-US" dirty="0"/>
              <a:t> Crow Dog????  Mischaracterization of Navajo/Hopi, and no cite to PL 93-531 , no Lyng (religious Freedom), etc. Winters is </a:t>
            </a:r>
            <a:r>
              <a:rPr lang="en-US" i="0" dirty="0"/>
              <a:t>the major water rights case in the Western US, Each Marshall case had a specific effect, … Needs</a:t>
            </a:r>
            <a:r>
              <a:rPr lang="en-US" dirty="0"/>
              <a:t> expansion and explanation – Why is only Termination highlighted? Need Eras…end of Treaty-making, </a:t>
            </a:r>
            <a:r>
              <a:rPr lang="en-US" dirty="0" err="1"/>
              <a:t>ect</a:t>
            </a:r>
            <a:r>
              <a:rPr lang="en-US" dirty="0"/>
              <a:t>.</a:t>
            </a:r>
          </a:p>
        </p:txBody>
      </p:sp>
      <p:sp>
        <p:nvSpPr>
          <p:cNvPr id="4" name="Slide Number Placeholder 3"/>
          <p:cNvSpPr>
            <a:spLocks noGrp="1"/>
          </p:cNvSpPr>
          <p:nvPr>
            <p:ph type="sldNum" sz="quarter" idx="5"/>
          </p:nvPr>
        </p:nvSpPr>
        <p:spPr/>
        <p:txBody>
          <a:bodyPr/>
          <a:lstStyle/>
          <a:p>
            <a:fld id="{A600DD24-9618-46B0-9340-5AD8DDA349E5}" type="slidenum">
              <a:rPr lang="en-US" smtClean="0"/>
              <a:t>77</a:t>
            </a:fld>
            <a:endParaRPr lang="en-US"/>
          </a:p>
        </p:txBody>
      </p:sp>
    </p:spTree>
    <p:extLst>
      <p:ext uri="{BB962C8B-B14F-4D97-AF65-F5344CB8AC3E}">
        <p14:creationId xmlns:p14="http://schemas.microsoft.com/office/powerpoint/2010/main" val="194572996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top 3 need to be added to the WLL guide</a:t>
            </a:r>
          </a:p>
        </p:txBody>
      </p:sp>
      <p:sp>
        <p:nvSpPr>
          <p:cNvPr id="4" name="Slide Number Placeholder 3"/>
          <p:cNvSpPr>
            <a:spLocks noGrp="1"/>
          </p:cNvSpPr>
          <p:nvPr>
            <p:ph type="sldNum" sz="quarter" idx="5"/>
          </p:nvPr>
        </p:nvSpPr>
        <p:spPr/>
        <p:txBody>
          <a:bodyPr/>
          <a:lstStyle/>
          <a:p>
            <a:fld id="{A600DD24-9618-46B0-9340-5AD8DDA349E5}" type="slidenum">
              <a:rPr lang="en-US" smtClean="0"/>
              <a:t>78</a:t>
            </a:fld>
            <a:endParaRPr lang="en-US"/>
          </a:p>
        </p:txBody>
      </p:sp>
    </p:spTree>
    <p:extLst>
      <p:ext uri="{BB962C8B-B14F-4D97-AF65-F5344CB8AC3E}">
        <p14:creationId xmlns:p14="http://schemas.microsoft.com/office/powerpoint/2010/main" val="8707963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page… </a:t>
            </a:r>
          </a:p>
        </p:txBody>
      </p:sp>
      <p:sp>
        <p:nvSpPr>
          <p:cNvPr id="4" name="Slide Number Placeholder 3"/>
          <p:cNvSpPr>
            <a:spLocks noGrp="1"/>
          </p:cNvSpPr>
          <p:nvPr>
            <p:ph type="sldNum" sz="quarter" idx="5"/>
          </p:nvPr>
        </p:nvSpPr>
        <p:spPr/>
        <p:txBody>
          <a:bodyPr/>
          <a:lstStyle/>
          <a:p>
            <a:fld id="{A600DD24-9618-46B0-9340-5AD8DDA349E5}" type="slidenum">
              <a:rPr lang="en-US" smtClean="0"/>
              <a:t>79</a:t>
            </a:fld>
            <a:endParaRPr lang="en-US"/>
          </a:p>
        </p:txBody>
      </p:sp>
    </p:spTree>
    <p:extLst>
      <p:ext uri="{BB962C8B-B14F-4D97-AF65-F5344CB8AC3E}">
        <p14:creationId xmlns:p14="http://schemas.microsoft.com/office/powerpoint/2010/main" val="541832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0DD24-9618-46B0-9340-5AD8DDA349E5}" type="slidenum">
              <a:rPr lang="en-US" smtClean="0"/>
              <a:t>8</a:t>
            </a:fld>
            <a:endParaRPr lang="en-US"/>
          </a:p>
        </p:txBody>
      </p:sp>
    </p:spTree>
    <p:extLst>
      <p:ext uri="{BB962C8B-B14F-4D97-AF65-F5344CB8AC3E}">
        <p14:creationId xmlns:p14="http://schemas.microsoft.com/office/powerpoint/2010/main" val="267214869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0DD24-9618-46B0-9340-5AD8DDA349E5}" type="slidenum">
              <a:rPr lang="en-US" smtClean="0"/>
              <a:t>80</a:t>
            </a:fld>
            <a:endParaRPr lang="en-US"/>
          </a:p>
        </p:txBody>
      </p:sp>
    </p:spTree>
    <p:extLst>
      <p:ext uri="{BB962C8B-B14F-4D97-AF65-F5344CB8AC3E}">
        <p14:creationId xmlns:p14="http://schemas.microsoft.com/office/powerpoint/2010/main" val="57997292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be </a:t>
            </a:r>
            <a:r>
              <a:rPr lang="en-US" dirty="0" err="1"/>
              <a:t>chanllenging</a:t>
            </a:r>
            <a:endParaRPr lang="en-US" dirty="0"/>
          </a:p>
          <a:p>
            <a:r>
              <a:rPr lang="en-US" dirty="0"/>
              <a:t>Might be in Codes, or Constitutions, or Custom (not for public, or everyone)</a:t>
            </a:r>
          </a:p>
        </p:txBody>
      </p:sp>
      <p:sp>
        <p:nvSpPr>
          <p:cNvPr id="4" name="Slide Number Placeholder 3"/>
          <p:cNvSpPr>
            <a:spLocks noGrp="1"/>
          </p:cNvSpPr>
          <p:nvPr>
            <p:ph type="sldNum" sz="quarter" idx="5"/>
          </p:nvPr>
        </p:nvSpPr>
        <p:spPr/>
        <p:txBody>
          <a:bodyPr/>
          <a:lstStyle/>
          <a:p>
            <a:fld id="{A600DD24-9618-46B0-9340-5AD8DDA349E5}" type="slidenum">
              <a:rPr lang="en-US" smtClean="0"/>
              <a:t>81</a:t>
            </a:fld>
            <a:endParaRPr lang="en-US"/>
          </a:p>
        </p:txBody>
      </p:sp>
    </p:spTree>
    <p:extLst>
      <p:ext uri="{BB962C8B-B14F-4D97-AF65-F5344CB8AC3E}">
        <p14:creationId xmlns:p14="http://schemas.microsoft.com/office/powerpoint/2010/main" val="164774032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0DD24-9618-46B0-9340-5AD8DDA349E5}" type="slidenum">
              <a:rPr lang="en-US" smtClean="0"/>
              <a:t>82</a:t>
            </a:fld>
            <a:endParaRPr lang="en-US"/>
          </a:p>
        </p:txBody>
      </p:sp>
    </p:spTree>
    <p:extLst>
      <p:ext uri="{BB962C8B-B14F-4D97-AF65-F5344CB8AC3E}">
        <p14:creationId xmlns:p14="http://schemas.microsoft.com/office/powerpoint/2010/main" val="346910824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has sources for tribal Constitutions, Codes, and general Legal Resources</a:t>
            </a:r>
          </a:p>
          <a:p>
            <a:endParaRPr lang="en-US" dirty="0"/>
          </a:p>
          <a:p>
            <a:r>
              <a:rPr lang="en-US" dirty="0"/>
              <a:t>Tribal Court Clearing house, Tribal Constitutions</a:t>
            </a:r>
          </a:p>
          <a:p>
            <a:r>
              <a:rPr lang="en-US" dirty="0"/>
              <a:t>Native American Constitution and Law Digitization Project: Tribal Codes</a:t>
            </a:r>
          </a:p>
          <a:p>
            <a:endParaRPr lang="en-US" dirty="0"/>
          </a:p>
        </p:txBody>
      </p:sp>
      <p:sp>
        <p:nvSpPr>
          <p:cNvPr id="4" name="Slide Number Placeholder 3"/>
          <p:cNvSpPr>
            <a:spLocks noGrp="1"/>
          </p:cNvSpPr>
          <p:nvPr>
            <p:ph type="sldNum" sz="quarter" idx="5"/>
          </p:nvPr>
        </p:nvSpPr>
        <p:spPr/>
        <p:txBody>
          <a:bodyPr/>
          <a:lstStyle/>
          <a:p>
            <a:fld id="{A600DD24-9618-46B0-9340-5AD8DDA349E5}" type="slidenum">
              <a:rPr lang="en-US" smtClean="0"/>
              <a:t>83</a:t>
            </a:fld>
            <a:endParaRPr lang="en-US"/>
          </a:p>
        </p:txBody>
      </p:sp>
    </p:spTree>
    <p:extLst>
      <p:ext uri="{BB962C8B-B14F-4D97-AF65-F5344CB8AC3E}">
        <p14:creationId xmlns:p14="http://schemas.microsoft.com/office/powerpoint/2010/main" val="82627531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0DD24-9618-46B0-9340-5AD8DDA349E5}" type="slidenum">
              <a:rPr lang="en-US" smtClean="0"/>
              <a:t>84</a:t>
            </a:fld>
            <a:endParaRPr lang="en-US"/>
          </a:p>
        </p:txBody>
      </p:sp>
    </p:spTree>
    <p:extLst>
      <p:ext uri="{BB962C8B-B14F-4D97-AF65-F5344CB8AC3E}">
        <p14:creationId xmlns:p14="http://schemas.microsoft.com/office/powerpoint/2010/main" val="2529022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 of Minn Frequently cited treaties</a:t>
            </a:r>
          </a:p>
        </p:txBody>
      </p:sp>
      <p:sp>
        <p:nvSpPr>
          <p:cNvPr id="4" name="Slide Number Placeholder 3"/>
          <p:cNvSpPr>
            <a:spLocks noGrp="1"/>
          </p:cNvSpPr>
          <p:nvPr>
            <p:ph type="sldNum" sz="quarter" idx="5"/>
          </p:nvPr>
        </p:nvSpPr>
        <p:spPr/>
        <p:txBody>
          <a:bodyPr/>
          <a:lstStyle/>
          <a:p>
            <a:fld id="{A600DD24-9618-46B0-9340-5AD8DDA349E5}" type="slidenum">
              <a:rPr lang="en-US" smtClean="0"/>
              <a:t>85</a:t>
            </a:fld>
            <a:endParaRPr lang="en-US"/>
          </a:p>
        </p:txBody>
      </p:sp>
    </p:spTree>
    <p:extLst>
      <p:ext uri="{BB962C8B-B14F-4D97-AF65-F5344CB8AC3E}">
        <p14:creationId xmlns:p14="http://schemas.microsoft.com/office/powerpoint/2010/main" val="302791918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0DD24-9618-46B0-9340-5AD8DDA349E5}" type="slidenum">
              <a:rPr lang="en-US" smtClean="0"/>
              <a:t>87</a:t>
            </a:fld>
            <a:endParaRPr lang="en-US"/>
          </a:p>
        </p:txBody>
      </p:sp>
    </p:spTree>
    <p:extLst>
      <p:ext uri="{BB962C8B-B14F-4D97-AF65-F5344CB8AC3E}">
        <p14:creationId xmlns:p14="http://schemas.microsoft.com/office/powerpoint/2010/main" val="190987830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0DD24-9618-46B0-9340-5AD8DDA349E5}" type="slidenum">
              <a:rPr lang="en-US" smtClean="0"/>
              <a:t>88</a:t>
            </a:fld>
            <a:endParaRPr lang="en-US"/>
          </a:p>
        </p:txBody>
      </p:sp>
    </p:spTree>
    <p:extLst>
      <p:ext uri="{BB962C8B-B14F-4D97-AF65-F5344CB8AC3E}">
        <p14:creationId xmlns:p14="http://schemas.microsoft.com/office/powerpoint/2010/main" val="63087439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0DD24-9618-46B0-9340-5AD8DDA349E5}" type="slidenum">
              <a:rPr lang="en-US" smtClean="0"/>
              <a:t>89</a:t>
            </a:fld>
            <a:endParaRPr lang="en-US"/>
          </a:p>
        </p:txBody>
      </p:sp>
    </p:spTree>
    <p:extLst>
      <p:ext uri="{BB962C8B-B14F-4D97-AF65-F5344CB8AC3E}">
        <p14:creationId xmlns:p14="http://schemas.microsoft.com/office/powerpoint/2010/main" val="300428239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0DD24-9618-46B0-9340-5AD8DDA349E5}" type="slidenum">
              <a:rPr lang="en-US" smtClean="0"/>
              <a:t>90</a:t>
            </a:fld>
            <a:endParaRPr lang="en-US"/>
          </a:p>
        </p:txBody>
      </p:sp>
    </p:spTree>
    <p:extLst>
      <p:ext uri="{BB962C8B-B14F-4D97-AF65-F5344CB8AC3E}">
        <p14:creationId xmlns:p14="http://schemas.microsoft.com/office/powerpoint/2010/main" val="7074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the relationship – We do Law – try not to duplicate…</a:t>
            </a:r>
          </a:p>
          <a:p>
            <a:endParaRPr lang="en-US" dirty="0"/>
          </a:p>
          <a:p>
            <a:r>
              <a:rPr lang="en-US" dirty="0"/>
              <a:t>Be sure to be on VPN if you are off campus!</a:t>
            </a:r>
          </a:p>
        </p:txBody>
      </p:sp>
      <p:sp>
        <p:nvSpPr>
          <p:cNvPr id="4" name="Slide Number Placeholder 3"/>
          <p:cNvSpPr>
            <a:spLocks noGrp="1"/>
          </p:cNvSpPr>
          <p:nvPr>
            <p:ph type="sldNum" sz="quarter" idx="5"/>
          </p:nvPr>
        </p:nvSpPr>
        <p:spPr/>
        <p:txBody>
          <a:bodyPr/>
          <a:lstStyle/>
          <a:p>
            <a:fld id="{A600DD24-9618-46B0-9340-5AD8DDA349E5}" type="slidenum">
              <a:rPr lang="en-US" smtClean="0"/>
              <a:t>9</a:t>
            </a:fld>
            <a:endParaRPr lang="en-US"/>
          </a:p>
        </p:txBody>
      </p:sp>
    </p:spTree>
    <p:extLst>
      <p:ext uri="{BB962C8B-B14F-4D97-AF65-F5344CB8AC3E}">
        <p14:creationId xmlns:p14="http://schemas.microsoft.com/office/powerpoint/2010/main" val="273391912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0DD24-9618-46B0-9340-5AD8DDA349E5}" type="slidenum">
              <a:rPr lang="en-US" smtClean="0"/>
              <a:t>91</a:t>
            </a:fld>
            <a:endParaRPr lang="en-US"/>
          </a:p>
        </p:txBody>
      </p:sp>
    </p:spTree>
    <p:extLst>
      <p:ext uri="{BB962C8B-B14F-4D97-AF65-F5344CB8AC3E}">
        <p14:creationId xmlns:p14="http://schemas.microsoft.com/office/powerpoint/2010/main" val="339977186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0DD24-9618-46B0-9340-5AD8DDA349E5}" type="slidenum">
              <a:rPr lang="en-US" smtClean="0"/>
              <a:t>92</a:t>
            </a:fld>
            <a:endParaRPr lang="en-US"/>
          </a:p>
        </p:txBody>
      </p:sp>
    </p:spTree>
    <p:extLst>
      <p:ext uri="{BB962C8B-B14F-4D97-AF65-F5344CB8AC3E}">
        <p14:creationId xmlns:p14="http://schemas.microsoft.com/office/powerpoint/2010/main" val="322811206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OAK FLAT – Apache Stronghold</a:t>
            </a:r>
          </a:p>
          <a:p>
            <a:endParaRPr lang="en-US" dirty="0"/>
          </a:p>
          <a:p>
            <a:r>
              <a:rPr lang="en-US" dirty="0"/>
              <a:t>A place/issue to watch</a:t>
            </a:r>
          </a:p>
          <a:p>
            <a:endParaRPr lang="en-US" dirty="0"/>
          </a:p>
          <a:p>
            <a:r>
              <a:rPr lang="en-US" dirty="0"/>
              <a:t>Cert was Denied on 11/5/24 - yesterday</a:t>
            </a:r>
          </a:p>
        </p:txBody>
      </p:sp>
      <p:sp>
        <p:nvSpPr>
          <p:cNvPr id="4" name="Slide Number Placeholder 3"/>
          <p:cNvSpPr>
            <a:spLocks noGrp="1"/>
          </p:cNvSpPr>
          <p:nvPr>
            <p:ph type="sldNum" sz="quarter" idx="5"/>
          </p:nvPr>
        </p:nvSpPr>
        <p:spPr/>
        <p:txBody>
          <a:bodyPr/>
          <a:lstStyle/>
          <a:p>
            <a:fld id="{A600DD24-9618-46B0-9340-5AD8DDA349E5}" type="slidenum">
              <a:rPr lang="en-US" smtClean="0"/>
              <a:t>93</a:t>
            </a:fld>
            <a:endParaRPr lang="en-US"/>
          </a:p>
        </p:txBody>
      </p:sp>
    </p:spTree>
    <p:extLst>
      <p:ext uri="{BB962C8B-B14F-4D97-AF65-F5344CB8AC3E}">
        <p14:creationId xmlns:p14="http://schemas.microsoft.com/office/powerpoint/2010/main" val="1792395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Northwestern University Legal Research Guide</a:t>
            </a:r>
          </a:p>
        </p:txBody>
      </p:sp>
      <p:sp>
        <p:nvSpPr>
          <p:cNvPr id="4" name="Slide Number Placeholder 3"/>
          <p:cNvSpPr>
            <a:spLocks noGrp="1"/>
          </p:cNvSpPr>
          <p:nvPr>
            <p:ph type="sldNum" sz="quarter" idx="5"/>
          </p:nvPr>
        </p:nvSpPr>
        <p:spPr/>
        <p:txBody>
          <a:bodyPr/>
          <a:lstStyle/>
          <a:p>
            <a:fld id="{A600DD24-9618-46B0-9340-5AD8DDA349E5}" type="slidenum">
              <a:rPr lang="en-US" smtClean="0"/>
              <a:t>94</a:t>
            </a:fld>
            <a:endParaRPr lang="en-US"/>
          </a:p>
        </p:txBody>
      </p:sp>
    </p:spTree>
    <p:extLst>
      <p:ext uri="{BB962C8B-B14F-4D97-AF65-F5344CB8AC3E}">
        <p14:creationId xmlns:p14="http://schemas.microsoft.com/office/powerpoint/2010/main" val="330515468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0DD24-9618-46B0-9340-5AD8DDA349E5}" type="slidenum">
              <a:rPr lang="en-US" smtClean="0"/>
              <a:t>95</a:t>
            </a:fld>
            <a:endParaRPr lang="en-US"/>
          </a:p>
        </p:txBody>
      </p:sp>
    </p:spTree>
    <p:extLst>
      <p:ext uri="{BB962C8B-B14F-4D97-AF65-F5344CB8AC3E}">
        <p14:creationId xmlns:p14="http://schemas.microsoft.com/office/powerpoint/2010/main" val="388899720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0DD24-9618-46B0-9340-5AD8DDA349E5}" type="slidenum">
              <a:rPr lang="en-US" smtClean="0"/>
              <a:t>96</a:t>
            </a:fld>
            <a:endParaRPr lang="en-US"/>
          </a:p>
        </p:txBody>
      </p:sp>
    </p:spTree>
    <p:extLst>
      <p:ext uri="{BB962C8B-B14F-4D97-AF65-F5344CB8AC3E}">
        <p14:creationId xmlns:p14="http://schemas.microsoft.com/office/powerpoint/2010/main" val="428527175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test – Please provide a critique of this </a:t>
            </a:r>
          </a:p>
          <a:p>
            <a:r>
              <a:rPr lang="en-US" dirty="0"/>
              <a:t>2.2</a:t>
            </a:r>
          </a:p>
          <a:p>
            <a:r>
              <a:rPr lang="en-US" dirty="0"/>
              <a:t>“several years ago” ???   “inhabited” “native residents”? States are ‘nations’ but in chart that follows, the indigenous peoples, called ‘groups’ are not….”grant rights through case law”? To Protect???? OMG Last sentence is so condescending (although probably not meant that way)</a:t>
            </a:r>
          </a:p>
          <a:p>
            <a:r>
              <a:rPr lang="en-US" dirty="0"/>
              <a:t>2.3</a:t>
            </a:r>
          </a:p>
          <a:p>
            <a:r>
              <a:rPr lang="en-US" dirty="0"/>
              <a:t>The word “plight” is condescending.  The date that the UNHRC passed the DRIP is not useful for the date of the actual GA resolution (Sept. 13, 2007)… Protecting identity????</a:t>
            </a:r>
          </a:p>
          <a:p>
            <a:r>
              <a:rPr lang="en-US" dirty="0"/>
              <a:t>The chart (not pictured here) sublimates the rights of the indigenous peoples named.</a:t>
            </a:r>
          </a:p>
        </p:txBody>
      </p:sp>
      <p:sp>
        <p:nvSpPr>
          <p:cNvPr id="4" name="Slide Number Placeholder 3"/>
          <p:cNvSpPr>
            <a:spLocks noGrp="1"/>
          </p:cNvSpPr>
          <p:nvPr>
            <p:ph type="sldNum" sz="quarter" idx="5"/>
          </p:nvPr>
        </p:nvSpPr>
        <p:spPr/>
        <p:txBody>
          <a:bodyPr/>
          <a:lstStyle/>
          <a:p>
            <a:fld id="{A600DD24-9618-46B0-9340-5AD8DDA349E5}" type="slidenum">
              <a:rPr lang="en-US" smtClean="0"/>
              <a:t>97</a:t>
            </a:fld>
            <a:endParaRPr lang="en-US"/>
          </a:p>
        </p:txBody>
      </p:sp>
    </p:spTree>
    <p:extLst>
      <p:ext uri="{BB962C8B-B14F-4D97-AF65-F5344CB8AC3E}">
        <p14:creationId xmlns:p14="http://schemas.microsoft.com/office/powerpoint/2010/main" val="113907771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0DD24-9618-46B0-9340-5AD8DDA349E5}" type="slidenum">
              <a:rPr lang="en-US" smtClean="0"/>
              <a:t>98</a:t>
            </a:fld>
            <a:endParaRPr lang="en-US"/>
          </a:p>
        </p:txBody>
      </p:sp>
    </p:spTree>
    <p:extLst>
      <p:ext uri="{BB962C8B-B14F-4D97-AF65-F5344CB8AC3E}">
        <p14:creationId xmlns:p14="http://schemas.microsoft.com/office/powerpoint/2010/main" val="27825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C80FD4A-D25B-4A3B-8E84-8CEF82045665}" type="datetimeFigureOut">
              <a:rPr lang="en-US" smtClean="0"/>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E78941-CCC7-4BC4-A953-DCB67B6DE1D3}" type="slidenum">
              <a:rPr lang="en-US" smtClean="0"/>
              <a:t>‹#›</a:t>
            </a:fld>
            <a:endParaRPr lang="en-US"/>
          </a:p>
        </p:txBody>
      </p:sp>
    </p:spTree>
    <p:extLst>
      <p:ext uri="{BB962C8B-B14F-4D97-AF65-F5344CB8AC3E}">
        <p14:creationId xmlns:p14="http://schemas.microsoft.com/office/powerpoint/2010/main" val="621148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80FD4A-D25B-4A3B-8E84-8CEF82045665}" type="datetimeFigureOut">
              <a:rPr lang="en-US" smtClean="0"/>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E78941-CCC7-4BC4-A953-DCB67B6DE1D3}" type="slidenum">
              <a:rPr lang="en-US" smtClean="0"/>
              <a:t>‹#›</a:t>
            </a:fld>
            <a:endParaRPr lang="en-US"/>
          </a:p>
        </p:txBody>
      </p:sp>
    </p:spTree>
    <p:extLst>
      <p:ext uri="{BB962C8B-B14F-4D97-AF65-F5344CB8AC3E}">
        <p14:creationId xmlns:p14="http://schemas.microsoft.com/office/powerpoint/2010/main" val="2524441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80FD4A-D25B-4A3B-8E84-8CEF82045665}" type="datetimeFigureOut">
              <a:rPr lang="en-US" smtClean="0"/>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E78941-CCC7-4BC4-A953-DCB67B6DE1D3}"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59620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80FD4A-D25B-4A3B-8E84-8CEF82045665}" type="datetimeFigureOut">
              <a:rPr lang="en-US" smtClean="0"/>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E78941-CCC7-4BC4-A953-DCB67B6DE1D3}" type="slidenum">
              <a:rPr lang="en-US" smtClean="0"/>
              <a:t>‹#›</a:t>
            </a:fld>
            <a:endParaRPr lang="en-US"/>
          </a:p>
        </p:txBody>
      </p:sp>
    </p:spTree>
    <p:extLst>
      <p:ext uri="{BB962C8B-B14F-4D97-AF65-F5344CB8AC3E}">
        <p14:creationId xmlns:p14="http://schemas.microsoft.com/office/powerpoint/2010/main" val="23210231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80FD4A-D25B-4A3B-8E84-8CEF82045665}" type="datetimeFigureOut">
              <a:rPr lang="en-US" smtClean="0"/>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E78941-CCC7-4BC4-A953-DCB67B6DE1D3}"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410656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80FD4A-D25B-4A3B-8E84-8CEF82045665}" type="datetimeFigureOut">
              <a:rPr lang="en-US" smtClean="0"/>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E78941-CCC7-4BC4-A953-DCB67B6DE1D3}" type="slidenum">
              <a:rPr lang="en-US" smtClean="0"/>
              <a:t>‹#›</a:t>
            </a:fld>
            <a:endParaRPr lang="en-US"/>
          </a:p>
        </p:txBody>
      </p:sp>
    </p:spTree>
    <p:extLst>
      <p:ext uri="{BB962C8B-B14F-4D97-AF65-F5344CB8AC3E}">
        <p14:creationId xmlns:p14="http://schemas.microsoft.com/office/powerpoint/2010/main" val="588628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80FD4A-D25B-4A3B-8E84-8CEF82045665}" type="datetimeFigureOut">
              <a:rPr lang="en-US" smtClean="0"/>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E78941-CCC7-4BC4-A953-DCB67B6DE1D3}" type="slidenum">
              <a:rPr lang="en-US" smtClean="0"/>
              <a:t>‹#›</a:t>
            </a:fld>
            <a:endParaRPr lang="en-US"/>
          </a:p>
        </p:txBody>
      </p:sp>
    </p:spTree>
    <p:extLst>
      <p:ext uri="{BB962C8B-B14F-4D97-AF65-F5344CB8AC3E}">
        <p14:creationId xmlns:p14="http://schemas.microsoft.com/office/powerpoint/2010/main" val="3190100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80FD4A-D25B-4A3B-8E84-8CEF82045665}" type="datetimeFigureOut">
              <a:rPr lang="en-US" smtClean="0"/>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E78941-CCC7-4BC4-A953-DCB67B6DE1D3}" type="slidenum">
              <a:rPr lang="en-US" smtClean="0"/>
              <a:t>‹#›</a:t>
            </a:fld>
            <a:endParaRPr lang="en-US"/>
          </a:p>
        </p:txBody>
      </p:sp>
    </p:spTree>
    <p:extLst>
      <p:ext uri="{BB962C8B-B14F-4D97-AF65-F5344CB8AC3E}">
        <p14:creationId xmlns:p14="http://schemas.microsoft.com/office/powerpoint/2010/main" val="2259859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80FD4A-D25B-4A3B-8E84-8CEF82045665}" type="datetimeFigureOut">
              <a:rPr lang="en-US" smtClean="0"/>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E78941-CCC7-4BC4-A953-DCB67B6DE1D3}" type="slidenum">
              <a:rPr lang="en-US" smtClean="0"/>
              <a:t>‹#›</a:t>
            </a:fld>
            <a:endParaRPr lang="en-US"/>
          </a:p>
        </p:txBody>
      </p:sp>
    </p:spTree>
    <p:extLst>
      <p:ext uri="{BB962C8B-B14F-4D97-AF65-F5344CB8AC3E}">
        <p14:creationId xmlns:p14="http://schemas.microsoft.com/office/powerpoint/2010/main" val="1729951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80FD4A-D25B-4A3B-8E84-8CEF82045665}" type="datetimeFigureOut">
              <a:rPr lang="en-US" smtClean="0"/>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E78941-CCC7-4BC4-A953-DCB67B6DE1D3}" type="slidenum">
              <a:rPr lang="en-US" smtClean="0"/>
              <a:t>‹#›</a:t>
            </a:fld>
            <a:endParaRPr lang="en-US"/>
          </a:p>
        </p:txBody>
      </p:sp>
    </p:spTree>
    <p:extLst>
      <p:ext uri="{BB962C8B-B14F-4D97-AF65-F5344CB8AC3E}">
        <p14:creationId xmlns:p14="http://schemas.microsoft.com/office/powerpoint/2010/main" val="865434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80FD4A-D25B-4A3B-8E84-8CEF82045665}" type="datetimeFigureOut">
              <a:rPr lang="en-US" smtClean="0"/>
              <a:t>9/11/2025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E78941-CCC7-4BC4-A953-DCB67B6DE1D3}" type="slidenum">
              <a:rPr lang="en-US" smtClean="0"/>
              <a:t>‹#›</a:t>
            </a:fld>
            <a:endParaRPr lang="en-US"/>
          </a:p>
        </p:txBody>
      </p:sp>
    </p:spTree>
    <p:extLst>
      <p:ext uri="{BB962C8B-B14F-4D97-AF65-F5344CB8AC3E}">
        <p14:creationId xmlns:p14="http://schemas.microsoft.com/office/powerpoint/2010/main" val="3178159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80FD4A-D25B-4A3B-8E84-8CEF82045665}" type="datetimeFigureOut">
              <a:rPr lang="en-US" smtClean="0"/>
              <a:t>9/11/2025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E78941-CCC7-4BC4-A953-DCB67B6DE1D3}" type="slidenum">
              <a:rPr lang="en-US" smtClean="0"/>
              <a:t>‹#›</a:t>
            </a:fld>
            <a:endParaRPr lang="en-US"/>
          </a:p>
        </p:txBody>
      </p:sp>
    </p:spTree>
    <p:extLst>
      <p:ext uri="{BB962C8B-B14F-4D97-AF65-F5344CB8AC3E}">
        <p14:creationId xmlns:p14="http://schemas.microsoft.com/office/powerpoint/2010/main" val="3420853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80FD4A-D25B-4A3B-8E84-8CEF82045665}" type="datetimeFigureOut">
              <a:rPr lang="en-US" smtClean="0"/>
              <a:t>9/11/2025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E78941-CCC7-4BC4-A953-DCB67B6DE1D3}" type="slidenum">
              <a:rPr lang="en-US" smtClean="0"/>
              <a:t>‹#›</a:t>
            </a:fld>
            <a:endParaRPr lang="en-US"/>
          </a:p>
        </p:txBody>
      </p:sp>
    </p:spTree>
    <p:extLst>
      <p:ext uri="{BB962C8B-B14F-4D97-AF65-F5344CB8AC3E}">
        <p14:creationId xmlns:p14="http://schemas.microsoft.com/office/powerpoint/2010/main" val="3268618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0FD4A-D25B-4A3B-8E84-8CEF82045665}" type="datetimeFigureOut">
              <a:rPr lang="en-US" smtClean="0"/>
              <a:t>9/11/2025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E78941-CCC7-4BC4-A953-DCB67B6DE1D3}" type="slidenum">
              <a:rPr lang="en-US" smtClean="0"/>
              <a:t>‹#›</a:t>
            </a:fld>
            <a:endParaRPr lang="en-US"/>
          </a:p>
        </p:txBody>
      </p:sp>
    </p:spTree>
    <p:extLst>
      <p:ext uri="{BB962C8B-B14F-4D97-AF65-F5344CB8AC3E}">
        <p14:creationId xmlns:p14="http://schemas.microsoft.com/office/powerpoint/2010/main" val="1980341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80FD4A-D25B-4A3B-8E84-8CEF82045665}" type="datetimeFigureOut">
              <a:rPr lang="en-US" smtClean="0"/>
              <a:t>9/11/2025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E78941-CCC7-4BC4-A953-DCB67B6DE1D3}" type="slidenum">
              <a:rPr lang="en-US" smtClean="0"/>
              <a:t>‹#›</a:t>
            </a:fld>
            <a:endParaRPr lang="en-US"/>
          </a:p>
        </p:txBody>
      </p:sp>
    </p:spTree>
    <p:extLst>
      <p:ext uri="{BB962C8B-B14F-4D97-AF65-F5344CB8AC3E}">
        <p14:creationId xmlns:p14="http://schemas.microsoft.com/office/powerpoint/2010/main" val="1347453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80FD4A-D25B-4A3B-8E84-8CEF82045665}" type="datetimeFigureOut">
              <a:rPr lang="en-US" smtClean="0"/>
              <a:t>9/11/2025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E78941-CCC7-4BC4-A953-DCB67B6DE1D3}" type="slidenum">
              <a:rPr lang="en-US" smtClean="0"/>
              <a:t>‹#›</a:t>
            </a:fld>
            <a:endParaRPr lang="en-US"/>
          </a:p>
        </p:txBody>
      </p:sp>
    </p:spTree>
    <p:extLst>
      <p:ext uri="{BB962C8B-B14F-4D97-AF65-F5344CB8AC3E}">
        <p14:creationId xmlns:p14="http://schemas.microsoft.com/office/powerpoint/2010/main" val="4021757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C80FD4A-D25B-4A3B-8E84-8CEF82045665}" type="datetimeFigureOut">
              <a:rPr lang="en-US" smtClean="0"/>
              <a:t>9/11/2025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7E78941-CCC7-4BC4-A953-DCB67B6DE1D3}" type="slidenum">
              <a:rPr lang="en-US" smtClean="0"/>
              <a:t>‹#›</a:t>
            </a:fld>
            <a:endParaRPr lang="en-US"/>
          </a:p>
        </p:txBody>
      </p:sp>
    </p:spTree>
    <p:extLst>
      <p:ext uri="{BB962C8B-B14F-4D97-AF65-F5344CB8AC3E}">
        <p14:creationId xmlns:p14="http://schemas.microsoft.com/office/powerpoint/2010/main" val="429439438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s://guides.ll.georgetown.edu/c.php?g=365734&amp;p=2471175" TargetMode="External"/><Relationship Id="rId3" Type="http://schemas.openxmlformats.org/officeDocument/2006/relationships/hyperlink" Target="https://go-gale-com.colorado.idm.oclc.org/ps/dispAdvSearch.do?userGroupName=fleming_law&amp;prodId=LT" TargetMode="External"/><Relationship Id="rId7" Type="http://schemas.openxmlformats.org/officeDocument/2006/relationships/hyperlink" Target="https://heinonline-org.colorado.idm.oclc.org/HOL/Index?index=journals/ininfor&amp;collection=journal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heinonline-org.colorado.idm.oclc.org/HOL/Index?index=lbr/ilpera&amp;collection=journals" TargetMode="External"/><Relationship Id="rId5" Type="http://schemas.openxmlformats.org/officeDocument/2006/relationships/hyperlink" Target="https://llmc-com.colorado.idm.oclc.org/searchResultVolumes2.aspx?ext=true&amp;catalogSet=54066" TargetMode="External"/><Relationship Id="rId4" Type="http://schemas.openxmlformats.org/officeDocument/2006/relationships/hyperlink" Target="https://www.ssrn.com/index.cfm/en/"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thomas.loc.gov/home/treaties/treaties.html"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heinonline.org/HOL/Page?handle=hein.journals/intlm8&amp;collection=ustreaties&amp;id=693"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s://www.hcch.net/en/instruments/conventions/specialised-sections/divorce/" TargetMode="External"/><Relationship Id="rId13" Type="http://schemas.openxmlformats.org/officeDocument/2006/relationships/hyperlink" Target="https://www.hcch.net/en/instruments/specialised-sections/choice-of-court" TargetMode="External"/><Relationship Id="rId18" Type="http://schemas.openxmlformats.org/officeDocument/2006/relationships/hyperlink" Target="https://www.hcch.net/en/instruments/conventions/specialised-sections/securities" TargetMode="External"/><Relationship Id="rId3" Type="http://schemas.openxmlformats.org/officeDocument/2006/relationships/hyperlink" Target="https://www.hcch.net/en/home" TargetMode="External"/><Relationship Id="rId7" Type="http://schemas.openxmlformats.org/officeDocument/2006/relationships/hyperlink" Target="https://www.hcch.net/en/instruments/conventions/specialised-sections/child-support" TargetMode="External"/><Relationship Id="rId12" Type="http://schemas.openxmlformats.org/officeDocument/2006/relationships/hyperlink" Target="https://www.hcch.net/en/instruments/specialised-sections/apostille" TargetMode="External"/><Relationship Id="rId17" Type="http://schemas.openxmlformats.org/officeDocument/2006/relationships/hyperlink" Target="https://www.hcch.net/en/instruments/conventions/specialised-sections/choice-of-law-principles" TargetMode="External"/><Relationship Id="rId2" Type="http://schemas.openxmlformats.org/officeDocument/2006/relationships/notesSlide" Target="../notesSlides/notesSlide23.xml"/><Relationship Id="rId16" Type="http://schemas.openxmlformats.org/officeDocument/2006/relationships/hyperlink" Target="https://www.hcch.net/en/instruments/specialised-sections/service" TargetMode="External"/><Relationship Id="rId1" Type="http://schemas.openxmlformats.org/officeDocument/2006/relationships/slideLayout" Target="../slideLayouts/slideLayout4.xml"/><Relationship Id="rId6" Type="http://schemas.openxmlformats.org/officeDocument/2006/relationships/hyperlink" Target="https://www.hcch.net/en/instruments/conventions/specialised-sections/child-protection" TargetMode="External"/><Relationship Id="rId11" Type="http://schemas.openxmlformats.org/officeDocument/2006/relationships/hyperlink" Target="https://www.hcch.net/en/instruments/specialised-sections/access-to-justice" TargetMode="External"/><Relationship Id="rId5" Type="http://schemas.openxmlformats.org/officeDocument/2006/relationships/hyperlink" Target="https://www.hcch.net/en/instruments/conventions/specialised-sections/child-abduction" TargetMode="External"/><Relationship Id="rId15" Type="http://schemas.openxmlformats.org/officeDocument/2006/relationships/hyperlink" Target="https://www.hcch.net/en/instruments/conventions/specialised-sections/judgments" TargetMode="External"/><Relationship Id="rId10" Type="http://schemas.openxmlformats.org/officeDocument/2006/relationships/hyperlink" Target="https://www.hcch.net/en/instruments/specialised-sections/adults/" TargetMode="External"/><Relationship Id="rId19" Type="http://schemas.openxmlformats.org/officeDocument/2006/relationships/hyperlink" Target="https://www.hcch.net/en/instruments/conventions/specialised-sections/trusts" TargetMode="External"/><Relationship Id="rId4" Type="http://schemas.openxmlformats.org/officeDocument/2006/relationships/hyperlink" Target="https://www.hcch.net/en/instruments/conventions/specialised-sections/intercountry-adoption" TargetMode="External"/><Relationship Id="rId9" Type="http://schemas.openxmlformats.org/officeDocument/2006/relationships/hyperlink" Target="https://www.hcch.net/en/instruments/conventions/specialised-sections/form-of-wills/" TargetMode="External"/><Relationship Id="rId14" Type="http://schemas.openxmlformats.org/officeDocument/2006/relationships/hyperlink" Target="https://www.hcch.net/en/instruments/specialised-sections/evidence"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definitions.uslegal.com/j/jus-cogen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hyperlink" Target="http://www.ilo.org/global/lang--en/index.htm" TargetMode="External"/><Relationship Id="rId13" Type="http://schemas.openxmlformats.org/officeDocument/2006/relationships/hyperlink" Target="http://www.iitc.org/" TargetMode="External"/><Relationship Id="rId3" Type="http://schemas.openxmlformats.org/officeDocument/2006/relationships/hyperlink" Target="http://www.un.org/en/ecosoc/" TargetMode="External"/><Relationship Id="rId7" Type="http://schemas.openxmlformats.org/officeDocument/2006/relationships/hyperlink" Target="https://www.icj-cij.org/home" TargetMode="External"/><Relationship Id="rId12" Type="http://schemas.openxmlformats.org/officeDocument/2006/relationships/hyperlink" Target="http://www.wipo.int/portal/index.html.en"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www2.ohchr.org/english/bodies/cerd/" TargetMode="External"/><Relationship Id="rId11" Type="http://schemas.openxmlformats.org/officeDocument/2006/relationships/hyperlink" Target="http://www.who.int/en/" TargetMode="External"/><Relationship Id="rId5" Type="http://schemas.openxmlformats.org/officeDocument/2006/relationships/hyperlink" Target="https://www.un.org/development/desa/indigenouspeoples/unpfii-sessions-2.html" TargetMode="External"/><Relationship Id="rId10" Type="http://schemas.openxmlformats.org/officeDocument/2006/relationships/hyperlink" Target="https://www.ohchr.org/en/hrc-subsidiaries/expert-mechanism-on-indigenous-peoples" TargetMode="External"/><Relationship Id="rId4" Type="http://schemas.openxmlformats.org/officeDocument/2006/relationships/hyperlink" Target="https://www.nyulawglobal.org/globalex/Researching_Indigenous_Peoples_International_Law1.html" TargetMode="External"/><Relationship Id="rId9" Type="http://schemas.openxmlformats.org/officeDocument/2006/relationships/hyperlink" Target="https://www.ohchr.org/en/ohchr_homepage" TargetMode="External"/><Relationship Id="rId14" Type="http://schemas.openxmlformats.org/officeDocument/2006/relationships/hyperlink" Target="http://www.cbd.int/convention/wg8j.shtml"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asil.org/humrts1.cfm"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hyperlink" Target="https://www.cngov.ca/" TargetMode="External"/><Relationship Id="rId13" Type="http://schemas.openxmlformats.org/officeDocument/2006/relationships/hyperlink" Target="https://arctic-council.org/index.php/en/about-us/permanent-participants/raipon" TargetMode="External"/><Relationship Id="rId3" Type="http://schemas.openxmlformats.org/officeDocument/2006/relationships/hyperlink" Target="https://aila.ngo/" TargetMode="External"/><Relationship Id="rId7" Type="http://schemas.openxmlformats.org/officeDocument/2006/relationships/hyperlink" Target="https://www.faira.org.au/" TargetMode="External"/><Relationship Id="rId12" Type="http://schemas.openxmlformats.org/officeDocument/2006/relationships/hyperlink" Target="http://www.oas.org/en/default.asp"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https://www.echr.coe.int/" TargetMode="External"/><Relationship Id="rId11" Type="http://schemas.openxmlformats.org/officeDocument/2006/relationships/hyperlink" Target="http://www.corteidh.or.cr/index.cfm?CFID=696504&amp;CFTOKEN=60388948" TargetMode="External"/><Relationship Id="rId5" Type="http://schemas.openxmlformats.org/officeDocument/2006/relationships/hyperlink" Target="http://www.ncai.org/" TargetMode="External"/><Relationship Id="rId10" Type="http://schemas.openxmlformats.org/officeDocument/2006/relationships/hyperlink" Target="http://www.oas.org/en/iachr/" TargetMode="External"/><Relationship Id="rId4" Type="http://schemas.openxmlformats.org/officeDocument/2006/relationships/hyperlink" Target="http://www.aitpn.org/" TargetMode="External"/><Relationship Id="rId9" Type="http://schemas.openxmlformats.org/officeDocument/2006/relationships/hyperlink" Target="http://www.inuitcircumpolar.com/"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www.bia.gov/service/tribal-leaders-directory/federally-recognized-tribes"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5.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66.xml.rels><?xml version="1.0" encoding="UTF-8" standalone="yes"?>
<Relationships xmlns="http://schemas.openxmlformats.org/package/2006/relationships"><Relationship Id="rId3" Type="http://schemas.openxmlformats.org/officeDocument/2006/relationships/hyperlink" Target="https://colorado.idm.oclc.org/login?url=https://hv.proquest.com/historyvault/"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colorado.idm.oclc.org/login?url=http://indianclaims.proquest.com/indianclaims"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www.archives.gov/exhibits/charters/constitution_transcript.html"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hyperlink" Target="http://www.gpo.gov/fdsys/browse/committee.action?chamber=senate&amp;committee=indianaffairs" TargetMode="External"/><Relationship Id="rId5" Type="http://schemas.openxmlformats.org/officeDocument/2006/relationships/hyperlink" Target="http://www.gpo.gov/fdsys/search/pagedetails.action?collectionCode=USCODE&amp;searchPath=Title+18%2FPart+I%2FCHAPTER+53&amp;granuleId=USCODE-2012-title18-partI-chap53-sec1153&amp;packageId=USCODE-2012-title18&amp;oldPath=Title+18%2FPART+I&amp;fromPageDetails=true&amp;collapse=true&amp;ycord=1300&amp;browsePath=Title+18%2FPart+I%2FChapter+53%2FSec.+1153&amp;fromBrowse=true" TargetMode="External"/><Relationship Id="rId4" Type="http://schemas.openxmlformats.org/officeDocument/2006/relationships/hyperlink" Target="http://www.gpo.gov/fdsys/search/pagedetails.action?collectionCode=USCODE&amp;searchPath=Title+25&amp;oldPath=&amp;isCollapsed=true&amp;selectedYearFrom=2012&amp;ycord=700&amp;browsePath=Title+25&amp;granuleId=&amp;packageId=USCODE-2012-title25&amp;collapse=true&amp;fromBrowse=true"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guides.law.stanford.edu/fi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libguides.law.umn.edu/frequentlycitedtreaties" TargetMode="External"/><Relationship Id="rId4" Type="http://schemas.openxmlformats.org/officeDocument/2006/relationships/hyperlink" Target="https://guides.ll.georgetown.edu/c.php?g=365734&amp;p=2471175"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s://nam10.safelinks.protection.outlook.com/?url=https%3A%2F%2Flibrary.law.northwestern.edu%2Famerican_indian_law%2Fhistoricalmaps&amp;data=05%7C02%7Cjoan.policastri%40colorado.edu%7C699fad4f26d1416cc78a08dcfd449dff%7C3ded8b1b070d462982e4c0b019f46057%7C1%7C0%7C638663718359033899%7CUnknown%7CTWFpbGZsb3d8eyJWIjoiMC4wLjAwMDAiLCJQIjoiV2luMzIiLCJBTiI6Ik1haWwiLCJXVCI6Mn0%3D%7C0%7C%7C%7C&amp;sdata=wtVyT5zYlEl3u7zhKEM%2BD7oRT6k%2B%2B82rmcUmzIXSA3s%3D&amp;reserved=0" TargetMode="External"/><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s://nam10.safelinks.protection.outlook.com/?url=http%3A%2F%2Flawschool.unm.edu%2Ftlj%2F&amp;data=05%7C02%7Cjoan.policastri%40colorado.edu%7C699fad4f26d1416cc78a08dcfd449dff%7C3ded8b1b070d462982e4c0b019f46057%7C1%7C0%7C638663718358936258%7CUnknown%7CTWFpbGZsb3d8eyJWIjoiMC4wLjAwMDAiLCJQIjoiV2luMzIiLCJBTiI6Ik1haWwiLCJXVCI6Mn0%3D%7C0%7C%7C%7C&amp;sdata=6HQTioC7%2Fn4VvVysKjk0Ax96gW33T%2BR2mX%2FKOaZbrR4%3D&amp;reserved=0" TargetMode="External"/><Relationship Id="rId7" Type="http://schemas.openxmlformats.org/officeDocument/2006/relationships/hyperlink" Target="https://nam10.safelinks.protection.outlook.com/?url=http%3A%2F%2Fturing.library.northwestern.edu%2Flogin%3Furl%3Dhttp%3A%2F%2Flibguides.northwestern.edu%2Fbnna&amp;data=05%7C02%7Cjoan.policastri%40colorado.edu%7C699fad4f26d1416cc78a08dcfd449dff%7C3ded8b1b070d462982e4c0b019f46057%7C1%7C0%7C638663718359014281%7CUnknown%7CTWFpbGZsb3d8eyJWIjoiMC4wLjAwMDAiLCJQIjoiV2luMzIiLCJBTiI6Ik1haWwiLCJXVCI6Mn0%3D%7C0%7C%7C%7C&amp;sdata=Jp87iLqEUX688QC%2Bqrv%2FISsxufd6pox6eCpc5jMs0mM%3D&amp;reserved=0" TargetMode="External"/><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hyperlink" Target="https://nam10.safelinks.protection.outlook.com/?url=https%3A%2F%2Fwww.yalelawjournal.org%2Ftag%2Ffederal-indian-law&amp;data=05%7C02%7Cjoan.policastri%40colorado.edu%7C699fad4f26d1416cc78a08dcfd449dff%7C3ded8b1b070d462982e4c0b019f46057%7C1%7C0%7C638663718358994942%7CUnknown%7CTWFpbGZsb3d8eyJWIjoiMC4wLjAwMDAiLCJQIjoiV2luMzIiLCJBTiI6Ik1haWwiLCJXVCI6Mn0%3D%7C0%7C%7C%7C&amp;sdata=gsyds1fgDbexQyn6bya6lUV0YG4uMAT%2Fz08gWeX7zXo%3D&amp;reserved=0" TargetMode="External"/><Relationship Id="rId5" Type="http://schemas.openxmlformats.org/officeDocument/2006/relationships/hyperlink" Target="https://nam10.safelinks.protection.outlook.com/?url=http%3A%2F%2Fturing.library.northwestern.edu%2Flogin%3Furl%3Dhttps%3A%2F%2Fheinonline.org%2FHOL%2FIndex%3Findex%3Djournals%252Failj%26collection%3Damindian&amp;data=05%7C02%7Cjoan.policastri%40colorado.edu%7C699fad4f26d1416cc78a08dcfd449dff%7C3ded8b1b070d462982e4c0b019f46057%7C1%7C0%7C638663718358975327%7CUnknown%7CTWFpbGZsb3d8eyJWIjoiMC4wLjAwMDAiLCJQIjoiV2luMzIiLCJBTiI6Ik1haWwiLCJXVCI6Mn0%3D%7C0%7C%7C%7C&amp;sdata=%2FcA1XZJQBKMu7Wa7Qv2h%2F9%2BAR1vT%2FAn%2FOj9v4wNRGUg%3D&amp;reserved=0" TargetMode="External"/><Relationship Id="rId4" Type="http://schemas.openxmlformats.org/officeDocument/2006/relationships/hyperlink" Target="https://nam10.safelinks.protection.outlook.com/?url=https%3A%2F%2Fwww.westlaw.com%2FBrowse%2FHome%2FSecondarySources%2FLawReviewsJournals%2FOklahomaLawReviewsJournals%2FAmericanIndianLawReview%3FtransitionType%3DDefault%26contextData%3D(sc.Default)%26VR%3D3.0%26RS%3Dcblt1.0&amp;data=05%7C02%7Cjoan.policastri%40colorado.edu%7C699fad4f26d1416cc78a08dcfd449dff%7C3ded8b1b070d462982e4c0b019f46057%7C1%7C0%7C638663718358955807%7CUnknown%7CTWFpbGZsb3d8eyJWIjoiMC4wLjAwMDAiLCJQIjoiV2luMzIiLCJBTiI6Ik1haWwiLCJXVCI6Mn0%3D%7C0%7C%7C%7C&amp;sdata=nByWbDdgwseVl4pGPhLmHp5v1xv65Q1buxjYjsbAvvs%3D&amp;reserved=0"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s://libguides.colorado.edu/13749982" TargetMode="External"/><Relationship Id="rId2" Type="http://schemas.openxmlformats.org/officeDocument/2006/relationships/notesSlide" Target="../notesSlides/notesSlide94.xml"/><Relationship Id="rId1" Type="http://schemas.openxmlformats.org/officeDocument/2006/relationships/slideLayout" Target="../slideLayouts/slideLayout2.xml"/><Relationship Id="rId5" Type="http://schemas.openxmlformats.org/officeDocument/2006/relationships/hyperlink" Target="https://libguides.colorado.edu/34313264" TargetMode="External"/><Relationship Id="rId4" Type="http://schemas.openxmlformats.org/officeDocument/2006/relationships/hyperlink" Target="https://libguides.colorado.edu/67175124" TargetMode="Externa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hyperlink" Target="https://www.nyulawglobal.org/globalex/researching_indigenous_peoples_international_law1.html#_edn10" TargetMode="External"/><Relationship Id="rId3" Type="http://schemas.openxmlformats.org/officeDocument/2006/relationships/hyperlink" Target="https://www.nyulawglobal.org/globalex/researching_indigenous_peoples_international_law1.html" TargetMode="External"/><Relationship Id="rId7" Type="http://schemas.openxmlformats.org/officeDocument/2006/relationships/hyperlink" Target="https://www.nyulawglobal.org/globalex/researching_indigenous_peoples_international_law1.html#_edn9" TargetMode="External"/><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hyperlink" Target="https://www.nyulawglobal.org/globalex/researching_indigenous_peoples_international_law1.html#_edn8" TargetMode="External"/><Relationship Id="rId5" Type="http://schemas.openxmlformats.org/officeDocument/2006/relationships/hyperlink" Target="https://www.nyulawglobal.org/globalex/researching_indigenous_peoples_international_law1.html#_edn7" TargetMode="External"/><Relationship Id="rId4" Type="http://schemas.openxmlformats.org/officeDocument/2006/relationships/hyperlink" Target="https://www.nyulawglobal.org/globalex/researching_indigenous_peoples_international_law1.html#_edn6" TargetMode="External"/><Relationship Id="rId9" Type="http://schemas.openxmlformats.org/officeDocument/2006/relationships/hyperlink" Target="https://www.nyulawglobal.org/globalex/researching_indigenous_peoples_international_law1.html#_edn11" TargetMode="Externa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A3C6-4E4D-4765-A37D-222FA3EBDA08}"/>
              </a:ext>
            </a:extLst>
          </p:cNvPr>
          <p:cNvSpPr>
            <a:spLocks noGrp="1"/>
          </p:cNvSpPr>
          <p:nvPr>
            <p:ph type="ctrTitle"/>
          </p:nvPr>
        </p:nvSpPr>
        <p:spPr/>
        <p:txBody>
          <a:bodyPr>
            <a:normAutofit fontScale="90000"/>
          </a:bodyPr>
          <a:lstStyle/>
          <a:p>
            <a:r>
              <a:rPr lang="en-US" dirty="0"/>
              <a:t>Indigenous Peoples’</a:t>
            </a:r>
            <a:br>
              <a:rPr lang="en-US" dirty="0"/>
            </a:br>
            <a:r>
              <a:rPr lang="en-US" dirty="0"/>
              <a:t>Legal Research</a:t>
            </a:r>
            <a:br>
              <a:rPr lang="en-US" dirty="0"/>
            </a:br>
            <a:r>
              <a:rPr lang="en-US" dirty="0"/>
              <a:t>in Context</a:t>
            </a:r>
          </a:p>
        </p:txBody>
      </p:sp>
      <p:sp>
        <p:nvSpPr>
          <p:cNvPr id="3" name="Subtitle 2">
            <a:extLst>
              <a:ext uri="{FF2B5EF4-FFF2-40B4-BE49-F238E27FC236}">
                <a16:creationId xmlns:a16="http://schemas.microsoft.com/office/drawing/2014/main" id="{185F1BE9-3A67-4810-B1E9-D36CF3465C41}"/>
              </a:ext>
            </a:extLst>
          </p:cNvPr>
          <p:cNvSpPr>
            <a:spLocks noGrp="1"/>
          </p:cNvSpPr>
          <p:nvPr>
            <p:ph type="subTitle" idx="1"/>
          </p:nvPr>
        </p:nvSpPr>
        <p:spPr/>
        <p:txBody>
          <a:bodyPr/>
          <a:lstStyle/>
          <a:p>
            <a:r>
              <a:rPr lang="en-US" dirty="0"/>
              <a:t>Lunch &amp; Learn</a:t>
            </a:r>
          </a:p>
          <a:p>
            <a:endParaRPr lang="en-US" dirty="0"/>
          </a:p>
        </p:txBody>
      </p:sp>
    </p:spTree>
    <p:extLst>
      <p:ext uri="{BB962C8B-B14F-4D97-AF65-F5344CB8AC3E}">
        <p14:creationId xmlns:p14="http://schemas.microsoft.com/office/powerpoint/2010/main" val="1068316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AEC6A-626B-40C0-942E-6ADE2C31E2F0}"/>
              </a:ext>
            </a:extLst>
          </p:cNvPr>
          <p:cNvSpPr>
            <a:spLocks noGrp="1"/>
          </p:cNvSpPr>
          <p:nvPr>
            <p:ph type="title"/>
          </p:nvPr>
        </p:nvSpPr>
        <p:spPr>
          <a:xfrm>
            <a:off x="617051" y="133432"/>
            <a:ext cx="10887561" cy="1126321"/>
          </a:xfrm>
        </p:spPr>
        <p:txBody>
          <a:bodyPr>
            <a:normAutofit/>
          </a:bodyPr>
          <a:lstStyle/>
          <a:p>
            <a:r>
              <a:rPr lang="en-US" sz="2800" dirty="0"/>
              <a:t>University Libraries – Adam Mathews “Explorer”</a:t>
            </a:r>
            <a:br>
              <a:rPr lang="en-US" sz="2800" dirty="0"/>
            </a:br>
            <a:r>
              <a:rPr lang="en-US" sz="1800" dirty="0"/>
              <a:t>(find in A-Z databases)</a:t>
            </a:r>
            <a:endParaRPr lang="en-US" sz="2800" dirty="0"/>
          </a:p>
        </p:txBody>
      </p:sp>
      <p:pic>
        <p:nvPicPr>
          <p:cNvPr id="5" name="Content Placeholder 4">
            <a:extLst>
              <a:ext uri="{FF2B5EF4-FFF2-40B4-BE49-F238E27FC236}">
                <a16:creationId xmlns:a16="http://schemas.microsoft.com/office/drawing/2014/main" id="{C8FBF5D5-9236-4498-A3F5-96426B0BEC87}"/>
              </a:ext>
            </a:extLst>
          </p:cNvPr>
          <p:cNvPicPr>
            <a:picLocks noGrp="1" noChangeAspect="1"/>
          </p:cNvPicPr>
          <p:nvPr>
            <p:ph idx="1"/>
          </p:nvPr>
        </p:nvPicPr>
        <p:blipFill rotWithShape="1">
          <a:blip r:embed="rId3"/>
          <a:srcRect t="5354" b="3403"/>
          <a:stretch/>
        </p:blipFill>
        <p:spPr>
          <a:xfrm>
            <a:off x="617051" y="1000125"/>
            <a:ext cx="8692687" cy="5445579"/>
          </a:xfrm>
        </p:spPr>
      </p:pic>
    </p:spTree>
    <p:extLst>
      <p:ext uri="{BB962C8B-B14F-4D97-AF65-F5344CB8AC3E}">
        <p14:creationId xmlns:p14="http://schemas.microsoft.com/office/powerpoint/2010/main" val="2621042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4CF0F-386B-457C-91F5-67EA77F220F7}"/>
              </a:ext>
            </a:extLst>
          </p:cNvPr>
          <p:cNvSpPr>
            <a:spLocks noGrp="1"/>
          </p:cNvSpPr>
          <p:nvPr>
            <p:ph type="title"/>
          </p:nvPr>
        </p:nvSpPr>
        <p:spPr/>
        <p:txBody>
          <a:bodyPr/>
          <a:lstStyle/>
          <a:p>
            <a:r>
              <a:rPr lang="en-US" dirty="0"/>
              <a:t>Secondary Resources</a:t>
            </a:r>
          </a:p>
        </p:txBody>
      </p:sp>
      <p:sp>
        <p:nvSpPr>
          <p:cNvPr id="3" name="Content Placeholder 2">
            <a:extLst>
              <a:ext uri="{FF2B5EF4-FFF2-40B4-BE49-F238E27FC236}">
                <a16:creationId xmlns:a16="http://schemas.microsoft.com/office/drawing/2014/main" id="{DD9FB5DA-EAFF-4C76-936E-1A71B549C6D3}"/>
              </a:ext>
            </a:extLst>
          </p:cNvPr>
          <p:cNvSpPr>
            <a:spLocks noGrp="1"/>
          </p:cNvSpPr>
          <p:nvPr>
            <p:ph idx="1"/>
          </p:nvPr>
        </p:nvSpPr>
        <p:spPr/>
        <p:txBody>
          <a:bodyPr/>
          <a:lstStyle/>
          <a:p>
            <a:pPr eaLnBrk="1" hangingPunct="1"/>
            <a:r>
              <a:rPr lang="en-US" dirty="0"/>
              <a:t>Monographs (books) &amp; Treatises</a:t>
            </a:r>
          </a:p>
          <a:p>
            <a:pPr eaLnBrk="1" hangingPunct="1"/>
            <a:r>
              <a:rPr lang="en-US" dirty="0"/>
              <a:t>International Encyclopedias</a:t>
            </a:r>
          </a:p>
          <a:p>
            <a:pPr eaLnBrk="1" hangingPunct="1"/>
            <a:r>
              <a:rPr lang="en-US" dirty="0"/>
              <a:t>International Yearbooks</a:t>
            </a:r>
          </a:p>
          <a:p>
            <a:pPr eaLnBrk="1" hangingPunct="1"/>
            <a:r>
              <a:rPr lang="en-US" dirty="0"/>
              <a:t>Law Journal Articles</a:t>
            </a:r>
          </a:p>
          <a:p>
            <a:pPr eaLnBrk="1" hangingPunct="1"/>
            <a:r>
              <a:rPr lang="en-US" dirty="0"/>
              <a:t>Subject Guides, Indexes, Bibliographies</a:t>
            </a:r>
          </a:p>
          <a:p>
            <a:pPr eaLnBrk="1" hangingPunct="1"/>
            <a:r>
              <a:rPr lang="en-US" dirty="0"/>
              <a:t>Digests</a:t>
            </a:r>
          </a:p>
          <a:p>
            <a:pPr eaLnBrk="1" hangingPunct="1"/>
            <a:endParaRPr lang="en-US" dirty="0"/>
          </a:p>
          <a:p>
            <a:endParaRPr lang="en-US" dirty="0"/>
          </a:p>
        </p:txBody>
      </p:sp>
    </p:spTree>
    <p:extLst>
      <p:ext uri="{BB962C8B-B14F-4D97-AF65-F5344CB8AC3E}">
        <p14:creationId xmlns:p14="http://schemas.microsoft.com/office/powerpoint/2010/main" val="952918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FF143-79C5-41D3-A818-8E2721BA08BD}"/>
              </a:ext>
            </a:extLst>
          </p:cNvPr>
          <p:cNvSpPr>
            <a:spLocks noGrp="1"/>
          </p:cNvSpPr>
          <p:nvPr>
            <p:ph type="title"/>
          </p:nvPr>
        </p:nvSpPr>
        <p:spPr/>
        <p:txBody>
          <a:bodyPr/>
          <a:lstStyle/>
          <a:p>
            <a:r>
              <a:rPr lang="en-US" dirty="0"/>
              <a:t>Law Library Databases</a:t>
            </a:r>
          </a:p>
        </p:txBody>
      </p:sp>
      <p:sp>
        <p:nvSpPr>
          <p:cNvPr id="3" name="Content Placeholder 2">
            <a:extLst>
              <a:ext uri="{FF2B5EF4-FFF2-40B4-BE49-F238E27FC236}">
                <a16:creationId xmlns:a16="http://schemas.microsoft.com/office/drawing/2014/main" id="{B044BB78-3B6A-4639-8EF8-DE37520A714F}"/>
              </a:ext>
            </a:extLst>
          </p:cNvPr>
          <p:cNvSpPr>
            <a:spLocks noGrp="1"/>
          </p:cNvSpPr>
          <p:nvPr>
            <p:ph idx="1"/>
          </p:nvPr>
        </p:nvSpPr>
        <p:spPr>
          <a:xfrm>
            <a:off x="677334" y="1334861"/>
            <a:ext cx="10827278" cy="4576361"/>
          </a:xfrm>
        </p:spPr>
        <p:txBody>
          <a:bodyPr>
            <a:normAutofit/>
          </a:bodyPr>
          <a:lstStyle/>
          <a:p>
            <a:pPr eaLnBrk="1" hangingPunct="1">
              <a:lnSpc>
                <a:spcPct val="90000"/>
              </a:lnSpc>
            </a:pPr>
            <a:r>
              <a:rPr lang="en-US" sz="2800" dirty="0"/>
              <a:t>Max Plank Encyclopedia of Public International Law Online</a:t>
            </a:r>
          </a:p>
          <a:p>
            <a:pPr eaLnBrk="1" hangingPunct="1">
              <a:lnSpc>
                <a:spcPct val="90000"/>
              </a:lnSpc>
            </a:pPr>
            <a:r>
              <a:rPr lang="en-US" sz="2800" dirty="0"/>
              <a:t>Oxford Reports on International Law:</a:t>
            </a:r>
          </a:p>
          <a:p>
            <a:pPr lvl="1" eaLnBrk="1" hangingPunct="1">
              <a:lnSpc>
                <a:spcPct val="90000"/>
              </a:lnSpc>
            </a:pPr>
            <a:r>
              <a:rPr lang="en-US" sz="2400" dirty="0"/>
              <a:t>International Law in Domestic Courts</a:t>
            </a:r>
          </a:p>
          <a:p>
            <a:pPr lvl="1" eaLnBrk="1" hangingPunct="1">
              <a:lnSpc>
                <a:spcPct val="90000"/>
              </a:lnSpc>
            </a:pPr>
            <a:r>
              <a:rPr lang="en-US" sz="2400" dirty="0"/>
              <a:t>International Criminal Law</a:t>
            </a:r>
          </a:p>
          <a:p>
            <a:pPr lvl="1" eaLnBrk="1" hangingPunct="1">
              <a:lnSpc>
                <a:spcPct val="90000"/>
              </a:lnSpc>
            </a:pPr>
            <a:r>
              <a:rPr lang="en-US" sz="2400" dirty="0"/>
              <a:t>International Human Rights Law</a:t>
            </a:r>
          </a:p>
          <a:p>
            <a:pPr lvl="1" eaLnBrk="1" hangingPunct="1">
              <a:lnSpc>
                <a:spcPct val="90000"/>
              </a:lnSpc>
            </a:pPr>
            <a:r>
              <a:rPr lang="en-US" sz="2400" dirty="0"/>
              <a:t>International Courts of General Jurisdiction</a:t>
            </a:r>
          </a:p>
          <a:p>
            <a:pPr eaLnBrk="1" hangingPunct="1">
              <a:lnSpc>
                <a:spcPct val="90000"/>
              </a:lnSpc>
            </a:pPr>
            <a:r>
              <a:rPr lang="en-US" sz="2800" dirty="0"/>
              <a:t>OECD iLibrary</a:t>
            </a:r>
          </a:p>
          <a:p>
            <a:endParaRPr lang="en-US" dirty="0"/>
          </a:p>
        </p:txBody>
      </p:sp>
    </p:spTree>
    <p:extLst>
      <p:ext uri="{BB962C8B-B14F-4D97-AF65-F5344CB8AC3E}">
        <p14:creationId xmlns:p14="http://schemas.microsoft.com/office/powerpoint/2010/main" val="2152042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980C5-EFA7-4AA9-AD79-430E57E0F55D}"/>
              </a:ext>
            </a:extLst>
          </p:cNvPr>
          <p:cNvSpPr>
            <a:spLocks noGrp="1"/>
          </p:cNvSpPr>
          <p:nvPr>
            <p:ph type="title"/>
          </p:nvPr>
        </p:nvSpPr>
        <p:spPr>
          <a:xfrm>
            <a:off x="677334" y="609600"/>
            <a:ext cx="8596668" cy="657726"/>
          </a:xfrm>
        </p:spPr>
        <p:txBody>
          <a:bodyPr/>
          <a:lstStyle/>
          <a:p>
            <a:r>
              <a:rPr lang="en-US" dirty="0"/>
              <a:t>Journals –  Law Library</a:t>
            </a:r>
          </a:p>
        </p:txBody>
      </p:sp>
      <p:sp>
        <p:nvSpPr>
          <p:cNvPr id="3" name="Content Placeholder 2">
            <a:extLst>
              <a:ext uri="{FF2B5EF4-FFF2-40B4-BE49-F238E27FC236}">
                <a16:creationId xmlns:a16="http://schemas.microsoft.com/office/drawing/2014/main" id="{17F4BB0E-4444-432A-9B72-A1FED5849C29}"/>
              </a:ext>
            </a:extLst>
          </p:cNvPr>
          <p:cNvSpPr>
            <a:spLocks noGrp="1"/>
          </p:cNvSpPr>
          <p:nvPr>
            <p:ph idx="1"/>
          </p:nvPr>
        </p:nvSpPr>
        <p:spPr>
          <a:xfrm>
            <a:off x="677334" y="1491917"/>
            <a:ext cx="8596668" cy="4549446"/>
          </a:xfrm>
        </p:spPr>
        <p:txBody>
          <a:bodyPr>
            <a:normAutofit fontScale="77500" lnSpcReduction="20000"/>
          </a:bodyPr>
          <a:lstStyle/>
          <a:p>
            <a:pPr marL="0" indent="0">
              <a:buNone/>
            </a:pPr>
            <a:r>
              <a:rPr lang="en-US" dirty="0"/>
              <a:t>LegalTrac </a:t>
            </a:r>
            <a:r>
              <a:rPr lang="en-US" dirty="0">
                <a:hlinkClick r:id="rId3"/>
              </a:rPr>
              <a:t>https://go-gale-com.colorado.idm.oclc.org/ps/dispAdvSearch.do?userGroupName=fleming_law&amp;prodId=LT</a:t>
            </a:r>
            <a:r>
              <a:rPr lang="en-US" dirty="0"/>
              <a:t> </a:t>
            </a:r>
          </a:p>
          <a:p>
            <a:pPr marL="0" indent="0">
              <a:buNone/>
            </a:pPr>
            <a:r>
              <a:rPr lang="en-US" dirty="0"/>
              <a:t>SSRN  </a:t>
            </a:r>
            <a:r>
              <a:rPr lang="en-US" dirty="0">
                <a:hlinkClick r:id="rId4"/>
              </a:rPr>
              <a:t>https://www.ssrn.com/index.cfm/en/</a:t>
            </a:r>
            <a:r>
              <a:rPr lang="en-US" dirty="0"/>
              <a:t>  </a:t>
            </a:r>
          </a:p>
          <a:p>
            <a:pPr marL="0" indent="0">
              <a:buNone/>
            </a:pPr>
            <a:r>
              <a:rPr lang="en-US" dirty="0"/>
              <a:t>Index to Legal Periodicals </a:t>
            </a:r>
          </a:p>
          <a:p>
            <a:pPr marL="0" indent="0">
              <a:buNone/>
            </a:pPr>
            <a:r>
              <a:rPr lang="en-US" dirty="0"/>
              <a:t>	LLMC </a:t>
            </a:r>
            <a:r>
              <a:rPr lang="en-US" dirty="0">
                <a:hlinkClick r:id="rId5"/>
              </a:rPr>
              <a:t>https://llmc-com.colorado.idm.oclc.org/searchResultVolumes2.aspx?ext=true&amp;catalogSet=54066</a:t>
            </a:r>
            <a:r>
              <a:rPr lang="en-US" dirty="0"/>
              <a:t> </a:t>
            </a:r>
          </a:p>
          <a:p>
            <a:pPr marL="0" indent="0">
              <a:buNone/>
            </a:pPr>
            <a:r>
              <a:rPr lang="en-US" dirty="0"/>
              <a:t>	HeinOnline </a:t>
            </a:r>
            <a:r>
              <a:rPr lang="en-US" dirty="0">
                <a:hlinkClick r:id="rId6"/>
              </a:rPr>
              <a:t>https://heinonline-org.colorado.idm.oclc.org/HOL/Index?index=lbr/ilpera&amp;collection=journals</a:t>
            </a:r>
            <a:r>
              <a:rPr lang="en-US" dirty="0"/>
              <a:t> </a:t>
            </a:r>
          </a:p>
          <a:p>
            <a:pPr marL="0" indent="0">
              <a:buNone/>
            </a:pPr>
            <a:endParaRPr lang="en-US" dirty="0"/>
          </a:p>
          <a:p>
            <a:pPr marL="0" indent="0">
              <a:buNone/>
            </a:pPr>
            <a:r>
              <a:rPr lang="en-US" dirty="0"/>
              <a:t>Index to Foreign Legal Periodicals </a:t>
            </a:r>
          </a:p>
          <a:p>
            <a:pPr marL="0" indent="0">
              <a:buNone/>
            </a:pPr>
            <a:r>
              <a:rPr lang="en-US" dirty="0"/>
              <a:t>	</a:t>
            </a:r>
            <a:r>
              <a:rPr lang="en-US" dirty="0">
                <a:hlinkClick r:id="rId7"/>
              </a:rPr>
              <a:t>https://heinonline-org.colorado.idm.oclc.org/HOL/Index?index=journals/ininfor&amp;collection=journals</a:t>
            </a:r>
            <a:r>
              <a:rPr lang="en-US" dirty="0"/>
              <a:t> </a:t>
            </a:r>
          </a:p>
          <a:p>
            <a:pPr marL="0" indent="0">
              <a:buNone/>
            </a:pPr>
            <a:endParaRPr lang="en-US" dirty="0"/>
          </a:p>
          <a:p>
            <a:pPr marL="0" indent="0">
              <a:buNone/>
            </a:pPr>
            <a:endParaRPr lang="en-US" dirty="0"/>
          </a:p>
          <a:p>
            <a:pPr marL="0" indent="0">
              <a:buNone/>
            </a:pPr>
            <a:r>
              <a:rPr lang="en-US" dirty="0"/>
              <a:t>Elgar Journal of Human Rights and the Environment </a:t>
            </a:r>
            <a:r>
              <a:rPr lang="en-US" dirty="0">
                <a:hlinkClick r:id="rId8"/>
              </a:rPr>
              <a:t>https://guides.ll.georgetown.edu/c.php?g=365734&amp;p=2471175</a:t>
            </a:r>
            <a:endParaRPr lang="en-US" dirty="0"/>
          </a:p>
          <a:p>
            <a:pPr marL="0" indent="0">
              <a:buNone/>
            </a:pPr>
            <a:r>
              <a:rPr lang="en-US" dirty="0"/>
              <a:t> </a:t>
            </a:r>
          </a:p>
        </p:txBody>
      </p:sp>
    </p:spTree>
    <p:extLst>
      <p:ext uri="{BB962C8B-B14F-4D97-AF65-F5344CB8AC3E}">
        <p14:creationId xmlns:p14="http://schemas.microsoft.com/office/powerpoint/2010/main" val="2605473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33008-6457-4434-9C78-01DCD14EDB87}"/>
              </a:ext>
            </a:extLst>
          </p:cNvPr>
          <p:cNvSpPr>
            <a:spLocks noGrp="1"/>
          </p:cNvSpPr>
          <p:nvPr>
            <p:ph type="title"/>
          </p:nvPr>
        </p:nvSpPr>
        <p:spPr/>
        <p:txBody>
          <a:bodyPr/>
          <a:lstStyle/>
          <a:p>
            <a:r>
              <a:rPr lang="en-US" dirty="0"/>
              <a:t>Journal Databases</a:t>
            </a:r>
          </a:p>
        </p:txBody>
      </p:sp>
      <p:sp>
        <p:nvSpPr>
          <p:cNvPr id="3" name="Content Placeholder 2">
            <a:extLst>
              <a:ext uri="{FF2B5EF4-FFF2-40B4-BE49-F238E27FC236}">
                <a16:creationId xmlns:a16="http://schemas.microsoft.com/office/drawing/2014/main" id="{F09AFE80-98C6-450C-B1AC-A9587F16E8B4}"/>
              </a:ext>
            </a:extLst>
          </p:cNvPr>
          <p:cNvSpPr>
            <a:spLocks noGrp="1"/>
          </p:cNvSpPr>
          <p:nvPr>
            <p:ph idx="1"/>
          </p:nvPr>
        </p:nvSpPr>
        <p:spPr/>
        <p:txBody>
          <a:bodyPr/>
          <a:lstStyle/>
          <a:p>
            <a:pPr eaLnBrk="1" hangingPunct="1">
              <a:lnSpc>
                <a:spcPct val="90000"/>
              </a:lnSpc>
            </a:pPr>
            <a:r>
              <a:rPr lang="en-US" sz="2800" dirty="0"/>
              <a:t>Law Library Databases - Journals</a:t>
            </a:r>
          </a:p>
          <a:p>
            <a:pPr eaLnBrk="1" hangingPunct="1">
              <a:lnSpc>
                <a:spcPct val="90000"/>
              </a:lnSpc>
              <a:buFont typeface="Wingdings" pitchFamily="2" charset="2"/>
              <a:buNone/>
            </a:pPr>
            <a:r>
              <a:rPr lang="en-US" sz="2800" dirty="0"/>
              <a:t> </a:t>
            </a:r>
          </a:p>
          <a:p>
            <a:pPr lvl="1" eaLnBrk="1" hangingPunct="1">
              <a:lnSpc>
                <a:spcPct val="90000"/>
              </a:lnSpc>
            </a:pPr>
            <a:r>
              <a:rPr lang="en-US" dirty="0"/>
              <a:t>Hein Online</a:t>
            </a:r>
          </a:p>
          <a:p>
            <a:pPr lvl="1" eaLnBrk="1" hangingPunct="1">
              <a:lnSpc>
                <a:spcPct val="90000"/>
              </a:lnSpc>
            </a:pPr>
            <a:r>
              <a:rPr lang="en-US" dirty="0"/>
              <a:t>LegalTrac (in-library use only)</a:t>
            </a:r>
          </a:p>
          <a:p>
            <a:pPr lvl="1" eaLnBrk="1" hangingPunct="1">
              <a:lnSpc>
                <a:spcPct val="90000"/>
              </a:lnSpc>
            </a:pPr>
            <a:r>
              <a:rPr lang="en-US" dirty="0"/>
              <a:t>LexisNexis Academic Universe</a:t>
            </a:r>
          </a:p>
          <a:p>
            <a:pPr lvl="1" eaLnBrk="1" hangingPunct="1">
              <a:lnSpc>
                <a:spcPct val="90000"/>
              </a:lnSpc>
            </a:pPr>
            <a:r>
              <a:rPr lang="en-US" dirty="0"/>
              <a:t>Index to Legal Periodicals</a:t>
            </a:r>
          </a:p>
          <a:p>
            <a:pPr lvl="1" eaLnBrk="1" hangingPunct="1">
              <a:lnSpc>
                <a:spcPct val="90000"/>
              </a:lnSpc>
            </a:pPr>
            <a:r>
              <a:rPr lang="en-US" dirty="0"/>
              <a:t>Index to Foreign Legal Periodicals</a:t>
            </a:r>
          </a:p>
          <a:p>
            <a:pPr lvl="1" eaLnBrk="1" hangingPunct="1">
              <a:lnSpc>
                <a:spcPct val="90000"/>
              </a:lnSpc>
            </a:pPr>
            <a:r>
              <a:rPr lang="en-US" dirty="0"/>
              <a:t>Legal Scholarship Network</a:t>
            </a:r>
          </a:p>
          <a:p>
            <a:endParaRPr lang="en-US" dirty="0"/>
          </a:p>
        </p:txBody>
      </p:sp>
    </p:spTree>
    <p:extLst>
      <p:ext uri="{BB962C8B-B14F-4D97-AF65-F5344CB8AC3E}">
        <p14:creationId xmlns:p14="http://schemas.microsoft.com/office/powerpoint/2010/main" val="19823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0617C-F8D4-4874-9617-81836A006589}"/>
              </a:ext>
            </a:extLst>
          </p:cNvPr>
          <p:cNvSpPr>
            <a:spLocks noGrp="1"/>
          </p:cNvSpPr>
          <p:nvPr>
            <p:ph type="title"/>
          </p:nvPr>
        </p:nvSpPr>
        <p:spPr>
          <a:xfrm>
            <a:off x="677334" y="609600"/>
            <a:ext cx="8596668" cy="718268"/>
          </a:xfrm>
        </p:spPr>
        <p:txBody>
          <a:bodyPr/>
          <a:lstStyle/>
          <a:p>
            <a:r>
              <a:rPr lang="en-US" dirty="0"/>
              <a:t>HeinOnline – One-Stop Research</a:t>
            </a:r>
          </a:p>
        </p:txBody>
      </p:sp>
      <p:pic>
        <p:nvPicPr>
          <p:cNvPr id="5" name="Content Placeholder 4">
            <a:extLst>
              <a:ext uri="{FF2B5EF4-FFF2-40B4-BE49-F238E27FC236}">
                <a16:creationId xmlns:a16="http://schemas.microsoft.com/office/drawing/2014/main" id="{6F033CD3-AE64-4511-A1B3-541A4CF611EB}"/>
              </a:ext>
            </a:extLst>
          </p:cNvPr>
          <p:cNvPicPr>
            <a:picLocks noGrp="1" noChangeAspect="1"/>
          </p:cNvPicPr>
          <p:nvPr>
            <p:ph idx="1"/>
          </p:nvPr>
        </p:nvPicPr>
        <p:blipFill rotWithShape="1">
          <a:blip r:embed="rId3"/>
          <a:srcRect t="5259" b="3486"/>
          <a:stretch/>
        </p:blipFill>
        <p:spPr>
          <a:xfrm>
            <a:off x="697530" y="1481817"/>
            <a:ext cx="8556977" cy="4392387"/>
          </a:xfrm>
        </p:spPr>
      </p:pic>
    </p:spTree>
    <p:extLst>
      <p:ext uri="{BB962C8B-B14F-4D97-AF65-F5344CB8AC3E}">
        <p14:creationId xmlns:p14="http://schemas.microsoft.com/office/powerpoint/2010/main" val="3133345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93299-D928-4917-847B-5841CC994FCB}"/>
              </a:ext>
            </a:extLst>
          </p:cNvPr>
          <p:cNvSpPr>
            <a:spLocks noGrp="1"/>
          </p:cNvSpPr>
          <p:nvPr>
            <p:ph type="title"/>
          </p:nvPr>
        </p:nvSpPr>
        <p:spPr/>
        <p:txBody>
          <a:bodyPr/>
          <a:lstStyle/>
          <a:p>
            <a:r>
              <a:rPr lang="en-US" dirty="0"/>
              <a:t>HeinOnline</a:t>
            </a:r>
          </a:p>
        </p:txBody>
      </p:sp>
      <p:sp>
        <p:nvSpPr>
          <p:cNvPr id="3" name="Content Placeholder 2">
            <a:extLst>
              <a:ext uri="{FF2B5EF4-FFF2-40B4-BE49-F238E27FC236}">
                <a16:creationId xmlns:a16="http://schemas.microsoft.com/office/drawing/2014/main" id="{6F7CA04D-E9EE-4FE5-B76A-EC0C81858A43}"/>
              </a:ext>
            </a:extLst>
          </p:cNvPr>
          <p:cNvSpPr>
            <a:spLocks noGrp="1"/>
          </p:cNvSpPr>
          <p:nvPr>
            <p:ph idx="1"/>
          </p:nvPr>
        </p:nvSpPr>
        <p:spPr/>
        <p:txBody>
          <a:bodyPr/>
          <a:lstStyle/>
          <a:p>
            <a:r>
              <a:rPr lang="en-US" dirty="0"/>
              <a:t>Law Journal Library</a:t>
            </a:r>
          </a:p>
          <a:p>
            <a:r>
              <a:rPr lang="en-US" dirty="0"/>
              <a:t>Indigenous Peoples of the Americas – History, Culture &amp; Law</a:t>
            </a:r>
          </a:p>
          <a:p>
            <a:r>
              <a:rPr lang="en-US" dirty="0"/>
              <a:t>Treaties &amp; Agreements Library</a:t>
            </a:r>
          </a:p>
          <a:p>
            <a:r>
              <a:rPr lang="en-US" dirty="0"/>
              <a:t>World Trials Database</a:t>
            </a:r>
          </a:p>
          <a:p>
            <a:r>
              <a:rPr lang="en-US" dirty="0"/>
              <a:t>Journals and Yearbooks</a:t>
            </a:r>
          </a:p>
          <a:p>
            <a:r>
              <a:rPr lang="en-US" dirty="0"/>
              <a:t>United Nations</a:t>
            </a:r>
          </a:p>
        </p:txBody>
      </p:sp>
    </p:spTree>
    <p:extLst>
      <p:ext uri="{BB962C8B-B14F-4D97-AF65-F5344CB8AC3E}">
        <p14:creationId xmlns:p14="http://schemas.microsoft.com/office/powerpoint/2010/main" val="3293236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B69224D5-C161-4889-A10A-5F6793F1D302}"/>
              </a:ext>
            </a:extLst>
          </p:cNvPr>
          <p:cNvSpPr>
            <a:spLocks noGrp="1" noChangeArrowheads="1"/>
          </p:cNvSpPr>
          <p:nvPr>
            <p:ph type="title"/>
          </p:nvPr>
        </p:nvSpPr>
        <p:spPr>
          <a:xfrm>
            <a:off x="842839" y="301626"/>
            <a:ext cx="8488018" cy="917575"/>
          </a:xfrm>
        </p:spPr>
        <p:txBody>
          <a:bodyPr/>
          <a:lstStyle/>
          <a:p>
            <a:pPr eaLnBrk="1" hangingPunct="1"/>
            <a:r>
              <a:rPr lang="en-US" altLang="en-US" dirty="0"/>
              <a:t>U.S. Treaties: Full-Text Online</a:t>
            </a:r>
          </a:p>
        </p:txBody>
      </p:sp>
      <p:sp>
        <p:nvSpPr>
          <p:cNvPr id="49155" name="Rectangle 3">
            <a:extLst>
              <a:ext uri="{FF2B5EF4-FFF2-40B4-BE49-F238E27FC236}">
                <a16:creationId xmlns:a16="http://schemas.microsoft.com/office/drawing/2014/main" id="{425337AC-C4B5-4CCB-B2BE-70CEBBBCCC2F}"/>
              </a:ext>
            </a:extLst>
          </p:cNvPr>
          <p:cNvSpPr>
            <a:spLocks noGrp="1" noChangeArrowheads="1"/>
          </p:cNvSpPr>
          <p:nvPr>
            <p:ph type="body" idx="1"/>
          </p:nvPr>
        </p:nvSpPr>
        <p:spPr>
          <a:xfrm>
            <a:off x="667911" y="1025718"/>
            <a:ext cx="9539716" cy="5679882"/>
          </a:xfrm>
        </p:spPr>
        <p:txBody>
          <a:bodyPr>
            <a:normAutofit/>
          </a:bodyPr>
          <a:lstStyle/>
          <a:p>
            <a:pPr eaLnBrk="1" hangingPunct="1">
              <a:lnSpc>
                <a:spcPct val="90000"/>
              </a:lnSpc>
            </a:pPr>
            <a:r>
              <a:rPr lang="en-US" altLang="en-US" sz="2400" dirty="0"/>
              <a:t>HeinOnline</a:t>
            </a:r>
          </a:p>
          <a:p>
            <a:pPr lvl="1" eaLnBrk="1" hangingPunct="1">
              <a:lnSpc>
                <a:spcPct val="90000"/>
              </a:lnSpc>
            </a:pPr>
            <a:r>
              <a:rPr lang="en-US" altLang="en-US" sz="2000" dirty="0"/>
              <a:t>U.S.T. (1950 - 1984)</a:t>
            </a:r>
          </a:p>
          <a:p>
            <a:pPr lvl="1" eaLnBrk="1" hangingPunct="1">
              <a:lnSpc>
                <a:spcPct val="90000"/>
              </a:lnSpc>
            </a:pPr>
            <a:r>
              <a:rPr lang="en-US" altLang="en-US" sz="2000" dirty="0"/>
              <a:t>T.I.A.S. (1982 - 2003)</a:t>
            </a:r>
          </a:p>
          <a:p>
            <a:pPr lvl="1" eaLnBrk="1" hangingPunct="1">
              <a:lnSpc>
                <a:spcPct val="90000"/>
              </a:lnSpc>
            </a:pPr>
            <a:r>
              <a:rPr lang="en-US" altLang="en-US" sz="2000" dirty="0"/>
              <a:t>International Legal Materials (1962 - 2008)</a:t>
            </a:r>
          </a:p>
          <a:p>
            <a:pPr lvl="1" eaLnBrk="1" hangingPunct="1">
              <a:lnSpc>
                <a:spcPct val="90000"/>
              </a:lnSpc>
            </a:pPr>
            <a:r>
              <a:rPr lang="en-US" altLang="en-US" sz="2000" dirty="0"/>
              <a:t>U.S. Statutes at Large (1789 - 2007)</a:t>
            </a:r>
          </a:p>
          <a:p>
            <a:pPr eaLnBrk="1" hangingPunct="1">
              <a:lnSpc>
                <a:spcPct val="90000"/>
              </a:lnSpc>
            </a:pPr>
            <a:r>
              <a:rPr lang="en-US" altLang="en-US" sz="2400" dirty="0"/>
              <a:t>Lexis</a:t>
            </a:r>
          </a:p>
          <a:p>
            <a:pPr lvl="1" eaLnBrk="1" hangingPunct="1">
              <a:lnSpc>
                <a:spcPct val="90000"/>
              </a:lnSpc>
            </a:pPr>
            <a:r>
              <a:rPr lang="en-US" altLang="en-US" sz="2000" dirty="0"/>
              <a:t>U.S. Treaties on Lexis (1776 – current)</a:t>
            </a:r>
          </a:p>
          <a:p>
            <a:pPr eaLnBrk="1" hangingPunct="1">
              <a:lnSpc>
                <a:spcPct val="90000"/>
              </a:lnSpc>
            </a:pPr>
            <a:r>
              <a:rPr lang="en-US" altLang="en-US" sz="2400" dirty="0"/>
              <a:t>Thomas (1995 – current)</a:t>
            </a:r>
          </a:p>
          <a:p>
            <a:pPr lvl="1" eaLnBrk="1" hangingPunct="1">
              <a:lnSpc>
                <a:spcPct val="90000"/>
              </a:lnSpc>
            </a:pPr>
            <a:r>
              <a:rPr lang="en-US" altLang="en-US" sz="2000" dirty="0">
                <a:hlinkClick r:id="rId3"/>
              </a:rPr>
              <a:t>http://thomas.loc.gov/home/treaties/treaties.html</a:t>
            </a:r>
            <a:endParaRPr lang="en-US" altLang="en-US" sz="2000" dirty="0"/>
          </a:p>
          <a:p>
            <a:pPr eaLnBrk="1" hangingPunct="1">
              <a:lnSpc>
                <a:spcPct val="90000"/>
              </a:lnSpc>
            </a:pPr>
            <a:r>
              <a:rPr lang="en-US" altLang="en-US" sz="2400" dirty="0"/>
              <a:t>Westlaw</a:t>
            </a:r>
          </a:p>
          <a:p>
            <a:pPr lvl="1" eaLnBrk="1" hangingPunct="1">
              <a:lnSpc>
                <a:spcPct val="90000"/>
              </a:lnSpc>
            </a:pPr>
            <a:r>
              <a:rPr lang="en-US" altLang="en-US" sz="2000" dirty="0"/>
              <a:t>USTREATIES (1778 – current), ILM</a:t>
            </a:r>
          </a:p>
          <a:p>
            <a:pPr eaLnBrk="1" hangingPunct="1">
              <a:lnSpc>
                <a:spcPct val="90000"/>
              </a:lnSpc>
            </a:pPr>
            <a:r>
              <a:rPr lang="en-US" altLang="en-US" sz="2400" dirty="0"/>
              <a:t>Status of Treaties – Treaties in Force</a:t>
            </a:r>
          </a:p>
          <a:p>
            <a:pPr lvl="1" eaLnBrk="1" hangingPunct="1">
              <a:lnSpc>
                <a:spcPct val="90000"/>
              </a:lnSpc>
            </a:pPr>
            <a:r>
              <a:rPr lang="en-US" altLang="en-US" sz="2000" dirty="0"/>
              <a:t>HeinOnline, Lexis, State Dept. &amp; Westlaw</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8B9D05CA-168C-4362-A982-04E6565E43F9}"/>
              </a:ext>
            </a:extLst>
          </p:cNvPr>
          <p:cNvSpPr>
            <a:spLocks noGrp="1" noChangeArrowheads="1"/>
          </p:cNvSpPr>
          <p:nvPr>
            <p:ph type="title"/>
          </p:nvPr>
        </p:nvSpPr>
        <p:spPr/>
        <p:txBody>
          <a:bodyPr/>
          <a:lstStyle/>
          <a:p>
            <a:pPr eaLnBrk="1" hangingPunct="1"/>
            <a:r>
              <a:rPr lang="en-US" altLang="en-US" dirty="0"/>
              <a:t>International Treaties</a:t>
            </a:r>
          </a:p>
        </p:txBody>
      </p:sp>
      <p:sp>
        <p:nvSpPr>
          <p:cNvPr id="29699" name="Rectangle 3">
            <a:extLst>
              <a:ext uri="{FF2B5EF4-FFF2-40B4-BE49-F238E27FC236}">
                <a16:creationId xmlns:a16="http://schemas.microsoft.com/office/drawing/2014/main" id="{E2CB1C20-0C3B-4C27-A0A5-A2EEE0FE221A}"/>
              </a:ext>
            </a:extLst>
          </p:cNvPr>
          <p:cNvSpPr>
            <a:spLocks noGrp="1" noChangeArrowheads="1"/>
          </p:cNvSpPr>
          <p:nvPr>
            <p:ph type="body" idx="1"/>
          </p:nvPr>
        </p:nvSpPr>
        <p:spPr>
          <a:xfrm>
            <a:off x="677334" y="1256307"/>
            <a:ext cx="8596668" cy="4785056"/>
          </a:xfrm>
        </p:spPr>
        <p:txBody>
          <a:bodyPr/>
          <a:lstStyle/>
          <a:p>
            <a:pPr eaLnBrk="1" hangingPunct="1"/>
            <a:r>
              <a:rPr lang="en-US" altLang="en-US" sz="3200" dirty="0"/>
              <a:t>Is the U.S. a signatory?</a:t>
            </a:r>
          </a:p>
          <a:p>
            <a:pPr eaLnBrk="1" hangingPunct="1"/>
            <a:r>
              <a:rPr lang="en-US" altLang="en-US" sz="3200" dirty="0"/>
              <a:t>Bilateral or Multilateral</a:t>
            </a:r>
          </a:p>
          <a:p>
            <a:pPr lvl="1" eaLnBrk="1" hangingPunct="1"/>
            <a:r>
              <a:rPr lang="en-US" altLang="en-US" sz="2800" dirty="0"/>
              <a:t>Vienna Convention on Consular Relations, April, 24, 1963, 596 U.N.T.S. 261, 21 U.S.T. 77</a:t>
            </a:r>
          </a:p>
          <a:p>
            <a:pPr lvl="1" eaLnBrk="1" hangingPunct="1"/>
            <a:r>
              <a:rPr lang="en-US" altLang="en-US" sz="2800" dirty="0"/>
              <a:t>Vienna Convention on the Law of Treaties May 23, 1969, 1155 U.N.T.S. 331; </a:t>
            </a:r>
            <a:r>
              <a:rPr lang="en-US" altLang="en-US" sz="2800" dirty="0">
                <a:hlinkClick r:id="rId3"/>
              </a:rPr>
              <a:t>8 I.L.M. 679</a:t>
            </a:r>
            <a:r>
              <a:rPr lang="en-US" altLang="en-US" sz="2800" dirty="0"/>
              <a:t> (1969) </a:t>
            </a:r>
          </a:p>
          <a:p>
            <a:pPr lvl="1" eaLnBrk="1" hangingPunct="1"/>
            <a:endParaRPr lang="en-US" altLang="en-US" sz="2800" dirty="0"/>
          </a:p>
          <a:p>
            <a:pPr lvl="1" eaLnBrk="1" hangingPunct="1"/>
            <a:endParaRPr lang="en-US" altLang="en-US" sz="3200" dirty="0"/>
          </a:p>
          <a:p>
            <a:pPr eaLnBrk="1" hangingPunct="1"/>
            <a:endParaRPr lang="en-US" alt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596944BC-FEA9-44AA-B18B-0A05BE0F2BE1}"/>
              </a:ext>
            </a:extLst>
          </p:cNvPr>
          <p:cNvSpPr>
            <a:spLocks noGrp="1" noChangeArrowheads="1"/>
          </p:cNvSpPr>
          <p:nvPr>
            <p:ph type="title"/>
          </p:nvPr>
        </p:nvSpPr>
        <p:spPr>
          <a:xfrm>
            <a:off x="520810" y="301626"/>
            <a:ext cx="8495969" cy="612775"/>
          </a:xfrm>
        </p:spPr>
        <p:txBody>
          <a:bodyPr>
            <a:normAutofit fontScale="90000"/>
          </a:bodyPr>
          <a:lstStyle/>
          <a:p>
            <a:pPr eaLnBrk="1" hangingPunct="1"/>
            <a:r>
              <a:rPr lang="en-US" altLang="en-US" dirty="0"/>
              <a:t>International Encyclopedias</a:t>
            </a:r>
          </a:p>
        </p:txBody>
      </p:sp>
      <p:sp>
        <p:nvSpPr>
          <p:cNvPr id="69635" name="Rectangle 3">
            <a:extLst>
              <a:ext uri="{FF2B5EF4-FFF2-40B4-BE49-F238E27FC236}">
                <a16:creationId xmlns:a16="http://schemas.microsoft.com/office/drawing/2014/main" id="{DB9C5A1F-CA48-46A5-AE31-FC769098F5E1}"/>
              </a:ext>
            </a:extLst>
          </p:cNvPr>
          <p:cNvSpPr>
            <a:spLocks noGrp="1" noChangeArrowheads="1"/>
          </p:cNvSpPr>
          <p:nvPr>
            <p:ph type="body" idx="1"/>
          </p:nvPr>
        </p:nvSpPr>
        <p:spPr>
          <a:xfrm>
            <a:off x="520810" y="1066801"/>
            <a:ext cx="9686815" cy="4875213"/>
          </a:xfrm>
        </p:spPr>
        <p:txBody>
          <a:bodyPr/>
          <a:lstStyle/>
          <a:p>
            <a:pPr eaLnBrk="1" hangingPunct="1"/>
            <a:endParaRPr lang="en-US" altLang="en-US" dirty="0"/>
          </a:p>
          <a:p>
            <a:pPr eaLnBrk="1" hangingPunct="1"/>
            <a:endParaRPr lang="en-US" altLang="en-US" dirty="0"/>
          </a:p>
          <a:p>
            <a:pPr eaLnBrk="1" hangingPunct="1"/>
            <a:endParaRPr lang="en-US" altLang="en-US" dirty="0"/>
          </a:p>
          <a:p>
            <a:pPr eaLnBrk="1" hangingPunct="1"/>
            <a:r>
              <a:rPr lang="en-US" altLang="en-US" dirty="0"/>
              <a:t>Max Planck Encyclopedia of Public International Law</a:t>
            </a:r>
          </a:p>
          <a:p>
            <a:pPr eaLnBrk="1" hangingPunct="1"/>
            <a:endParaRPr lang="en-US" altLang="en-US" dirty="0"/>
          </a:p>
          <a:p>
            <a:pPr eaLnBrk="1" hangingPunct="1"/>
            <a:r>
              <a:rPr lang="en-US" altLang="en-US" dirty="0"/>
              <a:t>Encyclopedia of the United Nations and International Agreements</a:t>
            </a:r>
          </a:p>
          <a:p>
            <a:pPr eaLnBrk="1" hangingPunct="1"/>
            <a:endParaRPr lang="en-US" altLang="en-US" dirty="0"/>
          </a:p>
          <a:p>
            <a:pPr eaLnBrk="1" hangingPunct="1"/>
            <a:r>
              <a:rPr lang="en-US" altLang="en-US" dirty="0"/>
              <a:t>Parry &amp; Grant </a:t>
            </a:r>
            <a:r>
              <a:rPr lang="en-US" altLang="en-US" dirty="0" err="1"/>
              <a:t>Encyclopaedic</a:t>
            </a:r>
            <a:r>
              <a:rPr lang="en-US" altLang="en-US" dirty="0"/>
              <a:t> Dictionary of International Law</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D0141-F5AB-458F-92D2-BE7408BDE1A4}"/>
              </a:ext>
            </a:extLst>
          </p:cNvPr>
          <p:cNvSpPr>
            <a:spLocks noGrp="1"/>
          </p:cNvSpPr>
          <p:nvPr>
            <p:ph type="title"/>
          </p:nvPr>
        </p:nvSpPr>
        <p:spPr>
          <a:xfrm>
            <a:off x="677334" y="609600"/>
            <a:ext cx="8596668" cy="497305"/>
          </a:xfrm>
        </p:spPr>
        <p:txBody>
          <a:bodyPr>
            <a:normAutofit fontScale="90000"/>
          </a:bodyPr>
          <a:lstStyle/>
          <a:p>
            <a:r>
              <a:rPr lang="en-US" dirty="0"/>
              <a:t>What we’ll cover</a:t>
            </a:r>
            <a:br>
              <a:rPr lang="en-US" dirty="0"/>
            </a:br>
            <a:endParaRPr lang="en-US" dirty="0"/>
          </a:p>
        </p:txBody>
      </p:sp>
      <p:sp>
        <p:nvSpPr>
          <p:cNvPr id="3" name="Content Placeholder 2">
            <a:extLst>
              <a:ext uri="{FF2B5EF4-FFF2-40B4-BE49-F238E27FC236}">
                <a16:creationId xmlns:a16="http://schemas.microsoft.com/office/drawing/2014/main" id="{09E780F9-0B2E-4AEF-9C7C-8607FBACDD42}"/>
              </a:ext>
            </a:extLst>
          </p:cNvPr>
          <p:cNvSpPr>
            <a:spLocks noGrp="1"/>
          </p:cNvSpPr>
          <p:nvPr>
            <p:ph idx="1"/>
          </p:nvPr>
        </p:nvSpPr>
        <p:spPr>
          <a:xfrm>
            <a:off x="677334" y="1339517"/>
            <a:ext cx="8596668" cy="4701846"/>
          </a:xfrm>
        </p:spPr>
        <p:txBody>
          <a:bodyPr/>
          <a:lstStyle/>
          <a:p>
            <a:pPr marL="0" indent="0">
              <a:buNone/>
            </a:pPr>
            <a:endParaRPr lang="en-US" dirty="0"/>
          </a:p>
          <a:p>
            <a:r>
              <a:rPr lang="en-US" dirty="0"/>
              <a:t>Overview of the topic – International, Foreign, Domestic</a:t>
            </a:r>
          </a:p>
          <a:p>
            <a:r>
              <a:rPr lang="en-US" dirty="0"/>
              <a:t>Resources for</a:t>
            </a:r>
          </a:p>
          <a:p>
            <a:pPr lvl="1"/>
            <a:r>
              <a:rPr lang="en-US" dirty="0"/>
              <a:t>International</a:t>
            </a:r>
          </a:p>
          <a:p>
            <a:pPr lvl="1"/>
            <a:r>
              <a:rPr lang="en-US" dirty="0"/>
              <a:t>Foreign</a:t>
            </a:r>
          </a:p>
          <a:p>
            <a:pPr lvl="1"/>
            <a:r>
              <a:rPr lang="en-US" dirty="0"/>
              <a:t>Domestic</a:t>
            </a:r>
          </a:p>
          <a:p>
            <a:pPr lvl="1"/>
            <a:r>
              <a:rPr lang="en-US" dirty="0"/>
              <a:t>Tribal</a:t>
            </a:r>
          </a:p>
        </p:txBody>
      </p:sp>
    </p:spTree>
    <p:extLst>
      <p:ext uri="{BB962C8B-B14F-4D97-AF65-F5344CB8AC3E}">
        <p14:creationId xmlns:p14="http://schemas.microsoft.com/office/powerpoint/2010/main" val="956185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9B818-5826-406E-A08B-FA034CEF9A3B}"/>
              </a:ext>
            </a:extLst>
          </p:cNvPr>
          <p:cNvSpPr>
            <a:spLocks noGrp="1"/>
          </p:cNvSpPr>
          <p:nvPr>
            <p:ph type="title"/>
          </p:nvPr>
        </p:nvSpPr>
        <p:spPr>
          <a:xfrm>
            <a:off x="677334" y="368968"/>
            <a:ext cx="8596668" cy="882316"/>
          </a:xfrm>
        </p:spPr>
        <p:txBody>
          <a:bodyPr>
            <a:normAutofit fontScale="90000"/>
          </a:bodyPr>
          <a:lstStyle/>
          <a:p>
            <a:r>
              <a:rPr lang="en-US" dirty="0"/>
              <a:t>Introduction to Legal Research – </a:t>
            </a:r>
            <a:br>
              <a:rPr lang="en-US" dirty="0"/>
            </a:br>
            <a:r>
              <a:rPr lang="en-US" dirty="0"/>
              <a:t>Indigenous Peoples</a:t>
            </a:r>
          </a:p>
        </p:txBody>
      </p:sp>
      <p:sp>
        <p:nvSpPr>
          <p:cNvPr id="3" name="Content Placeholder 2">
            <a:extLst>
              <a:ext uri="{FF2B5EF4-FFF2-40B4-BE49-F238E27FC236}">
                <a16:creationId xmlns:a16="http://schemas.microsoft.com/office/drawing/2014/main" id="{25F6B2BC-A469-40EF-99B7-44548D727B34}"/>
              </a:ext>
            </a:extLst>
          </p:cNvPr>
          <p:cNvSpPr>
            <a:spLocks noGrp="1"/>
          </p:cNvSpPr>
          <p:nvPr>
            <p:ph idx="1"/>
          </p:nvPr>
        </p:nvSpPr>
        <p:spPr>
          <a:xfrm>
            <a:off x="677334" y="1475873"/>
            <a:ext cx="8596668" cy="4565489"/>
          </a:xfrm>
        </p:spPr>
        <p:txBody>
          <a:bodyPr/>
          <a:lstStyle/>
          <a:p>
            <a:r>
              <a:rPr lang="en-US" dirty="0"/>
              <a:t>Brief History</a:t>
            </a:r>
          </a:p>
          <a:p>
            <a:pPr lvl="1"/>
            <a:r>
              <a:rPr lang="en-US" dirty="0"/>
              <a:t>Deskaheh – The League of Nations (1923)</a:t>
            </a:r>
          </a:p>
          <a:p>
            <a:pPr lvl="1"/>
            <a:r>
              <a:rPr lang="en-US" dirty="0"/>
              <a:t>1978 Geneva Delegation</a:t>
            </a:r>
          </a:p>
          <a:p>
            <a:pPr lvl="1"/>
            <a:r>
              <a:rPr lang="en-US" dirty="0"/>
              <a:t>2007 – The United Nations Declaration on the Rights of Indigenous Peoples</a:t>
            </a:r>
          </a:p>
          <a:p>
            <a:pPr lvl="1"/>
            <a:endParaRPr lang="en-US" dirty="0"/>
          </a:p>
          <a:p>
            <a:pPr lvl="1"/>
            <a:r>
              <a:rPr lang="en-US" dirty="0"/>
              <a:t>Why the “s”</a:t>
            </a:r>
          </a:p>
        </p:txBody>
      </p:sp>
    </p:spTree>
    <p:extLst>
      <p:ext uri="{BB962C8B-B14F-4D97-AF65-F5344CB8AC3E}">
        <p14:creationId xmlns:p14="http://schemas.microsoft.com/office/powerpoint/2010/main" val="608113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45DA60E9-B79B-49C3-824F-1075D0CF1A0E}"/>
              </a:ext>
            </a:extLst>
          </p:cNvPr>
          <p:cNvSpPr>
            <a:spLocks noGrp="1" noChangeArrowheads="1"/>
          </p:cNvSpPr>
          <p:nvPr>
            <p:ph type="title"/>
          </p:nvPr>
        </p:nvSpPr>
        <p:spPr/>
        <p:txBody>
          <a:bodyPr/>
          <a:lstStyle/>
          <a:p>
            <a:pPr eaLnBrk="1" hangingPunct="1"/>
            <a:r>
              <a:rPr lang="en-US" altLang="en-US"/>
              <a:t>What is International Law</a:t>
            </a:r>
          </a:p>
        </p:txBody>
      </p:sp>
      <p:sp>
        <p:nvSpPr>
          <p:cNvPr id="13315" name="Rectangle 3">
            <a:extLst>
              <a:ext uri="{FF2B5EF4-FFF2-40B4-BE49-F238E27FC236}">
                <a16:creationId xmlns:a16="http://schemas.microsoft.com/office/drawing/2014/main" id="{39C0E6DD-5148-4B41-942A-0A96A10EB35E}"/>
              </a:ext>
            </a:extLst>
          </p:cNvPr>
          <p:cNvSpPr>
            <a:spLocks noGrp="1" noChangeArrowheads="1"/>
          </p:cNvSpPr>
          <p:nvPr>
            <p:ph type="body" idx="1"/>
          </p:nvPr>
        </p:nvSpPr>
        <p:spPr/>
        <p:txBody>
          <a:bodyPr>
            <a:normAutofit fontScale="77500" lnSpcReduction="20000"/>
          </a:bodyPr>
          <a:lstStyle/>
          <a:p>
            <a:pPr eaLnBrk="1" hangingPunct="1">
              <a:lnSpc>
                <a:spcPct val="80000"/>
              </a:lnSpc>
            </a:pPr>
            <a:r>
              <a:rPr lang="en-US" altLang="en-US" sz="2400"/>
              <a:t>Public International Law</a:t>
            </a:r>
          </a:p>
          <a:p>
            <a:pPr lvl="1" eaLnBrk="1" hangingPunct="1">
              <a:lnSpc>
                <a:spcPct val="80000"/>
              </a:lnSpc>
            </a:pPr>
            <a:r>
              <a:rPr lang="en-US" altLang="en-US" sz="2000"/>
              <a:t>Sovereignty</a:t>
            </a:r>
          </a:p>
          <a:p>
            <a:pPr lvl="1" eaLnBrk="1" hangingPunct="1">
              <a:lnSpc>
                <a:spcPct val="80000"/>
              </a:lnSpc>
            </a:pPr>
            <a:r>
              <a:rPr lang="en-US" altLang="en-US" sz="2000"/>
              <a:t>Human Rights</a:t>
            </a:r>
          </a:p>
          <a:p>
            <a:pPr lvl="1" eaLnBrk="1" hangingPunct="1">
              <a:lnSpc>
                <a:spcPct val="80000"/>
              </a:lnSpc>
            </a:pPr>
            <a:r>
              <a:rPr lang="en-US" altLang="en-US" sz="2000"/>
              <a:t>Humanitarian Law</a:t>
            </a:r>
          </a:p>
          <a:p>
            <a:pPr lvl="1" eaLnBrk="1" hangingPunct="1">
              <a:lnSpc>
                <a:spcPct val="80000"/>
              </a:lnSpc>
            </a:pPr>
            <a:r>
              <a:rPr lang="en-US" altLang="en-US" sz="2000"/>
              <a:t>War and Peace</a:t>
            </a:r>
          </a:p>
          <a:p>
            <a:pPr lvl="1" eaLnBrk="1" hangingPunct="1">
              <a:lnSpc>
                <a:spcPct val="80000"/>
              </a:lnSpc>
            </a:pPr>
            <a:r>
              <a:rPr lang="en-US" altLang="en-US" sz="2000"/>
              <a:t>International Environmental Law</a:t>
            </a:r>
          </a:p>
          <a:p>
            <a:pPr lvl="1" eaLnBrk="1" hangingPunct="1">
              <a:lnSpc>
                <a:spcPct val="80000"/>
              </a:lnSpc>
            </a:pPr>
            <a:r>
              <a:rPr lang="en-US" altLang="en-US" sz="2000"/>
              <a:t>International Intellectual Property</a:t>
            </a:r>
          </a:p>
          <a:p>
            <a:pPr lvl="1" eaLnBrk="1" hangingPunct="1">
              <a:lnSpc>
                <a:spcPct val="80000"/>
              </a:lnSpc>
            </a:pPr>
            <a:r>
              <a:rPr lang="en-US" altLang="en-US" sz="2000"/>
              <a:t>International Trade / Arbitration</a:t>
            </a:r>
          </a:p>
          <a:p>
            <a:pPr lvl="1" eaLnBrk="1" hangingPunct="1">
              <a:lnSpc>
                <a:spcPct val="80000"/>
              </a:lnSpc>
            </a:pPr>
            <a:r>
              <a:rPr lang="en-US" altLang="en-US" sz="2000"/>
              <a:t>International Organizations</a:t>
            </a:r>
          </a:p>
          <a:p>
            <a:pPr lvl="1" eaLnBrk="1" hangingPunct="1">
              <a:lnSpc>
                <a:spcPct val="80000"/>
              </a:lnSpc>
            </a:pPr>
            <a:r>
              <a:rPr lang="en-US" altLang="en-US" sz="2000"/>
              <a:t>IGOs and NGOs</a:t>
            </a:r>
          </a:p>
          <a:p>
            <a:pPr lvl="1" eaLnBrk="1" hangingPunct="1">
              <a:lnSpc>
                <a:spcPct val="80000"/>
              </a:lnSpc>
            </a:pPr>
            <a:endParaRPr lang="en-US" altLang="en-US" sz="2000"/>
          </a:p>
          <a:p>
            <a:pPr eaLnBrk="1" hangingPunct="1">
              <a:lnSpc>
                <a:spcPct val="80000"/>
              </a:lnSpc>
            </a:pPr>
            <a:r>
              <a:rPr lang="en-US" altLang="en-US" sz="2400"/>
              <a:t>Private International Law (conflict of laws)</a:t>
            </a:r>
          </a:p>
          <a:p>
            <a:pPr lvl="1" eaLnBrk="1" hangingPunct="1">
              <a:lnSpc>
                <a:spcPct val="80000"/>
              </a:lnSpc>
            </a:pPr>
            <a:r>
              <a:rPr lang="en-US" altLang="en-US" sz="2000"/>
              <a:t>Family Law</a:t>
            </a:r>
          </a:p>
          <a:p>
            <a:pPr lvl="1" eaLnBrk="1" hangingPunct="1">
              <a:lnSpc>
                <a:spcPct val="80000"/>
              </a:lnSpc>
            </a:pPr>
            <a:r>
              <a:rPr lang="en-US" altLang="en-US" sz="2000"/>
              <a:t>Business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95910-9019-482D-BE38-B8289A997EE3}"/>
              </a:ext>
            </a:extLst>
          </p:cNvPr>
          <p:cNvSpPr>
            <a:spLocks noGrp="1"/>
          </p:cNvSpPr>
          <p:nvPr>
            <p:ph type="title"/>
          </p:nvPr>
        </p:nvSpPr>
        <p:spPr>
          <a:xfrm>
            <a:off x="677334" y="609600"/>
            <a:ext cx="8596668" cy="521368"/>
          </a:xfrm>
        </p:spPr>
        <p:txBody>
          <a:bodyPr>
            <a:normAutofit fontScale="90000"/>
          </a:bodyPr>
          <a:lstStyle/>
          <a:p>
            <a:r>
              <a:rPr lang="en-US" dirty="0"/>
              <a:t>Private International Law</a:t>
            </a:r>
          </a:p>
        </p:txBody>
      </p:sp>
      <p:pic>
        <p:nvPicPr>
          <p:cNvPr id="5" name="Content Placeholder 4">
            <a:extLst>
              <a:ext uri="{FF2B5EF4-FFF2-40B4-BE49-F238E27FC236}">
                <a16:creationId xmlns:a16="http://schemas.microsoft.com/office/drawing/2014/main" id="{B78FD984-5748-4CA8-97BF-8E064ED0302C}"/>
              </a:ext>
            </a:extLst>
          </p:cNvPr>
          <p:cNvPicPr>
            <a:picLocks noGrp="1" noChangeAspect="1"/>
          </p:cNvPicPr>
          <p:nvPr>
            <p:ph idx="1"/>
          </p:nvPr>
        </p:nvPicPr>
        <p:blipFill rotWithShape="1">
          <a:blip r:embed="rId3"/>
          <a:srcRect l="837" t="6451" r="-837" b="3758"/>
          <a:stretch/>
        </p:blipFill>
        <p:spPr>
          <a:xfrm>
            <a:off x="1317149" y="1755321"/>
            <a:ext cx="7317739" cy="4106636"/>
          </a:xfrm>
        </p:spPr>
      </p:pic>
    </p:spTree>
    <p:extLst>
      <p:ext uri="{BB962C8B-B14F-4D97-AF65-F5344CB8AC3E}">
        <p14:creationId xmlns:p14="http://schemas.microsoft.com/office/powerpoint/2010/main" val="38960616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2445C-84DF-42CD-93C5-6764734B8615}"/>
              </a:ext>
            </a:extLst>
          </p:cNvPr>
          <p:cNvSpPr>
            <a:spLocks noGrp="1"/>
          </p:cNvSpPr>
          <p:nvPr>
            <p:ph type="title"/>
          </p:nvPr>
        </p:nvSpPr>
        <p:spPr>
          <a:xfrm>
            <a:off x="677334" y="609600"/>
            <a:ext cx="8596668" cy="818147"/>
          </a:xfrm>
        </p:spPr>
        <p:txBody>
          <a:bodyPr/>
          <a:lstStyle/>
          <a:p>
            <a:r>
              <a:rPr lang="en-US" dirty="0"/>
              <a:t>International Law</a:t>
            </a:r>
          </a:p>
        </p:txBody>
      </p:sp>
      <p:sp>
        <p:nvSpPr>
          <p:cNvPr id="3" name="Content Placeholder 2">
            <a:extLst>
              <a:ext uri="{FF2B5EF4-FFF2-40B4-BE49-F238E27FC236}">
                <a16:creationId xmlns:a16="http://schemas.microsoft.com/office/drawing/2014/main" id="{F522B3C3-EF9C-4803-8E65-06048B9BCA50}"/>
              </a:ext>
            </a:extLst>
          </p:cNvPr>
          <p:cNvSpPr>
            <a:spLocks noGrp="1"/>
          </p:cNvSpPr>
          <p:nvPr>
            <p:ph sz="half" idx="1"/>
          </p:nvPr>
        </p:nvSpPr>
        <p:spPr/>
        <p:txBody>
          <a:bodyPr>
            <a:normAutofit fontScale="85000" lnSpcReduction="10000"/>
          </a:bodyPr>
          <a:lstStyle/>
          <a:p>
            <a:r>
              <a:rPr lang="en-US" dirty="0"/>
              <a:t>Public International Law</a:t>
            </a:r>
          </a:p>
          <a:p>
            <a:pPr marL="0" indent="0">
              <a:buNone/>
            </a:pPr>
            <a:endParaRPr lang="en-US" b="1" dirty="0">
              <a:solidFill>
                <a:srgbClr val="111111"/>
              </a:solidFill>
              <a:latin typeface="Roboto" panose="02000000000000000000" pitchFamily="2" charset="0"/>
            </a:endParaRPr>
          </a:p>
          <a:p>
            <a:pPr marL="0" indent="0">
              <a:buNone/>
            </a:pPr>
            <a:r>
              <a:rPr lang="en-US" b="0" i="0" dirty="0">
                <a:solidFill>
                  <a:srgbClr val="1F1F1F"/>
                </a:solidFill>
                <a:effectLst/>
                <a:latin typeface="Google Sans"/>
              </a:rPr>
              <a:t>International law is </a:t>
            </a:r>
            <a:r>
              <a:rPr lang="en-US" b="0" i="0" dirty="0">
                <a:solidFill>
                  <a:srgbClr val="040C28"/>
                </a:solidFill>
                <a:effectLst/>
                <a:latin typeface="Google Sans"/>
              </a:rPr>
              <a:t>a set of rules and principles governing the relations and conduct of sovereign states with each other, as well as with international organizations and individuals</a:t>
            </a:r>
            <a:r>
              <a:rPr lang="en-US" b="0" i="0" dirty="0">
                <a:solidFill>
                  <a:srgbClr val="1F1F1F"/>
                </a:solidFill>
                <a:effectLst/>
                <a:latin typeface="Google Sans"/>
              </a:rPr>
              <a:t>. Issues that fall under international law include trade, human rights, diplomacy, environmental preservation, and war crimes</a:t>
            </a:r>
            <a:r>
              <a:rPr lang="en-US" b="1" i="0" dirty="0">
                <a:solidFill>
                  <a:srgbClr val="111111"/>
                </a:solidFill>
                <a:effectLst/>
                <a:latin typeface="Roboto" panose="02000000000000000000" pitchFamily="2" charset="0"/>
              </a:rPr>
              <a:t>, </a:t>
            </a:r>
            <a:r>
              <a:rPr lang="en-US" i="0" dirty="0">
                <a:solidFill>
                  <a:srgbClr val="111111"/>
                </a:solidFill>
                <a:effectLst/>
                <a:latin typeface="Roboto" panose="02000000000000000000" pitchFamily="2" charset="0"/>
              </a:rPr>
              <a:t>etc.</a:t>
            </a:r>
            <a:endParaRPr lang="en-US" dirty="0"/>
          </a:p>
          <a:p>
            <a:endParaRPr lang="en-US" dirty="0"/>
          </a:p>
          <a:p>
            <a:endParaRPr lang="en-US" dirty="0"/>
          </a:p>
          <a:p>
            <a:r>
              <a:rPr lang="en-US" dirty="0"/>
              <a:t>Customary Law</a:t>
            </a:r>
          </a:p>
        </p:txBody>
      </p:sp>
      <p:sp>
        <p:nvSpPr>
          <p:cNvPr id="4" name="Content Placeholder 3">
            <a:extLst>
              <a:ext uri="{FF2B5EF4-FFF2-40B4-BE49-F238E27FC236}">
                <a16:creationId xmlns:a16="http://schemas.microsoft.com/office/drawing/2014/main" id="{DDD60DB0-5D2E-4A51-8345-8BBB13DAD320}"/>
              </a:ext>
            </a:extLst>
          </p:cNvPr>
          <p:cNvSpPr>
            <a:spLocks noGrp="1"/>
          </p:cNvSpPr>
          <p:nvPr>
            <p:ph sz="half" idx="2"/>
          </p:nvPr>
        </p:nvSpPr>
        <p:spPr>
          <a:xfrm>
            <a:off x="5089970" y="1587955"/>
            <a:ext cx="4184034" cy="4453408"/>
          </a:xfrm>
        </p:spPr>
        <p:txBody>
          <a:bodyPr>
            <a:normAutofit fontScale="85000" lnSpcReduction="10000"/>
          </a:bodyPr>
          <a:lstStyle/>
          <a:p>
            <a:r>
              <a:rPr lang="en-US" dirty="0"/>
              <a:t>Private International Law</a:t>
            </a:r>
          </a:p>
          <a:p>
            <a:pPr lvl="1"/>
            <a:r>
              <a:rPr lang="en-US" sz="1200" dirty="0">
                <a:hlinkClick r:id="rId3"/>
              </a:rPr>
              <a:t>https://www.hcch.net/en/home</a:t>
            </a:r>
            <a:r>
              <a:rPr lang="en-US" sz="1200" dirty="0"/>
              <a:t> </a:t>
            </a:r>
          </a:p>
          <a:p>
            <a:r>
              <a:rPr lang="en-US" b="0" i="0" u="none" strike="noStrike" dirty="0">
                <a:solidFill>
                  <a:srgbClr val="406DA4"/>
                </a:solidFill>
                <a:effectLst/>
                <a:latin typeface="roboto condensed" panose="02000000000000000000" pitchFamily="2" charset="0"/>
                <a:hlinkClick r:id="rId4"/>
              </a:rPr>
              <a:t>Adoption</a:t>
            </a:r>
            <a:br>
              <a:rPr lang="en-US" b="0" i="0" dirty="0">
                <a:solidFill>
                  <a:srgbClr val="474747"/>
                </a:solidFill>
                <a:effectLst/>
                <a:latin typeface="roboto condensed" panose="02000000000000000000" pitchFamily="2" charset="0"/>
              </a:rPr>
            </a:br>
            <a:r>
              <a:rPr lang="en-US" b="0" i="0" u="none" strike="noStrike" dirty="0">
                <a:solidFill>
                  <a:srgbClr val="406DA4"/>
                </a:solidFill>
                <a:effectLst/>
                <a:latin typeface="roboto condensed" panose="02000000000000000000" pitchFamily="2" charset="0"/>
                <a:hlinkClick r:id="rId5"/>
              </a:rPr>
              <a:t>Child Abduction</a:t>
            </a:r>
            <a:br>
              <a:rPr lang="en-US" b="0" i="0" dirty="0">
                <a:solidFill>
                  <a:srgbClr val="474747"/>
                </a:solidFill>
                <a:effectLst/>
                <a:latin typeface="roboto condensed" panose="02000000000000000000" pitchFamily="2" charset="0"/>
              </a:rPr>
            </a:br>
            <a:r>
              <a:rPr lang="en-US" b="0" i="0" u="none" strike="noStrike" dirty="0">
                <a:solidFill>
                  <a:srgbClr val="406DA4"/>
                </a:solidFill>
                <a:effectLst/>
                <a:latin typeface="roboto condensed" panose="02000000000000000000" pitchFamily="2" charset="0"/>
                <a:hlinkClick r:id="rId6"/>
              </a:rPr>
              <a:t>Child Protection</a:t>
            </a:r>
            <a:br>
              <a:rPr lang="en-US" b="0" i="0" dirty="0">
                <a:solidFill>
                  <a:srgbClr val="474747"/>
                </a:solidFill>
                <a:effectLst/>
                <a:latin typeface="roboto condensed" panose="02000000000000000000" pitchFamily="2" charset="0"/>
              </a:rPr>
            </a:br>
            <a:r>
              <a:rPr lang="en-US" b="0" i="0" u="none" strike="noStrike" dirty="0">
                <a:solidFill>
                  <a:srgbClr val="406DA4"/>
                </a:solidFill>
                <a:effectLst/>
                <a:latin typeface="roboto condensed" panose="02000000000000000000" pitchFamily="2" charset="0"/>
                <a:hlinkClick r:id="rId7"/>
              </a:rPr>
              <a:t>Child Support</a:t>
            </a:r>
            <a:br>
              <a:rPr lang="en-US" b="0" i="0" dirty="0">
                <a:solidFill>
                  <a:srgbClr val="474747"/>
                </a:solidFill>
                <a:effectLst/>
                <a:latin typeface="roboto condensed" panose="02000000000000000000" pitchFamily="2" charset="0"/>
              </a:rPr>
            </a:br>
            <a:r>
              <a:rPr lang="en-US" b="0" i="0" u="none" strike="noStrike" dirty="0">
                <a:solidFill>
                  <a:srgbClr val="406DA4"/>
                </a:solidFill>
                <a:effectLst/>
                <a:latin typeface="roboto condensed" panose="02000000000000000000" pitchFamily="2" charset="0"/>
                <a:hlinkClick r:id="rId8"/>
              </a:rPr>
              <a:t>Divorce</a:t>
            </a:r>
            <a:br>
              <a:rPr lang="en-US" b="0" i="0" dirty="0">
                <a:solidFill>
                  <a:srgbClr val="474747"/>
                </a:solidFill>
                <a:effectLst/>
                <a:latin typeface="roboto condensed" panose="02000000000000000000" pitchFamily="2" charset="0"/>
              </a:rPr>
            </a:br>
            <a:r>
              <a:rPr lang="en-US" b="0" i="0" u="none" strike="noStrike" dirty="0">
                <a:solidFill>
                  <a:srgbClr val="406DA4"/>
                </a:solidFill>
                <a:effectLst/>
                <a:latin typeface="roboto condensed" panose="02000000000000000000" pitchFamily="2" charset="0"/>
                <a:hlinkClick r:id="rId9"/>
              </a:rPr>
              <a:t>Form of Wills</a:t>
            </a:r>
            <a:br>
              <a:rPr lang="en-US" b="0" i="0" dirty="0">
                <a:solidFill>
                  <a:srgbClr val="474747"/>
                </a:solidFill>
                <a:effectLst/>
                <a:latin typeface="roboto condensed" panose="02000000000000000000" pitchFamily="2" charset="0"/>
              </a:rPr>
            </a:br>
            <a:r>
              <a:rPr lang="en-US" b="0" i="0" u="none" strike="noStrike" dirty="0">
                <a:solidFill>
                  <a:srgbClr val="406DA4"/>
                </a:solidFill>
                <a:effectLst/>
                <a:latin typeface="roboto condensed" panose="02000000000000000000" pitchFamily="2" charset="0"/>
                <a:hlinkClick r:id="rId10"/>
              </a:rPr>
              <a:t>Protection of Adults</a:t>
            </a:r>
            <a:endParaRPr lang="en-US" b="0" i="0" dirty="0">
              <a:solidFill>
                <a:srgbClr val="474747"/>
              </a:solidFill>
              <a:effectLst/>
              <a:latin typeface="roboto condensed" panose="02000000000000000000" pitchFamily="2" charset="0"/>
            </a:endParaRPr>
          </a:p>
          <a:p>
            <a:r>
              <a:rPr lang="en-US" b="0" i="0" u="none" strike="noStrike" dirty="0">
                <a:solidFill>
                  <a:srgbClr val="406DA4"/>
                </a:solidFill>
                <a:effectLst/>
                <a:latin typeface="roboto condensed" panose="02000000000000000000" pitchFamily="2" charset="0"/>
                <a:hlinkClick r:id="rId11"/>
              </a:rPr>
              <a:t>Access to Justice</a:t>
            </a:r>
            <a:br>
              <a:rPr lang="en-US" b="0" i="0" dirty="0">
                <a:solidFill>
                  <a:srgbClr val="474747"/>
                </a:solidFill>
                <a:effectLst/>
                <a:latin typeface="roboto condensed" panose="02000000000000000000" pitchFamily="2" charset="0"/>
              </a:rPr>
            </a:br>
            <a:r>
              <a:rPr lang="en-US" b="0" i="0" u="none" strike="noStrike" dirty="0">
                <a:solidFill>
                  <a:srgbClr val="406DA4"/>
                </a:solidFill>
                <a:effectLst/>
                <a:latin typeface="roboto condensed" panose="02000000000000000000" pitchFamily="2" charset="0"/>
                <a:hlinkClick r:id="rId12"/>
              </a:rPr>
              <a:t>Apostille</a:t>
            </a:r>
            <a:br>
              <a:rPr lang="en-US" b="0" i="0" dirty="0">
                <a:solidFill>
                  <a:srgbClr val="474747"/>
                </a:solidFill>
                <a:effectLst/>
                <a:latin typeface="roboto condensed" panose="02000000000000000000" pitchFamily="2" charset="0"/>
              </a:rPr>
            </a:br>
            <a:r>
              <a:rPr lang="en-US" b="0" i="0" u="none" strike="noStrike" dirty="0">
                <a:solidFill>
                  <a:srgbClr val="406DA4"/>
                </a:solidFill>
                <a:effectLst/>
                <a:latin typeface="roboto condensed" panose="02000000000000000000" pitchFamily="2" charset="0"/>
                <a:hlinkClick r:id="rId13"/>
              </a:rPr>
              <a:t>Choice of Court</a:t>
            </a:r>
            <a:br>
              <a:rPr lang="en-US" b="0" i="0" dirty="0">
                <a:solidFill>
                  <a:srgbClr val="474747"/>
                </a:solidFill>
                <a:effectLst/>
                <a:latin typeface="roboto condensed" panose="02000000000000000000" pitchFamily="2" charset="0"/>
              </a:rPr>
            </a:br>
            <a:r>
              <a:rPr lang="en-US" b="0" i="0" u="none" strike="noStrike" dirty="0">
                <a:solidFill>
                  <a:srgbClr val="406DA4"/>
                </a:solidFill>
                <a:effectLst/>
                <a:latin typeface="roboto condensed" panose="02000000000000000000" pitchFamily="2" charset="0"/>
                <a:hlinkClick r:id="rId14"/>
              </a:rPr>
              <a:t>Evidence</a:t>
            </a:r>
            <a:br>
              <a:rPr lang="en-US" b="0" i="0" dirty="0">
                <a:solidFill>
                  <a:srgbClr val="474747"/>
                </a:solidFill>
                <a:effectLst/>
                <a:latin typeface="roboto condensed" panose="02000000000000000000" pitchFamily="2" charset="0"/>
              </a:rPr>
            </a:br>
            <a:r>
              <a:rPr lang="en-US" b="0" i="0" u="none" strike="noStrike" dirty="0">
                <a:solidFill>
                  <a:srgbClr val="406DA4"/>
                </a:solidFill>
                <a:effectLst/>
                <a:latin typeface="roboto condensed" panose="02000000000000000000" pitchFamily="2" charset="0"/>
                <a:hlinkClick r:id="rId15"/>
              </a:rPr>
              <a:t>Judgments</a:t>
            </a:r>
            <a:br>
              <a:rPr lang="en-US" b="0" i="0" dirty="0">
                <a:solidFill>
                  <a:srgbClr val="474747"/>
                </a:solidFill>
                <a:effectLst/>
                <a:latin typeface="roboto condensed" panose="02000000000000000000" pitchFamily="2" charset="0"/>
              </a:rPr>
            </a:br>
            <a:r>
              <a:rPr lang="en-US" b="0" i="0" u="none" strike="noStrike" dirty="0">
                <a:solidFill>
                  <a:srgbClr val="406DA4"/>
                </a:solidFill>
                <a:effectLst/>
                <a:latin typeface="roboto condensed" panose="02000000000000000000" pitchFamily="2" charset="0"/>
                <a:hlinkClick r:id="rId16"/>
              </a:rPr>
              <a:t>Service</a:t>
            </a:r>
            <a:endParaRPr lang="en-US" b="0" i="0" dirty="0">
              <a:solidFill>
                <a:srgbClr val="474747"/>
              </a:solidFill>
              <a:effectLst/>
              <a:latin typeface="roboto condensed" panose="02000000000000000000" pitchFamily="2" charset="0"/>
            </a:endParaRPr>
          </a:p>
          <a:p>
            <a:r>
              <a:rPr lang="en-US" b="0" i="0" u="none" strike="noStrike" dirty="0">
                <a:solidFill>
                  <a:srgbClr val="406DA4"/>
                </a:solidFill>
                <a:effectLst/>
                <a:latin typeface="roboto condensed" panose="02000000000000000000" pitchFamily="2" charset="0"/>
                <a:hlinkClick r:id="rId17"/>
              </a:rPr>
              <a:t>Choice of Law in International</a:t>
            </a:r>
            <a:br>
              <a:rPr lang="en-US" b="0" i="0" u="none" strike="noStrike" dirty="0">
                <a:solidFill>
                  <a:srgbClr val="406DA4"/>
                </a:solidFill>
                <a:effectLst/>
                <a:latin typeface="roboto condensed" panose="02000000000000000000" pitchFamily="2" charset="0"/>
                <a:hlinkClick r:id="rId17"/>
              </a:rPr>
            </a:br>
            <a:r>
              <a:rPr lang="en-US" b="0" i="0" u="none" strike="noStrike" dirty="0">
                <a:solidFill>
                  <a:srgbClr val="406DA4"/>
                </a:solidFill>
                <a:effectLst/>
                <a:latin typeface="roboto condensed" panose="02000000000000000000" pitchFamily="2" charset="0"/>
                <a:hlinkClick r:id="rId17"/>
              </a:rPr>
              <a:t>   Commercial Contracts</a:t>
            </a:r>
            <a:br>
              <a:rPr lang="en-US" b="0" i="0" dirty="0">
                <a:solidFill>
                  <a:srgbClr val="474747"/>
                </a:solidFill>
                <a:effectLst/>
                <a:latin typeface="roboto condensed" panose="02000000000000000000" pitchFamily="2" charset="0"/>
              </a:rPr>
            </a:br>
            <a:r>
              <a:rPr lang="en-US" b="0" i="0" u="none" strike="noStrike" dirty="0">
                <a:solidFill>
                  <a:srgbClr val="406DA4"/>
                </a:solidFill>
                <a:effectLst/>
                <a:latin typeface="roboto condensed" panose="02000000000000000000" pitchFamily="2" charset="0"/>
                <a:hlinkClick r:id="rId18"/>
              </a:rPr>
              <a:t>Securities</a:t>
            </a:r>
            <a:br>
              <a:rPr lang="en-US" b="0" i="0" dirty="0">
                <a:solidFill>
                  <a:srgbClr val="474747"/>
                </a:solidFill>
                <a:effectLst/>
                <a:latin typeface="roboto condensed" panose="02000000000000000000" pitchFamily="2" charset="0"/>
              </a:rPr>
            </a:br>
            <a:r>
              <a:rPr lang="en-US" b="0" i="0" u="none" strike="noStrike" dirty="0">
                <a:solidFill>
                  <a:srgbClr val="406DA4"/>
                </a:solidFill>
                <a:effectLst/>
                <a:latin typeface="roboto condensed" panose="02000000000000000000" pitchFamily="2" charset="0"/>
                <a:hlinkClick r:id="rId19"/>
              </a:rPr>
              <a:t>Trusts</a:t>
            </a:r>
            <a:endParaRPr lang="en-US" b="0" i="0" dirty="0">
              <a:solidFill>
                <a:srgbClr val="474747"/>
              </a:solidFill>
              <a:effectLst/>
              <a:latin typeface="roboto condensed" panose="02000000000000000000" pitchFamily="2" charset="0"/>
            </a:endParaRPr>
          </a:p>
          <a:p>
            <a:endParaRPr lang="en-US" dirty="0"/>
          </a:p>
        </p:txBody>
      </p:sp>
    </p:spTree>
    <p:extLst>
      <p:ext uri="{BB962C8B-B14F-4D97-AF65-F5344CB8AC3E}">
        <p14:creationId xmlns:p14="http://schemas.microsoft.com/office/powerpoint/2010/main" val="2035112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DE73C39F-A635-4599-917F-220749716D12}"/>
              </a:ext>
            </a:extLst>
          </p:cNvPr>
          <p:cNvSpPr>
            <a:spLocks noGrp="1" noChangeArrowheads="1"/>
          </p:cNvSpPr>
          <p:nvPr>
            <p:ph type="title"/>
          </p:nvPr>
        </p:nvSpPr>
        <p:spPr>
          <a:xfrm>
            <a:off x="2894013" y="301626"/>
            <a:ext cx="7313612" cy="612775"/>
          </a:xfrm>
        </p:spPr>
        <p:txBody>
          <a:bodyPr>
            <a:normAutofit fontScale="90000"/>
          </a:bodyPr>
          <a:lstStyle/>
          <a:p>
            <a:r>
              <a:rPr lang="en-US" altLang="en-US"/>
              <a:t>Customary International Law</a:t>
            </a:r>
          </a:p>
        </p:txBody>
      </p:sp>
      <p:sp>
        <p:nvSpPr>
          <p:cNvPr id="25603" name="Rectangle 3">
            <a:extLst>
              <a:ext uri="{FF2B5EF4-FFF2-40B4-BE49-F238E27FC236}">
                <a16:creationId xmlns:a16="http://schemas.microsoft.com/office/drawing/2014/main" id="{59CF6A22-F90F-4A9E-A933-C25C3CA206BA}"/>
              </a:ext>
            </a:extLst>
          </p:cNvPr>
          <p:cNvSpPr>
            <a:spLocks noGrp="1" noChangeArrowheads="1"/>
          </p:cNvSpPr>
          <p:nvPr>
            <p:ph type="body" idx="1"/>
          </p:nvPr>
        </p:nvSpPr>
        <p:spPr>
          <a:xfrm>
            <a:off x="1787525" y="990600"/>
            <a:ext cx="7386638" cy="5638800"/>
          </a:xfrm>
        </p:spPr>
        <p:txBody>
          <a:bodyPr/>
          <a:lstStyle/>
          <a:p>
            <a:r>
              <a:rPr lang="en-US" altLang="en-US" i="1"/>
              <a:t>Jus cogens</a:t>
            </a:r>
          </a:p>
          <a:p>
            <a:r>
              <a:rPr lang="en-US" altLang="en-US"/>
              <a:t>Latin meaning "compelling law." This "higher law" must be followed by all countries. For example, genocide or slave trade may be considered to go against jus cogens, due to peremptory norms. The 1986 Vienna Convention on the Law of Treaties affirmed jus cogens as an accepted doctrine in international law.</a:t>
            </a:r>
          </a:p>
          <a:p>
            <a:r>
              <a:rPr lang="en-US" altLang="en-US"/>
              <a:t>States have used the concept of jus cogens in their efforts to achieve reforms in the existing law and international legal order. In international criminal law, jus cogens refers to the legal duties that arise in connection with high profile crimes, including the duty to prosecute or extradite, the non-applicability of statutes of limitations, the non-applicability of any immunities up to and including Heads of State, the non-applicability of the defense of "obedience to superior orders", and universal jurisdiction over perpetrators of such crimes</a:t>
            </a:r>
          </a:p>
          <a:p>
            <a:r>
              <a:rPr lang="en-US" altLang="en-US" sz="1400" i="1"/>
              <a:t>From </a:t>
            </a:r>
            <a:r>
              <a:rPr lang="en-US" altLang="en-US" sz="1400" i="1">
                <a:hlinkClick r:id="rId3"/>
              </a:rPr>
              <a:t>http://definitions.uslegal.com/j/jus-cogens/</a:t>
            </a:r>
            <a:r>
              <a:rPr lang="en-US" altLang="en-US" sz="1400" i="1"/>
              <a: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364D6DA2-F975-4CB4-9375-DBBCFC5D7AAB}"/>
              </a:ext>
            </a:extLst>
          </p:cNvPr>
          <p:cNvSpPr>
            <a:spLocks noGrp="1" noChangeArrowheads="1"/>
          </p:cNvSpPr>
          <p:nvPr>
            <p:ph type="title"/>
          </p:nvPr>
        </p:nvSpPr>
        <p:spPr/>
        <p:txBody>
          <a:bodyPr/>
          <a:lstStyle/>
          <a:p>
            <a:pPr eaLnBrk="1" hangingPunct="1"/>
            <a:r>
              <a:rPr lang="en-US" altLang="en-US"/>
              <a:t>Sources of International Law</a:t>
            </a:r>
            <a:br>
              <a:rPr lang="en-US" altLang="en-US"/>
            </a:br>
            <a:r>
              <a:rPr lang="en-US" altLang="en-US" sz="2800"/>
              <a:t>Article 38 of the ICJ Statute</a:t>
            </a:r>
          </a:p>
        </p:txBody>
      </p:sp>
      <p:sp>
        <p:nvSpPr>
          <p:cNvPr id="23555" name="Rectangle 3">
            <a:extLst>
              <a:ext uri="{FF2B5EF4-FFF2-40B4-BE49-F238E27FC236}">
                <a16:creationId xmlns:a16="http://schemas.microsoft.com/office/drawing/2014/main" id="{FD6442E7-5F23-48B9-8AFF-31A086FFE727}"/>
              </a:ext>
            </a:extLst>
          </p:cNvPr>
          <p:cNvSpPr>
            <a:spLocks noGrp="1" noChangeArrowheads="1"/>
          </p:cNvSpPr>
          <p:nvPr>
            <p:ph type="body" idx="1"/>
          </p:nvPr>
        </p:nvSpPr>
        <p:spPr>
          <a:xfrm>
            <a:off x="2894014" y="1827213"/>
            <a:ext cx="7392987" cy="4114800"/>
          </a:xfrm>
        </p:spPr>
        <p:txBody>
          <a:bodyPr/>
          <a:lstStyle/>
          <a:p>
            <a:pPr eaLnBrk="1" hangingPunct="1"/>
            <a:r>
              <a:rPr lang="en-US" altLang="en-US" dirty="0"/>
              <a:t>International Conventions</a:t>
            </a:r>
          </a:p>
          <a:p>
            <a:pPr eaLnBrk="1" hangingPunct="1"/>
            <a:r>
              <a:rPr lang="en-US" altLang="en-US" dirty="0"/>
              <a:t>International Custom</a:t>
            </a:r>
          </a:p>
          <a:p>
            <a:pPr eaLnBrk="1" hangingPunct="1"/>
            <a:r>
              <a:rPr lang="en-US" altLang="en-US" dirty="0"/>
              <a:t>General Principles of Law</a:t>
            </a:r>
          </a:p>
          <a:p>
            <a:pPr eaLnBrk="1" hangingPunct="1"/>
            <a:r>
              <a:rPr lang="en-US" altLang="en-US" dirty="0"/>
              <a:t>Judicial Decisions</a:t>
            </a:r>
          </a:p>
          <a:p>
            <a:pPr eaLnBrk="1" hangingPunct="1"/>
            <a:r>
              <a:rPr lang="en-US" altLang="en-US" dirty="0"/>
              <a:t>Writings of International Law Jurists</a:t>
            </a:r>
          </a:p>
          <a:p>
            <a:pPr eaLnBrk="1" hangingPunct="1">
              <a:buFont typeface="Wingdings" panose="05000000000000000000" pitchFamily="2" charset="2"/>
              <a:buNone/>
            </a:pPr>
            <a:endParaRPr lang="en-US" altLang="en-US" dirty="0"/>
          </a:p>
          <a:p>
            <a:pPr eaLnBrk="1" hangingPunct="1">
              <a:buFont typeface="Wingdings" panose="05000000000000000000" pitchFamily="2" charset="2"/>
              <a:buNone/>
            </a:pPr>
            <a:r>
              <a:rPr lang="en-US" altLang="en-US" dirty="0"/>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F73CB-C981-4EB3-B7E4-4722796B5B65}"/>
              </a:ext>
            </a:extLst>
          </p:cNvPr>
          <p:cNvSpPr>
            <a:spLocks noGrp="1"/>
          </p:cNvSpPr>
          <p:nvPr>
            <p:ph type="title"/>
          </p:nvPr>
        </p:nvSpPr>
        <p:spPr>
          <a:xfrm>
            <a:off x="677334" y="609600"/>
            <a:ext cx="8596668" cy="561474"/>
          </a:xfrm>
        </p:spPr>
        <p:txBody>
          <a:bodyPr>
            <a:normAutofit fontScale="90000"/>
          </a:bodyPr>
          <a:lstStyle/>
          <a:p>
            <a:r>
              <a:rPr lang="en-US" dirty="0"/>
              <a:t>UN Organizational Chart</a:t>
            </a:r>
          </a:p>
        </p:txBody>
      </p:sp>
      <p:pic>
        <p:nvPicPr>
          <p:cNvPr id="5" name="Content Placeholder 4">
            <a:extLst>
              <a:ext uri="{FF2B5EF4-FFF2-40B4-BE49-F238E27FC236}">
                <a16:creationId xmlns:a16="http://schemas.microsoft.com/office/drawing/2014/main" id="{DB0EBD48-6412-49FD-86AB-46002AF4DCD1}"/>
              </a:ext>
            </a:extLst>
          </p:cNvPr>
          <p:cNvPicPr>
            <a:picLocks noGrp="1" noChangeAspect="1"/>
          </p:cNvPicPr>
          <p:nvPr>
            <p:ph idx="1"/>
          </p:nvPr>
        </p:nvPicPr>
        <p:blipFill rotWithShape="1">
          <a:blip r:embed="rId3"/>
          <a:srcRect l="5" t="7018" r="-5" b="4527"/>
          <a:stretch/>
        </p:blipFill>
        <p:spPr>
          <a:xfrm>
            <a:off x="1361599" y="1845129"/>
            <a:ext cx="7228840" cy="3996417"/>
          </a:xfrm>
        </p:spPr>
      </p:pic>
    </p:spTree>
    <p:extLst>
      <p:ext uri="{BB962C8B-B14F-4D97-AF65-F5344CB8AC3E}">
        <p14:creationId xmlns:p14="http://schemas.microsoft.com/office/powerpoint/2010/main" val="38208982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3B7E9-3C4E-4D9C-A912-86D594A7CE2C}"/>
              </a:ext>
            </a:extLst>
          </p:cNvPr>
          <p:cNvSpPr>
            <a:spLocks noGrp="1"/>
          </p:cNvSpPr>
          <p:nvPr>
            <p:ph type="title"/>
          </p:nvPr>
        </p:nvSpPr>
        <p:spPr>
          <a:xfrm>
            <a:off x="677334" y="609600"/>
            <a:ext cx="8596668" cy="386443"/>
          </a:xfrm>
        </p:spPr>
        <p:txBody>
          <a:bodyPr>
            <a:noAutofit/>
          </a:bodyPr>
          <a:lstStyle/>
          <a:p>
            <a:r>
              <a:rPr lang="en-US" sz="2400" dirty="0"/>
              <a:t>United Nations &amp; Organization of American States</a:t>
            </a:r>
            <a:br>
              <a:rPr lang="en-US" sz="2400" dirty="0"/>
            </a:br>
            <a:endParaRPr lang="en-US" sz="2400" dirty="0"/>
          </a:p>
        </p:txBody>
      </p:sp>
      <p:sp>
        <p:nvSpPr>
          <p:cNvPr id="3" name="Content Placeholder 2">
            <a:extLst>
              <a:ext uri="{FF2B5EF4-FFF2-40B4-BE49-F238E27FC236}">
                <a16:creationId xmlns:a16="http://schemas.microsoft.com/office/drawing/2014/main" id="{F96FE8E7-1BAE-454F-9393-316C23F84BE4}"/>
              </a:ext>
            </a:extLst>
          </p:cNvPr>
          <p:cNvSpPr>
            <a:spLocks noGrp="1"/>
          </p:cNvSpPr>
          <p:nvPr>
            <p:ph idx="1"/>
          </p:nvPr>
        </p:nvSpPr>
        <p:spPr>
          <a:xfrm>
            <a:off x="677334" y="1143001"/>
            <a:ext cx="8596668" cy="4898362"/>
          </a:xfrm>
        </p:spPr>
        <p:txBody>
          <a:bodyPr/>
          <a:lstStyle/>
          <a:p>
            <a:pPr algn="l"/>
            <a:r>
              <a:rPr lang="en-US" b="1" i="0" dirty="0">
                <a:solidFill>
                  <a:srgbClr val="212529"/>
                </a:solidFill>
                <a:effectLst/>
                <a:latin typeface="Georgia" panose="02040502050405020303" pitchFamily="18" charset="0"/>
              </a:rPr>
              <a:t>International Covenant on Civil and Political Rights</a:t>
            </a:r>
            <a:r>
              <a:rPr lang="en-US" b="0" i="0" dirty="0">
                <a:solidFill>
                  <a:srgbClr val="212529"/>
                </a:solidFill>
                <a:effectLst/>
                <a:latin typeface="Georgia" panose="02040502050405020303" pitchFamily="18" charset="0"/>
              </a:rPr>
              <a:t>:</a:t>
            </a:r>
            <a:r>
              <a:rPr lang="en-US" b="0" i="0" u="sng" dirty="0">
                <a:solidFill>
                  <a:srgbClr val="2B3990"/>
                </a:solidFill>
                <a:effectLst/>
                <a:latin typeface="Georgia" panose="02040502050405020303" pitchFamily="18" charset="0"/>
              </a:rPr>
              <a:t> </a:t>
            </a:r>
            <a:r>
              <a:rPr lang="en-US" b="0" i="0" dirty="0">
                <a:solidFill>
                  <a:srgbClr val="212529"/>
                </a:solidFill>
                <a:effectLst/>
                <a:latin typeface="Georgia" panose="02040502050405020303" pitchFamily="18" charset="0"/>
              </a:rPr>
              <a:t>This document discusses </a:t>
            </a:r>
            <a:r>
              <a:rPr lang="en-US" b="0" i="0" dirty="0">
                <a:solidFill>
                  <a:srgbClr val="92D050"/>
                </a:solidFill>
                <a:effectLst/>
                <a:latin typeface="Georgia" panose="02040502050405020303" pitchFamily="18" charset="0"/>
              </a:rPr>
              <a:t>self-determination</a:t>
            </a:r>
            <a:r>
              <a:rPr lang="en-US" b="0" i="0" dirty="0">
                <a:solidFill>
                  <a:srgbClr val="212529"/>
                </a:solidFill>
                <a:effectLst/>
                <a:latin typeface="Georgia" panose="02040502050405020303" pitchFamily="18" charset="0"/>
              </a:rPr>
              <a:t> and recognizes the rights of indigenous peoples as a group with respect to their culture, religion, and language.</a:t>
            </a:r>
          </a:p>
          <a:p>
            <a:pPr algn="l"/>
            <a:r>
              <a:rPr lang="en-US" b="1" i="0" dirty="0">
                <a:solidFill>
                  <a:srgbClr val="212529"/>
                </a:solidFill>
                <a:effectLst/>
                <a:latin typeface="Georgia" panose="02040502050405020303" pitchFamily="18" charset="0"/>
              </a:rPr>
              <a:t>International Covenant on Economic, Social, and Cultural Rights</a:t>
            </a:r>
            <a:r>
              <a:rPr lang="en-US" b="0" i="0" dirty="0">
                <a:solidFill>
                  <a:srgbClr val="212529"/>
                </a:solidFill>
                <a:effectLst/>
                <a:latin typeface="Georgia" panose="02040502050405020303" pitchFamily="18" charset="0"/>
              </a:rPr>
              <a:t>: This covenant asserts the right of </a:t>
            </a:r>
            <a:r>
              <a:rPr lang="en-US" b="0" i="0" dirty="0">
                <a:solidFill>
                  <a:srgbClr val="92D050"/>
                </a:solidFill>
                <a:effectLst/>
                <a:latin typeface="Georgia" panose="02040502050405020303" pitchFamily="18" charset="0"/>
              </a:rPr>
              <a:t>self-determination</a:t>
            </a:r>
            <a:r>
              <a:rPr lang="en-US" b="0" i="0" dirty="0">
                <a:solidFill>
                  <a:srgbClr val="212529"/>
                </a:solidFill>
                <a:effectLst/>
                <a:latin typeface="Georgia" panose="02040502050405020303" pitchFamily="18" charset="0"/>
              </a:rPr>
              <a:t> and affords “rights to health, education, and an adequate standard of living.”</a:t>
            </a:r>
          </a:p>
          <a:p>
            <a:pPr algn="l"/>
            <a:endParaRPr lang="en-US" b="1" i="0" dirty="0">
              <a:solidFill>
                <a:srgbClr val="212529"/>
              </a:solidFill>
              <a:effectLst/>
              <a:latin typeface="Georgia" panose="02040502050405020303" pitchFamily="18" charset="0"/>
            </a:endParaRPr>
          </a:p>
          <a:p>
            <a:pPr algn="l"/>
            <a:endParaRPr lang="en-US" b="1" dirty="0">
              <a:solidFill>
                <a:srgbClr val="212529"/>
              </a:solidFill>
              <a:latin typeface="Georgia" panose="02040502050405020303" pitchFamily="18" charset="0"/>
            </a:endParaRPr>
          </a:p>
          <a:p>
            <a:pPr algn="l"/>
            <a:r>
              <a:rPr lang="en-US" b="1" i="0" dirty="0">
                <a:solidFill>
                  <a:srgbClr val="212529"/>
                </a:solidFill>
                <a:effectLst/>
                <a:latin typeface="Georgia" panose="02040502050405020303" pitchFamily="18" charset="0"/>
              </a:rPr>
              <a:t>American Declaration on the Rights of Indigenous Peoples</a:t>
            </a:r>
            <a:r>
              <a:rPr lang="en-US" b="0" i="0" dirty="0">
                <a:solidFill>
                  <a:srgbClr val="212529"/>
                </a:solidFill>
                <a:effectLst/>
                <a:latin typeface="Georgia" panose="02040502050405020303" pitchFamily="18" charset="0"/>
              </a:rPr>
              <a:t>:  Organization of American States (OAS)  - asserts indigenous peoples’ right to independently govern their populations and demands recognition of their laws as a part of the larger nation’s legal system. In addition, it specifies economic and land rights as well as protection from abuse and discrimination.</a:t>
            </a:r>
          </a:p>
          <a:p>
            <a:endParaRPr lang="en-US" dirty="0"/>
          </a:p>
        </p:txBody>
      </p:sp>
    </p:spTree>
    <p:extLst>
      <p:ext uri="{BB962C8B-B14F-4D97-AF65-F5344CB8AC3E}">
        <p14:creationId xmlns:p14="http://schemas.microsoft.com/office/powerpoint/2010/main" val="35679402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15F38-AB73-4857-89FF-A6B2D0F67F29}"/>
              </a:ext>
            </a:extLst>
          </p:cNvPr>
          <p:cNvSpPr>
            <a:spLocks noGrp="1"/>
          </p:cNvSpPr>
          <p:nvPr>
            <p:ph type="title"/>
          </p:nvPr>
        </p:nvSpPr>
        <p:spPr/>
        <p:txBody>
          <a:bodyPr>
            <a:normAutofit fontScale="90000"/>
          </a:bodyPr>
          <a:lstStyle/>
          <a:p>
            <a:r>
              <a:rPr lang="en-US" sz="2200" b="0" i="0" dirty="0">
                <a:solidFill>
                  <a:srgbClr val="000000"/>
                </a:solidFill>
                <a:effectLst/>
                <a:latin typeface="FuturaStd-Bold"/>
              </a:rPr>
              <a:t>International Covenant on Economic, Social and Cultural Rights</a:t>
            </a:r>
            <a:br>
              <a:rPr lang="en-US" sz="1800" b="0" i="0" dirty="0">
                <a:solidFill>
                  <a:srgbClr val="000000"/>
                </a:solidFill>
                <a:effectLst/>
                <a:latin typeface="FuturaStd-Bold"/>
              </a:rPr>
            </a:br>
            <a:r>
              <a:rPr lang="en-US" sz="1800" b="0" i="0" dirty="0">
                <a:solidFill>
                  <a:srgbClr val="000000"/>
                </a:solidFill>
                <a:effectLst/>
                <a:latin typeface="FuturaStd-Bold"/>
              </a:rPr>
              <a:t>(ICESCR)</a:t>
            </a:r>
            <a:br>
              <a:rPr lang="en-US" sz="1800" b="0" i="0" dirty="0">
                <a:solidFill>
                  <a:srgbClr val="000000"/>
                </a:solidFill>
                <a:effectLst/>
                <a:latin typeface="FuturaStd-Bold"/>
              </a:rPr>
            </a:br>
            <a:r>
              <a:rPr lang="en-US" sz="1800" b="0" i="0" cap="all" dirty="0">
                <a:solidFill>
                  <a:srgbClr val="000000"/>
                </a:solidFill>
                <a:effectLst/>
                <a:latin typeface="Roboto" panose="02000000000000000000" pitchFamily="2" charset="0"/>
              </a:rPr>
              <a:t>ADOPTED </a:t>
            </a:r>
            <a:r>
              <a:rPr lang="en-US" sz="1800" b="1" i="0" dirty="0">
                <a:solidFill>
                  <a:srgbClr val="000000"/>
                </a:solidFill>
                <a:effectLst/>
                <a:latin typeface="Roboto" panose="02000000000000000000" pitchFamily="2" charset="0"/>
              </a:rPr>
              <a:t>16 December 1966</a:t>
            </a:r>
            <a:br>
              <a:rPr lang="en-US" sz="1800" b="1" i="0" dirty="0">
                <a:solidFill>
                  <a:srgbClr val="000000"/>
                </a:solidFill>
                <a:effectLst/>
                <a:latin typeface="Roboto" panose="02000000000000000000" pitchFamily="2" charset="0"/>
              </a:rPr>
            </a:br>
            <a:r>
              <a:rPr lang="en-US" sz="1800" b="0" i="0" cap="all" dirty="0">
                <a:solidFill>
                  <a:srgbClr val="000000"/>
                </a:solidFill>
                <a:effectLst/>
                <a:latin typeface="Roboto" panose="02000000000000000000" pitchFamily="2" charset="0"/>
              </a:rPr>
              <a:t>BY </a:t>
            </a:r>
            <a:r>
              <a:rPr lang="en-US" sz="1800" b="1" i="0" dirty="0">
                <a:solidFill>
                  <a:srgbClr val="000000"/>
                </a:solidFill>
                <a:effectLst/>
                <a:latin typeface="Roboto" panose="02000000000000000000" pitchFamily="2" charset="0"/>
              </a:rPr>
              <a:t>General Assembly resolution 2200A (XXI)</a:t>
            </a:r>
            <a:br>
              <a:rPr lang="en-US" sz="1800" b="1" i="0" dirty="0">
                <a:solidFill>
                  <a:srgbClr val="000000"/>
                </a:solidFill>
                <a:effectLst/>
                <a:latin typeface="Roboto" panose="02000000000000000000" pitchFamily="2" charset="0"/>
              </a:rPr>
            </a:br>
            <a:endParaRPr lang="en-US" sz="1800" dirty="0"/>
          </a:p>
        </p:txBody>
      </p:sp>
      <p:pic>
        <p:nvPicPr>
          <p:cNvPr id="5" name="Content Placeholder 4">
            <a:extLst>
              <a:ext uri="{FF2B5EF4-FFF2-40B4-BE49-F238E27FC236}">
                <a16:creationId xmlns:a16="http://schemas.microsoft.com/office/drawing/2014/main" id="{70BB65FF-0F37-4F20-817D-7A944AA028BB}"/>
              </a:ext>
            </a:extLst>
          </p:cNvPr>
          <p:cNvPicPr>
            <a:picLocks noGrp="1" noChangeAspect="1"/>
          </p:cNvPicPr>
          <p:nvPr>
            <p:ph idx="1"/>
          </p:nvPr>
        </p:nvPicPr>
        <p:blipFill rotWithShape="1">
          <a:blip r:embed="rId3"/>
          <a:srcRect t="6071" b="3692"/>
          <a:stretch/>
        </p:blipFill>
        <p:spPr>
          <a:xfrm>
            <a:off x="1870869" y="2396219"/>
            <a:ext cx="6210299" cy="3502478"/>
          </a:xfrm>
        </p:spPr>
      </p:pic>
    </p:spTree>
    <p:extLst>
      <p:ext uri="{BB962C8B-B14F-4D97-AF65-F5344CB8AC3E}">
        <p14:creationId xmlns:p14="http://schemas.microsoft.com/office/powerpoint/2010/main" val="37367811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0B82D-7C60-4C70-B17D-A59C4622493D}"/>
              </a:ext>
            </a:extLst>
          </p:cNvPr>
          <p:cNvSpPr>
            <a:spLocks noGrp="1"/>
          </p:cNvSpPr>
          <p:nvPr>
            <p:ph type="title"/>
          </p:nvPr>
        </p:nvSpPr>
        <p:spPr/>
        <p:txBody>
          <a:bodyPr>
            <a:noAutofit/>
          </a:bodyPr>
          <a:lstStyle/>
          <a:p>
            <a:r>
              <a:rPr lang="en-US" sz="2400" b="0" i="0" dirty="0">
                <a:solidFill>
                  <a:srgbClr val="000000"/>
                </a:solidFill>
                <a:effectLst/>
                <a:latin typeface="FuturaStd-Bold"/>
              </a:rPr>
              <a:t>International Covenant on Civil and Political Rights</a:t>
            </a:r>
            <a:br>
              <a:rPr lang="en-US" sz="1600" b="0" i="0" dirty="0">
                <a:solidFill>
                  <a:srgbClr val="000000"/>
                </a:solidFill>
                <a:effectLst/>
                <a:latin typeface="FuturaStd-Bold"/>
              </a:rPr>
            </a:br>
            <a:r>
              <a:rPr lang="en-US" sz="1600" b="0" i="0" dirty="0">
                <a:solidFill>
                  <a:srgbClr val="000000"/>
                </a:solidFill>
                <a:effectLst/>
                <a:latin typeface="FuturaStd-Bold"/>
              </a:rPr>
              <a:t>(ICCPR)</a:t>
            </a:r>
            <a:br>
              <a:rPr lang="en-US" sz="1600" b="0" i="0" dirty="0">
                <a:solidFill>
                  <a:srgbClr val="000000"/>
                </a:solidFill>
                <a:effectLst/>
                <a:latin typeface="FuturaStd-Bold"/>
              </a:rPr>
            </a:br>
            <a:r>
              <a:rPr lang="en-US" sz="1600" b="0" i="0" cap="all" dirty="0">
                <a:solidFill>
                  <a:srgbClr val="000000"/>
                </a:solidFill>
                <a:effectLst/>
                <a:latin typeface="Roboto" panose="02000000000000000000" pitchFamily="2" charset="0"/>
              </a:rPr>
              <a:t>ADOPTED </a:t>
            </a:r>
            <a:r>
              <a:rPr lang="en-US" sz="1600" b="1" i="0" dirty="0">
                <a:solidFill>
                  <a:srgbClr val="000000"/>
                </a:solidFill>
                <a:effectLst/>
                <a:latin typeface="Roboto" panose="02000000000000000000" pitchFamily="2" charset="0"/>
              </a:rPr>
              <a:t>16 December 1966</a:t>
            </a:r>
            <a:br>
              <a:rPr lang="en-US" sz="1600" b="1" i="0" dirty="0">
                <a:solidFill>
                  <a:srgbClr val="000000"/>
                </a:solidFill>
                <a:effectLst/>
                <a:latin typeface="Roboto" panose="02000000000000000000" pitchFamily="2" charset="0"/>
              </a:rPr>
            </a:br>
            <a:r>
              <a:rPr lang="en-US" sz="1600" b="0" i="0" cap="all" dirty="0">
                <a:solidFill>
                  <a:srgbClr val="000000"/>
                </a:solidFill>
                <a:effectLst/>
                <a:latin typeface="Roboto" panose="02000000000000000000" pitchFamily="2" charset="0"/>
              </a:rPr>
              <a:t>BY </a:t>
            </a:r>
            <a:r>
              <a:rPr lang="en-US" sz="1600" b="1" i="0" dirty="0">
                <a:solidFill>
                  <a:srgbClr val="000000"/>
                </a:solidFill>
                <a:effectLst/>
                <a:latin typeface="Roboto" panose="02000000000000000000" pitchFamily="2" charset="0"/>
              </a:rPr>
              <a:t>General Assembly resolution 2200A (XXI)</a:t>
            </a:r>
            <a:br>
              <a:rPr lang="en-US" sz="1600" b="1" i="0" dirty="0">
                <a:solidFill>
                  <a:srgbClr val="000000"/>
                </a:solidFill>
                <a:effectLst/>
                <a:latin typeface="Roboto" panose="02000000000000000000" pitchFamily="2" charset="0"/>
              </a:rPr>
            </a:br>
            <a:endParaRPr lang="en-US" sz="1600" dirty="0"/>
          </a:p>
        </p:txBody>
      </p:sp>
      <p:pic>
        <p:nvPicPr>
          <p:cNvPr id="5" name="Content Placeholder 4">
            <a:extLst>
              <a:ext uri="{FF2B5EF4-FFF2-40B4-BE49-F238E27FC236}">
                <a16:creationId xmlns:a16="http://schemas.microsoft.com/office/drawing/2014/main" id="{76B89B62-741D-4EFD-9FE8-1941F7B961DF}"/>
              </a:ext>
            </a:extLst>
          </p:cNvPr>
          <p:cNvPicPr>
            <a:picLocks noGrp="1" noChangeAspect="1"/>
          </p:cNvPicPr>
          <p:nvPr>
            <p:ph idx="1"/>
          </p:nvPr>
        </p:nvPicPr>
        <p:blipFill rotWithShape="1">
          <a:blip r:embed="rId3"/>
          <a:srcRect t="5542" b="4073"/>
          <a:stretch/>
        </p:blipFill>
        <p:spPr>
          <a:xfrm>
            <a:off x="677335" y="2253343"/>
            <a:ext cx="8033528" cy="4045404"/>
          </a:xfrm>
        </p:spPr>
      </p:pic>
    </p:spTree>
    <p:extLst>
      <p:ext uri="{BB962C8B-B14F-4D97-AF65-F5344CB8AC3E}">
        <p14:creationId xmlns:p14="http://schemas.microsoft.com/office/powerpoint/2010/main" val="1268497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81CD2-8453-4DCA-877E-5CC6C46239EC}"/>
              </a:ext>
            </a:extLst>
          </p:cNvPr>
          <p:cNvSpPr>
            <a:spLocks noGrp="1"/>
          </p:cNvSpPr>
          <p:nvPr>
            <p:ph type="title"/>
          </p:nvPr>
        </p:nvSpPr>
        <p:spPr>
          <a:xfrm>
            <a:off x="677334" y="609600"/>
            <a:ext cx="8596668" cy="593558"/>
          </a:xfrm>
        </p:spPr>
        <p:txBody>
          <a:bodyPr>
            <a:normAutofit fontScale="90000"/>
          </a:bodyPr>
          <a:lstStyle/>
          <a:p>
            <a:r>
              <a:rPr lang="en-US" dirty="0"/>
              <a:t>Considerations </a:t>
            </a:r>
          </a:p>
        </p:txBody>
      </p:sp>
      <p:sp>
        <p:nvSpPr>
          <p:cNvPr id="3" name="Content Placeholder 2">
            <a:extLst>
              <a:ext uri="{FF2B5EF4-FFF2-40B4-BE49-F238E27FC236}">
                <a16:creationId xmlns:a16="http://schemas.microsoft.com/office/drawing/2014/main" id="{2CD1FC7F-8F66-47B4-8134-5C46D4FD4F8B}"/>
              </a:ext>
            </a:extLst>
          </p:cNvPr>
          <p:cNvSpPr>
            <a:spLocks noGrp="1"/>
          </p:cNvSpPr>
          <p:nvPr>
            <p:ph idx="1"/>
          </p:nvPr>
        </p:nvSpPr>
        <p:spPr>
          <a:xfrm>
            <a:off x="677334" y="1572127"/>
            <a:ext cx="8596668" cy="4469236"/>
          </a:xfrm>
        </p:spPr>
        <p:txBody>
          <a:bodyPr/>
          <a:lstStyle/>
          <a:p>
            <a:pPr marL="0" indent="0">
              <a:buNone/>
            </a:pPr>
            <a:endParaRPr lang="en-US" dirty="0"/>
          </a:p>
          <a:p>
            <a:pPr lvl="1"/>
            <a:r>
              <a:rPr lang="en-US" dirty="0"/>
              <a:t>Languages / Translations</a:t>
            </a:r>
          </a:p>
          <a:p>
            <a:pPr lvl="1"/>
            <a:r>
              <a:rPr lang="en-US" dirty="0"/>
              <a:t>Spellings</a:t>
            </a:r>
          </a:p>
          <a:p>
            <a:pPr lvl="1"/>
            <a:r>
              <a:rPr lang="en-US" dirty="0"/>
              <a:t>Currency of Information</a:t>
            </a:r>
          </a:p>
          <a:p>
            <a:pPr lvl="1"/>
            <a:r>
              <a:rPr lang="en-US" dirty="0"/>
              <a:t>Translations</a:t>
            </a:r>
          </a:p>
          <a:p>
            <a:pPr lvl="1"/>
            <a:r>
              <a:rPr lang="en-US" dirty="0"/>
              <a:t>Dates</a:t>
            </a:r>
          </a:p>
          <a:p>
            <a:pPr lvl="1"/>
            <a:endParaRPr lang="en-US" dirty="0"/>
          </a:p>
          <a:p>
            <a:pPr lvl="1"/>
            <a:endParaRPr lang="en-US" dirty="0"/>
          </a:p>
          <a:p>
            <a:pPr lvl="1"/>
            <a:r>
              <a:rPr lang="en-US" dirty="0"/>
              <a:t>All of these have heightened importance when dealing with research concerning indigenous peoples and nations</a:t>
            </a:r>
          </a:p>
          <a:p>
            <a:pPr lvl="1"/>
            <a:endParaRPr lang="en-US" dirty="0"/>
          </a:p>
          <a:p>
            <a:endParaRPr lang="en-US" dirty="0"/>
          </a:p>
        </p:txBody>
      </p:sp>
    </p:spTree>
    <p:extLst>
      <p:ext uri="{BB962C8B-B14F-4D97-AF65-F5344CB8AC3E}">
        <p14:creationId xmlns:p14="http://schemas.microsoft.com/office/powerpoint/2010/main" val="38129018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CA05B-9C38-4669-BE51-17BF96579D93}"/>
              </a:ext>
            </a:extLst>
          </p:cNvPr>
          <p:cNvSpPr>
            <a:spLocks noGrp="1"/>
          </p:cNvSpPr>
          <p:nvPr>
            <p:ph type="title"/>
          </p:nvPr>
        </p:nvSpPr>
        <p:spPr/>
        <p:txBody>
          <a:bodyPr/>
          <a:lstStyle/>
          <a:p>
            <a:r>
              <a:rPr lang="en-US" dirty="0"/>
              <a:t>UN Charter-based Documents</a:t>
            </a:r>
          </a:p>
        </p:txBody>
      </p:sp>
      <p:pic>
        <p:nvPicPr>
          <p:cNvPr id="5" name="Content Placeholder 4">
            <a:extLst>
              <a:ext uri="{FF2B5EF4-FFF2-40B4-BE49-F238E27FC236}">
                <a16:creationId xmlns:a16="http://schemas.microsoft.com/office/drawing/2014/main" id="{E0309B99-0360-4529-9134-C857135AF212}"/>
              </a:ext>
            </a:extLst>
          </p:cNvPr>
          <p:cNvPicPr>
            <a:picLocks noGrp="1" noChangeAspect="1"/>
          </p:cNvPicPr>
          <p:nvPr>
            <p:ph idx="1"/>
          </p:nvPr>
        </p:nvPicPr>
        <p:blipFill rotWithShape="1">
          <a:blip r:embed="rId3"/>
          <a:srcRect t="7661" b="3088"/>
          <a:stretch/>
        </p:blipFill>
        <p:spPr>
          <a:xfrm>
            <a:off x="872294" y="1677761"/>
            <a:ext cx="8136465" cy="4845503"/>
          </a:xfrm>
        </p:spPr>
      </p:pic>
    </p:spTree>
    <p:extLst>
      <p:ext uri="{BB962C8B-B14F-4D97-AF65-F5344CB8AC3E}">
        <p14:creationId xmlns:p14="http://schemas.microsoft.com/office/powerpoint/2010/main" val="28429228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8DDEF-91A0-4BA4-AA4A-0636391CE4FA}"/>
              </a:ext>
            </a:extLst>
          </p:cNvPr>
          <p:cNvSpPr>
            <a:spLocks noGrp="1"/>
          </p:cNvSpPr>
          <p:nvPr>
            <p:ph type="title"/>
          </p:nvPr>
        </p:nvSpPr>
        <p:spPr/>
        <p:txBody>
          <a:bodyPr/>
          <a:lstStyle/>
          <a:p>
            <a:r>
              <a:rPr lang="en-US" dirty="0"/>
              <a:t>Treaty Body Database</a:t>
            </a:r>
          </a:p>
        </p:txBody>
      </p:sp>
      <p:pic>
        <p:nvPicPr>
          <p:cNvPr id="5" name="Content Placeholder 4">
            <a:extLst>
              <a:ext uri="{FF2B5EF4-FFF2-40B4-BE49-F238E27FC236}">
                <a16:creationId xmlns:a16="http://schemas.microsoft.com/office/drawing/2014/main" id="{B69BB1DA-2082-41B1-9733-B6D2A3AFE443}"/>
              </a:ext>
            </a:extLst>
          </p:cNvPr>
          <p:cNvPicPr>
            <a:picLocks noGrp="1" noChangeAspect="1"/>
          </p:cNvPicPr>
          <p:nvPr>
            <p:ph idx="1"/>
          </p:nvPr>
        </p:nvPicPr>
        <p:blipFill rotWithShape="1">
          <a:blip r:embed="rId3"/>
          <a:srcRect l="371" t="7145" r="-371" b="21042"/>
          <a:stretch/>
        </p:blipFill>
        <p:spPr>
          <a:xfrm>
            <a:off x="-1967593" y="1180408"/>
            <a:ext cx="12251375" cy="5677592"/>
          </a:xfrm>
        </p:spPr>
      </p:pic>
    </p:spTree>
    <p:extLst>
      <p:ext uri="{BB962C8B-B14F-4D97-AF65-F5344CB8AC3E}">
        <p14:creationId xmlns:p14="http://schemas.microsoft.com/office/powerpoint/2010/main" val="12562410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BC903-4111-4F71-908A-3344AF4AB1C9}"/>
              </a:ext>
            </a:extLst>
          </p:cNvPr>
          <p:cNvSpPr>
            <a:spLocks noGrp="1"/>
          </p:cNvSpPr>
          <p:nvPr>
            <p:ph type="title"/>
          </p:nvPr>
        </p:nvSpPr>
        <p:spPr>
          <a:xfrm>
            <a:off x="677334" y="609600"/>
            <a:ext cx="8596668" cy="459921"/>
          </a:xfrm>
        </p:spPr>
        <p:txBody>
          <a:bodyPr>
            <a:noAutofit/>
          </a:bodyPr>
          <a:lstStyle/>
          <a:p>
            <a:r>
              <a:rPr lang="en-US" sz="2800" dirty="0"/>
              <a:t>United Nations Treaty Series</a:t>
            </a:r>
          </a:p>
        </p:txBody>
      </p:sp>
      <p:pic>
        <p:nvPicPr>
          <p:cNvPr id="5" name="Content Placeholder 4">
            <a:extLst>
              <a:ext uri="{FF2B5EF4-FFF2-40B4-BE49-F238E27FC236}">
                <a16:creationId xmlns:a16="http://schemas.microsoft.com/office/drawing/2014/main" id="{0F4F85FE-58F5-4038-B3A0-18371DD7AC5F}"/>
              </a:ext>
            </a:extLst>
          </p:cNvPr>
          <p:cNvPicPr>
            <a:picLocks noGrp="1" noChangeAspect="1"/>
          </p:cNvPicPr>
          <p:nvPr>
            <p:ph idx="1"/>
          </p:nvPr>
        </p:nvPicPr>
        <p:blipFill rotWithShape="1">
          <a:blip r:embed="rId3"/>
          <a:srcRect t="6173" b="19694"/>
          <a:stretch/>
        </p:blipFill>
        <p:spPr>
          <a:xfrm>
            <a:off x="787841" y="1261383"/>
            <a:ext cx="8376355" cy="5596618"/>
          </a:xfrm>
        </p:spPr>
      </p:pic>
    </p:spTree>
    <p:extLst>
      <p:ext uri="{BB962C8B-B14F-4D97-AF65-F5344CB8AC3E}">
        <p14:creationId xmlns:p14="http://schemas.microsoft.com/office/powerpoint/2010/main" val="12328261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0C616-C862-4DA8-8D82-C3412C79A132}"/>
              </a:ext>
            </a:extLst>
          </p:cNvPr>
          <p:cNvSpPr>
            <a:spLocks noGrp="1"/>
          </p:cNvSpPr>
          <p:nvPr>
            <p:ph type="title"/>
          </p:nvPr>
        </p:nvSpPr>
        <p:spPr>
          <a:xfrm>
            <a:off x="677334" y="609600"/>
            <a:ext cx="8596668" cy="386443"/>
          </a:xfrm>
        </p:spPr>
        <p:txBody>
          <a:bodyPr>
            <a:noAutofit/>
          </a:bodyPr>
          <a:lstStyle/>
          <a:p>
            <a:r>
              <a:rPr lang="en-US" sz="2800" dirty="0"/>
              <a:t>Status of Treaties</a:t>
            </a:r>
          </a:p>
        </p:txBody>
      </p:sp>
      <p:pic>
        <p:nvPicPr>
          <p:cNvPr id="5" name="Content Placeholder 4">
            <a:extLst>
              <a:ext uri="{FF2B5EF4-FFF2-40B4-BE49-F238E27FC236}">
                <a16:creationId xmlns:a16="http://schemas.microsoft.com/office/drawing/2014/main" id="{165EF300-B643-4128-9FD1-56ABECAAF8BC}"/>
              </a:ext>
            </a:extLst>
          </p:cNvPr>
          <p:cNvPicPr>
            <a:picLocks noGrp="1" noChangeAspect="1"/>
          </p:cNvPicPr>
          <p:nvPr>
            <p:ph idx="1"/>
          </p:nvPr>
        </p:nvPicPr>
        <p:blipFill rotWithShape="1">
          <a:blip r:embed="rId3"/>
          <a:srcRect t="7815" b="3749"/>
          <a:stretch/>
        </p:blipFill>
        <p:spPr>
          <a:xfrm>
            <a:off x="677690" y="1118507"/>
            <a:ext cx="8596312" cy="5629276"/>
          </a:xfrm>
        </p:spPr>
      </p:pic>
    </p:spTree>
    <p:extLst>
      <p:ext uri="{BB962C8B-B14F-4D97-AF65-F5344CB8AC3E}">
        <p14:creationId xmlns:p14="http://schemas.microsoft.com/office/powerpoint/2010/main" val="42703534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46D55-F2AC-4D21-9329-359F7BEA1C68}"/>
              </a:ext>
            </a:extLst>
          </p:cNvPr>
          <p:cNvSpPr>
            <a:spLocks noGrp="1"/>
          </p:cNvSpPr>
          <p:nvPr>
            <p:ph type="title"/>
          </p:nvPr>
        </p:nvSpPr>
        <p:spPr>
          <a:xfrm>
            <a:off x="628651" y="338819"/>
            <a:ext cx="10875962" cy="607960"/>
          </a:xfrm>
        </p:spPr>
        <p:txBody>
          <a:bodyPr>
            <a:normAutofit fontScale="90000"/>
          </a:bodyPr>
          <a:lstStyle/>
          <a:p>
            <a:r>
              <a:rPr lang="en-US" dirty="0"/>
              <a:t>International Law Commission Research</a:t>
            </a:r>
          </a:p>
        </p:txBody>
      </p:sp>
      <p:pic>
        <p:nvPicPr>
          <p:cNvPr id="5" name="Content Placeholder 4">
            <a:extLst>
              <a:ext uri="{FF2B5EF4-FFF2-40B4-BE49-F238E27FC236}">
                <a16:creationId xmlns:a16="http://schemas.microsoft.com/office/drawing/2014/main" id="{064530CB-9C89-4660-9742-D339DE6F877A}"/>
              </a:ext>
            </a:extLst>
          </p:cNvPr>
          <p:cNvPicPr>
            <a:picLocks noGrp="1" noChangeAspect="1"/>
          </p:cNvPicPr>
          <p:nvPr>
            <p:ph idx="1"/>
          </p:nvPr>
        </p:nvPicPr>
        <p:blipFill rotWithShape="1">
          <a:blip r:embed="rId3"/>
          <a:srcRect t="2472" b="4720"/>
          <a:stretch/>
        </p:blipFill>
        <p:spPr>
          <a:xfrm>
            <a:off x="628651" y="1298121"/>
            <a:ext cx="8745840" cy="5221060"/>
          </a:xfrm>
        </p:spPr>
      </p:pic>
    </p:spTree>
    <p:extLst>
      <p:ext uri="{BB962C8B-B14F-4D97-AF65-F5344CB8AC3E}">
        <p14:creationId xmlns:p14="http://schemas.microsoft.com/office/powerpoint/2010/main" val="24515798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BD4B0-58B6-4240-B8B0-6EF9F5C342B0}"/>
              </a:ext>
            </a:extLst>
          </p:cNvPr>
          <p:cNvSpPr>
            <a:spLocks noGrp="1"/>
          </p:cNvSpPr>
          <p:nvPr>
            <p:ph type="title"/>
          </p:nvPr>
        </p:nvSpPr>
        <p:spPr>
          <a:xfrm>
            <a:off x="842211" y="375557"/>
            <a:ext cx="10662401" cy="657225"/>
          </a:xfrm>
        </p:spPr>
        <p:txBody>
          <a:bodyPr>
            <a:normAutofit/>
          </a:bodyPr>
          <a:lstStyle/>
          <a:p>
            <a:r>
              <a:rPr lang="en-US" dirty="0"/>
              <a:t>International Law Commission</a:t>
            </a:r>
          </a:p>
        </p:txBody>
      </p:sp>
      <p:pic>
        <p:nvPicPr>
          <p:cNvPr id="5" name="Content Placeholder 4">
            <a:extLst>
              <a:ext uri="{FF2B5EF4-FFF2-40B4-BE49-F238E27FC236}">
                <a16:creationId xmlns:a16="http://schemas.microsoft.com/office/drawing/2014/main" id="{53C6B676-A3F7-4EE3-992C-79B2E5998D01}"/>
              </a:ext>
            </a:extLst>
          </p:cNvPr>
          <p:cNvPicPr>
            <a:picLocks noGrp="1" noChangeAspect="1"/>
          </p:cNvPicPr>
          <p:nvPr>
            <p:ph idx="1"/>
          </p:nvPr>
        </p:nvPicPr>
        <p:blipFill rotWithShape="1">
          <a:blip r:embed="rId3"/>
          <a:srcRect t="11495" b="10627"/>
          <a:stretch/>
        </p:blipFill>
        <p:spPr>
          <a:xfrm>
            <a:off x="424543" y="1138919"/>
            <a:ext cx="8939893" cy="5617028"/>
          </a:xfrm>
        </p:spPr>
      </p:pic>
    </p:spTree>
    <p:extLst>
      <p:ext uri="{BB962C8B-B14F-4D97-AF65-F5344CB8AC3E}">
        <p14:creationId xmlns:p14="http://schemas.microsoft.com/office/powerpoint/2010/main" val="17289528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6E676-C3FC-49F4-B3FD-051E764670BF}"/>
              </a:ext>
            </a:extLst>
          </p:cNvPr>
          <p:cNvSpPr>
            <a:spLocks noGrp="1"/>
          </p:cNvSpPr>
          <p:nvPr>
            <p:ph type="title"/>
          </p:nvPr>
        </p:nvSpPr>
        <p:spPr>
          <a:xfrm>
            <a:off x="762000" y="624110"/>
            <a:ext cx="10742613" cy="608697"/>
          </a:xfrm>
        </p:spPr>
        <p:txBody>
          <a:bodyPr>
            <a:normAutofit fontScale="90000"/>
          </a:bodyPr>
          <a:lstStyle/>
          <a:p>
            <a:r>
              <a:rPr lang="en-US" dirty="0"/>
              <a:t>United Nations Research Guides</a:t>
            </a:r>
          </a:p>
        </p:txBody>
      </p:sp>
      <p:pic>
        <p:nvPicPr>
          <p:cNvPr id="5" name="Content Placeholder 4">
            <a:extLst>
              <a:ext uri="{FF2B5EF4-FFF2-40B4-BE49-F238E27FC236}">
                <a16:creationId xmlns:a16="http://schemas.microsoft.com/office/drawing/2014/main" id="{90B5517D-2EF0-4D54-9138-EFCD038157D3}"/>
              </a:ext>
            </a:extLst>
          </p:cNvPr>
          <p:cNvPicPr>
            <a:picLocks noGrp="1" noChangeAspect="1"/>
          </p:cNvPicPr>
          <p:nvPr>
            <p:ph idx="1"/>
          </p:nvPr>
        </p:nvPicPr>
        <p:blipFill>
          <a:blip r:embed="rId3"/>
          <a:stretch>
            <a:fillRect/>
          </a:stretch>
        </p:blipFill>
        <p:spPr>
          <a:xfrm>
            <a:off x="762000" y="1232807"/>
            <a:ext cx="10896599" cy="5445579"/>
          </a:xfrm>
        </p:spPr>
      </p:pic>
    </p:spTree>
    <p:extLst>
      <p:ext uri="{BB962C8B-B14F-4D97-AF65-F5344CB8AC3E}">
        <p14:creationId xmlns:p14="http://schemas.microsoft.com/office/powerpoint/2010/main" val="12881473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0FA6B-9F39-439D-8C9C-2C773D469119}"/>
              </a:ext>
            </a:extLst>
          </p:cNvPr>
          <p:cNvSpPr>
            <a:spLocks noGrp="1"/>
          </p:cNvSpPr>
          <p:nvPr>
            <p:ph type="title"/>
          </p:nvPr>
        </p:nvSpPr>
        <p:spPr>
          <a:xfrm>
            <a:off x="677334" y="609600"/>
            <a:ext cx="8596668" cy="553811"/>
          </a:xfrm>
        </p:spPr>
        <p:txBody>
          <a:bodyPr>
            <a:normAutofit fontScale="90000"/>
          </a:bodyPr>
          <a:lstStyle/>
          <a:p>
            <a:r>
              <a:rPr lang="en-US" dirty="0"/>
              <a:t>History (patience required)</a:t>
            </a:r>
          </a:p>
        </p:txBody>
      </p:sp>
      <p:sp>
        <p:nvSpPr>
          <p:cNvPr id="4" name="Content Placeholder 3">
            <a:extLst>
              <a:ext uri="{FF2B5EF4-FFF2-40B4-BE49-F238E27FC236}">
                <a16:creationId xmlns:a16="http://schemas.microsoft.com/office/drawing/2014/main" id="{91FCD157-E8DD-482E-83BE-2C6D33401C3F}"/>
              </a:ext>
            </a:extLst>
          </p:cNvPr>
          <p:cNvSpPr>
            <a:spLocks noGrp="1"/>
          </p:cNvSpPr>
          <p:nvPr>
            <p:ph sz="half" idx="2"/>
          </p:nvPr>
        </p:nvSpPr>
        <p:spPr>
          <a:xfrm>
            <a:off x="5089970" y="1163411"/>
            <a:ext cx="4184034" cy="5349684"/>
          </a:xfrm>
        </p:spPr>
        <p:txBody>
          <a:bodyPr>
            <a:normAutofit fontScale="92500" lnSpcReduction="20000"/>
          </a:bodyPr>
          <a:lstStyle/>
          <a:p>
            <a:r>
              <a:rPr lang="en-US" dirty="0"/>
              <a:t>When Cayuga Chief Deskaheh traveled to Geneva in 1923 to address the League of Nations about the right of his people to live freely on their own lands, practice their own religion and follow their own laws, the door was shut in his face by what he called ''cruel indifference.'' </a:t>
            </a:r>
            <a:r>
              <a:rPr lang="en-US" dirty="0" err="1"/>
              <a:t>Deskaheh's</a:t>
            </a:r>
            <a:r>
              <a:rPr lang="en-US" dirty="0"/>
              <a:t> courageous attempt to bring justice to his Haudenosaunee people was the first step in an ongoing quest that reached a benchmark almost 85 years later when the U.N. General Assembly adopted the Declaration on the Rights of Indigenous Peoples on Sept. 13. One hundred and forty-three member states voted yes, 11 states abstained, and four voted against the adoption.</a:t>
            </a:r>
          </a:p>
          <a:p>
            <a:r>
              <a:rPr lang="en-US" dirty="0"/>
              <a:t>Indian Country Today</a:t>
            </a:r>
          </a:p>
          <a:p>
            <a:r>
              <a:rPr lang="en-US" sz="1200" dirty="0"/>
              <a:t>https://www.indianlaw.org/sites/default/files/resources/ICT_Declaration_marks_end_of_first_step_9-21-07.pdf</a:t>
            </a:r>
          </a:p>
        </p:txBody>
      </p:sp>
      <p:pic>
        <p:nvPicPr>
          <p:cNvPr id="6146" name="Picture 2" descr="1923, Chief Deskaheh traveled to Geneva ...">
            <a:extLst>
              <a:ext uri="{FF2B5EF4-FFF2-40B4-BE49-F238E27FC236}">
                <a16:creationId xmlns:a16="http://schemas.microsoft.com/office/drawing/2014/main" id="{BFE79129-0EB4-4565-ADC9-EE17E38F6F4D}"/>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55145" y="1975757"/>
            <a:ext cx="4531179" cy="3637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0040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3C212-286F-49CB-BC80-619E400EC221}"/>
              </a:ext>
            </a:extLst>
          </p:cNvPr>
          <p:cNvSpPr>
            <a:spLocks noGrp="1"/>
          </p:cNvSpPr>
          <p:nvPr>
            <p:ph type="title"/>
          </p:nvPr>
        </p:nvSpPr>
        <p:spPr>
          <a:xfrm>
            <a:off x="677334" y="609600"/>
            <a:ext cx="8596668" cy="312821"/>
          </a:xfrm>
        </p:spPr>
        <p:txBody>
          <a:bodyPr>
            <a:noAutofit/>
          </a:bodyPr>
          <a:lstStyle/>
          <a:p>
            <a:r>
              <a:rPr lang="en-US" sz="2400" dirty="0"/>
              <a:t>United Nations – UN Web TV</a:t>
            </a:r>
          </a:p>
        </p:txBody>
      </p:sp>
      <p:pic>
        <p:nvPicPr>
          <p:cNvPr id="5" name="Content Placeholder 4">
            <a:extLst>
              <a:ext uri="{FF2B5EF4-FFF2-40B4-BE49-F238E27FC236}">
                <a16:creationId xmlns:a16="http://schemas.microsoft.com/office/drawing/2014/main" id="{0A2219D9-1CE0-4F32-AAD3-E6B2C771F5FF}"/>
              </a:ext>
            </a:extLst>
          </p:cNvPr>
          <p:cNvPicPr>
            <a:picLocks noGrp="1" noChangeAspect="1"/>
          </p:cNvPicPr>
          <p:nvPr>
            <p:ph idx="1"/>
          </p:nvPr>
        </p:nvPicPr>
        <p:blipFill rotWithShape="1">
          <a:blip r:embed="rId3"/>
          <a:srcRect t="7510" b="3435"/>
          <a:stretch/>
        </p:blipFill>
        <p:spPr>
          <a:xfrm>
            <a:off x="585536" y="1049112"/>
            <a:ext cx="8847221" cy="5572124"/>
          </a:xfrm>
        </p:spPr>
      </p:pic>
    </p:spTree>
    <p:extLst>
      <p:ext uri="{BB962C8B-B14F-4D97-AF65-F5344CB8AC3E}">
        <p14:creationId xmlns:p14="http://schemas.microsoft.com/office/powerpoint/2010/main" val="25607500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E62CA-B217-4A77-882A-69E850998A23}"/>
              </a:ext>
            </a:extLst>
          </p:cNvPr>
          <p:cNvSpPr>
            <a:spLocks noGrp="1"/>
          </p:cNvSpPr>
          <p:nvPr>
            <p:ph type="title"/>
          </p:nvPr>
        </p:nvSpPr>
        <p:spPr/>
        <p:txBody>
          <a:bodyPr/>
          <a:lstStyle/>
          <a:p>
            <a:r>
              <a:rPr lang="en-US" dirty="0"/>
              <a:t>United Nations</a:t>
            </a:r>
          </a:p>
        </p:txBody>
      </p:sp>
      <p:sp>
        <p:nvSpPr>
          <p:cNvPr id="3" name="Content Placeholder 2">
            <a:extLst>
              <a:ext uri="{FF2B5EF4-FFF2-40B4-BE49-F238E27FC236}">
                <a16:creationId xmlns:a16="http://schemas.microsoft.com/office/drawing/2014/main" id="{456E3086-EDAF-41B3-A79B-6EFF07A4C2C1}"/>
              </a:ext>
            </a:extLst>
          </p:cNvPr>
          <p:cNvSpPr>
            <a:spLocks noGrp="1"/>
          </p:cNvSpPr>
          <p:nvPr>
            <p:ph idx="1"/>
          </p:nvPr>
        </p:nvSpPr>
        <p:spPr>
          <a:xfrm>
            <a:off x="677334" y="1277711"/>
            <a:ext cx="8596668" cy="4763651"/>
          </a:xfrm>
        </p:spPr>
        <p:txBody>
          <a:bodyPr>
            <a:normAutofit lnSpcReduction="10000"/>
          </a:bodyPr>
          <a:lstStyle/>
          <a:p>
            <a:pPr marL="0" indent="0" algn="l">
              <a:buNone/>
            </a:pPr>
            <a:endParaRPr lang="en-US" b="1" i="0" dirty="0">
              <a:solidFill>
                <a:srgbClr val="212529"/>
              </a:solidFill>
              <a:effectLst/>
              <a:latin typeface="Georgia" panose="02040502050405020303" pitchFamily="18" charset="0"/>
            </a:endParaRPr>
          </a:p>
          <a:p>
            <a:pPr algn="l">
              <a:buFont typeface="Arial" panose="020B0604020202020204" pitchFamily="34" charset="0"/>
              <a:buChar char="•"/>
            </a:pPr>
            <a:r>
              <a:rPr lang="en-US" b="0" i="0" u="sng" dirty="0">
                <a:solidFill>
                  <a:srgbClr val="2B3990"/>
                </a:solidFill>
                <a:effectLst/>
                <a:latin typeface="Georgia" panose="02040502050405020303" pitchFamily="18" charset="0"/>
                <a:hlinkClick r:id="rId3"/>
              </a:rPr>
              <a:t>Economic and Social Council</a:t>
            </a:r>
            <a:endParaRPr lang="en-US" b="0" i="0" dirty="0">
              <a:solidFill>
                <a:srgbClr val="212529"/>
              </a:solidFill>
              <a:effectLst/>
              <a:latin typeface="Georgia" panose="02040502050405020303" pitchFamily="18" charset="0"/>
            </a:endParaRPr>
          </a:p>
          <a:p>
            <a:pPr algn="l">
              <a:buFont typeface="Arial" panose="020B0604020202020204" pitchFamily="34" charset="0"/>
              <a:buChar char="•"/>
            </a:pPr>
            <a:r>
              <a:rPr lang="en-US" b="0" i="0" u="sng" dirty="0">
                <a:solidFill>
                  <a:srgbClr val="2B3990"/>
                </a:solidFill>
                <a:effectLst/>
                <a:latin typeface="Georgia" panose="02040502050405020303" pitchFamily="18" charset="0"/>
                <a:hlinkClick r:id="rId4"/>
              </a:rPr>
              <a:t>Human Rights Council</a:t>
            </a:r>
            <a:endParaRPr lang="en-US" b="0" i="0" dirty="0">
              <a:solidFill>
                <a:srgbClr val="212529"/>
              </a:solidFill>
              <a:effectLst/>
              <a:latin typeface="Georgia" panose="02040502050405020303" pitchFamily="18" charset="0"/>
            </a:endParaRPr>
          </a:p>
          <a:p>
            <a:pPr algn="l">
              <a:buFont typeface="Arial" panose="020B0604020202020204" pitchFamily="34" charset="0"/>
              <a:buChar char="•"/>
            </a:pPr>
            <a:r>
              <a:rPr lang="en-US" b="0" i="0" u="sng" dirty="0">
                <a:solidFill>
                  <a:srgbClr val="2B3990"/>
                </a:solidFill>
                <a:effectLst/>
                <a:latin typeface="Georgia" panose="02040502050405020303" pitchFamily="18" charset="0"/>
                <a:hlinkClick r:id="rId5"/>
              </a:rPr>
              <a:t>Permanent Forum on Indigenous </a:t>
            </a:r>
            <a:r>
              <a:rPr lang="en-US" b="0" i="0" u="sng" dirty="0" err="1">
                <a:solidFill>
                  <a:srgbClr val="2B3990"/>
                </a:solidFill>
                <a:effectLst/>
                <a:latin typeface="Georgia" panose="02040502050405020303" pitchFamily="18" charset="0"/>
                <a:hlinkClick r:id="rId5"/>
              </a:rPr>
              <a:t>Issues</a:t>
            </a:r>
            <a:r>
              <a:rPr lang="en-US" b="0" i="0" u="sng" dirty="0" err="1">
                <a:solidFill>
                  <a:srgbClr val="2B3990"/>
                </a:solidFill>
                <a:effectLst/>
                <a:latin typeface="Georgia" panose="02040502050405020303" pitchFamily="18" charset="0"/>
                <a:hlinkClick r:id="rId6"/>
              </a:rPr>
              <a:t>Committee</a:t>
            </a:r>
            <a:r>
              <a:rPr lang="en-US" b="0" i="0" u="sng" dirty="0">
                <a:solidFill>
                  <a:srgbClr val="2B3990"/>
                </a:solidFill>
                <a:effectLst/>
                <a:latin typeface="Georgia" panose="02040502050405020303" pitchFamily="18" charset="0"/>
                <a:hlinkClick r:id="rId6"/>
              </a:rPr>
              <a:t> on the Elimination of Racial Discrimination</a:t>
            </a:r>
            <a:endParaRPr lang="en-US" b="0" i="0" dirty="0">
              <a:solidFill>
                <a:srgbClr val="212529"/>
              </a:solidFill>
              <a:effectLst/>
              <a:latin typeface="Georgia" panose="02040502050405020303" pitchFamily="18" charset="0"/>
            </a:endParaRPr>
          </a:p>
          <a:p>
            <a:pPr algn="l">
              <a:buFont typeface="Arial" panose="020B0604020202020204" pitchFamily="34" charset="0"/>
              <a:buChar char="•"/>
            </a:pPr>
            <a:r>
              <a:rPr lang="en-US" b="0" i="0" u="sng" dirty="0">
                <a:solidFill>
                  <a:srgbClr val="2B3990"/>
                </a:solidFill>
                <a:effectLst/>
                <a:latin typeface="Georgia" panose="02040502050405020303" pitchFamily="18" charset="0"/>
                <a:hlinkClick r:id="rId7"/>
              </a:rPr>
              <a:t>International Court of Justice</a:t>
            </a:r>
            <a:r>
              <a:rPr lang="en-US" b="0" i="0" u="sng" dirty="0">
                <a:solidFill>
                  <a:srgbClr val="2B3990"/>
                </a:solidFill>
                <a:effectLst/>
                <a:latin typeface="Georgia" panose="02040502050405020303" pitchFamily="18" charset="0"/>
              </a:rPr>
              <a:t> </a:t>
            </a:r>
          </a:p>
          <a:p>
            <a:pPr algn="l">
              <a:buFont typeface="Arial" panose="020B0604020202020204" pitchFamily="34" charset="0"/>
              <a:buChar char="•"/>
            </a:pPr>
            <a:r>
              <a:rPr lang="en-US" b="0" i="0" u="sng" dirty="0">
                <a:solidFill>
                  <a:srgbClr val="2B3990"/>
                </a:solidFill>
                <a:effectLst/>
                <a:latin typeface="Georgia" panose="02040502050405020303" pitchFamily="18" charset="0"/>
                <a:hlinkClick r:id="rId8"/>
              </a:rPr>
              <a:t>International Labor Organization</a:t>
            </a:r>
            <a:endParaRPr lang="en-US" b="0" i="0" dirty="0">
              <a:solidFill>
                <a:srgbClr val="212529"/>
              </a:solidFill>
              <a:effectLst/>
              <a:latin typeface="Georgia" panose="02040502050405020303" pitchFamily="18" charset="0"/>
            </a:endParaRPr>
          </a:p>
          <a:p>
            <a:pPr algn="l">
              <a:buFont typeface="Arial" panose="020B0604020202020204" pitchFamily="34" charset="0"/>
              <a:buChar char="•"/>
            </a:pPr>
            <a:r>
              <a:rPr lang="en-US" b="0" i="0" u="sng" dirty="0">
                <a:solidFill>
                  <a:srgbClr val="2B3990"/>
                </a:solidFill>
                <a:effectLst/>
                <a:latin typeface="Georgia" panose="02040502050405020303" pitchFamily="18" charset="0"/>
                <a:hlinkClick r:id="rId9"/>
              </a:rPr>
              <a:t>Office of the High Commissioner for Human Rights</a:t>
            </a:r>
            <a:r>
              <a:rPr lang="en-US" b="0" i="0" dirty="0">
                <a:solidFill>
                  <a:srgbClr val="212529"/>
                </a:solidFill>
                <a:effectLst/>
                <a:latin typeface="Georgia" panose="02040502050405020303" pitchFamily="18" charset="0"/>
              </a:rPr>
              <a:t> </a:t>
            </a:r>
            <a:r>
              <a:rPr lang="en-US" b="0" i="0" u="sng" dirty="0">
                <a:solidFill>
                  <a:srgbClr val="2B3990"/>
                </a:solidFill>
                <a:effectLst/>
                <a:latin typeface="Georgia" panose="02040502050405020303" pitchFamily="18" charset="0"/>
                <a:hlinkClick r:id="rId10"/>
              </a:rPr>
              <a:t>Expert Mechanism on the Rights of Indigenous Peoples</a:t>
            </a:r>
            <a:endParaRPr lang="en-US" b="0" i="0" dirty="0">
              <a:solidFill>
                <a:srgbClr val="212529"/>
              </a:solidFill>
              <a:effectLst/>
              <a:latin typeface="Georgia" panose="02040502050405020303" pitchFamily="18" charset="0"/>
            </a:endParaRPr>
          </a:p>
          <a:p>
            <a:pPr algn="l">
              <a:buFont typeface="Arial" panose="020B0604020202020204" pitchFamily="34" charset="0"/>
              <a:buChar char="•"/>
            </a:pPr>
            <a:r>
              <a:rPr lang="en-US" b="0" i="0" u="sng" dirty="0">
                <a:solidFill>
                  <a:srgbClr val="2B3990"/>
                </a:solidFill>
                <a:effectLst/>
                <a:latin typeface="Georgia" panose="02040502050405020303" pitchFamily="18" charset="0"/>
                <a:hlinkClick r:id="rId11"/>
              </a:rPr>
              <a:t>World Health Organization</a:t>
            </a:r>
            <a:endParaRPr lang="en-US" b="0" i="0" dirty="0">
              <a:solidFill>
                <a:srgbClr val="212529"/>
              </a:solidFill>
              <a:effectLst/>
              <a:latin typeface="Georgia" panose="02040502050405020303" pitchFamily="18" charset="0"/>
            </a:endParaRPr>
          </a:p>
          <a:p>
            <a:pPr algn="l">
              <a:buFont typeface="Arial" panose="020B0604020202020204" pitchFamily="34" charset="0"/>
              <a:buChar char="•"/>
            </a:pPr>
            <a:r>
              <a:rPr lang="en-US" b="0" i="0" u="sng" dirty="0">
                <a:solidFill>
                  <a:srgbClr val="2B3990"/>
                </a:solidFill>
                <a:effectLst/>
                <a:latin typeface="Georgia" panose="02040502050405020303" pitchFamily="18" charset="0"/>
                <a:hlinkClick r:id="rId12"/>
              </a:rPr>
              <a:t>World Intellectual Property Organization</a:t>
            </a:r>
            <a:r>
              <a:rPr lang="en-US" b="0" i="0" dirty="0">
                <a:solidFill>
                  <a:srgbClr val="212529"/>
                </a:solidFill>
                <a:effectLst/>
                <a:latin typeface="Georgia" panose="02040502050405020303" pitchFamily="18" charset="0"/>
              </a:rPr>
              <a:t> (WIPO)</a:t>
            </a:r>
          </a:p>
          <a:p>
            <a:pPr algn="l">
              <a:buFont typeface="Arial" panose="020B0604020202020204" pitchFamily="34" charset="0"/>
              <a:buChar char="•"/>
            </a:pPr>
            <a:r>
              <a:rPr lang="en-US" b="0" i="0" u="sng" dirty="0">
                <a:solidFill>
                  <a:srgbClr val="2B3990"/>
                </a:solidFill>
                <a:effectLst/>
                <a:latin typeface="Georgia" panose="02040502050405020303" pitchFamily="18" charset="0"/>
                <a:hlinkClick r:id="rId13"/>
              </a:rPr>
              <a:t>International Indian Treaty Council</a:t>
            </a:r>
            <a:endParaRPr lang="en-US" b="0" i="0" dirty="0">
              <a:solidFill>
                <a:srgbClr val="212529"/>
              </a:solidFill>
              <a:effectLst/>
              <a:latin typeface="Georgia" panose="02040502050405020303" pitchFamily="18" charset="0"/>
            </a:endParaRPr>
          </a:p>
          <a:p>
            <a:pPr algn="l">
              <a:buFont typeface="Arial" panose="020B0604020202020204" pitchFamily="34" charset="0"/>
              <a:buChar char="•"/>
            </a:pPr>
            <a:r>
              <a:rPr lang="en-US" b="0" i="0" u="sng" dirty="0">
                <a:solidFill>
                  <a:srgbClr val="2B3990"/>
                </a:solidFill>
                <a:effectLst/>
                <a:latin typeface="Georgia" panose="02040502050405020303" pitchFamily="18" charset="0"/>
                <a:hlinkClick r:id="rId14"/>
              </a:rPr>
              <a:t>Working Group on Article 8(j) of the Convention on Biological Diversity</a:t>
            </a:r>
            <a:endParaRPr lang="en-US" b="0" i="0" dirty="0">
              <a:solidFill>
                <a:srgbClr val="212529"/>
              </a:solidFill>
              <a:effectLst/>
              <a:latin typeface="Georgia" panose="02040502050405020303" pitchFamily="18" charset="0"/>
            </a:endParaRPr>
          </a:p>
          <a:p>
            <a:endParaRPr lang="en-US" dirty="0"/>
          </a:p>
        </p:txBody>
      </p:sp>
    </p:spTree>
    <p:extLst>
      <p:ext uri="{BB962C8B-B14F-4D97-AF65-F5344CB8AC3E}">
        <p14:creationId xmlns:p14="http://schemas.microsoft.com/office/powerpoint/2010/main" val="3585577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B302F-D69E-45F9-AEEE-4CDB02AF4C14}"/>
              </a:ext>
            </a:extLst>
          </p:cNvPr>
          <p:cNvSpPr>
            <a:spLocks noGrp="1"/>
          </p:cNvSpPr>
          <p:nvPr>
            <p:ph type="title"/>
          </p:nvPr>
        </p:nvSpPr>
        <p:spPr/>
        <p:txBody>
          <a:bodyPr/>
          <a:lstStyle/>
          <a:p>
            <a:r>
              <a:rPr lang="en-US" dirty="0"/>
              <a:t>Keep in mind…</a:t>
            </a:r>
          </a:p>
        </p:txBody>
      </p:sp>
      <p:sp>
        <p:nvSpPr>
          <p:cNvPr id="3" name="Content Placeholder 2">
            <a:extLst>
              <a:ext uri="{FF2B5EF4-FFF2-40B4-BE49-F238E27FC236}">
                <a16:creationId xmlns:a16="http://schemas.microsoft.com/office/drawing/2014/main" id="{32026F0F-5976-470E-BEFA-B2D8A359B5BC}"/>
              </a:ext>
            </a:extLst>
          </p:cNvPr>
          <p:cNvSpPr>
            <a:spLocks noGrp="1"/>
          </p:cNvSpPr>
          <p:nvPr>
            <p:ph idx="1"/>
          </p:nvPr>
        </p:nvSpPr>
        <p:spPr>
          <a:xfrm>
            <a:off x="513347" y="1424198"/>
            <a:ext cx="10991265" cy="4487024"/>
          </a:xfrm>
        </p:spPr>
        <p:txBody>
          <a:bodyPr/>
          <a:lstStyle/>
          <a:p>
            <a:r>
              <a:rPr lang="en-US" dirty="0"/>
              <a:t>Interdisciplinary nature of law today </a:t>
            </a:r>
          </a:p>
          <a:p>
            <a:r>
              <a:rPr lang="en-US" dirty="0"/>
              <a:t>Complexity of the topic and the materials;</a:t>
            </a:r>
          </a:p>
          <a:p>
            <a:r>
              <a:rPr lang="en-US" dirty="0"/>
              <a:t>The challenge of locating and accessing materials issued by a variety of organizations. </a:t>
            </a:r>
          </a:p>
          <a:p>
            <a:endParaRPr lang="en-US" dirty="0"/>
          </a:p>
          <a:p>
            <a:r>
              <a:rPr lang="en-US" dirty="0"/>
              <a:t>The researcher needs to be resourceful, creative, and never become daunted by the task. </a:t>
            </a:r>
          </a:p>
          <a:p>
            <a:r>
              <a:rPr lang="en-US" dirty="0"/>
              <a:t>Just when you are ready to give up is when you might find the needed material.</a:t>
            </a:r>
            <a:endParaRPr lang="en-US" sz="1400" dirty="0"/>
          </a:p>
          <a:p>
            <a:pPr>
              <a:buNone/>
            </a:pPr>
            <a:r>
              <a:rPr lang="en-US" sz="1400" dirty="0"/>
              <a:t>- Marci Hoffman, ASIL ERG Human Rights</a:t>
            </a:r>
            <a:r>
              <a:rPr lang="en-US" dirty="0"/>
              <a:t>  </a:t>
            </a:r>
            <a:r>
              <a:rPr lang="en-US" sz="1400" dirty="0">
                <a:hlinkClick r:id="rId3"/>
              </a:rPr>
              <a:t>http://www.asil.org/humrts1.cfm</a:t>
            </a:r>
            <a:r>
              <a:rPr lang="en-US" sz="1400" dirty="0"/>
              <a:t> </a:t>
            </a:r>
          </a:p>
          <a:p>
            <a:endParaRPr lang="en-US" dirty="0"/>
          </a:p>
        </p:txBody>
      </p:sp>
    </p:spTree>
    <p:extLst>
      <p:ext uri="{BB962C8B-B14F-4D97-AF65-F5344CB8AC3E}">
        <p14:creationId xmlns:p14="http://schemas.microsoft.com/office/powerpoint/2010/main" val="14377036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817A2-3321-43F7-9B4B-4956354C2812}"/>
              </a:ext>
            </a:extLst>
          </p:cNvPr>
          <p:cNvSpPr>
            <a:spLocks noGrp="1"/>
          </p:cNvSpPr>
          <p:nvPr>
            <p:ph type="title"/>
          </p:nvPr>
        </p:nvSpPr>
        <p:spPr>
          <a:xfrm>
            <a:off x="677334" y="609600"/>
            <a:ext cx="8596668" cy="529389"/>
          </a:xfrm>
        </p:spPr>
        <p:txBody>
          <a:bodyPr>
            <a:normAutofit/>
          </a:bodyPr>
          <a:lstStyle/>
          <a:p>
            <a:r>
              <a:rPr lang="en-US" sz="2800" dirty="0"/>
              <a:t>Office of the High Commissioner on Human Rights</a:t>
            </a:r>
          </a:p>
        </p:txBody>
      </p:sp>
      <p:pic>
        <p:nvPicPr>
          <p:cNvPr id="5" name="Content Placeholder 4">
            <a:extLst>
              <a:ext uri="{FF2B5EF4-FFF2-40B4-BE49-F238E27FC236}">
                <a16:creationId xmlns:a16="http://schemas.microsoft.com/office/drawing/2014/main" id="{5E9AABF0-96B9-49F9-8E3E-BB5EB33F807C}"/>
              </a:ext>
            </a:extLst>
          </p:cNvPr>
          <p:cNvPicPr>
            <a:picLocks noGrp="1" noChangeAspect="1"/>
          </p:cNvPicPr>
          <p:nvPr>
            <p:ph idx="1"/>
          </p:nvPr>
        </p:nvPicPr>
        <p:blipFill rotWithShape="1">
          <a:blip r:embed="rId3"/>
          <a:srcRect t="7346" b="2954"/>
          <a:stretch/>
        </p:blipFill>
        <p:spPr>
          <a:xfrm>
            <a:off x="677334" y="1628775"/>
            <a:ext cx="8118845" cy="4619625"/>
          </a:xfrm>
        </p:spPr>
      </p:pic>
    </p:spTree>
    <p:extLst>
      <p:ext uri="{BB962C8B-B14F-4D97-AF65-F5344CB8AC3E}">
        <p14:creationId xmlns:p14="http://schemas.microsoft.com/office/powerpoint/2010/main" val="6959824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316C56-5AD2-4B67-A6E9-014985D825EF}"/>
              </a:ext>
            </a:extLst>
          </p:cNvPr>
          <p:cNvPicPr>
            <a:picLocks noChangeAspect="1"/>
          </p:cNvPicPr>
          <p:nvPr/>
        </p:nvPicPr>
        <p:blipFill rotWithShape="1">
          <a:blip r:embed="rId3"/>
          <a:srcRect l="11855" t="11726" r="25942" b="3631"/>
          <a:stretch/>
        </p:blipFill>
        <p:spPr>
          <a:xfrm>
            <a:off x="1910442" y="804182"/>
            <a:ext cx="6825343" cy="5804807"/>
          </a:xfrm>
          <a:prstGeom prst="rect">
            <a:avLst/>
          </a:prstGeom>
        </p:spPr>
      </p:pic>
    </p:spTree>
    <p:extLst>
      <p:ext uri="{BB962C8B-B14F-4D97-AF65-F5344CB8AC3E}">
        <p14:creationId xmlns:p14="http://schemas.microsoft.com/office/powerpoint/2010/main" val="21423946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C25AE-580A-4442-8091-988C5A804D11}"/>
              </a:ext>
            </a:extLst>
          </p:cNvPr>
          <p:cNvSpPr>
            <a:spLocks noGrp="1"/>
          </p:cNvSpPr>
          <p:nvPr>
            <p:ph type="title"/>
          </p:nvPr>
        </p:nvSpPr>
        <p:spPr>
          <a:xfrm>
            <a:off x="2592925" y="269421"/>
            <a:ext cx="8911687" cy="530679"/>
          </a:xfrm>
        </p:spPr>
        <p:txBody>
          <a:bodyPr>
            <a:normAutofit fontScale="90000"/>
          </a:bodyPr>
          <a:lstStyle/>
          <a:p>
            <a:r>
              <a:rPr lang="en-US" dirty="0"/>
              <a:t>Special Rapporteur</a:t>
            </a:r>
          </a:p>
        </p:txBody>
      </p:sp>
      <p:pic>
        <p:nvPicPr>
          <p:cNvPr id="5" name="Content Placeholder 4">
            <a:extLst>
              <a:ext uri="{FF2B5EF4-FFF2-40B4-BE49-F238E27FC236}">
                <a16:creationId xmlns:a16="http://schemas.microsoft.com/office/drawing/2014/main" id="{74B198AB-2304-44FE-A60D-108F45A4C0AB}"/>
              </a:ext>
            </a:extLst>
          </p:cNvPr>
          <p:cNvPicPr>
            <a:picLocks noGrp="1" noChangeAspect="1"/>
          </p:cNvPicPr>
          <p:nvPr>
            <p:ph idx="1"/>
          </p:nvPr>
        </p:nvPicPr>
        <p:blipFill rotWithShape="1">
          <a:blip r:embed="rId3"/>
          <a:srcRect t="9968" b="2635"/>
          <a:stretch/>
        </p:blipFill>
        <p:spPr>
          <a:xfrm>
            <a:off x="787595" y="1698172"/>
            <a:ext cx="8796865" cy="5008790"/>
          </a:xfrm>
        </p:spPr>
      </p:pic>
    </p:spTree>
    <p:extLst>
      <p:ext uri="{BB962C8B-B14F-4D97-AF65-F5344CB8AC3E}">
        <p14:creationId xmlns:p14="http://schemas.microsoft.com/office/powerpoint/2010/main" val="23229014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5757F-2022-4BAB-A079-EAAFFA438040}"/>
              </a:ext>
            </a:extLst>
          </p:cNvPr>
          <p:cNvSpPr>
            <a:spLocks noGrp="1"/>
          </p:cNvSpPr>
          <p:nvPr>
            <p:ph type="title"/>
          </p:nvPr>
        </p:nvSpPr>
        <p:spPr>
          <a:xfrm>
            <a:off x="677334" y="609600"/>
            <a:ext cx="8596668" cy="320842"/>
          </a:xfrm>
        </p:spPr>
        <p:txBody>
          <a:bodyPr>
            <a:noAutofit/>
          </a:bodyPr>
          <a:lstStyle/>
          <a:p>
            <a:r>
              <a:rPr lang="en-US" sz="2400" dirty="0"/>
              <a:t>UN Special Rapporteur on the Rights of Indigenous Peoples</a:t>
            </a:r>
          </a:p>
        </p:txBody>
      </p:sp>
      <p:pic>
        <p:nvPicPr>
          <p:cNvPr id="5" name="Content Placeholder 4">
            <a:extLst>
              <a:ext uri="{FF2B5EF4-FFF2-40B4-BE49-F238E27FC236}">
                <a16:creationId xmlns:a16="http://schemas.microsoft.com/office/drawing/2014/main" id="{0554E995-A55A-41C3-8A64-E3F40E201452}"/>
              </a:ext>
            </a:extLst>
          </p:cNvPr>
          <p:cNvPicPr>
            <a:picLocks noGrp="1" noChangeAspect="1"/>
          </p:cNvPicPr>
          <p:nvPr>
            <p:ph idx="1"/>
          </p:nvPr>
        </p:nvPicPr>
        <p:blipFill rotWithShape="1">
          <a:blip r:embed="rId3"/>
          <a:srcRect t="21794" b="4042"/>
          <a:stretch/>
        </p:blipFill>
        <p:spPr>
          <a:xfrm>
            <a:off x="828574" y="1306286"/>
            <a:ext cx="7934960" cy="4588329"/>
          </a:xfrm>
        </p:spPr>
      </p:pic>
    </p:spTree>
    <p:extLst>
      <p:ext uri="{BB962C8B-B14F-4D97-AF65-F5344CB8AC3E}">
        <p14:creationId xmlns:p14="http://schemas.microsoft.com/office/powerpoint/2010/main" val="20194291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06479-616D-4A95-9AB4-DD3AD69FDF09}"/>
              </a:ext>
            </a:extLst>
          </p:cNvPr>
          <p:cNvSpPr>
            <a:spLocks noGrp="1"/>
          </p:cNvSpPr>
          <p:nvPr>
            <p:ph type="title"/>
          </p:nvPr>
        </p:nvSpPr>
        <p:spPr>
          <a:xfrm>
            <a:off x="662441" y="273504"/>
            <a:ext cx="10842171" cy="534760"/>
          </a:xfrm>
        </p:spPr>
        <p:txBody>
          <a:bodyPr>
            <a:normAutofit fontScale="90000"/>
          </a:bodyPr>
          <a:lstStyle/>
          <a:p>
            <a:r>
              <a:rPr lang="en-US" dirty="0"/>
              <a:t>Individual Pages for the Special Rapporteur</a:t>
            </a:r>
          </a:p>
        </p:txBody>
      </p:sp>
      <p:pic>
        <p:nvPicPr>
          <p:cNvPr id="5" name="Content Placeholder 4">
            <a:extLst>
              <a:ext uri="{FF2B5EF4-FFF2-40B4-BE49-F238E27FC236}">
                <a16:creationId xmlns:a16="http://schemas.microsoft.com/office/drawing/2014/main" id="{B8657569-814B-4067-A9CD-968E4373732B}"/>
              </a:ext>
            </a:extLst>
          </p:cNvPr>
          <p:cNvPicPr>
            <a:picLocks noGrp="1" noChangeAspect="1"/>
          </p:cNvPicPr>
          <p:nvPr>
            <p:ph idx="1"/>
          </p:nvPr>
        </p:nvPicPr>
        <p:blipFill>
          <a:blip r:embed="rId3"/>
          <a:stretch>
            <a:fillRect/>
          </a:stretch>
        </p:blipFill>
        <p:spPr>
          <a:xfrm>
            <a:off x="662441" y="1406072"/>
            <a:ext cx="8915400" cy="5014912"/>
          </a:xfrm>
        </p:spPr>
      </p:pic>
    </p:spTree>
    <p:extLst>
      <p:ext uri="{BB962C8B-B14F-4D97-AF65-F5344CB8AC3E}">
        <p14:creationId xmlns:p14="http://schemas.microsoft.com/office/powerpoint/2010/main" val="5565231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5A7C8-DFDC-478A-8AAC-0F1AB1725C64}"/>
              </a:ext>
            </a:extLst>
          </p:cNvPr>
          <p:cNvSpPr>
            <a:spLocks noGrp="1"/>
          </p:cNvSpPr>
          <p:nvPr>
            <p:ph type="title"/>
          </p:nvPr>
        </p:nvSpPr>
        <p:spPr>
          <a:xfrm>
            <a:off x="677334" y="420462"/>
            <a:ext cx="8596668" cy="702128"/>
          </a:xfrm>
        </p:spPr>
        <p:txBody>
          <a:bodyPr>
            <a:normAutofit fontScale="90000"/>
          </a:bodyPr>
          <a:lstStyle/>
          <a:p>
            <a:r>
              <a:rPr lang="en-US" sz="2400" dirty="0"/>
              <a:t>Expert Mechanism on the Rights of Indigenous Peoples</a:t>
            </a:r>
            <a:br>
              <a:rPr lang="en-US" sz="2400" dirty="0"/>
            </a:br>
            <a:r>
              <a:rPr lang="en-US" sz="2400" dirty="0"/>
              <a:t>(EMRIP)</a:t>
            </a:r>
          </a:p>
        </p:txBody>
      </p:sp>
      <p:pic>
        <p:nvPicPr>
          <p:cNvPr id="5" name="Content Placeholder 4">
            <a:extLst>
              <a:ext uri="{FF2B5EF4-FFF2-40B4-BE49-F238E27FC236}">
                <a16:creationId xmlns:a16="http://schemas.microsoft.com/office/drawing/2014/main" id="{42551675-44A1-464F-B17F-2E7564778C16}"/>
              </a:ext>
            </a:extLst>
          </p:cNvPr>
          <p:cNvPicPr>
            <a:picLocks noGrp="1" noChangeAspect="1"/>
          </p:cNvPicPr>
          <p:nvPr>
            <p:ph idx="1"/>
          </p:nvPr>
        </p:nvPicPr>
        <p:blipFill rotWithShape="1">
          <a:blip r:embed="rId3"/>
          <a:srcRect t="5464" b="3894"/>
          <a:stretch/>
        </p:blipFill>
        <p:spPr>
          <a:xfrm>
            <a:off x="769497" y="1596119"/>
            <a:ext cx="8413043" cy="4751614"/>
          </a:xfrm>
        </p:spPr>
      </p:pic>
    </p:spTree>
    <p:extLst>
      <p:ext uri="{BB962C8B-B14F-4D97-AF65-F5344CB8AC3E}">
        <p14:creationId xmlns:p14="http://schemas.microsoft.com/office/powerpoint/2010/main" val="26450992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57B79-8E04-4968-97F2-00DD66ACA3DF}"/>
              </a:ext>
            </a:extLst>
          </p:cNvPr>
          <p:cNvSpPr>
            <a:spLocks noGrp="1"/>
          </p:cNvSpPr>
          <p:nvPr>
            <p:ph type="title"/>
          </p:nvPr>
        </p:nvSpPr>
        <p:spPr/>
        <p:txBody>
          <a:bodyPr/>
          <a:lstStyle/>
          <a:p>
            <a:r>
              <a:rPr lang="en-US" dirty="0"/>
              <a:t>Universal Human Rights Index</a:t>
            </a:r>
          </a:p>
        </p:txBody>
      </p:sp>
      <p:pic>
        <p:nvPicPr>
          <p:cNvPr id="5" name="Content Placeholder 4">
            <a:extLst>
              <a:ext uri="{FF2B5EF4-FFF2-40B4-BE49-F238E27FC236}">
                <a16:creationId xmlns:a16="http://schemas.microsoft.com/office/drawing/2014/main" id="{8D660FAD-CD9C-4050-99A3-B94AFE12ABD5}"/>
              </a:ext>
            </a:extLst>
          </p:cNvPr>
          <p:cNvPicPr>
            <a:picLocks noGrp="1" noChangeAspect="1"/>
          </p:cNvPicPr>
          <p:nvPr>
            <p:ph idx="1"/>
          </p:nvPr>
        </p:nvPicPr>
        <p:blipFill rotWithShape="1">
          <a:blip r:embed="rId3"/>
          <a:srcRect t="7864" b="3346"/>
          <a:stretch/>
        </p:blipFill>
        <p:spPr>
          <a:xfrm>
            <a:off x="903201" y="1694088"/>
            <a:ext cx="8144933" cy="4788355"/>
          </a:xfrm>
        </p:spPr>
      </p:pic>
    </p:spTree>
    <p:extLst>
      <p:ext uri="{BB962C8B-B14F-4D97-AF65-F5344CB8AC3E}">
        <p14:creationId xmlns:p14="http://schemas.microsoft.com/office/powerpoint/2010/main" val="15485512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A64E6-2E5B-4E7F-BB93-D9BECB8F2124}"/>
              </a:ext>
            </a:extLst>
          </p:cNvPr>
          <p:cNvSpPr>
            <a:spLocks noGrp="1"/>
          </p:cNvSpPr>
          <p:nvPr>
            <p:ph type="title"/>
          </p:nvPr>
        </p:nvSpPr>
        <p:spPr>
          <a:xfrm>
            <a:off x="2592925" y="289832"/>
            <a:ext cx="8911687" cy="824593"/>
          </a:xfrm>
        </p:spPr>
        <p:txBody>
          <a:bodyPr/>
          <a:lstStyle/>
          <a:p>
            <a:r>
              <a:rPr lang="en-US" dirty="0"/>
              <a:t>Extractive Industries</a:t>
            </a:r>
          </a:p>
        </p:txBody>
      </p:sp>
      <p:pic>
        <p:nvPicPr>
          <p:cNvPr id="5" name="Content Placeholder 4">
            <a:extLst>
              <a:ext uri="{FF2B5EF4-FFF2-40B4-BE49-F238E27FC236}">
                <a16:creationId xmlns:a16="http://schemas.microsoft.com/office/drawing/2014/main" id="{44C8E147-BFE1-4A27-A3DA-78D0FC206CC3}"/>
              </a:ext>
            </a:extLst>
          </p:cNvPr>
          <p:cNvPicPr>
            <a:picLocks noGrp="1" noChangeAspect="1"/>
          </p:cNvPicPr>
          <p:nvPr>
            <p:ph idx="1"/>
          </p:nvPr>
        </p:nvPicPr>
        <p:blipFill rotWithShape="1">
          <a:blip r:embed="rId3"/>
          <a:srcRect t="10124" b="2780"/>
          <a:stretch/>
        </p:blipFill>
        <p:spPr>
          <a:xfrm>
            <a:off x="958273" y="902154"/>
            <a:ext cx="8703733" cy="5519057"/>
          </a:xfrm>
        </p:spPr>
      </p:pic>
    </p:spTree>
    <p:extLst>
      <p:ext uri="{BB962C8B-B14F-4D97-AF65-F5344CB8AC3E}">
        <p14:creationId xmlns:p14="http://schemas.microsoft.com/office/powerpoint/2010/main" val="33227777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D9A80-D6EE-4945-B40F-AA4522D6A7B6}"/>
              </a:ext>
            </a:extLst>
          </p:cNvPr>
          <p:cNvSpPr>
            <a:spLocks noGrp="1"/>
          </p:cNvSpPr>
          <p:nvPr>
            <p:ph type="title"/>
          </p:nvPr>
        </p:nvSpPr>
        <p:spPr>
          <a:xfrm>
            <a:off x="677334" y="609600"/>
            <a:ext cx="8596668" cy="577516"/>
          </a:xfrm>
        </p:spPr>
        <p:txBody>
          <a:bodyPr>
            <a:normAutofit fontScale="90000"/>
          </a:bodyPr>
          <a:lstStyle/>
          <a:p>
            <a:r>
              <a:rPr lang="en-US" dirty="0"/>
              <a:t>Selected Topics</a:t>
            </a:r>
          </a:p>
        </p:txBody>
      </p:sp>
      <p:sp>
        <p:nvSpPr>
          <p:cNvPr id="3" name="Content Placeholder 2">
            <a:extLst>
              <a:ext uri="{FF2B5EF4-FFF2-40B4-BE49-F238E27FC236}">
                <a16:creationId xmlns:a16="http://schemas.microsoft.com/office/drawing/2014/main" id="{396C5091-B58E-4988-B1CB-724C4B5D1A78}"/>
              </a:ext>
            </a:extLst>
          </p:cNvPr>
          <p:cNvSpPr>
            <a:spLocks noGrp="1"/>
          </p:cNvSpPr>
          <p:nvPr>
            <p:ph idx="1"/>
          </p:nvPr>
        </p:nvSpPr>
        <p:spPr>
          <a:xfrm>
            <a:off x="677334" y="1363579"/>
            <a:ext cx="8596668" cy="4677783"/>
          </a:xfrm>
        </p:spPr>
        <p:txBody>
          <a:bodyPr/>
          <a:lstStyle/>
          <a:p>
            <a:r>
              <a:rPr lang="en-US" sz="2800" dirty="0"/>
              <a:t>Self-Determination</a:t>
            </a:r>
          </a:p>
          <a:p>
            <a:r>
              <a:rPr lang="en-US" sz="2800" dirty="0"/>
              <a:t>Land Rights</a:t>
            </a:r>
          </a:p>
          <a:p>
            <a:r>
              <a:rPr lang="en-US" sz="2800" dirty="0"/>
              <a:t>Cultural Rights</a:t>
            </a:r>
          </a:p>
          <a:p>
            <a:r>
              <a:rPr lang="en-US" sz="2800" dirty="0"/>
              <a:t>Religious Rights</a:t>
            </a:r>
          </a:p>
          <a:p>
            <a:r>
              <a:rPr lang="en-US" sz="2800" dirty="0"/>
              <a:t>Gender Issues</a:t>
            </a:r>
          </a:p>
          <a:p>
            <a:r>
              <a:rPr lang="en-US" sz="2800" dirty="0"/>
              <a:t>Trafficking</a:t>
            </a:r>
          </a:p>
          <a:p>
            <a:pPr marL="0" indent="0">
              <a:buNone/>
            </a:pPr>
            <a:endParaRPr lang="en-US" dirty="0"/>
          </a:p>
        </p:txBody>
      </p:sp>
    </p:spTree>
    <p:extLst>
      <p:ext uri="{BB962C8B-B14F-4D97-AF65-F5344CB8AC3E}">
        <p14:creationId xmlns:p14="http://schemas.microsoft.com/office/powerpoint/2010/main" val="2239270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D4A03-5C2F-4072-B381-5020BA006BD9}"/>
              </a:ext>
            </a:extLst>
          </p:cNvPr>
          <p:cNvSpPr>
            <a:spLocks noGrp="1"/>
          </p:cNvSpPr>
          <p:nvPr>
            <p:ph type="title"/>
          </p:nvPr>
        </p:nvSpPr>
        <p:spPr>
          <a:xfrm>
            <a:off x="677334" y="609600"/>
            <a:ext cx="8596668" cy="438364"/>
          </a:xfrm>
        </p:spPr>
        <p:txBody>
          <a:bodyPr>
            <a:noAutofit/>
          </a:bodyPr>
          <a:lstStyle/>
          <a:p>
            <a:r>
              <a:rPr lang="en-US" sz="2800" dirty="0"/>
              <a:t>Great resources for specific areas or issues, or…</a:t>
            </a:r>
          </a:p>
        </p:txBody>
      </p:sp>
      <p:sp>
        <p:nvSpPr>
          <p:cNvPr id="3" name="Content Placeholder 2">
            <a:extLst>
              <a:ext uri="{FF2B5EF4-FFF2-40B4-BE49-F238E27FC236}">
                <a16:creationId xmlns:a16="http://schemas.microsoft.com/office/drawing/2014/main" id="{57010B9F-D965-4044-8851-8BAB25B31D02}"/>
              </a:ext>
            </a:extLst>
          </p:cNvPr>
          <p:cNvSpPr>
            <a:spLocks noGrp="1"/>
          </p:cNvSpPr>
          <p:nvPr>
            <p:ph idx="1"/>
          </p:nvPr>
        </p:nvSpPr>
        <p:spPr>
          <a:xfrm>
            <a:off x="677334" y="1330779"/>
            <a:ext cx="8596668" cy="4710583"/>
          </a:xfrm>
        </p:spPr>
        <p:txBody>
          <a:bodyPr>
            <a:normAutofit/>
          </a:bodyPr>
          <a:lstStyle/>
          <a:p>
            <a:r>
              <a:rPr lang="en-US" sz="2400" dirty="0"/>
              <a:t>American Society of International Law Interest Group – Newsletter</a:t>
            </a:r>
          </a:p>
          <a:p>
            <a:r>
              <a:rPr lang="en-US" sz="2400" dirty="0"/>
              <a:t>International Work Group on Indigenous Issues (IWGIA)</a:t>
            </a:r>
          </a:p>
          <a:p>
            <a:r>
              <a:rPr lang="en-US" sz="2400" dirty="0"/>
              <a:t>Indian Law Resource Center (Washington, D.C.)</a:t>
            </a:r>
          </a:p>
          <a:p>
            <a:endParaRPr lang="en-US" sz="2400" dirty="0"/>
          </a:p>
          <a:p>
            <a:r>
              <a:rPr lang="en-US" sz="2400" dirty="0"/>
              <a:t>The Implementation Project (CU/NARF joint project)</a:t>
            </a:r>
          </a:p>
          <a:p>
            <a:pPr lvl="1"/>
            <a:r>
              <a:rPr lang="en-US" sz="2400" dirty="0"/>
              <a:t>The Indigenous Peoples’ Guide to the United Nations</a:t>
            </a:r>
          </a:p>
          <a:p>
            <a:pPr lvl="1"/>
            <a:r>
              <a:rPr lang="en-US" sz="2400" dirty="0"/>
              <a:t>Tribal Implementation Toolkit</a:t>
            </a:r>
          </a:p>
        </p:txBody>
      </p:sp>
    </p:spTree>
    <p:extLst>
      <p:ext uri="{BB962C8B-B14F-4D97-AF65-F5344CB8AC3E}">
        <p14:creationId xmlns:p14="http://schemas.microsoft.com/office/powerpoint/2010/main" val="246752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34387-5729-46D8-9D59-E30FA6F618D0}"/>
              </a:ext>
            </a:extLst>
          </p:cNvPr>
          <p:cNvSpPr>
            <a:spLocks noGrp="1"/>
          </p:cNvSpPr>
          <p:nvPr>
            <p:ph type="title"/>
          </p:nvPr>
        </p:nvSpPr>
        <p:spPr>
          <a:xfrm>
            <a:off x="0" y="95893"/>
            <a:ext cx="8596668" cy="1320800"/>
          </a:xfrm>
        </p:spPr>
        <p:txBody>
          <a:bodyPr/>
          <a:lstStyle/>
          <a:p>
            <a:r>
              <a:rPr lang="en-US" dirty="0"/>
              <a:t>Abbreviations</a:t>
            </a:r>
          </a:p>
        </p:txBody>
      </p:sp>
      <p:pic>
        <p:nvPicPr>
          <p:cNvPr id="5" name="Content Placeholder 4">
            <a:extLst>
              <a:ext uri="{FF2B5EF4-FFF2-40B4-BE49-F238E27FC236}">
                <a16:creationId xmlns:a16="http://schemas.microsoft.com/office/drawing/2014/main" id="{4D828138-0722-4B9E-B41E-DCDF95C98C8F}"/>
              </a:ext>
            </a:extLst>
          </p:cNvPr>
          <p:cNvPicPr>
            <a:picLocks noGrp="1" noChangeAspect="1"/>
          </p:cNvPicPr>
          <p:nvPr>
            <p:ph idx="1"/>
          </p:nvPr>
        </p:nvPicPr>
        <p:blipFill rotWithShape="1">
          <a:blip r:embed="rId3"/>
          <a:srcRect l="16876" t="5885" r="15197" b="3462"/>
          <a:stretch/>
        </p:blipFill>
        <p:spPr>
          <a:xfrm>
            <a:off x="3841775" y="493939"/>
            <a:ext cx="7788573" cy="5849711"/>
          </a:xfrm>
        </p:spPr>
      </p:pic>
    </p:spTree>
    <p:extLst>
      <p:ext uri="{BB962C8B-B14F-4D97-AF65-F5344CB8AC3E}">
        <p14:creationId xmlns:p14="http://schemas.microsoft.com/office/powerpoint/2010/main" val="19929364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3A1AA-6FD3-49E1-A378-2D93D55EE2A2}"/>
              </a:ext>
            </a:extLst>
          </p:cNvPr>
          <p:cNvSpPr>
            <a:spLocks noGrp="1"/>
          </p:cNvSpPr>
          <p:nvPr>
            <p:ph type="title"/>
          </p:nvPr>
        </p:nvSpPr>
        <p:spPr>
          <a:xfrm>
            <a:off x="677334" y="609600"/>
            <a:ext cx="8596668" cy="489284"/>
          </a:xfrm>
        </p:spPr>
        <p:txBody>
          <a:bodyPr>
            <a:normAutofit fontScale="90000"/>
          </a:bodyPr>
          <a:lstStyle/>
          <a:p>
            <a:r>
              <a:rPr lang="en-US" dirty="0"/>
              <a:t>Resources – International </a:t>
            </a:r>
          </a:p>
        </p:txBody>
      </p:sp>
      <p:sp>
        <p:nvSpPr>
          <p:cNvPr id="3" name="Content Placeholder 2">
            <a:extLst>
              <a:ext uri="{FF2B5EF4-FFF2-40B4-BE49-F238E27FC236}">
                <a16:creationId xmlns:a16="http://schemas.microsoft.com/office/drawing/2014/main" id="{E3520C25-A5FB-4A33-8136-FC594982B9CC}"/>
              </a:ext>
            </a:extLst>
          </p:cNvPr>
          <p:cNvSpPr>
            <a:spLocks noGrp="1"/>
          </p:cNvSpPr>
          <p:nvPr>
            <p:ph idx="1"/>
          </p:nvPr>
        </p:nvSpPr>
        <p:spPr>
          <a:xfrm>
            <a:off x="677334" y="1532021"/>
            <a:ext cx="8596668" cy="4509341"/>
          </a:xfrm>
        </p:spPr>
        <p:txBody>
          <a:bodyPr/>
          <a:lstStyle/>
          <a:p>
            <a:r>
              <a:rPr lang="en-US" sz="2000" dirty="0"/>
              <a:t>United Nations</a:t>
            </a:r>
          </a:p>
          <a:p>
            <a:pPr lvl="1"/>
            <a:r>
              <a:rPr lang="en-US" sz="2000" dirty="0"/>
              <a:t>UNPFII</a:t>
            </a:r>
          </a:p>
          <a:p>
            <a:r>
              <a:rPr lang="en-US" sz="2000" dirty="0"/>
              <a:t>International Labour Organization</a:t>
            </a:r>
          </a:p>
          <a:p>
            <a:r>
              <a:rPr lang="en-US" sz="2000" dirty="0"/>
              <a:t>International Working Group on Indigenous Affairs (IWGIA)</a:t>
            </a:r>
          </a:p>
          <a:p>
            <a:r>
              <a:rPr lang="en-US" sz="2000" dirty="0"/>
              <a:t>DOCIP</a:t>
            </a:r>
          </a:p>
          <a:p>
            <a:r>
              <a:rPr lang="en-US" sz="2000" dirty="0"/>
              <a:t>First Peoples Worldwide (CU/Cultural Survival) </a:t>
            </a:r>
          </a:p>
          <a:p>
            <a:r>
              <a:rPr lang="en-US" sz="2000" dirty="0"/>
              <a:t>Research Guides</a:t>
            </a:r>
          </a:p>
          <a:p>
            <a:pPr lvl="1"/>
            <a:r>
              <a:rPr lang="en-US" sz="2000" dirty="0"/>
              <a:t>GlobaLex</a:t>
            </a:r>
          </a:p>
          <a:p>
            <a:pPr lvl="2"/>
            <a:r>
              <a:rPr lang="en-US" sz="2000" dirty="0"/>
              <a:t>International, Foreign, Comparative</a:t>
            </a:r>
          </a:p>
          <a:p>
            <a:pPr lvl="2"/>
            <a:r>
              <a:rPr lang="en-US" sz="2000" dirty="0"/>
              <a:t>Georgetown University Research Guides</a:t>
            </a:r>
          </a:p>
          <a:p>
            <a:endParaRPr lang="en-US" dirty="0"/>
          </a:p>
          <a:p>
            <a:endParaRPr lang="en-US" dirty="0"/>
          </a:p>
        </p:txBody>
      </p:sp>
    </p:spTree>
    <p:extLst>
      <p:ext uri="{BB962C8B-B14F-4D97-AF65-F5344CB8AC3E}">
        <p14:creationId xmlns:p14="http://schemas.microsoft.com/office/powerpoint/2010/main" val="15113231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5C38F-F572-4ECF-86B4-66177BE86197}"/>
              </a:ext>
            </a:extLst>
          </p:cNvPr>
          <p:cNvSpPr>
            <a:spLocks noGrp="1"/>
          </p:cNvSpPr>
          <p:nvPr>
            <p:ph type="title"/>
          </p:nvPr>
        </p:nvSpPr>
        <p:spPr>
          <a:xfrm>
            <a:off x="677334" y="609600"/>
            <a:ext cx="8596668" cy="609600"/>
          </a:xfrm>
        </p:spPr>
        <p:txBody>
          <a:bodyPr>
            <a:normAutofit fontScale="90000"/>
          </a:bodyPr>
          <a:lstStyle/>
          <a:p>
            <a:r>
              <a:rPr lang="en-US" dirty="0"/>
              <a:t>DOCIP</a:t>
            </a:r>
          </a:p>
        </p:txBody>
      </p:sp>
      <p:pic>
        <p:nvPicPr>
          <p:cNvPr id="7" name="Content Placeholder 6">
            <a:extLst>
              <a:ext uri="{FF2B5EF4-FFF2-40B4-BE49-F238E27FC236}">
                <a16:creationId xmlns:a16="http://schemas.microsoft.com/office/drawing/2014/main" id="{597ADCAB-EF2E-4D33-97B8-315CB77E2A99}"/>
              </a:ext>
            </a:extLst>
          </p:cNvPr>
          <p:cNvPicPr>
            <a:picLocks noGrp="1" noChangeAspect="1"/>
          </p:cNvPicPr>
          <p:nvPr>
            <p:ph idx="1"/>
          </p:nvPr>
        </p:nvPicPr>
        <p:blipFill>
          <a:blip r:embed="rId3"/>
          <a:stretch>
            <a:fillRect/>
          </a:stretch>
        </p:blipFill>
        <p:spPr>
          <a:xfrm>
            <a:off x="677334" y="1451811"/>
            <a:ext cx="8386455" cy="5101389"/>
          </a:xfrm>
        </p:spPr>
      </p:pic>
    </p:spTree>
    <p:extLst>
      <p:ext uri="{BB962C8B-B14F-4D97-AF65-F5344CB8AC3E}">
        <p14:creationId xmlns:p14="http://schemas.microsoft.com/office/powerpoint/2010/main" val="27624357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A0B20-A3F2-457B-9DFB-F93831F320BB}"/>
              </a:ext>
            </a:extLst>
          </p:cNvPr>
          <p:cNvSpPr>
            <a:spLocks noGrp="1"/>
          </p:cNvSpPr>
          <p:nvPr>
            <p:ph type="title"/>
          </p:nvPr>
        </p:nvSpPr>
        <p:spPr>
          <a:xfrm>
            <a:off x="677334" y="609599"/>
            <a:ext cx="8596668" cy="459921"/>
          </a:xfrm>
        </p:spPr>
        <p:txBody>
          <a:bodyPr>
            <a:noAutofit/>
          </a:bodyPr>
          <a:lstStyle/>
          <a:p>
            <a:r>
              <a:rPr lang="en-US" sz="2800" dirty="0"/>
              <a:t>International Organizations - NGOs</a:t>
            </a:r>
          </a:p>
        </p:txBody>
      </p:sp>
      <p:sp>
        <p:nvSpPr>
          <p:cNvPr id="3" name="Content Placeholder 2">
            <a:extLst>
              <a:ext uri="{FF2B5EF4-FFF2-40B4-BE49-F238E27FC236}">
                <a16:creationId xmlns:a16="http://schemas.microsoft.com/office/drawing/2014/main" id="{CEEE05CF-4E14-48ED-AD65-0E7375DE38FD}"/>
              </a:ext>
            </a:extLst>
          </p:cNvPr>
          <p:cNvSpPr>
            <a:spLocks noGrp="1"/>
          </p:cNvSpPr>
          <p:nvPr>
            <p:ph idx="1"/>
          </p:nvPr>
        </p:nvSpPr>
        <p:spPr>
          <a:xfrm>
            <a:off x="677334" y="1257301"/>
            <a:ext cx="8596668" cy="4784062"/>
          </a:xfrm>
        </p:spPr>
        <p:txBody>
          <a:bodyPr/>
          <a:lstStyle/>
          <a:p>
            <a:r>
              <a:rPr lang="en-US" sz="2800" dirty="0"/>
              <a:t>International Work Group on Indigenous Affairs</a:t>
            </a:r>
          </a:p>
          <a:p>
            <a:pPr lvl="1"/>
            <a:r>
              <a:rPr lang="en-US" sz="2800" i="1" dirty="0"/>
              <a:t>The Indigenous World</a:t>
            </a:r>
          </a:p>
          <a:p>
            <a:r>
              <a:rPr lang="en-US" sz="2800" dirty="0"/>
              <a:t>Amnesty International</a:t>
            </a:r>
          </a:p>
          <a:p>
            <a:r>
              <a:rPr lang="en-US" sz="2800" dirty="0"/>
              <a:t>Survival International</a:t>
            </a:r>
          </a:p>
          <a:p>
            <a:r>
              <a:rPr lang="en-US" sz="2800" dirty="0"/>
              <a:t>Amazon Watch</a:t>
            </a:r>
          </a:p>
          <a:p>
            <a:r>
              <a:rPr lang="en-US" sz="2800" dirty="0"/>
              <a:t>Mongabay</a:t>
            </a:r>
          </a:p>
          <a:p>
            <a:endParaRPr lang="en-US" dirty="0"/>
          </a:p>
        </p:txBody>
      </p:sp>
    </p:spTree>
    <p:extLst>
      <p:ext uri="{BB962C8B-B14F-4D97-AF65-F5344CB8AC3E}">
        <p14:creationId xmlns:p14="http://schemas.microsoft.com/office/powerpoint/2010/main" val="20052493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BC67A-E76E-48A9-B12E-238E5D30D12F}"/>
              </a:ext>
            </a:extLst>
          </p:cNvPr>
          <p:cNvSpPr>
            <a:spLocks noGrp="1"/>
          </p:cNvSpPr>
          <p:nvPr>
            <p:ph type="title"/>
          </p:nvPr>
        </p:nvSpPr>
        <p:spPr>
          <a:xfrm>
            <a:off x="677334" y="609600"/>
            <a:ext cx="8596668" cy="504825"/>
          </a:xfrm>
        </p:spPr>
        <p:txBody>
          <a:bodyPr>
            <a:normAutofit fontScale="90000"/>
          </a:bodyPr>
          <a:lstStyle/>
          <a:p>
            <a:r>
              <a:rPr lang="en-US" dirty="0"/>
              <a:t>Regional Organizations</a:t>
            </a:r>
          </a:p>
        </p:txBody>
      </p:sp>
      <p:sp>
        <p:nvSpPr>
          <p:cNvPr id="3" name="Content Placeholder 2">
            <a:extLst>
              <a:ext uri="{FF2B5EF4-FFF2-40B4-BE49-F238E27FC236}">
                <a16:creationId xmlns:a16="http://schemas.microsoft.com/office/drawing/2014/main" id="{D25EE4DE-DA23-45DD-B808-19E1A1230392}"/>
              </a:ext>
            </a:extLst>
          </p:cNvPr>
          <p:cNvSpPr>
            <a:spLocks noGrp="1"/>
          </p:cNvSpPr>
          <p:nvPr>
            <p:ph idx="1"/>
          </p:nvPr>
        </p:nvSpPr>
        <p:spPr>
          <a:xfrm>
            <a:off x="677334" y="1408339"/>
            <a:ext cx="8596668" cy="4633023"/>
          </a:xfrm>
        </p:spPr>
        <p:txBody>
          <a:bodyPr>
            <a:normAutofit lnSpcReduction="10000"/>
          </a:bodyPr>
          <a:lstStyle/>
          <a:p>
            <a:pPr algn="l">
              <a:buFont typeface="Arial" panose="020B0604020202020204" pitchFamily="34" charset="0"/>
              <a:buChar char="•"/>
            </a:pPr>
            <a:r>
              <a:rPr lang="en-US" b="0" i="0" u="sng" dirty="0">
                <a:solidFill>
                  <a:srgbClr val="2B3990"/>
                </a:solidFill>
                <a:effectLst/>
                <a:latin typeface="Georgia" panose="02040502050405020303" pitchFamily="18" charset="0"/>
                <a:hlinkClick r:id="rId3"/>
              </a:rPr>
              <a:t>African Union</a:t>
            </a:r>
          </a:p>
          <a:p>
            <a:pPr algn="l">
              <a:buFont typeface="Arial" panose="020B0604020202020204" pitchFamily="34" charset="0"/>
              <a:buChar char="•"/>
            </a:pPr>
            <a:r>
              <a:rPr lang="en-US" b="0" i="0" u="sng" dirty="0">
                <a:solidFill>
                  <a:srgbClr val="2B3990"/>
                </a:solidFill>
                <a:effectLst/>
                <a:latin typeface="Georgia" panose="02040502050405020303" pitchFamily="18" charset="0"/>
                <a:hlinkClick r:id="rId3"/>
              </a:rPr>
              <a:t>American Indian Law Alliance</a:t>
            </a:r>
            <a:endParaRPr lang="en-US" b="0" i="0" u="sng" dirty="0">
              <a:solidFill>
                <a:srgbClr val="2B3990"/>
              </a:solidFill>
              <a:effectLst/>
              <a:latin typeface="Georgia" panose="02040502050405020303" pitchFamily="18" charset="0"/>
            </a:endParaRPr>
          </a:p>
          <a:p>
            <a:pPr algn="l">
              <a:buFont typeface="Arial" panose="020B0604020202020204" pitchFamily="34" charset="0"/>
              <a:buChar char="•"/>
            </a:pPr>
            <a:r>
              <a:rPr lang="en-US" b="0" i="0" u="sng" dirty="0">
                <a:solidFill>
                  <a:srgbClr val="2B3990"/>
                </a:solidFill>
                <a:effectLst/>
                <a:latin typeface="Georgia" panose="02040502050405020303" pitchFamily="18" charset="0"/>
                <a:hlinkClick r:id="rId4"/>
              </a:rPr>
              <a:t>Asian Indigenous and Tribal Peoples Network</a:t>
            </a:r>
            <a:endParaRPr lang="en-US" b="0" i="0" dirty="0">
              <a:solidFill>
                <a:srgbClr val="212529"/>
              </a:solidFill>
              <a:effectLst/>
              <a:latin typeface="Georgia" panose="02040502050405020303" pitchFamily="18" charset="0"/>
            </a:endParaRPr>
          </a:p>
          <a:p>
            <a:pPr algn="l">
              <a:buFont typeface="Arial" panose="020B0604020202020204" pitchFamily="34" charset="0"/>
              <a:buChar char="•"/>
            </a:pPr>
            <a:r>
              <a:rPr lang="en-US" b="0" i="0" u="sng" dirty="0">
                <a:solidFill>
                  <a:srgbClr val="2B3990"/>
                </a:solidFill>
                <a:effectLst/>
                <a:latin typeface="Georgia" panose="02040502050405020303" pitchFamily="18" charset="0"/>
                <a:hlinkClick r:id="rId5"/>
              </a:rPr>
              <a:t>National Congress of American Indians</a:t>
            </a:r>
            <a:endParaRPr lang="en-US" b="0" i="0" dirty="0">
              <a:solidFill>
                <a:srgbClr val="212529"/>
              </a:solidFill>
              <a:effectLst/>
              <a:latin typeface="Georgia" panose="02040502050405020303" pitchFamily="18" charset="0"/>
            </a:endParaRPr>
          </a:p>
          <a:p>
            <a:pPr algn="l">
              <a:buFont typeface="Arial" panose="020B0604020202020204" pitchFamily="34" charset="0"/>
              <a:buChar char="•"/>
            </a:pPr>
            <a:r>
              <a:rPr lang="en-US" b="0" i="0" u="sng" dirty="0">
                <a:solidFill>
                  <a:srgbClr val="2B3990"/>
                </a:solidFill>
                <a:effectLst/>
                <a:latin typeface="Georgia" panose="02040502050405020303" pitchFamily="18" charset="0"/>
                <a:hlinkClick r:id="rId6"/>
              </a:rPr>
              <a:t>European Court of Human Rights</a:t>
            </a:r>
            <a:r>
              <a:rPr lang="en-US" b="0" i="0" dirty="0">
                <a:solidFill>
                  <a:srgbClr val="212529"/>
                </a:solidFill>
                <a:effectLst/>
                <a:latin typeface="Georgia" panose="02040502050405020303" pitchFamily="18" charset="0"/>
              </a:rPr>
              <a:t> </a:t>
            </a:r>
            <a:r>
              <a:rPr lang="en-US" b="0" i="0" u="sng" dirty="0">
                <a:solidFill>
                  <a:srgbClr val="2B3990"/>
                </a:solidFill>
                <a:effectLst/>
                <a:latin typeface="Georgia" panose="02040502050405020303" pitchFamily="18" charset="0"/>
                <a:hlinkClick r:id="rId7"/>
              </a:rPr>
              <a:t>Foundation for Aboriginal &amp; Islander Research Action</a:t>
            </a:r>
            <a:endParaRPr lang="en-US" b="0" i="0" dirty="0">
              <a:solidFill>
                <a:srgbClr val="212529"/>
              </a:solidFill>
              <a:effectLst/>
              <a:latin typeface="Georgia" panose="02040502050405020303" pitchFamily="18" charset="0"/>
            </a:endParaRPr>
          </a:p>
          <a:p>
            <a:pPr algn="l">
              <a:buFont typeface="Arial" panose="020B0604020202020204" pitchFamily="34" charset="0"/>
              <a:buChar char="•"/>
            </a:pPr>
            <a:r>
              <a:rPr lang="en-US" b="0" i="0" u="sng" dirty="0">
                <a:solidFill>
                  <a:srgbClr val="2B3990"/>
                </a:solidFill>
                <a:effectLst/>
                <a:latin typeface="Georgia" panose="02040502050405020303" pitchFamily="18" charset="0"/>
                <a:hlinkClick r:id="rId8"/>
              </a:rPr>
              <a:t>Grand Council of the </a:t>
            </a:r>
            <a:r>
              <a:rPr lang="en-US" b="0" i="0" u="sng" dirty="0" err="1">
                <a:solidFill>
                  <a:srgbClr val="2B3990"/>
                </a:solidFill>
                <a:effectLst/>
                <a:latin typeface="Georgia" panose="02040502050405020303" pitchFamily="18" charset="0"/>
                <a:hlinkClick r:id="rId8"/>
              </a:rPr>
              <a:t>Crees</a:t>
            </a:r>
            <a:r>
              <a:rPr lang="en-US" b="0" i="0" u="sng" dirty="0">
                <a:solidFill>
                  <a:srgbClr val="2B3990"/>
                </a:solidFill>
                <a:effectLst/>
                <a:latin typeface="Georgia" panose="02040502050405020303" pitchFamily="18" charset="0"/>
                <a:hlinkClick r:id="rId8"/>
              </a:rPr>
              <a:t> (Quebec)</a:t>
            </a:r>
            <a:r>
              <a:rPr lang="en-US" b="0" i="0" dirty="0">
                <a:solidFill>
                  <a:srgbClr val="212529"/>
                </a:solidFill>
                <a:effectLst/>
                <a:latin typeface="Georgia" panose="02040502050405020303" pitchFamily="18" charset="0"/>
              </a:rPr>
              <a:t> </a:t>
            </a:r>
            <a:r>
              <a:rPr lang="en-US" b="0" i="0" u="sng" dirty="0">
                <a:solidFill>
                  <a:srgbClr val="2B3990"/>
                </a:solidFill>
                <a:effectLst/>
                <a:latin typeface="Georgia" panose="02040502050405020303" pitchFamily="18" charset="0"/>
                <a:hlinkClick r:id="rId9"/>
              </a:rPr>
              <a:t>Inuit Circumpolar Council (Canada)</a:t>
            </a:r>
            <a:endParaRPr lang="en-US" b="0" i="0" dirty="0">
              <a:solidFill>
                <a:srgbClr val="212529"/>
              </a:solidFill>
              <a:effectLst/>
              <a:latin typeface="Georgia" panose="02040502050405020303" pitchFamily="18" charset="0"/>
            </a:endParaRPr>
          </a:p>
          <a:p>
            <a:pPr algn="l">
              <a:buFont typeface="Arial" panose="020B0604020202020204" pitchFamily="34" charset="0"/>
              <a:buChar char="•"/>
            </a:pPr>
            <a:r>
              <a:rPr lang="en-US" b="0" i="0" u="sng" dirty="0">
                <a:solidFill>
                  <a:srgbClr val="2B3990"/>
                </a:solidFill>
                <a:effectLst/>
                <a:latin typeface="Georgia" panose="02040502050405020303" pitchFamily="18" charset="0"/>
                <a:hlinkClick r:id="rId10"/>
              </a:rPr>
              <a:t>Inter-American Commission on Human Rights</a:t>
            </a:r>
            <a:r>
              <a:rPr lang="en-US" b="0" i="0" dirty="0">
                <a:solidFill>
                  <a:srgbClr val="212529"/>
                </a:solidFill>
                <a:effectLst/>
                <a:latin typeface="Georgia" panose="02040502050405020303" pitchFamily="18" charset="0"/>
              </a:rPr>
              <a:t> </a:t>
            </a:r>
            <a:r>
              <a:rPr lang="en-US" dirty="0">
                <a:solidFill>
                  <a:srgbClr val="212529"/>
                </a:solidFill>
                <a:latin typeface="Georgia" panose="02040502050405020303" pitchFamily="18" charset="0"/>
              </a:rPr>
              <a:t> (Washington, D.C.)</a:t>
            </a:r>
            <a:endParaRPr lang="en-US" b="0" i="0" dirty="0">
              <a:solidFill>
                <a:srgbClr val="212529"/>
              </a:solidFill>
              <a:effectLst/>
              <a:latin typeface="Georgia" panose="02040502050405020303" pitchFamily="18" charset="0"/>
            </a:endParaRPr>
          </a:p>
          <a:p>
            <a:pPr algn="l">
              <a:buFont typeface="Arial" panose="020B0604020202020204" pitchFamily="34" charset="0"/>
              <a:buChar char="•"/>
            </a:pPr>
            <a:r>
              <a:rPr lang="en-US" b="0" i="0" u="sng" dirty="0">
                <a:solidFill>
                  <a:srgbClr val="2B3990"/>
                </a:solidFill>
                <a:effectLst/>
                <a:latin typeface="Georgia" panose="02040502050405020303" pitchFamily="18" charset="0"/>
                <a:hlinkClick r:id="rId11"/>
              </a:rPr>
              <a:t>Inter-American Court of Human Rights</a:t>
            </a:r>
            <a:r>
              <a:rPr lang="en-US" b="0" i="0" u="sng" dirty="0">
                <a:solidFill>
                  <a:srgbClr val="2B3990"/>
                </a:solidFill>
                <a:effectLst/>
                <a:latin typeface="Georgia" panose="02040502050405020303" pitchFamily="18" charset="0"/>
              </a:rPr>
              <a:t> (San Jose, Costa Rica, Spanish is the first language</a:t>
            </a:r>
            <a:endParaRPr lang="en-US" b="0" i="0" dirty="0">
              <a:solidFill>
                <a:srgbClr val="212529"/>
              </a:solidFill>
              <a:effectLst/>
              <a:latin typeface="Georgia" panose="02040502050405020303" pitchFamily="18" charset="0"/>
            </a:endParaRPr>
          </a:p>
          <a:p>
            <a:pPr algn="l">
              <a:buFont typeface="Arial" panose="020B0604020202020204" pitchFamily="34" charset="0"/>
              <a:buChar char="•"/>
            </a:pPr>
            <a:r>
              <a:rPr lang="en-US" b="0" i="0" u="sng" dirty="0">
                <a:solidFill>
                  <a:srgbClr val="2B3990"/>
                </a:solidFill>
                <a:effectLst/>
                <a:latin typeface="Georgia" panose="02040502050405020303" pitchFamily="18" charset="0"/>
                <a:hlinkClick r:id="rId12"/>
              </a:rPr>
              <a:t>Organization of American States (OAS)</a:t>
            </a:r>
            <a:endParaRPr lang="en-US" b="0" i="0" dirty="0">
              <a:solidFill>
                <a:srgbClr val="212529"/>
              </a:solidFill>
              <a:effectLst/>
              <a:latin typeface="Georgia" panose="02040502050405020303" pitchFamily="18" charset="0"/>
            </a:endParaRPr>
          </a:p>
          <a:p>
            <a:pPr algn="l">
              <a:buFont typeface="Arial" panose="020B0604020202020204" pitchFamily="34" charset="0"/>
              <a:buChar char="•"/>
            </a:pPr>
            <a:r>
              <a:rPr lang="en-US" b="0" i="0" u="sng" dirty="0">
                <a:solidFill>
                  <a:srgbClr val="2B3990"/>
                </a:solidFill>
                <a:effectLst/>
                <a:latin typeface="Georgia" panose="02040502050405020303" pitchFamily="18" charset="0"/>
                <a:hlinkClick r:id="rId13"/>
              </a:rPr>
              <a:t>Russian Association of Indigenous Peoples of the North, Siberia and Far East (RAIPON)</a:t>
            </a:r>
            <a:endParaRPr lang="en-US" b="0" i="0" dirty="0">
              <a:solidFill>
                <a:srgbClr val="212529"/>
              </a:solidFill>
              <a:effectLst/>
              <a:latin typeface="Georgia" panose="02040502050405020303" pitchFamily="18" charset="0"/>
            </a:endParaRPr>
          </a:p>
          <a:p>
            <a:endParaRPr lang="en-US" dirty="0"/>
          </a:p>
        </p:txBody>
      </p:sp>
    </p:spTree>
    <p:extLst>
      <p:ext uri="{BB962C8B-B14F-4D97-AF65-F5344CB8AC3E}">
        <p14:creationId xmlns:p14="http://schemas.microsoft.com/office/powerpoint/2010/main" val="31768965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16AAB-55AB-437E-9003-408F2D382A51}"/>
              </a:ext>
            </a:extLst>
          </p:cNvPr>
          <p:cNvSpPr>
            <a:spLocks noGrp="1"/>
          </p:cNvSpPr>
          <p:nvPr>
            <p:ph type="title"/>
          </p:nvPr>
        </p:nvSpPr>
        <p:spPr>
          <a:xfrm>
            <a:off x="2592925" y="624110"/>
            <a:ext cx="8911687" cy="549305"/>
          </a:xfrm>
        </p:spPr>
        <p:txBody>
          <a:bodyPr>
            <a:normAutofit fontScale="90000"/>
          </a:bodyPr>
          <a:lstStyle/>
          <a:p>
            <a:r>
              <a:rPr lang="en-US" dirty="0"/>
              <a:t>Indigenous Law Portal</a:t>
            </a:r>
          </a:p>
        </p:txBody>
      </p:sp>
      <p:pic>
        <p:nvPicPr>
          <p:cNvPr id="5" name="Content Placeholder 4">
            <a:extLst>
              <a:ext uri="{FF2B5EF4-FFF2-40B4-BE49-F238E27FC236}">
                <a16:creationId xmlns:a16="http://schemas.microsoft.com/office/drawing/2014/main" id="{60F709E3-56B6-48ED-9577-40B92651B804}"/>
              </a:ext>
            </a:extLst>
          </p:cNvPr>
          <p:cNvPicPr>
            <a:picLocks noGrp="1" noChangeAspect="1"/>
          </p:cNvPicPr>
          <p:nvPr>
            <p:ph idx="1"/>
          </p:nvPr>
        </p:nvPicPr>
        <p:blipFill>
          <a:blip r:embed="rId3"/>
          <a:stretch>
            <a:fillRect/>
          </a:stretch>
        </p:blipFill>
        <p:spPr>
          <a:xfrm>
            <a:off x="627878" y="1595438"/>
            <a:ext cx="8451537" cy="5011519"/>
          </a:xfrm>
        </p:spPr>
      </p:pic>
    </p:spTree>
    <p:extLst>
      <p:ext uri="{BB962C8B-B14F-4D97-AF65-F5344CB8AC3E}">
        <p14:creationId xmlns:p14="http://schemas.microsoft.com/office/powerpoint/2010/main" val="5677177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72C56-514F-4FE4-A65B-919CC3F8B5EE}"/>
              </a:ext>
            </a:extLst>
          </p:cNvPr>
          <p:cNvSpPr>
            <a:spLocks noGrp="1"/>
          </p:cNvSpPr>
          <p:nvPr>
            <p:ph type="title"/>
          </p:nvPr>
        </p:nvSpPr>
        <p:spPr>
          <a:xfrm>
            <a:off x="2592925" y="212271"/>
            <a:ext cx="8911687" cy="1155247"/>
          </a:xfrm>
        </p:spPr>
        <p:txBody>
          <a:bodyPr>
            <a:normAutofit fontScale="90000"/>
          </a:bodyPr>
          <a:lstStyle/>
          <a:p>
            <a:r>
              <a:rPr lang="en-US" dirty="0"/>
              <a:t>U.S. State Department </a:t>
            </a:r>
            <a:br>
              <a:rPr lang="en-US" dirty="0"/>
            </a:br>
            <a:r>
              <a:rPr lang="en-US" dirty="0"/>
              <a:t>Digest of International Law</a:t>
            </a:r>
          </a:p>
        </p:txBody>
      </p:sp>
      <p:pic>
        <p:nvPicPr>
          <p:cNvPr id="5" name="Content Placeholder 4">
            <a:extLst>
              <a:ext uri="{FF2B5EF4-FFF2-40B4-BE49-F238E27FC236}">
                <a16:creationId xmlns:a16="http://schemas.microsoft.com/office/drawing/2014/main" id="{4CB61AFC-AA89-46E4-93E4-8810D9E5840D}"/>
              </a:ext>
            </a:extLst>
          </p:cNvPr>
          <p:cNvPicPr>
            <a:picLocks noGrp="1" noChangeAspect="1"/>
          </p:cNvPicPr>
          <p:nvPr>
            <p:ph idx="1"/>
          </p:nvPr>
        </p:nvPicPr>
        <p:blipFill>
          <a:blip r:embed="rId3"/>
          <a:stretch>
            <a:fillRect/>
          </a:stretch>
        </p:blipFill>
        <p:spPr>
          <a:xfrm>
            <a:off x="687388" y="1306285"/>
            <a:ext cx="8523514" cy="5461908"/>
          </a:xfrm>
        </p:spPr>
      </p:pic>
    </p:spTree>
    <p:extLst>
      <p:ext uri="{BB962C8B-B14F-4D97-AF65-F5344CB8AC3E}">
        <p14:creationId xmlns:p14="http://schemas.microsoft.com/office/powerpoint/2010/main" val="33228860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FB448-58C5-4005-8174-54D203D8B633}"/>
              </a:ext>
            </a:extLst>
          </p:cNvPr>
          <p:cNvSpPr>
            <a:spLocks noGrp="1"/>
          </p:cNvSpPr>
          <p:nvPr>
            <p:ph type="title"/>
          </p:nvPr>
        </p:nvSpPr>
        <p:spPr>
          <a:xfrm>
            <a:off x="677334" y="609600"/>
            <a:ext cx="8596668" cy="521368"/>
          </a:xfrm>
        </p:spPr>
        <p:txBody>
          <a:bodyPr>
            <a:normAutofit fontScale="90000"/>
          </a:bodyPr>
          <a:lstStyle/>
          <a:p>
            <a:r>
              <a:rPr lang="en-US" dirty="0"/>
              <a:t>Resources - Foreign</a:t>
            </a:r>
          </a:p>
        </p:txBody>
      </p:sp>
      <p:sp>
        <p:nvSpPr>
          <p:cNvPr id="3" name="Content Placeholder 2">
            <a:extLst>
              <a:ext uri="{FF2B5EF4-FFF2-40B4-BE49-F238E27FC236}">
                <a16:creationId xmlns:a16="http://schemas.microsoft.com/office/drawing/2014/main" id="{A873C737-8B69-446F-94C8-B826A1C4710E}"/>
              </a:ext>
            </a:extLst>
          </p:cNvPr>
          <p:cNvSpPr>
            <a:spLocks noGrp="1"/>
          </p:cNvSpPr>
          <p:nvPr>
            <p:ph idx="1"/>
          </p:nvPr>
        </p:nvSpPr>
        <p:spPr>
          <a:xfrm>
            <a:off x="677334" y="1307433"/>
            <a:ext cx="8596668" cy="4733930"/>
          </a:xfrm>
        </p:spPr>
        <p:txBody>
          <a:bodyPr/>
          <a:lstStyle/>
          <a:p>
            <a:r>
              <a:rPr lang="en-US" sz="2800" dirty="0"/>
              <a:t>Globalex Research Guides (Free)</a:t>
            </a:r>
          </a:p>
          <a:p>
            <a:r>
              <a:rPr lang="en-US" sz="2800" dirty="0"/>
              <a:t>Foreign Law Guide</a:t>
            </a:r>
          </a:p>
          <a:p>
            <a:endParaRPr lang="en-US" dirty="0"/>
          </a:p>
          <a:p>
            <a:r>
              <a:rPr lang="en-US" sz="2000" dirty="0"/>
              <a:t>Organizations</a:t>
            </a:r>
          </a:p>
          <a:p>
            <a:pPr lvl="1"/>
            <a:r>
              <a:rPr lang="en-US" sz="2000" dirty="0"/>
              <a:t>International Labor Organization (ILO 169)</a:t>
            </a:r>
          </a:p>
          <a:p>
            <a:pPr lvl="1"/>
            <a:r>
              <a:rPr lang="en-US" sz="2000" dirty="0"/>
              <a:t>Organization of American States</a:t>
            </a:r>
          </a:p>
          <a:p>
            <a:pPr lvl="2"/>
            <a:r>
              <a:rPr lang="en-US" sz="2000" dirty="0"/>
              <a:t>American Declaration of Indigenous Rights</a:t>
            </a:r>
          </a:p>
          <a:p>
            <a:pPr lvl="2"/>
            <a:r>
              <a:rPr lang="en-US" sz="2000" dirty="0"/>
              <a:t>Inter-American Court of Human Rights (San Jose, Costa Rica)</a:t>
            </a:r>
          </a:p>
          <a:p>
            <a:pPr lvl="2"/>
            <a:r>
              <a:rPr lang="en-US" sz="2000" dirty="0"/>
              <a:t>Inter-American Commission on Human Rights (Washington, D.C.</a:t>
            </a:r>
          </a:p>
          <a:p>
            <a:endParaRPr lang="en-US" dirty="0"/>
          </a:p>
        </p:txBody>
      </p:sp>
    </p:spTree>
    <p:extLst>
      <p:ext uri="{BB962C8B-B14F-4D97-AF65-F5344CB8AC3E}">
        <p14:creationId xmlns:p14="http://schemas.microsoft.com/office/powerpoint/2010/main" val="4517020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26956-F593-4DC0-BE96-FC36BEEC9D17}"/>
              </a:ext>
            </a:extLst>
          </p:cNvPr>
          <p:cNvSpPr>
            <a:spLocks noGrp="1"/>
          </p:cNvSpPr>
          <p:nvPr>
            <p:ph type="title"/>
          </p:nvPr>
        </p:nvSpPr>
        <p:spPr>
          <a:xfrm>
            <a:off x="677334" y="609600"/>
            <a:ext cx="8596668" cy="513347"/>
          </a:xfrm>
        </p:spPr>
        <p:txBody>
          <a:bodyPr>
            <a:normAutofit fontScale="90000"/>
          </a:bodyPr>
          <a:lstStyle/>
          <a:p>
            <a:r>
              <a:rPr lang="en-US" dirty="0"/>
              <a:t>Indian Law Resource Center</a:t>
            </a:r>
          </a:p>
        </p:txBody>
      </p:sp>
      <p:pic>
        <p:nvPicPr>
          <p:cNvPr id="5" name="Content Placeholder 4">
            <a:extLst>
              <a:ext uri="{FF2B5EF4-FFF2-40B4-BE49-F238E27FC236}">
                <a16:creationId xmlns:a16="http://schemas.microsoft.com/office/drawing/2014/main" id="{C8385174-0998-4BBC-BF34-C16E7FC6F5D8}"/>
              </a:ext>
            </a:extLst>
          </p:cNvPr>
          <p:cNvPicPr>
            <a:picLocks noGrp="1" noChangeAspect="1"/>
          </p:cNvPicPr>
          <p:nvPr>
            <p:ph idx="1"/>
          </p:nvPr>
        </p:nvPicPr>
        <p:blipFill>
          <a:blip r:embed="rId3"/>
          <a:stretch>
            <a:fillRect/>
          </a:stretch>
        </p:blipFill>
        <p:spPr>
          <a:xfrm>
            <a:off x="1258729" y="1395413"/>
            <a:ext cx="7434579" cy="4646612"/>
          </a:xfrm>
        </p:spPr>
      </p:pic>
    </p:spTree>
    <p:extLst>
      <p:ext uri="{BB962C8B-B14F-4D97-AF65-F5344CB8AC3E}">
        <p14:creationId xmlns:p14="http://schemas.microsoft.com/office/powerpoint/2010/main" val="17334627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2E17D-9724-496F-BE7B-FFB0BC174D36}"/>
              </a:ext>
            </a:extLst>
          </p:cNvPr>
          <p:cNvSpPr>
            <a:spLocks noGrp="1"/>
          </p:cNvSpPr>
          <p:nvPr>
            <p:ph type="title"/>
          </p:nvPr>
        </p:nvSpPr>
        <p:spPr>
          <a:xfrm>
            <a:off x="677334" y="609600"/>
            <a:ext cx="8596668" cy="451899"/>
          </a:xfrm>
        </p:spPr>
        <p:txBody>
          <a:bodyPr>
            <a:noAutofit/>
          </a:bodyPr>
          <a:lstStyle/>
          <a:p>
            <a:r>
              <a:rPr lang="en-US" sz="2800" dirty="0"/>
              <a:t>Foreign Law Guide – Indigenous Peoples</a:t>
            </a:r>
          </a:p>
        </p:txBody>
      </p:sp>
      <p:pic>
        <p:nvPicPr>
          <p:cNvPr id="5" name="Content Placeholder 4">
            <a:extLst>
              <a:ext uri="{FF2B5EF4-FFF2-40B4-BE49-F238E27FC236}">
                <a16:creationId xmlns:a16="http://schemas.microsoft.com/office/drawing/2014/main" id="{4E0A2A94-695D-407D-92B1-3E94FCCBCADB}"/>
              </a:ext>
            </a:extLst>
          </p:cNvPr>
          <p:cNvPicPr>
            <a:picLocks noGrp="1" noChangeAspect="1"/>
          </p:cNvPicPr>
          <p:nvPr>
            <p:ph idx="1"/>
          </p:nvPr>
        </p:nvPicPr>
        <p:blipFill>
          <a:blip r:embed="rId3"/>
          <a:stretch>
            <a:fillRect/>
          </a:stretch>
        </p:blipFill>
        <p:spPr>
          <a:xfrm>
            <a:off x="715617" y="1200648"/>
            <a:ext cx="7710568" cy="4841378"/>
          </a:xfrm>
        </p:spPr>
      </p:pic>
    </p:spTree>
    <p:extLst>
      <p:ext uri="{BB962C8B-B14F-4D97-AF65-F5344CB8AC3E}">
        <p14:creationId xmlns:p14="http://schemas.microsoft.com/office/powerpoint/2010/main" val="40924850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E1AA0-238A-4143-9F66-CAC1998D128E}"/>
              </a:ext>
            </a:extLst>
          </p:cNvPr>
          <p:cNvSpPr>
            <a:spLocks noGrp="1"/>
          </p:cNvSpPr>
          <p:nvPr>
            <p:ph type="title"/>
          </p:nvPr>
        </p:nvSpPr>
        <p:spPr/>
        <p:txBody>
          <a:bodyPr/>
          <a:lstStyle/>
          <a:p>
            <a:r>
              <a:rPr lang="en-US" dirty="0"/>
              <a:t>Federal Indian Law</a:t>
            </a:r>
            <a:br>
              <a:rPr lang="en-US" dirty="0"/>
            </a:br>
            <a:r>
              <a:rPr lang="en-US" dirty="0"/>
              <a:t>Tribal Law</a:t>
            </a:r>
          </a:p>
        </p:txBody>
      </p:sp>
      <p:sp>
        <p:nvSpPr>
          <p:cNvPr id="3" name="Content Placeholder 2">
            <a:extLst>
              <a:ext uri="{FF2B5EF4-FFF2-40B4-BE49-F238E27FC236}">
                <a16:creationId xmlns:a16="http://schemas.microsoft.com/office/drawing/2014/main" id="{3CF749C3-D3BC-4232-A2E9-01ECCC541922}"/>
              </a:ext>
            </a:extLst>
          </p:cNvPr>
          <p:cNvSpPr>
            <a:spLocks noGrp="1"/>
          </p:cNvSpPr>
          <p:nvPr>
            <p:ph idx="1"/>
          </p:nvPr>
        </p:nvSpPr>
        <p:spPr/>
        <p:txBody>
          <a:bodyPr/>
          <a:lstStyle/>
          <a:p>
            <a:pPr algn="l"/>
            <a:r>
              <a:rPr lang="en-US" b="0" i="0" dirty="0">
                <a:solidFill>
                  <a:srgbClr val="333333"/>
                </a:solidFill>
                <a:effectLst/>
                <a:latin typeface="Arial" panose="020B0604020202020204" pitchFamily="34" charset="0"/>
              </a:rPr>
              <a:t>As you begin your research in American Indian Law, it is important to distinguish between Tribal Law and Federal Indian Law. </a:t>
            </a:r>
            <a:r>
              <a:rPr lang="en-US" b="0" i="0" dirty="0">
                <a:solidFill>
                  <a:srgbClr val="FF0000"/>
                </a:solidFill>
                <a:effectLst/>
                <a:latin typeface="Arial" panose="020B0604020202020204" pitchFamily="34" charset="0"/>
              </a:rPr>
              <a:t>Tribal Law</a:t>
            </a:r>
            <a:r>
              <a:rPr lang="en-US" b="0" i="0" dirty="0">
                <a:solidFill>
                  <a:srgbClr val="333333"/>
                </a:solidFill>
                <a:effectLst/>
                <a:latin typeface="Arial" panose="020B0604020202020204" pitchFamily="34" charset="0"/>
              </a:rPr>
              <a:t> is the laws of the individual Indian Nations. </a:t>
            </a:r>
            <a:r>
              <a:rPr lang="en-US" b="0" i="0" dirty="0">
                <a:solidFill>
                  <a:srgbClr val="0070C0"/>
                </a:solidFill>
                <a:effectLst/>
                <a:latin typeface="Arial" panose="020B0604020202020204" pitchFamily="34" charset="0"/>
              </a:rPr>
              <a:t>Federal Indian Law </a:t>
            </a:r>
            <a:r>
              <a:rPr lang="en-US" b="0" i="0" dirty="0">
                <a:solidFill>
                  <a:srgbClr val="333333"/>
                </a:solidFill>
                <a:effectLst/>
                <a:latin typeface="Arial" panose="020B0604020202020204" pitchFamily="34" charset="0"/>
              </a:rPr>
              <a:t>is the law of the United States as it has developed in the U.S. Constitution, by Congress, and in the Courts.</a:t>
            </a:r>
          </a:p>
          <a:p>
            <a:pPr algn="l"/>
            <a:r>
              <a:rPr lang="en-US" b="0" i="0" dirty="0">
                <a:solidFill>
                  <a:srgbClr val="333333"/>
                </a:solidFill>
                <a:effectLst/>
                <a:latin typeface="Arial" panose="020B0604020202020204" pitchFamily="34" charset="0"/>
              </a:rPr>
              <a:t>American Indian Nations are referred to as the "third sovereign" in the United States, despite being the original sovereign, historically. The legal relationship between the indigenous nations of the northern hemisphere and what would become The United States of America began with a series of Treaties starting in 1722 and the Congress of the United States ended treating making with Indian Nations in 1871.</a:t>
            </a:r>
          </a:p>
          <a:p>
            <a:endParaRPr lang="en-US" dirty="0"/>
          </a:p>
        </p:txBody>
      </p:sp>
    </p:spTree>
    <p:extLst>
      <p:ext uri="{BB962C8B-B14F-4D97-AF65-F5344CB8AC3E}">
        <p14:creationId xmlns:p14="http://schemas.microsoft.com/office/powerpoint/2010/main" val="2562684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D8104-0E45-49CF-8D06-B7A792983CB2}"/>
              </a:ext>
            </a:extLst>
          </p:cNvPr>
          <p:cNvSpPr>
            <a:spLocks noGrp="1"/>
          </p:cNvSpPr>
          <p:nvPr>
            <p:ph type="title"/>
          </p:nvPr>
        </p:nvSpPr>
        <p:spPr>
          <a:xfrm>
            <a:off x="677334" y="609600"/>
            <a:ext cx="8596668" cy="447675"/>
          </a:xfrm>
        </p:spPr>
        <p:txBody>
          <a:bodyPr>
            <a:noAutofit/>
          </a:bodyPr>
          <a:lstStyle/>
          <a:p>
            <a:r>
              <a:rPr lang="en-US" sz="2400" dirty="0"/>
              <a:t>How to find the Meaning of an Abbreviation in a Citation</a:t>
            </a:r>
          </a:p>
        </p:txBody>
      </p:sp>
      <p:pic>
        <p:nvPicPr>
          <p:cNvPr id="5" name="Content Placeholder 4">
            <a:extLst>
              <a:ext uri="{FF2B5EF4-FFF2-40B4-BE49-F238E27FC236}">
                <a16:creationId xmlns:a16="http://schemas.microsoft.com/office/drawing/2014/main" id="{5DEB8309-B476-4F32-82AB-ACFC5D81F086}"/>
              </a:ext>
            </a:extLst>
          </p:cNvPr>
          <p:cNvPicPr>
            <a:picLocks noGrp="1" noChangeAspect="1"/>
          </p:cNvPicPr>
          <p:nvPr>
            <p:ph idx="1"/>
          </p:nvPr>
        </p:nvPicPr>
        <p:blipFill rotWithShape="1">
          <a:blip r:embed="rId3"/>
          <a:srcRect t="5978" b="3856"/>
          <a:stretch/>
        </p:blipFill>
        <p:spPr>
          <a:xfrm>
            <a:off x="677863" y="1469571"/>
            <a:ext cx="8596312" cy="4371975"/>
          </a:xfrm>
        </p:spPr>
      </p:pic>
    </p:spTree>
    <p:extLst>
      <p:ext uri="{BB962C8B-B14F-4D97-AF65-F5344CB8AC3E}">
        <p14:creationId xmlns:p14="http://schemas.microsoft.com/office/powerpoint/2010/main" val="8168928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113D9-8CF0-42A2-997D-D46C594135E4}"/>
              </a:ext>
            </a:extLst>
          </p:cNvPr>
          <p:cNvSpPr>
            <a:spLocks noGrp="1"/>
          </p:cNvSpPr>
          <p:nvPr>
            <p:ph type="title"/>
          </p:nvPr>
        </p:nvSpPr>
        <p:spPr>
          <a:xfrm>
            <a:off x="677334" y="609600"/>
            <a:ext cx="8596668" cy="545432"/>
          </a:xfrm>
        </p:spPr>
        <p:txBody>
          <a:bodyPr>
            <a:normAutofit fontScale="90000"/>
          </a:bodyPr>
          <a:lstStyle/>
          <a:p>
            <a:r>
              <a:rPr lang="en-US" dirty="0"/>
              <a:t>Domestic – United States</a:t>
            </a:r>
          </a:p>
        </p:txBody>
      </p:sp>
      <p:sp>
        <p:nvSpPr>
          <p:cNvPr id="3" name="Content Placeholder 2">
            <a:extLst>
              <a:ext uri="{FF2B5EF4-FFF2-40B4-BE49-F238E27FC236}">
                <a16:creationId xmlns:a16="http://schemas.microsoft.com/office/drawing/2014/main" id="{D649A6AB-119B-4CED-ADD2-A1CBA481514C}"/>
              </a:ext>
            </a:extLst>
          </p:cNvPr>
          <p:cNvSpPr>
            <a:spLocks noGrp="1"/>
          </p:cNvSpPr>
          <p:nvPr>
            <p:ph idx="1"/>
          </p:nvPr>
        </p:nvSpPr>
        <p:spPr>
          <a:xfrm>
            <a:off x="677334" y="1403685"/>
            <a:ext cx="8596668" cy="4637678"/>
          </a:xfrm>
        </p:spPr>
        <p:txBody>
          <a:bodyPr/>
          <a:lstStyle/>
          <a:p>
            <a:endParaRPr lang="en-US" dirty="0"/>
          </a:p>
          <a:p>
            <a:r>
              <a:rPr lang="en-US" sz="2800" dirty="0"/>
              <a:t>American Indians are the Third Sovereign</a:t>
            </a:r>
          </a:p>
          <a:p>
            <a:pPr lvl="1"/>
            <a:r>
              <a:rPr lang="en-US" sz="2800" dirty="0"/>
              <a:t>A Political designation, not a racial category</a:t>
            </a:r>
          </a:p>
          <a:p>
            <a:pPr lvl="2"/>
            <a:r>
              <a:rPr lang="en-US" sz="2800" dirty="0"/>
              <a:t>Sovereignty Symposium  -  Conference Proceeding</a:t>
            </a:r>
          </a:p>
          <a:p>
            <a:pPr marL="457200" lvl="1" indent="0">
              <a:buNone/>
            </a:pPr>
            <a:endParaRPr lang="en-US" sz="2800" dirty="0"/>
          </a:p>
          <a:p>
            <a:r>
              <a:rPr lang="en-US" sz="2800" dirty="0"/>
              <a:t>Federal Indian Law primarily found at CFR 25 (and CFR 18)</a:t>
            </a:r>
          </a:p>
          <a:p>
            <a:endParaRPr lang="en-US" sz="2800" dirty="0"/>
          </a:p>
          <a:p>
            <a:pPr marL="0" indent="0">
              <a:buNone/>
            </a:pPr>
            <a:endParaRPr lang="en-US" dirty="0"/>
          </a:p>
        </p:txBody>
      </p:sp>
    </p:spTree>
    <p:extLst>
      <p:ext uri="{BB962C8B-B14F-4D97-AF65-F5344CB8AC3E}">
        <p14:creationId xmlns:p14="http://schemas.microsoft.com/office/powerpoint/2010/main" val="24067601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74B3D-9336-4732-B606-F1AD240C6D42}"/>
              </a:ext>
            </a:extLst>
          </p:cNvPr>
          <p:cNvSpPr>
            <a:spLocks noGrp="1"/>
          </p:cNvSpPr>
          <p:nvPr>
            <p:ph type="title"/>
          </p:nvPr>
        </p:nvSpPr>
        <p:spPr>
          <a:xfrm>
            <a:off x="677334" y="609600"/>
            <a:ext cx="8596668" cy="553453"/>
          </a:xfrm>
        </p:spPr>
        <p:txBody>
          <a:bodyPr>
            <a:normAutofit fontScale="90000"/>
          </a:bodyPr>
          <a:lstStyle/>
          <a:p>
            <a:r>
              <a:rPr lang="en-US" dirty="0"/>
              <a:t>Definition of “Indian Country”</a:t>
            </a:r>
          </a:p>
        </p:txBody>
      </p:sp>
      <p:pic>
        <p:nvPicPr>
          <p:cNvPr id="5" name="Content Placeholder 4">
            <a:extLst>
              <a:ext uri="{FF2B5EF4-FFF2-40B4-BE49-F238E27FC236}">
                <a16:creationId xmlns:a16="http://schemas.microsoft.com/office/drawing/2014/main" id="{030C1CB1-CDA3-48D3-AC51-4BB913C98D2F}"/>
              </a:ext>
            </a:extLst>
          </p:cNvPr>
          <p:cNvPicPr>
            <a:picLocks noGrp="1" noChangeAspect="1"/>
          </p:cNvPicPr>
          <p:nvPr>
            <p:ph idx="1"/>
          </p:nvPr>
        </p:nvPicPr>
        <p:blipFill rotWithShape="1">
          <a:blip r:embed="rId3"/>
          <a:srcRect t="7660" b="4119"/>
          <a:stretch/>
        </p:blipFill>
        <p:spPr>
          <a:xfrm>
            <a:off x="505326" y="1232807"/>
            <a:ext cx="8478253" cy="5319032"/>
          </a:xfrm>
        </p:spPr>
      </p:pic>
    </p:spTree>
    <p:extLst>
      <p:ext uri="{BB962C8B-B14F-4D97-AF65-F5344CB8AC3E}">
        <p14:creationId xmlns:p14="http://schemas.microsoft.com/office/powerpoint/2010/main" val="29212450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5E1C8-AF17-4872-90D1-305EF133E519}"/>
              </a:ext>
            </a:extLst>
          </p:cNvPr>
          <p:cNvSpPr>
            <a:spLocks noGrp="1"/>
          </p:cNvSpPr>
          <p:nvPr>
            <p:ph type="title"/>
          </p:nvPr>
        </p:nvSpPr>
        <p:spPr>
          <a:xfrm>
            <a:off x="677334" y="609600"/>
            <a:ext cx="8596668" cy="577516"/>
          </a:xfrm>
        </p:spPr>
        <p:txBody>
          <a:bodyPr>
            <a:normAutofit/>
          </a:bodyPr>
          <a:lstStyle/>
          <a:p>
            <a:r>
              <a:rPr lang="en-US" sz="2800" dirty="0"/>
              <a:t>Wise Law Library Guide – American Indian Law</a:t>
            </a:r>
          </a:p>
        </p:txBody>
      </p:sp>
      <p:pic>
        <p:nvPicPr>
          <p:cNvPr id="5" name="Content Placeholder 4">
            <a:extLst>
              <a:ext uri="{FF2B5EF4-FFF2-40B4-BE49-F238E27FC236}">
                <a16:creationId xmlns:a16="http://schemas.microsoft.com/office/drawing/2014/main" id="{47A77D8C-84C4-487A-879D-A84016A6A2CA}"/>
              </a:ext>
            </a:extLst>
          </p:cNvPr>
          <p:cNvPicPr>
            <a:picLocks noGrp="1" noChangeAspect="1"/>
          </p:cNvPicPr>
          <p:nvPr>
            <p:ph idx="1"/>
          </p:nvPr>
        </p:nvPicPr>
        <p:blipFill rotWithShape="1">
          <a:blip r:embed="rId3"/>
          <a:srcRect l="12374" t="6500" r="6989" b="3778"/>
          <a:stretch/>
        </p:blipFill>
        <p:spPr>
          <a:xfrm>
            <a:off x="1085850" y="1236889"/>
            <a:ext cx="7372350" cy="4596492"/>
          </a:xfrm>
        </p:spPr>
      </p:pic>
    </p:spTree>
    <p:extLst>
      <p:ext uri="{BB962C8B-B14F-4D97-AF65-F5344CB8AC3E}">
        <p14:creationId xmlns:p14="http://schemas.microsoft.com/office/powerpoint/2010/main" val="40816356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B1CC1-4652-40A8-8017-E82FCED6F6A0}"/>
              </a:ext>
            </a:extLst>
          </p:cNvPr>
          <p:cNvSpPr>
            <a:spLocks noGrp="1"/>
          </p:cNvSpPr>
          <p:nvPr>
            <p:ph type="title"/>
          </p:nvPr>
        </p:nvSpPr>
        <p:spPr>
          <a:xfrm>
            <a:off x="893989" y="238539"/>
            <a:ext cx="10610623" cy="811033"/>
          </a:xfrm>
        </p:spPr>
        <p:txBody>
          <a:bodyPr>
            <a:normAutofit/>
          </a:bodyPr>
          <a:lstStyle/>
          <a:p>
            <a:r>
              <a:rPr lang="en-US" sz="1200" b="0" i="0" dirty="0">
                <a:solidFill>
                  <a:srgbClr val="333333"/>
                </a:solidFill>
                <a:effectLst/>
                <a:latin typeface="Arial" panose="020B0604020202020204" pitchFamily="34" charset="0"/>
              </a:rPr>
              <a:t>There are over 560 official Federally recognized tribal nations, the list of these is maintained by the US Dept. of Interior:</a:t>
            </a:r>
            <a:br>
              <a:rPr lang="en-US" sz="1200" b="0" i="0" dirty="0">
                <a:solidFill>
                  <a:srgbClr val="333333"/>
                </a:solidFill>
                <a:effectLst/>
                <a:latin typeface="Arial" panose="020B0604020202020204" pitchFamily="34" charset="0"/>
              </a:rPr>
            </a:br>
            <a:r>
              <a:rPr lang="en-US" sz="1200" b="0" i="0" dirty="0">
                <a:solidFill>
                  <a:srgbClr val="333333"/>
                </a:solidFill>
                <a:effectLst/>
                <a:latin typeface="Arial" panose="020B0604020202020204" pitchFamily="34" charset="0"/>
              </a:rPr>
              <a:t> </a:t>
            </a:r>
            <a:r>
              <a:rPr lang="en-US" sz="1200" b="0" i="0" u="none" strike="noStrike" dirty="0">
                <a:solidFill>
                  <a:srgbClr val="2954D1"/>
                </a:solidFill>
                <a:effectLst/>
                <a:latin typeface="Arial" panose="020B0604020202020204" pitchFamily="34" charset="0"/>
                <a:hlinkClick r:id="rId3"/>
              </a:rPr>
              <a:t>Federally Recognized Tribes.</a:t>
            </a:r>
            <a:endParaRPr lang="en-US" sz="2400" dirty="0"/>
          </a:p>
        </p:txBody>
      </p:sp>
      <p:pic>
        <p:nvPicPr>
          <p:cNvPr id="5" name="Content Placeholder 4">
            <a:extLst>
              <a:ext uri="{FF2B5EF4-FFF2-40B4-BE49-F238E27FC236}">
                <a16:creationId xmlns:a16="http://schemas.microsoft.com/office/drawing/2014/main" id="{46E30909-D347-46A3-99F4-A1C8B97B0943}"/>
              </a:ext>
            </a:extLst>
          </p:cNvPr>
          <p:cNvPicPr>
            <a:picLocks noGrp="1" noChangeAspect="1"/>
          </p:cNvPicPr>
          <p:nvPr>
            <p:ph idx="1"/>
          </p:nvPr>
        </p:nvPicPr>
        <p:blipFill rotWithShape="1">
          <a:blip r:embed="rId4"/>
          <a:srcRect t="13310" b="3497"/>
          <a:stretch/>
        </p:blipFill>
        <p:spPr>
          <a:xfrm>
            <a:off x="934855" y="1049572"/>
            <a:ext cx="8743905" cy="5265503"/>
          </a:xfrm>
        </p:spPr>
      </p:pic>
    </p:spTree>
    <p:extLst>
      <p:ext uri="{BB962C8B-B14F-4D97-AF65-F5344CB8AC3E}">
        <p14:creationId xmlns:p14="http://schemas.microsoft.com/office/powerpoint/2010/main" val="34535423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C3041-4CD1-4406-B254-87819E5F429E}"/>
              </a:ext>
            </a:extLst>
          </p:cNvPr>
          <p:cNvSpPr>
            <a:spLocks noGrp="1"/>
          </p:cNvSpPr>
          <p:nvPr>
            <p:ph type="title"/>
          </p:nvPr>
        </p:nvSpPr>
        <p:spPr>
          <a:xfrm>
            <a:off x="677334" y="609600"/>
            <a:ext cx="8596668" cy="410936"/>
          </a:xfrm>
        </p:spPr>
        <p:txBody>
          <a:bodyPr>
            <a:noAutofit/>
          </a:bodyPr>
          <a:lstStyle/>
          <a:p>
            <a:r>
              <a:rPr lang="en-US" sz="2400" dirty="0"/>
              <a:t>Restatement of the Law of American Indians </a:t>
            </a:r>
          </a:p>
        </p:txBody>
      </p:sp>
      <p:pic>
        <p:nvPicPr>
          <p:cNvPr id="5" name="Content Placeholder 4">
            <a:extLst>
              <a:ext uri="{FF2B5EF4-FFF2-40B4-BE49-F238E27FC236}">
                <a16:creationId xmlns:a16="http://schemas.microsoft.com/office/drawing/2014/main" id="{523F1EE1-3334-483A-B93E-D0A4ECD10AAB}"/>
              </a:ext>
            </a:extLst>
          </p:cNvPr>
          <p:cNvPicPr>
            <a:picLocks noGrp="1" noChangeAspect="1"/>
          </p:cNvPicPr>
          <p:nvPr>
            <p:ph idx="1"/>
          </p:nvPr>
        </p:nvPicPr>
        <p:blipFill rotWithShape="1">
          <a:blip r:embed="rId3"/>
          <a:srcRect t="6158" b="35959"/>
          <a:stretch/>
        </p:blipFill>
        <p:spPr>
          <a:xfrm>
            <a:off x="409074" y="1265465"/>
            <a:ext cx="9894255" cy="5592536"/>
          </a:xfrm>
        </p:spPr>
      </p:pic>
    </p:spTree>
    <p:extLst>
      <p:ext uri="{BB962C8B-B14F-4D97-AF65-F5344CB8AC3E}">
        <p14:creationId xmlns:p14="http://schemas.microsoft.com/office/powerpoint/2010/main" val="1790251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FD8FF-0F1B-4FAA-984E-1A4D6254D46D}"/>
              </a:ext>
            </a:extLst>
          </p:cNvPr>
          <p:cNvSpPr>
            <a:spLocks noGrp="1"/>
          </p:cNvSpPr>
          <p:nvPr>
            <p:ph type="title"/>
          </p:nvPr>
        </p:nvSpPr>
        <p:spPr>
          <a:xfrm>
            <a:off x="677334" y="609600"/>
            <a:ext cx="8596668" cy="390525"/>
          </a:xfrm>
        </p:spPr>
        <p:txBody>
          <a:bodyPr>
            <a:noAutofit/>
          </a:bodyPr>
          <a:lstStyle/>
          <a:p>
            <a:r>
              <a:rPr lang="en-US" sz="2800" dirty="0"/>
              <a:t>From the Law Library’s A-Z list of databases</a:t>
            </a:r>
          </a:p>
        </p:txBody>
      </p:sp>
      <p:pic>
        <p:nvPicPr>
          <p:cNvPr id="6" name="Content Placeholder 5">
            <a:extLst>
              <a:ext uri="{FF2B5EF4-FFF2-40B4-BE49-F238E27FC236}">
                <a16:creationId xmlns:a16="http://schemas.microsoft.com/office/drawing/2014/main" id="{9E713F7A-49CF-4A81-BDD7-8CCE0C0C8D25}"/>
              </a:ext>
            </a:extLst>
          </p:cNvPr>
          <p:cNvPicPr>
            <a:picLocks noGrp="1" noChangeAspect="1"/>
          </p:cNvPicPr>
          <p:nvPr>
            <p:ph sz="half" idx="1"/>
          </p:nvPr>
        </p:nvPicPr>
        <p:blipFill rotWithShape="1">
          <a:blip r:embed="rId3"/>
          <a:srcRect t="6255" b="3012"/>
          <a:stretch/>
        </p:blipFill>
        <p:spPr>
          <a:xfrm>
            <a:off x="61232" y="1575707"/>
            <a:ext cx="4820104" cy="4796518"/>
          </a:xfrm>
        </p:spPr>
      </p:pic>
      <p:pic>
        <p:nvPicPr>
          <p:cNvPr id="8" name="Content Placeholder 7">
            <a:extLst>
              <a:ext uri="{FF2B5EF4-FFF2-40B4-BE49-F238E27FC236}">
                <a16:creationId xmlns:a16="http://schemas.microsoft.com/office/drawing/2014/main" id="{DC6CD138-B6A2-45A2-B5ED-22CDEC2A119E}"/>
              </a:ext>
            </a:extLst>
          </p:cNvPr>
          <p:cNvPicPr>
            <a:picLocks noGrp="1" noChangeAspect="1"/>
          </p:cNvPicPr>
          <p:nvPr>
            <p:ph sz="half" idx="2"/>
          </p:nvPr>
        </p:nvPicPr>
        <p:blipFill rotWithShape="1">
          <a:blip r:embed="rId4"/>
          <a:srcRect t="11660" b="5353"/>
          <a:stretch/>
        </p:blipFill>
        <p:spPr>
          <a:xfrm>
            <a:off x="5089524" y="1861457"/>
            <a:ext cx="6691539" cy="4386943"/>
          </a:xfrm>
        </p:spPr>
      </p:pic>
    </p:spTree>
    <p:extLst>
      <p:ext uri="{BB962C8B-B14F-4D97-AF65-F5344CB8AC3E}">
        <p14:creationId xmlns:p14="http://schemas.microsoft.com/office/powerpoint/2010/main" val="27155004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333E4-7D2B-435E-9C28-CACBAC92B466}"/>
              </a:ext>
            </a:extLst>
          </p:cNvPr>
          <p:cNvSpPr>
            <a:spLocks noGrp="1"/>
          </p:cNvSpPr>
          <p:nvPr>
            <p:ph type="title"/>
          </p:nvPr>
        </p:nvSpPr>
        <p:spPr>
          <a:xfrm>
            <a:off x="1772712" y="533847"/>
            <a:ext cx="8911687" cy="1280890"/>
          </a:xfrm>
        </p:spPr>
        <p:txBody>
          <a:bodyPr/>
          <a:lstStyle/>
          <a:p>
            <a:r>
              <a:rPr lang="en-US" dirty="0"/>
              <a:t>American Indians and the American West</a:t>
            </a:r>
          </a:p>
        </p:txBody>
      </p:sp>
      <p:sp>
        <p:nvSpPr>
          <p:cNvPr id="4" name="Rectangle 1">
            <a:extLst>
              <a:ext uri="{FF2B5EF4-FFF2-40B4-BE49-F238E27FC236}">
                <a16:creationId xmlns:a16="http://schemas.microsoft.com/office/drawing/2014/main" id="{F58AB3C5-8019-4654-A4A9-025ABF3EDF9D}"/>
              </a:ext>
            </a:extLst>
          </p:cNvPr>
          <p:cNvSpPr>
            <a:spLocks noGrp="1" noChangeArrowheads="1"/>
          </p:cNvSpPr>
          <p:nvPr>
            <p:ph idx="1"/>
          </p:nvPr>
        </p:nvSpPr>
        <p:spPr bwMode="auto">
          <a:xfrm>
            <a:off x="838200" y="2108468"/>
            <a:ext cx="10515600" cy="378565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2954D1"/>
                </a:solidFill>
                <a:effectLst/>
                <a:cs typeface="Arial" panose="020B0604020202020204" pitchFamily="34" charset="0"/>
                <a:hlinkClick r:id="rId3"/>
              </a:rPr>
              <a:t>ProQuest History Vault: American Indians and the American West </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cs typeface="Arial" panose="020B0604020202020204" pitchFamily="34" charset="0"/>
              </a:rPr>
              <a:t>American Indians and the American West consists of one module on American Indians and the American West from 1809-1971. This module contains several collections focusing on the interaction between American Indians and the U.S. government in the 19th and 20th Centuries. Notable collections in this module from the 19th Century focus on Indian Removal from 1832-1840, the U.S. Army and American Indians in the years from the 1850s-1890s, including detailed coverage of Indian Wars. The featured collections on the 20th Century are Records of the Bureau of Indian Affairs and records from the Major Council Meetings of American Indian Tribes.</a:t>
            </a:r>
            <a:endParaRPr kumimoji="0" lang="en-US" altLang="en-US" sz="24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695994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E07F1-C647-40C2-A15B-A39A720870E0}"/>
              </a:ext>
            </a:extLst>
          </p:cNvPr>
          <p:cNvSpPr>
            <a:spLocks noGrp="1"/>
          </p:cNvSpPr>
          <p:nvPr>
            <p:ph type="title"/>
          </p:nvPr>
        </p:nvSpPr>
        <p:spPr>
          <a:xfrm>
            <a:off x="2228144" y="365125"/>
            <a:ext cx="9125656" cy="411919"/>
          </a:xfrm>
        </p:spPr>
        <p:txBody>
          <a:bodyPr>
            <a:noAutofit/>
          </a:bodyPr>
          <a:lstStyle/>
          <a:p>
            <a:r>
              <a:rPr lang="en-US" sz="3200" dirty="0"/>
              <a:t>National Indian Law Library</a:t>
            </a:r>
          </a:p>
        </p:txBody>
      </p:sp>
      <p:pic>
        <p:nvPicPr>
          <p:cNvPr id="5" name="Content Placeholder 4">
            <a:extLst>
              <a:ext uri="{FF2B5EF4-FFF2-40B4-BE49-F238E27FC236}">
                <a16:creationId xmlns:a16="http://schemas.microsoft.com/office/drawing/2014/main" id="{E5FDA3FC-9195-4E84-918F-7BEE15A9FA12}"/>
              </a:ext>
            </a:extLst>
          </p:cNvPr>
          <p:cNvPicPr>
            <a:picLocks noGrp="1" noChangeAspect="1"/>
          </p:cNvPicPr>
          <p:nvPr>
            <p:ph idx="1"/>
          </p:nvPr>
        </p:nvPicPr>
        <p:blipFill rotWithShape="1">
          <a:blip r:embed="rId3"/>
          <a:srcRect l="18109" t="6804" r="20203" b="15319"/>
          <a:stretch/>
        </p:blipFill>
        <p:spPr>
          <a:xfrm>
            <a:off x="2420711" y="1400174"/>
            <a:ext cx="4772025" cy="4286251"/>
          </a:xfrm>
        </p:spPr>
      </p:pic>
    </p:spTree>
    <p:extLst>
      <p:ext uri="{BB962C8B-B14F-4D97-AF65-F5344CB8AC3E}">
        <p14:creationId xmlns:p14="http://schemas.microsoft.com/office/powerpoint/2010/main" val="17177856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22266-5B23-4AE4-A90F-374D9953F4AC}"/>
              </a:ext>
            </a:extLst>
          </p:cNvPr>
          <p:cNvSpPr>
            <a:spLocks noGrp="1"/>
          </p:cNvSpPr>
          <p:nvPr>
            <p:ph type="title"/>
          </p:nvPr>
        </p:nvSpPr>
        <p:spPr>
          <a:xfrm>
            <a:off x="677334" y="609600"/>
            <a:ext cx="8596668" cy="617621"/>
          </a:xfrm>
        </p:spPr>
        <p:txBody>
          <a:bodyPr>
            <a:normAutofit fontScale="90000"/>
          </a:bodyPr>
          <a:lstStyle/>
          <a:p>
            <a:r>
              <a:rPr lang="en-US" dirty="0"/>
              <a:t>U.S.</a:t>
            </a:r>
          </a:p>
        </p:txBody>
      </p:sp>
      <p:sp>
        <p:nvSpPr>
          <p:cNvPr id="3" name="Content Placeholder 2">
            <a:extLst>
              <a:ext uri="{FF2B5EF4-FFF2-40B4-BE49-F238E27FC236}">
                <a16:creationId xmlns:a16="http://schemas.microsoft.com/office/drawing/2014/main" id="{A0E5E36B-BF0B-48AD-B320-72E7FF512581}"/>
              </a:ext>
            </a:extLst>
          </p:cNvPr>
          <p:cNvSpPr>
            <a:spLocks noGrp="1"/>
          </p:cNvSpPr>
          <p:nvPr>
            <p:ph idx="1"/>
          </p:nvPr>
        </p:nvSpPr>
        <p:spPr>
          <a:xfrm>
            <a:off x="677334" y="1459833"/>
            <a:ext cx="8596668" cy="4581530"/>
          </a:xfrm>
        </p:spPr>
        <p:txBody>
          <a:bodyPr/>
          <a:lstStyle/>
          <a:p>
            <a:r>
              <a:rPr lang="en-US" dirty="0"/>
              <a:t>Eras</a:t>
            </a:r>
          </a:p>
          <a:p>
            <a:pPr lvl="1"/>
            <a:r>
              <a:rPr lang="en-US" dirty="0"/>
              <a:t>Treaties</a:t>
            </a:r>
          </a:p>
          <a:p>
            <a:pPr lvl="1"/>
            <a:r>
              <a:rPr lang="en-US" dirty="0"/>
              <a:t>War</a:t>
            </a:r>
          </a:p>
          <a:p>
            <a:pPr lvl="1"/>
            <a:r>
              <a:rPr lang="en-US" dirty="0"/>
              <a:t>Assimilation / Dawes Act</a:t>
            </a:r>
          </a:p>
          <a:p>
            <a:pPr lvl="1"/>
            <a:r>
              <a:rPr lang="en-US" dirty="0"/>
              <a:t>Indian Reorganization Act / IRA Constitutions</a:t>
            </a:r>
          </a:p>
          <a:p>
            <a:pPr lvl="1"/>
            <a:r>
              <a:rPr lang="en-US" dirty="0"/>
              <a:t>Termination</a:t>
            </a:r>
          </a:p>
          <a:p>
            <a:pPr lvl="1"/>
            <a:r>
              <a:rPr lang="en-US" dirty="0"/>
              <a:t>Self-Determination</a:t>
            </a:r>
          </a:p>
          <a:p>
            <a:pPr lvl="1"/>
            <a:endParaRPr lang="en-US" dirty="0"/>
          </a:p>
        </p:txBody>
      </p:sp>
    </p:spTree>
    <p:extLst>
      <p:ext uri="{BB962C8B-B14F-4D97-AF65-F5344CB8AC3E}">
        <p14:creationId xmlns:p14="http://schemas.microsoft.com/office/powerpoint/2010/main" val="17663249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1B02D-18E2-4F1D-97D1-BF06CC00652D}"/>
              </a:ext>
            </a:extLst>
          </p:cNvPr>
          <p:cNvSpPr>
            <a:spLocks noGrp="1"/>
          </p:cNvSpPr>
          <p:nvPr>
            <p:ph type="title"/>
          </p:nvPr>
        </p:nvSpPr>
        <p:spPr>
          <a:xfrm>
            <a:off x="677334" y="609600"/>
            <a:ext cx="8596668" cy="427264"/>
          </a:xfrm>
        </p:spPr>
        <p:txBody>
          <a:bodyPr>
            <a:normAutofit fontScale="90000"/>
          </a:bodyPr>
          <a:lstStyle/>
          <a:p>
            <a:r>
              <a:rPr lang="en-US" dirty="0"/>
              <a:t>The 1950’s  - An AI view</a:t>
            </a:r>
          </a:p>
        </p:txBody>
      </p:sp>
      <p:sp>
        <p:nvSpPr>
          <p:cNvPr id="3" name="Content Placeholder 2">
            <a:extLst>
              <a:ext uri="{FF2B5EF4-FFF2-40B4-BE49-F238E27FC236}">
                <a16:creationId xmlns:a16="http://schemas.microsoft.com/office/drawing/2014/main" id="{5D19F820-6ED5-4B98-B1BB-BCD0FA67711B}"/>
              </a:ext>
            </a:extLst>
          </p:cNvPr>
          <p:cNvSpPr>
            <a:spLocks noGrp="1"/>
          </p:cNvSpPr>
          <p:nvPr>
            <p:ph sz="half" idx="1"/>
          </p:nvPr>
        </p:nvSpPr>
        <p:spPr>
          <a:xfrm>
            <a:off x="677334" y="1351189"/>
            <a:ext cx="4184035" cy="4690172"/>
          </a:xfrm>
        </p:spPr>
        <p:txBody>
          <a:bodyPr>
            <a:normAutofit fontScale="55000" lnSpcReduction="20000"/>
          </a:bodyPr>
          <a:lstStyle/>
          <a:p>
            <a:pPr algn="l" fontAlgn="ctr"/>
            <a:r>
              <a:rPr lang="en-US" b="0" i="0" dirty="0">
                <a:solidFill>
                  <a:srgbClr val="001D35"/>
                </a:solidFill>
                <a:effectLst/>
                <a:highlight>
                  <a:srgbClr val="FFFF00"/>
                </a:highlight>
                <a:latin typeface="Google Sans"/>
              </a:rPr>
              <a:t>House Concurrent Resolution 108 (HCR 108), </a:t>
            </a:r>
            <a:r>
              <a:rPr lang="en-US" b="0" i="0" dirty="0">
                <a:solidFill>
                  <a:srgbClr val="001D35"/>
                </a:solidFill>
                <a:effectLst/>
                <a:latin typeface="Google Sans"/>
              </a:rPr>
              <a:t>passed in 1953, marked the beginning of the Termination Era, a period when the federal government revoked the status of many Native American tribes: </a:t>
            </a:r>
          </a:p>
          <a:p>
            <a:pPr algn="l">
              <a:buFont typeface="Arial" panose="020B0604020202020204" pitchFamily="34" charset="0"/>
              <a:buChar char="•"/>
            </a:pPr>
            <a:r>
              <a:rPr lang="en-US" b="1" i="0" dirty="0">
                <a:solidFill>
                  <a:srgbClr val="001D35"/>
                </a:solidFill>
                <a:effectLst/>
                <a:latin typeface="Google Sans"/>
              </a:rPr>
              <a:t>Purpose</a:t>
            </a:r>
            <a:endParaRPr lang="en-US" b="0" i="0" dirty="0">
              <a:solidFill>
                <a:srgbClr val="001D35"/>
              </a:solidFill>
              <a:effectLst/>
              <a:latin typeface="Google Sans"/>
            </a:endParaRPr>
          </a:p>
          <a:p>
            <a:pPr algn="l" fontAlgn="ctr">
              <a:buFont typeface="Arial" panose="020B0604020202020204" pitchFamily="34" charset="0"/>
              <a:buChar char="•"/>
            </a:pPr>
            <a:r>
              <a:rPr lang="en-US" b="0" i="0" dirty="0">
                <a:solidFill>
                  <a:srgbClr val="001D35"/>
                </a:solidFill>
                <a:effectLst/>
                <a:latin typeface="Google Sans"/>
              </a:rPr>
              <a:t>The resolution's intent was to end the special relationship between the federal government and tribes, and to make Native Americans subject to the same laws and responsibilities as other US citizens. </a:t>
            </a:r>
          </a:p>
          <a:p>
            <a:pPr algn="l">
              <a:buFont typeface="Arial" panose="020B0604020202020204" pitchFamily="34" charset="0"/>
              <a:buChar char="•"/>
            </a:pPr>
            <a:r>
              <a:rPr lang="en-US" b="1" i="0" dirty="0">
                <a:solidFill>
                  <a:srgbClr val="001D35"/>
                </a:solidFill>
                <a:effectLst/>
                <a:latin typeface="Google Sans"/>
              </a:rPr>
              <a:t>Effects</a:t>
            </a:r>
            <a:endParaRPr lang="en-US" b="0" i="0" dirty="0">
              <a:solidFill>
                <a:srgbClr val="001D35"/>
              </a:solidFill>
              <a:effectLst/>
              <a:latin typeface="Google Sans"/>
            </a:endParaRPr>
          </a:p>
          <a:p>
            <a:pPr algn="l" fontAlgn="ctr">
              <a:buFont typeface="Arial" panose="020B0604020202020204" pitchFamily="34" charset="0"/>
              <a:buChar char="•"/>
            </a:pPr>
            <a:r>
              <a:rPr lang="en-US" b="0" i="0" dirty="0">
                <a:solidFill>
                  <a:srgbClr val="001D35"/>
                </a:solidFill>
                <a:effectLst/>
                <a:latin typeface="Google Sans"/>
              </a:rPr>
              <a:t>Termination ended federal aid and services to tribes, and ended federal trust status for their reservations. It also transferred federal jurisdiction over civil and criminal matters on reservations to state authorities. </a:t>
            </a:r>
          </a:p>
          <a:p>
            <a:pPr algn="l">
              <a:buFont typeface="Arial" panose="020B0604020202020204" pitchFamily="34" charset="0"/>
              <a:buChar char="•"/>
            </a:pPr>
            <a:r>
              <a:rPr lang="en-US" b="1" i="0" dirty="0">
                <a:solidFill>
                  <a:srgbClr val="001D35"/>
                </a:solidFill>
                <a:effectLst/>
                <a:latin typeface="Google Sans"/>
              </a:rPr>
              <a:t>Tribes affected</a:t>
            </a:r>
            <a:endParaRPr lang="en-US" b="0" i="0" dirty="0">
              <a:solidFill>
                <a:srgbClr val="001D35"/>
              </a:solidFill>
              <a:effectLst/>
              <a:latin typeface="Google Sans"/>
            </a:endParaRPr>
          </a:p>
          <a:p>
            <a:pPr algn="l" fontAlgn="ctr">
              <a:buFont typeface="Arial" panose="020B0604020202020204" pitchFamily="34" charset="0"/>
              <a:buChar char="•"/>
            </a:pPr>
            <a:r>
              <a:rPr lang="en-US" b="0" i="0" dirty="0">
                <a:solidFill>
                  <a:srgbClr val="001D35"/>
                </a:solidFill>
                <a:effectLst/>
                <a:latin typeface="Google Sans"/>
              </a:rPr>
              <a:t>The Flathead, Klamath, Menominee, Potawatomi, and Turtle Mountain Chippewa tribes were immediately terminated, along with all tribes in California, New York, Florida, and Texas. </a:t>
            </a:r>
          </a:p>
          <a:p>
            <a:pPr algn="l">
              <a:buFont typeface="Arial" panose="020B0604020202020204" pitchFamily="34" charset="0"/>
              <a:buChar char="•"/>
            </a:pPr>
            <a:r>
              <a:rPr lang="en-US" b="1" i="0" dirty="0">
                <a:solidFill>
                  <a:srgbClr val="001D35"/>
                </a:solidFill>
                <a:effectLst/>
                <a:latin typeface="Google Sans"/>
              </a:rPr>
              <a:t>Individual members</a:t>
            </a:r>
            <a:endParaRPr lang="en-US" b="0" i="0" dirty="0">
              <a:solidFill>
                <a:srgbClr val="001D35"/>
              </a:solidFill>
              <a:effectLst/>
              <a:latin typeface="Google Sans"/>
            </a:endParaRPr>
          </a:p>
          <a:p>
            <a:pPr algn="l" fontAlgn="ctr">
              <a:buFont typeface="Arial" panose="020B0604020202020204" pitchFamily="34" charset="0"/>
              <a:buChar char="•"/>
            </a:pPr>
            <a:r>
              <a:rPr lang="en-US" b="0" i="0" dirty="0">
                <a:solidFill>
                  <a:srgbClr val="001D35"/>
                </a:solidFill>
                <a:effectLst/>
                <a:latin typeface="Google Sans"/>
              </a:rPr>
              <a:t>Individual members of terminated tribes became full US citizens. </a:t>
            </a:r>
          </a:p>
          <a:p>
            <a:pPr algn="l">
              <a:buFont typeface="Arial" panose="020B0604020202020204" pitchFamily="34" charset="0"/>
              <a:buChar char="•"/>
            </a:pPr>
            <a:r>
              <a:rPr lang="en-US" b="1" i="0" dirty="0">
                <a:solidFill>
                  <a:srgbClr val="001D35"/>
                </a:solidFill>
                <a:effectLst/>
                <a:latin typeface="Google Sans"/>
              </a:rPr>
              <a:t>Other consequences</a:t>
            </a:r>
            <a:endParaRPr lang="en-US" b="0" i="0" dirty="0">
              <a:solidFill>
                <a:srgbClr val="001D35"/>
              </a:solidFill>
              <a:effectLst/>
              <a:latin typeface="Google Sans"/>
            </a:endParaRPr>
          </a:p>
          <a:p>
            <a:pPr algn="l" fontAlgn="ctr">
              <a:buFont typeface="Arial" panose="020B0604020202020204" pitchFamily="34" charset="0"/>
              <a:buChar char="•"/>
            </a:pPr>
            <a:r>
              <a:rPr lang="en-US" b="0" i="0" dirty="0">
                <a:solidFill>
                  <a:srgbClr val="001D35"/>
                </a:solidFill>
                <a:effectLst/>
                <a:latin typeface="Google Sans"/>
              </a:rPr>
              <a:t>The termination policy led to the removal of approximately 1,365,000 acres of land from trust protection, affecting 11,000 Indians. </a:t>
            </a:r>
          </a:p>
          <a:p>
            <a:pPr algn="l"/>
            <a:r>
              <a:rPr lang="en-US" b="0" i="0" dirty="0">
                <a:solidFill>
                  <a:srgbClr val="001D35"/>
                </a:solidFill>
                <a:effectLst/>
                <a:latin typeface="Google Sans"/>
              </a:rPr>
              <a:t>Some tribes were able to successfully testify before Congress and avoid termination, including the Iroquois Confederation of the Six Nations and the Flathead Tribes. </a:t>
            </a:r>
          </a:p>
          <a:p>
            <a:endParaRPr lang="en-US" dirty="0"/>
          </a:p>
        </p:txBody>
      </p:sp>
      <p:sp>
        <p:nvSpPr>
          <p:cNvPr id="5" name="Rectangle 1">
            <a:extLst>
              <a:ext uri="{FF2B5EF4-FFF2-40B4-BE49-F238E27FC236}">
                <a16:creationId xmlns:a16="http://schemas.microsoft.com/office/drawing/2014/main" id="{B3CCC828-1EDA-45FF-8A2B-792F201F7586}"/>
              </a:ext>
            </a:extLst>
          </p:cNvPr>
          <p:cNvSpPr>
            <a:spLocks noGrp="1" noChangeArrowheads="1"/>
          </p:cNvSpPr>
          <p:nvPr>
            <p:ph sz="half" idx="2"/>
          </p:nvPr>
        </p:nvSpPr>
        <p:spPr bwMode="auto">
          <a:xfrm>
            <a:off x="5089525" y="1525864"/>
            <a:ext cx="6261073" cy="431268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3174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1D35"/>
                </a:solidFill>
                <a:effectLst/>
                <a:highlight>
                  <a:srgbClr val="FFFF00"/>
                </a:highlight>
                <a:latin typeface="Google Sans"/>
              </a:rPr>
              <a:t>Public Law 83-280, also known as Public Law 280 (PL 280),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1D35"/>
                </a:solidFill>
                <a:effectLst/>
                <a:latin typeface="Google Sans"/>
              </a:rPr>
              <a:t>is a law that was passed by Congress in 1953 to change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1D35"/>
                </a:solidFill>
                <a:effectLst/>
                <a:latin typeface="Google Sans"/>
              </a:rPr>
              <a:t>the distribution of criminal jurisdiction in Indian Country: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rgbClr val="001D35"/>
                </a:solidFill>
                <a:effectLst/>
                <a:latin typeface="Google Sans"/>
              </a:rPr>
              <a:t>Transfer of jurisdiction</a:t>
            </a:r>
            <a:r>
              <a:rPr kumimoji="0" lang="en-US" altLang="en-US" sz="1200" b="0" i="0" u="none" strike="noStrike" cap="none" normalizeH="0" baseline="0" dirty="0">
                <a:ln>
                  <a:noFill/>
                </a:ln>
                <a:solidFill>
                  <a:srgbClr val="001D35"/>
                </a:solidFill>
                <a:effectLst/>
                <a:latin typeface="Google Sans"/>
              </a:rPr>
              <a:t>: PL 280 transferred criminal jurisdiction </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200" b="0" i="0" u="none" strike="noStrike" cap="none" normalizeH="0" baseline="0" dirty="0">
                <a:ln>
                  <a:noFill/>
                </a:ln>
                <a:solidFill>
                  <a:srgbClr val="001D35"/>
                </a:solidFill>
                <a:effectLst/>
                <a:latin typeface="Google Sans"/>
              </a:rPr>
              <a:t>over most crimes in Indian Country from the federal government </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200" b="0" i="0" u="none" strike="noStrike" cap="none" normalizeH="0" baseline="0" dirty="0">
                <a:ln>
                  <a:noFill/>
                </a:ln>
                <a:solidFill>
                  <a:srgbClr val="001D35"/>
                </a:solidFill>
                <a:effectLst/>
                <a:latin typeface="Google Sans"/>
              </a:rPr>
              <a:t>to six states: Alaska, California, Minnesota, Nebraska, Oregon, and Wisconsin.</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200" b="1" i="0" u="none" strike="noStrike" cap="none" normalizeH="0" baseline="0" dirty="0">
              <a:ln>
                <a:noFill/>
              </a:ln>
              <a:solidFill>
                <a:srgbClr val="001D35"/>
              </a:solidFill>
              <a:effectLst/>
              <a:latin typeface="Google Sans"/>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rgbClr val="001D35"/>
                </a:solidFill>
                <a:effectLst/>
                <a:latin typeface="Google Sans"/>
              </a:rPr>
              <a:t>Civil jurisdiction</a:t>
            </a:r>
            <a:r>
              <a:rPr kumimoji="0" lang="en-US" altLang="en-US" sz="1200" b="0" i="0" u="none" strike="noStrike" cap="none" normalizeH="0" baseline="0" dirty="0">
                <a:ln>
                  <a:noFill/>
                </a:ln>
                <a:solidFill>
                  <a:srgbClr val="001D35"/>
                </a:solidFill>
                <a:effectLst/>
                <a:latin typeface="Google Sans"/>
              </a:rPr>
              <a:t>: </a:t>
            </a:r>
            <a:r>
              <a:rPr kumimoji="0" lang="en-US" altLang="en-US" sz="1100" b="0" i="0" u="none" strike="noStrike" cap="none" normalizeH="0" baseline="0" dirty="0">
                <a:ln>
                  <a:noFill/>
                </a:ln>
                <a:solidFill>
                  <a:srgbClr val="001D35"/>
                </a:solidFill>
                <a:effectLst/>
                <a:latin typeface="Google Sans"/>
              </a:rPr>
              <a:t>PL 280 also allowed state courts to handle civil litigation </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100" b="0" i="0" u="none" strike="noStrike" cap="none" normalizeH="0" baseline="0" dirty="0">
                <a:ln>
                  <a:noFill/>
                </a:ln>
                <a:solidFill>
                  <a:srgbClr val="001D35"/>
                </a:solidFill>
                <a:effectLst/>
                <a:latin typeface="Google Sans"/>
              </a:rPr>
              <a:t>that had previously been under the jurisdiction of tribal or federal courts.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200" b="1" i="0" u="none" strike="noStrike" cap="none" normalizeH="0" baseline="0" dirty="0">
              <a:ln>
                <a:noFill/>
              </a:ln>
              <a:solidFill>
                <a:srgbClr val="001D35"/>
              </a:solidFill>
              <a:effectLst/>
              <a:latin typeface="Google Sans"/>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rgbClr val="001D35"/>
                </a:solidFill>
                <a:effectLst/>
                <a:latin typeface="Google Sans"/>
              </a:rPr>
              <a:t>Optional adoption</a:t>
            </a:r>
            <a:r>
              <a:rPr kumimoji="0" lang="en-US" altLang="en-US" sz="1200" b="0" i="0" u="none" strike="noStrike" cap="none" normalizeH="0" baseline="0" dirty="0">
                <a:ln>
                  <a:noFill/>
                </a:ln>
                <a:solidFill>
                  <a:srgbClr val="001D35"/>
                </a:solidFill>
                <a:effectLst/>
                <a:latin typeface="Google Sans"/>
              </a:rPr>
              <a:t>: Adoption of PL 280 was optional for other states.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200" b="0" i="0" u="none" strike="noStrike" cap="none" normalizeH="0" baseline="0" dirty="0">
              <a:ln>
                <a:noFill/>
              </a:ln>
              <a:solidFill>
                <a:srgbClr val="001D35"/>
              </a:solidFill>
              <a:effectLst/>
              <a:latin typeface="Google 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1D35"/>
                </a:solidFill>
                <a:effectLst/>
                <a:latin typeface="Google Sans"/>
              </a:rPr>
              <a:t>PL 280 did not give states the power to:</a:t>
            </a:r>
            <a:endParaRPr kumimoji="0" lang="en-US" altLang="en-US" sz="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001D35"/>
                </a:solidFill>
                <a:effectLst/>
                <a:latin typeface="Google Sans"/>
              </a:rPr>
              <a:t>Regulate tribes or lands held in trust by the United States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001D35"/>
                </a:solidFill>
                <a:effectLst/>
                <a:latin typeface="Google Sans"/>
              </a:rPr>
              <a:t>Impose state taxes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001D35"/>
                </a:solidFill>
                <a:effectLst/>
                <a:latin typeface="Google Sans"/>
              </a:rPr>
              <a:t>Violate federally guaranteed tribal hunting, trapping, and fishing rights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001D35"/>
                </a:solidFill>
                <a:effectLst/>
                <a:latin typeface="Google Sans"/>
              </a:rPr>
              <a:t>Interfere with basic tribal governmental functions like domestic relations and enrollment </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1200" dirty="0">
              <a:solidFill>
                <a:srgbClr val="001D35"/>
              </a:solidFill>
              <a:latin typeface="Google Sans"/>
            </a:endParaRP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200" b="0" i="0" u="none" strike="noStrike" cap="none" normalizeH="0" baseline="0" dirty="0">
              <a:ln>
                <a:noFill/>
              </a:ln>
              <a:solidFill>
                <a:srgbClr val="001D35"/>
              </a:solidFill>
              <a:effectLst/>
              <a:latin typeface="Google 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1D35"/>
                </a:solidFill>
                <a:effectLst/>
                <a:latin typeface="Google Sans"/>
              </a:rPr>
              <a:t>Some say that PL 280 limits Native nations' ability to make decisions about their own safety.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1D35"/>
                </a:solidFill>
                <a:effectLst/>
                <a:latin typeface="Google Sans"/>
              </a:rPr>
              <a:t>Others say that research is needed to understand how PL 280 impacts crime victimization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1D35"/>
                </a:solidFill>
                <a:effectLst/>
                <a:latin typeface="Google Sans"/>
              </a:rPr>
              <a:t>and police response times in Indian Country.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67958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B7E86-D85A-4B9A-8BC7-6E051CF4453C}"/>
              </a:ext>
            </a:extLst>
          </p:cNvPr>
          <p:cNvSpPr>
            <a:spLocks noGrp="1"/>
          </p:cNvSpPr>
          <p:nvPr>
            <p:ph type="title"/>
          </p:nvPr>
        </p:nvSpPr>
        <p:spPr>
          <a:xfrm>
            <a:off x="677334" y="609600"/>
            <a:ext cx="8596668" cy="304800"/>
          </a:xfrm>
        </p:spPr>
        <p:txBody>
          <a:bodyPr>
            <a:noAutofit/>
          </a:bodyPr>
          <a:lstStyle/>
          <a:p>
            <a:r>
              <a:rPr lang="en-US" sz="2800" dirty="0"/>
              <a:t>International Law and the </a:t>
            </a:r>
            <a:r>
              <a:rPr lang="en-US" sz="2800" dirty="0" err="1"/>
              <a:t>BlueBook</a:t>
            </a:r>
            <a:endParaRPr lang="en-US" sz="2800" dirty="0"/>
          </a:p>
        </p:txBody>
      </p:sp>
      <p:pic>
        <p:nvPicPr>
          <p:cNvPr id="5" name="Content Placeholder 4">
            <a:extLst>
              <a:ext uri="{FF2B5EF4-FFF2-40B4-BE49-F238E27FC236}">
                <a16:creationId xmlns:a16="http://schemas.microsoft.com/office/drawing/2014/main" id="{B1C96B49-64A6-48C9-80AB-78919D9B95E2}"/>
              </a:ext>
            </a:extLst>
          </p:cNvPr>
          <p:cNvPicPr>
            <a:picLocks noGrp="1" noChangeAspect="1"/>
          </p:cNvPicPr>
          <p:nvPr>
            <p:ph idx="1"/>
          </p:nvPr>
        </p:nvPicPr>
        <p:blipFill rotWithShape="1">
          <a:blip r:embed="rId3"/>
          <a:srcRect t="8666" b="16874"/>
          <a:stretch/>
        </p:blipFill>
        <p:spPr>
          <a:xfrm>
            <a:off x="677863" y="1514476"/>
            <a:ext cx="8596312" cy="3600450"/>
          </a:xfrm>
        </p:spPr>
      </p:pic>
    </p:spTree>
    <p:extLst>
      <p:ext uri="{BB962C8B-B14F-4D97-AF65-F5344CB8AC3E}">
        <p14:creationId xmlns:p14="http://schemas.microsoft.com/office/powerpoint/2010/main" val="38840164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DFDA6-9B6A-4DE4-B7C4-150F6EB09563}"/>
              </a:ext>
            </a:extLst>
          </p:cNvPr>
          <p:cNvSpPr>
            <a:spLocks noGrp="1"/>
          </p:cNvSpPr>
          <p:nvPr>
            <p:ph type="title"/>
          </p:nvPr>
        </p:nvSpPr>
        <p:spPr>
          <a:xfrm>
            <a:off x="677334" y="609600"/>
            <a:ext cx="8596668" cy="682487"/>
          </a:xfrm>
        </p:spPr>
        <p:txBody>
          <a:bodyPr/>
          <a:lstStyle/>
          <a:p>
            <a:r>
              <a:rPr lang="en-US" dirty="0"/>
              <a:t>Termination</a:t>
            </a:r>
          </a:p>
        </p:txBody>
      </p:sp>
      <p:pic>
        <p:nvPicPr>
          <p:cNvPr id="5" name="Content Placeholder 4">
            <a:extLst>
              <a:ext uri="{FF2B5EF4-FFF2-40B4-BE49-F238E27FC236}">
                <a16:creationId xmlns:a16="http://schemas.microsoft.com/office/drawing/2014/main" id="{E67A4360-3622-402F-A2CE-AC5BDB19FFD7}"/>
              </a:ext>
            </a:extLst>
          </p:cNvPr>
          <p:cNvPicPr>
            <a:picLocks noGrp="1" noChangeAspect="1"/>
          </p:cNvPicPr>
          <p:nvPr>
            <p:ph idx="1"/>
          </p:nvPr>
        </p:nvPicPr>
        <p:blipFill rotWithShape="1">
          <a:blip r:embed="rId3"/>
          <a:srcRect t="7946" b="4591"/>
          <a:stretch/>
        </p:blipFill>
        <p:spPr>
          <a:xfrm>
            <a:off x="934597" y="1253218"/>
            <a:ext cx="8082844" cy="5421086"/>
          </a:xfrm>
        </p:spPr>
      </p:pic>
    </p:spTree>
    <p:extLst>
      <p:ext uri="{BB962C8B-B14F-4D97-AF65-F5344CB8AC3E}">
        <p14:creationId xmlns:p14="http://schemas.microsoft.com/office/powerpoint/2010/main" val="10035963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C0564-244E-4440-8D2C-E3A0E60BBD6C}"/>
              </a:ext>
            </a:extLst>
          </p:cNvPr>
          <p:cNvSpPr>
            <a:spLocks noGrp="1"/>
          </p:cNvSpPr>
          <p:nvPr>
            <p:ph type="title"/>
          </p:nvPr>
        </p:nvSpPr>
        <p:spPr>
          <a:xfrm>
            <a:off x="1679670" y="365125"/>
            <a:ext cx="9674130" cy="1659618"/>
          </a:xfrm>
        </p:spPr>
        <p:txBody>
          <a:bodyPr>
            <a:normAutofit fontScale="90000"/>
          </a:bodyPr>
          <a:lstStyle/>
          <a:p>
            <a:r>
              <a:rPr lang="en-US" dirty="0"/>
              <a:t>Indian Claims Insight</a:t>
            </a:r>
            <a:br>
              <a:rPr lang="en-US" dirty="0"/>
            </a:br>
            <a:br>
              <a:rPr lang="en-US" dirty="0"/>
            </a:br>
            <a:endParaRPr lang="en-US" dirty="0"/>
          </a:p>
        </p:txBody>
      </p:sp>
      <p:sp>
        <p:nvSpPr>
          <p:cNvPr id="4" name="Rectangle 1">
            <a:extLst>
              <a:ext uri="{FF2B5EF4-FFF2-40B4-BE49-F238E27FC236}">
                <a16:creationId xmlns:a16="http://schemas.microsoft.com/office/drawing/2014/main" id="{2F83578A-27A1-455B-AABA-60A6DDE2C695}"/>
              </a:ext>
            </a:extLst>
          </p:cNvPr>
          <p:cNvSpPr>
            <a:spLocks noGrp="1" noChangeArrowheads="1"/>
          </p:cNvSpPr>
          <p:nvPr>
            <p:ph idx="1"/>
          </p:nvPr>
        </p:nvSpPr>
        <p:spPr bwMode="auto">
          <a:xfrm>
            <a:off x="838200" y="1847584"/>
            <a:ext cx="6730093" cy="360098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2954D1"/>
                </a:solidFill>
                <a:effectLst/>
                <a:cs typeface="Arial" panose="020B0604020202020204" pitchFamily="34" charset="0"/>
                <a:hlinkClick r:id="rId3"/>
              </a:rPr>
              <a:t>ProQuest Indian Claims Insight </a:t>
            </a:r>
            <a:r>
              <a:rPr kumimoji="0" lang="en-US" altLang="en-US" sz="2400" b="0" i="0" u="none" strike="noStrike" cap="none" normalizeH="0" baseline="0" dirty="0">
                <a:ln>
                  <a:noFill/>
                </a:ln>
                <a:solidFill>
                  <a:srgbClr val="000000"/>
                </a:solidFill>
                <a:effectLst/>
                <a:cs typeface="Arial" panose="020B0604020202020204" pitchFamily="34" charset="0"/>
              </a:rPr>
              <a:t>Includes: Pre-1948: claims presented to Congress and/or brought before the Court of Claims; 1948-1978: Indian Claims Commission, including briefs, docket books, decisions, expert testimony, oral transcripts; post-1978: Claims brought before the US Court ...</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cs typeface="Arial" panose="020B0604020202020204" pitchFamily="34" charset="0"/>
              </a:rPr>
              <a:t>Indian Claims Insight</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800" dirty="0">
              <a:solidFill>
                <a:srgbClr val="000000"/>
              </a:solidFill>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1369609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1B477-7374-43D4-A89E-76AD0EDC4E56}"/>
              </a:ext>
            </a:extLst>
          </p:cNvPr>
          <p:cNvSpPr>
            <a:spLocks noGrp="1"/>
          </p:cNvSpPr>
          <p:nvPr>
            <p:ph type="title"/>
          </p:nvPr>
        </p:nvSpPr>
        <p:spPr>
          <a:xfrm>
            <a:off x="677334" y="293914"/>
            <a:ext cx="8596668" cy="416379"/>
          </a:xfrm>
        </p:spPr>
        <p:txBody>
          <a:bodyPr>
            <a:noAutofit/>
          </a:bodyPr>
          <a:lstStyle/>
          <a:p>
            <a:r>
              <a:rPr lang="en-US" sz="2400" dirty="0"/>
              <a:t>Suggested Readings - 1973 to present</a:t>
            </a:r>
          </a:p>
        </p:txBody>
      </p:sp>
      <p:sp>
        <p:nvSpPr>
          <p:cNvPr id="3" name="Content Placeholder 2">
            <a:extLst>
              <a:ext uri="{FF2B5EF4-FFF2-40B4-BE49-F238E27FC236}">
                <a16:creationId xmlns:a16="http://schemas.microsoft.com/office/drawing/2014/main" id="{07EB8930-D4A6-423C-A802-80D05656BB3F}"/>
              </a:ext>
            </a:extLst>
          </p:cNvPr>
          <p:cNvSpPr>
            <a:spLocks noGrp="1"/>
          </p:cNvSpPr>
          <p:nvPr>
            <p:ph idx="1"/>
          </p:nvPr>
        </p:nvSpPr>
        <p:spPr>
          <a:xfrm>
            <a:off x="677334" y="747032"/>
            <a:ext cx="8596668" cy="5968093"/>
          </a:xfrm>
        </p:spPr>
        <p:txBody>
          <a:bodyPr>
            <a:normAutofit fontScale="92500" lnSpcReduction="10000"/>
          </a:bodyPr>
          <a:lstStyle/>
          <a:p>
            <a:r>
              <a:rPr lang="en-US" dirty="0"/>
              <a:t>Vine Deloria, Jr.</a:t>
            </a:r>
          </a:p>
          <a:p>
            <a:pPr lvl="1"/>
            <a:r>
              <a:rPr lang="en-US" dirty="0"/>
              <a:t>Custer Died for Your Sins</a:t>
            </a:r>
          </a:p>
          <a:p>
            <a:pPr lvl="1"/>
            <a:r>
              <a:rPr lang="en-US" dirty="0"/>
              <a:t>Behind the Trail of Broken Treaties : an Indian Declaration of Independence</a:t>
            </a:r>
          </a:p>
          <a:p>
            <a:pPr lvl="1"/>
            <a:r>
              <a:rPr lang="en-US" dirty="0"/>
              <a:t>Red Earth, White Lies</a:t>
            </a:r>
          </a:p>
          <a:p>
            <a:endParaRPr lang="en-US" dirty="0"/>
          </a:p>
          <a:p>
            <a:r>
              <a:rPr lang="en-US" dirty="0"/>
              <a:t>Peter Matthiessen</a:t>
            </a:r>
          </a:p>
          <a:p>
            <a:pPr lvl="1"/>
            <a:r>
              <a:rPr lang="en-US" dirty="0"/>
              <a:t>In the Spirit of Crazy Horse</a:t>
            </a:r>
          </a:p>
          <a:p>
            <a:endParaRPr lang="en-US" dirty="0"/>
          </a:p>
          <a:p>
            <a:r>
              <a:rPr lang="en-US" dirty="0"/>
              <a:t>Robert A. Williams, Jr.</a:t>
            </a:r>
          </a:p>
          <a:p>
            <a:pPr lvl="1"/>
            <a:r>
              <a:rPr lang="en-US" dirty="0"/>
              <a:t>The American Indian In Western Legal Thought</a:t>
            </a:r>
          </a:p>
          <a:p>
            <a:pPr lvl="1"/>
            <a:r>
              <a:rPr lang="en-US" dirty="0"/>
              <a:t>Like a Loaded Weapon </a:t>
            </a:r>
          </a:p>
          <a:p>
            <a:pPr lvl="1"/>
            <a:r>
              <a:rPr lang="en-US" dirty="0"/>
              <a:t>Linking Arms Together</a:t>
            </a:r>
          </a:p>
          <a:p>
            <a:endParaRPr lang="en-US" dirty="0"/>
          </a:p>
          <a:p>
            <a:r>
              <a:rPr lang="en-US" dirty="0"/>
              <a:t>Lindsay Robertson</a:t>
            </a:r>
          </a:p>
          <a:p>
            <a:pPr lvl="1"/>
            <a:r>
              <a:rPr lang="en-US" dirty="0"/>
              <a:t>Conquest by Law (Johnson v. </a:t>
            </a:r>
            <a:r>
              <a:rPr lang="en-US" dirty="0" err="1"/>
              <a:t>Mc’Intosh</a:t>
            </a:r>
            <a:r>
              <a:rPr lang="en-US" dirty="0"/>
              <a:t>)</a:t>
            </a:r>
          </a:p>
          <a:p>
            <a:r>
              <a:rPr lang="en-US" dirty="0"/>
              <a:t>Steven T. Newcomb</a:t>
            </a:r>
          </a:p>
          <a:p>
            <a:pPr lvl="1"/>
            <a:r>
              <a:rPr lang="en-US" dirty="0"/>
              <a:t>Pagans in the Promised Land</a:t>
            </a:r>
          </a:p>
          <a:p>
            <a:pPr marL="457200" lvl="1" indent="0">
              <a:buNone/>
            </a:pPr>
            <a:endParaRPr lang="en-US" dirty="0"/>
          </a:p>
          <a:p>
            <a:endParaRPr lang="en-US" dirty="0"/>
          </a:p>
          <a:p>
            <a:endParaRPr lang="en-US" dirty="0"/>
          </a:p>
          <a:p>
            <a:pPr lvl="1"/>
            <a:endParaRPr lang="en-US" dirty="0"/>
          </a:p>
        </p:txBody>
      </p:sp>
    </p:spTree>
    <p:extLst>
      <p:ext uri="{BB962C8B-B14F-4D97-AF65-F5344CB8AC3E}">
        <p14:creationId xmlns:p14="http://schemas.microsoft.com/office/powerpoint/2010/main" val="6568431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851D6-3A18-41B2-ACF5-05CB45BB930C}"/>
              </a:ext>
            </a:extLst>
          </p:cNvPr>
          <p:cNvSpPr>
            <a:spLocks noGrp="1"/>
          </p:cNvSpPr>
          <p:nvPr>
            <p:ph type="title"/>
          </p:nvPr>
        </p:nvSpPr>
        <p:spPr>
          <a:xfrm>
            <a:off x="677334" y="609600"/>
            <a:ext cx="8596668" cy="537482"/>
          </a:xfrm>
        </p:spPr>
        <p:txBody>
          <a:bodyPr>
            <a:normAutofit fontScale="90000"/>
          </a:bodyPr>
          <a:lstStyle/>
          <a:p>
            <a:r>
              <a:rPr lang="en-US" dirty="0"/>
              <a:t>Major Issues – Domestic</a:t>
            </a:r>
          </a:p>
        </p:txBody>
      </p:sp>
      <p:sp>
        <p:nvSpPr>
          <p:cNvPr id="3" name="Content Placeholder 2">
            <a:extLst>
              <a:ext uri="{FF2B5EF4-FFF2-40B4-BE49-F238E27FC236}">
                <a16:creationId xmlns:a16="http://schemas.microsoft.com/office/drawing/2014/main" id="{F451C668-D5FE-4BE3-AC88-7BCA0AD6942B}"/>
              </a:ext>
            </a:extLst>
          </p:cNvPr>
          <p:cNvSpPr>
            <a:spLocks noGrp="1"/>
          </p:cNvSpPr>
          <p:nvPr>
            <p:ph idx="1"/>
          </p:nvPr>
        </p:nvSpPr>
        <p:spPr>
          <a:xfrm>
            <a:off x="677334" y="1343025"/>
            <a:ext cx="8596668" cy="4698337"/>
          </a:xfrm>
        </p:spPr>
        <p:txBody>
          <a:bodyPr/>
          <a:lstStyle/>
          <a:p>
            <a:r>
              <a:rPr lang="en-US" dirty="0"/>
              <a:t>Missing &amp; Murdered Women &amp; Girls</a:t>
            </a:r>
          </a:p>
          <a:p>
            <a:r>
              <a:rPr lang="en-US" dirty="0"/>
              <a:t>Free Prior and Informed Consent</a:t>
            </a:r>
          </a:p>
          <a:p>
            <a:r>
              <a:rPr lang="en-US" dirty="0"/>
              <a:t>Implementation of the United Nations Declaration on the Rights of Indigenous Peoples</a:t>
            </a:r>
          </a:p>
          <a:p>
            <a:r>
              <a:rPr lang="en-US" dirty="0"/>
              <a:t>Voting Rights</a:t>
            </a:r>
          </a:p>
          <a:p>
            <a:r>
              <a:rPr lang="en-US" dirty="0"/>
              <a:t>Book Bans</a:t>
            </a:r>
          </a:p>
          <a:p>
            <a:r>
              <a:rPr lang="en-US" dirty="0"/>
              <a:t>National Archives</a:t>
            </a:r>
          </a:p>
          <a:p>
            <a:r>
              <a:rPr lang="en-US" dirty="0"/>
              <a:t>Gaming</a:t>
            </a:r>
          </a:p>
          <a:p>
            <a:r>
              <a:rPr lang="en-US" dirty="0"/>
              <a:t>Citizenship </a:t>
            </a:r>
          </a:p>
          <a:p>
            <a:endParaRPr lang="en-US" dirty="0"/>
          </a:p>
        </p:txBody>
      </p:sp>
    </p:spTree>
    <p:extLst>
      <p:ext uri="{BB962C8B-B14F-4D97-AF65-F5344CB8AC3E}">
        <p14:creationId xmlns:p14="http://schemas.microsoft.com/office/powerpoint/2010/main" val="36335871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BC0AB-97CC-43AB-9175-C97809F6794B}"/>
              </a:ext>
            </a:extLst>
          </p:cNvPr>
          <p:cNvSpPr>
            <a:spLocks noGrp="1"/>
          </p:cNvSpPr>
          <p:nvPr>
            <p:ph type="title"/>
          </p:nvPr>
        </p:nvSpPr>
        <p:spPr>
          <a:xfrm>
            <a:off x="677334" y="609600"/>
            <a:ext cx="8596668" cy="585537"/>
          </a:xfrm>
        </p:spPr>
        <p:txBody>
          <a:bodyPr>
            <a:normAutofit fontScale="90000"/>
          </a:bodyPr>
          <a:lstStyle/>
          <a:p>
            <a:r>
              <a:rPr lang="en-US" dirty="0"/>
              <a:t>U.S. Constitution</a:t>
            </a:r>
          </a:p>
        </p:txBody>
      </p:sp>
      <p:sp>
        <p:nvSpPr>
          <p:cNvPr id="3" name="Content Placeholder 2">
            <a:extLst>
              <a:ext uri="{FF2B5EF4-FFF2-40B4-BE49-F238E27FC236}">
                <a16:creationId xmlns:a16="http://schemas.microsoft.com/office/drawing/2014/main" id="{5F0307CE-2856-4D0D-805F-5F5A79AD326C}"/>
              </a:ext>
            </a:extLst>
          </p:cNvPr>
          <p:cNvSpPr>
            <a:spLocks noGrp="1"/>
          </p:cNvSpPr>
          <p:nvPr>
            <p:ph idx="1"/>
          </p:nvPr>
        </p:nvSpPr>
        <p:spPr>
          <a:xfrm>
            <a:off x="677334" y="1596189"/>
            <a:ext cx="8596668" cy="4445173"/>
          </a:xfrm>
        </p:spPr>
        <p:txBody>
          <a:bodyPr>
            <a:normAutofit fontScale="92500" lnSpcReduction="20000"/>
          </a:bodyPr>
          <a:lstStyle/>
          <a:p>
            <a:pPr algn="l"/>
            <a:r>
              <a:rPr lang="en-US" b="0" i="0" dirty="0">
                <a:solidFill>
                  <a:srgbClr val="333333"/>
                </a:solidFill>
                <a:effectLst/>
                <a:latin typeface="Arial" panose="020B0604020202020204" pitchFamily="34" charset="0"/>
              </a:rPr>
              <a:t>While the history of Indian/Settlor relations pre-dates the creation of the United States, primary U.S. resources begin with the United States Constitution:</a:t>
            </a:r>
          </a:p>
          <a:p>
            <a:pPr marL="457200" algn="l"/>
            <a:r>
              <a:rPr lang="en-US" b="1" i="0" u="none" strike="noStrike" dirty="0">
                <a:solidFill>
                  <a:srgbClr val="2954D1"/>
                </a:solidFill>
                <a:effectLst/>
                <a:latin typeface="Arial" panose="020B0604020202020204" pitchFamily="34" charset="0"/>
                <a:hlinkClick r:id="rId3"/>
              </a:rPr>
              <a:t>United States Constitution</a:t>
            </a:r>
            <a:r>
              <a:rPr lang="en-US" b="0" i="0" dirty="0">
                <a:solidFill>
                  <a:srgbClr val="333333"/>
                </a:solidFill>
                <a:effectLst/>
                <a:latin typeface="Arial" panose="020B0604020202020204" pitchFamily="34" charset="0"/>
              </a:rPr>
              <a:t>, Art. 1, § 8 "The Congress shall have Power To regulate Commerce with foreign nations, and among the several States, and with the Indian Tribes..."</a:t>
            </a:r>
            <a:br>
              <a:rPr lang="en-US" b="0" i="0" dirty="0">
                <a:solidFill>
                  <a:srgbClr val="333333"/>
                </a:solidFill>
                <a:effectLst/>
                <a:latin typeface="Arial" panose="020B0604020202020204" pitchFamily="34" charset="0"/>
              </a:rPr>
            </a:br>
            <a:br>
              <a:rPr lang="en-US" b="0" i="0" dirty="0">
                <a:solidFill>
                  <a:srgbClr val="333333"/>
                </a:solidFill>
                <a:effectLst/>
                <a:latin typeface="Arial" panose="020B0604020202020204" pitchFamily="34" charset="0"/>
              </a:rPr>
            </a:br>
            <a:r>
              <a:rPr lang="en-US" b="0" i="0" dirty="0">
                <a:solidFill>
                  <a:srgbClr val="333333"/>
                </a:solidFill>
                <a:effectLst/>
                <a:latin typeface="Arial" panose="020B0604020202020204" pitchFamily="34" charset="0"/>
              </a:rPr>
              <a:t>Congressional Representation: Article 1 "Representatives...shall be apportioned among the several States...according to their respective Numbers, which shall be determined by adding to the whole Number of free Persons,...excluding Indians not taxed, three fifths of all other Persons."</a:t>
            </a:r>
          </a:p>
          <a:p>
            <a:pPr marL="457200" algn="l"/>
            <a:r>
              <a:rPr lang="en-US" b="0" i="0" dirty="0">
                <a:solidFill>
                  <a:srgbClr val="333333"/>
                </a:solidFill>
                <a:effectLst/>
                <a:latin typeface="Arial" panose="020B0604020202020204" pitchFamily="34" charset="0"/>
              </a:rPr>
              <a:t>Amendment XIV - Section 2: "Representatives shall be apportioned among the several States according to their respective numbers, counting the whole number of persons in each State, excluding Indians not taxes." (1868)</a:t>
            </a:r>
          </a:p>
          <a:p>
            <a:pPr algn="l"/>
            <a:r>
              <a:rPr lang="en-US" b="0" i="0" dirty="0">
                <a:solidFill>
                  <a:srgbClr val="333333"/>
                </a:solidFill>
                <a:effectLst/>
                <a:latin typeface="Arial" panose="020B0604020202020204" pitchFamily="34" charset="0"/>
              </a:rPr>
              <a:t>In addition, primary U.S. resources include the United States Code: </a:t>
            </a:r>
            <a:r>
              <a:rPr lang="en-US" b="0" i="0" u="none" strike="noStrike" dirty="0">
                <a:solidFill>
                  <a:srgbClr val="2954D1"/>
                </a:solidFill>
                <a:effectLst/>
                <a:latin typeface="Arial" panose="020B0604020202020204" pitchFamily="34" charset="0"/>
                <a:hlinkClick r:id="rId4"/>
              </a:rPr>
              <a:t>Title 25 - Indians</a:t>
            </a:r>
            <a:r>
              <a:rPr lang="en-US" b="0" i="0" dirty="0">
                <a:solidFill>
                  <a:srgbClr val="333333"/>
                </a:solidFill>
                <a:effectLst/>
                <a:latin typeface="Arial" panose="020B0604020202020204" pitchFamily="34" charset="0"/>
              </a:rPr>
              <a:t> and Title 18 Crimes and Criminal Procedure The Major Crimes Act - </a:t>
            </a:r>
            <a:r>
              <a:rPr lang="en-US" b="0" i="0" u="none" strike="noStrike" dirty="0">
                <a:solidFill>
                  <a:srgbClr val="2954D1"/>
                </a:solidFill>
                <a:effectLst/>
                <a:latin typeface="Arial" panose="020B0604020202020204" pitchFamily="34" charset="0"/>
                <a:hlinkClick r:id="rId5"/>
              </a:rPr>
              <a:t>18 U.S.C. §1153</a:t>
            </a:r>
            <a:r>
              <a:rPr lang="en-US" b="0" i="0" dirty="0">
                <a:solidFill>
                  <a:srgbClr val="333333"/>
                </a:solidFill>
                <a:effectLst/>
                <a:latin typeface="Arial" panose="020B0604020202020204" pitchFamily="34" charset="0"/>
              </a:rPr>
              <a:t> (see also, Titles 5, 28, and 42).</a:t>
            </a:r>
            <a:br>
              <a:rPr lang="en-US" b="0" i="0" dirty="0">
                <a:solidFill>
                  <a:srgbClr val="333333"/>
                </a:solidFill>
                <a:effectLst/>
                <a:latin typeface="Arial" panose="020B0604020202020204" pitchFamily="34" charset="0"/>
              </a:rPr>
            </a:br>
            <a:br>
              <a:rPr lang="en-US" b="0" i="0" dirty="0">
                <a:solidFill>
                  <a:srgbClr val="333333"/>
                </a:solidFill>
                <a:effectLst/>
                <a:latin typeface="Arial" panose="020B0604020202020204" pitchFamily="34" charset="0"/>
              </a:rPr>
            </a:br>
            <a:r>
              <a:rPr lang="en-US" b="0" i="0" dirty="0">
                <a:solidFill>
                  <a:srgbClr val="333333"/>
                </a:solidFill>
                <a:effectLst/>
                <a:latin typeface="Arial" panose="020B0604020202020204" pitchFamily="34" charset="0"/>
              </a:rPr>
              <a:t>You may also refer to the Senate Committee on Indian Affairs: </a:t>
            </a:r>
            <a:r>
              <a:rPr lang="en-US" b="0" i="0" u="none" strike="noStrike" dirty="0">
                <a:solidFill>
                  <a:srgbClr val="2954D1"/>
                </a:solidFill>
                <a:effectLst/>
                <a:latin typeface="Arial" panose="020B0604020202020204" pitchFamily="34" charset="0"/>
                <a:hlinkClick r:id="rId6"/>
              </a:rPr>
              <a:t>Senate Indian Affairs Committee</a:t>
            </a:r>
            <a:r>
              <a:rPr lang="en-US" b="0" i="0" dirty="0">
                <a:solidFill>
                  <a:srgbClr val="333333"/>
                </a:solidFill>
                <a:effectLst/>
                <a:latin typeface="Arial" panose="020B0604020202020204" pitchFamily="34" charset="0"/>
              </a:rPr>
              <a:t>.</a:t>
            </a:r>
          </a:p>
          <a:p>
            <a:endParaRPr lang="en-US" dirty="0"/>
          </a:p>
        </p:txBody>
      </p:sp>
    </p:spTree>
    <p:extLst>
      <p:ext uri="{BB962C8B-B14F-4D97-AF65-F5344CB8AC3E}">
        <p14:creationId xmlns:p14="http://schemas.microsoft.com/office/powerpoint/2010/main" val="20456145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27A50-631C-4983-9303-173FED8BD873}"/>
              </a:ext>
            </a:extLst>
          </p:cNvPr>
          <p:cNvSpPr>
            <a:spLocks noGrp="1"/>
          </p:cNvSpPr>
          <p:nvPr>
            <p:ph type="title"/>
          </p:nvPr>
        </p:nvSpPr>
        <p:spPr>
          <a:xfrm>
            <a:off x="677334" y="609600"/>
            <a:ext cx="8596668" cy="431346"/>
          </a:xfrm>
        </p:spPr>
        <p:txBody>
          <a:bodyPr>
            <a:noAutofit/>
          </a:bodyPr>
          <a:lstStyle/>
          <a:p>
            <a:r>
              <a:rPr lang="en-US" sz="2400" dirty="0"/>
              <a:t>The Supreme Court of the United States</a:t>
            </a:r>
          </a:p>
        </p:txBody>
      </p:sp>
      <p:pic>
        <p:nvPicPr>
          <p:cNvPr id="5" name="Content Placeholder 4">
            <a:extLst>
              <a:ext uri="{FF2B5EF4-FFF2-40B4-BE49-F238E27FC236}">
                <a16:creationId xmlns:a16="http://schemas.microsoft.com/office/drawing/2014/main" id="{9186F646-C9B9-4B7A-BA6E-16527582C82A}"/>
              </a:ext>
            </a:extLst>
          </p:cNvPr>
          <p:cNvPicPr>
            <a:picLocks noGrp="1" noChangeAspect="1"/>
          </p:cNvPicPr>
          <p:nvPr>
            <p:ph idx="1"/>
          </p:nvPr>
        </p:nvPicPr>
        <p:blipFill rotWithShape="1">
          <a:blip r:embed="rId3"/>
          <a:srcRect t="6483" b="3608"/>
          <a:stretch/>
        </p:blipFill>
        <p:spPr>
          <a:xfrm>
            <a:off x="677863" y="1514475"/>
            <a:ext cx="8596312" cy="4347482"/>
          </a:xfrm>
        </p:spPr>
      </p:pic>
    </p:spTree>
    <p:extLst>
      <p:ext uri="{BB962C8B-B14F-4D97-AF65-F5344CB8AC3E}">
        <p14:creationId xmlns:p14="http://schemas.microsoft.com/office/powerpoint/2010/main" val="40733843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A5978-384A-4362-9327-EBC44119B23D}"/>
              </a:ext>
            </a:extLst>
          </p:cNvPr>
          <p:cNvSpPr>
            <a:spLocks noGrp="1"/>
          </p:cNvSpPr>
          <p:nvPr>
            <p:ph type="title"/>
          </p:nvPr>
        </p:nvSpPr>
        <p:spPr>
          <a:xfrm>
            <a:off x="677334" y="609600"/>
            <a:ext cx="8596668" cy="433137"/>
          </a:xfrm>
        </p:spPr>
        <p:txBody>
          <a:bodyPr>
            <a:noAutofit/>
          </a:bodyPr>
          <a:lstStyle/>
          <a:p>
            <a:r>
              <a:rPr lang="en-US" sz="2400" dirty="0"/>
              <a:t>Cornell Legal Information Institute</a:t>
            </a:r>
          </a:p>
        </p:txBody>
      </p:sp>
      <p:pic>
        <p:nvPicPr>
          <p:cNvPr id="5" name="Content Placeholder 4">
            <a:extLst>
              <a:ext uri="{FF2B5EF4-FFF2-40B4-BE49-F238E27FC236}">
                <a16:creationId xmlns:a16="http://schemas.microsoft.com/office/drawing/2014/main" id="{2F956A79-926E-409B-92A4-1A6FF9918B27}"/>
              </a:ext>
            </a:extLst>
          </p:cNvPr>
          <p:cNvPicPr>
            <a:picLocks noGrp="1" noChangeAspect="1"/>
          </p:cNvPicPr>
          <p:nvPr>
            <p:ph idx="1"/>
          </p:nvPr>
        </p:nvPicPr>
        <p:blipFill>
          <a:blip r:embed="rId3"/>
          <a:stretch>
            <a:fillRect/>
          </a:stretch>
        </p:blipFill>
        <p:spPr>
          <a:xfrm>
            <a:off x="1220629" y="1347788"/>
            <a:ext cx="7510779" cy="4694237"/>
          </a:xfrm>
        </p:spPr>
      </p:pic>
    </p:spTree>
    <p:extLst>
      <p:ext uri="{BB962C8B-B14F-4D97-AF65-F5344CB8AC3E}">
        <p14:creationId xmlns:p14="http://schemas.microsoft.com/office/powerpoint/2010/main" val="126062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6E4AE-9862-4373-A7D1-2E69C0C5D649}"/>
              </a:ext>
            </a:extLst>
          </p:cNvPr>
          <p:cNvSpPr>
            <a:spLocks noGrp="1"/>
          </p:cNvSpPr>
          <p:nvPr>
            <p:ph type="title"/>
          </p:nvPr>
        </p:nvSpPr>
        <p:spPr>
          <a:xfrm>
            <a:off x="677334" y="609600"/>
            <a:ext cx="8596668" cy="633663"/>
          </a:xfrm>
        </p:spPr>
        <p:txBody>
          <a:bodyPr>
            <a:normAutofit fontScale="90000"/>
          </a:bodyPr>
          <a:lstStyle/>
          <a:p>
            <a:r>
              <a:rPr lang="en-US" dirty="0"/>
              <a:t>Major Acts and Cases</a:t>
            </a:r>
          </a:p>
        </p:txBody>
      </p:sp>
      <p:pic>
        <p:nvPicPr>
          <p:cNvPr id="10" name="Content Placeholder 9">
            <a:extLst>
              <a:ext uri="{FF2B5EF4-FFF2-40B4-BE49-F238E27FC236}">
                <a16:creationId xmlns:a16="http://schemas.microsoft.com/office/drawing/2014/main" id="{25AB07A4-D71B-4E4F-AD4A-B3A2DCB9A0D5}"/>
              </a:ext>
            </a:extLst>
          </p:cNvPr>
          <p:cNvPicPr>
            <a:picLocks noGrp="1" noChangeAspect="1"/>
          </p:cNvPicPr>
          <p:nvPr>
            <p:ph idx="1"/>
          </p:nvPr>
        </p:nvPicPr>
        <p:blipFill rotWithShape="1">
          <a:blip r:embed="rId3"/>
          <a:srcRect l="33793" t="4630" r="17510" b="15921"/>
          <a:stretch/>
        </p:blipFill>
        <p:spPr>
          <a:xfrm>
            <a:off x="1204232" y="1465487"/>
            <a:ext cx="6266090" cy="5139419"/>
          </a:xfrm>
        </p:spPr>
      </p:pic>
    </p:spTree>
    <p:extLst>
      <p:ext uri="{BB962C8B-B14F-4D97-AF65-F5344CB8AC3E}">
        <p14:creationId xmlns:p14="http://schemas.microsoft.com/office/powerpoint/2010/main" val="8707959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62EEE-0980-4498-9496-1D60A1780310}"/>
              </a:ext>
            </a:extLst>
          </p:cNvPr>
          <p:cNvSpPr>
            <a:spLocks noGrp="1"/>
          </p:cNvSpPr>
          <p:nvPr>
            <p:ph type="title"/>
          </p:nvPr>
        </p:nvSpPr>
        <p:spPr>
          <a:xfrm>
            <a:off x="677334" y="609600"/>
            <a:ext cx="8596668" cy="591047"/>
          </a:xfrm>
        </p:spPr>
        <p:txBody>
          <a:bodyPr>
            <a:normAutofit fontScale="90000"/>
          </a:bodyPr>
          <a:lstStyle/>
          <a:p>
            <a:r>
              <a:rPr lang="en-US" dirty="0"/>
              <a:t>Major U.S. Cases and Legislation and…</a:t>
            </a:r>
          </a:p>
        </p:txBody>
      </p:sp>
      <p:sp>
        <p:nvSpPr>
          <p:cNvPr id="3" name="Content Placeholder 2">
            <a:extLst>
              <a:ext uri="{FF2B5EF4-FFF2-40B4-BE49-F238E27FC236}">
                <a16:creationId xmlns:a16="http://schemas.microsoft.com/office/drawing/2014/main" id="{4BB94BFB-0667-47AD-AEEB-D0950AC4CD16}"/>
              </a:ext>
            </a:extLst>
          </p:cNvPr>
          <p:cNvSpPr>
            <a:spLocks noGrp="1"/>
          </p:cNvSpPr>
          <p:nvPr>
            <p:ph idx="1"/>
          </p:nvPr>
        </p:nvSpPr>
        <p:spPr>
          <a:xfrm>
            <a:off x="677334" y="1526651"/>
            <a:ext cx="8596668" cy="4514712"/>
          </a:xfrm>
        </p:spPr>
        <p:txBody>
          <a:bodyPr/>
          <a:lstStyle/>
          <a:p>
            <a:r>
              <a:rPr lang="en-US" dirty="0"/>
              <a:t>EX </a:t>
            </a:r>
            <a:r>
              <a:rPr lang="en-US" dirty="0" err="1"/>
              <a:t>Parte</a:t>
            </a:r>
            <a:r>
              <a:rPr lang="en-US" dirty="0"/>
              <a:t> Crow Dog</a:t>
            </a:r>
          </a:p>
          <a:p>
            <a:r>
              <a:rPr lang="en-US" dirty="0"/>
              <a:t>Merriam Report</a:t>
            </a:r>
          </a:p>
          <a:p>
            <a:r>
              <a:rPr lang="en-US" dirty="0"/>
              <a:t>Felix Cohen</a:t>
            </a:r>
          </a:p>
          <a:p>
            <a:pPr lvl="1"/>
            <a:r>
              <a:rPr lang="en-US" dirty="0"/>
              <a:t>Cohen’s Handbook of Federal Indian Law</a:t>
            </a:r>
          </a:p>
          <a:p>
            <a:pPr lvl="1"/>
            <a:r>
              <a:rPr lang="en-US" dirty="0"/>
              <a:t>Termination</a:t>
            </a:r>
          </a:p>
          <a:p>
            <a:endParaRPr lang="en-US" dirty="0"/>
          </a:p>
          <a:p>
            <a:r>
              <a:rPr lang="en-US" dirty="0"/>
              <a:t>Major legislation</a:t>
            </a:r>
          </a:p>
          <a:p>
            <a:r>
              <a:rPr lang="en-US" dirty="0"/>
              <a:t>NAGPRA</a:t>
            </a:r>
          </a:p>
          <a:p>
            <a:r>
              <a:rPr lang="en-US" dirty="0"/>
              <a:t>ICWA – See NARF’s work </a:t>
            </a:r>
          </a:p>
          <a:p>
            <a:endParaRPr lang="en-US" dirty="0"/>
          </a:p>
        </p:txBody>
      </p:sp>
    </p:spTree>
    <p:extLst>
      <p:ext uri="{BB962C8B-B14F-4D97-AF65-F5344CB8AC3E}">
        <p14:creationId xmlns:p14="http://schemas.microsoft.com/office/powerpoint/2010/main" val="18283138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605C3-E115-483F-BFEB-3BD1902F3789}"/>
              </a:ext>
            </a:extLst>
          </p:cNvPr>
          <p:cNvSpPr>
            <a:spLocks noGrp="1"/>
          </p:cNvSpPr>
          <p:nvPr>
            <p:ph type="title"/>
          </p:nvPr>
        </p:nvSpPr>
        <p:spPr>
          <a:xfrm>
            <a:off x="677334" y="609600"/>
            <a:ext cx="8596668" cy="497305"/>
          </a:xfrm>
        </p:spPr>
        <p:txBody>
          <a:bodyPr>
            <a:normAutofit fontScale="90000"/>
          </a:bodyPr>
          <a:lstStyle/>
          <a:p>
            <a:r>
              <a:rPr lang="en-US" dirty="0"/>
              <a:t>NARF on ICWA</a:t>
            </a:r>
          </a:p>
        </p:txBody>
      </p:sp>
      <p:pic>
        <p:nvPicPr>
          <p:cNvPr id="5" name="Content Placeholder 4">
            <a:extLst>
              <a:ext uri="{FF2B5EF4-FFF2-40B4-BE49-F238E27FC236}">
                <a16:creationId xmlns:a16="http://schemas.microsoft.com/office/drawing/2014/main" id="{6E12069B-E95D-45D3-BAF7-B7B2982DB901}"/>
              </a:ext>
            </a:extLst>
          </p:cNvPr>
          <p:cNvPicPr>
            <a:picLocks noGrp="1" noChangeAspect="1"/>
          </p:cNvPicPr>
          <p:nvPr>
            <p:ph idx="1"/>
          </p:nvPr>
        </p:nvPicPr>
        <p:blipFill rotWithShape="1">
          <a:blip r:embed="rId3"/>
          <a:srcRect t="7395" b="3983"/>
          <a:stretch/>
        </p:blipFill>
        <p:spPr>
          <a:xfrm>
            <a:off x="1195229" y="1665514"/>
            <a:ext cx="7561579" cy="4188279"/>
          </a:xfrm>
        </p:spPr>
      </p:pic>
    </p:spTree>
    <p:extLst>
      <p:ext uri="{BB962C8B-B14F-4D97-AF65-F5344CB8AC3E}">
        <p14:creationId xmlns:p14="http://schemas.microsoft.com/office/powerpoint/2010/main" val="230225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D08D6-BF1C-4652-A74E-1833F7D462D3}"/>
              </a:ext>
            </a:extLst>
          </p:cNvPr>
          <p:cNvSpPr>
            <a:spLocks noGrp="1"/>
          </p:cNvSpPr>
          <p:nvPr>
            <p:ph type="title"/>
          </p:nvPr>
        </p:nvSpPr>
        <p:spPr/>
        <p:txBody>
          <a:bodyPr/>
          <a:lstStyle/>
          <a:p>
            <a:r>
              <a:rPr lang="en-US" dirty="0"/>
              <a:t>Citations – How to Cite</a:t>
            </a:r>
          </a:p>
        </p:txBody>
      </p:sp>
      <p:sp>
        <p:nvSpPr>
          <p:cNvPr id="3" name="Content Placeholder 2">
            <a:extLst>
              <a:ext uri="{FF2B5EF4-FFF2-40B4-BE49-F238E27FC236}">
                <a16:creationId xmlns:a16="http://schemas.microsoft.com/office/drawing/2014/main" id="{524ADA73-FED7-4D59-BC23-4F307812882E}"/>
              </a:ext>
            </a:extLst>
          </p:cNvPr>
          <p:cNvSpPr>
            <a:spLocks noGrp="1"/>
          </p:cNvSpPr>
          <p:nvPr>
            <p:ph idx="1"/>
          </p:nvPr>
        </p:nvSpPr>
        <p:spPr/>
        <p:txBody>
          <a:bodyPr/>
          <a:lstStyle/>
          <a:p>
            <a:r>
              <a:rPr lang="en-US" dirty="0"/>
              <a:t>Stanford </a:t>
            </a:r>
            <a:r>
              <a:rPr lang="en-US" dirty="0">
                <a:hlinkClick r:id="rId3"/>
              </a:rPr>
              <a:t>https://guides.law.stanford.edu/fil</a:t>
            </a:r>
            <a:r>
              <a:rPr lang="en-US" dirty="0"/>
              <a:t> </a:t>
            </a:r>
          </a:p>
          <a:p>
            <a:r>
              <a:rPr lang="en-US" dirty="0"/>
              <a:t>Georgetown </a:t>
            </a:r>
            <a:r>
              <a:rPr lang="en-US" dirty="0">
                <a:hlinkClick r:id="rId4"/>
              </a:rPr>
              <a:t>https://guides.ll.georgetown.edu/c.php?g=365734&amp;p=2471175</a:t>
            </a:r>
            <a:r>
              <a:rPr lang="en-US" dirty="0"/>
              <a:t> </a:t>
            </a:r>
          </a:p>
          <a:p>
            <a:r>
              <a:rPr lang="en-US" dirty="0"/>
              <a:t>Frequently cited treaties</a:t>
            </a:r>
          </a:p>
          <a:p>
            <a:r>
              <a:rPr lang="en-US" dirty="0">
                <a:hlinkClick r:id="rId5"/>
              </a:rPr>
              <a:t>https://libguides.law.umn.edu/frequentlycitedtreaties</a:t>
            </a:r>
            <a:r>
              <a:rPr lang="en-US" dirty="0"/>
              <a:t> </a:t>
            </a:r>
          </a:p>
          <a:p>
            <a:endParaRPr lang="en-US" dirty="0"/>
          </a:p>
          <a:p>
            <a:r>
              <a:rPr lang="en-US" dirty="0"/>
              <a:t>Legal Citations in a Nutshell (2021)</a:t>
            </a:r>
          </a:p>
          <a:p>
            <a:pPr lvl="1"/>
            <a:r>
              <a:rPr lang="en-US" dirty="0"/>
              <a:t>KF245 T47 2021 – on Reserve</a:t>
            </a:r>
          </a:p>
        </p:txBody>
      </p:sp>
    </p:spTree>
    <p:extLst>
      <p:ext uri="{BB962C8B-B14F-4D97-AF65-F5344CB8AC3E}">
        <p14:creationId xmlns:p14="http://schemas.microsoft.com/office/powerpoint/2010/main" val="30193804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ACB18-11BB-4FF0-9250-EE020DE83913}"/>
              </a:ext>
            </a:extLst>
          </p:cNvPr>
          <p:cNvSpPr>
            <a:spLocks noGrp="1"/>
          </p:cNvSpPr>
          <p:nvPr>
            <p:ph type="title"/>
          </p:nvPr>
        </p:nvSpPr>
        <p:spPr>
          <a:xfrm>
            <a:off x="677334" y="609600"/>
            <a:ext cx="8596668" cy="473242"/>
          </a:xfrm>
        </p:spPr>
        <p:txBody>
          <a:bodyPr>
            <a:normAutofit fontScale="90000"/>
          </a:bodyPr>
          <a:lstStyle/>
          <a:p>
            <a:r>
              <a:rPr lang="en-US" dirty="0"/>
              <a:t>First Peoples Worldwide</a:t>
            </a:r>
          </a:p>
        </p:txBody>
      </p:sp>
      <p:pic>
        <p:nvPicPr>
          <p:cNvPr id="5" name="Content Placeholder 4">
            <a:extLst>
              <a:ext uri="{FF2B5EF4-FFF2-40B4-BE49-F238E27FC236}">
                <a16:creationId xmlns:a16="http://schemas.microsoft.com/office/drawing/2014/main" id="{A059F195-9D5D-41A0-AD71-4B3543049874}"/>
              </a:ext>
            </a:extLst>
          </p:cNvPr>
          <p:cNvPicPr>
            <a:picLocks noGrp="1" noChangeAspect="1"/>
          </p:cNvPicPr>
          <p:nvPr>
            <p:ph idx="1"/>
          </p:nvPr>
        </p:nvPicPr>
        <p:blipFill rotWithShape="1">
          <a:blip r:embed="rId3"/>
          <a:srcRect l="27802" t="7804" r="845" b="2673"/>
          <a:stretch/>
        </p:blipFill>
        <p:spPr>
          <a:xfrm>
            <a:off x="849086" y="1489981"/>
            <a:ext cx="5470592" cy="4947557"/>
          </a:xfrm>
        </p:spPr>
      </p:pic>
    </p:spTree>
    <p:extLst>
      <p:ext uri="{BB962C8B-B14F-4D97-AF65-F5344CB8AC3E}">
        <p14:creationId xmlns:p14="http://schemas.microsoft.com/office/powerpoint/2010/main" val="23278733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1C262-9439-4471-85DE-E9A779C45077}"/>
              </a:ext>
            </a:extLst>
          </p:cNvPr>
          <p:cNvSpPr>
            <a:spLocks noGrp="1"/>
          </p:cNvSpPr>
          <p:nvPr>
            <p:ph type="title"/>
          </p:nvPr>
        </p:nvSpPr>
        <p:spPr>
          <a:xfrm>
            <a:off x="677334" y="609600"/>
            <a:ext cx="8596668" cy="569495"/>
          </a:xfrm>
        </p:spPr>
        <p:txBody>
          <a:bodyPr>
            <a:normAutofit fontScale="90000"/>
          </a:bodyPr>
          <a:lstStyle/>
          <a:p>
            <a:r>
              <a:rPr lang="en-US" dirty="0"/>
              <a:t>Tribal Law</a:t>
            </a:r>
          </a:p>
        </p:txBody>
      </p:sp>
      <p:sp>
        <p:nvSpPr>
          <p:cNvPr id="3" name="Content Placeholder 2">
            <a:extLst>
              <a:ext uri="{FF2B5EF4-FFF2-40B4-BE49-F238E27FC236}">
                <a16:creationId xmlns:a16="http://schemas.microsoft.com/office/drawing/2014/main" id="{56310D97-BCFF-4383-A1B7-0841891690CE}"/>
              </a:ext>
            </a:extLst>
          </p:cNvPr>
          <p:cNvSpPr>
            <a:spLocks noGrp="1"/>
          </p:cNvSpPr>
          <p:nvPr>
            <p:ph idx="1"/>
          </p:nvPr>
        </p:nvSpPr>
        <p:spPr>
          <a:xfrm>
            <a:off x="677334" y="1524001"/>
            <a:ext cx="8596668" cy="4517362"/>
          </a:xfrm>
        </p:spPr>
        <p:txBody>
          <a:bodyPr>
            <a:normAutofit/>
          </a:bodyPr>
          <a:lstStyle/>
          <a:p>
            <a:endParaRPr lang="en-US" sz="2400" dirty="0"/>
          </a:p>
          <a:p>
            <a:r>
              <a:rPr lang="en-US" sz="2400" dirty="0"/>
              <a:t>Tribal Codes and Constitutions</a:t>
            </a:r>
          </a:p>
          <a:p>
            <a:pPr lvl="1"/>
            <a:r>
              <a:rPr lang="en-US" sz="2400" dirty="0"/>
              <a:t>Website of each nation</a:t>
            </a:r>
          </a:p>
          <a:p>
            <a:pPr lvl="1"/>
            <a:r>
              <a:rPr lang="en-US" sz="2400" dirty="0"/>
              <a:t>National Indian Law Library (NILL/NARF)</a:t>
            </a:r>
          </a:p>
          <a:p>
            <a:pPr lvl="1"/>
            <a:r>
              <a:rPr lang="en-US" sz="2400" dirty="0"/>
              <a:t>Westlaw</a:t>
            </a:r>
          </a:p>
          <a:p>
            <a:pPr lvl="1"/>
            <a:r>
              <a:rPr lang="en-US" sz="2400" dirty="0"/>
              <a:t>Lexis</a:t>
            </a:r>
          </a:p>
          <a:p>
            <a:pPr lvl="1"/>
            <a:endParaRPr lang="en-US" sz="2400" dirty="0"/>
          </a:p>
          <a:p>
            <a:pPr lvl="1"/>
            <a:r>
              <a:rPr lang="en-US" sz="2400" dirty="0"/>
              <a:t>And The Indigenous Law Portal</a:t>
            </a:r>
          </a:p>
        </p:txBody>
      </p:sp>
    </p:spTree>
    <p:extLst>
      <p:ext uri="{BB962C8B-B14F-4D97-AF65-F5344CB8AC3E}">
        <p14:creationId xmlns:p14="http://schemas.microsoft.com/office/powerpoint/2010/main" val="371356646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3F6A3-95BE-433C-B31F-66D043667869}"/>
              </a:ext>
            </a:extLst>
          </p:cNvPr>
          <p:cNvSpPr>
            <a:spLocks noGrp="1"/>
          </p:cNvSpPr>
          <p:nvPr>
            <p:ph type="title"/>
          </p:nvPr>
        </p:nvSpPr>
        <p:spPr>
          <a:xfrm>
            <a:off x="677334" y="609600"/>
            <a:ext cx="8596668" cy="402771"/>
          </a:xfrm>
        </p:spPr>
        <p:txBody>
          <a:bodyPr>
            <a:noAutofit/>
          </a:bodyPr>
          <a:lstStyle/>
          <a:p>
            <a:r>
              <a:rPr lang="en-US" sz="2800" dirty="0"/>
              <a:t>Homepage of the Navajo Nation</a:t>
            </a:r>
          </a:p>
        </p:txBody>
      </p:sp>
      <p:pic>
        <p:nvPicPr>
          <p:cNvPr id="5" name="Content Placeholder 4">
            <a:extLst>
              <a:ext uri="{FF2B5EF4-FFF2-40B4-BE49-F238E27FC236}">
                <a16:creationId xmlns:a16="http://schemas.microsoft.com/office/drawing/2014/main" id="{F65D6298-B38D-4D89-A286-8F37BBFE324F}"/>
              </a:ext>
            </a:extLst>
          </p:cNvPr>
          <p:cNvPicPr>
            <a:picLocks noGrp="1" noChangeAspect="1"/>
          </p:cNvPicPr>
          <p:nvPr>
            <p:ph idx="1"/>
          </p:nvPr>
        </p:nvPicPr>
        <p:blipFill rotWithShape="1">
          <a:blip r:embed="rId3"/>
          <a:srcRect t="6399" b="3270"/>
          <a:stretch/>
        </p:blipFill>
        <p:spPr>
          <a:xfrm>
            <a:off x="677863" y="1510393"/>
            <a:ext cx="8596312" cy="4367893"/>
          </a:xfrm>
        </p:spPr>
      </p:pic>
    </p:spTree>
    <p:extLst>
      <p:ext uri="{BB962C8B-B14F-4D97-AF65-F5344CB8AC3E}">
        <p14:creationId xmlns:p14="http://schemas.microsoft.com/office/powerpoint/2010/main" val="25783465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47360-8C7B-4872-9D4D-6933B8065F95}"/>
              </a:ext>
            </a:extLst>
          </p:cNvPr>
          <p:cNvSpPr>
            <a:spLocks noGrp="1"/>
          </p:cNvSpPr>
          <p:nvPr>
            <p:ph type="title"/>
          </p:nvPr>
        </p:nvSpPr>
        <p:spPr>
          <a:xfrm>
            <a:off x="677334" y="609600"/>
            <a:ext cx="8596668" cy="484414"/>
          </a:xfrm>
        </p:spPr>
        <p:txBody>
          <a:bodyPr>
            <a:normAutofit fontScale="90000"/>
          </a:bodyPr>
          <a:lstStyle/>
          <a:p>
            <a:r>
              <a:rPr lang="en-US" dirty="0"/>
              <a:t>University of New Mexico</a:t>
            </a:r>
          </a:p>
        </p:txBody>
      </p:sp>
      <p:pic>
        <p:nvPicPr>
          <p:cNvPr id="5" name="Content Placeholder 4">
            <a:extLst>
              <a:ext uri="{FF2B5EF4-FFF2-40B4-BE49-F238E27FC236}">
                <a16:creationId xmlns:a16="http://schemas.microsoft.com/office/drawing/2014/main" id="{A26CC654-98E2-4D10-B3B2-E9B76EAC5CEF}"/>
              </a:ext>
            </a:extLst>
          </p:cNvPr>
          <p:cNvPicPr>
            <a:picLocks noGrp="1" noChangeAspect="1"/>
          </p:cNvPicPr>
          <p:nvPr>
            <p:ph idx="1"/>
          </p:nvPr>
        </p:nvPicPr>
        <p:blipFill rotWithShape="1">
          <a:blip r:embed="rId3"/>
          <a:srcRect t="5268" b="3233"/>
          <a:stretch/>
        </p:blipFill>
        <p:spPr>
          <a:xfrm>
            <a:off x="650783" y="1469571"/>
            <a:ext cx="8542865" cy="4967968"/>
          </a:xfrm>
        </p:spPr>
      </p:pic>
    </p:spTree>
    <p:extLst>
      <p:ext uri="{BB962C8B-B14F-4D97-AF65-F5344CB8AC3E}">
        <p14:creationId xmlns:p14="http://schemas.microsoft.com/office/powerpoint/2010/main" val="40260526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09C12-9DA9-4903-8CC3-FC7317F4B0C5}"/>
              </a:ext>
            </a:extLst>
          </p:cNvPr>
          <p:cNvSpPr>
            <a:spLocks noGrp="1"/>
          </p:cNvSpPr>
          <p:nvPr>
            <p:ph type="title"/>
          </p:nvPr>
        </p:nvSpPr>
        <p:spPr>
          <a:xfrm>
            <a:off x="2592925" y="624110"/>
            <a:ext cx="8911687" cy="545380"/>
          </a:xfrm>
        </p:spPr>
        <p:txBody>
          <a:bodyPr>
            <a:normAutofit fontScale="90000"/>
          </a:bodyPr>
          <a:lstStyle/>
          <a:p>
            <a:r>
              <a:rPr lang="en-US" dirty="0"/>
              <a:t>University of Oklahoma</a:t>
            </a:r>
          </a:p>
        </p:txBody>
      </p:sp>
      <p:pic>
        <p:nvPicPr>
          <p:cNvPr id="5" name="Content Placeholder 4">
            <a:extLst>
              <a:ext uri="{FF2B5EF4-FFF2-40B4-BE49-F238E27FC236}">
                <a16:creationId xmlns:a16="http://schemas.microsoft.com/office/drawing/2014/main" id="{5A9E1B1B-D12C-4245-A82C-16EA8039C94E}"/>
              </a:ext>
            </a:extLst>
          </p:cNvPr>
          <p:cNvPicPr>
            <a:picLocks noGrp="1" noChangeAspect="1"/>
          </p:cNvPicPr>
          <p:nvPr>
            <p:ph idx="1"/>
          </p:nvPr>
        </p:nvPicPr>
        <p:blipFill rotWithShape="1">
          <a:blip r:embed="rId3"/>
          <a:srcRect t="6332" b="3879"/>
          <a:stretch/>
        </p:blipFill>
        <p:spPr>
          <a:xfrm>
            <a:off x="692529" y="1169490"/>
            <a:ext cx="8144933" cy="5100681"/>
          </a:xfrm>
        </p:spPr>
      </p:pic>
    </p:spTree>
    <p:extLst>
      <p:ext uri="{BB962C8B-B14F-4D97-AF65-F5344CB8AC3E}">
        <p14:creationId xmlns:p14="http://schemas.microsoft.com/office/powerpoint/2010/main" val="20642549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FA2A1-843B-4612-803B-BE417A508E2E}"/>
              </a:ext>
            </a:extLst>
          </p:cNvPr>
          <p:cNvSpPr>
            <a:spLocks noGrp="1"/>
          </p:cNvSpPr>
          <p:nvPr>
            <p:ph type="title"/>
          </p:nvPr>
        </p:nvSpPr>
        <p:spPr>
          <a:xfrm>
            <a:off x="1053421" y="624110"/>
            <a:ext cx="10451192" cy="627794"/>
          </a:xfrm>
        </p:spPr>
        <p:txBody>
          <a:bodyPr>
            <a:normAutofit fontScale="90000"/>
          </a:bodyPr>
          <a:lstStyle/>
          <a:p>
            <a:r>
              <a:rPr lang="en-US" dirty="0"/>
              <a:t>University of Minnesota Research Guide</a:t>
            </a:r>
          </a:p>
        </p:txBody>
      </p:sp>
      <p:pic>
        <p:nvPicPr>
          <p:cNvPr id="5" name="Content Placeholder 4">
            <a:extLst>
              <a:ext uri="{FF2B5EF4-FFF2-40B4-BE49-F238E27FC236}">
                <a16:creationId xmlns:a16="http://schemas.microsoft.com/office/drawing/2014/main" id="{5B22E93C-6A47-401B-AF39-C9ACB935DA5F}"/>
              </a:ext>
            </a:extLst>
          </p:cNvPr>
          <p:cNvPicPr>
            <a:picLocks noGrp="1" noChangeAspect="1"/>
          </p:cNvPicPr>
          <p:nvPr>
            <p:ph idx="1"/>
          </p:nvPr>
        </p:nvPicPr>
        <p:blipFill rotWithShape="1">
          <a:blip r:embed="rId3"/>
          <a:srcRect t="4522" r="390" b="2874"/>
          <a:stretch/>
        </p:blipFill>
        <p:spPr>
          <a:xfrm>
            <a:off x="1024845" y="1502229"/>
            <a:ext cx="7823200" cy="4894489"/>
          </a:xfrm>
        </p:spPr>
      </p:pic>
    </p:spTree>
    <p:extLst>
      <p:ext uri="{BB962C8B-B14F-4D97-AF65-F5344CB8AC3E}">
        <p14:creationId xmlns:p14="http://schemas.microsoft.com/office/powerpoint/2010/main" val="3866940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D2AD5-B868-4265-BF92-E20552ED8F1E}"/>
              </a:ext>
            </a:extLst>
          </p:cNvPr>
          <p:cNvSpPr>
            <a:spLocks noGrp="1"/>
          </p:cNvSpPr>
          <p:nvPr>
            <p:ph type="title"/>
          </p:nvPr>
        </p:nvSpPr>
        <p:spPr>
          <a:xfrm>
            <a:off x="677334" y="609600"/>
            <a:ext cx="8596668" cy="457200"/>
          </a:xfrm>
        </p:spPr>
        <p:txBody>
          <a:bodyPr>
            <a:normAutofit/>
          </a:bodyPr>
          <a:lstStyle/>
          <a:p>
            <a:r>
              <a:rPr lang="en-US" sz="2400" dirty="0"/>
              <a:t>Ratification of International Human Rights Treaties - USA</a:t>
            </a:r>
          </a:p>
        </p:txBody>
      </p:sp>
      <p:pic>
        <p:nvPicPr>
          <p:cNvPr id="5" name="Content Placeholder 4">
            <a:extLst>
              <a:ext uri="{FF2B5EF4-FFF2-40B4-BE49-F238E27FC236}">
                <a16:creationId xmlns:a16="http://schemas.microsoft.com/office/drawing/2014/main" id="{DAB83C66-5670-4A40-AFB1-E27D203A584F}"/>
              </a:ext>
            </a:extLst>
          </p:cNvPr>
          <p:cNvPicPr>
            <a:picLocks noGrp="1" noChangeAspect="1"/>
          </p:cNvPicPr>
          <p:nvPr>
            <p:ph idx="1"/>
          </p:nvPr>
        </p:nvPicPr>
        <p:blipFill rotWithShape="1">
          <a:blip r:embed="rId2"/>
          <a:srcRect t="6832" r="229" b="3186"/>
          <a:stretch/>
        </p:blipFill>
        <p:spPr>
          <a:xfrm>
            <a:off x="79766" y="1526722"/>
            <a:ext cx="8594142" cy="4833258"/>
          </a:xfrm>
        </p:spPr>
      </p:pic>
    </p:spTree>
    <p:extLst>
      <p:ext uri="{BB962C8B-B14F-4D97-AF65-F5344CB8AC3E}">
        <p14:creationId xmlns:p14="http://schemas.microsoft.com/office/powerpoint/2010/main" val="2470256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97200-7634-49D6-8DEE-C3210B64F04C}"/>
              </a:ext>
            </a:extLst>
          </p:cNvPr>
          <p:cNvSpPr>
            <a:spLocks noGrp="1"/>
          </p:cNvSpPr>
          <p:nvPr>
            <p:ph type="title"/>
          </p:nvPr>
        </p:nvSpPr>
        <p:spPr>
          <a:xfrm>
            <a:off x="677334" y="609600"/>
            <a:ext cx="8596668" cy="729916"/>
          </a:xfrm>
        </p:spPr>
        <p:txBody>
          <a:bodyPr>
            <a:normAutofit/>
          </a:bodyPr>
          <a:lstStyle/>
          <a:p>
            <a:r>
              <a:rPr lang="en-US" sz="2400" dirty="0"/>
              <a:t>Frequently-Cited Treaties &amp; Other International Instruments</a:t>
            </a:r>
          </a:p>
        </p:txBody>
      </p:sp>
      <p:pic>
        <p:nvPicPr>
          <p:cNvPr id="5" name="Content Placeholder 4">
            <a:extLst>
              <a:ext uri="{FF2B5EF4-FFF2-40B4-BE49-F238E27FC236}">
                <a16:creationId xmlns:a16="http://schemas.microsoft.com/office/drawing/2014/main" id="{C8AF4CBF-83F7-4B87-ADE5-DC42695140CE}"/>
              </a:ext>
            </a:extLst>
          </p:cNvPr>
          <p:cNvPicPr>
            <a:picLocks noGrp="1" noChangeAspect="1"/>
          </p:cNvPicPr>
          <p:nvPr>
            <p:ph idx="1"/>
          </p:nvPr>
        </p:nvPicPr>
        <p:blipFill rotWithShape="1">
          <a:blip r:embed="rId3"/>
          <a:srcRect t="6794" b="3629"/>
          <a:stretch/>
        </p:blipFill>
        <p:spPr>
          <a:xfrm>
            <a:off x="-454663" y="1085850"/>
            <a:ext cx="8973022" cy="5351689"/>
          </a:xfrm>
        </p:spPr>
      </p:pic>
    </p:spTree>
    <p:extLst>
      <p:ext uri="{BB962C8B-B14F-4D97-AF65-F5344CB8AC3E}">
        <p14:creationId xmlns:p14="http://schemas.microsoft.com/office/powerpoint/2010/main" val="34282104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93179-1071-4808-888D-B4FFEB8F8270}"/>
              </a:ext>
            </a:extLst>
          </p:cNvPr>
          <p:cNvSpPr>
            <a:spLocks noGrp="1"/>
          </p:cNvSpPr>
          <p:nvPr>
            <p:ph type="title"/>
          </p:nvPr>
        </p:nvSpPr>
        <p:spPr>
          <a:xfrm>
            <a:off x="677334" y="609600"/>
            <a:ext cx="8596668" cy="664029"/>
          </a:xfrm>
        </p:spPr>
        <p:txBody>
          <a:bodyPr/>
          <a:lstStyle/>
          <a:p>
            <a:r>
              <a:rPr lang="en-US" dirty="0"/>
              <a:t>University of Washington</a:t>
            </a:r>
          </a:p>
        </p:txBody>
      </p:sp>
      <p:pic>
        <p:nvPicPr>
          <p:cNvPr id="5" name="Content Placeholder 4">
            <a:extLst>
              <a:ext uri="{FF2B5EF4-FFF2-40B4-BE49-F238E27FC236}">
                <a16:creationId xmlns:a16="http://schemas.microsoft.com/office/drawing/2014/main" id="{93007524-D7BF-4AD9-ACE0-B8F2FC822497}"/>
              </a:ext>
            </a:extLst>
          </p:cNvPr>
          <p:cNvPicPr>
            <a:picLocks noGrp="1" noChangeAspect="1"/>
          </p:cNvPicPr>
          <p:nvPr>
            <p:ph idx="1"/>
          </p:nvPr>
        </p:nvPicPr>
        <p:blipFill rotWithShape="1">
          <a:blip r:embed="rId3"/>
          <a:srcRect l="374" t="5629" r="-374" b="2471"/>
          <a:stretch/>
        </p:blipFill>
        <p:spPr>
          <a:xfrm>
            <a:off x="706211" y="1673679"/>
            <a:ext cx="7719974" cy="4265839"/>
          </a:xfrm>
        </p:spPr>
      </p:pic>
    </p:spTree>
    <p:extLst>
      <p:ext uri="{BB962C8B-B14F-4D97-AF65-F5344CB8AC3E}">
        <p14:creationId xmlns:p14="http://schemas.microsoft.com/office/powerpoint/2010/main" val="29597932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EE9E8-EF58-4128-B4F7-DC24E924CED5}"/>
              </a:ext>
            </a:extLst>
          </p:cNvPr>
          <p:cNvSpPr>
            <a:spLocks noGrp="1"/>
          </p:cNvSpPr>
          <p:nvPr>
            <p:ph type="title"/>
          </p:nvPr>
        </p:nvSpPr>
        <p:spPr>
          <a:xfrm>
            <a:off x="677334" y="609600"/>
            <a:ext cx="8596668" cy="488496"/>
          </a:xfrm>
        </p:spPr>
        <p:txBody>
          <a:bodyPr>
            <a:noAutofit/>
          </a:bodyPr>
          <a:lstStyle/>
          <a:p>
            <a:r>
              <a:rPr lang="en-US" sz="2800" dirty="0"/>
              <a:t>Northwestern University</a:t>
            </a:r>
          </a:p>
        </p:txBody>
      </p:sp>
      <p:pic>
        <p:nvPicPr>
          <p:cNvPr id="5" name="Content Placeholder 4">
            <a:extLst>
              <a:ext uri="{FF2B5EF4-FFF2-40B4-BE49-F238E27FC236}">
                <a16:creationId xmlns:a16="http://schemas.microsoft.com/office/drawing/2014/main" id="{7707A24E-CB84-432F-BDDE-A22205F3FA80}"/>
              </a:ext>
            </a:extLst>
          </p:cNvPr>
          <p:cNvPicPr>
            <a:picLocks noGrp="1" noChangeAspect="1"/>
          </p:cNvPicPr>
          <p:nvPr>
            <p:ph idx="1"/>
          </p:nvPr>
        </p:nvPicPr>
        <p:blipFill rotWithShape="1">
          <a:blip r:embed="rId3"/>
          <a:srcRect t="4780" b="3260"/>
          <a:stretch/>
        </p:blipFill>
        <p:spPr>
          <a:xfrm>
            <a:off x="734219" y="1498147"/>
            <a:ext cx="8483600" cy="4388304"/>
          </a:xfrm>
        </p:spPr>
      </p:pic>
    </p:spTree>
    <p:extLst>
      <p:ext uri="{BB962C8B-B14F-4D97-AF65-F5344CB8AC3E}">
        <p14:creationId xmlns:p14="http://schemas.microsoft.com/office/powerpoint/2010/main" val="4193641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7C544-15E5-498C-94FF-F944539D8F12}"/>
              </a:ext>
            </a:extLst>
          </p:cNvPr>
          <p:cNvSpPr>
            <a:spLocks noGrp="1"/>
          </p:cNvSpPr>
          <p:nvPr>
            <p:ph type="title"/>
          </p:nvPr>
        </p:nvSpPr>
        <p:spPr/>
        <p:txBody>
          <a:bodyPr/>
          <a:lstStyle/>
          <a:p>
            <a:r>
              <a:rPr lang="en-US" dirty="0"/>
              <a:t>The Catalog Search</a:t>
            </a:r>
          </a:p>
        </p:txBody>
      </p:sp>
      <p:sp>
        <p:nvSpPr>
          <p:cNvPr id="4" name="Content Placeholder 3">
            <a:extLst>
              <a:ext uri="{FF2B5EF4-FFF2-40B4-BE49-F238E27FC236}">
                <a16:creationId xmlns:a16="http://schemas.microsoft.com/office/drawing/2014/main" id="{B9952E96-E715-4BF6-9E8E-5C23E7501811}"/>
              </a:ext>
            </a:extLst>
          </p:cNvPr>
          <p:cNvSpPr>
            <a:spLocks noGrp="1"/>
          </p:cNvSpPr>
          <p:nvPr>
            <p:ph sz="half" idx="1"/>
          </p:nvPr>
        </p:nvSpPr>
        <p:spPr>
          <a:xfrm>
            <a:off x="838200" y="1451811"/>
            <a:ext cx="5181600" cy="5041064"/>
          </a:xfrm>
        </p:spPr>
        <p:txBody>
          <a:bodyPr/>
          <a:lstStyle/>
          <a:p>
            <a:r>
              <a:rPr lang="en-US" dirty="0"/>
              <a:t>Law Library</a:t>
            </a:r>
          </a:p>
          <a:p>
            <a:endParaRPr lang="en-US" dirty="0"/>
          </a:p>
          <a:p>
            <a:endParaRPr lang="en-US" dirty="0"/>
          </a:p>
          <a:p>
            <a:r>
              <a:rPr lang="en-US" dirty="0"/>
              <a:t>The default is to the law library.</a:t>
            </a:r>
          </a:p>
          <a:p>
            <a:r>
              <a:rPr lang="en-US" dirty="0"/>
              <a:t>If you’d like to see more results and/or the holdings at the University Libraries, click the X at the top of the page </a:t>
            </a:r>
          </a:p>
          <a:p>
            <a:r>
              <a:rPr lang="en-US" dirty="0"/>
              <a:t>Research Guides by topic	</a:t>
            </a:r>
          </a:p>
          <a:p>
            <a:endParaRPr lang="en-US" dirty="0"/>
          </a:p>
          <a:p>
            <a:r>
              <a:rPr lang="en-US" dirty="0"/>
              <a:t>Don’t Neglect to search University Libraries – particularly when researching indigenous peoples.</a:t>
            </a:r>
          </a:p>
        </p:txBody>
      </p:sp>
      <p:pic>
        <p:nvPicPr>
          <p:cNvPr id="6" name="Content Placeholder 5">
            <a:extLst>
              <a:ext uri="{FF2B5EF4-FFF2-40B4-BE49-F238E27FC236}">
                <a16:creationId xmlns:a16="http://schemas.microsoft.com/office/drawing/2014/main" id="{40A504AC-664D-42A6-9679-A0328E1A6C3A}"/>
              </a:ext>
            </a:extLst>
          </p:cNvPr>
          <p:cNvPicPr>
            <a:picLocks noGrp="1" noChangeAspect="1"/>
          </p:cNvPicPr>
          <p:nvPr>
            <p:ph sz="half" idx="2"/>
          </p:nvPr>
        </p:nvPicPr>
        <p:blipFill>
          <a:blip r:embed="rId3"/>
          <a:stretch>
            <a:fillRect/>
          </a:stretch>
        </p:blipFill>
        <p:spPr>
          <a:xfrm>
            <a:off x="6172199" y="689881"/>
            <a:ext cx="5968093" cy="5802993"/>
          </a:xfrm>
        </p:spPr>
      </p:pic>
    </p:spTree>
    <p:extLst>
      <p:ext uri="{BB962C8B-B14F-4D97-AF65-F5344CB8AC3E}">
        <p14:creationId xmlns:p14="http://schemas.microsoft.com/office/powerpoint/2010/main" val="205821817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DE896-240B-4CFE-8E45-8EB9BCF687E5}"/>
              </a:ext>
            </a:extLst>
          </p:cNvPr>
          <p:cNvSpPr>
            <a:spLocks noGrp="1"/>
          </p:cNvSpPr>
          <p:nvPr>
            <p:ph type="title"/>
          </p:nvPr>
        </p:nvSpPr>
        <p:spPr>
          <a:xfrm>
            <a:off x="677334" y="609600"/>
            <a:ext cx="8596668" cy="449179"/>
          </a:xfrm>
        </p:spPr>
        <p:txBody>
          <a:bodyPr>
            <a:normAutofit/>
          </a:bodyPr>
          <a:lstStyle/>
          <a:p>
            <a:r>
              <a:rPr lang="en-US" sz="2000" dirty="0"/>
              <a:t>Native American Law Guide: Federal Indian Law &amp; Tribal Law Materials</a:t>
            </a:r>
          </a:p>
        </p:txBody>
      </p:sp>
      <p:pic>
        <p:nvPicPr>
          <p:cNvPr id="5" name="Content Placeholder 4">
            <a:extLst>
              <a:ext uri="{FF2B5EF4-FFF2-40B4-BE49-F238E27FC236}">
                <a16:creationId xmlns:a16="http://schemas.microsoft.com/office/drawing/2014/main" id="{B9277C13-A4CD-4530-8B80-36538BFC2B37}"/>
              </a:ext>
            </a:extLst>
          </p:cNvPr>
          <p:cNvPicPr>
            <a:picLocks noGrp="1" noChangeAspect="1"/>
          </p:cNvPicPr>
          <p:nvPr>
            <p:ph idx="1"/>
          </p:nvPr>
        </p:nvPicPr>
        <p:blipFill rotWithShape="1">
          <a:blip r:embed="rId3"/>
          <a:srcRect l="5" t="6837" r="1721" b="3462"/>
          <a:stretch/>
        </p:blipFill>
        <p:spPr>
          <a:xfrm>
            <a:off x="1098710" y="1530805"/>
            <a:ext cx="7620748" cy="4347482"/>
          </a:xfrm>
        </p:spPr>
      </p:pic>
    </p:spTree>
    <p:extLst>
      <p:ext uri="{BB962C8B-B14F-4D97-AF65-F5344CB8AC3E}">
        <p14:creationId xmlns:p14="http://schemas.microsoft.com/office/powerpoint/2010/main" val="18762858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E33F-3602-4B0C-8394-3762377C2E48}"/>
              </a:ext>
            </a:extLst>
          </p:cNvPr>
          <p:cNvSpPr>
            <a:spLocks noGrp="1"/>
          </p:cNvSpPr>
          <p:nvPr>
            <p:ph type="title"/>
          </p:nvPr>
        </p:nvSpPr>
        <p:spPr>
          <a:xfrm>
            <a:off x="677334" y="609600"/>
            <a:ext cx="8596668" cy="521154"/>
          </a:xfrm>
        </p:spPr>
        <p:txBody>
          <a:bodyPr>
            <a:normAutofit fontScale="90000"/>
          </a:bodyPr>
          <a:lstStyle/>
          <a:p>
            <a:r>
              <a:rPr lang="en-US" dirty="0"/>
              <a:t>And more Government Websites   +</a:t>
            </a:r>
          </a:p>
        </p:txBody>
      </p:sp>
      <p:sp>
        <p:nvSpPr>
          <p:cNvPr id="3" name="Content Placeholder 2">
            <a:extLst>
              <a:ext uri="{FF2B5EF4-FFF2-40B4-BE49-F238E27FC236}">
                <a16:creationId xmlns:a16="http://schemas.microsoft.com/office/drawing/2014/main" id="{7CFC912A-9DE2-4CF3-BD77-0DB46E4FE4DC}"/>
              </a:ext>
            </a:extLst>
          </p:cNvPr>
          <p:cNvSpPr>
            <a:spLocks noGrp="1"/>
          </p:cNvSpPr>
          <p:nvPr>
            <p:ph idx="1"/>
          </p:nvPr>
        </p:nvSpPr>
        <p:spPr>
          <a:xfrm>
            <a:off x="677334" y="1334861"/>
            <a:ext cx="8596668" cy="4745097"/>
          </a:xfrm>
        </p:spPr>
        <p:txBody>
          <a:bodyPr>
            <a:normAutofit fontScale="92500" lnSpcReduction="10000"/>
          </a:bodyPr>
          <a:lstStyle/>
          <a:p>
            <a:r>
              <a:rPr lang="en-US" dirty="0"/>
              <a:t>Bureau of Indian Affairs</a:t>
            </a:r>
          </a:p>
          <a:p>
            <a:r>
              <a:rPr lang="en-US" dirty="0"/>
              <a:t>Fedsys.com</a:t>
            </a:r>
          </a:p>
          <a:p>
            <a:r>
              <a:rPr lang="en-US" dirty="0"/>
              <a:t>USA.gov</a:t>
            </a:r>
          </a:p>
          <a:p>
            <a:r>
              <a:rPr lang="en-US" dirty="0"/>
              <a:t>Data.gov</a:t>
            </a:r>
          </a:p>
          <a:p>
            <a:r>
              <a:rPr lang="en-US" dirty="0"/>
              <a:t>Regulations.gov</a:t>
            </a:r>
          </a:p>
          <a:p>
            <a:endParaRPr lang="en-US" dirty="0"/>
          </a:p>
          <a:p>
            <a:r>
              <a:rPr lang="en-US" dirty="0"/>
              <a:t>Organizations</a:t>
            </a:r>
          </a:p>
          <a:p>
            <a:pPr lvl="1"/>
            <a:r>
              <a:rPr lang="en-US" dirty="0"/>
              <a:t>National Congress of American Indians</a:t>
            </a:r>
          </a:p>
          <a:p>
            <a:pPr lvl="1"/>
            <a:r>
              <a:rPr lang="en-US" dirty="0"/>
              <a:t>National Indian Youth Council</a:t>
            </a:r>
          </a:p>
          <a:p>
            <a:pPr lvl="1"/>
            <a:r>
              <a:rPr lang="en-US" dirty="0"/>
              <a:t>Native American Rights Fund / National Indian Law Library</a:t>
            </a:r>
          </a:p>
          <a:p>
            <a:pPr lvl="1"/>
            <a:endParaRPr lang="en-US" dirty="0"/>
          </a:p>
          <a:p>
            <a:r>
              <a:rPr lang="en-US" sz="1600" dirty="0">
                <a:solidFill>
                  <a:srgbClr val="000000"/>
                </a:solidFill>
                <a:effectLst/>
                <a:latin typeface="Aptos"/>
                <a:ea typeface="Times New Roman" panose="02020603050405020304" pitchFamily="18" charset="0"/>
              </a:rPr>
              <a:t>Royce Maps </a:t>
            </a:r>
            <a:r>
              <a:rPr lang="en-US" sz="1600" u="sng" dirty="0">
                <a:solidFill>
                  <a:srgbClr val="000000"/>
                </a:solidFill>
                <a:effectLst/>
                <a:latin typeface="Aptos"/>
                <a:ea typeface="Times New Roman" panose="02020603050405020304" pitchFamily="18" charset="0"/>
                <a:hlinkClick r:id="rId3"/>
              </a:rPr>
              <a:t>Historical Maps - American Indian Law Resources - Pritzker Legal Research Center at Northwestern Pritzker School of Law</a:t>
            </a:r>
            <a:endParaRPr lang="en-US" sz="1600" u="sng" dirty="0">
              <a:solidFill>
                <a:srgbClr val="000000"/>
              </a:solidFill>
              <a:effectLst/>
              <a:latin typeface="Aptos"/>
              <a:ea typeface="Times New Roman" panose="02020603050405020304" pitchFamily="18" charset="0"/>
            </a:endParaRPr>
          </a:p>
          <a:p>
            <a:r>
              <a:rPr lang="en-US" dirty="0">
                <a:solidFill>
                  <a:srgbClr val="000000"/>
                </a:solidFill>
                <a:latin typeface="Aptos"/>
                <a:ea typeface="Calibri" panose="020F0502020204030204" pitchFamily="34" charset="0"/>
              </a:rPr>
              <a:t>Serial Set</a:t>
            </a:r>
          </a:p>
          <a:p>
            <a:pPr lvl="1"/>
            <a:endParaRPr lang="en-US" dirty="0"/>
          </a:p>
          <a:p>
            <a:pPr marL="457200" lvl="1" indent="0">
              <a:buNone/>
            </a:pPr>
            <a:endParaRPr lang="en-US" dirty="0"/>
          </a:p>
        </p:txBody>
      </p:sp>
    </p:spTree>
    <p:extLst>
      <p:ext uri="{BB962C8B-B14F-4D97-AF65-F5344CB8AC3E}">
        <p14:creationId xmlns:p14="http://schemas.microsoft.com/office/powerpoint/2010/main" val="35235589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28A81-6DF7-4C2E-AD68-81B0B8074018}"/>
              </a:ext>
            </a:extLst>
          </p:cNvPr>
          <p:cNvSpPr>
            <a:spLocks noGrp="1"/>
          </p:cNvSpPr>
          <p:nvPr>
            <p:ph type="title"/>
          </p:nvPr>
        </p:nvSpPr>
        <p:spPr>
          <a:xfrm>
            <a:off x="677334" y="609600"/>
            <a:ext cx="8596668" cy="566057"/>
          </a:xfrm>
        </p:spPr>
        <p:txBody>
          <a:bodyPr>
            <a:normAutofit fontScale="90000"/>
          </a:bodyPr>
          <a:lstStyle/>
          <a:p>
            <a:r>
              <a:rPr lang="en-US" dirty="0"/>
              <a:t>Staying up to date</a:t>
            </a:r>
          </a:p>
        </p:txBody>
      </p:sp>
      <p:sp>
        <p:nvSpPr>
          <p:cNvPr id="7" name="Content Placeholder 6">
            <a:extLst>
              <a:ext uri="{FF2B5EF4-FFF2-40B4-BE49-F238E27FC236}">
                <a16:creationId xmlns:a16="http://schemas.microsoft.com/office/drawing/2014/main" id="{C63D06F6-48FA-4659-9A03-387AFAB4415E}"/>
              </a:ext>
            </a:extLst>
          </p:cNvPr>
          <p:cNvSpPr>
            <a:spLocks noGrp="1"/>
          </p:cNvSpPr>
          <p:nvPr>
            <p:ph idx="1"/>
          </p:nvPr>
        </p:nvSpPr>
        <p:spPr>
          <a:xfrm>
            <a:off x="677334" y="1510393"/>
            <a:ext cx="8596668" cy="4530969"/>
          </a:xfrm>
        </p:spPr>
        <p:txBody>
          <a:bodyPr/>
          <a:lstStyle/>
          <a:p>
            <a:r>
              <a:rPr lang="en-US" dirty="0"/>
              <a:t>Turtle Talk</a:t>
            </a:r>
          </a:p>
          <a:p>
            <a:r>
              <a:rPr lang="en-US" dirty="0"/>
              <a:t>ICT News</a:t>
            </a:r>
          </a:p>
          <a:p>
            <a:r>
              <a:rPr lang="en-US" dirty="0"/>
              <a:t>Indianz.com</a:t>
            </a:r>
          </a:p>
          <a:p>
            <a:r>
              <a:rPr lang="en-US" dirty="0"/>
              <a:t>Cultural Survival</a:t>
            </a:r>
          </a:p>
          <a:p>
            <a:r>
              <a:rPr lang="en-US" dirty="0"/>
              <a:t>American Society of International Law</a:t>
            </a:r>
          </a:p>
          <a:p>
            <a:r>
              <a:rPr lang="en-US" dirty="0"/>
              <a:t>European Society of International Law</a:t>
            </a:r>
          </a:p>
          <a:p>
            <a:r>
              <a:rPr lang="en-US" dirty="0"/>
              <a:t>Organizations relevant to particular topics</a:t>
            </a:r>
          </a:p>
          <a:p>
            <a:pPr lvl="1"/>
            <a:r>
              <a:rPr lang="en-US" dirty="0"/>
              <a:t>American Indian Library Association </a:t>
            </a:r>
          </a:p>
          <a:p>
            <a:pPr lvl="1"/>
            <a:r>
              <a:rPr lang="en-US" dirty="0"/>
              <a:t>Indian Law Bars and publications</a:t>
            </a:r>
          </a:p>
          <a:p>
            <a:pPr marL="457200" lvl="1" indent="0">
              <a:buNone/>
            </a:pPr>
            <a:endParaRPr lang="en-US" dirty="0"/>
          </a:p>
        </p:txBody>
      </p:sp>
    </p:spTree>
    <p:extLst>
      <p:ext uri="{BB962C8B-B14F-4D97-AF65-F5344CB8AC3E}">
        <p14:creationId xmlns:p14="http://schemas.microsoft.com/office/powerpoint/2010/main" val="43114943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05D2A-F9EE-4F93-BC7D-FE2DDF10D45E}"/>
              </a:ext>
            </a:extLst>
          </p:cNvPr>
          <p:cNvSpPr>
            <a:spLocks noGrp="1"/>
          </p:cNvSpPr>
          <p:nvPr>
            <p:ph type="title"/>
          </p:nvPr>
        </p:nvSpPr>
        <p:spPr>
          <a:xfrm>
            <a:off x="677334" y="609600"/>
            <a:ext cx="8596668" cy="561654"/>
          </a:xfrm>
        </p:spPr>
        <p:txBody>
          <a:bodyPr>
            <a:normAutofit fontScale="90000"/>
          </a:bodyPr>
          <a:lstStyle/>
          <a:p>
            <a:r>
              <a:rPr lang="en-US" dirty="0"/>
              <a:t>Oak Flat</a:t>
            </a:r>
          </a:p>
        </p:txBody>
      </p:sp>
      <p:sp>
        <p:nvSpPr>
          <p:cNvPr id="3" name="Content Placeholder 2">
            <a:extLst>
              <a:ext uri="{FF2B5EF4-FFF2-40B4-BE49-F238E27FC236}">
                <a16:creationId xmlns:a16="http://schemas.microsoft.com/office/drawing/2014/main" id="{70487202-731A-4306-806C-2B0C87BDFAFE}"/>
              </a:ext>
            </a:extLst>
          </p:cNvPr>
          <p:cNvSpPr>
            <a:spLocks noGrp="1"/>
          </p:cNvSpPr>
          <p:nvPr>
            <p:ph idx="1"/>
          </p:nvPr>
        </p:nvSpPr>
        <p:spPr>
          <a:xfrm>
            <a:off x="677334" y="1302205"/>
            <a:ext cx="8596668" cy="4739158"/>
          </a:xfrm>
        </p:spPr>
        <p:txBody>
          <a:bodyPr/>
          <a:lstStyle/>
          <a:p>
            <a:r>
              <a:rPr lang="en-US" dirty="0"/>
              <a:t>Cert Denied</a:t>
            </a:r>
          </a:p>
          <a:p>
            <a:endParaRPr lang="en-US" dirty="0"/>
          </a:p>
          <a:p>
            <a:endParaRPr lang="en-US" dirty="0"/>
          </a:p>
        </p:txBody>
      </p:sp>
      <p:pic>
        <p:nvPicPr>
          <p:cNvPr id="13" name="Picture 12">
            <a:extLst>
              <a:ext uri="{FF2B5EF4-FFF2-40B4-BE49-F238E27FC236}">
                <a16:creationId xmlns:a16="http://schemas.microsoft.com/office/drawing/2014/main" id="{971C9D79-3290-4D8A-A26A-9521E795B09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280718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3D259-3188-4946-8BB7-9EB522B6DD77}"/>
              </a:ext>
            </a:extLst>
          </p:cNvPr>
          <p:cNvSpPr>
            <a:spLocks noGrp="1"/>
          </p:cNvSpPr>
          <p:nvPr>
            <p:ph type="title"/>
          </p:nvPr>
        </p:nvSpPr>
        <p:spPr>
          <a:xfrm>
            <a:off x="677334" y="609600"/>
            <a:ext cx="8596668" cy="664029"/>
          </a:xfrm>
        </p:spPr>
        <p:txBody>
          <a:bodyPr/>
          <a:lstStyle/>
          <a:p>
            <a:r>
              <a:rPr lang="en-US" dirty="0"/>
              <a:t>Journals/ Newspapers</a:t>
            </a:r>
          </a:p>
        </p:txBody>
      </p:sp>
      <p:sp>
        <p:nvSpPr>
          <p:cNvPr id="3" name="Content Placeholder 2">
            <a:extLst>
              <a:ext uri="{FF2B5EF4-FFF2-40B4-BE49-F238E27FC236}">
                <a16:creationId xmlns:a16="http://schemas.microsoft.com/office/drawing/2014/main" id="{885E7F2D-1D35-485D-977A-07DF46C3F617}"/>
              </a:ext>
            </a:extLst>
          </p:cNvPr>
          <p:cNvSpPr>
            <a:spLocks noGrp="1"/>
          </p:cNvSpPr>
          <p:nvPr>
            <p:ph idx="1"/>
          </p:nvPr>
        </p:nvSpPr>
        <p:spPr>
          <a:xfrm>
            <a:off x="677334" y="1273629"/>
            <a:ext cx="8596668" cy="4767733"/>
          </a:xfrm>
        </p:spPr>
        <p:txBody>
          <a:bodyPr>
            <a:normAutofit/>
          </a:bodyPr>
          <a:lstStyle/>
          <a:p>
            <a:pPr marL="0" marR="0">
              <a:spcBef>
                <a:spcPts val="0"/>
              </a:spcBef>
              <a:spcAft>
                <a:spcPts val="0"/>
              </a:spcAft>
            </a:pPr>
            <a:r>
              <a:rPr lang="en-US" sz="1800" b="1" dirty="0">
                <a:solidFill>
                  <a:srgbClr val="000000"/>
                </a:solidFill>
                <a:effectLst/>
                <a:latin typeface="Aptos"/>
                <a:ea typeface="Times New Roman" panose="02020603050405020304" pitchFamily="18" charset="0"/>
              </a:rPr>
              <a:t>Articles about American Indians and Indian Law</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Aptos"/>
                <a:ea typeface="Times New Roman" panose="02020603050405020304" pitchFamily="18" charset="0"/>
              </a:rPr>
              <a:t>These law journals are specific to Indian Law.  </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u="sng" dirty="0">
                <a:solidFill>
                  <a:srgbClr val="2954D1"/>
                </a:solidFill>
                <a:effectLst/>
                <a:latin typeface="Aptos"/>
                <a:ea typeface="Times New Roman" panose="02020603050405020304" pitchFamily="18" charset="0"/>
                <a:hlinkClick r:id="rId3"/>
              </a:rPr>
              <a:t>Tribal Law Journal</a:t>
            </a:r>
            <a:endParaRPr lang="en-US" sz="1800" dirty="0">
              <a:solidFill>
                <a:srgbClr val="2954D1"/>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u="sng" dirty="0">
                <a:solidFill>
                  <a:srgbClr val="2954D1"/>
                </a:solidFill>
                <a:effectLst/>
                <a:latin typeface="Aptos"/>
                <a:ea typeface="Times New Roman" panose="02020603050405020304" pitchFamily="18" charset="0"/>
                <a:hlinkClick r:id="rId4"/>
              </a:rPr>
              <a:t>American Indian Law Review</a:t>
            </a:r>
            <a:endParaRPr lang="en-US" sz="1800" dirty="0">
              <a:solidFill>
                <a:srgbClr val="2954D1"/>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u="sng" dirty="0">
                <a:solidFill>
                  <a:srgbClr val="2954D1"/>
                </a:solidFill>
                <a:effectLst/>
                <a:latin typeface="Aptos"/>
                <a:ea typeface="Times New Roman" panose="02020603050405020304" pitchFamily="18" charset="0"/>
                <a:hlinkClick r:id="rId5"/>
              </a:rPr>
              <a:t>American Indian Law Journal</a:t>
            </a:r>
            <a:endParaRPr lang="en-US" sz="1800" dirty="0">
              <a:solidFill>
                <a:srgbClr val="2954D1"/>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u="sng" dirty="0">
                <a:solidFill>
                  <a:srgbClr val="2954D1"/>
                </a:solidFill>
                <a:effectLst/>
                <a:latin typeface="Aptos"/>
                <a:ea typeface="Times New Roman" panose="02020603050405020304" pitchFamily="18" charset="0"/>
                <a:hlinkClick r:id="rId6"/>
              </a:rPr>
              <a:t>Federal Indian Law</a:t>
            </a:r>
            <a:endParaRPr lang="en-US" sz="1800" u="sng" dirty="0">
              <a:solidFill>
                <a:srgbClr val="2954D1"/>
              </a:solidFill>
              <a:effectLst/>
              <a:latin typeface="Aptos"/>
              <a:ea typeface="Times New Roman" panose="02020603050405020304" pitchFamily="18" charset="0"/>
            </a:endParaRPr>
          </a:p>
          <a:p>
            <a:r>
              <a:rPr lang="en-US" sz="1500" u="sng" dirty="0">
                <a:solidFill>
                  <a:schemeClr val="accent1"/>
                </a:solidFill>
              </a:rPr>
              <a:t>Indian Country Today</a:t>
            </a:r>
          </a:p>
          <a:p>
            <a:r>
              <a:rPr lang="en-US" sz="1500" u="sng" dirty="0">
                <a:solidFill>
                  <a:schemeClr val="accent1"/>
                </a:solidFill>
              </a:rPr>
              <a:t>NARF Legal Review</a:t>
            </a:r>
          </a:p>
          <a:p>
            <a:pPr marL="342900" marR="0" lvl="0" indent="-342900">
              <a:spcBef>
                <a:spcPts val="0"/>
              </a:spcBef>
              <a:spcAft>
                <a:spcPts val="0"/>
              </a:spcAft>
              <a:buSzPts val="1000"/>
              <a:buFont typeface="Symbol" panose="05050102010706020507" pitchFamily="18" charset="2"/>
              <a:buChar char=""/>
              <a:tabLst>
                <a:tab pos="457200" algn="l"/>
              </a:tabLst>
            </a:pPr>
            <a:endParaRPr lang="en-US" sz="1800" dirty="0">
              <a:solidFill>
                <a:srgbClr val="2954D1"/>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Aptos"/>
                <a:ea typeface="Times New Roman" panose="02020603050405020304" pitchFamily="18" charset="0"/>
              </a:rPr>
              <a:t>These databases can help you find articles about American Indians in scholarly journals, periodicals, and newspapers.</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u="sng" dirty="0">
                <a:solidFill>
                  <a:srgbClr val="2954D1"/>
                </a:solidFill>
                <a:effectLst/>
                <a:latin typeface="Aptos"/>
                <a:ea typeface="Times New Roman" panose="02020603050405020304" pitchFamily="18" charset="0"/>
                <a:hlinkClick r:id="rId7"/>
              </a:rPr>
              <a:t>Bibliography of Indigenous Peoples in North America</a:t>
            </a:r>
            <a:endParaRPr lang="en-US" sz="1800" dirty="0">
              <a:solidFill>
                <a:srgbClr val="2954D1"/>
              </a:solidFill>
              <a:effectLst/>
              <a:latin typeface="Calibri" panose="020F0502020204030204" pitchFamily="34" charset="0"/>
              <a:ea typeface="Calibri" panose="020F0502020204030204" pitchFamily="34" charset="0"/>
            </a:endParaRPr>
          </a:p>
          <a:p>
            <a:pPr marL="457200" marR="0">
              <a:spcBef>
                <a:spcPts val="0"/>
              </a:spcBef>
              <a:spcAft>
                <a:spcPts val="0"/>
              </a:spcAft>
            </a:pPr>
            <a:r>
              <a:rPr lang="en-US" sz="1800" dirty="0">
                <a:solidFill>
                  <a:srgbClr val="000000"/>
                </a:solidFill>
                <a:effectLst/>
                <a:latin typeface="Aptos"/>
                <a:ea typeface="Times New Roman" panose="02020603050405020304" pitchFamily="18" charset="0"/>
              </a:rPr>
              <a:t>Good starting point for articles. Provides citations for books, essays, journal articles, and government documents organized around many aspects of native North American culture, history, and life, including archaeology, multicultural relations, gaming, governance, legend, and literacy.</a:t>
            </a:r>
          </a:p>
          <a:p>
            <a:pPr marL="457200" marR="0">
              <a:spcBef>
                <a:spcPts val="0"/>
              </a:spcBef>
              <a:spcAft>
                <a:spcPts val="0"/>
              </a:spcAft>
            </a:pPr>
            <a:endParaRPr lang="en-US" sz="1800"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16186035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AD933-660D-400B-8BC7-3E5EA36B3FE0}"/>
              </a:ext>
            </a:extLst>
          </p:cNvPr>
          <p:cNvSpPr>
            <a:spLocks noGrp="1"/>
          </p:cNvSpPr>
          <p:nvPr>
            <p:ph type="title"/>
          </p:nvPr>
        </p:nvSpPr>
        <p:spPr>
          <a:xfrm>
            <a:off x="2592925" y="624110"/>
            <a:ext cx="8911687" cy="506135"/>
          </a:xfrm>
        </p:spPr>
        <p:txBody>
          <a:bodyPr>
            <a:normAutofit fontScale="90000"/>
          </a:bodyPr>
          <a:lstStyle/>
          <a:p>
            <a:r>
              <a:rPr lang="en-US"/>
              <a:t>Newspapers</a:t>
            </a:r>
            <a:endParaRPr lang="en-US" dirty="0"/>
          </a:p>
        </p:txBody>
      </p:sp>
      <p:sp>
        <p:nvSpPr>
          <p:cNvPr id="4" name="Rectangle 1">
            <a:extLst>
              <a:ext uri="{FF2B5EF4-FFF2-40B4-BE49-F238E27FC236}">
                <a16:creationId xmlns:a16="http://schemas.microsoft.com/office/drawing/2014/main" id="{EBFEB9E4-4893-4161-AB22-D34D1986F59D}"/>
              </a:ext>
            </a:extLst>
          </p:cNvPr>
          <p:cNvSpPr>
            <a:spLocks noGrp="1" noChangeArrowheads="1"/>
          </p:cNvSpPr>
          <p:nvPr>
            <p:ph idx="1"/>
          </p:nvPr>
        </p:nvSpPr>
        <p:spPr bwMode="auto">
          <a:xfrm>
            <a:off x="481263" y="1186171"/>
            <a:ext cx="7988969" cy="489364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277BD"/>
                </a:solidFill>
                <a:effectLst/>
                <a:latin typeface="inherit"/>
                <a:hlinkClick r:id="rId3"/>
              </a:rPr>
              <a:t>Newspaper Source Plus (EBSCO)</a:t>
            </a:r>
            <a:endParaRPr kumimoji="0" lang="en-US" altLang="en-US" sz="1200" b="0" i="0" u="none" strike="noStrike" cap="none" normalizeH="0" baseline="0" dirty="0">
              <a:ln>
                <a:noFill/>
              </a:ln>
              <a:solidFill>
                <a:srgbClr val="111111"/>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5E6278"/>
                </a:solidFill>
                <a:effectLst/>
                <a:latin typeface="inherit"/>
              </a:rPr>
              <a:t>Types:</a:t>
            </a:r>
            <a:endParaRPr kumimoji="0" lang="en-US" altLang="en-US" sz="1200" b="0" i="0" u="none" strike="noStrike" cap="none" normalizeH="0" baseline="0" dirty="0">
              <a:ln>
                <a:noFill/>
              </a:ln>
              <a:solidFill>
                <a:srgbClr val="3F4254"/>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4254"/>
                </a:solidFill>
                <a:effectLst/>
                <a:latin typeface="inherit"/>
              </a:rPr>
              <a:t>Newspapers</a:t>
            </a:r>
            <a:endParaRPr kumimoji="0" lang="en-US" altLang="en-US" sz="1200" b="0" i="0" u="none" strike="noStrike" cap="none" normalizeH="0" baseline="0" dirty="0">
              <a:ln>
                <a:noFill/>
              </a:ln>
              <a:solidFill>
                <a:srgbClr val="111111"/>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5E6278"/>
                </a:solidFill>
                <a:effectLst/>
                <a:latin typeface="inherit"/>
              </a:rPr>
              <a:t>Vendors: </a:t>
            </a:r>
            <a:r>
              <a:rPr kumimoji="0" lang="en-US" altLang="en-US" sz="1200" b="0" i="0" u="none" strike="noStrike" cap="none" normalizeH="0" baseline="0" dirty="0">
                <a:ln>
                  <a:noFill/>
                </a:ln>
                <a:solidFill>
                  <a:srgbClr val="3F4254"/>
                </a:solidFill>
                <a:effectLst/>
                <a:latin typeface="inherit"/>
              </a:rPr>
              <a:t>Ebsco</a:t>
            </a:r>
            <a:endParaRPr kumimoji="0" lang="en-US" altLang="en-US" sz="1200" b="0" i="0" u="none" strike="noStrike" cap="none" normalizeH="0" baseline="0" dirty="0">
              <a:ln>
                <a:noFill/>
              </a:ln>
              <a:solidFill>
                <a:srgbClr val="111111"/>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111111"/>
                </a:solidFill>
                <a:effectLst/>
                <a:latin typeface="Roboto" panose="02000000000000000000" pitchFamily="2" charset="0"/>
              </a:rPr>
              <a:t>Digital collection of the world's major news content. It includes millions of articles from newspapers, newswires and news magazines. In addition, it offers television and radio transcripts and ongoing daily updates from popular news sources.</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solidFill>
                <a:srgbClr val="111111"/>
              </a:solidFill>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111111"/>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err="1">
                <a:ln>
                  <a:noFill/>
                </a:ln>
                <a:solidFill>
                  <a:srgbClr val="0277BD"/>
                </a:solidFill>
                <a:effectLst/>
                <a:latin typeface="inherit"/>
                <a:hlinkClick r:id="rId4"/>
              </a:rPr>
              <a:t>NewspaperArchive</a:t>
            </a:r>
            <a:endParaRPr kumimoji="0" lang="en-US" altLang="en-US" sz="1200" b="0" i="0" u="none" strike="noStrike" cap="none" normalizeH="0" baseline="0" dirty="0">
              <a:ln>
                <a:noFill/>
              </a:ln>
              <a:solidFill>
                <a:srgbClr val="111111"/>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5E6278"/>
                </a:solidFill>
                <a:effectLst/>
                <a:latin typeface="inherit"/>
              </a:rPr>
              <a:t>Alternate Name(s):</a:t>
            </a:r>
            <a:r>
              <a:rPr kumimoji="0" lang="en-US" altLang="en-US" sz="1200" b="0" i="0" u="none" strike="noStrike" cap="none" normalizeH="0" baseline="0" dirty="0">
                <a:ln>
                  <a:noFill/>
                </a:ln>
                <a:solidFill>
                  <a:srgbClr val="3F4254"/>
                </a:solidFill>
                <a:effectLst/>
                <a:latin typeface="inherit"/>
              </a:rPr>
              <a:t>NewspaperArchive.com, Newspaper Archive</a:t>
            </a:r>
            <a:endParaRPr kumimoji="0" lang="en-US" altLang="en-US" sz="1200" b="0" i="0" u="none" strike="noStrike" cap="none" normalizeH="0" baseline="0" dirty="0">
              <a:ln>
                <a:noFill/>
              </a:ln>
              <a:solidFill>
                <a:srgbClr val="111111"/>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5E6278"/>
                </a:solidFill>
                <a:effectLst/>
                <a:latin typeface="inherit"/>
              </a:rPr>
              <a:t>Types:</a:t>
            </a:r>
            <a:endParaRPr kumimoji="0" lang="en-US" altLang="en-US" sz="1200" b="0" i="0" u="none" strike="noStrike" cap="none" normalizeH="0" baseline="0" dirty="0">
              <a:ln>
                <a:noFill/>
              </a:ln>
              <a:solidFill>
                <a:srgbClr val="3F4254"/>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F4254"/>
                </a:solidFill>
                <a:effectLst/>
                <a:latin typeface="inherit"/>
              </a:rPr>
              <a:t>Newspapers</a:t>
            </a:r>
            <a:endParaRPr kumimoji="0" lang="en-US" altLang="en-US" sz="1200" b="0" i="0" u="none" strike="noStrike" cap="none" normalizeH="0" baseline="0" dirty="0">
              <a:ln>
                <a:noFill/>
              </a:ln>
              <a:solidFill>
                <a:srgbClr val="111111"/>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111111"/>
                </a:solidFill>
                <a:effectLst/>
                <a:latin typeface="Roboto" panose="02000000000000000000" pitchFamily="2" charset="0"/>
              </a:rPr>
              <a:t>Online historical newspaper database, fully searchable by keyword and date, covering 1607 to present.</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solidFill>
                <a:srgbClr val="111111"/>
              </a:solidFill>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277BD"/>
                </a:solidFill>
                <a:effectLst/>
                <a:latin typeface="inherit"/>
                <a:hlinkClick r:id="rId5"/>
              </a:rPr>
              <a:t>New York Times: Online Access</a:t>
            </a:r>
            <a:endParaRPr kumimoji="0" lang="en-US" altLang="en-US" sz="1800" b="0" i="0" u="none" strike="noStrike" cap="none" normalizeH="0" baseline="0" dirty="0">
              <a:ln>
                <a:noFill/>
              </a:ln>
              <a:solidFill>
                <a:srgbClr val="111111"/>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5E6278"/>
                </a:solidFill>
                <a:effectLst/>
                <a:latin typeface="inherit"/>
              </a:rPr>
              <a:t>Alternate Name(s):</a:t>
            </a:r>
            <a:r>
              <a:rPr kumimoji="0" lang="en-US" altLang="en-US" sz="1800" b="0" i="0" u="none" strike="noStrike" cap="none" normalizeH="0" baseline="0" dirty="0">
                <a:ln>
                  <a:noFill/>
                </a:ln>
                <a:solidFill>
                  <a:srgbClr val="3F4254"/>
                </a:solidFill>
                <a:effectLst/>
                <a:latin typeface="inherit"/>
              </a:rPr>
              <a:t>NYTimes; NY Times</a:t>
            </a:r>
            <a:endParaRPr kumimoji="0" lang="en-US" altLang="en-US" sz="1800" b="0" i="0" u="none" strike="noStrike" cap="none" normalizeH="0" baseline="0" dirty="0">
              <a:ln>
                <a:noFill/>
              </a:ln>
              <a:solidFill>
                <a:srgbClr val="111111"/>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111111"/>
                </a:solidFill>
                <a:effectLst/>
                <a:latin typeface="Roboto" panose="02000000000000000000" pitchFamily="2" charset="0"/>
              </a:rPr>
              <a:t>The New York Times online.</a:t>
            </a:r>
            <a:br>
              <a:rPr kumimoji="0" lang="en-US" altLang="en-US" sz="1800" b="0" i="0" u="none" strike="noStrike" cap="none" normalizeH="0" baseline="0" dirty="0">
                <a:ln>
                  <a:noFill/>
                </a:ln>
                <a:solidFill>
                  <a:srgbClr val="111111"/>
                </a:solidFill>
                <a:effectLst/>
                <a:latin typeface="Roboto" panose="02000000000000000000" pitchFamily="2" charset="0"/>
              </a:rPr>
            </a:br>
            <a:r>
              <a:rPr kumimoji="0" lang="en-US" altLang="en-US" sz="1800" b="1" i="0" u="none" strike="noStrike" cap="none" normalizeH="0" baseline="0" dirty="0">
                <a:ln>
                  <a:noFill/>
                </a:ln>
                <a:solidFill>
                  <a:srgbClr val="111111"/>
                </a:solidFill>
                <a:effectLst/>
                <a:latin typeface="inherit"/>
              </a:rPr>
              <a:t>Access note: Log in required. Register for a free account with your colorado.edu email address. Students will have access until graduation date; staff and faculty must renew account every 364 days.</a:t>
            </a:r>
            <a:endParaRPr kumimoji="0" lang="en-US" altLang="en-US" sz="2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1441043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36221-56B9-4F16-B4E0-FB0E7D0AA01C}"/>
              </a:ext>
            </a:extLst>
          </p:cNvPr>
          <p:cNvSpPr>
            <a:spLocks noGrp="1"/>
          </p:cNvSpPr>
          <p:nvPr>
            <p:ph type="title"/>
          </p:nvPr>
        </p:nvSpPr>
        <p:spPr>
          <a:xfrm>
            <a:off x="677334" y="609600"/>
            <a:ext cx="8596668" cy="521154"/>
          </a:xfrm>
        </p:spPr>
        <p:txBody>
          <a:bodyPr>
            <a:normAutofit fontScale="90000"/>
          </a:bodyPr>
          <a:lstStyle/>
          <a:p>
            <a:r>
              <a:rPr lang="en-US" dirty="0"/>
              <a:t>Research Guides</a:t>
            </a:r>
          </a:p>
        </p:txBody>
      </p:sp>
      <p:sp>
        <p:nvSpPr>
          <p:cNvPr id="3" name="Content Placeholder 2">
            <a:extLst>
              <a:ext uri="{FF2B5EF4-FFF2-40B4-BE49-F238E27FC236}">
                <a16:creationId xmlns:a16="http://schemas.microsoft.com/office/drawing/2014/main" id="{AFC5CB5D-C463-4BFD-9391-0E51A25E73B9}"/>
              </a:ext>
            </a:extLst>
          </p:cNvPr>
          <p:cNvSpPr>
            <a:spLocks noGrp="1"/>
          </p:cNvSpPr>
          <p:nvPr>
            <p:ph idx="1"/>
          </p:nvPr>
        </p:nvSpPr>
        <p:spPr>
          <a:xfrm>
            <a:off x="677334" y="1383847"/>
            <a:ext cx="8596668" cy="4657516"/>
          </a:xfrm>
        </p:spPr>
        <p:txBody>
          <a:bodyPr/>
          <a:lstStyle/>
          <a:p>
            <a:r>
              <a:rPr lang="en-US" dirty="0"/>
              <a:t>Think of the major institutions that specialize in American Indian Law</a:t>
            </a:r>
          </a:p>
          <a:p>
            <a:pPr lvl="1"/>
            <a:r>
              <a:rPr lang="en-US" dirty="0"/>
              <a:t>University of Michigan (Matthew Fletcher)</a:t>
            </a:r>
          </a:p>
          <a:p>
            <a:pPr lvl="1"/>
            <a:r>
              <a:rPr lang="en-US" dirty="0"/>
              <a:t>University of Arizona (Robert A. Williams, Keith A. Richotte, Rebecca Tsosie, Heather Whiteman Runs Him, </a:t>
            </a:r>
            <a:r>
              <a:rPr lang="en-US" i="0" dirty="0">
                <a:solidFill>
                  <a:srgbClr val="000000"/>
                </a:solidFill>
                <a:effectLst/>
                <a:latin typeface="proxima-nova"/>
              </a:rPr>
              <a:t>José Francisco "</a:t>
            </a:r>
            <a:r>
              <a:rPr lang="en-US" i="0" dirty="0" err="1">
                <a:solidFill>
                  <a:srgbClr val="000000"/>
                </a:solidFill>
                <a:effectLst/>
                <a:latin typeface="proxima-nova"/>
              </a:rPr>
              <a:t>Pancho</a:t>
            </a:r>
            <a:r>
              <a:rPr lang="en-US" i="0" dirty="0">
                <a:solidFill>
                  <a:srgbClr val="000000"/>
                </a:solidFill>
                <a:effectLst/>
                <a:latin typeface="proxima-nova"/>
              </a:rPr>
              <a:t>" Calí Tzay</a:t>
            </a:r>
            <a:r>
              <a:rPr lang="en-US" dirty="0"/>
              <a:t>)</a:t>
            </a:r>
          </a:p>
          <a:p>
            <a:pPr lvl="1"/>
            <a:r>
              <a:rPr lang="en-US" dirty="0"/>
              <a:t>University of New Mexico</a:t>
            </a:r>
          </a:p>
          <a:p>
            <a:pPr lvl="1"/>
            <a:r>
              <a:rPr lang="en-US" dirty="0"/>
              <a:t>University of Oklahoma</a:t>
            </a:r>
          </a:p>
          <a:p>
            <a:pPr lvl="1"/>
            <a:r>
              <a:rPr lang="en-US" dirty="0"/>
              <a:t>UCLA</a:t>
            </a:r>
          </a:p>
          <a:p>
            <a:endParaRPr lang="en-US" dirty="0"/>
          </a:p>
          <a:p>
            <a:r>
              <a:rPr lang="en-US" dirty="0"/>
              <a:t>Library of Congress</a:t>
            </a:r>
          </a:p>
          <a:p>
            <a:r>
              <a:rPr lang="en-US" dirty="0"/>
              <a:t>National Indian Law Library</a:t>
            </a:r>
          </a:p>
        </p:txBody>
      </p:sp>
    </p:spTree>
    <p:extLst>
      <p:ext uri="{BB962C8B-B14F-4D97-AF65-F5344CB8AC3E}">
        <p14:creationId xmlns:p14="http://schemas.microsoft.com/office/powerpoint/2010/main" val="248174557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FBDF7-370A-48B3-ABDB-6568F8EB67A0}"/>
              </a:ext>
            </a:extLst>
          </p:cNvPr>
          <p:cNvSpPr>
            <a:spLocks noGrp="1"/>
          </p:cNvSpPr>
          <p:nvPr>
            <p:ph type="title"/>
          </p:nvPr>
        </p:nvSpPr>
        <p:spPr>
          <a:xfrm>
            <a:off x="677334" y="609600"/>
            <a:ext cx="8596668" cy="508907"/>
          </a:xfrm>
        </p:spPr>
        <p:txBody>
          <a:bodyPr>
            <a:normAutofit fontScale="90000"/>
          </a:bodyPr>
          <a:lstStyle/>
          <a:p>
            <a:r>
              <a:rPr lang="en-US" dirty="0"/>
              <a:t>Globalex Guide</a:t>
            </a:r>
          </a:p>
        </p:txBody>
      </p:sp>
      <p:sp>
        <p:nvSpPr>
          <p:cNvPr id="3" name="Content Placeholder 2">
            <a:extLst>
              <a:ext uri="{FF2B5EF4-FFF2-40B4-BE49-F238E27FC236}">
                <a16:creationId xmlns:a16="http://schemas.microsoft.com/office/drawing/2014/main" id="{951833C8-6FBB-4B3D-9F5F-419CFD4224C4}"/>
              </a:ext>
            </a:extLst>
          </p:cNvPr>
          <p:cNvSpPr>
            <a:spLocks noGrp="1"/>
          </p:cNvSpPr>
          <p:nvPr>
            <p:ph idx="1"/>
          </p:nvPr>
        </p:nvSpPr>
        <p:spPr>
          <a:xfrm>
            <a:off x="677334" y="1277711"/>
            <a:ext cx="8596668" cy="4763651"/>
          </a:xfrm>
        </p:spPr>
        <p:txBody>
          <a:bodyPr>
            <a:normAutofit fontScale="62500" lnSpcReduction="20000"/>
          </a:bodyPr>
          <a:lstStyle/>
          <a:p>
            <a:pPr lvl="0"/>
            <a:r>
              <a:rPr lang="en-US" dirty="0"/>
              <a:t>Evaluate</a:t>
            </a:r>
            <a:r>
              <a:rPr lang="en-US" sz="1800" dirty="0"/>
              <a:t>- </a:t>
            </a:r>
            <a:r>
              <a:rPr lang="en-US" sz="1800" dirty="0">
                <a:hlinkClick r:id="rId3"/>
              </a:rPr>
              <a:t>https://www.nyulawglobal.org/globalex/researching_indigenous_peoples_international_law1.html</a:t>
            </a:r>
            <a:r>
              <a:rPr lang="en-US" sz="1800" dirty="0"/>
              <a:t> </a:t>
            </a:r>
            <a:endParaRPr kumimoji="0" lang="en-US" altLang="en-US" sz="1800" b="1" i="0" u="none" strike="noStrike" cap="none" normalizeH="0" baseline="0" dirty="0">
              <a:ln>
                <a:noFill/>
              </a:ln>
              <a:solidFill>
                <a:srgbClr val="212529"/>
              </a:solidFill>
              <a:effectLst/>
              <a:latin typeface="Georgia" panose="02040502050405020303" pitchFamily="18" charset="0"/>
            </a:endParaRPr>
          </a:p>
          <a:p>
            <a:pPr lvl="0"/>
            <a:endParaRPr kumimoji="0" lang="en-US" altLang="en-US" sz="1800" b="1" i="0" u="none" strike="noStrike" cap="none" normalizeH="0" baseline="0" dirty="0">
              <a:ln>
                <a:noFill/>
              </a:ln>
              <a:solidFill>
                <a:srgbClr val="212529"/>
              </a:solidFill>
              <a:effectLst/>
              <a:latin typeface="Georgia" panose="02040502050405020303" pitchFamily="18" charset="0"/>
            </a:endParaRPr>
          </a:p>
          <a:p>
            <a:pPr lvl="0"/>
            <a:r>
              <a:rPr kumimoji="0" lang="en-US" altLang="en-US" sz="1800" b="1" i="0" u="none" strike="noStrike" cap="none" normalizeH="0" baseline="0" dirty="0">
                <a:ln>
                  <a:noFill/>
                </a:ln>
                <a:solidFill>
                  <a:srgbClr val="212529"/>
                </a:solidFill>
                <a:effectLst/>
                <a:latin typeface="Georgia" panose="02040502050405020303" pitchFamily="18" charset="0"/>
              </a:rPr>
              <a:t>2.2. A Brief History</a:t>
            </a:r>
          </a:p>
          <a:p>
            <a:pPr lvl="0"/>
            <a:r>
              <a:rPr kumimoji="0" lang="en-US" altLang="en-US" sz="1800" b="0" i="0" u="none" strike="noStrike" cap="none" normalizeH="0" baseline="0" dirty="0">
                <a:ln>
                  <a:noFill/>
                </a:ln>
                <a:solidFill>
                  <a:srgbClr val="212529"/>
                </a:solidFill>
                <a:effectLst/>
                <a:latin typeface="Georgia" panose="02040502050405020303" pitchFamily="18" charset="0"/>
              </a:rPr>
              <a:t>Several centuries ago, the European nations settled in areas known today as North and South America, and eventually other areas would be inhabited including Australia and South Africa.</a:t>
            </a:r>
            <a:r>
              <a:rPr kumimoji="0" lang="en-US" altLang="en-US" sz="1800" b="0" i="0" u="sng" strike="noStrike" cap="none" normalizeH="0" baseline="0" dirty="0">
                <a:ln>
                  <a:noFill/>
                </a:ln>
                <a:solidFill>
                  <a:srgbClr val="2B3990"/>
                </a:solidFill>
                <a:effectLst/>
                <a:latin typeface="Georgia" panose="02040502050405020303" pitchFamily="18" charset="0"/>
                <a:hlinkClick r:id="rId4"/>
              </a:rPr>
              <a:t>[</a:t>
            </a:r>
            <a:r>
              <a:rPr kumimoji="0" lang="en-US" altLang="en-US" sz="1800" b="0" i="0" u="sng" strike="noStrike" cap="none" normalizeH="0" baseline="0" dirty="0" bmk="">
                <a:ln>
                  <a:noFill/>
                </a:ln>
                <a:solidFill>
                  <a:srgbClr val="2B3990"/>
                </a:solidFill>
                <a:effectLst/>
                <a:latin typeface="Georgia" panose="02040502050405020303" pitchFamily="18" charset="0"/>
                <a:hlinkClick r:id="rId4"/>
              </a:rPr>
              <a:t>6]</a:t>
            </a:r>
            <a:r>
              <a:rPr kumimoji="0" lang="en-US" altLang="en-US" sz="1800" b="0" i="0" u="none" strike="noStrike" cap="none" normalizeH="0" baseline="0" dirty="0" bmk="">
                <a:ln>
                  <a:noFill/>
                </a:ln>
                <a:solidFill>
                  <a:srgbClr val="212529"/>
                </a:solidFill>
                <a:effectLst/>
                <a:latin typeface="Georgia" panose="02040502050405020303" pitchFamily="18" charset="0"/>
              </a:rPr>
              <a:t> The native residents would be subject to slaughter, enslavement, and disease, and those who survived would endure a long history of discrimination at the hands of their new rulers.</a:t>
            </a:r>
            <a:r>
              <a:rPr kumimoji="0" lang="en-US" altLang="en-US" sz="1800" b="0" i="0" u="sng" strike="noStrike" cap="none" normalizeH="0" baseline="0" dirty="0" bmk="">
                <a:ln>
                  <a:noFill/>
                </a:ln>
                <a:solidFill>
                  <a:srgbClr val="2B3990"/>
                </a:solidFill>
                <a:effectLst/>
                <a:latin typeface="Georgia" panose="02040502050405020303" pitchFamily="18" charset="0"/>
                <a:hlinkClick r:id="rId5"/>
              </a:rPr>
              <a:t>[7]</a:t>
            </a:r>
            <a:r>
              <a:rPr kumimoji="0" lang="en-US" altLang="en-US" sz="1800" b="0" i="0" u="none" strike="noStrike" cap="none" normalizeH="0" baseline="0" dirty="0" bmk="">
                <a:ln>
                  <a:noFill/>
                </a:ln>
                <a:solidFill>
                  <a:srgbClr val="212529"/>
                </a:solidFill>
                <a:effectLst/>
                <a:latin typeface="Georgia" panose="02040502050405020303" pitchFamily="18" charset="0"/>
              </a:rPr>
              <a:t> Many nations, including the United States, would grant rights through case law and statutes to protect indigenous peoples living within their borders as well as their culture. Gradually it became apparent that this was an issue that needed to be dealt with at the international level. The international community has progressed in the recognition of indigenous human rights, as well as the protection of their right to maintain a separate culture, community, and tradition from the majority citizens.</a:t>
            </a:r>
            <a:endParaRPr kumimoji="0" lang="en-US" altLang="en-US" sz="1800" b="0" i="0" u="none" strike="noStrike" cap="none" normalizeH="0" baseline="0" dirty="0" bmk="">
              <a:ln>
                <a:noFill/>
              </a:ln>
              <a:solidFill>
                <a:schemeClr val="tx1"/>
              </a:solidFill>
              <a:effectLst/>
            </a:endParaRPr>
          </a:p>
          <a:p>
            <a:pPr lvl="0"/>
            <a:r>
              <a:rPr kumimoji="0" lang="en-US" altLang="en-US" sz="1800" b="0" i="0" u="none" strike="noStrike" cap="none" normalizeH="0" baseline="0" dirty="0" bmk="">
                <a:ln>
                  <a:noFill/>
                </a:ln>
                <a:solidFill>
                  <a:srgbClr val="212529"/>
                </a:solidFill>
                <a:effectLst/>
                <a:latin typeface="Georgia" panose="02040502050405020303" pitchFamily="18" charset="0"/>
              </a:rPr>
              <a:t>In 1957, the International Labor Organization (ILO) Convention No. 107 viewed the plight of indigenous peoples within the concept of protecting individual rights, and not as a community.</a:t>
            </a:r>
            <a:r>
              <a:rPr kumimoji="0" lang="en-US" altLang="en-US" sz="1800" b="0" i="0" u="sng" strike="noStrike" cap="none" normalizeH="0" baseline="0" dirty="0" bmk="">
                <a:ln>
                  <a:noFill/>
                </a:ln>
                <a:solidFill>
                  <a:srgbClr val="2B3990"/>
                </a:solidFill>
                <a:effectLst/>
                <a:latin typeface="Georgia" panose="02040502050405020303" pitchFamily="18" charset="0"/>
                <a:hlinkClick r:id="rId6"/>
              </a:rPr>
              <a:t>[8]</a:t>
            </a:r>
            <a:r>
              <a:rPr kumimoji="0" lang="en-US" altLang="en-US" sz="1800" b="0" i="0" u="none" strike="noStrike" cap="none" normalizeH="0" baseline="0" dirty="0" bmk="">
                <a:ln>
                  <a:noFill/>
                </a:ln>
                <a:solidFill>
                  <a:srgbClr val="212529"/>
                </a:solidFill>
                <a:effectLst/>
                <a:latin typeface="Georgia" panose="02040502050405020303" pitchFamily="18" charset="0"/>
              </a:rPr>
              <a:t> This treaty was ratified by and remains in force for 18 countries. In 1989, a new treaty, The Indigenous and Tribal Peoples Convention, 1989 (No. 169), provided greater protections for indigenous peoples than the earlier convention by considering issues such as education, health, land rights, and employment.</a:t>
            </a:r>
            <a:r>
              <a:rPr kumimoji="0" lang="en-US" altLang="en-US" sz="1800" b="0" i="0" u="sng" strike="noStrike" cap="none" normalizeH="0" baseline="0" dirty="0" bmk="">
                <a:ln>
                  <a:noFill/>
                </a:ln>
                <a:solidFill>
                  <a:srgbClr val="2B3990"/>
                </a:solidFill>
                <a:effectLst/>
                <a:latin typeface="Georgia" panose="02040502050405020303" pitchFamily="18" charset="0"/>
                <a:hlinkClick r:id="rId7"/>
              </a:rPr>
              <a:t>[9]</a:t>
            </a:r>
            <a:r>
              <a:rPr kumimoji="0" lang="en-US" altLang="en-US" sz="1800" b="0" i="0" u="none" strike="noStrike" cap="none" normalizeH="0" baseline="0" dirty="0" bmk="">
                <a:ln>
                  <a:noFill/>
                </a:ln>
                <a:solidFill>
                  <a:srgbClr val="212529"/>
                </a:solidFill>
                <a:effectLst/>
                <a:latin typeface="Georgia" panose="02040502050405020303" pitchFamily="18" charset="0"/>
              </a:rPr>
              <a:t> Convention No. 169 is designed specifically to defend indigenous peoples by improving their living conditions, while preserving the identity and culture of the group as a whole.</a:t>
            </a:r>
            <a:r>
              <a:rPr kumimoji="0" lang="en-US" altLang="en-US" sz="1800" b="0" i="0" u="sng" strike="noStrike" cap="none" normalizeH="0" baseline="0" dirty="0" bmk="">
                <a:ln>
                  <a:noFill/>
                </a:ln>
                <a:solidFill>
                  <a:srgbClr val="2B3990"/>
                </a:solidFill>
                <a:effectLst/>
                <a:latin typeface="Georgia" panose="02040502050405020303" pitchFamily="18" charset="0"/>
                <a:hlinkClick r:id="rId8"/>
              </a:rPr>
              <a:t>[10]</a:t>
            </a:r>
            <a:r>
              <a:rPr kumimoji="0" lang="en-US" altLang="en-US" sz="1800" b="0" i="0" u="none" strike="noStrike" cap="none" normalizeH="0" baseline="0" dirty="0" bmk="">
                <a:ln>
                  <a:noFill/>
                </a:ln>
                <a:solidFill>
                  <a:srgbClr val="212529"/>
                </a:solidFill>
                <a:effectLst/>
                <a:latin typeface="Georgia" panose="02040502050405020303" pitchFamily="18" charset="0"/>
              </a:rPr>
              <a:t> The United Nations Declaration on the Rights of Indigenous Peoples was passed by the United Nations Human Rights Council on June 29, 2006 and was adopted by the United Nations General Assembly, stipulating extensive safeguards for indigenous peoples (especially in comparison with any other treaty previously) and further emphasizing the importance of protecting their identity as a group.</a:t>
            </a:r>
            <a:r>
              <a:rPr kumimoji="0" lang="en-US" altLang="en-US" sz="1800" b="0" i="0" u="sng" strike="noStrike" cap="none" normalizeH="0" baseline="0" dirty="0" bmk="">
                <a:ln>
                  <a:noFill/>
                </a:ln>
                <a:solidFill>
                  <a:srgbClr val="2B3990"/>
                </a:solidFill>
                <a:effectLst/>
                <a:latin typeface="Georgia" panose="02040502050405020303" pitchFamily="18" charset="0"/>
                <a:hlinkClick r:id="rId9"/>
              </a:rPr>
              <a:t>[11]</a:t>
            </a:r>
            <a:endParaRPr kumimoji="0" lang="en-US" altLang="en-US" sz="1800" b="1" i="0" u="none" strike="noStrike" cap="none" normalizeH="0" baseline="0" dirty="0">
              <a:ln>
                <a:noFill/>
              </a:ln>
              <a:solidFill>
                <a:srgbClr val="212529"/>
              </a:solidFill>
              <a:effectLst/>
              <a:latin typeface="Georgia" panose="02040502050405020303" pitchFamily="18" charset="0"/>
            </a:endParaRPr>
          </a:p>
          <a:p>
            <a:pPr lvl="0"/>
            <a:r>
              <a:rPr kumimoji="0" lang="en-US" altLang="en-US" sz="1800" b="1" i="0" u="none" strike="noStrike" cap="none" normalizeH="0" baseline="0" dirty="0">
                <a:ln>
                  <a:noFill/>
                </a:ln>
                <a:solidFill>
                  <a:srgbClr val="212529"/>
                </a:solidFill>
                <a:effectLst/>
                <a:latin typeface="Georgia" panose="02040502050405020303" pitchFamily="18" charset="0"/>
              </a:rPr>
              <a:t>2.3. Indigenous Populations</a:t>
            </a:r>
          </a:p>
          <a:p>
            <a:pPr lvl="0"/>
            <a:r>
              <a:rPr kumimoji="0" lang="en-US" altLang="en-US" sz="1800" b="0" i="0" u="none" strike="noStrike" cap="none" normalizeH="0" baseline="0" dirty="0">
                <a:ln>
                  <a:noFill/>
                </a:ln>
                <a:solidFill>
                  <a:srgbClr val="212529"/>
                </a:solidFill>
                <a:effectLst/>
                <a:latin typeface="Georgia" panose="02040502050405020303" pitchFamily="18" charset="0"/>
              </a:rPr>
              <a:t>The following is a list of indigenous groups that a researcher will likely encounter, but it is important to keep in mind that there are numerous groups throughout the world, many which are not defined or even recognized by their state of residence. This list is by no means exhaustive.</a:t>
            </a:r>
            <a:endParaRPr kumimoji="0" lang="en-US" altLang="en-US" sz="1800" b="0" i="0" u="none" strike="noStrike" cap="none" normalizeH="0" baseline="0" dirty="0">
              <a:ln>
                <a:noFill/>
              </a:ln>
              <a:solidFill>
                <a:schemeClr val="tx1"/>
              </a:solidFill>
              <a:effectLst/>
            </a:endParaRPr>
          </a:p>
          <a:p>
            <a:endParaRPr lang="en-US" dirty="0"/>
          </a:p>
        </p:txBody>
      </p:sp>
    </p:spTree>
    <p:extLst>
      <p:ext uri="{BB962C8B-B14F-4D97-AF65-F5344CB8AC3E}">
        <p14:creationId xmlns:p14="http://schemas.microsoft.com/office/powerpoint/2010/main" val="53709535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8BB5C-7411-489E-B65B-36FC04CD6D95}"/>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01AA2ED2-E2D5-4174-829F-9DDE725DD0CC}"/>
              </a:ext>
            </a:extLst>
          </p:cNvPr>
          <p:cNvSpPr>
            <a:spLocks noGrp="1"/>
          </p:cNvSpPr>
          <p:nvPr>
            <p:ph idx="1"/>
          </p:nvPr>
        </p:nvSpPr>
        <p:spPr/>
        <p:txBody>
          <a:bodyPr/>
          <a:lstStyle/>
          <a:p>
            <a:r>
              <a:rPr lang="en-US" dirty="0"/>
              <a:t>joan.policastri@colorado.edu</a:t>
            </a:r>
          </a:p>
        </p:txBody>
      </p:sp>
    </p:spTree>
    <p:extLst>
      <p:ext uri="{BB962C8B-B14F-4D97-AF65-F5344CB8AC3E}">
        <p14:creationId xmlns:p14="http://schemas.microsoft.com/office/powerpoint/2010/main" val="3106558736"/>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3ded8b1b-070d-4629-82e4-c0b019f46057}" enabled="0" method="" siteId="{3ded8b1b-070d-4629-82e4-c0b019f46057}" removed="1"/>
</clbl:labelList>
</file>

<file path=docProps/app.xml><?xml version="1.0" encoding="utf-8"?>
<Properties xmlns="http://schemas.openxmlformats.org/officeDocument/2006/extended-properties" xmlns:vt="http://schemas.openxmlformats.org/officeDocument/2006/docPropsVTypes">
  <Template>Facet</Template>
  <TotalTime>2004</TotalTime>
  <Words>7032</Words>
  <Application>Microsoft Office PowerPoint</Application>
  <PresentationFormat>Widescreen</PresentationFormat>
  <Paragraphs>724</Paragraphs>
  <Slides>98</Slides>
  <Notes>97</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98</vt:i4>
      </vt:variant>
    </vt:vector>
  </HeadingPairs>
  <TitlesOfParts>
    <vt:vector size="114" baseType="lpstr">
      <vt:lpstr>Aptos</vt:lpstr>
      <vt:lpstr>Arial</vt:lpstr>
      <vt:lpstr>Calibri</vt:lpstr>
      <vt:lpstr>FuturaStd-Bold</vt:lpstr>
      <vt:lpstr>Georgia</vt:lpstr>
      <vt:lpstr>Google Sans</vt:lpstr>
      <vt:lpstr>inherit</vt:lpstr>
      <vt:lpstr>Open Sans</vt:lpstr>
      <vt:lpstr>proxima-nova</vt:lpstr>
      <vt:lpstr>Roboto</vt:lpstr>
      <vt:lpstr>roboto condensed</vt:lpstr>
      <vt:lpstr>Symbol</vt:lpstr>
      <vt:lpstr>Trebuchet MS</vt:lpstr>
      <vt:lpstr>Wingdings</vt:lpstr>
      <vt:lpstr>Wingdings 3</vt:lpstr>
      <vt:lpstr>Facet</vt:lpstr>
      <vt:lpstr>Indigenous Peoples’ Legal Research in Context</vt:lpstr>
      <vt:lpstr>What we’ll cover </vt:lpstr>
      <vt:lpstr>Considerations </vt:lpstr>
      <vt:lpstr>Keep in mind…</vt:lpstr>
      <vt:lpstr>Abbreviations</vt:lpstr>
      <vt:lpstr>How to find the Meaning of an Abbreviation in a Citation</vt:lpstr>
      <vt:lpstr>International Law and the BlueBook</vt:lpstr>
      <vt:lpstr>Citations – How to Cite</vt:lpstr>
      <vt:lpstr>The Catalog Search</vt:lpstr>
      <vt:lpstr>University Libraries – Adam Mathews “Explorer” (find in A-Z databases)</vt:lpstr>
      <vt:lpstr>Secondary Resources</vt:lpstr>
      <vt:lpstr>Law Library Databases</vt:lpstr>
      <vt:lpstr>Journals –  Law Library</vt:lpstr>
      <vt:lpstr>Journal Databases</vt:lpstr>
      <vt:lpstr>HeinOnline – One-Stop Research</vt:lpstr>
      <vt:lpstr>HeinOnline</vt:lpstr>
      <vt:lpstr>U.S. Treaties: Full-Text Online</vt:lpstr>
      <vt:lpstr>International Treaties</vt:lpstr>
      <vt:lpstr>International Encyclopedias</vt:lpstr>
      <vt:lpstr>Introduction to Legal Research –  Indigenous Peoples</vt:lpstr>
      <vt:lpstr>What is International Law</vt:lpstr>
      <vt:lpstr>Private International Law</vt:lpstr>
      <vt:lpstr>International Law</vt:lpstr>
      <vt:lpstr>Customary International Law</vt:lpstr>
      <vt:lpstr>Sources of International Law Article 38 of the ICJ Statute</vt:lpstr>
      <vt:lpstr>UN Organizational Chart</vt:lpstr>
      <vt:lpstr>United Nations &amp; Organization of American States </vt:lpstr>
      <vt:lpstr>International Covenant on Economic, Social and Cultural Rights (ICESCR) ADOPTED 16 December 1966 BY General Assembly resolution 2200A (XXI) </vt:lpstr>
      <vt:lpstr>International Covenant on Civil and Political Rights (ICCPR) ADOPTED 16 December 1966 BY General Assembly resolution 2200A (XXI) </vt:lpstr>
      <vt:lpstr>UN Charter-based Documents</vt:lpstr>
      <vt:lpstr>Treaty Body Database</vt:lpstr>
      <vt:lpstr>United Nations Treaty Series</vt:lpstr>
      <vt:lpstr>Status of Treaties</vt:lpstr>
      <vt:lpstr>International Law Commission Research</vt:lpstr>
      <vt:lpstr>International Law Commission</vt:lpstr>
      <vt:lpstr>United Nations Research Guides</vt:lpstr>
      <vt:lpstr>History (patience required)</vt:lpstr>
      <vt:lpstr>United Nations – UN Web TV</vt:lpstr>
      <vt:lpstr>United Nations</vt:lpstr>
      <vt:lpstr>Office of the High Commissioner on Human Rights</vt:lpstr>
      <vt:lpstr>PowerPoint Presentation</vt:lpstr>
      <vt:lpstr>Special Rapporteur</vt:lpstr>
      <vt:lpstr>UN Special Rapporteur on the Rights of Indigenous Peoples</vt:lpstr>
      <vt:lpstr>Individual Pages for the Special Rapporteur</vt:lpstr>
      <vt:lpstr>Expert Mechanism on the Rights of Indigenous Peoples (EMRIP)</vt:lpstr>
      <vt:lpstr>Universal Human Rights Index</vt:lpstr>
      <vt:lpstr>Extractive Industries</vt:lpstr>
      <vt:lpstr>Selected Topics</vt:lpstr>
      <vt:lpstr>Great resources for specific areas or issues, or…</vt:lpstr>
      <vt:lpstr>Resources – International </vt:lpstr>
      <vt:lpstr>DOCIP</vt:lpstr>
      <vt:lpstr>International Organizations - NGOs</vt:lpstr>
      <vt:lpstr>Regional Organizations</vt:lpstr>
      <vt:lpstr>Indigenous Law Portal</vt:lpstr>
      <vt:lpstr>U.S. State Department  Digest of International Law</vt:lpstr>
      <vt:lpstr>Resources - Foreign</vt:lpstr>
      <vt:lpstr>Indian Law Resource Center</vt:lpstr>
      <vt:lpstr>Foreign Law Guide – Indigenous Peoples</vt:lpstr>
      <vt:lpstr>Federal Indian Law Tribal Law</vt:lpstr>
      <vt:lpstr>Domestic – United States</vt:lpstr>
      <vt:lpstr>Definition of “Indian Country”</vt:lpstr>
      <vt:lpstr>Wise Law Library Guide – American Indian Law</vt:lpstr>
      <vt:lpstr>There are over 560 official Federally recognized tribal nations, the list of these is maintained by the US Dept. of Interior:  Federally Recognized Tribes.</vt:lpstr>
      <vt:lpstr>Restatement of the Law of American Indians </vt:lpstr>
      <vt:lpstr>From the Law Library’s A-Z list of databases</vt:lpstr>
      <vt:lpstr>American Indians and the American West</vt:lpstr>
      <vt:lpstr>National Indian Law Library</vt:lpstr>
      <vt:lpstr>U.S.</vt:lpstr>
      <vt:lpstr>The 1950’s  - An AI view</vt:lpstr>
      <vt:lpstr>Termination</vt:lpstr>
      <vt:lpstr>Indian Claims Insight  </vt:lpstr>
      <vt:lpstr>Suggested Readings - 1973 to present</vt:lpstr>
      <vt:lpstr>Major Issues – Domestic</vt:lpstr>
      <vt:lpstr>U.S. Constitution</vt:lpstr>
      <vt:lpstr>The Supreme Court of the United States</vt:lpstr>
      <vt:lpstr>Cornell Legal Information Institute</vt:lpstr>
      <vt:lpstr>Major Acts and Cases</vt:lpstr>
      <vt:lpstr>Major U.S. Cases and Legislation and…</vt:lpstr>
      <vt:lpstr>NARF on ICWA</vt:lpstr>
      <vt:lpstr>First Peoples Worldwide</vt:lpstr>
      <vt:lpstr>Tribal Law</vt:lpstr>
      <vt:lpstr>Homepage of the Navajo Nation</vt:lpstr>
      <vt:lpstr>University of New Mexico</vt:lpstr>
      <vt:lpstr>University of Oklahoma</vt:lpstr>
      <vt:lpstr>University of Minnesota Research Guide</vt:lpstr>
      <vt:lpstr>Ratification of International Human Rights Treaties - USA</vt:lpstr>
      <vt:lpstr>Frequently-Cited Treaties &amp; Other International Instruments</vt:lpstr>
      <vt:lpstr>University of Washington</vt:lpstr>
      <vt:lpstr>Northwestern University</vt:lpstr>
      <vt:lpstr>Native American Law Guide: Federal Indian Law &amp; Tribal Law Materials</vt:lpstr>
      <vt:lpstr>And more Government Websites   +</vt:lpstr>
      <vt:lpstr>Staying up to date</vt:lpstr>
      <vt:lpstr>Oak Flat</vt:lpstr>
      <vt:lpstr>Journals/ Newspapers</vt:lpstr>
      <vt:lpstr>Newspapers</vt:lpstr>
      <vt:lpstr>Research Guides</vt:lpstr>
      <vt:lpstr>Globalex Guide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Indigenous Peoples’ Legal Research</dc:title>
  <dc:creator>Joan Policastri</dc:creator>
  <cp:lastModifiedBy>Zoe Solomon</cp:lastModifiedBy>
  <cp:revision>90</cp:revision>
  <cp:lastPrinted>2024-11-06T17:05:09Z</cp:lastPrinted>
  <dcterms:created xsi:type="dcterms:W3CDTF">2024-10-21T16:58:17Z</dcterms:created>
  <dcterms:modified xsi:type="dcterms:W3CDTF">2025-09-11T17:59:12Z</dcterms:modified>
</cp:coreProperties>
</file>