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29" r:id="rId4"/>
  </p:sldMasterIdLst>
  <p:notesMasterIdLst>
    <p:notesMasterId r:id="rId34"/>
  </p:notesMasterIdLst>
  <p:handoutMasterIdLst>
    <p:handoutMasterId r:id="rId35"/>
  </p:handoutMasterIdLst>
  <p:sldIdLst>
    <p:sldId id="1367" r:id="rId5"/>
    <p:sldId id="1378" r:id="rId6"/>
    <p:sldId id="1418" r:id="rId7"/>
    <p:sldId id="1411" r:id="rId8"/>
    <p:sldId id="1412" r:id="rId9"/>
    <p:sldId id="1413" r:id="rId10"/>
    <p:sldId id="1414" r:id="rId11"/>
    <p:sldId id="1415" r:id="rId12"/>
    <p:sldId id="1416" r:id="rId13"/>
    <p:sldId id="1419" r:id="rId14"/>
    <p:sldId id="1422" r:id="rId15"/>
    <p:sldId id="1423" r:id="rId16"/>
    <p:sldId id="1424" r:id="rId17"/>
    <p:sldId id="1427" r:id="rId18"/>
    <p:sldId id="1426" r:id="rId19"/>
    <p:sldId id="1425" r:id="rId20"/>
    <p:sldId id="1428" r:id="rId21"/>
    <p:sldId id="1420" r:id="rId22"/>
    <p:sldId id="1430" r:id="rId23"/>
    <p:sldId id="1429" r:id="rId24"/>
    <p:sldId id="1431" r:id="rId25"/>
    <p:sldId id="1438" r:id="rId26"/>
    <p:sldId id="1434" r:id="rId27"/>
    <p:sldId id="1436" r:id="rId28"/>
    <p:sldId id="1432" r:id="rId29"/>
    <p:sldId id="1435" r:id="rId30"/>
    <p:sldId id="1437" r:id="rId31"/>
    <p:sldId id="1410" r:id="rId32"/>
    <p:sldId id="1408" r:id="rId33"/>
  </p:sldIdLst>
  <p:sldSz cx="12436475" cy="6994525"/>
  <p:notesSz cx="6858000" cy="9144000"/>
  <p:defaultText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chine Learning &amp; Data Science Conference Template" id="{A073DAE3-B461-442F-A3D3-6642BD875E45}">
          <p14:sldIdLst>
            <p14:sldId id="1367"/>
            <p14:sldId id="1378"/>
            <p14:sldId id="1418"/>
            <p14:sldId id="1411"/>
            <p14:sldId id="1412"/>
            <p14:sldId id="1413"/>
            <p14:sldId id="1414"/>
            <p14:sldId id="1415"/>
            <p14:sldId id="1416"/>
            <p14:sldId id="1419"/>
            <p14:sldId id="1422"/>
            <p14:sldId id="1423"/>
            <p14:sldId id="1424"/>
            <p14:sldId id="1427"/>
            <p14:sldId id="1426"/>
            <p14:sldId id="1425"/>
            <p14:sldId id="1428"/>
            <p14:sldId id="1420"/>
            <p14:sldId id="1430"/>
            <p14:sldId id="1429"/>
            <p14:sldId id="1431"/>
            <p14:sldId id="1438"/>
            <p14:sldId id="1434"/>
            <p14:sldId id="1436"/>
            <p14:sldId id="1432"/>
            <p14:sldId id="1435"/>
            <p14:sldId id="1437"/>
            <p14:sldId id="1410"/>
            <p14:sldId id="1408"/>
          </p14:sldIdLst>
        </p14:section>
      </p14:sectionLst>
    </p:ex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ku Uchikawa" initials="SU" lastIdx="11" clrIdx="0"/>
  <p:cmAuthor id="1" name="Mary Feil-Jacobs" initials="MFJ" lastIdx="43" clrIdx="1"/>
  <p:cmAuthor id="2" name="Monica Lueder" initials="ML" lastIdx="22" clrIdx="2">
    <p:extLst>
      <p:ext uri="{19B8F6BF-5375-455C-9EA6-DF929625EA0E}">
        <p15:presenceInfo xmlns:p15="http://schemas.microsoft.com/office/powerpoint/2012/main" userId="S-1-5-21-2127521184-1604012920-1887927527-2598260" providerId="AD"/>
      </p:ext>
    </p:extLst>
  </p:cmAuthor>
  <p:cmAuthor id="3" name="Mary Feil-Jacobs" initials="MF" lastIdx="22" clrIdx="3">
    <p:extLst>
      <p:ext uri="{19B8F6BF-5375-455C-9EA6-DF929625EA0E}">
        <p15:presenceInfo xmlns:p15="http://schemas.microsoft.com/office/powerpoint/2012/main" userId="S-1-5-21-2127521184-1604012920-1887927527-650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B2CA"/>
    <a:srgbClr val="3EA0CB"/>
    <a:srgbClr val="457E96"/>
    <a:srgbClr val="79B7D2"/>
    <a:srgbClr val="275364"/>
    <a:srgbClr val="5187A0"/>
    <a:srgbClr val="FFFFFF"/>
    <a:srgbClr val="002050"/>
    <a:srgbClr val="E8112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8" autoAdjust="0"/>
    <p:restoredTop sz="79356" autoAdjust="0"/>
  </p:normalViewPr>
  <p:slideViewPr>
    <p:cSldViewPr>
      <p:cViewPr varScale="1">
        <p:scale>
          <a:sx n="64" d="100"/>
          <a:sy n="64" d="100"/>
        </p:scale>
        <p:origin x="292" y="36"/>
      </p:cViewPr>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51" d="100"/>
          <a:sy n="51" d="100"/>
        </p:scale>
        <p:origin x="288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5"/>
          <p:cNvSpPr>
            <a:spLocks noGrp="1"/>
          </p:cNvSpPr>
          <p:nvPr>
            <p:ph type="hdr" sz="quarter"/>
          </p:nvPr>
        </p:nvSpPr>
        <p:spPr>
          <a:xfrm>
            <a:off x="0" y="-11574"/>
            <a:ext cx="2971800" cy="457200"/>
          </a:xfrm>
          <a:prstGeom prst="rect">
            <a:avLst/>
          </a:prstGeom>
        </p:spPr>
        <p:txBody>
          <a:bodyPr vert="horz" lIns="91440" tIns="45720" rIns="91440" bIns="45720" rtlCol="0"/>
          <a:lstStyle>
            <a:lvl1pPr algn="l">
              <a:defRPr sz="1200"/>
            </a:lvl1pPr>
          </a:lstStyle>
          <a:p>
            <a:r>
              <a:rPr lang="en-US" dirty="0"/>
              <a:t>Machine Learning &amp; Data Science Conference</a:t>
            </a:r>
          </a:p>
        </p:txBody>
      </p:sp>
      <p:sp>
        <p:nvSpPr>
          <p:cNvPr id="7" name="Date Placeholder 6"/>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C8D045D-9A66-44E7-900A-FC6D0BD4E54A}" type="datetime8">
              <a:rPr lang="en-US" smtClean="0">
                <a:latin typeface="Segoe UI" pitchFamily="34" charset="0"/>
              </a:rPr>
              <a:t>2/19/2016 1:50 PM</a:t>
            </a:fld>
            <a:endParaRPr lang="en-US" dirty="0">
              <a:latin typeface="Segoe UI" pitchFamily="34" charset="0"/>
            </a:endParaRPr>
          </a:p>
        </p:txBody>
      </p:sp>
      <p:sp>
        <p:nvSpPr>
          <p:cNvPr id="8" name="Footer Placeholder 7"/>
          <p:cNvSpPr>
            <a:spLocks noGrp="1"/>
          </p:cNvSpPr>
          <p:nvPr>
            <p:ph type="ftr" sz="quarter" idx="2"/>
          </p:nvPr>
        </p:nvSpPr>
        <p:spPr>
          <a:xfrm>
            <a:off x="0" y="8685213"/>
            <a:ext cx="5795010" cy="332434"/>
          </a:xfrm>
          <a:prstGeom prst="rect">
            <a:avLst/>
          </a:prstGeom>
        </p:spPr>
        <p:txBody>
          <a:bodyPr vert="horz" lIns="91440" tIns="45720" rIns="91440" bIns="45720" rtlCol="0" anchor="b"/>
          <a:lstStyle>
            <a:lvl1pPr algn="l">
              <a:defRPr sz="1200"/>
            </a:lvl1pPr>
          </a:lstStyle>
          <a:p>
            <a:pPr marL="398463" defTabSz="914099" eaLnBrk="0" hangingPunct="0"/>
            <a:r>
              <a:rPr lang="en-US" sz="4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t>© 2015 Microsoft Corporation. All rights reserved. MICROSOFT MAKES NO WARRANTIES, EXPRESS, IMPLIED OR STATUTORY, AS TO THE INFORMATION IN THIS PRESENTATION.</a:t>
            </a:r>
            <a:endPar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endParaRPr>
          </a:p>
        </p:txBody>
      </p:sp>
      <p:sp>
        <p:nvSpPr>
          <p:cNvPr id="9" name="Slide Number Placeholder 8"/>
          <p:cNvSpPr>
            <a:spLocks noGrp="1"/>
          </p:cNvSpPr>
          <p:nvPr>
            <p:ph type="sldNum" sz="quarter" idx="3"/>
          </p:nvPr>
        </p:nvSpPr>
        <p:spPr>
          <a:xfrm>
            <a:off x="5783579" y="8685213"/>
            <a:ext cx="1072833" cy="457200"/>
          </a:xfrm>
          <a:prstGeom prst="rect">
            <a:avLst/>
          </a:prstGeom>
        </p:spPr>
        <p:txBody>
          <a:bodyPr vert="horz" lIns="91440" tIns="45720" rIns="91440" bIns="45720" rtlCol="0" anchor="b"/>
          <a:lstStyle>
            <a:lvl1pPr algn="r">
              <a:defRPr sz="1200"/>
            </a:lvl1pPr>
          </a:lstStyle>
          <a:p>
            <a:fld id="{0EC9E9D6-92A0-482B-A603-C9BA7FFB8190}" type="slidenum">
              <a:rPr lang="en-US" smtClean="0">
                <a:latin typeface="Segoe UI" pitchFamily="34" charset="0"/>
              </a:rPr>
              <a:t>‹#›</a:t>
            </a:fld>
            <a:endParaRPr lang="en-US" dirty="0">
              <a:latin typeface="Segoe UI" pitchFamily="34" charset="0"/>
            </a:endParaRPr>
          </a:p>
        </p:txBody>
      </p:sp>
    </p:spTree>
    <p:extLst>
      <p:ext uri="{BB962C8B-B14F-4D97-AF65-F5344CB8AC3E}">
        <p14:creationId xmlns:p14="http://schemas.microsoft.com/office/powerpoint/2010/main" val="390459563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Header Placeholder 7"/>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Segoe UI" pitchFamily="34" charset="0"/>
              </a:defRPr>
            </a:lvl1pPr>
          </a:lstStyle>
          <a:p>
            <a:r>
              <a:rPr lang="en-US" dirty="0" smtClean="0"/>
              <a:t>Machine Learning &amp; Data Science Conference</a:t>
            </a:r>
            <a:endParaRPr lang="en-US" dirty="0"/>
          </a:p>
        </p:txBody>
      </p:sp>
      <p:sp>
        <p:nvSpPr>
          <p:cNvPr id="9" name="Slide Image Placeholder 8"/>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10" name="Footer Placeholder 9"/>
          <p:cNvSpPr>
            <a:spLocks noGrp="1"/>
          </p:cNvSpPr>
          <p:nvPr>
            <p:ph type="ftr" sz="quarter" idx="4"/>
          </p:nvPr>
        </p:nvSpPr>
        <p:spPr>
          <a:xfrm>
            <a:off x="0" y="8686800"/>
            <a:ext cx="5920740" cy="355964"/>
          </a:xfrm>
          <a:prstGeom prst="rect">
            <a:avLst/>
          </a:prstGeom>
        </p:spPr>
        <p:txBody>
          <a:bodyPr vert="horz" lIns="91440" tIns="45720" rIns="91440" bIns="45720" rtlCol="0" anchor="b"/>
          <a:lstStyle>
            <a:lvl1pPr marL="571500" indent="0" algn="l">
              <a:defRPr sz="1200"/>
            </a:lvl1pPr>
          </a:lstStyle>
          <a:p>
            <a:pPr defTabSz="914099" eaLnBrk="0" hangingPunct="0"/>
            <a:r>
              <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2015 Microsoft Corporation. All rights reserved. MICROSOFT MAKES NO WARRANTIES, EXPRESS, IMPLIED OR STATUTORY, AS TO THE INFORMATION IN THIS PRESENTATION.</a:t>
            </a:r>
          </a:p>
        </p:txBody>
      </p:sp>
      <p:sp>
        <p:nvSpPr>
          <p:cNvPr id="11" name="Date Placeholder 10"/>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Segoe UI" pitchFamily="34" charset="0"/>
              </a:defRPr>
            </a:lvl1pPr>
          </a:lstStyle>
          <a:p>
            <a:fld id="{38EEC551-8CDA-4EB6-89BB-2A86C9F091C8}" type="datetime8">
              <a:rPr lang="en-US" smtClean="0"/>
              <a:t>2/19/2016 1:50 PM</a:t>
            </a:fld>
            <a:endParaRPr lang="en-US" dirty="0"/>
          </a:p>
        </p:txBody>
      </p:sp>
      <p:sp>
        <p:nvSpPr>
          <p:cNvPr id="12" name="Notes Placeholder 11"/>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Slide Number Placeholder 12"/>
          <p:cNvSpPr>
            <a:spLocks noGrp="1"/>
          </p:cNvSpPr>
          <p:nvPr>
            <p:ph type="sldNum" sz="quarter" idx="5"/>
          </p:nvPr>
        </p:nvSpPr>
        <p:spPr>
          <a:xfrm>
            <a:off x="5909309" y="8685213"/>
            <a:ext cx="947103" cy="457200"/>
          </a:xfrm>
          <a:prstGeom prst="rect">
            <a:avLst/>
          </a:prstGeom>
        </p:spPr>
        <p:txBody>
          <a:bodyPr vert="horz" lIns="91440" tIns="45720" rIns="91440" bIns="45720" rtlCol="0" anchor="b"/>
          <a:lstStyle>
            <a:lvl1pPr algn="r">
              <a:defRPr sz="1200">
                <a:latin typeface="Segoe UI" pitchFamily="34" charset="0"/>
              </a:defRPr>
            </a:lvl1pPr>
          </a:lstStyle>
          <a:p>
            <a:fld id="{B4008EB6-D09E-4580-8CD6-DDB14511944F}" type="slidenum">
              <a:rPr lang="en-US" smtClean="0"/>
              <a:pPr/>
              <a:t>‹#›</a:t>
            </a:fld>
            <a:endParaRPr lang="en-US" dirty="0"/>
          </a:p>
        </p:txBody>
      </p:sp>
    </p:spTree>
    <p:extLst>
      <p:ext uri="{BB962C8B-B14F-4D97-AF65-F5344CB8AC3E}">
        <p14:creationId xmlns:p14="http://schemas.microsoft.com/office/powerpoint/2010/main" val="2624648265"/>
      </p:ext>
    </p:extLst>
  </p:cSld>
  <p:clrMap bg1="lt1" tx1="dk1" bg2="lt2" tx2="dk2" accent1="accent1" accent2="accent2" accent3="accent3" accent4="accent4" accent5="accent5" accent6="accent6" hlink="hlink" folHlink="folHlink"/>
  <p:hf/>
  <p:notesStyle>
    <a:lvl1pPr marL="0" algn="l" defTabSz="932742" rtl="0" eaLnBrk="1" latinLnBrk="0" hangingPunct="1">
      <a:lnSpc>
        <a:spcPct val="90000"/>
      </a:lnSpc>
      <a:spcAft>
        <a:spcPts val="340"/>
      </a:spcAft>
      <a:defRPr sz="900" kern="1200">
        <a:solidFill>
          <a:schemeClr val="tx1"/>
        </a:solidFill>
        <a:latin typeface="Segoe UI Light" pitchFamily="34" charset="0"/>
        <a:ea typeface="+mn-ea"/>
        <a:cs typeface="+mn-cs"/>
      </a:defRPr>
    </a:lvl1pPr>
    <a:lvl2pPr marL="217262" indent="-107956" algn="l" defTabSz="932742" rtl="0" eaLnBrk="1" latinLnBrk="0" hangingPunct="1">
      <a:lnSpc>
        <a:spcPct val="90000"/>
      </a:lnSpc>
      <a:spcAft>
        <a:spcPts val="340"/>
      </a:spcAft>
      <a:buFont typeface="Arial" pitchFamily="34" charset="0"/>
      <a:buChar char="•"/>
      <a:defRPr sz="900" kern="1200">
        <a:solidFill>
          <a:schemeClr val="tx1"/>
        </a:solidFill>
        <a:latin typeface="Segoe UI Light" pitchFamily="34" charset="0"/>
        <a:ea typeface="+mn-ea"/>
        <a:cs typeface="+mn-cs"/>
      </a:defRPr>
    </a:lvl2pPr>
    <a:lvl3pPr marL="334664" indent="-117403" algn="l" defTabSz="932742" rtl="0" eaLnBrk="1" latinLnBrk="0" hangingPunct="1">
      <a:lnSpc>
        <a:spcPct val="90000"/>
      </a:lnSpc>
      <a:spcAft>
        <a:spcPts val="340"/>
      </a:spcAft>
      <a:buFont typeface="Arial" pitchFamily="34" charset="0"/>
      <a:buChar char="•"/>
      <a:defRPr sz="900" kern="1200">
        <a:solidFill>
          <a:schemeClr val="tx1"/>
        </a:solidFill>
        <a:latin typeface="Segoe UI Light" pitchFamily="34" charset="0"/>
        <a:ea typeface="+mn-ea"/>
        <a:cs typeface="+mn-cs"/>
      </a:defRPr>
    </a:lvl3pPr>
    <a:lvl4pPr marL="492551" indent="-149789" algn="l" defTabSz="932742" rtl="0" eaLnBrk="1" latinLnBrk="0" hangingPunct="1">
      <a:lnSpc>
        <a:spcPct val="90000"/>
      </a:lnSpc>
      <a:spcAft>
        <a:spcPts val="340"/>
      </a:spcAft>
      <a:buFont typeface="Arial" pitchFamily="34" charset="0"/>
      <a:buChar char="•"/>
      <a:defRPr sz="900" kern="1200">
        <a:solidFill>
          <a:schemeClr val="tx1"/>
        </a:solidFill>
        <a:latin typeface="Segoe UI Light" pitchFamily="34" charset="0"/>
        <a:ea typeface="+mn-ea"/>
        <a:cs typeface="+mn-cs"/>
      </a:defRPr>
    </a:lvl4pPr>
    <a:lvl5pPr marL="627496" indent="-117403" algn="l" defTabSz="932742" rtl="0" eaLnBrk="1" latinLnBrk="0" hangingPunct="1">
      <a:lnSpc>
        <a:spcPct val="90000"/>
      </a:lnSpc>
      <a:spcAft>
        <a:spcPts val="340"/>
      </a:spcAft>
      <a:buFont typeface="Arial" pitchFamily="34" charset="0"/>
      <a:buChar char="•"/>
      <a:defRPr sz="900" kern="1200">
        <a:solidFill>
          <a:schemeClr val="tx1"/>
        </a:solidFill>
        <a:latin typeface="Segoe UI Light" pitchFamily="34" charset="0"/>
        <a:ea typeface="+mn-ea"/>
        <a:cs typeface="+mn-cs"/>
      </a:defRPr>
    </a:lvl5pPr>
    <a:lvl6pPr marL="2331856" algn="l" defTabSz="932742" rtl="0" eaLnBrk="1" latinLnBrk="0" hangingPunct="1">
      <a:defRPr sz="1200" kern="1200">
        <a:solidFill>
          <a:schemeClr val="tx1"/>
        </a:solidFill>
        <a:latin typeface="+mn-lt"/>
        <a:ea typeface="+mn-ea"/>
        <a:cs typeface="+mn-cs"/>
      </a:defRPr>
    </a:lvl6pPr>
    <a:lvl7pPr marL="2798226" algn="l" defTabSz="932742" rtl="0" eaLnBrk="1" latinLnBrk="0" hangingPunct="1">
      <a:defRPr sz="1200" kern="1200">
        <a:solidFill>
          <a:schemeClr val="tx1"/>
        </a:solidFill>
        <a:latin typeface="+mn-lt"/>
        <a:ea typeface="+mn-ea"/>
        <a:cs typeface="+mn-cs"/>
      </a:defRPr>
    </a:lvl7pPr>
    <a:lvl8pPr marL="3264597" algn="l" defTabSz="932742" rtl="0" eaLnBrk="1" latinLnBrk="0" hangingPunct="1">
      <a:defRPr sz="1200" kern="1200">
        <a:solidFill>
          <a:schemeClr val="tx1"/>
        </a:solidFill>
        <a:latin typeface="+mn-lt"/>
        <a:ea typeface="+mn-ea"/>
        <a:cs typeface="+mn-cs"/>
      </a:defRPr>
    </a:lvl8pPr>
    <a:lvl9pPr marL="3730969" algn="l" defTabSz="93274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Machine Learning &amp; Data Science Conference</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2015 Microsoft Corporation. All rights reserved.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38EEC551-8CDA-4EB6-89BB-2A86C9F091C8}" type="datetime8">
              <a:rPr lang="en-US" smtClean="0"/>
              <a:t>2/19/2016 1:50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2</a:t>
            </a:fld>
            <a:endParaRPr lang="en-US" dirty="0"/>
          </a:p>
        </p:txBody>
      </p:sp>
    </p:spTree>
    <p:extLst>
      <p:ext uri="{BB962C8B-B14F-4D97-AF65-F5344CB8AC3E}">
        <p14:creationId xmlns:p14="http://schemas.microsoft.com/office/powerpoint/2010/main" val="3425841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lot like being a graduate student or post-doc,</a:t>
            </a:r>
            <a:r>
              <a:rPr lang="en-US" baseline="0" dirty="0" smtClean="0"/>
              <a:t> or an RA</a:t>
            </a:r>
            <a:endParaRPr lang="en-US" dirty="0"/>
          </a:p>
        </p:txBody>
      </p:sp>
      <p:sp>
        <p:nvSpPr>
          <p:cNvPr id="4" name="Header Placeholder 3"/>
          <p:cNvSpPr>
            <a:spLocks noGrp="1"/>
          </p:cNvSpPr>
          <p:nvPr>
            <p:ph type="hdr" sz="quarter" idx="10"/>
          </p:nvPr>
        </p:nvSpPr>
        <p:spPr/>
        <p:txBody>
          <a:bodyPr/>
          <a:lstStyle/>
          <a:p>
            <a:r>
              <a:rPr lang="en-US" smtClean="0"/>
              <a:t>Machine Learning &amp; Data Science Conference</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2015 Microsoft Corporation. All rights reserved.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38EEC551-8CDA-4EB6-89BB-2A86C9F091C8}" type="datetime8">
              <a:rPr lang="en-US" smtClean="0"/>
              <a:t>2/19/2016 1:50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10</a:t>
            </a:fld>
            <a:endParaRPr lang="en-US" dirty="0"/>
          </a:p>
        </p:txBody>
      </p:sp>
    </p:spTree>
    <p:extLst>
      <p:ext uri="{BB962C8B-B14F-4D97-AF65-F5344CB8AC3E}">
        <p14:creationId xmlns:p14="http://schemas.microsoft.com/office/powerpoint/2010/main" val="3096592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 the</a:t>
            </a:r>
            <a:r>
              <a:rPr lang="en-US" baseline="0" dirty="0" smtClean="0"/>
              <a:t> people doing the hiring decide if you’re a good fit or not.</a:t>
            </a:r>
            <a:endParaRPr lang="en-US" dirty="0"/>
          </a:p>
        </p:txBody>
      </p:sp>
      <p:sp>
        <p:nvSpPr>
          <p:cNvPr id="4" name="Header Placeholder 3"/>
          <p:cNvSpPr>
            <a:spLocks noGrp="1"/>
          </p:cNvSpPr>
          <p:nvPr>
            <p:ph type="hdr" sz="quarter" idx="10"/>
          </p:nvPr>
        </p:nvSpPr>
        <p:spPr/>
        <p:txBody>
          <a:bodyPr/>
          <a:lstStyle/>
          <a:p>
            <a:r>
              <a:rPr lang="en-US" smtClean="0"/>
              <a:t>Machine Learning &amp; Data Science Conference</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2015 Microsoft Corporation. All rights reserved.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38EEC551-8CDA-4EB6-89BB-2A86C9F091C8}" type="datetime8">
              <a:rPr lang="en-US" smtClean="0"/>
              <a:t>2/19/2016 1:50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11</a:t>
            </a:fld>
            <a:endParaRPr lang="en-US" dirty="0"/>
          </a:p>
        </p:txBody>
      </p:sp>
    </p:spTree>
    <p:extLst>
      <p:ext uri="{BB962C8B-B14F-4D97-AF65-F5344CB8AC3E}">
        <p14:creationId xmlns:p14="http://schemas.microsoft.com/office/powerpoint/2010/main" val="2347912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my experience, people with a</a:t>
            </a:r>
            <a:r>
              <a:rPr lang="en-US" baseline="0" dirty="0" smtClean="0"/>
              <a:t> background in Cognitive Science and/or psychology and biology have much more expertise and experience in topics around experimental design and causal inference. I see a lot of folks from these other domains where they are very interested in actuarial-type predictions and pure predictive performance. This is fine in a number of domains, but it’s not always the best approach, and a focus on causal inference or design can be a great complement to other approaches?</a:t>
            </a:r>
          </a:p>
          <a:p>
            <a:endParaRPr lang="en-US" baseline="0" dirty="0" smtClean="0"/>
          </a:p>
          <a:p>
            <a:r>
              <a:rPr lang="en-US" baseline="0" dirty="0" smtClean="0"/>
              <a:t>Communication skills can also be a common differentiator</a:t>
            </a:r>
            <a:endParaRPr lang="en-US" dirty="0"/>
          </a:p>
        </p:txBody>
      </p:sp>
      <p:sp>
        <p:nvSpPr>
          <p:cNvPr id="4" name="Header Placeholder 3"/>
          <p:cNvSpPr>
            <a:spLocks noGrp="1"/>
          </p:cNvSpPr>
          <p:nvPr>
            <p:ph type="hdr" sz="quarter" idx="10"/>
          </p:nvPr>
        </p:nvSpPr>
        <p:spPr/>
        <p:txBody>
          <a:bodyPr/>
          <a:lstStyle/>
          <a:p>
            <a:r>
              <a:rPr lang="en-US" smtClean="0"/>
              <a:t>Machine Learning &amp; Data Science Conference</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2015 Microsoft Corporation. All rights reserved.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38EEC551-8CDA-4EB6-89BB-2A86C9F091C8}" type="datetime8">
              <a:rPr lang="en-US" smtClean="0"/>
              <a:t>2/19/2016 1:50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12</a:t>
            </a:fld>
            <a:endParaRPr lang="en-US" dirty="0"/>
          </a:p>
        </p:txBody>
      </p:sp>
    </p:spTree>
    <p:extLst>
      <p:ext uri="{BB962C8B-B14F-4D97-AF65-F5344CB8AC3E}">
        <p14:creationId xmlns:p14="http://schemas.microsoft.com/office/powerpoint/2010/main" val="1046981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Machine Learning &amp; Data Science Conference</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2015 Microsoft Corporation. All rights reserved.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38EEC551-8CDA-4EB6-89BB-2A86C9F091C8}" type="datetime8">
              <a:rPr lang="en-US" smtClean="0"/>
              <a:t>2/19/2016 1:50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13</a:t>
            </a:fld>
            <a:endParaRPr lang="en-US" dirty="0"/>
          </a:p>
        </p:txBody>
      </p:sp>
    </p:spTree>
    <p:extLst>
      <p:ext uri="{BB962C8B-B14F-4D97-AF65-F5344CB8AC3E}">
        <p14:creationId xmlns:p14="http://schemas.microsoft.com/office/powerpoint/2010/main" val="3594743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lot like being a faculty member with an active lab</a:t>
            </a:r>
            <a:endParaRPr lang="en-US" dirty="0"/>
          </a:p>
        </p:txBody>
      </p:sp>
      <p:sp>
        <p:nvSpPr>
          <p:cNvPr id="4" name="Header Placeholder 3"/>
          <p:cNvSpPr>
            <a:spLocks noGrp="1"/>
          </p:cNvSpPr>
          <p:nvPr>
            <p:ph type="hdr" sz="quarter" idx="10"/>
          </p:nvPr>
        </p:nvSpPr>
        <p:spPr/>
        <p:txBody>
          <a:bodyPr/>
          <a:lstStyle/>
          <a:p>
            <a:r>
              <a:rPr lang="en-US" smtClean="0"/>
              <a:t>Machine Learning &amp; Data Science Conference</a:t>
            </a:r>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2015 Microsoft Corporation. All rights reserved.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38EEC551-8CDA-4EB6-89BB-2A86C9F091C8}" type="datetime8">
              <a:rPr lang="en-US" smtClean="0"/>
              <a:t>2/19/2016 1:50 PM</a:t>
            </a:fld>
            <a:endParaRPr lang="en-US" dirty="0"/>
          </a:p>
        </p:txBody>
      </p:sp>
      <p:sp>
        <p:nvSpPr>
          <p:cNvPr id="7" name="Slide Number Placeholder 6"/>
          <p:cNvSpPr>
            <a:spLocks noGrp="1"/>
          </p:cNvSpPr>
          <p:nvPr>
            <p:ph type="sldNum" sz="quarter" idx="13"/>
          </p:nvPr>
        </p:nvSpPr>
        <p:spPr/>
        <p:txBody>
          <a:bodyPr/>
          <a:lstStyle/>
          <a:p>
            <a:fld id="{B4008EB6-D09E-4580-8CD6-DDB14511944F}" type="slidenum">
              <a:rPr lang="en-US" smtClean="0"/>
              <a:pPr/>
              <a:t>18</a:t>
            </a:fld>
            <a:endParaRPr lang="en-US" dirty="0"/>
          </a:p>
        </p:txBody>
      </p:sp>
    </p:spTree>
    <p:extLst>
      <p:ext uri="{BB962C8B-B14F-4D97-AF65-F5344CB8AC3E}">
        <p14:creationId xmlns:p14="http://schemas.microsoft.com/office/powerpoint/2010/main" val="856909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a:xfrm>
            <a:off x="0" y="0"/>
            <a:ext cx="2971800" cy="457200"/>
          </a:xfrm>
          <a:prstGeom prst="rect">
            <a:avLst/>
          </a:prstGeom>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A17D118-1690-458F-B4D2-F9DA5D6F5033}" type="datetime8">
              <a:rPr lang="en-US" smtClean="0">
                <a:solidFill>
                  <a:prstClr val="black"/>
                </a:solidFill>
              </a:rPr>
              <a:t>2/19/2016 1:50 PM</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solidFill>
                  <a:prstClr val="black"/>
                </a:solidFill>
              </a:rPr>
              <a:pPr/>
              <a:t>29</a:t>
            </a:fld>
            <a:endParaRPr lang="en-US" dirty="0">
              <a:solidFill>
                <a:prstClr val="black"/>
              </a:solidFill>
            </a:endParaRPr>
          </a:p>
        </p:txBody>
      </p:sp>
      <p:sp>
        <p:nvSpPr>
          <p:cNvPr id="6" name="Footer Placeholder 5"/>
          <p:cNvSpPr>
            <a:spLocks noGrp="1"/>
          </p:cNvSpPr>
          <p:nvPr>
            <p:ph type="ftr" sz="quarter" idx="14"/>
          </p:nvPr>
        </p:nvSpPr>
        <p:spPr/>
        <p:txBody>
          <a:bodyPr/>
          <a:lstStyle/>
          <a:p>
            <a:pPr defTabSz="914099" eaLnBrk="0" hangingPunct="0"/>
            <a:r>
              <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2015 Microsoft Corporation. All rights reserved. MICROSOFT MAKES NO WARRANTIES, EXPRESS, IMPLIED OR STATUTORY, AS TO THE INFORMATION IN THIS PRESENTATION.</a:t>
            </a:r>
          </a:p>
        </p:txBody>
      </p:sp>
    </p:spTree>
    <p:extLst>
      <p:ext uri="{BB962C8B-B14F-4D97-AF65-F5344CB8AC3E}">
        <p14:creationId xmlns:p14="http://schemas.microsoft.com/office/powerpoint/2010/main" val="14779379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alkin No tile">
    <p:bg bwMode="gray">
      <p:bgPr>
        <a:solidFill>
          <a:schemeClr val="bg1">
            <a:lumMod val="60000"/>
            <a:lumOff val="40000"/>
          </a:schemeClr>
        </a:solidFill>
        <a:effectLst/>
      </p:bgPr>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 y="0"/>
            <a:ext cx="12434711" cy="6994525"/>
          </a:xfrm>
          <a:prstGeom prst="rect">
            <a:avLst/>
          </a:prstGeom>
        </p:spPr>
      </p:pic>
      <p:sp>
        <p:nvSpPr>
          <p:cNvPr id="2" name="Rectangle 1"/>
          <p:cNvSpPr/>
          <p:nvPr userDrawn="1"/>
        </p:nvSpPr>
        <p:spPr bwMode="auto">
          <a:xfrm>
            <a:off x="274638" y="2119164"/>
            <a:ext cx="6400800" cy="2749700"/>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7" name="TextBox 6"/>
          <p:cNvSpPr txBox="1"/>
          <p:nvPr userDrawn="1"/>
        </p:nvSpPr>
        <p:spPr bwMode="white">
          <a:xfrm>
            <a:off x="293688" y="1035040"/>
            <a:ext cx="11887200" cy="2754600"/>
          </a:xfrm>
          <a:prstGeom prst="rect">
            <a:avLst/>
          </a:prstGeom>
          <a:noFill/>
        </p:spPr>
        <p:txBody>
          <a:bodyPr wrap="square" lIns="182880" tIns="146304" rIns="182880" bIns="146304" rtlCol="0">
            <a:spAutoFit/>
          </a:bodyPr>
          <a:lstStyle/>
          <a:p>
            <a:pPr>
              <a:lnSpc>
                <a:spcPct val="90000"/>
              </a:lnSpc>
              <a:spcAft>
                <a:spcPts val="600"/>
              </a:spcAft>
            </a:pPr>
            <a:r>
              <a:rPr lang="en-US" sz="8600" dirty="0" smtClean="0">
                <a:gradFill>
                  <a:gsLst>
                    <a:gs pos="2917">
                      <a:schemeClr val="tx1"/>
                    </a:gs>
                    <a:gs pos="30000">
                      <a:schemeClr val="tx1"/>
                    </a:gs>
                  </a:gsLst>
                  <a:lin ang="5400000" scaled="0"/>
                </a:gradFill>
                <a:latin typeface="+mj-lt"/>
              </a:rPr>
              <a:t>Cortana Analytics</a:t>
            </a:r>
          </a:p>
          <a:p>
            <a:pPr>
              <a:lnSpc>
                <a:spcPct val="90000"/>
              </a:lnSpc>
              <a:spcAft>
                <a:spcPts val="600"/>
              </a:spcAft>
            </a:pPr>
            <a:r>
              <a:rPr lang="en-US" sz="8600" dirty="0" smtClean="0">
                <a:gradFill>
                  <a:gsLst>
                    <a:gs pos="2917">
                      <a:schemeClr val="tx1"/>
                    </a:gs>
                    <a:gs pos="30000">
                      <a:schemeClr val="tx1"/>
                    </a:gs>
                  </a:gsLst>
                  <a:lin ang="5400000" scaled="0"/>
                </a:gradFill>
                <a:latin typeface="+mj-lt"/>
              </a:rPr>
              <a:t>Workshop</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467957" y="489050"/>
            <a:ext cx="1552931" cy="332660"/>
          </a:xfrm>
          <a:prstGeom prst="rect">
            <a:avLst/>
          </a:prstGeom>
        </p:spPr>
      </p:pic>
      <p:sp>
        <p:nvSpPr>
          <p:cNvPr id="11" name="TextBox 10"/>
          <p:cNvSpPr txBox="1"/>
          <p:nvPr userDrawn="1"/>
        </p:nvSpPr>
        <p:spPr bwMode="white">
          <a:xfrm>
            <a:off x="293688" y="3588701"/>
            <a:ext cx="10195024" cy="932563"/>
          </a:xfrm>
          <a:prstGeom prst="rect">
            <a:avLst/>
          </a:prstGeom>
          <a:noFill/>
        </p:spPr>
        <p:txBody>
          <a:bodyPr wrap="square" lIns="182880" tIns="146304" rIns="182880" bIns="146304" rtlCol="0">
            <a:spAutoFit/>
          </a:bodyPr>
          <a:lstStyle/>
          <a:p>
            <a:pPr>
              <a:lnSpc>
                <a:spcPct val="90000"/>
              </a:lnSpc>
              <a:spcAft>
                <a:spcPts val="600"/>
              </a:spcAft>
            </a:pPr>
            <a:r>
              <a:rPr lang="en-US" sz="4600" dirty="0" smtClean="0">
                <a:gradFill>
                  <a:gsLst>
                    <a:gs pos="2917">
                      <a:schemeClr val="tx1"/>
                    </a:gs>
                    <a:gs pos="30000">
                      <a:schemeClr val="tx1"/>
                    </a:gs>
                  </a:gsLst>
                  <a:lin ang="5400000" scaled="0"/>
                </a:gradFill>
                <a:latin typeface="+mj-lt"/>
              </a:rPr>
              <a:t>Sept 10 – 11, 2015  •  MSCC</a:t>
            </a:r>
          </a:p>
        </p:txBody>
      </p:sp>
    </p:spTree>
    <p:extLst>
      <p:ext uri="{BB962C8B-B14F-4D97-AF65-F5344CB8AC3E}">
        <p14:creationId xmlns:p14="http://schemas.microsoft.com/office/powerpoint/2010/main" val="265596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deo slide">
    <p:bg bwMode="gray">
      <p:bgPr>
        <a:solidFill>
          <a:schemeClr val="bg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white">
          <a:xfrm>
            <a:off x="274639" y="1209973"/>
            <a:ext cx="10056812" cy="3658890"/>
          </a:xfrm>
          <a:noFill/>
        </p:spPr>
        <p:txBody>
          <a:bodyPr tIns="91440" bIns="91440" anchor="t" anchorCtr="0">
            <a:noAutofit/>
          </a:bodyPr>
          <a:lstStyle>
            <a:lvl1pPr>
              <a:defRPr lang="en-US" sz="7200" b="0" kern="1200" cap="none" spc="-100" baseline="0" dirty="0">
                <a:ln w="3175">
                  <a:noFill/>
                </a:ln>
                <a:gradFill>
                  <a:gsLst>
                    <a:gs pos="0">
                      <a:schemeClr val="tx1"/>
                    </a:gs>
                    <a:gs pos="100000">
                      <a:schemeClr val="tx1"/>
                    </a:gs>
                  </a:gsLst>
                  <a:lin ang="5400000" scaled="0"/>
                </a:gradFill>
                <a:effectLst/>
                <a:latin typeface="+mj-lt"/>
                <a:ea typeface="+mn-ea"/>
                <a:cs typeface="Segoe UI" pitchFamily="34" charset="0"/>
              </a:defRPr>
            </a:lvl1pPr>
          </a:lstStyle>
          <a:p>
            <a:r>
              <a:rPr lang="en-US" dirty="0" smtClean="0"/>
              <a:t>Video title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 y="0"/>
            <a:ext cx="12434711" cy="6994525"/>
          </a:xfrm>
          <a:prstGeom prst="rect">
            <a:avLst/>
          </a:prstGeom>
        </p:spPr>
      </p:pic>
    </p:spTree>
    <p:extLst>
      <p:ext uri="{BB962C8B-B14F-4D97-AF65-F5344CB8AC3E}">
        <p14:creationId xmlns:p14="http://schemas.microsoft.com/office/powerpoint/2010/main" val="202582599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Title Accent 1">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dirty="0" smtClean="0"/>
              <a:t>Section title</a:t>
            </a:r>
            <a:endParaRPr lang="en-US" dirty="0"/>
          </a:p>
        </p:txBody>
      </p:sp>
    </p:spTree>
    <p:extLst>
      <p:ext uri="{BB962C8B-B14F-4D97-AF65-F5344CB8AC3E}">
        <p14:creationId xmlns:p14="http://schemas.microsoft.com/office/powerpoint/2010/main" val="2728849011"/>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Title Accent 2">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dirty="0" smtClean="0"/>
              <a:t>Section title</a:t>
            </a:r>
            <a:endParaRPr lang="en-US" dirty="0"/>
          </a:p>
        </p:txBody>
      </p:sp>
    </p:spTree>
    <p:extLst>
      <p:ext uri="{BB962C8B-B14F-4D97-AF65-F5344CB8AC3E}">
        <p14:creationId xmlns:p14="http://schemas.microsoft.com/office/powerpoint/2010/main" val="168934554"/>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Title Accent 3">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dirty="0" smtClean="0"/>
              <a:t>Section title</a:t>
            </a:r>
            <a:endParaRPr lang="en-US" dirty="0"/>
          </a:p>
        </p:txBody>
      </p:sp>
    </p:spTree>
    <p:extLst>
      <p:ext uri="{BB962C8B-B14F-4D97-AF65-F5344CB8AC3E}">
        <p14:creationId xmlns:p14="http://schemas.microsoft.com/office/powerpoint/2010/main" val="2908698505"/>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Title Accent 4">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dirty="0" smtClean="0"/>
              <a:t>Section title</a:t>
            </a:r>
            <a:endParaRPr lang="en-US" dirty="0"/>
          </a:p>
        </p:txBody>
      </p:sp>
    </p:spTree>
    <p:extLst>
      <p:ext uri="{BB962C8B-B14F-4D97-AF65-F5344CB8AC3E}">
        <p14:creationId xmlns:p14="http://schemas.microsoft.com/office/powerpoint/2010/main" val="3266291156"/>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0-50 Right Photo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9" y="1241426"/>
            <a:ext cx="5486399" cy="2012859"/>
          </a:xfrm>
        </p:spPr>
        <p:txBody>
          <a:bodyPr>
            <a:spAutoFit/>
          </a:bodyPr>
          <a:lstStyle>
            <a:lvl1pPr>
              <a:defRPr sz="6600" baseline="0">
                <a:gradFill>
                  <a:gsLst>
                    <a:gs pos="1250">
                      <a:schemeClr val="tx1"/>
                    </a:gs>
                    <a:gs pos="100000">
                      <a:schemeClr val="tx1"/>
                    </a:gs>
                  </a:gsLst>
                  <a:lin ang="5400000" scaled="0"/>
                </a:gradFill>
              </a:defRPr>
            </a:lvl1pPr>
          </a:lstStyle>
          <a:p>
            <a:r>
              <a:rPr lang="en-US" dirty="0" smtClean="0"/>
              <a:t>50/50 photo layout</a:t>
            </a:r>
            <a:endParaRPr lang="en-US" dirty="0"/>
          </a:p>
        </p:txBody>
      </p:sp>
      <p:sp>
        <p:nvSpPr>
          <p:cNvPr id="5" name="Picture Placeholder 4"/>
          <p:cNvSpPr>
            <a:spLocks noGrp="1"/>
          </p:cNvSpPr>
          <p:nvPr>
            <p:ph type="pic" sz="quarter" idx="10"/>
          </p:nvPr>
        </p:nvSpPr>
        <p:spPr bwMode="ltGray">
          <a:xfrm>
            <a:off x="6219825" y="0"/>
            <a:ext cx="6216650" cy="6992587"/>
          </a:xfrm>
          <a:blipFill>
            <a:blip r:embed="rId2"/>
            <a:stretch>
              <a:fillRect/>
            </a:stretch>
          </a:blipFill>
        </p:spPr>
        <p:txBody>
          <a:bodyPr tIns="548640" anchor="ctr" anchorCtr="0">
            <a:noAutofit/>
          </a:bodyPr>
          <a:lstStyle>
            <a:lvl1pPr marL="0" indent="0" algn="ctr">
              <a:buNone/>
              <a:defRPr sz="1600" b="1" cap="none" baseline="0">
                <a:gradFill>
                  <a:gsLst>
                    <a:gs pos="0">
                      <a:srgbClr val="FFFFFF"/>
                    </a:gs>
                    <a:gs pos="27000">
                      <a:srgbClr val="FFFFFF"/>
                    </a:gs>
                  </a:gsLst>
                  <a:lin ang="5400000" scaled="0"/>
                </a:gradFill>
                <a:latin typeface="+mn-lt"/>
              </a:defRPr>
            </a:lvl1pPr>
          </a:lstStyle>
          <a:p>
            <a:r>
              <a:rPr lang="en-US" smtClean="0"/>
              <a:t>Click icon to add picture</a:t>
            </a:r>
            <a:endParaRPr lang="en-US" dirty="0"/>
          </a:p>
        </p:txBody>
      </p:sp>
    </p:spTree>
    <p:extLst>
      <p:ext uri="{BB962C8B-B14F-4D97-AF65-F5344CB8AC3E}">
        <p14:creationId xmlns:p14="http://schemas.microsoft.com/office/powerpoint/2010/main" val="2366974557"/>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Accent 1">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1556723"/>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Accent 2">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5675349"/>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Accent 3">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0159915"/>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Accent 4">
    <p:bg>
      <p:bgPr>
        <a:solidFill>
          <a:schemeClr val="accent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2390786"/>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hoto_Animated">
    <p:bg bwMode="gray">
      <p:bgPr>
        <a:solidFill>
          <a:srgbClr val="275364"/>
        </a:solidFill>
        <a:effectLst/>
      </p:bgPr>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 y="0"/>
            <a:ext cx="12434711" cy="6994525"/>
          </a:xfrm>
          <a:prstGeom prst="rect">
            <a:avLst/>
          </a:prstGeom>
        </p:spPr>
      </p:pic>
      <p:sp>
        <p:nvSpPr>
          <p:cNvPr id="8" name="Rectangle 7"/>
          <p:cNvSpPr/>
          <p:nvPr userDrawn="1"/>
        </p:nvSpPr>
        <p:spPr bwMode="gray">
          <a:xfrm>
            <a:off x="274637" y="1211263"/>
            <a:ext cx="8229601" cy="3657600"/>
          </a:xfrm>
          <a:prstGeom prst="rect">
            <a:avLst/>
          </a:prstGeom>
          <a:solidFill>
            <a:srgbClr val="3EA0CB">
              <a:alpha val="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458332" y="6182440"/>
            <a:ext cx="1552931" cy="332660"/>
          </a:xfrm>
          <a:prstGeom prst="rect">
            <a:avLst/>
          </a:prstGeom>
        </p:spPr>
      </p:pic>
      <p:sp>
        <p:nvSpPr>
          <p:cNvPr id="9" name="Title 1"/>
          <p:cNvSpPr>
            <a:spLocks noGrp="1"/>
          </p:cNvSpPr>
          <p:nvPr>
            <p:ph type="title" hasCustomPrompt="1"/>
          </p:nvPr>
        </p:nvSpPr>
        <p:spPr bwMode="auto">
          <a:xfrm>
            <a:off x="274702" y="1211263"/>
            <a:ext cx="8229536" cy="1828800"/>
          </a:xfrm>
          <a:noFill/>
        </p:spPr>
        <p:txBody>
          <a:bodyPr lIns="146304" tIns="91440" rIns="146304" bIns="91440" anchor="t" anchorCtr="0"/>
          <a:lstStyle>
            <a:lvl1pPr>
              <a:defRPr sz="5400" spc="-100" baseline="0">
                <a:gradFill>
                  <a:gsLst>
                    <a:gs pos="57576">
                      <a:srgbClr val="FFFFFF"/>
                    </a:gs>
                    <a:gs pos="35000">
                      <a:srgbClr val="FFFFFF"/>
                    </a:gs>
                  </a:gsLst>
                  <a:lin ang="5400000" scaled="0"/>
                </a:gradFill>
              </a:defRPr>
            </a:lvl1pPr>
          </a:lstStyle>
          <a:p>
            <a:r>
              <a:rPr lang="en-US" dirty="0" smtClean="0"/>
              <a:t>Presentation title</a:t>
            </a:r>
            <a:endParaRPr lang="en-US" dirty="0"/>
          </a:p>
        </p:txBody>
      </p:sp>
      <p:sp>
        <p:nvSpPr>
          <p:cNvPr id="3" name="Text Placeholder 2"/>
          <p:cNvSpPr>
            <a:spLocks noGrp="1"/>
          </p:cNvSpPr>
          <p:nvPr>
            <p:ph type="body" sz="quarter" idx="14" hasCustomPrompt="1"/>
          </p:nvPr>
        </p:nvSpPr>
        <p:spPr bwMode="auto">
          <a:xfrm>
            <a:off x="273050" y="3040063"/>
            <a:ext cx="8231188" cy="1828800"/>
          </a:xfrm>
        </p:spPr>
        <p:txBody>
          <a:bodyPr tIns="109728" bIns="109728">
            <a:noAutofit/>
          </a:bodyPr>
          <a:lstStyle>
            <a:lvl1pPr marL="0" indent="0">
              <a:spcBef>
                <a:spcPts val="0"/>
              </a:spcBef>
              <a:buNone/>
              <a:defRPr sz="3200">
                <a:gradFill>
                  <a:gsLst>
                    <a:gs pos="57576">
                      <a:srgbClr val="FFFFFF"/>
                    </a:gs>
                    <a:gs pos="35000">
                      <a:srgbClr val="FFFFFF"/>
                    </a:gs>
                  </a:gsLst>
                  <a:lin ang="5400000" scaled="0"/>
                </a:gradFill>
              </a:defRPr>
            </a:lvl1pPr>
          </a:lstStyle>
          <a:p>
            <a:pPr lvl="0"/>
            <a:r>
              <a:rPr lang="en-US" dirty="0" smtClean="0"/>
              <a:t>Speaker Name</a:t>
            </a:r>
          </a:p>
        </p:txBody>
      </p:sp>
    </p:spTree>
    <p:extLst>
      <p:ext uri="{BB962C8B-B14F-4D97-AF65-F5344CB8AC3E}">
        <p14:creationId xmlns:p14="http://schemas.microsoft.com/office/powerpoint/2010/main" val="2821505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2" nodeType="withEffect">
                                  <p:stCondLst>
                                    <p:cond delay="400"/>
                                  </p:stCondLst>
                                  <p:childTnLst>
                                    <p:set>
                                      <p:cBhvr>
                                        <p:cTn id="6" dur="1" fill="hold">
                                          <p:stCondLst>
                                            <p:cond delay="0"/>
                                          </p:stCondLst>
                                        </p:cTn>
                                        <p:tgtEl>
                                          <p:spTgt spid="8"/>
                                        </p:tgtEl>
                                        <p:attrNameLst>
                                          <p:attrName>style.visibility</p:attrName>
                                        </p:attrNameLst>
                                      </p:cBhvr>
                                      <p:to>
                                        <p:strVal val="visible"/>
                                      </p:to>
                                    </p:set>
                                  </p:childTnLst>
                                </p:cTn>
                              </p:par>
                              <p:par>
                                <p:cTn id="7" presetID="42" presetClass="path" presetSubtype="0" decel="100000" fill="hold" grpId="0" nodeType="withEffect">
                                  <p:stCondLst>
                                    <p:cond delay="400"/>
                                  </p:stCondLst>
                                  <p:childTnLst>
                                    <p:animMotion origin="layout" path="M -0.33099 -4.5892E-6 L 1.31478E-6 -4.5892E-6 " pathEditMode="relative" rAng="0" ptsTypes="AA">
                                      <p:cBhvr>
                                        <p:cTn id="8" dur="400" fill="hold"/>
                                        <p:tgtEl>
                                          <p:spTgt spid="8"/>
                                        </p:tgtEl>
                                        <p:attrNameLst>
                                          <p:attrName>ppt_x</p:attrName>
                                          <p:attrName>ppt_y</p:attrName>
                                        </p:attrNameLst>
                                      </p:cBhvr>
                                      <p:rCtr x="16543" y="0"/>
                                    </p:animMotion>
                                  </p:childTnLst>
                                </p:cTn>
                              </p:par>
                              <p:par>
                                <p:cTn id="9" presetID="6" presetClass="emph" presetSubtype="0" accel="100000" autoRev="1" fill="hold" grpId="1" nodeType="withEffect">
                                  <p:stCondLst>
                                    <p:cond delay="0"/>
                                  </p:stCondLst>
                                  <p:childTnLst>
                                    <p:animScale>
                                      <p:cBhvr>
                                        <p:cTn id="10" dur="400" fill="hold"/>
                                        <p:tgtEl>
                                          <p:spTgt spid="8"/>
                                        </p:tgtEl>
                                      </p:cBhvr>
                                      <p:by x="0" y="100000"/>
                                    </p:animScale>
                                  </p:childTnLst>
                                </p:cTn>
                              </p:par>
                              <p:par>
                                <p:cTn id="11" presetID="10" presetClass="entr" presetSubtype="0" fill="hold" nodeType="withEffect">
                                  <p:stCondLst>
                                    <p:cond delay="90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950"/>
                                        <p:tgtEl>
                                          <p:spTgt spid="10"/>
                                        </p:tgtEl>
                                      </p:cBhvr>
                                    </p:animEffect>
                                  </p:childTnLst>
                                </p:cTn>
                              </p:par>
                              <p:par>
                                <p:cTn id="14" presetID="63" presetClass="path" presetSubtype="0" decel="100000" fill="hold" nodeType="withEffect">
                                  <p:stCondLst>
                                    <p:cond delay="900"/>
                                  </p:stCondLst>
                                  <p:childTnLst>
                                    <p:animMotion origin="layout" path="M -0.01455 -1.34362E-6 L -3.90605E-7 -1.34362E-6 " pathEditMode="relative" rAng="0" ptsTypes="AA">
                                      <p:cBhvr>
                                        <p:cTn id="15" dur="950" fill="hold"/>
                                        <p:tgtEl>
                                          <p:spTgt spid="10"/>
                                        </p:tgtEl>
                                        <p:attrNameLst>
                                          <p:attrName>ppt_x</p:attrName>
                                          <p:attrName>ppt_y</p:attrName>
                                        </p:attrNameLst>
                                      </p:cBhvr>
                                      <p:rCtr x="728" y="0"/>
                                    </p:animMotion>
                                  </p:childTnLst>
                                </p:cTn>
                              </p:par>
                              <p:par>
                                <p:cTn id="16" presetID="6" presetClass="emph" presetSubtype="0" accel="100000" autoRev="1" fill="hold" nodeType="withEffect">
                                  <p:stCondLst>
                                    <p:cond delay="200"/>
                                  </p:stCondLst>
                                  <p:childTnLst>
                                    <p:animScale>
                                      <p:cBhvr>
                                        <p:cTn id="17" dur="500" fill="hold"/>
                                        <p:tgtEl>
                                          <p:spTgt spid="10"/>
                                        </p:tgtEl>
                                      </p:cBhvr>
                                      <p:by x="92000" y="92000"/>
                                    </p:animScale>
                                  </p:childTnLst>
                                </p:cTn>
                              </p:par>
                              <p:par>
                                <p:cTn id="18" presetID="10" presetClass="entr" presetSubtype="0" fill="hold" grpId="0" nodeType="withEffect">
                                  <p:stCondLst>
                                    <p:cond delay="70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950"/>
                                        <p:tgtEl>
                                          <p:spTgt spid="9"/>
                                        </p:tgtEl>
                                      </p:cBhvr>
                                    </p:animEffect>
                                  </p:childTnLst>
                                </p:cTn>
                              </p:par>
                              <p:par>
                                <p:cTn id="21" presetID="63" presetClass="path" presetSubtype="0" decel="100000" fill="hold" grpId="1" nodeType="withEffect">
                                  <p:stCondLst>
                                    <p:cond delay="700"/>
                                  </p:stCondLst>
                                  <p:childTnLst>
                                    <p:animMotion origin="layout" path="M -0.01455 -1.34362E-6 L -3.90605E-7 -1.34362E-6 " pathEditMode="relative" rAng="0" ptsTypes="AA">
                                      <p:cBhvr>
                                        <p:cTn id="22" dur="950" fill="hold"/>
                                        <p:tgtEl>
                                          <p:spTgt spid="9"/>
                                        </p:tgtEl>
                                        <p:attrNameLst>
                                          <p:attrName>ppt_x</p:attrName>
                                          <p:attrName>ppt_y</p:attrName>
                                        </p:attrNameLst>
                                      </p:cBhvr>
                                      <p:rCtr x="728" y="0"/>
                                    </p:animMotion>
                                  </p:childTnLst>
                                </p:cTn>
                              </p:par>
                              <p:par>
                                <p:cTn id="23" presetID="6" presetClass="emph" presetSubtype="0" accel="100000" autoRev="1" fill="hold" grpId="2" nodeType="withEffect">
                                  <p:stCondLst>
                                    <p:cond delay="0"/>
                                  </p:stCondLst>
                                  <p:childTnLst>
                                    <p:animScale>
                                      <p:cBhvr>
                                        <p:cTn id="24" dur="500" fill="hold"/>
                                        <p:tgtEl>
                                          <p:spTgt spid="9"/>
                                        </p:tgtEl>
                                      </p:cBhvr>
                                      <p:by x="92000" y="92000"/>
                                    </p:animScale>
                                  </p:childTnLst>
                                </p:cTn>
                              </p:par>
                              <p:par>
                                <p:cTn id="25" presetID="10" presetClass="entr" presetSubtype="0" fill="hold" grpId="0" nodeType="withEffect">
                                  <p:stCondLst>
                                    <p:cond delay="80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950"/>
                                        <p:tgtEl>
                                          <p:spTgt spid="3"/>
                                        </p:tgtEl>
                                      </p:cBhvr>
                                    </p:animEffect>
                                  </p:childTnLst>
                                </p:cTn>
                              </p:par>
                              <p:par>
                                <p:cTn id="28" presetID="63" presetClass="path" presetSubtype="0" decel="100000" fill="hold" grpId="1" nodeType="withEffect">
                                  <p:stCondLst>
                                    <p:cond delay="800"/>
                                  </p:stCondLst>
                                  <p:childTnLst>
                                    <p:animMotion origin="layout" path="M -0.01455 -1.34362E-6 L -3.90605E-7 -1.34362E-6 " pathEditMode="relative" rAng="0" ptsTypes="AA">
                                      <p:cBhvr>
                                        <p:cTn id="29" dur="950" fill="hold"/>
                                        <p:tgtEl>
                                          <p:spTgt spid="3"/>
                                        </p:tgtEl>
                                        <p:attrNameLst>
                                          <p:attrName>ppt_x</p:attrName>
                                          <p:attrName>ppt_y</p:attrName>
                                        </p:attrNameLst>
                                      </p:cBhvr>
                                      <p:rCtr x="728" y="0"/>
                                    </p:animMotion>
                                  </p:childTnLst>
                                </p:cTn>
                              </p:par>
                              <p:par>
                                <p:cTn id="30" presetID="6" presetClass="emph" presetSubtype="0" accel="100000" autoRev="1" fill="hold" grpId="2" nodeType="withEffect">
                                  <p:stCondLst>
                                    <p:cond delay="100"/>
                                  </p:stCondLst>
                                  <p:childTnLst>
                                    <p:animScale>
                                      <p:cBhvr>
                                        <p:cTn id="31" dur="500" fill="hold"/>
                                        <p:tgtEl>
                                          <p:spTgt spid="3"/>
                                        </p:tgtEl>
                                      </p:cBhvr>
                                      <p:by x="92000" y="92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8" grpId="2" animBg="1"/>
      <p:bldP spid="9" grpId="0"/>
      <p:bldP spid="9" grpId="1"/>
      <p:bldP spid="9" grpId="2"/>
      <p:bldP spid="3" grpId="0">
        <p:tmplLst>
          <p:tmpl>
            <p:tnLst>
              <p:par>
                <p:cTn presetID="10" presetClass="entr" presetSubtype="0" fill="hold" nodeType="withEffect">
                  <p:stCondLst>
                    <p:cond delay="800"/>
                  </p:stCondLst>
                  <p:childTnLst>
                    <p:set>
                      <p:cBhvr>
                        <p:cTn dur="1" fill="hold">
                          <p:stCondLst>
                            <p:cond delay="0"/>
                          </p:stCondLst>
                        </p:cTn>
                        <p:tgtEl>
                          <p:spTgt spid="3"/>
                        </p:tgtEl>
                        <p:attrNameLst>
                          <p:attrName>style.visibility</p:attrName>
                        </p:attrNameLst>
                      </p:cBhvr>
                      <p:to>
                        <p:strVal val="visible"/>
                      </p:to>
                    </p:set>
                    <p:animEffect transition="in" filter="fade">
                      <p:cBhvr>
                        <p:cTn dur="950"/>
                        <p:tgtEl>
                          <p:spTgt spid="3"/>
                        </p:tgtEl>
                      </p:cBhvr>
                    </p:animEffect>
                  </p:childTnLst>
                </p:cTn>
              </p:par>
            </p:tnLst>
          </p:tmpl>
        </p:tmplLst>
      </p:bldP>
      <p:bldP spid="3" grpId="1"/>
      <p:bldP spid="3" grpId="2"/>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Slide for developer code</a:t>
            </a:r>
            <a:endParaRPr lang="en-US" dirty="0"/>
          </a:p>
        </p:txBody>
      </p:sp>
      <p:sp>
        <p:nvSpPr>
          <p:cNvPr id="3" name="Rectangle 2"/>
          <p:cNvSpPr/>
          <p:nvPr userDrawn="1"/>
        </p:nvSpPr>
        <p:spPr bwMode="hidden">
          <a:xfrm>
            <a:off x="1" y="1212849"/>
            <a:ext cx="12436475" cy="5781676"/>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6639" tIns="46639" rIns="46639" bIns="46639" numCol="1" spcCol="0" rtlCol="0" fromWordArt="0" anchor="ctr" anchorCtr="0" forceAA="0" compatLnSpc="1">
            <a:prstTxWarp prst="textNoShape">
              <a:avLst/>
            </a:prstTxWarp>
            <a:noAutofit/>
          </a:bodyPr>
          <a:lstStyle/>
          <a:p>
            <a:pPr algn="ctr" defTabSz="932472" fontAlgn="base">
              <a:spcBef>
                <a:spcPct val="0"/>
              </a:spcBef>
              <a:spcAft>
                <a:spcPct val="0"/>
              </a:spcAft>
            </a:pPr>
            <a:endParaRPr lang="en-US"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5" name="Text Placeholder 4"/>
          <p:cNvSpPr>
            <a:spLocks noGrp="1"/>
          </p:cNvSpPr>
          <p:nvPr>
            <p:ph type="body" sz="quarter" idx="10"/>
          </p:nvPr>
        </p:nvSpPr>
        <p:spPr>
          <a:xfrm>
            <a:off x="274638" y="1221157"/>
            <a:ext cx="11887199" cy="1995931"/>
          </a:xfrm>
        </p:spPr>
        <p:txBody>
          <a:bodyPr/>
          <a:lstStyle>
            <a:lvl1pPr marL="0" indent="0">
              <a:buNone/>
              <a:defRPr sz="3300">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1pPr>
            <a:lvl2pPr marL="346553"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2pPr>
            <a:lvl3pPr marL="584607"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3pPr>
            <a:lvl4pPr marL="814563"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4pPr>
            <a:lvl5pPr marL="1050997"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129962453"/>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losing logo slide">
    <p:spTree>
      <p:nvGrpSpPr>
        <p:cNvPr id="1" name=""/>
        <p:cNvGrpSpPr/>
        <p:nvPr/>
      </p:nvGrpSpPr>
      <p:grpSpPr>
        <a:xfrm>
          <a:off x="0" y="0"/>
          <a:ext cx="0" cy="0"/>
          <a:chOff x="0" y="0"/>
          <a:chExt cx="0" cy="0"/>
        </a:xfrm>
      </p:grpSpPr>
      <p:sp>
        <p:nvSpPr>
          <p:cNvPr id="2" name="Text Box 3"/>
          <p:cNvSpPr txBox="1">
            <a:spLocks noChangeArrowheads="1"/>
          </p:cNvSpPr>
          <p:nvPr userDrawn="1"/>
        </p:nvSpPr>
        <p:spPr bwMode="blackWhite">
          <a:xfrm>
            <a:off x="274638" y="6294476"/>
            <a:ext cx="11887199" cy="403187"/>
          </a:xfrm>
          <a:prstGeom prst="rect">
            <a:avLst/>
          </a:prstGeom>
          <a:noFill/>
          <a:ln w="12700">
            <a:noFill/>
            <a:miter lim="800000"/>
            <a:headEnd type="none" w="sm" len="sm"/>
            <a:tailEnd type="none" w="sm" len="sm"/>
          </a:ln>
          <a:effectLst/>
        </p:spPr>
        <p:txBody>
          <a:bodyPr vert="horz" wrap="square" lIns="182880" tIns="146304" rIns="182880" bIns="146304" numCol="1" anchor="t" anchorCtr="0" compatLnSpc="1">
            <a:prstTxWarp prst="textNoShape">
              <a:avLst/>
            </a:prstTxWarp>
            <a:spAutoFit/>
          </a:bodyPr>
          <a:lstStyle/>
          <a:p>
            <a:pPr defTabSz="932290" eaLnBrk="0" hangingPunct="0"/>
            <a:r>
              <a:rPr lang="en-US" sz="700" dirty="0">
                <a:gradFill>
                  <a:gsLst>
                    <a:gs pos="0">
                      <a:schemeClr val="tx1"/>
                    </a:gs>
                    <a:gs pos="100000">
                      <a:schemeClr val="tx1"/>
                    </a:gs>
                  </a:gsLst>
                  <a:lin ang="5400000" scaled="0"/>
                </a:gradFill>
                <a:cs typeface="Segoe UI" pitchFamily="34" charset="0"/>
              </a:rPr>
              <a:t>© </a:t>
            </a:r>
            <a:r>
              <a:rPr lang="en-US" sz="700" dirty="0" smtClean="0">
                <a:gradFill>
                  <a:gsLst>
                    <a:gs pos="0">
                      <a:schemeClr val="tx1"/>
                    </a:gs>
                    <a:gs pos="100000">
                      <a:schemeClr val="tx1"/>
                    </a:gs>
                  </a:gsLst>
                  <a:lin ang="5400000" scaled="0"/>
                </a:gradFill>
                <a:cs typeface="Segoe UI" pitchFamily="34" charset="0"/>
              </a:rPr>
              <a:t>2015 </a:t>
            </a:r>
            <a:r>
              <a:rPr lang="en-US" sz="700" dirty="0">
                <a:gradFill>
                  <a:gsLst>
                    <a:gs pos="0">
                      <a:schemeClr val="tx1"/>
                    </a:gs>
                    <a:gs pos="100000">
                      <a:schemeClr val="tx1"/>
                    </a:gs>
                  </a:gsLst>
                  <a:lin ang="5400000" scaled="0"/>
                </a:gradFill>
                <a:cs typeface="Segoe UI" pitchFamily="34" charset="0"/>
              </a:rPr>
              <a:t>Microsoft Corporation. All rights reserved. </a:t>
            </a:r>
          </a:p>
        </p:txBody>
      </p:sp>
      <p:pic>
        <p:nvPicPr>
          <p:cNvPr id="4" name="Picture 3"/>
          <p:cNvPicPr>
            <a:picLocks noChangeAspect="1"/>
          </p:cNvPicPr>
          <p:nvPr userDrawn="1"/>
        </p:nvPicPr>
        <p:blipFill>
          <a:blip r:embed="rId2"/>
          <a:stretch>
            <a:fillRect/>
          </a:stretch>
        </p:blipFill>
        <p:spPr>
          <a:xfrm>
            <a:off x="459232" y="3145040"/>
            <a:ext cx="3291840" cy="705836"/>
          </a:xfrm>
          <a:prstGeom prst="rect">
            <a:avLst/>
          </a:prstGeom>
        </p:spPr>
      </p:pic>
    </p:spTree>
    <p:extLst>
      <p:ext uri="{BB962C8B-B14F-4D97-AF65-F5344CB8AC3E}">
        <p14:creationId xmlns:p14="http://schemas.microsoft.com/office/powerpoint/2010/main" val="17293980"/>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74638" y="1212850"/>
            <a:ext cx="11887200" cy="2443746"/>
          </a:xfrm>
          <a:prstGeom prst="rect">
            <a:avLst/>
          </a:prstGeom>
        </p:spPr>
        <p:txBody>
          <a:bodyPr/>
          <a:lstStyle>
            <a:lvl1pPr marL="290513" indent="-290513">
              <a:buClr>
                <a:schemeClr val="tx1"/>
              </a:buClr>
              <a:buSzPct val="90000"/>
              <a:buFont typeface="Arial" pitchFamily="34" charset="0"/>
              <a:buChar char="•"/>
              <a:defRPr sz="3600">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571500" indent="-280988">
              <a:buClr>
                <a:schemeClr val="tx1"/>
              </a:buClr>
              <a:buSzPct val="90000"/>
              <a:buFont typeface="Arial" pitchFamily="34" charset="0"/>
              <a:buChar char="•"/>
              <a:defRPr sz="3200">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862013" indent="-290513">
              <a:buClr>
                <a:schemeClr val="tx1"/>
              </a:buClr>
              <a:buSzPct val="90000"/>
              <a:buFont typeface="Arial" pitchFamily="34" charset="0"/>
              <a:buChar char="•"/>
              <a:defRPr sz="2800">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1090613" indent="-228600">
              <a:buClr>
                <a:schemeClr val="tx1"/>
              </a:buClr>
              <a:buSzPct val="90000"/>
              <a:buFont typeface="Arial" pitchFamily="34" charset="0"/>
              <a:buChar char="•"/>
              <a:defRPr sz="2400">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1319213" indent="-228600">
              <a:buClr>
                <a:schemeClr val="tx1"/>
              </a:buClr>
              <a:buSzPct val="90000"/>
              <a:buFont typeface="Arial" pitchFamily="34" charset="0"/>
              <a:buChar char="•"/>
              <a:defRPr sz="2000">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dirty="0" smtClean="0"/>
              <a:t>Use this Layout for Speaker Notes slides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6"/>
          <p:cNvSpPr>
            <a:spLocks noGrp="1"/>
          </p:cNvSpPr>
          <p:nvPr>
            <p:ph type="body" sz="quarter" idx="11" hasCustomPrompt="1"/>
          </p:nvPr>
        </p:nvSpPr>
        <p:spPr>
          <a:xfrm>
            <a:off x="1" y="6363076"/>
            <a:ext cx="12436476" cy="631450"/>
          </a:xfrm>
          <a:prstGeom prst="rect">
            <a:avLst/>
          </a:prstGeom>
          <a:solidFill>
            <a:srgbClr val="FFFF99"/>
          </a:solidFill>
        </p:spPr>
        <p:txBody>
          <a:bodyPr wrap="square" lIns="155457" tIns="77729" rIns="155457" bIns="77729" anchor="b" anchorCtr="0">
            <a:noAutofit/>
          </a:bodyPr>
          <a:lstStyle>
            <a:lvl1pPr algn="r">
              <a:buFont typeface="Arial" pitchFamily="34" charset="0"/>
              <a:buNone/>
              <a:defRPr sz="3700" spc="-51"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dirty="0" smtClean="0"/>
              <a:t>Next:</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482969643"/>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_Static">
    <p:bg bwMode="gray">
      <p:bgPr>
        <a:solidFill>
          <a:schemeClr val="bg1">
            <a:lumMod val="75000"/>
          </a:schemeClr>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 y="0"/>
            <a:ext cx="12434711" cy="6994525"/>
          </a:xfrm>
          <a:prstGeom prst="rect">
            <a:avLst/>
          </a:prstGeom>
        </p:spPr>
      </p:pic>
      <p:sp>
        <p:nvSpPr>
          <p:cNvPr id="8" name="Rectangle 7"/>
          <p:cNvSpPr/>
          <p:nvPr userDrawn="1"/>
        </p:nvSpPr>
        <p:spPr bwMode="gray">
          <a:xfrm>
            <a:off x="274637" y="1211263"/>
            <a:ext cx="8229601" cy="3657600"/>
          </a:xfrm>
          <a:prstGeom prst="rect">
            <a:avLst/>
          </a:prstGeom>
          <a:solidFill>
            <a:srgbClr val="7DB2CA">
              <a:alpha val="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err="1" smtClean="0">
              <a:gradFill>
                <a:gsLst>
                  <a:gs pos="0">
                    <a:srgbClr val="FFFFFF"/>
                  </a:gs>
                  <a:gs pos="100000">
                    <a:srgbClr val="FFFFFF"/>
                  </a:gs>
                </a:gsLst>
                <a:lin ang="5400000" scaled="0"/>
              </a:gradFill>
              <a:ea typeface="Segoe UI" pitchFamily="34" charset="0"/>
              <a:cs typeface="Segoe UI" pitchFamily="34" charset="0"/>
            </a:endParaRP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458332" y="6182440"/>
            <a:ext cx="1552931" cy="332660"/>
          </a:xfrm>
          <a:prstGeom prst="rect">
            <a:avLst/>
          </a:prstGeom>
        </p:spPr>
      </p:pic>
      <p:sp>
        <p:nvSpPr>
          <p:cNvPr id="9" name="Title 1"/>
          <p:cNvSpPr>
            <a:spLocks noGrp="1"/>
          </p:cNvSpPr>
          <p:nvPr>
            <p:ph type="title" hasCustomPrompt="1"/>
          </p:nvPr>
        </p:nvSpPr>
        <p:spPr bwMode="auto">
          <a:xfrm>
            <a:off x="274702" y="1211263"/>
            <a:ext cx="8229536" cy="1828800"/>
          </a:xfrm>
          <a:noFill/>
        </p:spPr>
        <p:txBody>
          <a:bodyPr lIns="146304" tIns="91440" rIns="146304" bIns="91440" anchor="t" anchorCtr="0"/>
          <a:lstStyle>
            <a:lvl1pPr>
              <a:defRPr sz="5400" spc="-100" baseline="0">
                <a:gradFill>
                  <a:gsLst>
                    <a:gs pos="57576">
                      <a:srgbClr val="FFFFFF"/>
                    </a:gs>
                    <a:gs pos="35000">
                      <a:srgbClr val="FFFFFF"/>
                    </a:gs>
                  </a:gsLst>
                  <a:lin ang="5400000" scaled="0"/>
                </a:gradFill>
              </a:defRPr>
            </a:lvl1pPr>
          </a:lstStyle>
          <a:p>
            <a:r>
              <a:rPr lang="en-US" dirty="0" smtClean="0"/>
              <a:t>Presentation title</a:t>
            </a:r>
            <a:endParaRPr lang="en-US" dirty="0"/>
          </a:p>
        </p:txBody>
      </p:sp>
      <p:sp>
        <p:nvSpPr>
          <p:cNvPr id="3" name="Text Placeholder 2"/>
          <p:cNvSpPr>
            <a:spLocks noGrp="1"/>
          </p:cNvSpPr>
          <p:nvPr>
            <p:ph type="body" sz="quarter" idx="14" hasCustomPrompt="1"/>
          </p:nvPr>
        </p:nvSpPr>
        <p:spPr bwMode="auto">
          <a:xfrm>
            <a:off x="273050" y="3040063"/>
            <a:ext cx="8231188" cy="1828800"/>
          </a:xfrm>
        </p:spPr>
        <p:txBody>
          <a:bodyPr tIns="109728" bIns="109728">
            <a:noAutofit/>
          </a:bodyPr>
          <a:lstStyle>
            <a:lvl1pPr marL="0" indent="0">
              <a:spcBef>
                <a:spcPts val="0"/>
              </a:spcBef>
              <a:buNone/>
              <a:defRPr sz="3200">
                <a:gradFill>
                  <a:gsLst>
                    <a:gs pos="57576">
                      <a:srgbClr val="FFFFFF"/>
                    </a:gs>
                    <a:gs pos="35000">
                      <a:srgbClr val="FFFFFF"/>
                    </a:gs>
                  </a:gsLst>
                  <a:lin ang="5400000" scaled="0"/>
                </a:gradFill>
              </a:defRPr>
            </a:lvl1pPr>
          </a:lstStyle>
          <a:p>
            <a:pPr lvl="0"/>
            <a:r>
              <a:rPr lang="en-US" dirty="0" smtClean="0"/>
              <a:t>Speaker Name</a:t>
            </a:r>
          </a:p>
        </p:txBody>
      </p:sp>
    </p:spTree>
    <p:extLst>
      <p:ext uri="{BB962C8B-B14F-4D97-AF65-F5344CB8AC3E}">
        <p14:creationId xmlns:p14="http://schemas.microsoft.com/office/powerpoint/2010/main" val="3314110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2" nodeType="withEffect">
                                  <p:stCondLst>
                                    <p:cond delay="400"/>
                                  </p:stCondLst>
                                  <p:childTnLst>
                                    <p:set>
                                      <p:cBhvr>
                                        <p:cTn id="6" dur="1" fill="hold">
                                          <p:stCondLst>
                                            <p:cond delay="0"/>
                                          </p:stCondLst>
                                        </p:cTn>
                                        <p:tgtEl>
                                          <p:spTgt spid="8"/>
                                        </p:tgtEl>
                                        <p:attrNameLst>
                                          <p:attrName>style.visibility</p:attrName>
                                        </p:attrNameLst>
                                      </p:cBhvr>
                                      <p:to>
                                        <p:strVal val="visible"/>
                                      </p:to>
                                    </p:set>
                                  </p:childTnLst>
                                </p:cTn>
                              </p:par>
                              <p:par>
                                <p:cTn id="7" presetID="42" presetClass="path" presetSubtype="0" decel="100000" fill="hold" grpId="0" nodeType="withEffect">
                                  <p:stCondLst>
                                    <p:cond delay="400"/>
                                  </p:stCondLst>
                                  <p:childTnLst>
                                    <p:animMotion origin="layout" path="M -0.33099 -4.5892E-6 L 1.31478E-6 -4.5892E-6 " pathEditMode="relative" rAng="0" ptsTypes="AA">
                                      <p:cBhvr>
                                        <p:cTn id="8" dur="400" fill="hold"/>
                                        <p:tgtEl>
                                          <p:spTgt spid="8"/>
                                        </p:tgtEl>
                                        <p:attrNameLst>
                                          <p:attrName>ppt_x</p:attrName>
                                          <p:attrName>ppt_y</p:attrName>
                                        </p:attrNameLst>
                                      </p:cBhvr>
                                      <p:rCtr x="16543" y="0"/>
                                    </p:animMotion>
                                  </p:childTnLst>
                                </p:cTn>
                              </p:par>
                              <p:par>
                                <p:cTn id="9" presetID="6" presetClass="emph" presetSubtype="0" accel="100000" autoRev="1" fill="hold" grpId="1" nodeType="withEffect">
                                  <p:stCondLst>
                                    <p:cond delay="0"/>
                                  </p:stCondLst>
                                  <p:childTnLst>
                                    <p:animScale>
                                      <p:cBhvr>
                                        <p:cTn id="10" dur="400" fill="hold"/>
                                        <p:tgtEl>
                                          <p:spTgt spid="8"/>
                                        </p:tgtEl>
                                      </p:cBhvr>
                                      <p:by x="0" y="100000"/>
                                    </p:animScale>
                                  </p:childTnLst>
                                </p:cTn>
                              </p:par>
                              <p:par>
                                <p:cTn id="11" presetID="10" presetClass="entr" presetSubtype="0" fill="hold" nodeType="withEffect">
                                  <p:stCondLst>
                                    <p:cond delay="90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950"/>
                                        <p:tgtEl>
                                          <p:spTgt spid="10"/>
                                        </p:tgtEl>
                                      </p:cBhvr>
                                    </p:animEffect>
                                  </p:childTnLst>
                                </p:cTn>
                              </p:par>
                              <p:par>
                                <p:cTn id="14" presetID="63" presetClass="path" presetSubtype="0" decel="100000" fill="hold" nodeType="withEffect">
                                  <p:stCondLst>
                                    <p:cond delay="900"/>
                                  </p:stCondLst>
                                  <p:childTnLst>
                                    <p:animMotion origin="layout" path="M -0.01455 -1.34362E-6 L -3.90605E-7 -1.34362E-6 " pathEditMode="relative" rAng="0" ptsTypes="AA">
                                      <p:cBhvr>
                                        <p:cTn id="15" dur="950" fill="hold"/>
                                        <p:tgtEl>
                                          <p:spTgt spid="10"/>
                                        </p:tgtEl>
                                        <p:attrNameLst>
                                          <p:attrName>ppt_x</p:attrName>
                                          <p:attrName>ppt_y</p:attrName>
                                        </p:attrNameLst>
                                      </p:cBhvr>
                                      <p:rCtr x="728" y="0"/>
                                    </p:animMotion>
                                  </p:childTnLst>
                                </p:cTn>
                              </p:par>
                              <p:par>
                                <p:cTn id="16" presetID="6" presetClass="emph" presetSubtype="0" accel="100000" autoRev="1" fill="hold" nodeType="withEffect">
                                  <p:stCondLst>
                                    <p:cond delay="200"/>
                                  </p:stCondLst>
                                  <p:childTnLst>
                                    <p:animScale>
                                      <p:cBhvr>
                                        <p:cTn id="17" dur="500" fill="hold"/>
                                        <p:tgtEl>
                                          <p:spTgt spid="10"/>
                                        </p:tgtEl>
                                      </p:cBhvr>
                                      <p:by x="92000" y="92000"/>
                                    </p:animScale>
                                  </p:childTnLst>
                                </p:cTn>
                              </p:par>
                              <p:par>
                                <p:cTn id="18" presetID="10" presetClass="entr" presetSubtype="0" fill="hold" grpId="0" nodeType="withEffect">
                                  <p:stCondLst>
                                    <p:cond delay="70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950"/>
                                        <p:tgtEl>
                                          <p:spTgt spid="9"/>
                                        </p:tgtEl>
                                      </p:cBhvr>
                                    </p:animEffect>
                                  </p:childTnLst>
                                </p:cTn>
                              </p:par>
                              <p:par>
                                <p:cTn id="21" presetID="63" presetClass="path" presetSubtype="0" decel="100000" fill="hold" grpId="1" nodeType="withEffect">
                                  <p:stCondLst>
                                    <p:cond delay="700"/>
                                  </p:stCondLst>
                                  <p:childTnLst>
                                    <p:animMotion origin="layout" path="M -0.01455 -1.34362E-6 L -3.90605E-7 -1.34362E-6 " pathEditMode="relative" rAng="0" ptsTypes="AA">
                                      <p:cBhvr>
                                        <p:cTn id="22" dur="950" fill="hold"/>
                                        <p:tgtEl>
                                          <p:spTgt spid="9"/>
                                        </p:tgtEl>
                                        <p:attrNameLst>
                                          <p:attrName>ppt_x</p:attrName>
                                          <p:attrName>ppt_y</p:attrName>
                                        </p:attrNameLst>
                                      </p:cBhvr>
                                      <p:rCtr x="728" y="0"/>
                                    </p:animMotion>
                                  </p:childTnLst>
                                </p:cTn>
                              </p:par>
                              <p:par>
                                <p:cTn id="23" presetID="6" presetClass="emph" presetSubtype="0" accel="100000" autoRev="1" fill="hold" grpId="2" nodeType="withEffect">
                                  <p:stCondLst>
                                    <p:cond delay="0"/>
                                  </p:stCondLst>
                                  <p:childTnLst>
                                    <p:animScale>
                                      <p:cBhvr>
                                        <p:cTn id="24" dur="500" fill="hold"/>
                                        <p:tgtEl>
                                          <p:spTgt spid="9"/>
                                        </p:tgtEl>
                                      </p:cBhvr>
                                      <p:by x="92000" y="92000"/>
                                    </p:animScale>
                                  </p:childTnLst>
                                </p:cTn>
                              </p:par>
                              <p:par>
                                <p:cTn id="25" presetID="10" presetClass="entr" presetSubtype="0" fill="hold" grpId="0" nodeType="withEffect">
                                  <p:stCondLst>
                                    <p:cond delay="80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950"/>
                                        <p:tgtEl>
                                          <p:spTgt spid="3"/>
                                        </p:tgtEl>
                                      </p:cBhvr>
                                    </p:animEffect>
                                  </p:childTnLst>
                                </p:cTn>
                              </p:par>
                              <p:par>
                                <p:cTn id="28" presetID="63" presetClass="path" presetSubtype="0" decel="100000" fill="hold" grpId="1" nodeType="withEffect">
                                  <p:stCondLst>
                                    <p:cond delay="800"/>
                                  </p:stCondLst>
                                  <p:childTnLst>
                                    <p:animMotion origin="layout" path="M -0.01455 -1.34362E-6 L -3.90605E-7 -1.34362E-6 " pathEditMode="relative" rAng="0" ptsTypes="AA">
                                      <p:cBhvr>
                                        <p:cTn id="29" dur="950" fill="hold"/>
                                        <p:tgtEl>
                                          <p:spTgt spid="3"/>
                                        </p:tgtEl>
                                        <p:attrNameLst>
                                          <p:attrName>ppt_x</p:attrName>
                                          <p:attrName>ppt_y</p:attrName>
                                        </p:attrNameLst>
                                      </p:cBhvr>
                                      <p:rCtr x="728" y="0"/>
                                    </p:animMotion>
                                  </p:childTnLst>
                                </p:cTn>
                              </p:par>
                              <p:par>
                                <p:cTn id="30" presetID="6" presetClass="emph" presetSubtype="0" accel="100000" autoRev="1" fill="hold" grpId="2" nodeType="withEffect">
                                  <p:stCondLst>
                                    <p:cond delay="100"/>
                                  </p:stCondLst>
                                  <p:childTnLst>
                                    <p:animScale>
                                      <p:cBhvr>
                                        <p:cTn id="31" dur="500" fill="hold"/>
                                        <p:tgtEl>
                                          <p:spTgt spid="3"/>
                                        </p:tgtEl>
                                      </p:cBhvr>
                                      <p:by x="92000" y="92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8" grpId="2" animBg="1"/>
      <p:bldP spid="9" grpId="0"/>
      <p:bldP spid="9" grpId="1"/>
      <p:bldP spid="9" grpId="2"/>
      <p:bldP spid="3" grpId="0">
        <p:tmplLst>
          <p:tmpl>
            <p:tnLst>
              <p:par>
                <p:cTn presetID="10" presetClass="entr" presetSubtype="0" fill="hold" nodeType="withEffect">
                  <p:stCondLst>
                    <p:cond delay="800"/>
                  </p:stCondLst>
                  <p:childTnLst>
                    <p:set>
                      <p:cBhvr>
                        <p:cTn dur="1" fill="hold">
                          <p:stCondLst>
                            <p:cond delay="0"/>
                          </p:stCondLst>
                        </p:cTn>
                        <p:tgtEl>
                          <p:spTgt spid="3"/>
                        </p:tgtEl>
                        <p:attrNameLst>
                          <p:attrName>style.visibility</p:attrName>
                        </p:attrNameLst>
                      </p:cBhvr>
                      <p:to>
                        <p:strVal val="visible"/>
                      </p:to>
                    </p:set>
                    <p:animEffect transition="in" filter="fade">
                      <p:cBhvr>
                        <p:cTn dur="950"/>
                        <p:tgtEl>
                          <p:spTgt spid="3"/>
                        </p:tgtEl>
                      </p:cBhvr>
                    </p:animEffect>
                  </p:childTnLst>
                </p:cTn>
              </p:par>
            </p:tnLst>
          </p:tmpl>
        </p:tmplLst>
      </p:bldP>
      <p:bldP spid="3" grpId="1"/>
      <p:bldP spid="3" grpId="2"/>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274638" y="1212850"/>
            <a:ext cx="11887200" cy="2025170"/>
          </a:xfrm>
        </p:spPr>
        <p:txBody>
          <a:bodyPr/>
          <a:lstStyle>
            <a:lvl1pPr marL="0" indent="0">
              <a:buNone/>
              <a:defRPr>
                <a:gradFill>
                  <a:gsLst>
                    <a:gs pos="1250">
                      <a:schemeClr val="tx1"/>
                    </a:gs>
                    <a:gs pos="99000">
                      <a:schemeClr val="tx1"/>
                    </a:gs>
                  </a:gsLst>
                  <a:lin ang="5400000" scaled="0"/>
                </a:gradFill>
              </a:defRPr>
            </a:lvl1pPr>
            <a:lvl2pPr marL="0" indent="0">
              <a:buFontTx/>
              <a:buNone/>
              <a:defRPr sz="2000"/>
            </a:lvl2pPr>
            <a:lvl3pPr marL="228600" indent="0">
              <a:buNone/>
              <a:defRPr/>
            </a:lvl3pPr>
            <a:lvl4pPr marL="457200" indent="0">
              <a:buNone/>
              <a:defRPr/>
            </a:lvl4pPr>
            <a:lvl5pPr marL="685800" indent="0">
              <a:buNone/>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531337368"/>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74638" y="1212850"/>
            <a:ext cx="11887200" cy="2092881"/>
          </a:xfrm>
        </p:spPr>
        <p:txBody>
          <a:bodyPr>
            <a:spAutoFit/>
          </a:bodyPr>
          <a:lstStyle>
            <a:lvl1pPr>
              <a:defRPr sz="4000"/>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03268474"/>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74639" y="1212849"/>
            <a:ext cx="5486399" cy="1914370"/>
          </a:xfrm>
        </p:spPr>
        <p:txBody>
          <a:bodyPr wrap="square">
            <a:spAutoFit/>
          </a:bodyPr>
          <a:lstStyle>
            <a:lvl1pPr marL="0" indent="0">
              <a:spcBef>
                <a:spcPts val="1224"/>
              </a:spcBef>
              <a:buClr>
                <a:schemeClr val="tx1"/>
              </a:buClr>
              <a:buFont typeface="Wingdings" pitchFamily="2" charset="2"/>
              <a:buNone/>
              <a:defRPr sz="3200"/>
            </a:lvl1pPr>
            <a:lvl2pPr marL="0" indent="0">
              <a:buNone/>
              <a:defRPr sz="2000"/>
            </a:lvl2pPr>
            <a:lvl3pPr marL="231775" indent="0">
              <a:buNone/>
              <a:tabLst/>
              <a:defRPr sz="2000"/>
            </a:lvl3pPr>
            <a:lvl4pPr marL="460375" indent="0">
              <a:buNone/>
              <a:defRPr/>
            </a:lvl4pPr>
            <a:lvl5pPr marL="685800" indent="0">
              <a:buNone/>
              <a:tabLs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6675439" y="1212849"/>
            <a:ext cx="5486399" cy="1914370"/>
          </a:xfrm>
        </p:spPr>
        <p:txBody>
          <a:bodyPr wrap="square">
            <a:spAutoFit/>
          </a:bodyPr>
          <a:lstStyle>
            <a:lvl1pPr marL="0" indent="0">
              <a:spcBef>
                <a:spcPts val="1224"/>
              </a:spcBef>
              <a:buClr>
                <a:schemeClr val="tx1"/>
              </a:buClr>
              <a:buFont typeface="Wingdings" pitchFamily="2" charset="2"/>
              <a:buNone/>
              <a:defRPr sz="3200"/>
            </a:lvl1pPr>
            <a:lvl2pPr marL="0" indent="0">
              <a:buNone/>
              <a:defRPr sz="2000"/>
            </a:lvl2pPr>
            <a:lvl3pPr marL="231775" indent="0">
              <a:buNone/>
              <a:tabLst/>
              <a:defRPr sz="2000"/>
            </a:lvl3pPr>
            <a:lvl4pPr marL="460375" indent="0">
              <a:buNone/>
              <a:defRPr/>
            </a:lvl4pPr>
            <a:lvl5pPr marL="685800" indent="0">
              <a:buNone/>
              <a:tabLs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7959926"/>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74639" y="1212849"/>
            <a:ext cx="5486399" cy="2425279"/>
          </a:xfrm>
        </p:spPr>
        <p:txBody>
          <a:bodyPr wrap="square">
            <a:spAutoFit/>
          </a:bodyPr>
          <a:lstStyle>
            <a:lvl1pPr marL="287338" indent="-287338">
              <a:spcBef>
                <a:spcPts val="1224"/>
              </a:spcBef>
              <a:buClr>
                <a:schemeClr val="tx1"/>
              </a:buClr>
              <a:buFont typeface="Arial" pitchFamily="34" charset="0"/>
              <a:buChar char="•"/>
              <a:defRPr sz="3200"/>
            </a:lvl1pPr>
            <a:lvl2pPr marL="531166" indent="-233195">
              <a:defRPr sz="2400"/>
            </a:lvl2pPr>
            <a:lvl3pPr marL="699585" indent="-168419">
              <a:tabLst/>
              <a:defRPr sz="2000"/>
            </a:lvl3pPr>
            <a:lvl4pPr marL="880958" indent="-181374">
              <a:defRPr/>
            </a:lvl4pPr>
            <a:lvl5pPr marL="1049377" indent="-168419">
              <a:tabLs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6675439" y="1212849"/>
            <a:ext cx="5486399" cy="2425279"/>
          </a:xfrm>
        </p:spPr>
        <p:txBody>
          <a:bodyPr wrap="square">
            <a:spAutoFit/>
          </a:bodyPr>
          <a:lstStyle>
            <a:lvl1pPr marL="287338" indent="-287338">
              <a:spcBef>
                <a:spcPts val="1224"/>
              </a:spcBef>
              <a:buClr>
                <a:schemeClr val="tx1"/>
              </a:buClr>
              <a:buFont typeface="Arial" pitchFamily="34" charset="0"/>
              <a:buChar char="•"/>
              <a:defRPr sz="3200"/>
            </a:lvl1pPr>
            <a:lvl2pPr marL="531166" indent="-233195">
              <a:defRPr sz="2400"/>
            </a:lvl2pPr>
            <a:lvl3pPr marL="699585" indent="-168419">
              <a:tabLst/>
              <a:defRPr sz="2000"/>
            </a:lvl3pPr>
            <a:lvl4pPr marL="880958" indent="-181374">
              <a:defRPr/>
            </a:lvl4pPr>
            <a:lvl5pPr marL="1049377" indent="-168419">
              <a:tabLs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79946700"/>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189335521"/>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emo slide">
    <p:bg bwMode="gray">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white">
          <a:xfrm>
            <a:off x="274639" y="1209973"/>
            <a:ext cx="10056812" cy="2744490"/>
          </a:xfrm>
          <a:noFill/>
        </p:spPr>
        <p:txBody>
          <a:bodyPr tIns="91440" bIns="91440" anchor="t" anchorCtr="0">
            <a:noAutofit/>
          </a:bodyPr>
          <a:lstStyle>
            <a:lvl1pPr>
              <a:defRPr sz="7200" spc="-100" baseline="0">
                <a:gradFill>
                  <a:gsLst>
                    <a:gs pos="0">
                      <a:schemeClr val="tx1"/>
                    </a:gs>
                    <a:gs pos="100000">
                      <a:schemeClr val="tx1"/>
                    </a:gs>
                  </a:gsLst>
                  <a:lin ang="5400000" scaled="0"/>
                </a:gradFill>
              </a:defRPr>
            </a:lvl1pPr>
          </a:lstStyle>
          <a:p>
            <a:r>
              <a:rPr lang="en-US" dirty="0" smtClean="0"/>
              <a:t>Demo title</a:t>
            </a:r>
            <a:endParaRPr lang="en-US" dirty="0"/>
          </a:p>
        </p:txBody>
      </p:sp>
      <p:sp>
        <p:nvSpPr>
          <p:cNvPr id="5" name="Text Placeholder 4"/>
          <p:cNvSpPr>
            <a:spLocks noGrp="1"/>
          </p:cNvSpPr>
          <p:nvPr>
            <p:ph type="body" sz="quarter" idx="12" hasCustomPrompt="1"/>
          </p:nvPr>
        </p:nvSpPr>
        <p:spPr bwMode="white">
          <a:xfrm>
            <a:off x="274638" y="3954463"/>
            <a:ext cx="10058401" cy="1828800"/>
          </a:xfrm>
          <a:noFill/>
        </p:spPr>
        <p:txBody>
          <a:bodyPr lIns="182880" tIns="146304" rIns="182880" bIns="146304">
            <a:noAutofit/>
          </a:bodyPr>
          <a:lstStyle>
            <a:lvl1pPr marL="0" indent="0">
              <a:spcBef>
                <a:spcPts val="0"/>
              </a:spcBef>
              <a:buNone/>
              <a:defRPr sz="3200" spc="0" baseline="0">
                <a:gradFill>
                  <a:gsLst>
                    <a:gs pos="0">
                      <a:schemeClr val="tx1"/>
                    </a:gs>
                    <a:gs pos="100000">
                      <a:schemeClr val="tx1"/>
                    </a:gs>
                  </a:gsLst>
                  <a:lin ang="5400000" scaled="0"/>
                </a:gradFill>
                <a:latin typeface="+mj-lt"/>
              </a:defRPr>
            </a:lvl1pPr>
          </a:lstStyle>
          <a:p>
            <a:pPr lvl="0"/>
            <a:r>
              <a:rPr lang="en-US" dirty="0" smtClean="0"/>
              <a:t>Speaker Name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2" y="0"/>
            <a:ext cx="12434711" cy="6994525"/>
          </a:xfrm>
          <a:prstGeom prst="rect">
            <a:avLst/>
          </a:prstGeom>
        </p:spPr>
      </p:pic>
    </p:spTree>
    <p:extLst>
      <p:ext uri="{BB962C8B-B14F-4D97-AF65-F5344CB8AC3E}">
        <p14:creationId xmlns:p14="http://schemas.microsoft.com/office/powerpoint/2010/main" val="38976025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4639" y="295274"/>
            <a:ext cx="11889564" cy="917575"/>
          </a:xfrm>
          <a:prstGeom prst="rect">
            <a:avLst/>
          </a:prstGeom>
        </p:spPr>
        <p:txBody>
          <a:bodyPr vert="horz" wrap="square" lIns="146304" tIns="91440" rIns="146304" bIns="91440" rtlCol="0" anchor="t">
            <a:noAutofit/>
          </a:bodyPr>
          <a:lstStyle/>
          <a:p>
            <a:r>
              <a:rPr lang="en-US" smtClean="0"/>
              <a:t>Click to edit Master title style</a:t>
            </a:r>
            <a:endParaRPr lang="en-US" dirty="0"/>
          </a:p>
        </p:txBody>
      </p:sp>
      <p:sp>
        <p:nvSpPr>
          <p:cNvPr id="4" name="Text Placeholder 3"/>
          <p:cNvSpPr>
            <a:spLocks noGrp="1"/>
          </p:cNvSpPr>
          <p:nvPr>
            <p:ph type="body" idx="1"/>
          </p:nvPr>
        </p:nvSpPr>
        <p:spPr>
          <a:xfrm>
            <a:off x="274640" y="1212851"/>
            <a:ext cx="11887198" cy="2092881"/>
          </a:xfrm>
          <a:prstGeom prst="rect">
            <a:avLst/>
          </a:prstGeom>
        </p:spPr>
        <p:txBody>
          <a:bodyPr vert="horz" wrap="square" lIns="146304" tIns="91440" rIns="146304" bIns="91440" rtlCol="0">
            <a:sp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a:blip r:embed="rId24"/>
          <a:stretch>
            <a:fillRect/>
          </a:stretch>
        </p:blipFill>
        <p:spPr>
          <a:xfrm rot="5400000">
            <a:off x="9393899" y="3050513"/>
            <a:ext cx="6995160" cy="894134"/>
          </a:xfrm>
          <a:prstGeom prst="rect">
            <a:avLst/>
          </a:prstGeom>
        </p:spPr>
      </p:pic>
    </p:spTree>
    <p:extLst>
      <p:ext uri="{BB962C8B-B14F-4D97-AF65-F5344CB8AC3E}">
        <p14:creationId xmlns:p14="http://schemas.microsoft.com/office/powerpoint/2010/main" val="3588427678"/>
      </p:ext>
    </p:extLst>
  </p:cSld>
  <p:clrMap bg1="dk1" tx1="lt1" bg2="dk2" tx2="lt2" accent1="accent1" accent2="accent2" accent3="accent3" accent4="accent4" accent5="accent5" accent6="accent6" hlink="hlink" folHlink="folHlink"/>
  <p:sldLayoutIdLst>
    <p:sldLayoutId id="2147484269" r:id="rId1"/>
    <p:sldLayoutId id="2147484268" r:id="rId2"/>
    <p:sldLayoutId id="2147484270" r:id="rId3"/>
    <p:sldLayoutId id="2147484240" r:id="rId4"/>
    <p:sldLayoutId id="2147484241" r:id="rId5"/>
    <p:sldLayoutId id="2147484244" r:id="rId6"/>
    <p:sldLayoutId id="2147484245" r:id="rId7"/>
    <p:sldLayoutId id="2147484247" r:id="rId8"/>
    <p:sldLayoutId id="2147484249" r:id="rId9"/>
    <p:sldLayoutId id="2147484250" r:id="rId10"/>
    <p:sldLayoutId id="2147484264" r:id="rId11"/>
    <p:sldLayoutId id="2147484251" r:id="rId12"/>
    <p:sldLayoutId id="2147484252" r:id="rId13"/>
    <p:sldLayoutId id="2147484253" r:id="rId14"/>
    <p:sldLayoutId id="2147484254" r:id="rId15"/>
    <p:sldLayoutId id="2147484256" r:id="rId16"/>
    <p:sldLayoutId id="2147484257" r:id="rId17"/>
    <p:sldLayoutId id="2147484258" r:id="rId18"/>
    <p:sldLayoutId id="2147484259" r:id="rId19"/>
    <p:sldLayoutId id="2147484260" r:id="rId20"/>
    <p:sldLayoutId id="2147484261" r:id="rId21"/>
    <p:sldLayoutId id="2147484263" r:id="rId22"/>
  </p:sldLayoutIdLst>
  <p:transition>
    <p:fade/>
  </p:transition>
  <p:timing>
    <p:tnLst>
      <p:par>
        <p:cTn id="1" dur="indefinite" restart="never" nodeType="tmRoot"/>
      </p:par>
    </p:tnLst>
  </p:timing>
  <p:txStyles>
    <p:titleStyle>
      <a:lvl1pPr algn="l" defTabSz="932742" rtl="0" eaLnBrk="1" latinLnBrk="0" hangingPunct="1">
        <a:lnSpc>
          <a:spcPct val="90000"/>
        </a:lnSpc>
        <a:spcBef>
          <a:spcPct val="0"/>
        </a:spcBef>
        <a:buNone/>
        <a:defRPr lang="en-US" sz="4800" b="0" kern="1200" cap="none" spc="-102"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p:titleStyle>
    <p:bodyStyle>
      <a:lvl1pPr marL="342900" marR="0" indent="-342900" algn="l" defTabSz="932742" rtl="0" eaLnBrk="1" fontAlgn="auto" latinLnBrk="0" hangingPunct="1">
        <a:lnSpc>
          <a:spcPct val="90000"/>
        </a:lnSpc>
        <a:spcBef>
          <a:spcPct val="20000"/>
        </a:spcBef>
        <a:spcAft>
          <a:spcPts val="0"/>
        </a:spcAft>
        <a:buClrTx/>
        <a:buSzPct val="90000"/>
        <a:buFont typeface="Arial" pitchFamily="34" charset="0"/>
        <a:buChar char="•"/>
        <a:tabLst/>
        <a:defRPr sz="4000" kern="1200" spc="0" baseline="0">
          <a:gradFill>
            <a:gsLst>
              <a:gs pos="1250">
                <a:schemeClr val="tx1"/>
              </a:gs>
              <a:gs pos="100000">
                <a:schemeClr val="tx1"/>
              </a:gs>
            </a:gsLst>
            <a:lin ang="5400000" scaled="0"/>
          </a:gradFill>
          <a:latin typeface="+mj-lt"/>
          <a:ea typeface="+mn-ea"/>
          <a:cs typeface="+mn-cs"/>
        </a:defRPr>
      </a:lvl1pPr>
      <a:lvl2pPr marL="584200" marR="0" indent="-241300" algn="l" defTabSz="932742" rtl="0" eaLnBrk="1" fontAlgn="auto" latinLnBrk="0" hangingPunct="1">
        <a:lnSpc>
          <a:spcPct val="90000"/>
        </a:lnSpc>
        <a:spcBef>
          <a:spcPct val="20000"/>
        </a:spcBef>
        <a:spcAft>
          <a:spcPts val="0"/>
        </a:spcAft>
        <a:buClrTx/>
        <a:buSzPct val="90000"/>
        <a:buFont typeface="Arial" pitchFamily="34" charset="0"/>
        <a:buChar char="•"/>
        <a:tabLst/>
        <a:defRPr sz="2400" kern="1200" spc="0" baseline="0">
          <a:gradFill>
            <a:gsLst>
              <a:gs pos="1250">
                <a:schemeClr val="tx1"/>
              </a:gs>
              <a:gs pos="100000">
                <a:schemeClr val="tx1"/>
              </a:gs>
            </a:gsLst>
            <a:lin ang="5400000" scaled="0"/>
          </a:gradFill>
          <a:latin typeface="+mn-lt"/>
          <a:ea typeface="+mn-ea"/>
          <a:cs typeface="+mn-cs"/>
        </a:defRPr>
      </a:lvl2pPr>
      <a:lvl3pPr marL="8001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2000" kern="1200" spc="0" baseline="0">
          <a:gradFill>
            <a:gsLst>
              <a:gs pos="1250">
                <a:schemeClr val="tx1"/>
              </a:gs>
              <a:gs pos="100000">
                <a:schemeClr val="tx1"/>
              </a:gs>
            </a:gsLst>
            <a:lin ang="5400000" scaled="0"/>
          </a:gradFill>
          <a:latin typeface="+mn-lt"/>
          <a:ea typeface="+mn-ea"/>
          <a:cs typeface="+mn-cs"/>
        </a:defRPr>
      </a:lvl3pPr>
      <a:lvl4pPr marL="10287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4pPr>
      <a:lvl5pPr marL="1257300" marR="0" indent="-228600" algn="l" defTabSz="93274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7">
          <p15:clr>
            <a:srgbClr val="5ACBF0"/>
          </p15:clr>
        </p15:guide>
        <p15:guide id="2" pos="173">
          <p15:clr>
            <a:srgbClr val="5ACBF0"/>
          </p15:clr>
        </p15:guide>
        <p15:guide id="3" pos="749">
          <p15:clr>
            <a:srgbClr val="5ACBF0"/>
          </p15:clr>
        </p15:guide>
        <p15:guide id="4" pos="1325">
          <p15:clr>
            <a:srgbClr val="5ACBF0"/>
          </p15:clr>
        </p15:guide>
        <p15:guide id="5" pos="1901">
          <p15:clr>
            <a:srgbClr val="5ACBF0"/>
          </p15:clr>
        </p15:guide>
        <p15:guide id="6" pos="2477">
          <p15:clr>
            <a:srgbClr val="5ACBF0"/>
          </p15:clr>
        </p15:guide>
        <p15:guide id="7" pos="3053">
          <p15:clr>
            <a:srgbClr val="5ACBF0"/>
          </p15:clr>
        </p15:guide>
        <p15:guide id="8" pos="3629">
          <p15:clr>
            <a:srgbClr val="5ACBF0"/>
          </p15:clr>
        </p15:guide>
        <p15:guide id="9" pos="4205">
          <p15:clr>
            <a:srgbClr val="5ACBF0"/>
          </p15:clr>
        </p15:guide>
        <p15:guide id="10" pos="4781">
          <p15:clr>
            <a:srgbClr val="5ACBF0"/>
          </p15:clr>
        </p15:guide>
        <p15:guide id="11" pos="5357">
          <p15:clr>
            <a:srgbClr val="5ACBF0"/>
          </p15:clr>
        </p15:guide>
        <p15:guide id="12" pos="5933">
          <p15:clr>
            <a:srgbClr val="5ACBF0"/>
          </p15:clr>
        </p15:guide>
        <p15:guide id="13" pos="6509">
          <p15:clr>
            <a:srgbClr val="5ACBF0"/>
          </p15:clr>
        </p15:guide>
        <p15:guide id="14" pos="7085">
          <p15:clr>
            <a:srgbClr val="5ACBF0"/>
          </p15:clr>
        </p15:guide>
        <p15:guide id="15" pos="7661">
          <p15:clr>
            <a:srgbClr val="5ACBF0"/>
          </p15:clr>
        </p15:guide>
        <p15:guide id="16" pos="288">
          <p15:clr>
            <a:srgbClr val="C35EA4"/>
          </p15:clr>
        </p15:guide>
        <p15:guide id="17" pos="7546">
          <p15:clr>
            <a:srgbClr val="C35EA4"/>
          </p15:clr>
        </p15:guide>
        <p15:guide id="18" orient="horz" pos="763">
          <p15:clr>
            <a:srgbClr val="5ACBF0"/>
          </p15:clr>
        </p15:guide>
        <p15:guide id="19" orient="horz" pos="1339">
          <p15:clr>
            <a:srgbClr val="5ACBF0"/>
          </p15:clr>
        </p15:guide>
        <p15:guide id="20" orient="horz" pos="1915">
          <p15:clr>
            <a:srgbClr val="5ACBF0"/>
          </p15:clr>
        </p15:guide>
        <p15:guide id="21" orient="horz" pos="2491">
          <p15:clr>
            <a:srgbClr val="5ACBF0"/>
          </p15:clr>
        </p15:guide>
        <p15:guide id="22" orient="horz" pos="3067">
          <p15:clr>
            <a:srgbClr val="5ACBF0"/>
          </p15:clr>
        </p15:guide>
        <p15:guide id="23" orient="horz" pos="3643">
          <p15:clr>
            <a:srgbClr val="5ACBF0"/>
          </p15:clr>
        </p15:guide>
        <p15:guide id="24" orient="horz" pos="4219">
          <p15:clr>
            <a:srgbClr val="5ACBF0"/>
          </p15:clr>
        </p15:guide>
        <p15:guide id="25" orient="horz" pos="302">
          <p15:clr>
            <a:srgbClr val="C35EA4"/>
          </p15:clr>
        </p15:guide>
        <p15:guide id="26" orient="horz" pos="4104">
          <p15:clr>
            <a:srgbClr val="C35E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hyperlink" Target="http://www.pmi.org/Learning/academic-research/ongoing-research.aspx"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hyperlink" Target="http://ucblibraries.summon.serialssolutions.com/search?SORT=D&amp;Submit=Search&amp;lang=eng&amp;s.q=personnel+management&amp;searchtype=OneSearch&amp;submitmode=&amp;submitname=#!/search?ho=t&amp;l=en&amp;q=personnel%20management"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www.the-scientist.com/?articles.view/articleNo/13331/title/Industry-vs-Academia/"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4701" y="1211263"/>
            <a:ext cx="11429935" cy="1828800"/>
          </a:xfrm>
        </p:spPr>
        <p:txBody>
          <a:bodyPr/>
          <a:lstStyle/>
          <a:p>
            <a:r>
              <a:rPr lang="en-US" dirty="0"/>
              <a:t>Stories from Industry: How can Cognitive Science Programs enable students to succeed</a:t>
            </a:r>
          </a:p>
        </p:txBody>
      </p:sp>
      <p:sp>
        <p:nvSpPr>
          <p:cNvPr id="5" name="Text Placeholder 4"/>
          <p:cNvSpPr>
            <a:spLocks noGrp="1"/>
          </p:cNvSpPr>
          <p:nvPr>
            <p:ph type="body" sz="quarter" idx="14"/>
          </p:nvPr>
        </p:nvSpPr>
        <p:spPr>
          <a:xfrm>
            <a:off x="273050" y="3649662"/>
            <a:ext cx="8231188" cy="1828800"/>
          </a:xfrm>
        </p:spPr>
        <p:txBody>
          <a:bodyPr/>
          <a:lstStyle/>
          <a:p>
            <a:r>
              <a:rPr lang="en-US" dirty="0" smtClean="0"/>
              <a:t>Jeremy Reynolds</a:t>
            </a:r>
          </a:p>
          <a:p>
            <a:r>
              <a:rPr lang="en-US" dirty="0" smtClean="0"/>
              <a:t>Senior Data Scientist Lead</a:t>
            </a:r>
            <a:endParaRPr lang="en-US" dirty="0"/>
          </a:p>
        </p:txBody>
      </p:sp>
    </p:spTree>
    <p:extLst>
      <p:ext uri="{BB962C8B-B14F-4D97-AF65-F5344CB8AC3E}">
        <p14:creationId xmlns:p14="http://schemas.microsoft.com/office/powerpoint/2010/main" val="2666902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638" y="2125662"/>
            <a:ext cx="11887200" cy="1181862"/>
          </a:xfrm>
        </p:spPr>
        <p:txBody>
          <a:bodyPr/>
          <a:lstStyle/>
          <a:p>
            <a:r>
              <a:rPr lang="en-US" dirty="0" smtClean="0"/>
              <a:t>Being an Individual Contributor</a:t>
            </a:r>
            <a:endParaRPr lang="en-US" dirty="0"/>
          </a:p>
        </p:txBody>
      </p:sp>
    </p:spTree>
    <p:extLst>
      <p:ext uri="{BB962C8B-B14F-4D97-AF65-F5344CB8AC3E}">
        <p14:creationId xmlns:p14="http://schemas.microsoft.com/office/powerpoint/2010/main" val="76655160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74638" y="1212850"/>
            <a:ext cx="11887200" cy="1969770"/>
          </a:xfrm>
        </p:spPr>
        <p:txBody>
          <a:bodyPr/>
          <a:lstStyle/>
          <a:p>
            <a:r>
              <a:rPr lang="en-US" dirty="0" smtClean="0"/>
              <a:t>How do you get hired in industry?</a:t>
            </a:r>
          </a:p>
          <a:p>
            <a:r>
              <a:rPr lang="en-US" dirty="0" smtClean="0"/>
              <a:t>Depends somewhat on the position, but I’ll focus on the analyst / data scientist role</a:t>
            </a:r>
          </a:p>
        </p:txBody>
      </p:sp>
      <p:sp>
        <p:nvSpPr>
          <p:cNvPr id="3" name="Title 2"/>
          <p:cNvSpPr>
            <a:spLocks noGrp="1"/>
          </p:cNvSpPr>
          <p:nvPr>
            <p:ph type="title"/>
          </p:nvPr>
        </p:nvSpPr>
        <p:spPr/>
        <p:txBody>
          <a:bodyPr/>
          <a:lstStyle/>
          <a:p>
            <a:r>
              <a:rPr lang="en-US" dirty="0" smtClean="0"/>
              <a:t>First step: Get Hired</a:t>
            </a:r>
            <a:endParaRPr lang="en-US" dirty="0"/>
          </a:p>
        </p:txBody>
      </p:sp>
      <p:sp>
        <p:nvSpPr>
          <p:cNvPr id="4" name="TextBox 3"/>
          <p:cNvSpPr txBox="1"/>
          <p:nvPr/>
        </p:nvSpPr>
        <p:spPr>
          <a:xfrm>
            <a:off x="427038" y="4183062"/>
            <a:ext cx="11658599" cy="2511457"/>
          </a:xfrm>
          <a:prstGeom prst="rect">
            <a:avLst/>
          </a:prstGeom>
          <a:noFill/>
        </p:spPr>
        <p:txBody>
          <a:bodyPr wrap="square" lIns="182880" tIns="146304" rIns="182880" bIns="146304" rtlCol="0">
            <a:spAutoFit/>
          </a:bodyPr>
          <a:lstStyle/>
          <a:p>
            <a:pPr>
              <a:lnSpc>
                <a:spcPct val="90000"/>
              </a:lnSpc>
              <a:spcAft>
                <a:spcPts val="600"/>
              </a:spcAft>
            </a:pPr>
            <a:r>
              <a:rPr lang="en-US" sz="3200" dirty="0" smtClean="0">
                <a:gradFill>
                  <a:gsLst>
                    <a:gs pos="2917">
                      <a:schemeClr val="tx1"/>
                    </a:gs>
                    <a:gs pos="30000">
                      <a:schemeClr val="tx1"/>
                    </a:gs>
                  </a:gsLst>
                  <a:lin ang="5400000" scaled="0"/>
                </a:gradFill>
              </a:rPr>
              <a:t>Step 1: Don’t sell yourself short! Apply for things that sound interesting to you or that you think you would be good at, even if you don’t have all of the skills that are listed. You have a wealth of expertise and experience that companies find valuable.</a:t>
            </a:r>
          </a:p>
        </p:txBody>
      </p:sp>
    </p:spTree>
    <p:extLst>
      <p:ext uri="{BB962C8B-B14F-4D97-AF65-F5344CB8AC3E}">
        <p14:creationId xmlns:p14="http://schemas.microsoft.com/office/powerpoint/2010/main" val="2866778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74638" y="1212850"/>
            <a:ext cx="11887200" cy="3077766"/>
          </a:xfrm>
        </p:spPr>
        <p:txBody>
          <a:bodyPr/>
          <a:lstStyle/>
          <a:p>
            <a:r>
              <a:rPr lang="en-US" dirty="0" smtClean="0"/>
              <a:t>Your competition: Computer Science (as an isolated discipline), Physics, Statistics, and a few other science domains.</a:t>
            </a:r>
          </a:p>
          <a:p>
            <a:r>
              <a:rPr lang="en-US" dirty="0" smtClean="0"/>
              <a:t>What generally differentiates you from these individuals?</a:t>
            </a:r>
          </a:p>
        </p:txBody>
      </p:sp>
      <p:sp>
        <p:nvSpPr>
          <p:cNvPr id="3" name="Title 2"/>
          <p:cNvSpPr>
            <a:spLocks noGrp="1"/>
          </p:cNvSpPr>
          <p:nvPr>
            <p:ph type="title"/>
          </p:nvPr>
        </p:nvSpPr>
        <p:spPr/>
        <p:txBody>
          <a:bodyPr/>
          <a:lstStyle/>
          <a:p>
            <a:r>
              <a:rPr lang="en-US" dirty="0" smtClean="0"/>
              <a:t>Differentiators</a:t>
            </a:r>
            <a:endParaRPr lang="en-US" dirty="0"/>
          </a:p>
        </p:txBody>
      </p:sp>
    </p:spTree>
    <p:extLst>
      <p:ext uri="{BB962C8B-B14F-4D97-AF65-F5344CB8AC3E}">
        <p14:creationId xmlns:p14="http://schemas.microsoft.com/office/powerpoint/2010/main" val="2822865595"/>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74638" y="1212850"/>
            <a:ext cx="11887200" cy="4050340"/>
          </a:xfrm>
        </p:spPr>
        <p:txBody>
          <a:bodyPr/>
          <a:lstStyle/>
          <a:p>
            <a:r>
              <a:rPr lang="en-US" dirty="0" smtClean="0"/>
              <a:t>Data Platform Experience</a:t>
            </a:r>
          </a:p>
          <a:p>
            <a:pPr lvl="1"/>
            <a:r>
              <a:rPr lang="en-US" dirty="0" smtClean="0"/>
              <a:t>Relational Databases</a:t>
            </a:r>
          </a:p>
          <a:p>
            <a:pPr lvl="1"/>
            <a:r>
              <a:rPr lang="en-US" dirty="0" smtClean="0"/>
              <a:t>Big data stores / Distributed Computing (Hadoop file system specifically)</a:t>
            </a:r>
          </a:p>
          <a:p>
            <a:r>
              <a:rPr lang="en-US" dirty="0" smtClean="0"/>
              <a:t>Version Control</a:t>
            </a:r>
          </a:p>
          <a:p>
            <a:pPr lvl="1"/>
            <a:r>
              <a:rPr lang="en-US" dirty="0" err="1" smtClean="0"/>
              <a:t>git</a:t>
            </a:r>
            <a:endParaRPr lang="en-US" dirty="0" smtClean="0"/>
          </a:p>
          <a:p>
            <a:r>
              <a:rPr lang="en-US" dirty="0" smtClean="0"/>
              <a:t>Data Mining Approaches</a:t>
            </a:r>
          </a:p>
          <a:p>
            <a:pPr lvl="1"/>
            <a:r>
              <a:rPr lang="en-US" dirty="0" smtClean="0"/>
              <a:t>Ensemble methods – recursive partitioning (decision trees), random forests, gradient boosted trees, etc.</a:t>
            </a:r>
            <a:endParaRPr lang="en-US" dirty="0"/>
          </a:p>
        </p:txBody>
      </p:sp>
      <p:sp>
        <p:nvSpPr>
          <p:cNvPr id="3" name="Title 2"/>
          <p:cNvSpPr>
            <a:spLocks noGrp="1"/>
          </p:cNvSpPr>
          <p:nvPr>
            <p:ph type="title"/>
          </p:nvPr>
        </p:nvSpPr>
        <p:spPr/>
        <p:txBody>
          <a:bodyPr/>
          <a:lstStyle/>
          <a:p>
            <a:r>
              <a:rPr lang="en-US" dirty="0" smtClean="0"/>
              <a:t>Potential Gaps</a:t>
            </a:r>
            <a:endParaRPr lang="en-US" dirty="0"/>
          </a:p>
        </p:txBody>
      </p:sp>
      <p:sp>
        <p:nvSpPr>
          <p:cNvPr id="4" name="TextBox 3"/>
          <p:cNvSpPr txBox="1"/>
          <p:nvPr/>
        </p:nvSpPr>
        <p:spPr>
          <a:xfrm>
            <a:off x="2369139" y="6011862"/>
            <a:ext cx="7698198" cy="627864"/>
          </a:xfrm>
          <a:prstGeom prst="rect">
            <a:avLst/>
          </a:prstGeom>
          <a:noFill/>
        </p:spPr>
        <p:txBody>
          <a:bodyPr wrap="none" lIns="182880" tIns="146304" rIns="182880" bIns="146304" rtlCol="0">
            <a:spAutoFit/>
          </a:bodyPr>
          <a:lstStyle/>
          <a:p>
            <a:pPr>
              <a:lnSpc>
                <a:spcPct val="90000"/>
              </a:lnSpc>
              <a:spcAft>
                <a:spcPts val="600"/>
              </a:spcAft>
            </a:pPr>
            <a:r>
              <a:rPr lang="en-US" sz="2400" dirty="0" smtClean="0">
                <a:gradFill>
                  <a:gsLst>
                    <a:gs pos="2917">
                      <a:schemeClr val="tx1"/>
                    </a:gs>
                    <a:gs pos="30000">
                      <a:schemeClr val="tx1"/>
                    </a:gs>
                  </a:gsLst>
                  <a:lin ang="5400000" scaled="0"/>
                </a:gradFill>
              </a:rPr>
              <a:t>These are all gaps that can be filled through self study</a:t>
            </a:r>
          </a:p>
        </p:txBody>
      </p:sp>
    </p:spTree>
    <p:extLst>
      <p:ext uri="{BB962C8B-B14F-4D97-AF65-F5344CB8AC3E}">
        <p14:creationId xmlns:p14="http://schemas.microsoft.com/office/powerpoint/2010/main" val="99741597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74638" y="1212850"/>
            <a:ext cx="11887200" cy="3200876"/>
          </a:xfrm>
        </p:spPr>
        <p:txBody>
          <a:bodyPr/>
          <a:lstStyle/>
          <a:p>
            <a:r>
              <a:rPr lang="en-US" dirty="0"/>
              <a:t>Understanding statistics/inference is still incredibly important</a:t>
            </a:r>
          </a:p>
          <a:p>
            <a:r>
              <a:rPr lang="en-US" dirty="0" smtClean="0"/>
              <a:t>Writing/Reporting is still incredibly important</a:t>
            </a:r>
          </a:p>
          <a:p>
            <a:r>
              <a:rPr lang="en-US" dirty="0" smtClean="0"/>
              <a:t>Communication/Presenting is still incredibly important</a:t>
            </a:r>
          </a:p>
        </p:txBody>
      </p:sp>
      <p:sp>
        <p:nvSpPr>
          <p:cNvPr id="3" name="Title 2"/>
          <p:cNvSpPr>
            <a:spLocks noGrp="1"/>
          </p:cNvSpPr>
          <p:nvPr>
            <p:ph type="title"/>
          </p:nvPr>
        </p:nvSpPr>
        <p:spPr/>
        <p:txBody>
          <a:bodyPr/>
          <a:lstStyle/>
          <a:p>
            <a:r>
              <a:rPr lang="en-US" dirty="0" smtClean="0"/>
              <a:t>Once you get one, what can you expect?</a:t>
            </a:r>
            <a:endParaRPr lang="en-US" dirty="0"/>
          </a:p>
        </p:txBody>
      </p:sp>
    </p:spTree>
    <p:extLst>
      <p:ext uri="{BB962C8B-B14F-4D97-AF65-F5344CB8AC3E}">
        <p14:creationId xmlns:p14="http://schemas.microsoft.com/office/powerpoint/2010/main" val="2368200800"/>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74638" y="1861581"/>
            <a:ext cx="11887200" cy="4481227"/>
          </a:xfrm>
        </p:spPr>
        <p:txBody>
          <a:bodyPr/>
          <a:lstStyle/>
          <a:p>
            <a:r>
              <a:rPr lang="en-US" dirty="0" smtClean="0"/>
              <a:t>You can still ask potentially interesting questions, you just don’t necessarily have the same ability to drive the questions.</a:t>
            </a:r>
          </a:p>
          <a:p>
            <a:r>
              <a:rPr lang="en-US" dirty="0" smtClean="0"/>
              <a:t>Potential questions</a:t>
            </a:r>
          </a:p>
          <a:p>
            <a:pPr lvl="1"/>
            <a:r>
              <a:rPr lang="en-US" dirty="0" smtClean="0"/>
              <a:t>Sentiment analysis of real-time streams</a:t>
            </a:r>
          </a:p>
          <a:p>
            <a:pPr lvl="1"/>
            <a:r>
              <a:rPr lang="en-US" dirty="0" smtClean="0"/>
              <a:t>Predictors of credit card fraud</a:t>
            </a:r>
          </a:p>
          <a:p>
            <a:pPr lvl="1"/>
            <a:r>
              <a:rPr lang="en-US" dirty="0" smtClean="0"/>
              <a:t>Predictive maintenance</a:t>
            </a:r>
          </a:p>
          <a:p>
            <a:pPr lvl="1"/>
            <a:r>
              <a:rPr lang="en-US" dirty="0" smtClean="0"/>
              <a:t>Predicting which customers (or students) are likely to drop from a service (or out of school)</a:t>
            </a:r>
          </a:p>
        </p:txBody>
      </p:sp>
      <p:sp>
        <p:nvSpPr>
          <p:cNvPr id="3" name="Title 2"/>
          <p:cNvSpPr>
            <a:spLocks noGrp="1"/>
          </p:cNvSpPr>
          <p:nvPr>
            <p:ph type="title"/>
          </p:nvPr>
        </p:nvSpPr>
        <p:spPr/>
        <p:txBody>
          <a:bodyPr/>
          <a:lstStyle/>
          <a:p>
            <a:r>
              <a:rPr lang="en-US" dirty="0" smtClean="0"/>
              <a:t>What is different about an industry analyst position?</a:t>
            </a:r>
            <a:endParaRPr lang="en-US" dirty="0"/>
          </a:p>
        </p:txBody>
      </p:sp>
    </p:spTree>
    <p:extLst>
      <p:ext uri="{BB962C8B-B14F-4D97-AF65-F5344CB8AC3E}">
        <p14:creationId xmlns:p14="http://schemas.microsoft.com/office/powerpoint/2010/main" val="4039046094"/>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74638" y="1212850"/>
            <a:ext cx="11887200" cy="4665893"/>
          </a:xfrm>
        </p:spPr>
        <p:txBody>
          <a:bodyPr/>
          <a:lstStyle/>
          <a:p>
            <a:r>
              <a:rPr lang="en-US" dirty="0" smtClean="0"/>
              <a:t>Academia</a:t>
            </a:r>
          </a:p>
          <a:p>
            <a:pPr lvl="1"/>
            <a:r>
              <a:rPr lang="en-US" dirty="0" smtClean="0"/>
              <a:t>Stability</a:t>
            </a:r>
          </a:p>
          <a:p>
            <a:pPr lvl="1"/>
            <a:r>
              <a:rPr lang="en-US" dirty="0" smtClean="0"/>
              <a:t>Theory</a:t>
            </a:r>
          </a:p>
          <a:p>
            <a:pPr lvl="1"/>
            <a:r>
              <a:rPr lang="en-US" dirty="0" smtClean="0"/>
              <a:t>Freedom</a:t>
            </a:r>
          </a:p>
          <a:p>
            <a:pPr lvl="1"/>
            <a:r>
              <a:rPr lang="en-US" dirty="0" smtClean="0"/>
              <a:t>Flexibility</a:t>
            </a:r>
          </a:p>
          <a:p>
            <a:r>
              <a:rPr lang="en-US" dirty="0" smtClean="0"/>
              <a:t>Industry</a:t>
            </a:r>
          </a:p>
          <a:p>
            <a:pPr lvl="1"/>
            <a:r>
              <a:rPr lang="en-US" dirty="0" smtClean="0"/>
              <a:t>Potential impact</a:t>
            </a:r>
          </a:p>
          <a:p>
            <a:pPr lvl="1"/>
            <a:r>
              <a:rPr lang="en-US" dirty="0" smtClean="0"/>
              <a:t>Teamwork</a:t>
            </a:r>
          </a:p>
          <a:p>
            <a:pPr lvl="1"/>
            <a:r>
              <a:rPr lang="en-US" dirty="0" smtClean="0"/>
              <a:t>Compensation</a:t>
            </a:r>
          </a:p>
          <a:p>
            <a:pPr lvl="1"/>
            <a:r>
              <a:rPr lang="en-US" dirty="0" smtClean="0"/>
              <a:t>Boundaries/Expectations</a:t>
            </a:r>
            <a:endParaRPr lang="en-US" dirty="0"/>
          </a:p>
        </p:txBody>
      </p:sp>
      <p:sp>
        <p:nvSpPr>
          <p:cNvPr id="3" name="Title 2"/>
          <p:cNvSpPr>
            <a:spLocks noGrp="1"/>
          </p:cNvSpPr>
          <p:nvPr>
            <p:ph type="title"/>
          </p:nvPr>
        </p:nvSpPr>
        <p:spPr/>
        <p:txBody>
          <a:bodyPr/>
          <a:lstStyle/>
          <a:p>
            <a:r>
              <a:rPr lang="en-US" dirty="0" smtClean="0"/>
              <a:t>Relative Strengths</a:t>
            </a:r>
            <a:endParaRPr lang="en-US" dirty="0"/>
          </a:p>
        </p:txBody>
      </p:sp>
      <p:sp>
        <p:nvSpPr>
          <p:cNvPr id="4" name="TextBox 3"/>
          <p:cNvSpPr txBox="1"/>
          <p:nvPr/>
        </p:nvSpPr>
        <p:spPr>
          <a:xfrm>
            <a:off x="905918" y="5993598"/>
            <a:ext cx="10624640" cy="627864"/>
          </a:xfrm>
          <a:prstGeom prst="rect">
            <a:avLst/>
          </a:prstGeom>
          <a:noFill/>
        </p:spPr>
        <p:txBody>
          <a:bodyPr wrap="none" lIns="182880" tIns="146304" rIns="182880" bIns="146304" rtlCol="0">
            <a:spAutoFit/>
          </a:bodyPr>
          <a:lstStyle/>
          <a:p>
            <a:pPr>
              <a:lnSpc>
                <a:spcPct val="90000"/>
              </a:lnSpc>
              <a:spcAft>
                <a:spcPts val="600"/>
              </a:spcAft>
            </a:pPr>
            <a:r>
              <a:rPr lang="en-US" sz="2400" dirty="0">
                <a:gradFill>
                  <a:gsLst>
                    <a:gs pos="2917">
                      <a:schemeClr val="tx1"/>
                    </a:gs>
                    <a:gs pos="30000">
                      <a:schemeClr val="tx1"/>
                    </a:gs>
                  </a:gsLst>
                  <a:lin ang="5400000" scaled="0"/>
                </a:gradFill>
              </a:rPr>
              <a:t>https://www.linkedin.com/pulse/academic-vs-industry-careers-guy-lebanon</a:t>
            </a:r>
            <a:endParaRPr lang="en-US" sz="2400" dirty="0" smtClean="0">
              <a:gradFill>
                <a:gsLst>
                  <a:gs pos="2917">
                    <a:schemeClr val="tx1"/>
                  </a:gs>
                  <a:gs pos="30000">
                    <a:schemeClr val="tx1"/>
                  </a:gs>
                </a:gsLst>
                <a:lin ang="5400000" scaled="0"/>
              </a:gradFill>
            </a:endParaRPr>
          </a:p>
        </p:txBody>
      </p:sp>
    </p:spTree>
    <p:extLst>
      <p:ext uri="{BB962C8B-B14F-4D97-AF65-F5344CB8AC3E}">
        <p14:creationId xmlns:p14="http://schemas.microsoft.com/office/powerpoint/2010/main" val="1469626226"/>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74638" y="1844198"/>
            <a:ext cx="11887200" cy="738664"/>
          </a:xfrm>
        </p:spPr>
        <p:txBody>
          <a:bodyPr/>
          <a:lstStyle/>
          <a:p>
            <a:pPr marL="0" indent="0">
              <a:buNone/>
            </a:pPr>
            <a:endParaRPr lang="en-US" dirty="0"/>
          </a:p>
        </p:txBody>
      </p:sp>
      <p:sp>
        <p:nvSpPr>
          <p:cNvPr id="3" name="Title 2"/>
          <p:cNvSpPr>
            <a:spLocks noGrp="1"/>
          </p:cNvSpPr>
          <p:nvPr>
            <p:ph type="title"/>
          </p:nvPr>
        </p:nvSpPr>
        <p:spPr/>
        <p:txBody>
          <a:bodyPr/>
          <a:lstStyle/>
          <a:p>
            <a:r>
              <a:rPr lang="en-US" dirty="0" smtClean="0"/>
              <a:t>Questions about being an Individual Contributor</a:t>
            </a:r>
            <a:br>
              <a:rPr lang="en-US" dirty="0" smtClean="0"/>
            </a:br>
            <a:endParaRPr lang="en-US" dirty="0"/>
          </a:p>
        </p:txBody>
      </p:sp>
    </p:spTree>
    <p:extLst>
      <p:ext uri="{BB962C8B-B14F-4D97-AF65-F5344CB8AC3E}">
        <p14:creationId xmlns:p14="http://schemas.microsoft.com/office/powerpoint/2010/main" val="2426178918"/>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Being a Manager</a:t>
            </a:r>
            <a:endParaRPr lang="en-US" dirty="0"/>
          </a:p>
        </p:txBody>
      </p:sp>
    </p:spTree>
    <p:extLst>
      <p:ext uri="{BB962C8B-B14F-4D97-AF65-F5344CB8AC3E}">
        <p14:creationId xmlns:p14="http://schemas.microsoft.com/office/powerpoint/2010/main" val="2752661013"/>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74638" y="1212850"/>
            <a:ext cx="11887200" cy="5010602"/>
          </a:xfrm>
        </p:spPr>
        <p:txBody>
          <a:bodyPr/>
          <a:lstStyle/>
          <a:p>
            <a:r>
              <a:rPr lang="en-US" dirty="0" smtClean="0"/>
              <a:t>Is at a University (as a faculty member) and at Microsoft.</a:t>
            </a:r>
          </a:p>
          <a:p>
            <a:pPr lvl="1"/>
            <a:r>
              <a:rPr lang="en-US" dirty="0" smtClean="0"/>
              <a:t>Experience is confounded, so keep that in mind</a:t>
            </a:r>
          </a:p>
          <a:p>
            <a:r>
              <a:rPr lang="en-US" dirty="0" smtClean="0"/>
              <a:t>University</a:t>
            </a:r>
          </a:p>
          <a:p>
            <a:pPr lvl="1"/>
            <a:r>
              <a:rPr lang="en-US" dirty="0" smtClean="0"/>
              <a:t>Just assumed that we had the knowledge and experience</a:t>
            </a:r>
          </a:p>
          <a:p>
            <a:pPr lvl="1"/>
            <a:r>
              <a:rPr lang="en-US" dirty="0" smtClean="0"/>
              <a:t>Even if we did, or do, it’s completely anecdotal, and not clear that our identified solutions were remotely close to optimal</a:t>
            </a:r>
          </a:p>
          <a:p>
            <a:r>
              <a:rPr lang="en-US" dirty="0" smtClean="0"/>
              <a:t>Microsoft</a:t>
            </a:r>
          </a:p>
          <a:p>
            <a:pPr lvl="1"/>
            <a:r>
              <a:rPr lang="en-US" dirty="0" smtClean="0"/>
              <a:t>Large internal management training program, trouble is finding time to take them</a:t>
            </a:r>
          </a:p>
          <a:p>
            <a:pPr lvl="1"/>
            <a:r>
              <a:rPr lang="en-US" dirty="0" smtClean="0"/>
              <a:t>A HUGE existing organization, so there are many processes in place</a:t>
            </a:r>
            <a:endParaRPr lang="en-US" dirty="0"/>
          </a:p>
        </p:txBody>
      </p:sp>
      <p:sp>
        <p:nvSpPr>
          <p:cNvPr id="3" name="Title 2"/>
          <p:cNvSpPr>
            <a:spLocks noGrp="1"/>
          </p:cNvSpPr>
          <p:nvPr>
            <p:ph type="title"/>
          </p:nvPr>
        </p:nvSpPr>
        <p:spPr/>
        <p:txBody>
          <a:bodyPr/>
          <a:lstStyle/>
          <a:p>
            <a:r>
              <a:rPr lang="en-US" dirty="0" smtClean="0"/>
              <a:t>My manager experience</a:t>
            </a:r>
            <a:endParaRPr lang="en-US" dirty="0"/>
          </a:p>
        </p:txBody>
      </p:sp>
    </p:spTree>
    <p:extLst>
      <p:ext uri="{BB962C8B-B14F-4D97-AF65-F5344CB8AC3E}">
        <p14:creationId xmlns:p14="http://schemas.microsoft.com/office/powerpoint/2010/main" val="32421001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Text Placeholder 2"/>
          <p:cNvSpPr>
            <a:spLocks noGrp="1"/>
          </p:cNvSpPr>
          <p:nvPr>
            <p:ph type="body" sz="quarter" idx="10"/>
          </p:nvPr>
        </p:nvSpPr>
        <p:spPr>
          <a:xfrm>
            <a:off x="274638" y="1212850"/>
            <a:ext cx="11887200" cy="4678204"/>
          </a:xfrm>
        </p:spPr>
        <p:txBody>
          <a:bodyPr/>
          <a:lstStyle/>
          <a:p>
            <a:r>
              <a:rPr lang="en-US" dirty="0" smtClean="0"/>
              <a:t>Background</a:t>
            </a:r>
          </a:p>
          <a:p>
            <a:pPr lvl="1"/>
            <a:r>
              <a:rPr lang="en-US" dirty="0" smtClean="0"/>
              <a:t>My Path &amp; Background – why it’s relevant</a:t>
            </a:r>
          </a:p>
          <a:p>
            <a:r>
              <a:rPr lang="en-US" dirty="0" smtClean="0"/>
              <a:t>Lessons learned at a Start-Up: Individual Contributions</a:t>
            </a:r>
          </a:p>
          <a:p>
            <a:pPr lvl="1"/>
            <a:endParaRPr lang="en-US" dirty="0" smtClean="0"/>
          </a:p>
          <a:p>
            <a:r>
              <a:rPr lang="en-US" dirty="0" smtClean="0"/>
              <a:t>Lessons learned post-Acquisition: Managerial Contributions</a:t>
            </a:r>
          </a:p>
          <a:p>
            <a:r>
              <a:rPr lang="en-US" dirty="0" smtClean="0"/>
              <a:t>Future Steps</a:t>
            </a:r>
          </a:p>
          <a:p>
            <a:r>
              <a:rPr lang="en-US" dirty="0" smtClean="0"/>
              <a:t>Conclusions</a:t>
            </a:r>
            <a:endParaRPr lang="en-US" dirty="0"/>
          </a:p>
        </p:txBody>
      </p:sp>
    </p:spTree>
    <p:extLst>
      <p:ext uri="{BB962C8B-B14F-4D97-AF65-F5344CB8AC3E}">
        <p14:creationId xmlns:p14="http://schemas.microsoft.com/office/powerpoint/2010/main" val="261025260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Parallels across Academia and Industry</a:t>
            </a:r>
            <a:endParaRPr lang="en-US" dirty="0"/>
          </a:p>
        </p:txBody>
      </p:sp>
      <p:sp>
        <p:nvSpPr>
          <p:cNvPr id="3" name="Text Placeholder 2"/>
          <p:cNvSpPr>
            <a:spLocks noGrp="1"/>
          </p:cNvSpPr>
          <p:nvPr>
            <p:ph type="body" sz="quarter" idx="10"/>
          </p:nvPr>
        </p:nvSpPr>
        <p:spPr>
          <a:xfrm>
            <a:off x="274638" y="1212850"/>
            <a:ext cx="11887200" cy="3200876"/>
          </a:xfrm>
        </p:spPr>
        <p:txBody>
          <a:bodyPr/>
          <a:lstStyle/>
          <a:p>
            <a:r>
              <a:rPr lang="en-US" dirty="0" smtClean="0"/>
              <a:t>Career development within academia is largely a shift in roles from an individual contributor to a manager.</a:t>
            </a:r>
            <a:endParaRPr lang="en-US" dirty="0"/>
          </a:p>
          <a:p>
            <a:pPr marL="571500" indent="-571500">
              <a:buFont typeface="Arial" panose="020B0604020202020204" pitchFamily="34" charset="0"/>
              <a:buChar char="•"/>
            </a:pPr>
            <a:r>
              <a:rPr lang="en-US" dirty="0"/>
              <a:t>Program / Project management – getting tasks done in a timely fashion</a:t>
            </a:r>
          </a:p>
          <a:p>
            <a:pPr marL="571500" indent="-571500">
              <a:buFont typeface="Arial" panose="020B0604020202020204" pitchFamily="34" charset="0"/>
              <a:buChar char="•"/>
            </a:pPr>
            <a:r>
              <a:rPr lang="en-US" dirty="0" smtClean="0"/>
              <a:t>Person management (students, post-docs, RAs)</a:t>
            </a:r>
          </a:p>
        </p:txBody>
      </p:sp>
      <p:sp>
        <p:nvSpPr>
          <p:cNvPr id="4" name="TextBox 3"/>
          <p:cNvSpPr txBox="1"/>
          <p:nvPr/>
        </p:nvSpPr>
        <p:spPr>
          <a:xfrm>
            <a:off x="1189037" y="4716462"/>
            <a:ext cx="9753600" cy="1625060"/>
          </a:xfrm>
          <a:prstGeom prst="rect">
            <a:avLst/>
          </a:prstGeom>
          <a:noFill/>
        </p:spPr>
        <p:txBody>
          <a:bodyPr wrap="square" lIns="182880" tIns="146304" rIns="182880" bIns="146304" rtlCol="0">
            <a:spAutoFit/>
          </a:bodyPr>
          <a:lstStyle/>
          <a:p>
            <a:pPr>
              <a:lnSpc>
                <a:spcPct val="90000"/>
              </a:lnSpc>
              <a:spcAft>
                <a:spcPts val="600"/>
              </a:spcAft>
            </a:pPr>
            <a:r>
              <a:rPr lang="en-US" sz="2400" dirty="0" smtClean="0">
                <a:gradFill>
                  <a:gsLst>
                    <a:gs pos="2917">
                      <a:schemeClr val="tx1"/>
                    </a:gs>
                    <a:gs pos="30000">
                      <a:schemeClr val="tx1"/>
                    </a:gs>
                  </a:gsLst>
                  <a:lin ang="5400000" scaled="0"/>
                </a:gradFill>
              </a:rPr>
              <a:t>Regardless of career path – skills in these areas are gaps across virtually all areas of academia. Students and grad students just do not get much formal training in these, unless they’re explicitly pursuing business-oriented degrees in parallel</a:t>
            </a:r>
          </a:p>
        </p:txBody>
      </p:sp>
    </p:spTree>
    <p:extLst>
      <p:ext uri="{BB962C8B-B14F-4D97-AF65-F5344CB8AC3E}">
        <p14:creationId xmlns:p14="http://schemas.microsoft.com/office/powerpoint/2010/main" val="7399299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74638" y="1212850"/>
            <a:ext cx="11887200" cy="4862870"/>
          </a:xfrm>
        </p:spPr>
        <p:txBody>
          <a:bodyPr/>
          <a:lstStyle/>
          <a:p>
            <a:r>
              <a:rPr lang="en-US" dirty="0" smtClean="0"/>
              <a:t>Tools / Software</a:t>
            </a:r>
          </a:p>
          <a:p>
            <a:pPr lvl="1"/>
            <a:r>
              <a:rPr lang="en-US" dirty="0" smtClean="0"/>
              <a:t>Numerous tools, but the most common is just Excel (or Google Sheets)</a:t>
            </a:r>
          </a:p>
          <a:p>
            <a:r>
              <a:rPr lang="en-US" dirty="0" smtClean="0"/>
              <a:t>Approaches</a:t>
            </a:r>
          </a:p>
          <a:p>
            <a:pPr lvl="1"/>
            <a:r>
              <a:rPr lang="en-US" dirty="0" smtClean="0"/>
              <a:t>Organizational responsibilities and accountabilities</a:t>
            </a:r>
          </a:p>
          <a:p>
            <a:pPr lvl="1"/>
            <a:r>
              <a:rPr lang="en-US" dirty="0"/>
              <a:t>Monitoring Status, Agile, etc.</a:t>
            </a:r>
          </a:p>
          <a:p>
            <a:r>
              <a:rPr lang="en-US" dirty="0" smtClean="0"/>
              <a:t>Research</a:t>
            </a:r>
          </a:p>
          <a:p>
            <a:pPr lvl="1"/>
            <a:r>
              <a:rPr lang="en-US" dirty="0" smtClean="0">
                <a:hlinkClick r:id="rId2"/>
              </a:rPr>
              <a:t>http</a:t>
            </a:r>
            <a:r>
              <a:rPr lang="en-US" dirty="0">
                <a:hlinkClick r:id="rId2"/>
              </a:rPr>
              <a:t>://</a:t>
            </a:r>
            <a:r>
              <a:rPr lang="en-US" dirty="0" smtClean="0">
                <a:hlinkClick r:id="rId2"/>
              </a:rPr>
              <a:t>www.pmi.org/Learning/academic-research/ongoing-research.aspx</a:t>
            </a:r>
            <a:endParaRPr lang="en-US" dirty="0" smtClean="0"/>
          </a:p>
          <a:p>
            <a:pPr lvl="1"/>
            <a:r>
              <a:rPr lang="en-US" dirty="0" smtClean="0"/>
              <a:t>Data-driven field of research around best practices and effectiveness</a:t>
            </a:r>
          </a:p>
          <a:p>
            <a:pPr lvl="1"/>
            <a:r>
              <a:rPr lang="en-US" dirty="0" smtClean="0"/>
              <a:t>It’s not just setting appropriate goals, especially when you have are relying on a team.</a:t>
            </a:r>
            <a:endParaRPr lang="en-US" dirty="0"/>
          </a:p>
        </p:txBody>
      </p:sp>
      <p:sp>
        <p:nvSpPr>
          <p:cNvPr id="3" name="Title 2"/>
          <p:cNvSpPr>
            <a:spLocks noGrp="1"/>
          </p:cNvSpPr>
          <p:nvPr>
            <p:ph type="title"/>
          </p:nvPr>
        </p:nvSpPr>
        <p:spPr/>
        <p:txBody>
          <a:bodyPr/>
          <a:lstStyle/>
          <a:p>
            <a:r>
              <a:rPr lang="en-US" dirty="0" smtClean="0"/>
              <a:t>Project Management</a:t>
            </a:r>
            <a:endParaRPr lang="en-US" dirty="0"/>
          </a:p>
        </p:txBody>
      </p:sp>
    </p:spTree>
    <p:extLst>
      <p:ext uri="{BB962C8B-B14F-4D97-AF65-F5344CB8AC3E}">
        <p14:creationId xmlns:p14="http://schemas.microsoft.com/office/powerpoint/2010/main" val="3429244815"/>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74638" y="1212850"/>
            <a:ext cx="11887200" cy="1551194"/>
          </a:xfrm>
        </p:spPr>
        <p:txBody>
          <a:bodyPr/>
          <a:lstStyle/>
          <a:p>
            <a:r>
              <a:rPr lang="en-US" dirty="0" smtClean="0"/>
              <a:t>Reporting and “Visibility”</a:t>
            </a:r>
          </a:p>
          <a:p>
            <a:pPr lvl="1"/>
            <a:r>
              <a:rPr lang="en-US" dirty="0" smtClean="0"/>
              <a:t>Academia: Progress reports (departmental, funding, </a:t>
            </a:r>
            <a:r>
              <a:rPr lang="en-US" dirty="0" err="1" smtClean="0"/>
              <a:t>etc</a:t>
            </a:r>
            <a:r>
              <a:rPr lang="en-US" dirty="0" smtClean="0"/>
              <a:t>) </a:t>
            </a:r>
          </a:p>
          <a:p>
            <a:pPr lvl="1"/>
            <a:r>
              <a:rPr lang="en-US" dirty="0" smtClean="0"/>
              <a:t>Industry: Live dashboards, weekly reports about activities</a:t>
            </a:r>
            <a:endParaRPr lang="en-US" dirty="0"/>
          </a:p>
        </p:txBody>
      </p:sp>
      <p:sp>
        <p:nvSpPr>
          <p:cNvPr id="3" name="Title 2"/>
          <p:cNvSpPr>
            <a:spLocks noGrp="1"/>
          </p:cNvSpPr>
          <p:nvPr>
            <p:ph type="title"/>
          </p:nvPr>
        </p:nvSpPr>
        <p:spPr/>
        <p:txBody>
          <a:bodyPr/>
          <a:lstStyle/>
          <a:p>
            <a:r>
              <a:rPr lang="en-US" dirty="0" smtClean="0"/>
              <a:t>Differences in Managing across Domains</a:t>
            </a:r>
            <a:endParaRPr lang="en-US" dirty="0"/>
          </a:p>
        </p:txBody>
      </p:sp>
    </p:spTree>
    <p:extLst>
      <p:ext uri="{BB962C8B-B14F-4D97-AF65-F5344CB8AC3E}">
        <p14:creationId xmlns:p14="http://schemas.microsoft.com/office/powerpoint/2010/main" val="1795222680"/>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74638" y="1212850"/>
            <a:ext cx="11887200" cy="3459409"/>
          </a:xfrm>
        </p:spPr>
        <p:txBody>
          <a:bodyPr/>
          <a:lstStyle/>
          <a:p>
            <a:r>
              <a:rPr lang="en-US" dirty="0" smtClean="0"/>
              <a:t>Leading a team to accomplish goals</a:t>
            </a:r>
          </a:p>
          <a:p>
            <a:r>
              <a:rPr lang="en-US" dirty="0" smtClean="0"/>
              <a:t>Any amount of formal training would be hugely beneficial</a:t>
            </a:r>
          </a:p>
          <a:p>
            <a:pPr lvl="1"/>
            <a:r>
              <a:rPr lang="en-US" dirty="0" smtClean="0"/>
              <a:t>Monthly brown-bags</a:t>
            </a:r>
          </a:p>
          <a:p>
            <a:pPr lvl="1"/>
            <a:r>
              <a:rPr lang="en-US" dirty="0" smtClean="0"/>
              <a:t>Courses in business school</a:t>
            </a:r>
          </a:p>
          <a:p>
            <a:r>
              <a:rPr lang="en-US" dirty="0" smtClean="0"/>
              <a:t>There is quite a bit of research on this as well…</a:t>
            </a:r>
          </a:p>
        </p:txBody>
      </p:sp>
      <p:sp>
        <p:nvSpPr>
          <p:cNvPr id="3" name="Title 2"/>
          <p:cNvSpPr>
            <a:spLocks noGrp="1"/>
          </p:cNvSpPr>
          <p:nvPr>
            <p:ph type="title"/>
          </p:nvPr>
        </p:nvSpPr>
        <p:spPr/>
        <p:txBody>
          <a:bodyPr/>
          <a:lstStyle/>
          <a:p>
            <a:r>
              <a:rPr lang="en-US" dirty="0" smtClean="0"/>
              <a:t>Person Management</a:t>
            </a:r>
            <a:endParaRPr lang="en-US" dirty="0"/>
          </a:p>
        </p:txBody>
      </p:sp>
      <p:sp>
        <p:nvSpPr>
          <p:cNvPr id="4" name="TextBox 3"/>
          <p:cNvSpPr txBox="1"/>
          <p:nvPr/>
        </p:nvSpPr>
        <p:spPr>
          <a:xfrm>
            <a:off x="3253965" y="4945062"/>
            <a:ext cx="5928546" cy="627864"/>
          </a:xfrm>
          <a:prstGeom prst="rect">
            <a:avLst/>
          </a:prstGeom>
          <a:noFill/>
        </p:spPr>
        <p:txBody>
          <a:bodyPr wrap="none" lIns="182880" tIns="146304" rIns="182880" bIns="146304" rtlCol="0">
            <a:spAutoFit/>
          </a:bodyPr>
          <a:lstStyle/>
          <a:p>
            <a:pPr>
              <a:lnSpc>
                <a:spcPct val="90000"/>
              </a:lnSpc>
              <a:spcAft>
                <a:spcPts val="600"/>
              </a:spcAft>
            </a:pPr>
            <a:r>
              <a:rPr lang="en-US" sz="2400" dirty="0" smtClean="0">
                <a:gradFill>
                  <a:gsLst>
                    <a:gs pos="2917">
                      <a:schemeClr val="tx1"/>
                    </a:gs>
                    <a:gs pos="30000">
                      <a:schemeClr val="tx1"/>
                    </a:gs>
                  </a:gsLst>
                  <a:lin ang="5400000" scaled="0"/>
                </a:gradFill>
                <a:hlinkClick r:id="rId2"/>
              </a:rPr>
              <a:t>Library search of personnel management</a:t>
            </a:r>
            <a:endParaRPr lang="en-US" sz="2400" dirty="0" smtClean="0">
              <a:gradFill>
                <a:gsLst>
                  <a:gs pos="2917">
                    <a:schemeClr val="tx1"/>
                  </a:gs>
                  <a:gs pos="30000">
                    <a:schemeClr val="tx1"/>
                  </a:gs>
                </a:gsLst>
                <a:lin ang="5400000" scaled="0"/>
              </a:gradFill>
            </a:endParaRPr>
          </a:p>
        </p:txBody>
      </p:sp>
    </p:spTree>
    <p:extLst>
      <p:ext uri="{BB962C8B-B14F-4D97-AF65-F5344CB8AC3E}">
        <p14:creationId xmlns:p14="http://schemas.microsoft.com/office/powerpoint/2010/main" val="364637854"/>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itle 2"/>
          <p:cNvSpPr>
            <a:spLocks noGrp="1"/>
          </p:cNvSpPr>
          <p:nvPr>
            <p:ph type="title"/>
          </p:nvPr>
        </p:nvSpPr>
        <p:spPr/>
        <p:txBody>
          <a:bodyPr/>
          <a:lstStyle/>
          <a:p>
            <a:r>
              <a:rPr lang="en-US" dirty="0" smtClean="0"/>
              <a:t>Questions about Management differences?</a:t>
            </a:r>
            <a:endParaRPr lang="en-US" dirty="0"/>
          </a:p>
        </p:txBody>
      </p:sp>
    </p:spTree>
    <p:extLst>
      <p:ext uri="{BB962C8B-B14F-4D97-AF65-F5344CB8AC3E}">
        <p14:creationId xmlns:p14="http://schemas.microsoft.com/office/powerpoint/2010/main" val="3680575727"/>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Steps and</a:t>
            </a:r>
            <a:br>
              <a:rPr lang="en-US" dirty="0" smtClean="0"/>
            </a:br>
            <a:r>
              <a:rPr lang="en-US" dirty="0" smtClean="0"/>
              <a:t>Conclusions</a:t>
            </a:r>
            <a:endParaRPr lang="en-US" dirty="0"/>
          </a:p>
        </p:txBody>
      </p:sp>
    </p:spTree>
    <p:extLst>
      <p:ext uri="{BB962C8B-B14F-4D97-AF65-F5344CB8AC3E}">
        <p14:creationId xmlns:p14="http://schemas.microsoft.com/office/powerpoint/2010/main" val="1498197447"/>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74638" y="1212850"/>
            <a:ext cx="11887200" cy="5860066"/>
          </a:xfrm>
        </p:spPr>
        <p:txBody>
          <a:bodyPr/>
          <a:lstStyle/>
          <a:p>
            <a:r>
              <a:rPr lang="en-US" dirty="0"/>
              <a:t>General Preparation</a:t>
            </a:r>
          </a:p>
          <a:p>
            <a:pPr lvl="1"/>
            <a:r>
              <a:rPr lang="en-US" dirty="0" smtClean="0"/>
              <a:t>Irrespective </a:t>
            </a:r>
            <a:r>
              <a:rPr lang="en-US" dirty="0"/>
              <a:t>of career path, any type of formal training in management would be exceedingly valuable to trainees (e.g. excellent candidate for NRSA development / course plan</a:t>
            </a:r>
            <a:r>
              <a:rPr lang="en-US" dirty="0" smtClean="0"/>
              <a:t>).</a:t>
            </a:r>
          </a:p>
          <a:p>
            <a:pPr lvl="1"/>
            <a:r>
              <a:rPr lang="en-US" dirty="0" smtClean="0"/>
              <a:t>They almost certainly will encounter these scenarios</a:t>
            </a:r>
            <a:endParaRPr lang="en-US" dirty="0"/>
          </a:p>
          <a:p>
            <a:r>
              <a:rPr lang="en-US" dirty="0" smtClean="0"/>
              <a:t>Encourage trainees to ask “meta” questions.</a:t>
            </a:r>
          </a:p>
          <a:p>
            <a:pPr lvl="1"/>
            <a:r>
              <a:rPr lang="en-US" dirty="0" smtClean="0"/>
              <a:t>Not just about research track and projects – it is also about understanding what uncertainty means and what the relevant trade-offs are across different career paths</a:t>
            </a:r>
          </a:p>
          <a:p>
            <a:r>
              <a:rPr lang="en-US" dirty="0" smtClean="0"/>
              <a:t>Understand Valuable skills and Gaps</a:t>
            </a:r>
          </a:p>
          <a:p>
            <a:pPr lvl="1"/>
            <a:r>
              <a:rPr lang="en-US" dirty="0" smtClean="0"/>
              <a:t>Differentiators in the industry marketplace</a:t>
            </a:r>
          </a:p>
          <a:p>
            <a:pPr lvl="1"/>
            <a:r>
              <a:rPr lang="en-US" dirty="0" smtClean="0"/>
              <a:t>Gaps</a:t>
            </a:r>
          </a:p>
          <a:p>
            <a:pPr lvl="1"/>
            <a:endParaRPr lang="en-US" dirty="0"/>
          </a:p>
        </p:txBody>
      </p:sp>
      <p:sp>
        <p:nvSpPr>
          <p:cNvPr id="3" name="Title 2"/>
          <p:cNvSpPr>
            <a:spLocks noGrp="1"/>
          </p:cNvSpPr>
          <p:nvPr>
            <p:ph type="title"/>
          </p:nvPr>
        </p:nvSpPr>
        <p:spPr/>
        <p:txBody>
          <a:bodyPr/>
          <a:lstStyle/>
          <a:p>
            <a:r>
              <a:rPr lang="en-US" dirty="0" smtClean="0"/>
              <a:t>Provide Support</a:t>
            </a:r>
            <a:endParaRPr lang="en-US" dirty="0"/>
          </a:p>
        </p:txBody>
      </p:sp>
    </p:spTree>
    <p:extLst>
      <p:ext uri="{BB962C8B-B14F-4D97-AF65-F5344CB8AC3E}">
        <p14:creationId xmlns:p14="http://schemas.microsoft.com/office/powerpoint/2010/main" val="307874692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74638" y="1212850"/>
            <a:ext cx="11887200" cy="5429179"/>
          </a:xfrm>
        </p:spPr>
        <p:txBody>
          <a:bodyPr/>
          <a:lstStyle/>
          <a:p>
            <a:r>
              <a:rPr lang="en-US" dirty="0" smtClean="0"/>
              <a:t>Understand the pros and cons across both career tracks</a:t>
            </a:r>
          </a:p>
          <a:p>
            <a:r>
              <a:rPr lang="en-US" dirty="0" smtClean="0"/>
              <a:t>Understanding current strengths and weaknesses in current training programming</a:t>
            </a:r>
          </a:p>
          <a:p>
            <a:pPr lvl="1"/>
            <a:r>
              <a:rPr lang="en-US" dirty="0" smtClean="0"/>
              <a:t>General Strengths: Statistical thinking and understanding of uncertainty, Data Analysis Experience, </a:t>
            </a:r>
          </a:p>
          <a:p>
            <a:pPr lvl="1"/>
            <a:r>
              <a:rPr lang="en-US" dirty="0" smtClean="0"/>
              <a:t>Differentiating Strengths: Experimental Design, Causal Inference</a:t>
            </a:r>
          </a:p>
          <a:p>
            <a:pPr lvl="1"/>
            <a:r>
              <a:rPr lang="en-US" dirty="0" smtClean="0"/>
              <a:t>Gaps</a:t>
            </a:r>
          </a:p>
          <a:p>
            <a:pPr lvl="2"/>
            <a:r>
              <a:rPr lang="en-US" dirty="0" smtClean="0"/>
              <a:t>Management (personnel and project)</a:t>
            </a:r>
          </a:p>
          <a:p>
            <a:pPr lvl="2"/>
            <a:r>
              <a:rPr lang="en-US" dirty="0" smtClean="0"/>
              <a:t>Technology-oriented gaps: data platforms, version control</a:t>
            </a:r>
          </a:p>
          <a:p>
            <a:r>
              <a:rPr lang="en-US" dirty="0" smtClean="0"/>
              <a:t>How to help students</a:t>
            </a:r>
            <a:endParaRPr lang="en-US" dirty="0"/>
          </a:p>
        </p:txBody>
      </p:sp>
      <p:sp>
        <p:nvSpPr>
          <p:cNvPr id="6" name="Title 5"/>
          <p:cNvSpPr>
            <a:spLocks noGrp="1"/>
          </p:cNvSpPr>
          <p:nvPr>
            <p:ph type="title"/>
          </p:nvPr>
        </p:nvSpPr>
        <p:spPr/>
        <p:txBody>
          <a:bodyPr/>
          <a:lstStyle/>
          <a:p>
            <a:r>
              <a:rPr lang="en-US" dirty="0" smtClean="0"/>
              <a:t>Conclusions</a:t>
            </a:r>
            <a:endParaRPr lang="en-US" dirty="0"/>
          </a:p>
        </p:txBody>
      </p:sp>
    </p:spTree>
    <p:extLst>
      <p:ext uri="{BB962C8B-B14F-4D97-AF65-F5344CB8AC3E}">
        <p14:creationId xmlns:p14="http://schemas.microsoft.com/office/powerpoint/2010/main" val="922699119"/>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Thank you.</a:t>
            </a:r>
            <a:endParaRPr lang="en-US" dirty="0"/>
          </a:p>
        </p:txBody>
      </p:sp>
    </p:spTree>
    <p:extLst>
      <p:ext uri="{BB962C8B-B14F-4D97-AF65-F5344CB8AC3E}">
        <p14:creationId xmlns:p14="http://schemas.microsoft.com/office/powerpoint/2010/main" val="1465014204"/>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2915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my Background important?</a:t>
            </a:r>
            <a:endParaRPr lang="en-US" dirty="0"/>
          </a:p>
        </p:txBody>
      </p:sp>
      <p:sp>
        <p:nvSpPr>
          <p:cNvPr id="3" name="Text Placeholder 2"/>
          <p:cNvSpPr>
            <a:spLocks noGrp="1"/>
          </p:cNvSpPr>
          <p:nvPr>
            <p:ph type="body" sz="quarter" idx="10"/>
          </p:nvPr>
        </p:nvSpPr>
        <p:spPr>
          <a:xfrm>
            <a:off x="274638" y="1212850"/>
            <a:ext cx="11887200" cy="4862870"/>
          </a:xfrm>
        </p:spPr>
        <p:txBody>
          <a:bodyPr/>
          <a:lstStyle/>
          <a:p>
            <a:r>
              <a:rPr lang="en-US" dirty="0" smtClean="0"/>
              <a:t>I have a variety of experiences at most levels of academia, and in both individual contributor and manager roles in industry.</a:t>
            </a:r>
          </a:p>
          <a:p>
            <a:endParaRPr lang="en-US" dirty="0"/>
          </a:p>
          <a:p>
            <a:r>
              <a:rPr lang="en-US" dirty="0" smtClean="0"/>
              <a:t>It gives me a different perspective on the value of Cognitive Science programs and how the programs could help enable students to pursue the right career path.</a:t>
            </a:r>
            <a:endParaRPr lang="en-US" dirty="0"/>
          </a:p>
        </p:txBody>
      </p:sp>
    </p:spTree>
    <p:extLst>
      <p:ext uri="{BB962C8B-B14F-4D97-AF65-F5344CB8AC3E}">
        <p14:creationId xmlns:p14="http://schemas.microsoft.com/office/powerpoint/2010/main" val="126235551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Background</a:t>
            </a:r>
            <a:endParaRPr lang="en-US" dirty="0"/>
          </a:p>
        </p:txBody>
      </p:sp>
      <p:sp>
        <p:nvSpPr>
          <p:cNvPr id="3" name="Text Placeholder 2"/>
          <p:cNvSpPr>
            <a:spLocks noGrp="1"/>
          </p:cNvSpPr>
          <p:nvPr>
            <p:ph type="body" sz="quarter" idx="10"/>
          </p:nvPr>
        </p:nvSpPr>
        <p:spPr>
          <a:xfrm>
            <a:off x="274638" y="1212850"/>
            <a:ext cx="11887200" cy="5232202"/>
          </a:xfrm>
        </p:spPr>
        <p:txBody>
          <a:bodyPr/>
          <a:lstStyle/>
          <a:p>
            <a:pPr marL="571500" indent="-571500">
              <a:buFont typeface="Arial" panose="020B0604020202020204" pitchFamily="34" charset="0"/>
              <a:buChar char="•"/>
            </a:pPr>
            <a:r>
              <a:rPr lang="en-US" dirty="0" smtClean="0"/>
              <a:t>PhD in Psychology (2005)</a:t>
            </a:r>
          </a:p>
          <a:p>
            <a:pPr marL="571500" indent="-571500">
              <a:buFont typeface="Arial" panose="020B0604020202020204" pitchFamily="34" charset="0"/>
              <a:buChar char="•"/>
            </a:pPr>
            <a:r>
              <a:rPr lang="en-US" dirty="0" smtClean="0"/>
              <a:t>NRSA-funded post-doctoral </a:t>
            </a:r>
            <a:r>
              <a:rPr lang="en-US" dirty="0"/>
              <a:t>f</a:t>
            </a:r>
            <a:r>
              <a:rPr lang="en-US" dirty="0" smtClean="0"/>
              <a:t>ellow (2005-2008)</a:t>
            </a:r>
          </a:p>
          <a:p>
            <a:pPr marL="571500" indent="-571500">
              <a:buFont typeface="Arial" panose="020B0604020202020204" pitchFamily="34" charset="0"/>
              <a:buChar char="•"/>
            </a:pPr>
            <a:r>
              <a:rPr lang="en-US" dirty="0" smtClean="0"/>
              <a:t>Assistant Professor (2008-2014)</a:t>
            </a:r>
          </a:p>
          <a:p>
            <a:pPr marL="571500" indent="-571500">
              <a:buFont typeface="Arial" panose="020B0604020202020204" pitchFamily="34" charset="0"/>
              <a:buChar char="•"/>
            </a:pPr>
            <a:endParaRPr lang="en-US" dirty="0"/>
          </a:p>
          <a:p>
            <a:pPr marL="571500" indent="-571500">
              <a:buFont typeface="Arial" panose="020B0604020202020204" pitchFamily="34" charset="0"/>
              <a:buChar char="•"/>
            </a:pPr>
            <a:endParaRPr lang="en-US" dirty="0" smtClean="0"/>
          </a:p>
          <a:p>
            <a:r>
              <a:rPr lang="en-US" dirty="0" smtClean="0"/>
              <a:t>Fundamental Interest: Understanding neural and computational mechanisms underlying higher cognition</a:t>
            </a:r>
            <a:endParaRPr lang="en-US" dirty="0"/>
          </a:p>
        </p:txBody>
      </p:sp>
    </p:spTree>
    <p:extLst>
      <p:ext uri="{BB962C8B-B14F-4D97-AF65-F5344CB8AC3E}">
        <p14:creationId xmlns:p14="http://schemas.microsoft.com/office/powerpoint/2010/main" val="291538685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Transitions…</a:t>
            </a:r>
            <a:endParaRPr lang="en-US" dirty="0"/>
          </a:p>
        </p:txBody>
      </p:sp>
      <p:sp>
        <p:nvSpPr>
          <p:cNvPr id="3" name="Text Placeholder 2"/>
          <p:cNvSpPr>
            <a:spLocks noGrp="1"/>
          </p:cNvSpPr>
          <p:nvPr>
            <p:ph type="body" sz="quarter" idx="10"/>
          </p:nvPr>
        </p:nvSpPr>
        <p:spPr>
          <a:xfrm>
            <a:off x="274638" y="1212850"/>
            <a:ext cx="11887200" cy="1674812"/>
          </a:xfrm>
        </p:spPr>
        <p:txBody>
          <a:bodyPr/>
          <a:lstStyle/>
          <a:p>
            <a:pPr marL="571500" indent="-571500">
              <a:buFont typeface="Arial" panose="020B0604020202020204" pitchFamily="34" charset="0"/>
              <a:buChar char="•"/>
            </a:pPr>
            <a:r>
              <a:rPr lang="en-US" dirty="0" smtClean="0"/>
              <a:t>Personally, I was not good at setting boundaries</a:t>
            </a:r>
          </a:p>
          <a:p>
            <a:pPr marL="571500" lvl="1" indent="-571500">
              <a:buFont typeface="Arial" panose="020B0604020202020204" pitchFamily="34" charset="0"/>
              <a:buChar char="•"/>
            </a:pPr>
            <a:r>
              <a:rPr lang="en-US" dirty="0" smtClean="0"/>
              <a:t>When I was doing work, I was worried about being a good father and husband</a:t>
            </a:r>
          </a:p>
          <a:p>
            <a:pPr marL="571500" lvl="1" indent="-571500">
              <a:buFont typeface="Arial" panose="020B0604020202020204" pitchFamily="34" charset="0"/>
              <a:buChar char="•"/>
            </a:pPr>
            <a:r>
              <a:rPr lang="en-US" dirty="0" smtClean="0"/>
              <a:t>When I was at home, I was worried about supporting students and helping colleagues</a:t>
            </a:r>
          </a:p>
          <a:p>
            <a:pPr marL="571500" lvl="1" indent="-571500">
              <a:buFont typeface="Arial" panose="020B0604020202020204" pitchFamily="34" charset="0"/>
              <a:buChar char="•"/>
            </a:pPr>
            <a:endParaRPr lang="en-US" dirty="0"/>
          </a:p>
          <a:p>
            <a:pPr marL="571500" lvl="1" indent="-571500">
              <a:buFont typeface="Arial" panose="020B0604020202020204" pitchFamily="34" charset="0"/>
              <a:buChar char="•"/>
            </a:pPr>
            <a:endParaRPr lang="en-US" dirty="0" smtClean="0"/>
          </a:p>
          <a:p>
            <a:pPr lvl="1"/>
            <a:endParaRPr lang="en-US" dirty="0" smtClean="0"/>
          </a:p>
          <a:p>
            <a:endParaRPr lang="en-US" dirty="0" smtClean="0"/>
          </a:p>
          <a:p>
            <a:endParaRPr lang="en-US" dirty="0"/>
          </a:p>
        </p:txBody>
      </p:sp>
      <p:sp>
        <p:nvSpPr>
          <p:cNvPr id="4" name="Rectangle 3"/>
          <p:cNvSpPr/>
          <p:nvPr/>
        </p:nvSpPr>
        <p:spPr>
          <a:xfrm>
            <a:off x="1493837" y="3649662"/>
            <a:ext cx="9067800" cy="1077218"/>
          </a:xfrm>
          <a:prstGeom prst="rect">
            <a:avLst/>
          </a:prstGeom>
        </p:spPr>
        <p:txBody>
          <a:bodyPr wrap="square">
            <a:spAutoFit/>
          </a:bodyPr>
          <a:lstStyle/>
          <a:p>
            <a:r>
              <a:rPr lang="en-US" sz="3200" dirty="0"/>
              <a:t>Question: Would I be happy performing the role of a faculty member for the next 15 years</a:t>
            </a:r>
            <a:r>
              <a:rPr lang="en-US" sz="3200" dirty="0" smtClean="0"/>
              <a:t>?</a:t>
            </a:r>
            <a:endParaRPr lang="en-US" sz="3200" dirty="0"/>
          </a:p>
        </p:txBody>
      </p:sp>
      <p:sp>
        <p:nvSpPr>
          <p:cNvPr id="6" name="Rectangle 5"/>
          <p:cNvSpPr/>
          <p:nvPr/>
        </p:nvSpPr>
        <p:spPr>
          <a:xfrm>
            <a:off x="1493838" y="5046111"/>
            <a:ext cx="9067800" cy="1077218"/>
          </a:xfrm>
          <a:prstGeom prst="rect">
            <a:avLst/>
          </a:prstGeom>
        </p:spPr>
        <p:txBody>
          <a:bodyPr wrap="square">
            <a:spAutoFit/>
          </a:bodyPr>
          <a:lstStyle/>
          <a:p>
            <a:r>
              <a:rPr lang="en-US" sz="3200" dirty="0"/>
              <a:t>Answer: I no longer knew</a:t>
            </a:r>
            <a:r>
              <a:rPr lang="en-US" sz="3200" dirty="0" smtClean="0"/>
              <a:t>. The answer was no longer a definitive yes.</a:t>
            </a:r>
            <a:endParaRPr lang="en-US" sz="3200" dirty="0"/>
          </a:p>
        </p:txBody>
      </p:sp>
    </p:spTree>
    <p:extLst>
      <p:ext uri="{BB962C8B-B14F-4D97-AF65-F5344CB8AC3E}">
        <p14:creationId xmlns:p14="http://schemas.microsoft.com/office/powerpoint/2010/main" val="65449761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Decisions</a:t>
            </a:r>
            <a:endParaRPr lang="en-US" dirty="0"/>
          </a:p>
        </p:txBody>
      </p:sp>
      <p:sp>
        <p:nvSpPr>
          <p:cNvPr id="3" name="Text Placeholder 2"/>
          <p:cNvSpPr>
            <a:spLocks noGrp="1"/>
          </p:cNvSpPr>
          <p:nvPr>
            <p:ph type="body" sz="quarter" idx="10"/>
          </p:nvPr>
        </p:nvSpPr>
        <p:spPr>
          <a:xfrm>
            <a:off x="274638" y="1212850"/>
            <a:ext cx="11887200" cy="2523768"/>
          </a:xfrm>
        </p:spPr>
        <p:txBody>
          <a:bodyPr/>
          <a:lstStyle/>
          <a:p>
            <a:pPr marL="571500" indent="-571500">
              <a:buFont typeface="Arial" panose="020B0604020202020204" pitchFamily="34" charset="0"/>
              <a:buChar char="•"/>
            </a:pPr>
            <a:r>
              <a:rPr lang="en-US" dirty="0" smtClean="0"/>
              <a:t>Very long time between “I don’t know” and even the first step of casually looking at opportunities</a:t>
            </a:r>
          </a:p>
          <a:p>
            <a:pPr marL="571500" indent="-571500">
              <a:buFont typeface="Arial" panose="020B0604020202020204" pitchFamily="34" charset="0"/>
              <a:buChar char="•"/>
            </a:pPr>
            <a:r>
              <a:rPr lang="en-US" dirty="0" smtClean="0"/>
              <a:t>I eventually found something that fit my skill set and interests</a:t>
            </a:r>
            <a:endParaRPr lang="en-US" dirty="0"/>
          </a:p>
        </p:txBody>
      </p:sp>
    </p:spTree>
    <p:extLst>
      <p:ext uri="{BB962C8B-B14F-4D97-AF65-F5344CB8AC3E}">
        <p14:creationId xmlns:p14="http://schemas.microsoft.com/office/powerpoint/2010/main" val="386456389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Revolution Analytics</a:t>
            </a:r>
            <a:endParaRPr lang="en-US" dirty="0"/>
          </a:p>
        </p:txBody>
      </p:sp>
      <p:sp>
        <p:nvSpPr>
          <p:cNvPr id="3" name="Text Placeholder 2"/>
          <p:cNvSpPr>
            <a:spLocks noGrp="1"/>
          </p:cNvSpPr>
          <p:nvPr>
            <p:ph type="body" sz="quarter" idx="10"/>
          </p:nvPr>
        </p:nvSpPr>
        <p:spPr>
          <a:xfrm>
            <a:off x="274638" y="1212850"/>
            <a:ext cx="11887200" cy="4862870"/>
          </a:xfrm>
        </p:spPr>
        <p:txBody>
          <a:bodyPr/>
          <a:lstStyle/>
          <a:p>
            <a:pPr marL="571500" indent="-571500">
              <a:buFont typeface="Arial" panose="020B0604020202020204" pitchFamily="34" charset="0"/>
              <a:buChar char="•"/>
            </a:pPr>
            <a:r>
              <a:rPr lang="en-US" dirty="0" smtClean="0"/>
              <a:t>Made “R” enterprise-ready by adding scalable learning algorithms and libraries that provide portability and reproducibility.</a:t>
            </a:r>
          </a:p>
          <a:p>
            <a:pPr marL="571500" indent="-571500">
              <a:buFont typeface="Arial" panose="020B0604020202020204" pitchFamily="34" charset="0"/>
              <a:buChar char="•"/>
            </a:pPr>
            <a:r>
              <a:rPr lang="en-US" dirty="0" smtClean="0"/>
              <a:t>Professional Services: Consultant / Trainer role – I would go to various clients and deliver training (i.e. teach) and help them solve research problems (i.e. research).</a:t>
            </a:r>
          </a:p>
          <a:p>
            <a:pPr marL="571500" indent="-571500">
              <a:buFont typeface="Arial" panose="020B0604020202020204" pitchFamily="34" charset="0"/>
              <a:buChar char="•"/>
            </a:pPr>
            <a:endParaRPr lang="en-US" dirty="0"/>
          </a:p>
        </p:txBody>
      </p:sp>
    </p:spTree>
    <p:extLst>
      <p:ext uri="{BB962C8B-B14F-4D97-AF65-F5344CB8AC3E}">
        <p14:creationId xmlns:p14="http://schemas.microsoft.com/office/powerpoint/2010/main" val="282638699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Microsoft</a:t>
            </a:r>
            <a:endParaRPr lang="en-US" dirty="0"/>
          </a:p>
        </p:txBody>
      </p:sp>
      <p:sp>
        <p:nvSpPr>
          <p:cNvPr id="3" name="Text Placeholder 2"/>
          <p:cNvSpPr>
            <a:spLocks noGrp="1"/>
          </p:cNvSpPr>
          <p:nvPr>
            <p:ph type="body" sz="quarter" idx="10"/>
          </p:nvPr>
        </p:nvSpPr>
        <p:spPr>
          <a:xfrm>
            <a:off x="274638" y="1212850"/>
            <a:ext cx="11887200" cy="2308324"/>
          </a:xfrm>
        </p:spPr>
        <p:txBody>
          <a:bodyPr/>
          <a:lstStyle/>
          <a:p>
            <a:pPr marL="571500" indent="-571500">
              <a:buFont typeface="Arial" panose="020B0604020202020204" pitchFamily="34" charset="0"/>
              <a:buChar char="•"/>
            </a:pPr>
            <a:r>
              <a:rPr lang="en-US" dirty="0" smtClean="0"/>
              <a:t>Microsoft acquired Revolution Analytics in Spring of 2015, and I’ve worked for MS since</a:t>
            </a:r>
          </a:p>
          <a:p>
            <a:pPr marL="571500" indent="-571500">
              <a:buFont typeface="Arial" panose="020B0604020202020204" pitchFamily="34" charset="0"/>
              <a:buChar char="•"/>
            </a:pPr>
            <a:r>
              <a:rPr lang="en-US" dirty="0" smtClean="0"/>
              <a:t>Senior Data Scientist Lead</a:t>
            </a:r>
          </a:p>
          <a:p>
            <a:pPr marL="571500" lvl="1" indent="-571500">
              <a:buFont typeface="Arial" panose="020B0604020202020204" pitchFamily="34" charset="0"/>
              <a:buChar char="•"/>
            </a:pPr>
            <a:r>
              <a:rPr lang="en-US" dirty="0" smtClean="0"/>
              <a:t>Basically just means I’m a technical manager who works with other data scientists</a:t>
            </a:r>
            <a:endParaRPr lang="en-US" dirty="0"/>
          </a:p>
        </p:txBody>
      </p:sp>
    </p:spTree>
    <p:extLst>
      <p:ext uri="{BB962C8B-B14F-4D97-AF65-F5344CB8AC3E}">
        <p14:creationId xmlns:p14="http://schemas.microsoft.com/office/powerpoint/2010/main" val="265400448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does my industry experience matter?</a:t>
            </a:r>
            <a:endParaRPr lang="en-US" dirty="0"/>
          </a:p>
        </p:txBody>
      </p:sp>
      <p:sp>
        <p:nvSpPr>
          <p:cNvPr id="3" name="Text Placeholder 2"/>
          <p:cNvSpPr>
            <a:spLocks noGrp="1"/>
          </p:cNvSpPr>
          <p:nvPr>
            <p:ph type="body" sz="quarter" idx="10"/>
          </p:nvPr>
        </p:nvSpPr>
        <p:spPr>
          <a:xfrm>
            <a:off x="274638" y="1212850"/>
            <a:ext cx="11887200" cy="4308872"/>
          </a:xfrm>
        </p:spPr>
        <p:txBody>
          <a:bodyPr/>
          <a:lstStyle/>
          <a:p>
            <a:r>
              <a:rPr lang="en-US" dirty="0" smtClean="0"/>
              <a:t>I’ve seen the skills necessary to succeed at both the level of an individual contributor and as a manager, and I know, first hand, what kinds of growing pains there are.</a:t>
            </a:r>
          </a:p>
          <a:p>
            <a:endParaRPr lang="en-US" dirty="0"/>
          </a:p>
          <a:p>
            <a:r>
              <a:rPr lang="en-US" dirty="0" smtClean="0"/>
              <a:t>Lessons are purely anecdotal, but they are consistent with other anecdotes that you can find online</a:t>
            </a:r>
          </a:p>
        </p:txBody>
      </p:sp>
      <p:sp>
        <p:nvSpPr>
          <p:cNvPr id="4" name="TextBox 3"/>
          <p:cNvSpPr txBox="1"/>
          <p:nvPr/>
        </p:nvSpPr>
        <p:spPr>
          <a:xfrm>
            <a:off x="3229214" y="6011862"/>
            <a:ext cx="5978047" cy="627864"/>
          </a:xfrm>
          <a:prstGeom prst="rect">
            <a:avLst/>
          </a:prstGeom>
          <a:noFill/>
        </p:spPr>
        <p:txBody>
          <a:bodyPr wrap="none" lIns="182880" tIns="146304" rIns="182880" bIns="146304" rtlCol="0">
            <a:spAutoFit/>
          </a:bodyPr>
          <a:lstStyle/>
          <a:p>
            <a:pPr>
              <a:lnSpc>
                <a:spcPct val="90000"/>
              </a:lnSpc>
              <a:spcAft>
                <a:spcPts val="600"/>
              </a:spcAft>
            </a:pPr>
            <a:r>
              <a:rPr lang="en-US" sz="2400" dirty="0" smtClean="0">
                <a:gradFill>
                  <a:gsLst>
                    <a:gs pos="2917">
                      <a:schemeClr val="tx1"/>
                    </a:gs>
                    <a:gs pos="30000">
                      <a:schemeClr val="tx1"/>
                    </a:gs>
                  </a:gsLst>
                  <a:lin ang="5400000" scaled="0"/>
                </a:gradFill>
                <a:hlinkClick r:id="rId2"/>
              </a:rPr>
              <a:t>Survey Results on Academia and Industry</a:t>
            </a:r>
            <a:endParaRPr lang="en-US" sz="2400" dirty="0" smtClean="0">
              <a:gradFill>
                <a:gsLst>
                  <a:gs pos="2917">
                    <a:schemeClr val="tx1"/>
                  </a:gs>
                  <a:gs pos="30000">
                    <a:schemeClr val="tx1"/>
                  </a:gs>
                </a:gsLst>
                <a:lin ang="5400000" scaled="0"/>
              </a:gradFill>
            </a:endParaRPr>
          </a:p>
        </p:txBody>
      </p:sp>
    </p:spTree>
    <p:extLst>
      <p:ext uri="{BB962C8B-B14F-4D97-AF65-F5344CB8AC3E}">
        <p14:creationId xmlns:p14="http://schemas.microsoft.com/office/powerpoint/2010/main" val="382168525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5-30659_Machine_Learning_Data_Science_Conference_Spring_2015_Template">
  <a:themeElements>
    <a:clrScheme name="MachineLearning">
      <a:dk1>
        <a:srgbClr val="505050"/>
      </a:dk1>
      <a:lt1>
        <a:srgbClr val="FFFFFF"/>
      </a:lt1>
      <a:dk2>
        <a:srgbClr val="0072C6"/>
      </a:dk2>
      <a:lt2>
        <a:srgbClr val="D2D2D2"/>
      </a:lt2>
      <a:accent1>
        <a:srgbClr val="BA141A"/>
      </a:accent1>
      <a:accent2>
        <a:srgbClr val="0072C6"/>
      </a:accent2>
      <a:accent3>
        <a:srgbClr val="442359"/>
      </a:accent3>
      <a:accent4>
        <a:srgbClr val="002050"/>
      </a:accent4>
      <a:accent5>
        <a:srgbClr val="008272"/>
      </a:accent5>
      <a:accent6>
        <a:srgbClr val="DC3C00"/>
      </a:accent6>
      <a:hlink>
        <a:srgbClr val="002050"/>
      </a:hlink>
      <a:folHlink>
        <a:srgbClr val="002050"/>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w="3175">
          <a:noFill/>
          <a:headEnd type="none" w="med" len="med"/>
          <a:tailEnd type="none" w="med" len="med"/>
        </a:ln>
      </a:spPr>
      <a:bodyPr vert="horz" wrap="square" lIns="0" tIns="46637" rIns="0" bIns="46637" numCol="1" rtlCol="0" anchor="ctr" anchorCtr="0" compatLnSpc="1">
        <a:prstTxWarp prst="textNoShape">
          <a:avLst/>
        </a:prstTxWarp>
      </a:bodyPr>
      <a:lstStyle>
        <a:defPPr algn="ctr" defTabSz="932472" fontAlgn="base">
          <a:spcBef>
            <a:spcPct val="0"/>
          </a:spcBef>
          <a:spcAft>
            <a:spcPct val="0"/>
          </a:spcAft>
          <a:defRPr sz="2000" dirty="0">
            <a:gradFill>
              <a:gsLst>
                <a:gs pos="0">
                  <a:srgbClr val="FFFFFF"/>
                </a:gs>
                <a:gs pos="100000">
                  <a:srgbClr val="FFFFFF"/>
                </a:gs>
              </a:gsLst>
              <a:lin ang="5400000" scaled="0"/>
            </a:gra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Cortana_analytics_workshop_Fall_2015_Template" id="{6D008FEA-61D5-4F9D-9B7A-C189686AAA6B}" vid="{FC3A1E4D-B3D0-45CD-9323-AFA0E992A2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resentationsDoc" ma:contentTypeID="0x01010046EBBE4F454C2C47A5E89CD935B1FC7800E83BCD34BAE21044A0567CF64FDFDE54" ma:contentTypeVersion="6" ma:contentTypeDescription="Create a new document." ma:contentTypeScope="" ma:versionID="015d1fe3fc1665535cd1c61b4c788a7e">
  <xsd:schema xmlns:xsd="http://www.w3.org/2001/XMLSchema" xmlns:xs="http://www.w3.org/2001/XMLSchema" xmlns:p="http://schemas.microsoft.com/office/2006/metadata/properties" xmlns:ns1="http://schemas.microsoft.com/sharepoint/v3" xmlns:ns2="12a172fe-0250-434a-85cf-03b10810c5e5" xmlns:ns3="230e9df3-be65-4c73-a93b-d1236ebd677e" targetNamespace="http://schemas.microsoft.com/office/2006/metadata/properties" ma:root="true" ma:fieldsID="4a08799ffe24ca16e93240db9a18dbb7" ns1:_="" ns2:_="" ns3:_="">
    <xsd:import namespace="http://schemas.microsoft.com/sharepoint/v3"/>
    <xsd:import namespace="12a172fe-0250-434a-85cf-03b10810c5e5"/>
    <xsd:import namespace="230e9df3-be65-4c73-a93b-d1236ebd677e"/>
    <xsd:element name="properties">
      <xsd:complexType>
        <xsd:sequence>
          <xsd:element name="documentManagement">
            <xsd:complexType>
              <xsd:all>
                <xsd:element ref="ns2:k62f7d35b80b40fb8c27985e50b34fcd" minOccurs="0"/>
                <xsd:element ref="ns3:TaxCatchAll" minOccurs="0"/>
                <xsd:element ref="ns3:TaxCatchAllLabel" minOccurs="0"/>
                <xsd:element ref="ns2:pfbfa50075a04958bd8757dc155d3e08" minOccurs="0"/>
                <xsd:element ref="ns2:h9a868b2ee15488883f623ae5237ecae" minOccurs="0"/>
                <xsd:element ref="ns2:Event_x0020_Start_x0020_Date" minOccurs="0"/>
                <xsd:element ref="ns2:Event_x0020_End_x0020_Date" minOccurs="0"/>
                <xsd:element ref="ns2:Presentation_x0020_Date" minOccurs="0"/>
                <xsd:element ref="ns2:MS_x0020_Speaker" minOccurs="0"/>
                <xsd:element ref="ns2:External_x0020_Speaker" minOccurs="0"/>
                <xsd:element ref="ns2:o72fbe6ee5ae4131af0832c08ec51202" minOccurs="0"/>
                <xsd:element ref="ns2:eb9cf3a3af7b473faa5c9c98148a90a4" minOccurs="0"/>
                <xsd:element ref="ns2:Session_x0020_Code" minOccurs="0"/>
                <xsd:element ref="ns2:MS_x0020_Content_x0020_Owner" minOccurs="0"/>
                <xsd:element ref="ns2:le8386062bd54e24a95c83b32ccbdb34" minOccurs="0"/>
                <xsd:element ref="ns2:j4d4d959795b4220a289a041ed046605" minOccurs="0"/>
                <xsd:element ref="ns3:TaxKeywordTaxHTField" minOccurs="0"/>
                <xsd:element ref="ns1:AverageRating" minOccurs="0"/>
                <xsd:element ref="ns1:RatingCount" minOccurs="0"/>
                <xsd:element ref="ns1:LikesCount" minOccurs="0"/>
                <xsd:element ref="ns2:SharedWithUsers" minOccurs="0"/>
                <xsd:element ref="ns2:SharingHintHash"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33" nillable="true" ma:displayName="Rating (0-5)" ma:decimals="2" ma:description="Average value of all the ratings that have been submitted" ma:internalName="AverageRating" ma:readOnly="true">
      <xsd:simpleType>
        <xsd:restriction base="dms:Number"/>
      </xsd:simpleType>
    </xsd:element>
    <xsd:element name="RatingCount" ma:index="34" nillable="true" ma:displayName="Number of Ratings" ma:decimals="0" ma:description="Number of ratings submitted" ma:internalName="RatingCount" ma:readOnly="true">
      <xsd:simpleType>
        <xsd:restriction base="dms:Number"/>
      </xsd:simpleType>
    </xsd:element>
    <xsd:element name="LikesCount" ma:index="35" nillable="true" ma:displayName="Number of Likes" ma:internalName="LikesCount">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2a172fe-0250-434a-85cf-03b10810c5e5" elementFormDefault="qualified">
    <xsd:import namespace="http://schemas.microsoft.com/office/2006/documentManagement/types"/>
    <xsd:import namespace="http://schemas.microsoft.com/office/infopath/2007/PartnerControls"/>
    <xsd:element name="k62f7d35b80b40fb8c27985e50b34fcd" ma:index="8" nillable="true" ma:taxonomy="true" ma:internalName="k62f7d35b80b40fb8c27985e50b34fcd" ma:taxonomyFieldName="Event_x0020_Name" ma:displayName="Event Name" ma:default="" ma:fieldId="{462f7d35-b80b-40fb-8c27-985e50b34fcd}" ma:sspId="e385fb40-52d4-4fae-9c5b-3e8ff8a5878e" ma:termSetId="32cfb7b5-aebe-4989-95ed-0d5619f5d6c0" ma:anchorId="eaa4d92a-3824-4a49-92be-7ef169e4e325" ma:open="false" ma:isKeyword="false">
      <xsd:complexType>
        <xsd:sequence>
          <xsd:element ref="pc:Terms" minOccurs="0" maxOccurs="1"/>
        </xsd:sequence>
      </xsd:complexType>
    </xsd:element>
    <xsd:element name="pfbfa50075a04958bd8757dc155d3e08" ma:index="12" nillable="true" ma:taxonomy="true" ma:internalName="pfbfa50075a04958bd8757dc155d3e08" ma:taxonomyFieldName="Event_x0020_Location" ma:displayName="Event Location" ma:default="" ma:fieldId="{9fbfa500-75a0-4958-bd87-57dc155d3e08}" ma:sspId="e385fb40-52d4-4fae-9c5b-3e8ff8a5878e" ma:termSetId="ff02addd-433e-4baa-a831-22be402789db" ma:anchorId="00000000-0000-0000-0000-000000000000" ma:open="false" ma:isKeyword="false">
      <xsd:complexType>
        <xsd:sequence>
          <xsd:element ref="pc:Terms" minOccurs="0" maxOccurs="1"/>
        </xsd:sequence>
      </xsd:complexType>
    </xsd:element>
    <xsd:element name="h9a868b2ee15488883f623ae5237ecae" ma:index="14" nillable="true" ma:taxonomy="true" ma:internalName="h9a868b2ee15488883f623ae5237ecae" ma:taxonomyFieldName="Event_x0020_Venue" ma:displayName="Event Venue" ma:default="" ma:fieldId="{19a868b2-ee15-4888-83f6-23ae5237ecae}" ma:sspId="e385fb40-52d4-4fae-9c5b-3e8ff8a5878e" ma:termSetId="ff02addd-433e-4baa-a831-22be402789db" ma:anchorId="d989be80-0593-11e1-be50-0800200c9a66" ma:open="false" ma:isKeyword="false">
      <xsd:complexType>
        <xsd:sequence>
          <xsd:element ref="pc:Terms" minOccurs="0" maxOccurs="1"/>
        </xsd:sequence>
      </xsd:complexType>
    </xsd:element>
    <xsd:element name="Event_x0020_Start_x0020_Date" ma:index="16" nillable="true" ma:displayName="Event Start Date" ma:format="DateOnly" ma:internalName="Event_x0020_Start_x0020_Date">
      <xsd:simpleType>
        <xsd:restriction base="dms:DateTime"/>
      </xsd:simpleType>
    </xsd:element>
    <xsd:element name="Event_x0020_End_x0020_Date" ma:index="17" nillable="true" ma:displayName="Event End Date" ma:format="DateOnly" ma:internalName="Event_x0020_End_x0020_Date">
      <xsd:simpleType>
        <xsd:restriction base="dms:DateTime"/>
      </xsd:simpleType>
    </xsd:element>
    <xsd:element name="Presentation_x0020_Date" ma:index="18" nillable="true" ma:displayName="Presentation Date" ma:format="DateOnly" ma:internalName="Presentation_x0020_Date">
      <xsd:simpleType>
        <xsd:restriction base="dms:DateTime"/>
      </xsd:simpleType>
    </xsd:element>
    <xsd:element name="MS_x0020_Speaker" ma:index="19" nillable="true" ma:displayName="MS Speaker" ma:list="UserInfo" ma:SharePointGroup="0" ma:internalName="MS_x0020_Speaker"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Speaker" ma:index="20" nillable="true" ma:displayName="External Speaker" ma:internalName="External_x0020_Speaker">
      <xsd:simpleType>
        <xsd:restriction base="dms:Text">
          <xsd:maxLength value="255"/>
        </xsd:restriction>
      </xsd:simpleType>
    </xsd:element>
    <xsd:element name="o72fbe6ee5ae4131af0832c08ec51202" ma:index="21" nillable="true" ma:taxonomy="true" ma:internalName="o72fbe6ee5ae4131af0832c08ec51202" ma:taxonomyFieldName="Product" ma:displayName="Product" ma:default="" ma:fieldId="{872fbe6e-e5ae-4131-af08-32c08ec51202}" ma:taxonomyMulti="true" ma:sspId="e385fb40-52d4-4fae-9c5b-3e8ff8a5878e" ma:termSetId="e8298524-23d5-441d-8e61-21bed1c2c470" ma:anchorId="00000000-0000-0000-0000-000000000000" ma:open="false" ma:isKeyword="false">
      <xsd:complexType>
        <xsd:sequence>
          <xsd:element ref="pc:Terms" minOccurs="0" maxOccurs="1"/>
        </xsd:sequence>
      </xsd:complexType>
    </xsd:element>
    <xsd:element name="eb9cf3a3af7b473faa5c9c98148a90a4" ma:index="23" nillable="true" ma:taxonomy="true" ma:internalName="eb9cf3a3af7b473faa5c9c98148a90a4" ma:taxonomyFieldName="Campaign" ma:displayName="Campaign" ma:default="" ma:fieldId="{eb9cf3a3-af7b-473f-aa5c-9c98148a90a4}" ma:sspId="e385fb40-52d4-4fae-9c5b-3e8ff8a5878e" ma:termSetId="eb6054b1-3a98-4c79-97b4-d20150dd266e" ma:anchorId="a7bf803d-fc4f-4bb4-903c-88e76437cc17" ma:open="false" ma:isKeyword="false">
      <xsd:complexType>
        <xsd:sequence>
          <xsd:element ref="pc:Terms" minOccurs="0" maxOccurs="1"/>
        </xsd:sequence>
      </xsd:complexType>
    </xsd:element>
    <xsd:element name="Session_x0020_Code" ma:index="25" nillable="true" ma:displayName="Session Code" ma:internalName="Session_x0020_Code">
      <xsd:simpleType>
        <xsd:restriction base="dms:Text">
          <xsd:maxLength value="255"/>
        </xsd:restriction>
      </xsd:simpleType>
    </xsd:element>
    <xsd:element name="MS_x0020_Content_x0020_Owner" ma:index="26" nillable="true" ma:displayName="MS Content Owner" ma:list="UserInfo" ma:SharePointGroup="0" ma:internalName="MS_x0020_Content_x0020_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e8386062bd54e24a95c83b32ccbdb34" ma:index="27" nillable="true" ma:taxonomy="true" ma:internalName="le8386062bd54e24a95c83b32ccbdb34" ma:taxonomyFieldName="Track" ma:displayName="Track" ma:default="" ma:fieldId="{5e838606-2bd5-4e24-a95c-83b32ccbdb34}" ma:sspId="e385fb40-52d4-4fae-9c5b-3e8ff8a5878e" ma:termSetId="043e2b11-12ce-49cc-a347-2f73f2b7fe4b" ma:anchorId="00000000-0000-0000-0000-000000000000" ma:open="false" ma:isKeyword="false">
      <xsd:complexType>
        <xsd:sequence>
          <xsd:element ref="pc:Terms" minOccurs="0" maxOccurs="1"/>
        </xsd:sequence>
      </xsd:complexType>
    </xsd:element>
    <xsd:element name="j4d4d959795b4220a289a041ed046605" ma:index="29" nillable="true" ma:taxonomy="true" ma:internalName="j4d4d959795b4220a289a041ed046605" ma:taxonomyFieldName="Audience1" ma:displayName="Audience" ma:default="" ma:fieldId="{34d4d959-795b-4220-a289-a041ed046605}" ma:sspId="e385fb40-52d4-4fae-9c5b-3e8ff8a5878e" ma:termSetId="02c0b350-7782-44ed-b079-a5ef0c1b9fe9" ma:anchorId="00000000-0000-0000-0000-000000000000" ma:open="false" ma:isKeyword="false">
      <xsd:complexType>
        <xsd:sequence>
          <xsd:element ref="pc:Terms" minOccurs="0" maxOccurs="1"/>
        </xsd:sequence>
      </xsd:complexType>
    </xsd:element>
    <xsd:element name="SharedWithUsers" ma:index="3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38" nillable="true" ma:displayName="Sharing Hint Hash" ma:internalName="SharingHintHash" ma:readOnly="true">
      <xsd:simpleType>
        <xsd:restriction base="dms:Text"/>
      </xsd:simpleType>
    </xsd:element>
    <xsd:element name="SharedWithDetails" ma:index="3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5b797c71-5459-41dc-9095-63a63c56aa91}" ma:internalName="TaxCatchAll" ma:showField="CatchAllData" ma:web="12a172fe-0250-434a-85cf-03b10810c5e5">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5b797c71-5459-41dc-9095-63a63c56aa91}" ma:internalName="TaxCatchAllLabel" ma:readOnly="true" ma:showField="CatchAllDataLabel" ma:web="12a172fe-0250-434a-85cf-03b10810c5e5">
      <xsd:complexType>
        <xsd:complexContent>
          <xsd:extension base="dms:MultiChoiceLookup">
            <xsd:sequence>
              <xsd:element name="Value" type="dms:Lookup" maxOccurs="unbounded" minOccurs="0" nillable="true"/>
            </xsd:sequence>
          </xsd:extension>
        </xsd:complexContent>
      </xsd:complexType>
    </xsd:element>
    <xsd:element name="TaxKeywordTaxHTField" ma:index="31" nillable="true" ma:taxonomy="true" ma:internalName="TaxKeywordTaxHTField" ma:taxonomyFieldName="TaxKeyword" ma:displayName="Enterprise Keywords" ma:fieldId="{23f27201-bee3-471e-b2e7-b64fd8b7ca38}" ma:taxonomyMulti="true" ma:sspId="e385fb40-52d4-4fae-9c5b-3e8ff8a5878e"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3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h9a868b2ee15488883f623ae5237ecae xmlns="12a172fe-0250-434a-85cf-03b10810c5e5">
      <Terms xmlns="http://schemas.microsoft.com/office/infopath/2007/PartnerControls">
        <TermInfo xmlns="http://schemas.microsoft.com/office/infopath/2007/PartnerControls">
          <TermName xmlns="http://schemas.microsoft.com/office/infopath/2007/PartnerControls">Microsoft Conference Center</TermName>
          <TermId xmlns="http://schemas.microsoft.com/office/infopath/2007/PartnerControls">9ee5e79d-18a6-44c6-bfde-7021198eb4fc</TermId>
        </TermInfo>
      </Terms>
    </h9a868b2ee15488883f623ae5237ecae>
    <k62f7d35b80b40fb8c27985e50b34fcd xmlns="12a172fe-0250-434a-85cf-03b10810c5e5">
      <Terms xmlns="http://schemas.microsoft.com/office/infopath/2007/PartnerControls">
        <TermInfo xmlns="http://schemas.microsoft.com/office/infopath/2007/PartnerControls">
          <TermName xmlns="http://schemas.microsoft.com/office/infopath/2007/PartnerControls">Machine Learning ＆ Data Science Conference</TermName>
          <TermId xmlns="http://schemas.microsoft.com/office/infopath/2007/PartnerControls">2f5995e3-1e3d-4c27-96d6-c6c80990926c</TermId>
        </TermInfo>
      </Terms>
    </k62f7d35b80b40fb8c27985e50b34fcd>
    <LikesCount xmlns="http://schemas.microsoft.com/sharepoint/v3" xsi:nil="true"/>
    <pfbfa50075a04958bd8757dc155d3e08 xmlns="12a172fe-0250-434a-85cf-03b10810c5e5">
      <Terms xmlns="http://schemas.microsoft.com/office/infopath/2007/PartnerControls">
        <TermInfo xmlns="http://schemas.microsoft.com/office/infopath/2007/PartnerControls">
          <TermName xmlns="http://schemas.microsoft.com/office/infopath/2007/PartnerControls">Redmond</TermName>
          <TermId xmlns="http://schemas.microsoft.com/office/infopath/2007/PartnerControls">c18f3657-b811-49ee-9b08-ce77b3e7702b</TermId>
        </TermInfo>
      </Terms>
    </pfbfa50075a04958bd8757dc155d3e08>
    <Presentation_x0020_Date xmlns="12a172fe-0250-434a-85cf-03b10810c5e5" xsi:nil="true"/>
    <o72fbe6ee5ae4131af0832c08ec51202 xmlns="12a172fe-0250-434a-85cf-03b10810c5e5">
      <Terms xmlns="http://schemas.microsoft.com/office/infopath/2007/PartnerControls"/>
    </o72fbe6ee5ae4131af0832c08ec51202>
    <Event_x0020_Start_x0020_Date xmlns="12a172fe-0250-434a-85cf-03b10810c5e5">2015-05-28T07:00:00+00:00</Event_x0020_Start_x0020_Date>
    <MS_x0020_Content_x0020_Owner xmlns="12a172fe-0250-434a-85cf-03b10810c5e5">
      <UserInfo>
        <DisplayName/>
        <AccountId xsi:nil="true"/>
        <AccountType/>
      </UserInfo>
    </MS_x0020_Content_x0020_Owner>
    <MS_x0020_Speaker xmlns="12a172fe-0250-434a-85cf-03b10810c5e5">
      <UserInfo>
        <DisplayName/>
        <AccountId xsi:nil="true"/>
        <AccountType/>
      </UserInfo>
    </MS_x0020_Speaker>
    <External_x0020_Speaker xmlns="12a172fe-0250-434a-85cf-03b10810c5e5" xsi:nil="true"/>
    <Session_x0020_Code xmlns="12a172fe-0250-434a-85cf-03b10810c5e5" xsi:nil="true"/>
    <le8386062bd54e24a95c83b32ccbdb34 xmlns="12a172fe-0250-434a-85cf-03b10810c5e5">
      <Terms xmlns="http://schemas.microsoft.com/office/infopath/2007/PartnerControls"/>
    </le8386062bd54e24a95c83b32ccbdb34>
    <j4d4d959795b4220a289a041ed046605 xmlns="12a172fe-0250-434a-85cf-03b10810c5e5">
      <Terms xmlns="http://schemas.microsoft.com/office/infopath/2007/PartnerControls"/>
    </j4d4d959795b4220a289a041ed046605>
    <Event_x0020_End_x0020_Date xmlns="12a172fe-0250-434a-85cf-03b10810c5e5">2015-05-29T07:00:00+00:00</Event_x0020_End_x0020_Date>
    <TaxKeywordTaxHTField xmlns="230e9df3-be65-4c73-a93b-d1236ebd677e">
      <Terms xmlns="http://schemas.microsoft.com/office/infopath/2007/PartnerControls">
        <TermInfo xmlns="http://schemas.microsoft.com/office/infopath/2007/PartnerControls">
          <TermName xmlns="http://schemas.microsoft.com/office/infopath/2007/PartnerControls">Machine Learning ＆ Data Science Conference</TermName>
          <TermId xmlns="http://schemas.microsoft.com/office/infopath/2007/PartnerControls">ac1bab9b-78f3-4577-9e01-a43173827233</TermId>
        </TermInfo>
      </Terms>
    </TaxKeywordTaxHTField>
    <TaxCatchAll xmlns="230e9df3-be65-4c73-a93b-d1236ebd677e">
      <Value>6</Value>
      <Value>221</Value>
      <Value>23</Value>
      <Value>224</Value>
    </TaxCatchAll>
    <eb9cf3a3af7b473faa5c9c98148a90a4 xmlns="12a172fe-0250-434a-85cf-03b10810c5e5">
      <Terms xmlns="http://schemas.microsoft.com/office/infopath/2007/PartnerControls"/>
    </eb9cf3a3af7b473faa5c9c98148a90a4>
  </documentManagement>
</p:properties>
</file>

<file path=customXml/itemProps1.xml><?xml version="1.0" encoding="utf-8"?>
<ds:datastoreItem xmlns:ds="http://schemas.openxmlformats.org/officeDocument/2006/customXml" ds:itemID="{E2F94FA6-FA40-4826-9A2C-95430517C4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2a172fe-0250-434a-85cf-03b10810c5e5"/>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58FDAC0-319D-4A54-8D8E-1D42CB1F8004}">
  <ds:schemaRefs>
    <ds:schemaRef ds:uri="http://schemas.microsoft.com/sharepoint/v3/contenttype/forms"/>
  </ds:schemaRefs>
</ds:datastoreItem>
</file>

<file path=customXml/itemProps3.xml><?xml version="1.0" encoding="utf-8"?>
<ds:datastoreItem xmlns:ds="http://schemas.openxmlformats.org/officeDocument/2006/customXml" ds:itemID="{F990F116-B58F-4255-B05B-DA3808E0E5C6}">
  <ds:schemaRefs>
    <ds:schemaRef ds:uri="http://schemas.microsoft.com/office/2006/documentManagement/types"/>
    <ds:schemaRef ds:uri="http://purl.org/dc/terms/"/>
    <ds:schemaRef ds:uri="230e9df3-be65-4c73-a93b-d1236ebd677e"/>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http://schemas.openxmlformats.org/package/2006/metadata/core-properties"/>
    <ds:schemaRef ds:uri="12a172fe-0250-434a-85cf-03b10810c5e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Cortana_analytics_workshop_Fall_2015_Template</Template>
  <TotalTime>463</TotalTime>
  <Words>1517</Words>
  <Application>Microsoft Office PowerPoint</Application>
  <PresentationFormat>Custom</PresentationFormat>
  <Paragraphs>177</Paragraphs>
  <Slides>29</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Consolas</vt:lpstr>
      <vt:lpstr>Segoe UI</vt:lpstr>
      <vt:lpstr>Segoe UI Light</vt:lpstr>
      <vt:lpstr>Wingdings</vt:lpstr>
      <vt:lpstr>5-30659_Machine_Learning_Data_Science_Conference_Spring_2015_Template</vt:lpstr>
      <vt:lpstr>Stories from Industry: How can Cognitive Science Programs enable students to succeed</vt:lpstr>
      <vt:lpstr>Agenda</vt:lpstr>
      <vt:lpstr>Why is my Background important?</vt:lpstr>
      <vt:lpstr>Academic Background</vt:lpstr>
      <vt:lpstr>Transitions…</vt:lpstr>
      <vt:lpstr>Decisions</vt:lpstr>
      <vt:lpstr>Revolution Analytics</vt:lpstr>
      <vt:lpstr>Microsoft</vt:lpstr>
      <vt:lpstr>Why does my industry experience matter?</vt:lpstr>
      <vt:lpstr>Being an Individual Contributor</vt:lpstr>
      <vt:lpstr>First step: Get Hired</vt:lpstr>
      <vt:lpstr>Differentiators</vt:lpstr>
      <vt:lpstr>Potential Gaps</vt:lpstr>
      <vt:lpstr>Once you get one, what can you expect?</vt:lpstr>
      <vt:lpstr>What is different about an industry analyst position?</vt:lpstr>
      <vt:lpstr>Relative Strengths</vt:lpstr>
      <vt:lpstr>Questions about being an Individual Contributor </vt:lpstr>
      <vt:lpstr>Being a Manager</vt:lpstr>
      <vt:lpstr>My manager experience</vt:lpstr>
      <vt:lpstr>Parallels across Academia and Industry</vt:lpstr>
      <vt:lpstr>Project Management</vt:lpstr>
      <vt:lpstr>Differences in Managing across Domains</vt:lpstr>
      <vt:lpstr>Person Management</vt:lpstr>
      <vt:lpstr>Questions about Management differences?</vt:lpstr>
      <vt:lpstr>Future Steps and Conclusions</vt:lpstr>
      <vt:lpstr>Provide Support</vt:lpstr>
      <vt:lpstr>Conclusions</vt:lpstr>
      <vt:lpstr>Thank you.</vt:lpstr>
      <vt:lpstr>PowerPoint Presentation</vt:lpstr>
    </vt:vector>
  </TitlesOfParts>
  <Manager/>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Machine Learning &amp; Data Science Conference</dc:subject>
  <dc:creator>Taurean Jones</dc:creator>
  <cp:keywords>Machine Learning ＆ Data Science Conference</cp:keywords>
  <dc:description>Template: Mitchell Derrey, Silver Fox Productions
Formatting: 
Audience Type:</dc:description>
  <cp:lastModifiedBy>Jeremy Reynolds</cp:lastModifiedBy>
  <cp:revision>54</cp:revision>
  <dcterms:created xsi:type="dcterms:W3CDTF">2015-07-30T18:19:24Z</dcterms:created>
  <dcterms:modified xsi:type="dcterms:W3CDTF">2016-02-19T20:51:27Z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0x01010046EBBE4F454C2C47A5E89CD935B1FC7800E83BCD34BAE21044A0567CF64FDFDE54</vt:lpwstr>
  </property>
  <property fmtid="{D5CDD505-2E9C-101B-9397-08002B2CF9AE}" pid="3" name="Product">
    <vt:lpwstr/>
  </property>
  <property fmtid="{D5CDD505-2E9C-101B-9397-08002B2CF9AE}" pid="4" name="Event1">
    <vt:lpwstr>622;#Unassigned|2c8af875-f38a-40b8-a0a9-056aed3fc8c0</vt:lpwstr>
  </property>
  <property fmtid="{D5CDD505-2E9C-101B-9397-08002B2CF9AE}" pid="5" name="Audience">
    <vt:lpwstr/>
  </property>
  <property fmtid="{D5CDD505-2E9C-101B-9397-08002B2CF9AE}" pid="6" name="Event Venue">
    <vt:lpwstr>6;#Microsoft Conference Center|9ee5e79d-18a6-44c6-bfde-7021198eb4fc</vt:lpwstr>
  </property>
  <property fmtid="{D5CDD505-2E9C-101B-9397-08002B2CF9AE}" pid="7" name="Track">
    <vt:lpwstr/>
  </property>
  <property fmtid="{D5CDD505-2E9C-101B-9397-08002B2CF9AE}" pid="8" name="Event Location">
    <vt:lpwstr>23;#Redmond|c18f3657-b811-49ee-9b08-ce77b3e7702b</vt:lpwstr>
  </property>
  <property fmtid="{D5CDD505-2E9C-101B-9397-08002B2CF9AE}" pid="9" name="Campaign">
    <vt:lpwstr/>
  </property>
  <property fmtid="{D5CDD505-2E9C-101B-9397-08002B2CF9AE}" pid="10" name="IsMyDocuments">
    <vt:bool>true</vt:bool>
  </property>
  <property fmtid="{D5CDD505-2E9C-101B-9397-08002B2CF9AE}" pid="11" name="TaxKeyword">
    <vt:lpwstr>221;#Machine Learning ＆ Data Science Conference|ac1bab9b-78f3-4577-9e01-a43173827233</vt:lpwstr>
  </property>
  <property fmtid="{D5CDD505-2E9C-101B-9397-08002B2CF9AE}" pid="12" name="Audience1">
    <vt:lpwstr/>
  </property>
  <property fmtid="{D5CDD505-2E9C-101B-9397-08002B2CF9AE}" pid="13" name="Event Name">
    <vt:lpwstr>224;#Machine Learning ＆ Data Science Conference|2f5995e3-1e3d-4c27-96d6-c6c80990926c</vt:lpwstr>
  </property>
</Properties>
</file>