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5" r:id="rId6"/>
    <p:sldId id="258" r:id="rId7"/>
    <p:sldId id="264" r:id="rId8"/>
    <p:sldId id="277" r:id="rId9"/>
    <p:sldId id="276" r:id="rId10"/>
    <p:sldId id="278" r:id="rId11"/>
    <p:sldId id="260" r:id="rId12"/>
    <p:sldId id="279" r:id="rId13"/>
    <p:sldId id="281" r:id="rId14"/>
    <p:sldId id="282" r:id="rId15"/>
    <p:sldId id="283" r:id="rId16"/>
    <p:sldId id="280" r:id="rId17"/>
    <p:sldId id="286" r:id="rId18"/>
    <p:sldId id="287" r:id="rId19"/>
    <p:sldId id="28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5033" autoAdjust="0"/>
  </p:normalViewPr>
  <p:slideViewPr>
    <p:cSldViewPr snapToGrid="0" snapToObject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Uses of Virtual Reality</c:v>
                </c:pt>
              </c:strCache>
            </c:strRef>
          </c:tx>
          <c:spPr>
            <a:ln w="635">
              <a:solidFill>
                <a:schemeClr val="tx1">
                  <a:alpha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D-40C0-8B5F-39AFF9B0DD40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D-40C0-8B5F-39AFF9B0DD40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D-40C0-8B5F-39AFF9B0DD40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D-40C0-8B5F-39AFF9B0DD40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D-40C0-8B5F-39AFF9B0DD40}"/>
              </c:ext>
            </c:extLst>
          </c:dPt>
          <c:cat>
            <c:strRef>
              <c:f>Sheet1!$A$2:$A$5</c:f>
              <c:strCache>
                <c:ptCount val="4"/>
                <c:pt idx="0">
                  <c:v>Education</c:v>
                </c:pt>
                <c:pt idx="1">
                  <c:v>Travel</c:v>
                </c:pt>
                <c:pt idx="2">
                  <c:v>Medical</c:v>
                </c:pt>
                <c:pt idx="3">
                  <c:v>Recreation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20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D-47D8-93E1-999E2EC5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63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66039115-797B-304C-9FC0-EFABB1F21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Free &amp; Confidential</a:t>
          </a:r>
          <a:endParaRPr lang="en-US" dirty="0"/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  <dgm:extLst/>
    </dgm:pt>
    <dgm:pt modelId="{E39563C5-C199-4F5B-A899-8CC0710341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Services via Telehealth</a:t>
          </a:r>
          <a:endParaRPr lang="en-US" dirty="0"/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  <dgm:extLst/>
    </dgm:pt>
    <dgm:pt modelId="{15B1A768-2666-4AB4-BDA7-F0E3C4160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Individuals, families and couples</a:t>
          </a:r>
          <a:endParaRPr lang="en-US" dirty="0"/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  <dgm:extLst/>
    </dgm:pt>
    <dgm:pt modelId="{3AA5586A-C40E-4DDA-98A5-6545F36F46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7 counseling sessions per rolling year (case by case)</a:t>
          </a:r>
          <a:endParaRPr lang="en-US" dirty="0"/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endParaRPr lang="en-US"/>
        </a:p>
      </dgm:t>
      <dgm:extLst/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069BD-8FE1-41A2-8250-6A5514FE224C}" type="pres">
      <dgm:prSet presAssocID="{66039115-797B-304C-9FC0-EFABB1F21232}" presName="compNode" presStyleCnt="0"/>
      <dgm:spPr/>
      <dgm:t>
        <a:bodyPr/>
        <a:lstStyle/>
        <a:p>
          <a:endParaRPr lang="en-US"/>
        </a:p>
      </dgm:t>
    </dgm:pt>
    <dgm:pt modelId="{5E340066-1B2E-4C4E-80A2-97E86ABFA479}" type="pres">
      <dgm:prSet presAssocID="{66039115-797B-304C-9FC0-EFABB1F21232}" presName="iconBgRect" presStyleLbl="bgShp" presStyleIdx="0" presStyleCnt="4"/>
      <dgm:spPr/>
      <dgm:t>
        <a:bodyPr/>
        <a:lstStyle/>
        <a:p>
          <a:endParaRPr lang="en-US"/>
        </a:p>
      </dgm:t>
    </dgm:pt>
    <dgm:pt modelId="{F55B2F71-E638-412C-8147-FC7081E08B04}" type="pres">
      <dgm:prSet presAssocID="{66039115-797B-304C-9FC0-EFABB1F21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  <dgm:t>
        <a:bodyPr/>
        <a:lstStyle/>
        <a:p>
          <a:endParaRPr lang="en-US"/>
        </a:p>
      </dgm:t>
    </dgm:pt>
    <dgm:pt modelId="{E05AF25A-E676-44EA-BB66-F2100ACAD1CB}" type="pres">
      <dgm:prSet presAssocID="{66039115-797B-304C-9FC0-EFABB1F2123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B1D33AA-C75A-465A-93F0-2B3A7346088F}" type="pres">
      <dgm:prSet presAssocID="{D044F6BA-1D90-EC47-8A78-B9796198EC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41F504-B527-445D-81F6-4B59E813C4A0}" type="pres">
      <dgm:prSet presAssocID="{E39563C5-C199-4F5B-A899-8CC0710341A0}" presName="compNode" presStyleCnt="0"/>
      <dgm:spPr/>
      <dgm:t>
        <a:bodyPr/>
        <a:lstStyle/>
        <a:p>
          <a:endParaRPr lang="en-US"/>
        </a:p>
      </dgm:t>
    </dgm:pt>
    <dgm:pt modelId="{75512A68-FA50-4392-A441-C6EC352FE606}" type="pres">
      <dgm:prSet presAssocID="{E39563C5-C199-4F5B-A899-8CC0710341A0}" presName="iconBgRect" presStyleLbl="bgShp" presStyleIdx="1" presStyleCnt="4"/>
      <dgm:spPr/>
      <dgm:t>
        <a:bodyPr/>
        <a:lstStyle/>
        <a:p>
          <a:endParaRPr lang="en-US"/>
        </a:p>
      </dgm:t>
    </dgm:pt>
    <dgm:pt modelId="{C425A8E1-258A-4D4B-9D55-24376C0AB360}" type="pres">
      <dgm:prSet presAssocID="{E39563C5-C199-4F5B-A899-8CC0710341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  <dgm:t>
        <a:bodyPr/>
        <a:lstStyle/>
        <a:p>
          <a:endParaRPr lang="en-US"/>
        </a:p>
      </dgm:t>
    </dgm:pt>
    <dgm:pt modelId="{523C7F31-A7C1-43C9-AE27-AAE9100EE1FE}" type="pres">
      <dgm:prSet presAssocID="{E39563C5-C199-4F5B-A899-8CC0710341A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EB8DC13-2561-455C-A0BE-EE905F81836F}" type="pres">
      <dgm:prSet presAssocID="{BC971DAC-9BE2-44B2-ABE4-8099C777E9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5B68A9-1523-4F46-9B02-682098319643}" type="pres">
      <dgm:prSet presAssocID="{15B1A768-2666-4AB4-BDA7-F0E3C4160D59}" presName="compNode" presStyleCnt="0"/>
      <dgm:spPr/>
      <dgm:t>
        <a:bodyPr/>
        <a:lstStyle/>
        <a:p>
          <a:endParaRPr lang="en-US"/>
        </a:p>
      </dgm:t>
    </dgm:pt>
    <dgm:pt modelId="{2CA4BD4C-87EF-4944-9E57-97154B3B633C}" type="pres">
      <dgm:prSet presAssocID="{15B1A768-2666-4AB4-BDA7-F0E3C4160D59}" presName="iconBgRect" presStyleLbl="bgShp" presStyleIdx="2" presStyleCnt="4"/>
      <dgm:spPr/>
      <dgm:t>
        <a:bodyPr/>
        <a:lstStyle/>
        <a:p>
          <a:endParaRPr lang="en-US"/>
        </a:p>
      </dgm:t>
    </dgm:pt>
    <dgm:pt modelId="{D99F53AC-3AF2-437B-A5AB-1239ADEC0676}" type="pres">
      <dgm:prSet presAssocID="{15B1A768-2666-4AB4-BDA7-F0E3C4160D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  <dgm:t>
        <a:bodyPr/>
        <a:lstStyle/>
        <a:p>
          <a:endParaRPr lang="en-US"/>
        </a:p>
      </dgm:t>
    </dgm:pt>
    <dgm:pt modelId="{D203E058-79E0-456E-A0FD-258E317D3D6A}" type="pres">
      <dgm:prSet presAssocID="{15B1A768-2666-4AB4-BDA7-F0E3C4160D59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14F3AD-A362-45DF-80F5-2B8D1F566D80}" type="pres">
      <dgm:prSet presAssocID="{72FFCBD4-DD9D-4E06-81E4-54307F97A3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D20EE1-5DFF-4E16-802C-2448893CCB5A}" type="pres">
      <dgm:prSet presAssocID="{3AA5586A-C40E-4DDA-98A5-6545F36F46AB}" presName="compNode" presStyleCnt="0"/>
      <dgm:spPr/>
      <dgm:t>
        <a:bodyPr/>
        <a:lstStyle/>
        <a:p>
          <a:endParaRPr lang="en-US"/>
        </a:p>
      </dgm:t>
    </dgm:pt>
    <dgm:pt modelId="{7089FE6B-57E5-4306-8097-E758E000C828}" type="pres">
      <dgm:prSet presAssocID="{3AA5586A-C40E-4DDA-98A5-6545F36F46AB}" presName="iconBgRect" presStyleLbl="bgShp" presStyleIdx="3" presStyleCnt="4"/>
      <dgm:spPr/>
      <dgm:t>
        <a:bodyPr/>
        <a:lstStyle/>
        <a:p>
          <a:endParaRPr lang="en-US"/>
        </a:p>
      </dgm:t>
    </dgm:pt>
    <dgm:pt modelId="{41C0BC0F-FFD5-42B5-B952-9316B9364F6F}" type="pres">
      <dgm:prSet presAssocID="{3AA5586A-C40E-4DDA-98A5-6545F36F46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  <dgm:t>
        <a:bodyPr/>
        <a:lstStyle/>
        <a:p>
          <a:endParaRPr lang="en-US"/>
        </a:p>
      </dgm:t>
    </dgm:pt>
    <dgm:pt modelId="{7703AFE5-FAA2-4D8A-AEFA-D3C5CB41E5BC}" type="pres">
      <dgm:prSet presAssocID="{3AA5586A-C40E-4DDA-98A5-6545F36F46A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6CA71B7B-0F0A-4F9A-A0EC-CFB6FFD8DA98}" type="presOf" srcId="{15B1A768-2666-4AB4-BDA7-F0E3C4160D59}" destId="{D203E058-79E0-456E-A0FD-258E317D3D6A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65F7D3A9-7360-41F2-9288-DC394F90F4EC}" type="presOf" srcId="{3AA5586A-C40E-4DDA-98A5-6545F36F46AB}" destId="{7703AFE5-FAA2-4D8A-AEFA-D3C5CB41E5BC}" srcOrd="0" destOrd="0" presId="urn:microsoft.com/office/officeart/2018/2/layout/IconCircleList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3682502D-BD4B-4C8B-B999-4FE14243DA2F}" type="presOf" srcId="{E39563C5-C199-4F5B-A899-8CC0710341A0}" destId="{523C7F31-A7C1-43C9-AE27-AAE9100EE1FE}" srcOrd="0" destOrd="0" presId="urn:microsoft.com/office/officeart/2018/2/layout/IconCircleList"/>
    <dgm:cxn modelId="{C2028414-4E44-4009-9619-A3329463EBE6}" type="presOf" srcId="{66039115-797B-304C-9FC0-EFABB1F21232}" destId="{E05AF25A-E676-44EA-BB66-F2100ACAD1CB}" srcOrd="0" destOrd="0" presId="urn:microsoft.com/office/officeart/2018/2/layout/IconCircleList"/>
    <dgm:cxn modelId="{F500F212-B1E8-4177-88EB-379FE553E567}" type="presOf" srcId="{BC971DAC-9BE2-44B2-ABE4-8099C777E9C4}" destId="{CEB8DC13-2561-455C-A0BE-EE905F81836F}" srcOrd="0" destOrd="0" presId="urn:microsoft.com/office/officeart/2018/2/layout/IconCircleList"/>
    <dgm:cxn modelId="{9AA16E9C-4C36-43A5-A786-66256F4B87CC}" type="presOf" srcId="{D044F6BA-1D90-EC47-8A78-B9796198ECF5}" destId="{BB1D33AA-C75A-465A-93F0-2B3A7346088F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72DB18FF-BDCF-4526-AB7E-380701B71043}" type="presOf" srcId="{72FFCBD4-DD9D-4E06-81E4-54307F97A3F0}" destId="{8F14F3AD-A362-45DF-80F5-2B8D1F566D80}" srcOrd="0" destOrd="0" presId="urn:microsoft.com/office/officeart/2018/2/layout/IconCircleList"/>
    <dgm:cxn modelId="{BF36CAD1-B688-447E-A701-12D1A5EB1C61}" type="presParOf" srcId="{B80C9CF3-C6BB-48D7-8AE1-5002D62D3761}" destId="{326FDCF2-F375-4C3F-9814-C84BA9388F92}" srcOrd="0" destOrd="0" presId="urn:microsoft.com/office/officeart/2018/2/layout/IconCircleList"/>
    <dgm:cxn modelId="{FBFDC197-07BE-4C6F-83B2-02194176B69E}" type="presParOf" srcId="{326FDCF2-F375-4C3F-9814-C84BA9388F92}" destId="{174069BD-8FE1-41A2-8250-6A5514FE224C}" srcOrd="0" destOrd="0" presId="urn:microsoft.com/office/officeart/2018/2/layout/IconCircleList"/>
    <dgm:cxn modelId="{C5F01509-F7BC-425F-B296-A98C860A07F3}" type="presParOf" srcId="{174069BD-8FE1-41A2-8250-6A5514FE224C}" destId="{5E340066-1B2E-4C4E-80A2-97E86ABFA479}" srcOrd="0" destOrd="0" presId="urn:microsoft.com/office/officeart/2018/2/layout/IconCircleList"/>
    <dgm:cxn modelId="{6798BD59-DB22-44F4-9499-B795ECC6FB92}" type="presParOf" srcId="{174069BD-8FE1-41A2-8250-6A5514FE224C}" destId="{F55B2F71-E638-412C-8147-FC7081E08B04}" srcOrd="1" destOrd="0" presId="urn:microsoft.com/office/officeart/2018/2/layout/IconCircleList"/>
    <dgm:cxn modelId="{8ED6BB7E-069D-4BD0-874A-A765097C6426}" type="presParOf" srcId="{174069BD-8FE1-41A2-8250-6A5514FE224C}" destId="{5CDA7D5A-F452-463F-998B-177A76E8C08F}" srcOrd="2" destOrd="0" presId="urn:microsoft.com/office/officeart/2018/2/layout/IconCircleList"/>
    <dgm:cxn modelId="{6FA12472-3D68-4E1C-81AF-02DC5B01E334}" type="presParOf" srcId="{174069BD-8FE1-41A2-8250-6A5514FE224C}" destId="{E05AF25A-E676-44EA-BB66-F2100ACAD1CB}" srcOrd="3" destOrd="0" presId="urn:microsoft.com/office/officeart/2018/2/layout/IconCircleList"/>
    <dgm:cxn modelId="{2E917479-9046-4584-8A6D-BEC73C11FC76}" type="presParOf" srcId="{326FDCF2-F375-4C3F-9814-C84BA9388F92}" destId="{BB1D33AA-C75A-465A-93F0-2B3A7346088F}" srcOrd="1" destOrd="0" presId="urn:microsoft.com/office/officeart/2018/2/layout/IconCircleList"/>
    <dgm:cxn modelId="{A0B340C2-CAB3-4AD7-B651-672DD667AAD7}" type="presParOf" srcId="{326FDCF2-F375-4C3F-9814-C84BA9388F92}" destId="{D641F504-B527-445D-81F6-4B59E813C4A0}" srcOrd="2" destOrd="0" presId="urn:microsoft.com/office/officeart/2018/2/layout/IconCircleList"/>
    <dgm:cxn modelId="{FBFE3BE7-5577-4A5D-85CC-215287D3D6AD}" type="presParOf" srcId="{D641F504-B527-445D-81F6-4B59E813C4A0}" destId="{75512A68-FA50-4392-A441-C6EC352FE606}" srcOrd="0" destOrd="0" presId="urn:microsoft.com/office/officeart/2018/2/layout/IconCircleList"/>
    <dgm:cxn modelId="{E2CE3B82-49EF-49C5-869E-0F82B174F9E9}" type="presParOf" srcId="{D641F504-B527-445D-81F6-4B59E813C4A0}" destId="{C425A8E1-258A-4D4B-9D55-24376C0AB360}" srcOrd="1" destOrd="0" presId="urn:microsoft.com/office/officeart/2018/2/layout/IconCircleList"/>
    <dgm:cxn modelId="{FE67C476-DCF9-4F8A-ACDB-300B11852414}" type="presParOf" srcId="{D641F504-B527-445D-81F6-4B59E813C4A0}" destId="{9E9B2F2E-EF94-42A4-A2BE-0DEE20425DEE}" srcOrd="2" destOrd="0" presId="urn:microsoft.com/office/officeart/2018/2/layout/IconCircleList"/>
    <dgm:cxn modelId="{4CA023EA-A382-4DD9-9FA1-18E0D66061BD}" type="presParOf" srcId="{D641F504-B527-445D-81F6-4B59E813C4A0}" destId="{523C7F31-A7C1-43C9-AE27-AAE9100EE1FE}" srcOrd="3" destOrd="0" presId="urn:microsoft.com/office/officeart/2018/2/layout/IconCircleList"/>
    <dgm:cxn modelId="{26A45859-BDA1-42A1-B72D-E642F4519323}" type="presParOf" srcId="{326FDCF2-F375-4C3F-9814-C84BA9388F92}" destId="{CEB8DC13-2561-455C-A0BE-EE905F81836F}" srcOrd="3" destOrd="0" presId="urn:microsoft.com/office/officeart/2018/2/layout/IconCircleList"/>
    <dgm:cxn modelId="{9A1A1CE7-53B9-4F66-85DD-738EBE878B5F}" type="presParOf" srcId="{326FDCF2-F375-4C3F-9814-C84BA9388F92}" destId="{495B68A9-1523-4F46-9B02-682098319643}" srcOrd="4" destOrd="0" presId="urn:microsoft.com/office/officeart/2018/2/layout/IconCircleList"/>
    <dgm:cxn modelId="{51E1DD61-7673-4090-B8AB-CF4901AEC858}" type="presParOf" srcId="{495B68A9-1523-4F46-9B02-682098319643}" destId="{2CA4BD4C-87EF-4944-9E57-97154B3B633C}" srcOrd="0" destOrd="0" presId="urn:microsoft.com/office/officeart/2018/2/layout/IconCircleList"/>
    <dgm:cxn modelId="{747A4180-A006-422E-B421-0130C380E284}" type="presParOf" srcId="{495B68A9-1523-4F46-9B02-682098319643}" destId="{D99F53AC-3AF2-437B-A5AB-1239ADEC0676}" srcOrd="1" destOrd="0" presId="urn:microsoft.com/office/officeart/2018/2/layout/IconCircleList"/>
    <dgm:cxn modelId="{2B3206DF-6911-4471-9CE4-6E444117F923}" type="presParOf" srcId="{495B68A9-1523-4F46-9B02-682098319643}" destId="{EB4519A6-2EF6-4A3F-90AD-24C511B10908}" srcOrd="2" destOrd="0" presId="urn:microsoft.com/office/officeart/2018/2/layout/IconCircleList"/>
    <dgm:cxn modelId="{BFF8DE16-9137-451C-BFC4-D4EE82781F8E}" type="presParOf" srcId="{495B68A9-1523-4F46-9B02-682098319643}" destId="{D203E058-79E0-456E-A0FD-258E317D3D6A}" srcOrd="3" destOrd="0" presId="urn:microsoft.com/office/officeart/2018/2/layout/IconCircleList"/>
    <dgm:cxn modelId="{F6DE935E-6528-4A29-9FE2-2236A11FA3B5}" type="presParOf" srcId="{326FDCF2-F375-4C3F-9814-C84BA9388F92}" destId="{8F14F3AD-A362-45DF-80F5-2B8D1F566D80}" srcOrd="5" destOrd="0" presId="urn:microsoft.com/office/officeart/2018/2/layout/IconCircleList"/>
    <dgm:cxn modelId="{1E564FA9-F723-4479-8013-22D1426128B6}" type="presParOf" srcId="{326FDCF2-F375-4C3F-9814-C84BA9388F92}" destId="{BDD20EE1-5DFF-4E16-802C-2448893CCB5A}" srcOrd="6" destOrd="0" presId="urn:microsoft.com/office/officeart/2018/2/layout/IconCircleList"/>
    <dgm:cxn modelId="{794FF77C-CF66-43A6-AFF0-913CEF2D0C2A}" type="presParOf" srcId="{BDD20EE1-5DFF-4E16-802C-2448893CCB5A}" destId="{7089FE6B-57E5-4306-8097-E758E000C828}" srcOrd="0" destOrd="0" presId="urn:microsoft.com/office/officeart/2018/2/layout/IconCircleList"/>
    <dgm:cxn modelId="{091EE8DB-F92B-4CB3-ABD6-FFEB56B07A8B}" type="presParOf" srcId="{BDD20EE1-5DFF-4E16-802C-2448893CCB5A}" destId="{41C0BC0F-FFD5-42B5-B952-9316B9364F6F}" srcOrd="1" destOrd="0" presId="urn:microsoft.com/office/officeart/2018/2/layout/IconCircleList"/>
    <dgm:cxn modelId="{DAE7DE5D-0787-4DCA-83CB-B15B42A3D0EC}" type="presParOf" srcId="{BDD20EE1-5DFF-4E16-802C-2448893CCB5A}" destId="{392FDDC2-BC7A-49BF-88A1-7B4956AD8377}" srcOrd="2" destOrd="0" presId="urn:microsoft.com/office/officeart/2018/2/layout/IconCircleList"/>
    <dgm:cxn modelId="{03A77C2B-16FB-486D-9C1B-3FF393F2E432}" type="presParOf" srcId="{BDD20EE1-5DFF-4E16-802C-2448893CCB5A}" destId="{7703AFE5-FAA2-4D8A-AEFA-D3C5CB41E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8C4F7-DD86-40E4-BA83-6838C8E845B2}">
      <dgm:prSet phldrT="[Text]" custT="1"/>
      <dgm:spPr/>
      <dgm:t>
        <a:bodyPr/>
        <a:lstStyle/>
        <a:p>
          <a:r>
            <a:rPr lang="en-US" sz="1800" b="1" dirty="0" smtClean="0"/>
            <a:t>Create a work-life balance that better suits your life.</a:t>
          </a:r>
          <a:endParaRPr lang="en-US" sz="1800" b="1" dirty="0"/>
        </a:p>
      </dgm:t>
    </dgm:pt>
    <dgm:pt modelId="{4F4EFEB2-AE6B-4B4E-A388-E726479684C1}" type="parTrans" cxnId="{FDEC3F6B-F860-4E8B-8B14-455DBFCFBFB4}">
      <dgm:prSet/>
      <dgm:spPr/>
      <dgm:t>
        <a:bodyPr/>
        <a:lstStyle/>
        <a:p>
          <a:endParaRPr lang="en-US"/>
        </a:p>
      </dgm:t>
    </dgm:pt>
    <dgm:pt modelId="{BEE196C3-EEB3-4935-976F-A713EF603EEA}" type="sibTrans" cxnId="{FDEC3F6B-F860-4E8B-8B14-455DBFCFBFB4}">
      <dgm:prSet/>
      <dgm:spPr/>
      <dgm:t>
        <a:bodyPr/>
        <a:lstStyle/>
        <a:p>
          <a:endParaRPr lang="en-US"/>
        </a:p>
      </dgm:t>
    </dgm:pt>
    <dgm:pt modelId="{27C8F191-CB8B-4A89-9EDF-D94B6E4ADC92}">
      <dgm:prSet phldrT="[Text]" custT="1"/>
      <dgm:spPr/>
      <dgm:t>
        <a:bodyPr/>
        <a:lstStyle/>
        <a:p>
          <a:r>
            <a:rPr lang="en-US" sz="1400" b="1" dirty="0" smtClean="0"/>
            <a:t>Recognize what is currently working and not working</a:t>
          </a:r>
          <a:endParaRPr lang="en-US" sz="1400" b="1" dirty="0"/>
        </a:p>
      </dgm:t>
    </dgm:pt>
    <dgm:pt modelId="{8EFDF7C7-310E-4ED5-B739-2186FB69ED8A}" type="parTrans" cxnId="{4E26289A-3825-4A9C-991F-8AB8A7EFD597}">
      <dgm:prSet/>
      <dgm:spPr/>
      <dgm:t>
        <a:bodyPr/>
        <a:lstStyle/>
        <a:p>
          <a:endParaRPr lang="en-US"/>
        </a:p>
      </dgm:t>
    </dgm:pt>
    <dgm:pt modelId="{755F5D09-ECCD-4FC5-B350-FED951F57983}" type="sibTrans" cxnId="{4E26289A-3825-4A9C-991F-8AB8A7EFD597}">
      <dgm:prSet/>
      <dgm:spPr/>
      <dgm:t>
        <a:bodyPr/>
        <a:lstStyle/>
        <a:p>
          <a:endParaRPr lang="en-US"/>
        </a:p>
      </dgm:t>
    </dgm:pt>
    <dgm:pt modelId="{AEFF5EA2-6931-4098-96C8-31AE53CB425B}">
      <dgm:prSet phldrT="[Text]" custT="1"/>
      <dgm:spPr/>
      <dgm:t>
        <a:bodyPr/>
        <a:lstStyle/>
        <a:p>
          <a:r>
            <a:rPr lang="en-US" sz="1200" b="1" dirty="0" smtClean="0"/>
            <a:t>Identify changes you would like to make</a:t>
          </a:r>
          <a:endParaRPr lang="en-US" sz="1200" b="1" dirty="0"/>
        </a:p>
      </dgm:t>
    </dgm:pt>
    <dgm:pt modelId="{AC52CE11-07EF-42A7-A67A-2231908FD231}" type="parTrans" cxnId="{2D96128D-55F5-4B46-B071-9EA8CDCA9DCD}">
      <dgm:prSet/>
      <dgm:spPr/>
      <dgm:t>
        <a:bodyPr/>
        <a:lstStyle/>
        <a:p>
          <a:endParaRPr lang="en-US"/>
        </a:p>
      </dgm:t>
    </dgm:pt>
    <dgm:pt modelId="{FB25E557-3597-4AEA-B1FC-EA99A632BFB1}" type="sibTrans" cxnId="{2D96128D-55F5-4B46-B071-9EA8CDCA9DCD}">
      <dgm:prSet/>
      <dgm:spPr/>
      <dgm:t>
        <a:bodyPr/>
        <a:lstStyle/>
        <a:p>
          <a:endParaRPr lang="en-US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6EEB127-C2F5-4C0D-B108-CC2B3F78F4F1}" type="pres">
      <dgm:prSet presAssocID="{B388C4F7-DD86-40E4-BA83-6838C8E845B2}" presName="Parent" presStyleLbl="node0" presStyleIdx="0" presStyleCnt="1" custLinFactNeighborX="-705" custLinFactNeighborY="836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A0FF0D8-0AF7-44A4-833E-7EA23A507B5A}" type="pres">
      <dgm:prSet presAssocID="{B388C4F7-DD86-40E4-BA83-6838C8E845B2}" presName="Accent1" presStyleLbl="node1" presStyleIdx="0" presStyleCnt="13" custScaleX="511679" custScaleY="529053" custLinFactX="170720" custLinFactY="307942" custLinFactNeighborX="200000" custLinFactNeighborY="400000"/>
      <dgm:spPr/>
    </dgm:pt>
    <dgm:pt modelId="{F988BAF3-9DE2-4A25-84FE-B7C476401BC3}" type="pres">
      <dgm:prSet presAssocID="{B388C4F7-DD86-40E4-BA83-6838C8E845B2}" presName="Accent2" presStyleLbl="node1" presStyleIdx="1" presStyleCnt="13" custScaleX="535721" custScaleY="470893" custLinFactX="89201" custLinFactNeighborX="100000" custLinFactNeighborY="21348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 custLinFactNeighborX="10984" custLinFactNeighborY="-86972"/>
      <dgm:spPr/>
    </dgm:pt>
    <dgm:pt modelId="{282F7230-9226-4387-9620-3DC67223F95C}" type="pres">
      <dgm:prSet presAssocID="{B388C4F7-DD86-40E4-BA83-6838C8E845B2}" presName="Accent5" presStyleLbl="node1" presStyleIdx="4" presStyleCnt="13" custLinFactX="-60128" custLinFactY="-13666" custLinFactNeighborX="-100000" custLinFactNeighborY="-100000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3611" custLinFactNeighborY="-2091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X="100000" custLinFactY="-20524" custLinFactNeighborX="109647" custLinFactNeighborY="-100000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 custScaleX="286602" custScaleY="278560" custLinFactNeighborX="55595" custLinFactNeighborY="11815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-35580" custLinFactNeighborY="95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 custLinFactY="-120381" custLinFactNeighborX="4577" custLinFactNeighborY="-200000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 custLinFactX="300000" custLinFactY="100000" custLinFactNeighborX="320855" custLinFactNeighborY="14868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19065" y="894990"/>
          <a:ext cx="764666" cy="764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179645" y="1055570"/>
          <a:ext cx="443506" cy="443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947589" y="894990"/>
          <a:ext cx="1802428" cy="76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Free &amp; Confidential</a:t>
          </a:r>
          <a:endParaRPr lang="en-US" sz="1600" kern="1200" dirty="0"/>
        </a:p>
      </dsp:txBody>
      <dsp:txXfrm>
        <a:off x="947589" y="894990"/>
        <a:ext cx="1802428" cy="764666"/>
      </dsp:txXfrm>
    </dsp:sp>
    <dsp:sp modelId="{75512A68-FA50-4392-A441-C6EC352FE606}">
      <dsp:nvSpPr>
        <dsp:cNvPr id="0" name=""/>
        <dsp:cNvSpPr/>
      </dsp:nvSpPr>
      <dsp:spPr>
        <a:xfrm>
          <a:off x="3064077" y="894990"/>
          <a:ext cx="764666" cy="764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3224657" y="1055570"/>
          <a:ext cx="443506" cy="4435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3992601" y="894990"/>
          <a:ext cx="1802428" cy="76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Services via Telehealth</a:t>
          </a:r>
          <a:endParaRPr lang="en-US" sz="1600" kern="1200" dirty="0"/>
        </a:p>
      </dsp:txBody>
      <dsp:txXfrm>
        <a:off x="3992601" y="894990"/>
        <a:ext cx="1802428" cy="764666"/>
      </dsp:txXfrm>
    </dsp:sp>
    <dsp:sp modelId="{2CA4BD4C-87EF-4944-9E57-97154B3B633C}">
      <dsp:nvSpPr>
        <dsp:cNvPr id="0" name=""/>
        <dsp:cNvSpPr/>
      </dsp:nvSpPr>
      <dsp:spPr>
        <a:xfrm>
          <a:off x="19065" y="2339516"/>
          <a:ext cx="764666" cy="764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179645" y="2500096"/>
          <a:ext cx="443506" cy="4435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947589" y="2339516"/>
          <a:ext cx="1802428" cy="76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Individuals, families and couples</a:t>
          </a:r>
          <a:endParaRPr lang="en-US" sz="1600" kern="1200" dirty="0"/>
        </a:p>
      </dsp:txBody>
      <dsp:txXfrm>
        <a:off x="947589" y="2339516"/>
        <a:ext cx="1802428" cy="764666"/>
      </dsp:txXfrm>
    </dsp:sp>
    <dsp:sp modelId="{7089FE6B-57E5-4306-8097-E758E000C828}">
      <dsp:nvSpPr>
        <dsp:cNvPr id="0" name=""/>
        <dsp:cNvSpPr/>
      </dsp:nvSpPr>
      <dsp:spPr>
        <a:xfrm>
          <a:off x="3064077" y="2339516"/>
          <a:ext cx="764666" cy="764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3224657" y="2500096"/>
          <a:ext cx="443506" cy="4435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3992601" y="2339516"/>
          <a:ext cx="1802428" cy="76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 counseling sessions per rolling year (case by case)</a:t>
          </a:r>
          <a:endParaRPr lang="en-US" sz="1600" kern="1200" dirty="0"/>
        </a:p>
      </dsp:txBody>
      <dsp:txXfrm>
        <a:off x="3992601" y="2339516"/>
        <a:ext cx="1802428" cy="76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823600" y="499536"/>
          <a:ext cx="3188953" cy="3188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Create a work-life balance that better suits your life.</a:t>
          </a:r>
          <a:endParaRPr lang="en-US" sz="1800" b="1" kern="1200" dirty="0"/>
        </a:p>
      </dsp:txBody>
      <dsp:txXfrm>
        <a:off x="2290611" y="966537"/>
        <a:ext cx="2254931" cy="2254883"/>
      </dsp:txXfrm>
    </dsp:sp>
    <dsp:sp modelId="{8A0FF0D8-0AF7-44A4-833E-7EA23A507B5A}">
      <dsp:nvSpPr>
        <dsp:cNvPr id="0" name=""/>
        <dsp:cNvSpPr/>
      </dsp:nvSpPr>
      <dsp:spPr>
        <a:xfrm>
          <a:off x="4250391" y="1849037"/>
          <a:ext cx="1814708" cy="187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52240" y="2948144"/>
          <a:ext cx="1375734" cy="1210420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240238" y="1767057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4050347" y="338982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487577" y="539450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2089242" y="230201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396043" y="500260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Recognize what is currently working and not working</a:t>
          </a:r>
          <a:endParaRPr lang="en-US" sz="1400" b="1" kern="1200" dirty="0"/>
        </a:p>
      </dsp:txBody>
      <dsp:txXfrm>
        <a:off x="667099" y="771230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4050350" y="41536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729561" y="2152067"/>
          <a:ext cx="1837439" cy="1785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4541271" y="203521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Identify changes you would like to make</a:t>
          </a:r>
          <a:endParaRPr lang="en-US" sz="1200" b="1" kern="1200" dirty="0"/>
        </a:p>
      </dsp:txBody>
      <dsp:txXfrm>
        <a:off x="4836360" y="498516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799805" y="19719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2321905" y="348741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288435" y="3121589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O5I0p3IuiQ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kO5I0p3IuiQ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PR3o6Hnf2g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MPR3o6Hnf2g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ko5i0p3iuiq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sther.Horowitz@Colorado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Work-Life Balance Through Mindfulness: Recreate Your Work-Life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Esther Horowitz, MA. LPC Candidate. FSAP Staff counselor and intake coordinator. 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Bilingual Spanish/English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Sewing mindfulness and work-life balance: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Take care of your nervous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do I encounter the things I have to do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Breathing</a:t>
            </a:r>
            <a:endParaRPr lang="en-US" dirty="0"/>
          </a:p>
          <a:p>
            <a:r>
              <a:rPr lang="en-US" dirty="0"/>
              <a:t>Slowing down / </a:t>
            </a:r>
            <a:r>
              <a:rPr lang="en-US" dirty="0" smtClean="0"/>
              <a:t>Movement</a:t>
            </a:r>
            <a:endParaRPr lang="en-US" dirty="0" smtClean="0"/>
          </a:p>
          <a:p>
            <a:r>
              <a:rPr lang="en-US" dirty="0" smtClean="0"/>
              <a:t>Mantra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3" y="1862914"/>
            <a:ext cx="4722813" cy="576262"/>
          </a:xfrm>
        </p:spPr>
        <p:txBody>
          <a:bodyPr/>
          <a:lstStyle/>
          <a:p>
            <a:pPr algn="ctr"/>
            <a:r>
              <a:rPr lang="en-US" dirty="0" smtClean="0"/>
              <a:t>Create a routine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Transitions</a:t>
            </a:r>
          </a:p>
          <a:p>
            <a:r>
              <a:rPr lang="en-US" dirty="0" smtClean="0"/>
              <a:t>Rest</a:t>
            </a:r>
          </a:p>
          <a:p>
            <a:r>
              <a:rPr lang="en-US" dirty="0" smtClean="0"/>
              <a:t>What keeps me on my path – what brings me back to my path?</a:t>
            </a:r>
          </a:p>
          <a:p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my path (think of values)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99" y="4459240"/>
            <a:ext cx="2828850" cy="2334150"/>
          </a:xfrm>
          <a:prstGeom prst="rect">
            <a:avLst/>
          </a:prstGeom>
        </p:spPr>
      </p:pic>
      <p:sp>
        <p:nvSpPr>
          <p:cNvPr id="8" name="Flowchart: Magnetic Disk 7"/>
          <p:cNvSpPr/>
          <p:nvPr/>
        </p:nvSpPr>
        <p:spPr>
          <a:xfrm>
            <a:off x="7793878" y="2870201"/>
            <a:ext cx="3381439" cy="1546502"/>
          </a:xfrm>
          <a:prstGeom prst="flowChartMagneticDisk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dist="50800" dir="5400000" sx="20000" sy="20000" algn="ctr" rotWithShape="0">
              <a:srgbClr val="000000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act as a container =Safety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Sewing</a:t>
            </a:r>
            <a:r>
              <a:rPr lang="en-US" dirty="0" smtClean="0"/>
              <a:t> </a:t>
            </a:r>
            <a:r>
              <a:rPr lang="en-US" dirty="0"/>
              <a:t>mindfulness and work-life balance: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Narrate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do I speak to myself?</a:t>
            </a:r>
            <a:endParaRPr lang="en-US" dirty="0"/>
          </a:p>
          <a:p>
            <a:r>
              <a:rPr lang="en-US" dirty="0" smtClean="0"/>
              <a:t>Do I accompany myself? “I”, “you”, “us”</a:t>
            </a:r>
          </a:p>
          <a:p>
            <a:r>
              <a:rPr lang="en-US" dirty="0" smtClean="0"/>
              <a:t>What is my intention behind this?</a:t>
            </a:r>
          </a:p>
          <a:p>
            <a:r>
              <a:rPr lang="en-US" dirty="0" smtClean="0"/>
              <a:t>Who am I doing this for? – Stay curious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Acknowledge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That I am not a robot</a:t>
            </a:r>
          </a:p>
          <a:p>
            <a:r>
              <a:rPr lang="en-US" sz="2000" dirty="0" smtClean="0"/>
              <a:t>I am part of nature – I am organic</a:t>
            </a:r>
          </a:p>
          <a:p>
            <a:r>
              <a:rPr lang="en-US" sz="2000" dirty="0" smtClean="0"/>
              <a:t>Bring in compassion</a:t>
            </a:r>
          </a:p>
          <a:p>
            <a:r>
              <a:rPr lang="en-US" sz="2000" dirty="0" smtClean="0"/>
              <a:t>Ask for help</a:t>
            </a:r>
          </a:p>
          <a:p>
            <a:r>
              <a:rPr lang="en-US" sz="2000" dirty="0" smtClean="0"/>
              <a:t>Accept help</a:t>
            </a:r>
          </a:p>
          <a:p>
            <a:r>
              <a:rPr lang="en-US" sz="2000" dirty="0" smtClean="0"/>
              <a:t>Take </a:t>
            </a:r>
            <a:r>
              <a:rPr lang="en-US" sz="2000" dirty="0" smtClean="0"/>
              <a:t>time </a:t>
            </a:r>
            <a:r>
              <a:rPr lang="en-US" sz="2000" dirty="0" smtClean="0"/>
              <a:t>to understand and get to know what I need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83" y="4406449"/>
            <a:ext cx="4277371" cy="24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may have your eyes open or closed, you may choose to open them at any time, or close them at any time.</a:t>
            </a:r>
          </a:p>
          <a:p>
            <a:r>
              <a:rPr lang="en-US" dirty="0"/>
              <a:t>You may turn your videos off.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525" y="1251930"/>
            <a:ext cx="799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Mindfulness video: https://</a:t>
            </a:r>
            <a:r>
              <a:rPr lang="en-US" dirty="0">
                <a:hlinkClick r:id="rId3"/>
              </a:rPr>
              <a:t>www.youtube.com/watch?v=kO5I0p3IuiQ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2174" y="1681514"/>
            <a:ext cx="821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note of what you would like to apply to your own life</a:t>
            </a:r>
            <a:endParaRPr lang="en-US" dirty="0"/>
          </a:p>
        </p:txBody>
      </p:sp>
      <p:pic>
        <p:nvPicPr>
          <p:cNvPr id="6" name="kO5I0p3Iui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53528" y="2138009"/>
            <a:ext cx="4692217" cy="26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am I aware of now?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210453"/>
            <a:ext cx="4995332" cy="3649133"/>
          </a:xfrm>
        </p:spPr>
        <p:txBody>
          <a:bodyPr/>
          <a:lstStyle/>
          <a:p>
            <a:r>
              <a:rPr lang="en-US" dirty="0" smtClean="0"/>
              <a:t>Looking back at your pie chart, notice where you would like to make changes, and what type of changes these would be.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436" y="1518886"/>
            <a:ext cx="6278061" cy="5032268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2"/>
            <a:ext cx="10066070" cy="1133282"/>
          </a:xfrm>
        </p:spPr>
        <p:txBody>
          <a:bodyPr/>
          <a:lstStyle/>
          <a:p>
            <a:pPr algn="ctr"/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57675"/>
            <a:ext cx="10131428" cy="38335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 care of your </a:t>
            </a:r>
            <a:r>
              <a:rPr lang="en-US" dirty="0" smtClean="0"/>
              <a:t>nervous system – Think in terms of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a routine that works for </a:t>
            </a:r>
            <a:r>
              <a:rPr lang="en-US" dirty="0" smtClean="0"/>
              <a:t>you (create a container that feels safe)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Communicate with yourself – accompany yourself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Practice </a:t>
            </a:r>
            <a:r>
              <a:rPr lang="en-US" dirty="0"/>
              <a:t>mindfulness (soon you will catch yourself doing something mindfully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am I making time for? What am I not taking time for?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Observe, take mental notes, make changes, repeat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Stay curious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263" y="5259334"/>
            <a:ext cx="667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Work-life balance video: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>
                <a:hlinkClick r:id="rId3"/>
              </a:rPr>
              <a:t>www.youtube.com/watch?v=MPR3o6Hnf2g</a:t>
            </a:r>
            <a:endParaRPr lang="en-US" dirty="0"/>
          </a:p>
        </p:txBody>
      </p:sp>
      <p:pic>
        <p:nvPicPr>
          <p:cNvPr id="5" name="MPR3o6Hnf2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39345" y="4291491"/>
            <a:ext cx="4414982" cy="2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Authors/Theories </a:t>
            </a:r>
            <a:r>
              <a:rPr lang="en-US" dirty="0"/>
              <a:t>you may want to look into: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Jack </a:t>
            </a:r>
            <a:r>
              <a:rPr lang="en-US" dirty="0" err="1"/>
              <a:t>Kornfield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Stephen </a:t>
            </a:r>
            <a:r>
              <a:rPr lang="en-US" dirty="0" err="1"/>
              <a:t>Porges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Deepak Chopra</a:t>
            </a:r>
          </a:p>
          <a:p>
            <a:pPr marL="0" indent="0" algn="ctr">
              <a:buNone/>
            </a:pPr>
            <a:r>
              <a:rPr lang="en-US" dirty="0" smtClean="0"/>
              <a:t>Clarissa </a:t>
            </a:r>
            <a:r>
              <a:rPr lang="en-US" dirty="0" err="1"/>
              <a:t>Pinkola</a:t>
            </a:r>
            <a:r>
              <a:rPr lang="en-US" dirty="0"/>
              <a:t> Estes</a:t>
            </a:r>
          </a:p>
          <a:p>
            <a:pPr marL="0" indent="0" algn="ctr">
              <a:buNone/>
            </a:pPr>
            <a:r>
              <a:rPr lang="en-US" dirty="0"/>
              <a:t>Don Miguel Ruiz</a:t>
            </a:r>
          </a:p>
          <a:p>
            <a:pPr marL="0" indent="0" algn="ctr">
              <a:buNone/>
            </a:pPr>
            <a:r>
              <a:rPr lang="en-US" dirty="0"/>
              <a:t>Don Miguel Ruiz </a:t>
            </a:r>
            <a:r>
              <a:rPr lang="en-US" dirty="0" smtClean="0"/>
              <a:t>Jr</a:t>
            </a:r>
          </a:p>
          <a:p>
            <a:pPr marL="0" indent="0" algn="ctr">
              <a:buNone/>
            </a:pPr>
            <a:r>
              <a:rPr lang="en-US" dirty="0" smtClean="0"/>
              <a:t>Stan </a:t>
            </a:r>
            <a:r>
              <a:rPr lang="en-US" dirty="0" err="1" smtClean="0"/>
              <a:t>Tatkin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Gabor Mate</a:t>
            </a:r>
          </a:p>
          <a:p>
            <a:pPr marL="0" indent="0" algn="ctr">
              <a:buNone/>
            </a:pPr>
            <a:r>
              <a:rPr lang="en-US" dirty="0" err="1" smtClean="0"/>
              <a:t>Prochaska</a:t>
            </a:r>
            <a:r>
              <a:rPr lang="en-US" dirty="0" smtClean="0"/>
              <a:t> &amp; </a:t>
            </a:r>
            <a:r>
              <a:rPr lang="en-US" dirty="0" err="1" smtClean="0"/>
              <a:t>DiClemente’s</a:t>
            </a:r>
            <a:r>
              <a:rPr lang="en-US" dirty="0" smtClean="0"/>
              <a:t> Stages of Change</a:t>
            </a:r>
          </a:p>
          <a:p>
            <a:pPr marL="0" indent="0" algn="ctr">
              <a:buNone/>
            </a:pPr>
            <a:r>
              <a:rPr lang="en-US" dirty="0" smtClean="0"/>
              <a:t>S.M.A.R.T Goals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711872" cy="5948218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ABC Me. (2018, </a:t>
            </a:r>
            <a:r>
              <a:rPr lang="en-US" sz="3200" cap="none" dirty="0" err="1" smtClean="0"/>
              <a:t>july</a:t>
            </a:r>
            <a:r>
              <a:rPr lang="en-US" sz="3200" cap="none" dirty="0" smtClean="0"/>
              <a:t> 7). </a:t>
            </a:r>
            <a:r>
              <a:rPr lang="en-US" sz="3200" i="1" cap="none" dirty="0" smtClean="0"/>
              <a:t>What is mindfulness? / The mindfulness toolkit.</a:t>
            </a:r>
            <a:r>
              <a:rPr lang="en-US" sz="3200" cap="none" dirty="0" smtClean="0"/>
              <a:t> (Video). YouTube. </a:t>
            </a:r>
            <a:r>
              <a:rPr lang="en-US" sz="3200" cap="none" dirty="0" smtClean="0">
                <a:hlinkClick r:id="rId2"/>
              </a:rPr>
              <a:t>Https://www.Youtube.Com/watch?App=desktop&amp;v=ko5i0p3iuiq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 smtClean="0"/>
              <a:t>The School of Life. (2015). Work-Life Balance. (Video). </a:t>
            </a:r>
            <a:r>
              <a:rPr lang="en-US" sz="3200" cap="none" dirty="0"/>
              <a:t>YouTube.</a:t>
            </a:r>
            <a:br>
              <a:rPr lang="en-US" sz="3200" cap="none" dirty="0"/>
            </a:br>
            <a:r>
              <a:rPr lang="en-US" sz="3200" cap="none" dirty="0"/>
              <a:t>https://www.youtube.com/watch?app=desktop&amp;v=MPR3o6Hnf2g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/>
              <a:t/>
            </a:r>
            <a:br>
              <a:rPr lang="en-US" sz="3200" cap="none" dirty="0"/>
            </a:b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59530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4"/>
              </a:rPr>
              <a:t>Esther.Horowitz@Colorado.edu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fsapintake@Colorado.edu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House-keeping/Logistics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175082"/>
            <a:ext cx="7516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have your videos on or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eat, lay down, walk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Worksheets – hard copy or on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Chat </a:t>
            </a:r>
            <a:r>
              <a:rPr lang="en-US" dirty="0" smtClean="0"/>
              <a:t>for Alyssa or myself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have time to share our ideas/experiences out 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minutes to fill out a quick evaluation of the workshop at the 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Faculty and Staff Assistance Program (FSAP)</a:t>
            </a:r>
            <a:endParaRPr lang="ru-RU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197906"/>
              </p:ext>
            </p:extLst>
          </p:nvPr>
        </p:nvGraphicFramePr>
        <p:xfrm>
          <a:off x="674610" y="1383369"/>
          <a:ext cx="5814096" cy="399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020" y="4945390"/>
            <a:ext cx="288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Referral List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020" y="5332995"/>
            <a:ext cx="43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Bilingual Spanish/English counseling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019" y="5678039"/>
            <a:ext cx="979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female identified counselors and 1 male identified counselor. (Family will be growing soon!)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8652" y="6031360"/>
            <a:ext cx="5632488" cy="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Trainings/workshops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ght sky with mountains on the horizon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3173447"/>
              </p:ext>
            </p:extLst>
          </p:nvPr>
        </p:nvGraphicFramePr>
        <p:xfrm>
          <a:off x="2655893" y="1566333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60898" y="3872361"/>
            <a:ext cx="1368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Apply quick practices to better your work-life balance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9765" y="4217492"/>
            <a:ext cx="1347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Learn some mindfulness techniques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92009" y="4956156"/>
            <a:ext cx="93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Integration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526379" y="3966008"/>
            <a:ext cx="1859986" cy="187749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9732" y="4340903"/>
            <a:ext cx="1514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 Educational</a:t>
            </a:r>
            <a:endParaRPr lang="en-US" dirty="0"/>
          </a:p>
          <a:p>
            <a:pPr algn="ctr"/>
            <a:r>
              <a:rPr lang="en-US" dirty="0" smtClean="0"/>
              <a:t>- Hands </a:t>
            </a:r>
            <a:r>
              <a:rPr lang="en-US" dirty="0"/>
              <a:t>on</a:t>
            </a:r>
          </a:p>
          <a:p>
            <a:pPr algn="ctr"/>
            <a:r>
              <a:rPr lang="en-US" dirty="0" smtClean="0"/>
              <a:t>- Community  Building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been told so far: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670" y="1769283"/>
            <a:ext cx="10166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Stick to your schedule as much as you can (especially when living with children)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Exercise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Eat healthy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with loved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22442" y="2797305"/>
            <a:ext cx="3619726" cy="335460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9257" y="3433300"/>
            <a:ext cx="258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come up with something new together?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9257" y="4439713"/>
            <a:ext cx="27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Lets come up with something new together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040227" y="4079631"/>
            <a:ext cx="346282" cy="438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mindfulness into what is here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200" dirty="0"/>
              <a:t>This is a big deal!</a:t>
            </a:r>
          </a:p>
          <a:p>
            <a:endParaRPr lang="en-US" sz="2200" dirty="0"/>
          </a:p>
          <a:p>
            <a:r>
              <a:rPr lang="en-US" sz="2200" dirty="0"/>
              <a:t>I did not sign up for this!</a:t>
            </a:r>
          </a:p>
          <a:p>
            <a:endParaRPr lang="en-US" sz="2200" dirty="0"/>
          </a:p>
          <a:p>
            <a:r>
              <a:rPr lang="en-US" sz="2200" dirty="0"/>
              <a:t>Uncertainty may lead us and others to act, think, and feel in ways that may be new, old, or curious to us</a:t>
            </a:r>
            <a:r>
              <a:rPr lang="en-US" sz="2200" dirty="0" smtClean="0"/>
              <a:t>. – Nervous System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Yes, we are all in this together, but no one experience is the same as someone else’s.</a:t>
            </a:r>
          </a:p>
          <a:p>
            <a:endParaRPr lang="en-US" sz="2200" dirty="0"/>
          </a:p>
          <a:p>
            <a:r>
              <a:rPr lang="en-US" sz="2200" dirty="0"/>
              <a:t>Look at how I have come to feel a little more comfortable, and settled with life now.</a:t>
            </a:r>
          </a:p>
          <a:p>
            <a:endParaRPr lang="en-US" sz="2200" dirty="0"/>
          </a:p>
          <a:p>
            <a:r>
              <a:rPr lang="en-US" sz="2200" dirty="0"/>
              <a:t>Can I give myself space to just be?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63" y="2141538"/>
            <a:ext cx="364966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am I here today?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am I struggling with the most when it comes to work-life balance?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questions do I have about work-life balance?</a:t>
            </a:r>
          </a:p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85801" y="2133669"/>
            <a:ext cx="2425307" cy="1832964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2937983" y="4159613"/>
            <a:ext cx="2645808" cy="14386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Pie Chart activity</a:t>
            </a:r>
            <a:br>
              <a:rPr lang="en-US" dirty="0" smtClean="0"/>
            </a:br>
            <a:r>
              <a:rPr lang="en-US" sz="2200" dirty="0"/>
              <a:t>Use the circle in your worksheets to show what your work-life currently looks like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 descr="Chart">
            <a:extLst>
              <a:ext uri="{FF2B5EF4-FFF2-40B4-BE49-F238E27FC236}">
                <a16:creationId xmlns:a16="http://schemas.microsoft.com/office/drawing/2014/main" id="{B969B0A3-888C-49AE-AB43-78DF29C9B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12001"/>
              </p:ext>
            </p:extLst>
          </p:nvPr>
        </p:nvGraphicFramePr>
        <p:xfrm>
          <a:off x="612117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Values: What is important to 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9223" y="2586840"/>
            <a:ext cx="4158885" cy="299161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your worksheet to write down what is important to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62041dc-9b46-4b2a-8053-081279177b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829339621EE4C8A82C2617B3C5EAC" ma:contentTypeVersion="10" ma:contentTypeDescription="Create a new document." ma:contentTypeScope="" ma:versionID="1290709b803dcadb1f52ecef06e62641">
  <xsd:schema xmlns:xsd="http://www.w3.org/2001/XMLSchema" xmlns:xs="http://www.w3.org/2001/XMLSchema" xmlns:p="http://schemas.microsoft.com/office/2006/metadata/properties" xmlns:ns2="162041dc-9b46-4b2a-8053-081279177bc2" xmlns:ns3="0402a7ad-eb87-4005-bcff-97842f6f84ff" targetNamespace="http://schemas.microsoft.com/office/2006/metadata/properties" ma:root="true" ma:fieldsID="665661bfb51c50810cb87cdfbc04cdb1" ns2:_="" ns3:_="">
    <xsd:import namespace="162041dc-9b46-4b2a-8053-081279177bc2"/>
    <xsd:import namespace="0402a7ad-eb87-4005-bcff-97842f6f8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041dc-9b46-4b2a-8053-081279177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2a7ad-eb87-4005-bcff-97842f6f8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5B3C4-7FB6-414C-8C24-8862C0E6C9F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25f1828-6bcb-4ec4-8eb0-cf25dbb39167"/>
    <ds:schemaRef ds:uri="http://purl.org/dc/elements/1.1/"/>
    <ds:schemaRef ds:uri="http://schemas.microsoft.com/office/2006/metadata/properties"/>
    <ds:schemaRef ds:uri="339a7bcd-0c5e-4b65-a39d-b4e90787ba8e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6A1F1-FEAF-452F-BFE2-697E9AD449DA}"/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0</TotalTime>
  <Words>821</Words>
  <Application>Microsoft Office PowerPoint</Application>
  <PresentationFormat>Widescreen</PresentationFormat>
  <Paragraphs>130</Paragraphs>
  <Slides>17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Work-Life Balance Through Mindfulness: Recreate Your Work-Life Balance</vt:lpstr>
      <vt:lpstr>House-keeping/Logistics</vt:lpstr>
      <vt:lpstr>Faculty and Staff Assistance Program (FSAP)</vt:lpstr>
      <vt:lpstr>Overview</vt:lpstr>
      <vt:lpstr>What we have been told so far:</vt:lpstr>
      <vt:lpstr>Bringing mindfulness into what is here today</vt:lpstr>
      <vt:lpstr>Initial questions</vt:lpstr>
      <vt:lpstr>Pie Chart activity Use the circle in your worksheets to show what your work-life currently looks like </vt:lpstr>
      <vt:lpstr>Values: What is important to me?</vt:lpstr>
      <vt:lpstr>Sewing mindfulness and work-life balance:</vt:lpstr>
      <vt:lpstr>Sewing mindfulness and work-life balance:</vt:lpstr>
      <vt:lpstr>Mindfulness exercise</vt:lpstr>
      <vt:lpstr>What am I aware of now?</vt:lpstr>
      <vt:lpstr>IN CLOSING</vt:lpstr>
      <vt:lpstr>Authors/Theories you may want to look into: </vt:lpstr>
      <vt:lpstr>ABC Me. (2018, july 7). What is mindfulness? / The mindfulness toolkit. (Video). YouTube. Https://www.Youtube.Com/watch?App=desktop&amp;v=ko5i0p3iuiq  The School of Life. (2015). Work-Life Balance. (Video). YouTube. https://www.youtube.com/watch?app=desktop&amp;v=MPR3o6Hnf2g  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2020-12-07T19:40:35Z</dcterms:created>
  <dcterms:modified xsi:type="dcterms:W3CDTF">2020-12-10T15:56:03Z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0x010100760829339621EE4C8A82C2617B3C5EAC</vt:lpwstr>
  </property>
</Properties>
</file>