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9" r:id="rId2"/>
    <p:sldId id="291" r:id="rId3"/>
    <p:sldId id="283" r:id="rId4"/>
    <p:sldId id="260" r:id="rId5"/>
    <p:sldId id="279" r:id="rId6"/>
    <p:sldId id="289" r:id="rId7"/>
    <p:sldId id="294" r:id="rId8"/>
    <p:sldId id="290" r:id="rId9"/>
    <p:sldId id="295" r:id="rId10"/>
    <p:sldId id="281" r:id="rId11"/>
    <p:sldId id="292" r:id="rId12"/>
    <p:sldId id="261" r:id="rId13"/>
    <p:sldId id="278" r:id="rId14"/>
  </p:sldIdLst>
  <p:sldSz cx="12192000" cy="6858000"/>
  <p:notesSz cx="6858000" cy="9144000"/>
  <p:embeddedFontLst>
    <p:embeddedFont>
      <p:font typeface="Arial Black" panose="020B0A04020102020204" pitchFamily="34" charset="0"/>
      <p:regular r:id="rId16"/>
      <p:bold r:id="rId17"/>
    </p:embeddedFont>
    <p:embeddedFont>
      <p:font typeface="Calibri" panose="020F0502020204030204" pitchFamily="34"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51" autoAdjust="0"/>
  </p:normalViewPr>
  <p:slideViewPr>
    <p:cSldViewPr snapToGrid="0">
      <p:cViewPr varScale="1">
        <p:scale>
          <a:sx n="79" d="100"/>
          <a:sy n="79" d="100"/>
        </p:scale>
        <p:origin x="1178" y="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Ginny</a:t>
            </a:r>
            <a:endParaRPr sz="1200" b="0" i="0" u="none" strike="noStrike" cap="none">
              <a:solidFill>
                <a:schemeClr val="dk1"/>
              </a:solidFill>
              <a:latin typeface="Calibri"/>
              <a:ea typeface="Calibri"/>
              <a:cs typeface="Calibri"/>
              <a:sym typeface="Calibri"/>
            </a:endParaRPr>
          </a:p>
        </p:txBody>
      </p:sp>
      <p:sp>
        <p:nvSpPr>
          <p:cNvPr id="111" name="Google Shape;11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355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61bfd75cc3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61bfd75cc3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g61bfd75cc3_1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BAM programs?  </a:t>
            </a:r>
            <a:r>
              <a:rPr lang="en-US" dirty="0" err="1"/>
              <a:t>Xxxx</a:t>
            </a:r>
            <a:r>
              <a:rPr lang="en-US" dirty="0"/>
              <a:t>  </a:t>
            </a:r>
            <a:r>
              <a:rPr lang="en-US" dirty="0" err="1"/>
              <a:t>Structur</a:t>
            </a:r>
            <a:r>
              <a:rPr lang="en-US" dirty="0"/>
              <a:t> has changed since inception… I mention this only because students during that time were subject to different polices, processes, procedure.  You may receive queries from past students or see transcripts of BAM students that appear different.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6125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4a7137921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4a7137921_1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 name="Google Shape;119;g44a7137921_1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February 1, March 1, October 1</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240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graduate May 2023 with Bachelor’s, can start Summer 23, Fall 23, or Spring 22.  So no Leave of Absence between but can select start term within 3 semester timeframe of </a:t>
            </a:r>
            <a:r>
              <a:rPr lang="en-US" dirty="0" err="1"/>
              <a:t>LoA</a:t>
            </a:r>
            <a:endParaRPr lang="en-US" dirty="0"/>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Query can be run to view student submissions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5086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7323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142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4807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658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 name="Google Shape;26;p3"/>
          <p:cNvSpPr txBox="1">
            <a:spLocks noGrp="1"/>
          </p:cNvSpPr>
          <p:nvPr>
            <p:ph type="body" idx="1"/>
          </p:nvPr>
        </p:nvSpPr>
        <p:spPr>
          <a:xfrm>
            <a:off x="838200" y="1825625"/>
            <a:ext cx="10515600" cy="416312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 name="Google Shape;27;p3"/>
          <p:cNvSpPr txBox="1">
            <a:spLocks noGrp="1"/>
          </p:cNvSpPr>
          <p:nvPr>
            <p:ph type="dt" idx="10"/>
          </p:nvPr>
        </p:nvSpPr>
        <p:spPr>
          <a:xfrm>
            <a:off x="2763982" y="6356350"/>
            <a:ext cx="81741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3"/>
          <p:cNvSpPr txBox="1">
            <a:spLocks noGrp="1"/>
          </p:cNvSpPr>
          <p:nvPr>
            <p:ph type="sldNum" idx="12"/>
          </p:nvPr>
        </p:nvSpPr>
        <p:spPr>
          <a:xfrm>
            <a:off x="8610600" y="6356350"/>
            <a:ext cx="68292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0" marR="0" lvl="1" indent="0" algn="l" rtl="0">
              <a:spcBef>
                <a:spcPts val="0"/>
              </a:spcBef>
              <a:buNone/>
              <a:defRPr sz="1200" b="0" i="0" u="none" strike="noStrike" cap="none">
                <a:solidFill>
                  <a:srgbClr val="888888"/>
                </a:solidFill>
                <a:latin typeface="Arial"/>
                <a:ea typeface="Arial"/>
                <a:cs typeface="Arial"/>
                <a:sym typeface="Arial"/>
              </a:defRPr>
            </a:lvl2pPr>
            <a:lvl3pPr marL="0" marR="0" lvl="2" indent="0" algn="l" rtl="0">
              <a:spcBef>
                <a:spcPts val="0"/>
              </a:spcBef>
              <a:buNone/>
              <a:defRPr sz="1200" b="0" i="0" u="none" strike="noStrike" cap="none">
                <a:solidFill>
                  <a:srgbClr val="888888"/>
                </a:solidFill>
                <a:latin typeface="Arial"/>
                <a:ea typeface="Arial"/>
                <a:cs typeface="Arial"/>
                <a:sym typeface="Arial"/>
              </a:defRPr>
            </a:lvl3pPr>
            <a:lvl4pPr marL="0" marR="0" lvl="3" indent="0" algn="l" rtl="0">
              <a:spcBef>
                <a:spcPts val="0"/>
              </a:spcBef>
              <a:buNone/>
              <a:defRPr sz="1200" b="0" i="0" u="none" strike="noStrike" cap="none">
                <a:solidFill>
                  <a:srgbClr val="888888"/>
                </a:solidFill>
                <a:latin typeface="Arial"/>
                <a:ea typeface="Arial"/>
                <a:cs typeface="Arial"/>
                <a:sym typeface="Arial"/>
              </a:defRPr>
            </a:lvl4pPr>
            <a:lvl5pPr marL="0" marR="0" lvl="4" indent="0" algn="l" rtl="0">
              <a:spcBef>
                <a:spcPts val="0"/>
              </a:spcBef>
              <a:buNone/>
              <a:defRPr sz="1200" b="0" i="0" u="none" strike="noStrike" cap="none">
                <a:solidFill>
                  <a:srgbClr val="888888"/>
                </a:solidFill>
                <a:latin typeface="Arial"/>
                <a:ea typeface="Arial"/>
                <a:cs typeface="Arial"/>
                <a:sym typeface="Arial"/>
              </a:defRPr>
            </a:lvl5pPr>
            <a:lvl6pPr marL="0" marR="0" lvl="5" indent="0" algn="l" rtl="0">
              <a:spcBef>
                <a:spcPts val="0"/>
              </a:spcBef>
              <a:buNone/>
              <a:defRPr sz="1200" b="0" i="0" u="none" strike="noStrike" cap="none">
                <a:solidFill>
                  <a:srgbClr val="888888"/>
                </a:solidFill>
                <a:latin typeface="Arial"/>
                <a:ea typeface="Arial"/>
                <a:cs typeface="Arial"/>
                <a:sym typeface="Arial"/>
              </a:defRPr>
            </a:lvl6pPr>
            <a:lvl7pPr marL="0" marR="0" lvl="6" indent="0" algn="l" rtl="0">
              <a:spcBef>
                <a:spcPts val="0"/>
              </a:spcBef>
              <a:buNone/>
              <a:defRPr sz="1200" b="0" i="0" u="none" strike="noStrike" cap="none">
                <a:solidFill>
                  <a:srgbClr val="888888"/>
                </a:solidFill>
                <a:latin typeface="Arial"/>
                <a:ea typeface="Arial"/>
                <a:cs typeface="Arial"/>
                <a:sym typeface="Arial"/>
              </a:defRPr>
            </a:lvl7pPr>
            <a:lvl8pPr marL="0" marR="0" lvl="7" indent="0" algn="l" rtl="0">
              <a:spcBef>
                <a:spcPts val="0"/>
              </a:spcBef>
              <a:buNone/>
              <a:defRPr sz="1200" b="0" i="0" u="none" strike="noStrike" cap="none">
                <a:solidFill>
                  <a:srgbClr val="888888"/>
                </a:solidFill>
                <a:latin typeface="Arial"/>
                <a:ea typeface="Arial"/>
                <a:cs typeface="Arial"/>
                <a:sym typeface="Arial"/>
              </a:defRPr>
            </a:lvl8pPr>
            <a:lvl9pPr marL="0" marR="0" lvl="8" indent="0" algn="l" rtl="0">
              <a:spcBef>
                <a:spcPts val="0"/>
              </a:spcBef>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5"/>
          <p:cNvSpPr txBox="1">
            <a:spLocks noGrp="1"/>
          </p:cNvSpPr>
          <p:nvPr>
            <p:ph type="body" idx="1"/>
          </p:nvPr>
        </p:nvSpPr>
        <p:spPr>
          <a:xfrm>
            <a:off x="838200" y="1825625"/>
            <a:ext cx="5181600" cy="407922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5"/>
          <p:cNvSpPr txBox="1">
            <a:spLocks noGrp="1"/>
          </p:cNvSpPr>
          <p:nvPr>
            <p:ph type="body" idx="2"/>
          </p:nvPr>
        </p:nvSpPr>
        <p:spPr>
          <a:xfrm>
            <a:off x="6172200" y="1825625"/>
            <a:ext cx="5181600" cy="407922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Google Shape;40;p5"/>
          <p:cNvSpPr txBox="1">
            <a:spLocks noGrp="1"/>
          </p:cNvSpPr>
          <p:nvPr>
            <p:ph type="dt" idx="10"/>
          </p:nvPr>
        </p:nvSpPr>
        <p:spPr>
          <a:xfrm>
            <a:off x="2763982" y="6356350"/>
            <a:ext cx="81741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1" name="Google Shape;4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5"/>
          <p:cNvSpPr txBox="1">
            <a:spLocks noGrp="1"/>
          </p:cNvSpPr>
          <p:nvPr>
            <p:ph type="sldNum" idx="12"/>
          </p:nvPr>
        </p:nvSpPr>
        <p:spPr>
          <a:xfrm>
            <a:off x="8610600" y="6356350"/>
            <a:ext cx="68292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0" marR="0" lvl="1" indent="0" algn="l" rtl="0">
              <a:spcBef>
                <a:spcPts val="0"/>
              </a:spcBef>
              <a:buNone/>
              <a:defRPr sz="1200" b="0" i="0" u="none" strike="noStrike" cap="none">
                <a:solidFill>
                  <a:srgbClr val="888888"/>
                </a:solidFill>
                <a:latin typeface="Arial"/>
                <a:ea typeface="Arial"/>
                <a:cs typeface="Arial"/>
                <a:sym typeface="Arial"/>
              </a:defRPr>
            </a:lvl2pPr>
            <a:lvl3pPr marL="0" marR="0" lvl="2" indent="0" algn="l" rtl="0">
              <a:spcBef>
                <a:spcPts val="0"/>
              </a:spcBef>
              <a:buNone/>
              <a:defRPr sz="1200" b="0" i="0" u="none" strike="noStrike" cap="none">
                <a:solidFill>
                  <a:srgbClr val="888888"/>
                </a:solidFill>
                <a:latin typeface="Arial"/>
                <a:ea typeface="Arial"/>
                <a:cs typeface="Arial"/>
                <a:sym typeface="Arial"/>
              </a:defRPr>
            </a:lvl3pPr>
            <a:lvl4pPr marL="0" marR="0" lvl="3" indent="0" algn="l" rtl="0">
              <a:spcBef>
                <a:spcPts val="0"/>
              </a:spcBef>
              <a:buNone/>
              <a:defRPr sz="1200" b="0" i="0" u="none" strike="noStrike" cap="none">
                <a:solidFill>
                  <a:srgbClr val="888888"/>
                </a:solidFill>
                <a:latin typeface="Arial"/>
                <a:ea typeface="Arial"/>
                <a:cs typeface="Arial"/>
                <a:sym typeface="Arial"/>
              </a:defRPr>
            </a:lvl4pPr>
            <a:lvl5pPr marL="0" marR="0" lvl="4" indent="0" algn="l" rtl="0">
              <a:spcBef>
                <a:spcPts val="0"/>
              </a:spcBef>
              <a:buNone/>
              <a:defRPr sz="1200" b="0" i="0" u="none" strike="noStrike" cap="none">
                <a:solidFill>
                  <a:srgbClr val="888888"/>
                </a:solidFill>
                <a:latin typeface="Arial"/>
                <a:ea typeface="Arial"/>
                <a:cs typeface="Arial"/>
                <a:sym typeface="Arial"/>
              </a:defRPr>
            </a:lvl5pPr>
            <a:lvl6pPr marL="0" marR="0" lvl="5" indent="0" algn="l" rtl="0">
              <a:spcBef>
                <a:spcPts val="0"/>
              </a:spcBef>
              <a:buNone/>
              <a:defRPr sz="1200" b="0" i="0" u="none" strike="noStrike" cap="none">
                <a:solidFill>
                  <a:srgbClr val="888888"/>
                </a:solidFill>
                <a:latin typeface="Arial"/>
                <a:ea typeface="Arial"/>
                <a:cs typeface="Arial"/>
                <a:sym typeface="Arial"/>
              </a:defRPr>
            </a:lvl6pPr>
            <a:lvl7pPr marL="0" marR="0" lvl="6" indent="0" algn="l" rtl="0">
              <a:spcBef>
                <a:spcPts val="0"/>
              </a:spcBef>
              <a:buNone/>
              <a:defRPr sz="1200" b="0" i="0" u="none" strike="noStrike" cap="none">
                <a:solidFill>
                  <a:srgbClr val="888888"/>
                </a:solidFill>
                <a:latin typeface="Arial"/>
                <a:ea typeface="Arial"/>
                <a:cs typeface="Arial"/>
                <a:sym typeface="Arial"/>
              </a:defRPr>
            </a:lvl7pPr>
            <a:lvl8pPr marL="0" marR="0" lvl="7" indent="0" algn="l" rtl="0">
              <a:spcBef>
                <a:spcPts val="0"/>
              </a:spcBef>
              <a:buNone/>
              <a:defRPr sz="1200" b="0" i="0" u="none" strike="noStrike" cap="none">
                <a:solidFill>
                  <a:srgbClr val="888888"/>
                </a:solidFill>
                <a:latin typeface="Arial"/>
                <a:ea typeface="Arial"/>
                <a:cs typeface="Arial"/>
                <a:sym typeface="Arial"/>
              </a:defRPr>
            </a:lvl8pPr>
            <a:lvl9pPr marL="0" marR="0" lvl="8" indent="0" algn="l" rtl="0">
              <a:spcBef>
                <a:spcPts val="0"/>
              </a:spcBef>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6" name="Google Shape;46;p6"/>
          <p:cNvSpPr txBox="1">
            <a:spLocks noGrp="1"/>
          </p:cNvSpPr>
          <p:nvPr>
            <p:ph type="body" idx="2"/>
          </p:nvPr>
        </p:nvSpPr>
        <p:spPr>
          <a:xfrm>
            <a:off x="839788" y="2505075"/>
            <a:ext cx="5157787" cy="343077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 name="Google Shape;47;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8" name="Google Shape;48;p6"/>
          <p:cNvSpPr txBox="1">
            <a:spLocks noGrp="1"/>
          </p:cNvSpPr>
          <p:nvPr>
            <p:ph type="body" idx="4"/>
          </p:nvPr>
        </p:nvSpPr>
        <p:spPr>
          <a:xfrm>
            <a:off x="6172200" y="2505075"/>
            <a:ext cx="5183188" cy="3430776"/>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6"/>
          <p:cNvSpPr txBox="1">
            <a:spLocks noGrp="1"/>
          </p:cNvSpPr>
          <p:nvPr>
            <p:ph type="dt" idx="10"/>
          </p:nvPr>
        </p:nvSpPr>
        <p:spPr>
          <a:xfrm>
            <a:off x="2763982" y="6356350"/>
            <a:ext cx="81741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 name="Google Shape;50;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6"/>
          <p:cNvSpPr txBox="1">
            <a:spLocks noGrp="1"/>
          </p:cNvSpPr>
          <p:nvPr>
            <p:ph type="sldNum" idx="12"/>
          </p:nvPr>
        </p:nvSpPr>
        <p:spPr>
          <a:xfrm>
            <a:off x="8610600" y="6356350"/>
            <a:ext cx="68292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0" marR="0" lvl="1" indent="0" algn="l" rtl="0">
              <a:spcBef>
                <a:spcPts val="0"/>
              </a:spcBef>
              <a:buNone/>
              <a:defRPr sz="1200" b="0" i="0" u="none" strike="noStrike" cap="none">
                <a:solidFill>
                  <a:srgbClr val="888888"/>
                </a:solidFill>
                <a:latin typeface="Arial"/>
                <a:ea typeface="Arial"/>
                <a:cs typeface="Arial"/>
                <a:sym typeface="Arial"/>
              </a:defRPr>
            </a:lvl2pPr>
            <a:lvl3pPr marL="0" marR="0" lvl="2" indent="0" algn="l" rtl="0">
              <a:spcBef>
                <a:spcPts val="0"/>
              </a:spcBef>
              <a:buNone/>
              <a:defRPr sz="1200" b="0" i="0" u="none" strike="noStrike" cap="none">
                <a:solidFill>
                  <a:srgbClr val="888888"/>
                </a:solidFill>
                <a:latin typeface="Arial"/>
                <a:ea typeface="Arial"/>
                <a:cs typeface="Arial"/>
                <a:sym typeface="Arial"/>
              </a:defRPr>
            </a:lvl3pPr>
            <a:lvl4pPr marL="0" marR="0" lvl="3" indent="0" algn="l" rtl="0">
              <a:spcBef>
                <a:spcPts val="0"/>
              </a:spcBef>
              <a:buNone/>
              <a:defRPr sz="1200" b="0" i="0" u="none" strike="noStrike" cap="none">
                <a:solidFill>
                  <a:srgbClr val="888888"/>
                </a:solidFill>
                <a:latin typeface="Arial"/>
                <a:ea typeface="Arial"/>
                <a:cs typeface="Arial"/>
                <a:sym typeface="Arial"/>
              </a:defRPr>
            </a:lvl4pPr>
            <a:lvl5pPr marL="0" marR="0" lvl="4" indent="0" algn="l" rtl="0">
              <a:spcBef>
                <a:spcPts val="0"/>
              </a:spcBef>
              <a:buNone/>
              <a:defRPr sz="1200" b="0" i="0" u="none" strike="noStrike" cap="none">
                <a:solidFill>
                  <a:srgbClr val="888888"/>
                </a:solidFill>
                <a:latin typeface="Arial"/>
                <a:ea typeface="Arial"/>
                <a:cs typeface="Arial"/>
                <a:sym typeface="Arial"/>
              </a:defRPr>
            </a:lvl5pPr>
            <a:lvl6pPr marL="0" marR="0" lvl="5" indent="0" algn="l" rtl="0">
              <a:spcBef>
                <a:spcPts val="0"/>
              </a:spcBef>
              <a:buNone/>
              <a:defRPr sz="1200" b="0" i="0" u="none" strike="noStrike" cap="none">
                <a:solidFill>
                  <a:srgbClr val="888888"/>
                </a:solidFill>
                <a:latin typeface="Arial"/>
                <a:ea typeface="Arial"/>
                <a:cs typeface="Arial"/>
                <a:sym typeface="Arial"/>
              </a:defRPr>
            </a:lvl6pPr>
            <a:lvl7pPr marL="0" marR="0" lvl="6" indent="0" algn="l" rtl="0">
              <a:spcBef>
                <a:spcPts val="0"/>
              </a:spcBef>
              <a:buNone/>
              <a:defRPr sz="1200" b="0" i="0" u="none" strike="noStrike" cap="none">
                <a:solidFill>
                  <a:srgbClr val="888888"/>
                </a:solidFill>
                <a:latin typeface="Arial"/>
                <a:ea typeface="Arial"/>
                <a:cs typeface="Arial"/>
                <a:sym typeface="Arial"/>
              </a:defRPr>
            </a:lvl7pPr>
            <a:lvl8pPr marL="0" marR="0" lvl="7" indent="0" algn="l" rtl="0">
              <a:spcBef>
                <a:spcPts val="0"/>
              </a:spcBef>
              <a:buNone/>
              <a:defRPr sz="1200" b="0" i="0" u="none" strike="noStrike" cap="none">
                <a:solidFill>
                  <a:srgbClr val="888888"/>
                </a:solidFill>
                <a:latin typeface="Arial"/>
                <a:ea typeface="Arial"/>
                <a:cs typeface="Arial"/>
                <a:sym typeface="Arial"/>
              </a:defRPr>
            </a:lvl8pPr>
            <a:lvl9pPr marL="0" marR="0" lvl="8" indent="0" algn="l" rtl="0">
              <a:spcBef>
                <a:spcPts val="0"/>
              </a:spcBef>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 name="Google Shape;54;p7"/>
          <p:cNvSpPr txBox="1">
            <a:spLocks noGrp="1"/>
          </p:cNvSpPr>
          <p:nvPr>
            <p:ph type="dt" idx="10"/>
          </p:nvPr>
        </p:nvSpPr>
        <p:spPr>
          <a:xfrm>
            <a:off x="2763982" y="6356350"/>
            <a:ext cx="81741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7"/>
          <p:cNvSpPr txBox="1">
            <a:spLocks noGrp="1"/>
          </p:cNvSpPr>
          <p:nvPr>
            <p:ph type="sldNum" idx="12"/>
          </p:nvPr>
        </p:nvSpPr>
        <p:spPr>
          <a:xfrm>
            <a:off x="8610600" y="6356350"/>
            <a:ext cx="68292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0" marR="0" lvl="1" indent="0" algn="l" rtl="0">
              <a:spcBef>
                <a:spcPts val="0"/>
              </a:spcBef>
              <a:buNone/>
              <a:defRPr sz="1200" b="0" i="0" u="none" strike="noStrike" cap="none">
                <a:solidFill>
                  <a:srgbClr val="888888"/>
                </a:solidFill>
                <a:latin typeface="Arial"/>
                <a:ea typeface="Arial"/>
                <a:cs typeface="Arial"/>
                <a:sym typeface="Arial"/>
              </a:defRPr>
            </a:lvl2pPr>
            <a:lvl3pPr marL="0" marR="0" lvl="2" indent="0" algn="l" rtl="0">
              <a:spcBef>
                <a:spcPts val="0"/>
              </a:spcBef>
              <a:buNone/>
              <a:defRPr sz="1200" b="0" i="0" u="none" strike="noStrike" cap="none">
                <a:solidFill>
                  <a:srgbClr val="888888"/>
                </a:solidFill>
                <a:latin typeface="Arial"/>
                <a:ea typeface="Arial"/>
                <a:cs typeface="Arial"/>
                <a:sym typeface="Arial"/>
              </a:defRPr>
            </a:lvl3pPr>
            <a:lvl4pPr marL="0" marR="0" lvl="3" indent="0" algn="l" rtl="0">
              <a:spcBef>
                <a:spcPts val="0"/>
              </a:spcBef>
              <a:buNone/>
              <a:defRPr sz="1200" b="0" i="0" u="none" strike="noStrike" cap="none">
                <a:solidFill>
                  <a:srgbClr val="888888"/>
                </a:solidFill>
                <a:latin typeface="Arial"/>
                <a:ea typeface="Arial"/>
                <a:cs typeface="Arial"/>
                <a:sym typeface="Arial"/>
              </a:defRPr>
            </a:lvl4pPr>
            <a:lvl5pPr marL="0" marR="0" lvl="4" indent="0" algn="l" rtl="0">
              <a:spcBef>
                <a:spcPts val="0"/>
              </a:spcBef>
              <a:buNone/>
              <a:defRPr sz="1200" b="0" i="0" u="none" strike="noStrike" cap="none">
                <a:solidFill>
                  <a:srgbClr val="888888"/>
                </a:solidFill>
                <a:latin typeface="Arial"/>
                <a:ea typeface="Arial"/>
                <a:cs typeface="Arial"/>
                <a:sym typeface="Arial"/>
              </a:defRPr>
            </a:lvl5pPr>
            <a:lvl6pPr marL="0" marR="0" lvl="5" indent="0" algn="l" rtl="0">
              <a:spcBef>
                <a:spcPts val="0"/>
              </a:spcBef>
              <a:buNone/>
              <a:defRPr sz="1200" b="0" i="0" u="none" strike="noStrike" cap="none">
                <a:solidFill>
                  <a:srgbClr val="888888"/>
                </a:solidFill>
                <a:latin typeface="Arial"/>
                <a:ea typeface="Arial"/>
                <a:cs typeface="Arial"/>
                <a:sym typeface="Arial"/>
              </a:defRPr>
            </a:lvl6pPr>
            <a:lvl7pPr marL="0" marR="0" lvl="6" indent="0" algn="l" rtl="0">
              <a:spcBef>
                <a:spcPts val="0"/>
              </a:spcBef>
              <a:buNone/>
              <a:defRPr sz="1200" b="0" i="0" u="none" strike="noStrike" cap="none">
                <a:solidFill>
                  <a:srgbClr val="888888"/>
                </a:solidFill>
                <a:latin typeface="Arial"/>
                <a:ea typeface="Arial"/>
                <a:cs typeface="Arial"/>
                <a:sym typeface="Arial"/>
              </a:defRPr>
            </a:lvl7pPr>
            <a:lvl8pPr marL="0" marR="0" lvl="7" indent="0" algn="l" rtl="0">
              <a:spcBef>
                <a:spcPts val="0"/>
              </a:spcBef>
              <a:buNone/>
              <a:defRPr sz="1200" b="0" i="0" u="none" strike="noStrike" cap="none">
                <a:solidFill>
                  <a:srgbClr val="888888"/>
                </a:solidFill>
                <a:latin typeface="Arial"/>
                <a:ea typeface="Arial"/>
                <a:cs typeface="Arial"/>
                <a:sym typeface="Arial"/>
              </a:defRPr>
            </a:lvl8pPr>
            <a:lvl9pPr marL="0" marR="0" lvl="8" indent="0" algn="l" rtl="0">
              <a:spcBef>
                <a:spcPts val="0"/>
              </a:spcBef>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Arial Black"/>
              <a:buNone/>
              <a:defRPr sz="32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4" name="Google Shape;64;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65" name="Google Shape;65;p9"/>
          <p:cNvSpPr txBox="1">
            <a:spLocks noGrp="1"/>
          </p:cNvSpPr>
          <p:nvPr>
            <p:ph type="dt" idx="10"/>
          </p:nvPr>
        </p:nvSpPr>
        <p:spPr>
          <a:xfrm>
            <a:off x="2763982" y="6356350"/>
            <a:ext cx="81741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Google Shape;66;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Google Shape;67;p9"/>
          <p:cNvSpPr txBox="1">
            <a:spLocks noGrp="1"/>
          </p:cNvSpPr>
          <p:nvPr>
            <p:ph type="sldNum" idx="12"/>
          </p:nvPr>
        </p:nvSpPr>
        <p:spPr>
          <a:xfrm>
            <a:off x="8610600" y="6356350"/>
            <a:ext cx="68292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0" marR="0" lvl="1" indent="0" algn="l" rtl="0">
              <a:spcBef>
                <a:spcPts val="0"/>
              </a:spcBef>
              <a:buNone/>
              <a:defRPr sz="1200" b="0" i="0" u="none" strike="noStrike" cap="none">
                <a:solidFill>
                  <a:srgbClr val="888888"/>
                </a:solidFill>
                <a:latin typeface="Arial"/>
                <a:ea typeface="Arial"/>
                <a:cs typeface="Arial"/>
                <a:sym typeface="Arial"/>
              </a:defRPr>
            </a:lvl2pPr>
            <a:lvl3pPr marL="0" marR="0" lvl="2" indent="0" algn="l" rtl="0">
              <a:spcBef>
                <a:spcPts val="0"/>
              </a:spcBef>
              <a:buNone/>
              <a:defRPr sz="1200" b="0" i="0" u="none" strike="noStrike" cap="none">
                <a:solidFill>
                  <a:srgbClr val="888888"/>
                </a:solidFill>
                <a:latin typeface="Arial"/>
                <a:ea typeface="Arial"/>
                <a:cs typeface="Arial"/>
                <a:sym typeface="Arial"/>
              </a:defRPr>
            </a:lvl3pPr>
            <a:lvl4pPr marL="0" marR="0" lvl="3" indent="0" algn="l" rtl="0">
              <a:spcBef>
                <a:spcPts val="0"/>
              </a:spcBef>
              <a:buNone/>
              <a:defRPr sz="1200" b="0" i="0" u="none" strike="noStrike" cap="none">
                <a:solidFill>
                  <a:srgbClr val="888888"/>
                </a:solidFill>
                <a:latin typeface="Arial"/>
                <a:ea typeface="Arial"/>
                <a:cs typeface="Arial"/>
                <a:sym typeface="Arial"/>
              </a:defRPr>
            </a:lvl4pPr>
            <a:lvl5pPr marL="0" marR="0" lvl="4" indent="0" algn="l" rtl="0">
              <a:spcBef>
                <a:spcPts val="0"/>
              </a:spcBef>
              <a:buNone/>
              <a:defRPr sz="1200" b="0" i="0" u="none" strike="noStrike" cap="none">
                <a:solidFill>
                  <a:srgbClr val="888888"/>
                </a:solidFill>
                <a:latin typeface="Arial"/>
                <a:ea typeface="Arial"/>
                <a:cs typeface="Arial"/>
                <a:sym typeface="Arial"/>
              </a:defRPr>
            </a:lvl5pPr>
            <a:lvl6pPr marL="0" marR="0" lvl="5" indent="0" algn="l" rtl="0">
              <a:spcBef>
                <a:spcPts val="0"/>
              </a:spcBef>
              <a:buNone/>
              <a:defRPr sz="1200" b="0" i="0" u="none" strike="noStrike" cap="none">
                <a:solidFill>
                  <a:srgbClr val="888888"/>
                </a:solidFill>
                <a:latin typeface="Arial"/>
                <a:ea typeface="Arial"/>
                <a:cs typeface="Arial"/>
                <a:sym typeface="Arial"/>
              </a:defRPr>
            </a:lvl6pPr>
            <a:lvl7pPr marL="0" marR="0" lvl="6" indent="0" algn="l" rtl="0">
              <a:spcBef>
                <a:spcPts val="0"/>
              </a:spcBef>
              <a:buNone/>
              <a:defRPr sz="1200" b="0" i="0" u="none" strike="noStrike" cap="none">
                <a:solidFill>
                  <a:srgbClr val="888888"/>
                </a:solidFill>
                <a:latin typeface="Arial"/>
                <a:ea typeface="Arial"/>
                <a:cs typeface="Arial"/>
                <a:sym typeface="Arial"/>
              </a:defRPr>
            </a:lvl7pPr>
            <a:lvl8pPr marL="0" marR="0" lvl="7" indent="0" algn="l" rtl="0">
              <a:spcBef>
                <a:spcPts val="0"/>
              </a:spcBef>
              <a:buNone/>
              <a:defRPr sz="1200" b="0" i="0" u="none" strike="noStrike" cap="none">
                <a:solidFill>
                  <a:srgbClr val="888888"/>
                </a:solidFill>
                <a:latin typeface="Arial"/>
                <a:ea typeface="Arial"/>
                <a:cs typeface="Arial"/>
                <a:sym typeface="Arial"/>
              </a:defRPr>
            </a:lvl8pPr>
            <a:lvl9pPr marL="0" marR="0" lvl="8" indent="0" algn="l" rtl="0">
              <a:spcBef>
                <a:spcPts val="0"/>
              </a:spcBef>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7" name="Google Shape;77;p11"/>
          <p:cNvSpPr txBox="1">
            <a:spLocks noGrp="1"/>
          </p:cNvSpPr>
          <p:nvPr>
            <p:ph type="body" idx="1"/>
          </p:nvPr>
        </p:nvSpPr>
        <p:spPr>
          <a:xfrm rot="5400000">
            <a:off x="4014436" y="-1350610"/>
            <a:ext cx="4163129"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8" name="Google Shape;78;p11"/>
          <p:cNvSpPr txBox="1">
            <a:spLocks noGrp="1"/>
          </p:cNvSpPr>
          <p:nvPr>
            <p:ph type="dt" idx="10"/>
          </p:nvPr>
        </p:nvSpPr>
        <p:spPr>
          <a:xfrm>
            <a:off x="2763982" y="6356350"/>
            <a:ext cx="81741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Google Shape;7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0" name="Google Shape;80;p11"/>
          <p:cNvSpPr txBox="1">
            <a:spLocks noGrp="1"/>
          </p:cNvSpPr>
          <p:nvPr>
            <p:ph type="sldNum" idx="12"/>
          </p:nvPr>
        </p:nvSpPr>
        <p:spPr>
          <a:xfrm>
            <a:off x="8610600" y="6356350"/>
            <a:ext cx="68292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0" marR="0" lvl="1" indent="0" algn="l" rtl="0">
              <a:spcBef>
                <a:spcPts val="0"/>
              </a:spcBef>
              <a:buNone/>
              <a:defRPr sz="1200" b="0" i="0" u="none" strike="noStrike" cap="none">
                <a:solidFill>
                  <a:srgbClr val="888888"/>
                </a:solidFill>
                <a:latin typeface="Arial"/>
                <a:ea typeface="Arial"/>
                <a:cs typeface="Arial"/>
                <a:sym typeface="Arial"/>
              </a:defRPr>
            </a:lvl2pPr>
            <a:lvl3pPr marL="0" marR="0" lvl="2" indent="0" algn="l" rtl="0">
              <a:spcBef>
                <a:spcPts val="0"/>
              </a:spcBef>
              <a:buNone/>
              <a:defRPr sz="1200" b="0" i="0" u="none" strike="noStrike" cap="none">
                <a:solidFill>
                  <a:srgbClr val="888888"/>
                </a:solidFill>
                <a:latin typeface="Arial"/>
                <a:ea typeface="Arial"/>
                <a:cs typeface="Arial"/>
                <a:sym typeface="Arial"/>
              </a:defRPr>
            </a:lvl3pPr>
            <a:lvl4pPr marL="0" marR="0" lvl="3" indent="0" algn="l" rtl="0">
              <a:spcBef>
                <a:spcPts val="0"/>
              </a:spcBef>
              <a:buNone/>
              <a:defRPr sz="1200" b="0" i="0" u="none" strike="noStrike" cap="none">
                <a:solidFill>
                  <a:srgbClr val="888888"/>
                </a:solidFill>
                <a:latin typeface="Arial"/>
                <a:ea typeface="Arial"/>
                <a:cs typeface="Arial"/>
                <a:sym typeface="Arial"/>
              </a:defRPr>
            </a:lvl4pPr>
            <a:lvl5pPr marL="0" marR="0" lvl="4" indent="0" algn="l" rtl="0">
              <a:spcBef>
                <a:spcPts val="0"/>
              </a:spcBef>
              <a:buNone/>
              <a:defRPr sz="1200" b="0" i="0" u="none" strike="noStrike" cap="none">
                <a:solidFill>
                  <a:srgbClr val="888888"/>
                </a:solidFill>
                <a:latin typeface="Arial"/>
                <a:ea typeface="Arial"/>
                <a:cs typeface="Arial"/>
                <a:sym typeface="Arial"/>
              </a:defRPr>
            </a:lvl5pPr>
            <a:lvl6pPr marL="0" marR="0" lvl="5" indent="0" algn="l" rtl="0">
              <a:spcBef>
                <a:spcPts val="0"/>
              </a:spcBef>
              <a:buNone/>
              <a:defRPr sz="1200" b="0" i="0" u="none" strike="noStrike" cap="none">
                <a:solidFill>
                  <a:srgbClr val="888888"/>
                </a:solidFill>
                <a:latin typeface="Arial"/>
                <a:ea typeface="Arial"/>
                <a:cs typeface="Arial"/>
                <a:sym typeface="Arial"/>
              </a:defRPr>
            </a:lvl6pPr>
            <a:lvl7pPr marL="0" marR="0" lvl="6" indent="0" algn="l" rtl="0">
              <a:spcBef>
                <a:spcPts val="0"/>
              </a:spcBef>
              <a:buNone/>
              <a:defRPr sz="1200" b="0" i="0" u="none" strike="noStrike" cap="none">
                <a:solidFill>
                  <a:srgbClr val="888888"/>
                </a:solidFill>
                <a:latin typeface="Arial"/>
                <a:ea typeface="Arial"/>
                <a:cs typeface="Arial"/>
                <a:sym typeface="Arial"/>
              </a:defRPr>
            </a:lvl7pPr>
            <a:lvl8pPr marL="0" marR="0" lvl="7" indent="0" algn="l" rtl="0">
              <a:spcBef>
                <a:spcPts val="0"/>
              </a:spcBef>
              <a:buNone/>
              <a:defRPr sz="1200" b="0" i="0" u="none" strike="noStrike" cap="none">
                <a:solidFill>
                  <a:srgbClr val="888888"/>
                </a:solidFill>
                <a:latin typeface="Arial"/>
                <a:ea typeface="Arial"/>
                <a:cs typeface="Arial"/>
                <a:sym typeface="Arial"/>
              </a:defRPr>
            </a:lvl8pPr>
            <a:lvl9pPr marL="0" marR="0" lvl="8" indent="0" algn="l" rtl="0">
              <a:spcBef>
                <a:spcPts val="0"/>
              </a:spcBef>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4" name="Google Shape;84;p12"/>
          <p:cNvSpPr txBox="1">
            <a:spLocks noGrp="1"/>
          </p:cNvSpPr>
          <p:nvPr>
            <p:ph type="dt" idx="10"/>
          </p:nvPr>
        </p:nvSpPr>
        <p:spPr>
          <a:xfrm>
            <a:off x="2763982" y="6356350"/>
            <a:ext cx="81741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Google Shape;8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Google Shape;86;p12"/>
          <p:cNvSpPr txBox="1">
            <a:spLocks noGrp="1"/>
          </p:cNvSpPr>
          <p:nvPr>
            <p:ph type="sldNum" idx="12"/>
          </p:nvPr>
        </p:nvSpPr>
        <p:spPr>
          <a:xfrm>
            <a:off x="8610600" y="6356350"/>
            <a:ext cx="68292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0" marR="0" lvl="1" indent="0" algn="l" rtl="0">
              <a:spcBef>
                <a:spcPts val="0"/>
              </a:spcBef>
              <a:buNone/>
              <a:defRPr sz="1200" b="0" i="0" u="none" strike="noStrike" cap="none">
                <a:solidFill>
                  <a:srgbClr val="888888"/>
                </a:solidFill>
                <a:latin typeface="Arial"/>
                <a:ea typeface="Arial"/>
                <a:cs typeface="Arial"/>
                <a:sym typeface="Arial"/>
              </a:defRPr>
            </a:lvl2pPr>
            <a:lvl3pPr marL="0" marR="0" lvl="2" indent="0" algn="l" rtl="0">
              <a:spcBef>
                <a:spcPts val="0"/>
              </a:spcBef>
              <a:buNone/>
              <a:defRPr sz="1200" b="0" i="0" u="none" strike="noStrike" cap="none">
                <a:solidFill>
                  <a:srgbClr val="888888"/>
                </a:solidFill>
                <a:latin typeface="Arial"/>
                <a:ea typeface="Arial"/>
                <a:cs typeface="Arial"/>
                <a:sym typeface="Arial"/>
              </a:defRPr>
            </a:lvl3pPr>
            <a:lvl4pPr marL="0" marR="0" lvl="3" indent="0" algn="l" rtl="0">
              <a:spcBef>
                <a:spcPts val="0"/>
              </a:spcBef>
              <a:buNone/>
              <a:defRPr sz="1200" b="0" i="0" u="none" strike="noStrike" cap="none">
                <a:solidFill>
                  <a:srgbClr val="888888"/>
                </a:solidFill>
                <a:latin typeface="Arial"/>
                <a:ea typeface="Arial"/>
                <a:cs typeface="Arial"/>
                <a:sym typeface="Arial"/>
              </a:defRPr>
            </a:lvl4pPr>
            <a:lvl5pPr marL="0" marR="0" lvl="4" indent="0" algn="l" rtl="0">
              <a:spcBef>
                <a:spcPts val="0"/>
              </a:spcBef>
              <a:buNone/>
              <a:defRPr sz="1200" b="0" i="0" u="none" strike="noStrike" cap="none">
                <a:solidFill>
                  <a:srgbClr val="888888"/>
                </a:solidFill>
                <a:latin typeface="Arial"/>
                <a:ea typeface="Arial"/>
                <a:cs typeface="Arial"/>
                <a:sym typeface="Arial"/>
              </a:defRPr>
            </a:lvl5pPr>
            <a:lvl6pPr marL="0" marR="0" lvl="5" indent="0" algn="l" rtl="0">
              <a:spcBef>
                <a:spcPts val="0"/>
              </a:spcBef>
              <a:buNone/>
              <a:defRPr sz="1200" b="0" i="0" u="none" strike="noStrike" cap="none">
                <a:solidFill>
                  <a:srgbClr val="888888"/>
                </a:solidFill>
                <a:latin typeface="Arial"/>
                <a:ea typeface="Arial"/>
                <a:cs typeface="Arial"/>
                <a:sym typeface="Arial"/>
              </a:defRPr>
            </a:lvl6pPr>
            <a:lvl7pPr marL="0" marR="0" lvl="6" indent="0" algn="l" rtl="0">
              <a:spcBef>
                <a:spcPts val="0"/>
              </a:spcBef>
              <a:buNone/>
              <a:defRPr sz="1200" b="0" i="0" u="none" strike="noStrike" cap="none">
                <a:solidFill>
                  <a:srgbClr val="888888"/>
                </a:solidFill>
                <a:latin typeface="Arial"/>
                <a:ea typeface="Arial"/>
                <a:cs typeface="Arial"/>
                <a:sym typeface="Arial"/>
              </a:defRPr>
            </a:lvl7pPr>
            <a:lvl8pPr marL="0" marR="0" lvl="7" indent="0" algn="l" rtl="0">
              <a:spcBef>
                <a:spcPts val="0"/>
              </a:spcBef>
              <a:buNone/>
              <a:defRPr sz="1200" b="0" i="0" u="none" strike="noStrike" cap="none">
                <a:solidFill>
                  <a:srgbClr val="888888"/>
                </a:solidFill>
                <a:latin typeface="Arial"/>
                <a:ea typeface="Arial"/>
                <a:cs typeface="Arial"/>
                <a:sym typeface="Arial"/>
              </a:defRPr>
            </a:lvl8pPr>
            <a:lvl9pPr marL="0" marR="0" lvl="8" indent="0" algn="l" rtl="0">
              <a:spcBef>
                <a:spcPts val="0"/>
              </a:spcBef>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Arial Black"/>
              <a:buNone/>
              <a:defRPr sz="4400" b="0" i="0" u="none" strike="noStrike" cap="none">
                <a:solidFill>
                  <a:schemeClr val="dk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163129"/>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2763982" y="6356350"/>
            <a:ext cx="817418"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8610600" y="6356350"/>
            <a:ext cx="682920" cy="365125"/>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0" marR="0" lvl="1" indent="0" algn="l" rtl="0">
              <a:spcBef>
                <a:spcPts val="0"/>
              </a:spcBef>
              <a:buNone/>
              <a:defRPr sz="1200" b="0" i="0" u="none" strike="noStrike" cap="none">
                <a:solidFill>
                  <a:srgbClr val="888888"/>
                </a:solidFill>
                <a:latin typeface="Arial"/>
                <a:ea typeface="Arial"/>
                <a:cs typeface="Arial"/>
                <a:sym typeface="Arial"/>
              </a:defRPr>
            </a:lvl2pPr>
            <a:lvl3pPr marL="0" marR="0" lvl="2" indent="0" algn="l" rtl="0">
              <a:spcBef>
                <a:spcPts val="0"/>
              </a:spcBef>
              <a:buNone/>
              <a:defRPr sz="1200" b="0" i="0" u="none" strike="noStrike" cap="none">
                <a:solidFill>
                  <a:srgbClr val="888888"/>
                </a:solidFill>
                <a:latin typeface="Arial"/>
                <a:ea typeface="Arial"/>
                <a:cs typeface="Arial"/>
                <a:sym typeface="Arial"/>
              </a:defRPr>
            </a:lvl3pPr>
            <a:lvl4pPr marL="0" marR="0" lvl="3" indent="0" algn="l" rtl="0">
              <a:spcBef>
                <a:spcPts val="0"/>
              </a:spcBef>
              <a:buNone/>
              <a:defRPr sz="1200" b="0" i="0" u="none" strike="noStrike" cap="none">
                <a:solidFill>
                  <a:srgbClr val="888888"/>
                </a:solidFill>
                <a:latin typeface="Arial"/>
                <a:ea typeface="Arial"/>
                <a:cs typeface="Arial"/>
                <a:sym typeface="Arial"/>
              </a:defRPr>
            </a:lvl4pPr>
            <a:lvl5pPr marL="0" marR="0" lvl="4" indent="0" algn="l" rtl="0">
              <a:spcBef>
                <a:spcPts val="0"/>
              </a:spcBef>
              <a:buNone/>
              <a:defRPr sz="1200" b="0" i="0" u="none" strike="noStrike" cap="none">
                <a:solidFill>
                  <a:srgbClr val="888888"/>
                </a:solidFill>
                <a:latin typeface="Arial"/>
                <a:ea typeface="Arial"/>
                <a:cs typeface="Arial"/>
                <a:sym typeface="Arial"/>
              </a:defRPr>
            </a:lvl5pPr>
            <a:lvl6pPr marL="0" marR="0" lvl="5" indent="0" algn="l" rtl="0">
              <a:spcBef>
                <a:spcPts val="0"/>
              </a:spcBef>
              <a:buNone/>
              <a:defRPr sz="1200" b="0" i="0" u="none" strike="noStrike" cap="none">
                <a:solidFill>
                  <a:srgbClr val="888888"/>
                </a:solidFill>
                <a:latin typeface="Arial"/>
                <a:ea typeface="Arial"/>
                <a:cs typeface="Arial"/>
                <a:sym typeface="Arial"/>
              </a:defRPr>
            </a:lvl6pPr>
            <a:lvl7pPr marL="0" marR="0" lvl="6" indent="0" algn="l" rtl="0">
              <a:spcBef>
                <a:spcPts val="0"/>
              </a:spcBef>
              <a:buNone/>
              <a:defRPr sz="1200" b="0" i="0" u="none" strike="noStrike" cap="none">
                <a:solidFill>
                  <a:srgbClr val="888888"/>
                </a:solidFill>
                <a:latin typeface="Arial"/>
                <a:ea typeface="Arial"/>
                <a:cs typeface="Arial"/>
                <a:sym typeface="Arial"/>
              </a:defRPr>
            </a:lvl7pPr>
            <a:lvl8pPr marL="0" marR="0" lvl="7" indent="0" algn="l" rtl="0">
              <a:spcBef>
                <a:spcPts val="0"/>
              </a:spcBef>
              <a:buNone/>
              <a:defRPr sz="1200" b="0" i="0" u="none" strike="noStrike" cap="none">
                <a:solidFill>
                  <a:srgbClr val="888888"/>
                </a:solidFill>
                <a:latin typeface="Arial"/>
                <a:ea typeface="Arial"/>
                <a:cs typeface="Arial"/>
                <a:sym typeface="Arial"/>
              </a:defRPr>
            </a:lvl8pPr>
            <a:lvl9pPr marL="0" marR="0" lvl="8" indent="0" algn="l" rtl="0">
              <a:spcBef>
                <a:spcPts val="0"/>
              </a:spcBef>
              <a:buNone/>
              <a:defRPr sz="12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5" name="Google Shape;15;p1" descr="Untitled.png" title="Be Boulder."/>
          <p:cNvPicPr preferRelativeResize="0"/>
          <p:nvPr/>
        </p:nvPicPr>
        <p:blipFill rotWithShape="1">
          <a:blip r:embed="rId9">
            <a:alphaModFix/>
          </a:blip>
          <a:srcRect b="47289"/>
          <a:stretch/>
        </p:blipFill>
        <p:spPr>
          <a:xfrm>
            <a:off x="9293520" y="6188959"/>
            <a:ext cx="2517480" cy="443402"/>
          </a:xfrm>
          <a:prstGeom prst="rect">
            <a:avLst/>
          </a:prstGeom>
          <a:noFill/>
          <a:ln>
            <a:noFill/>
          </a:ln>
        </p:spPr>
      </p:pic>
      <p:cxnSp>
        <p:nvCxnSpPr>
          <p:cNvPr id="16" name="Google Shape;16;p1"/>
          <p:cNvCxnSpPr/>
          <p:nvPr/>
        </p:nvCxnSpPr>
        <p:spPr>
          <a:xfrm rot="10800000" flipH="1">
            <a:off x="457200" y="6081713"/>
            <a:ext cx="11277600" cy="14287"/>
          </a:xfrm>
          <a:prstGeom prst="straightConnector1">
            <a:avLst/>
          </a:prstGeom>
          <a:noFill/>
          <a:ln w="9525" cap="flat" cmpd="sng">
            <a:solidFill>
              <a:schemeClr val="dk1"/>
            </a:solidFill>
            <a:prstDash val="solid"/>
            <a:miter lim="800000"/>
            <a:headEnd type="none" w="sm" len="sm"/>
            <a:tailEnd type="none" w="sm" len="sm"/>
          </a:ln>
        </p:spPr>
      </p:cxnSp>
      <p:pic>
        <p:nvPicPr>
          <p:cNvPr id="17" name="Google Shape;17;p1"/>
          <p:cNvPicPr preferRelativeResize="0"/>
          <p:nvPr/>
        </p:nvPicPr>
        <p:blipFill>
          <a:blip r:embed="rId10">
            <a:alphaModFix/>
          </a:blip>
          <a:stretch>
            <a:fillRect/>
          </a:stretch>
        </p:blipFill>
        <p:spPr>
          <a:xfrm>
            <a:off x="381000" y="6172200"/>
            <a:ext cx="1743075" cy="4572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7"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colorado.edu/registrar/students/degree-planning/bam-progra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colorado.edu/registrar/students/degree-planning/bam-program"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www.colorado.edu/registrar/students/withdraw#graduate_law_amp_mba_students-46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https://www.colorado.edu/registrar/students/degree-planning/bam-program" TargetMode="External"/><Relationship Id="rId7" Type="http://schemas.openxmlformats.org/officeDocument/2006/relationships/hyperlink" Target="mailto:cubamprogram@colorado.edu"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mailto:Jennifer.Shurley@colorado.edu" TargetMode="External"/><Relationship Id="rId5" Type="http://schemas.openxmlformats.org/officeDocument/2006/relationships/hyperlink" Target="https://www.colorado.edu/graduateschool/faculty-staff/information-and-training-guides" TargetMode="External"/><Relationship Id="rId4" Type="http://schemas.openxmlformats.org/officeDocument/2006/relationships/hyperlink" Target="https://www.colorado.edu/registrar/faculty-staff/programs/ba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colorado.edu/registrar/students/degree-planning/bam-progra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grad.apply.colorado.edu/register/bamcontinuation"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portal.prod.cu.edu/psc/epprod/UCB2/ENTP/s/WEBLIB_CU_EFORM.ISCRIPT1.FieldFormula.IScript_Populate_eForm?form=UCB_Registrar_BAM_Supplement_For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grad.apply.colorado.edu/register/bamcontinuation"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ortal.prod.cu.edu/psc/epprod/UCB2/ENTP/s/WEBLIB_CU_EFORM.ISCRIPT1.FieldFormula.IScript_Populate_eForm?form=UCB_Registrar_BAM_Supplement_Form"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colorado.edu/financialaid/aid-graduate-professional-student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6"/>
          <p:cNvSpPr txBox="1">
            <a:spLocks noGrp="1"/>
          </p:cNvSpPr>
          <p:nvPr>
            <p:ph type="body" idx="1"/>
          </p:nvPr>
        </p:nvSpPr>
        <p:spPr>
          <a:xfrm>
            <a:off x="4875575" y="2058350"/>
            <a:ext cx="6414600" cy="3930300"/>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r>
              <a:rPr lang="en-US" sz="2200" b="1" i="1" dirty="0"/>
              <a:t>Ginny McNellis and Jen Shurley</a:t>
            </a:r>
          </a:p>
          <a:p>
            <a:pPr marL="228600" marR="0" lvl="0" indent="-50800" algn="l" rtl="0">
              <a:lnSpc>
                <a:spcPct val="90000"/>
              </a:lnSpc>
              <a:spcBef>
                <a:spcPts val="0"/>
              </a:spcBef>
              <a:spcAft>
                <a:spcPts val="0"/>
              </a:spcAft>
              <a:buClr>
                <a:schemeClr val="dk1"/>
              </a:buClr>
              <a:buSzPts val="2800"/>
              <a:buFont typeface="Arial"/>
              <a:buNone/>
            </a:pPr>
            <a:r>
              <a:rPr lang="en-US" sz="2200" b="1" i="1" dirty="0"/>
              <a:t>The Graduate School</a:t>
            </a:r>
          </a:p>
          <a:p>
            <a:pPr marL="228600" marR="0" lvl="0" indent="-50800" algn="l" rtl="0">
              <a:lnSpc>
                <a:spcPct val="90000"/>
              </a:lnSpc>
              <a:spcBef>
                <a:spcPts val="0"/>
              </a:spcBef>
              <a:spcAft>
                <a:spcPts val="0"/>
              </a:spcAft>
              <a:buClr>
                <a:schemeClr val="dk1"/>
              </a:buClr>
              <a:buSzPts val="2800"/>
              <a:buFont typeface="Arial"/>
              <a:buNone/>
            </a:pPr>
            <a:endParaRPr lang="en-US" sz="2200" b="1" i="1" dirty="0"/>
          </a:p>
          <a:p>
            <a:pPr marL="228600" marR="0" lvl="0" indent="-50800" algn="l" rtl="0">
              <a:lnSpc>
                <a:spcPct val="90000"/>
              </a:lnSpc>
              <a:spcBef>
                <a:spcPts val="0"/>
              </a:spcBef>
              <a:spcAft>
                <a:spcPts val="0"/>
              </a:spcAft>
              <a:buClr>
                <a:schemeClr val="dk1"/>
              </a:buClr>
              <a:buSzPts val="2800"/>
              <a:buFont typeface="Arial"/>
              <a:buNone/>
            </a:pPr>
            <a:r>
              <a:rPr lang="en-US" sz="2200" b="1" i="1" dirty="0"/>
              <a:t>Amber Maneth</a:t>
            </a:r>
          </a:p>
          <a:p>
            <a:pPr marL="228600" marR="0" lvl="0" indent="-50800" algn="l" rtl="0">
              <a:lnSpc>
                <a:spcPct val="90000"/>
              </a:lnSpc>
              <a:spcBef>
                <a:spcPts val="0"/>
              </a:spcBef>
              <a:spcAft>
                <a:spcPts val="0"/>
              </a:spcAft>
              <a:buClr>
                <a:schemeClr val="dk1"/>
              </a:buClr>
              <a:buSzPts val="2800"/>
              <a:buFont typeface="Arial"/>
              <a:buNone/>
            </a:pPr>
            <a:r>
              <a:rPr lang="en-US" sz="2200" b="1" i="1" dirty="0"/>
              <a:t>Office of the Registrar</a:t>
            </a:r>
            <a:endParaRPr sz="2200" b="1" i="1" dirty="0"/>
          </a:p>
          <a:p>
            <a:pPr marL="228600" marR="0" lvl="0" indent="-50800" algn="l" rtl="0">
              <a:lnSpc>
                <a:spcPct val="90000"/>
              </a:lnSpc>
              <a:spcBef>
                <a:spcPts val="0"/>
              </a:spcBef>
              <a:spcAft>
                <a:spcPts val="0"/>
              </a:spcAft>
              <a:buClr>
                <a:schemeClr val="dk1"/>
              </a:buClr>
              <a:buSzPts val="2800"/>
              <a:buFont typeface="Arial"/>
              <a:buNone/>
            </a:pPr>
            <a:endParaRPr lang="en-US" dirty="0"/>
          </a:p>
          <a:p>
            <a:pPr marL="228600" marR="0" lvl="0" indent="-50800" algn="l" rtl="0">
              <a:lnSpc>
                <a:spcPct val="90000"/>
              </a:lnSpc>
              <a:spcBef>
                <a:spcPts val="0"/>
              </a:spcBef>
              <a:spcAft>
                <a:spcPts val="0"/>
              </a:spcAft>
              <a:buClr>
                <a:schemeClr val="dk1"/>
              </a:buClr>
              <a:buSzPts val="2800"/>
              <a:buFont typeface="Arial"/>
              <a:buNone/>
            </a:pPr>
            <a:endParaRPr sz="2000" dirty="0"/>
          </a:p>
          <a:p>
            <a:pPr marL="228600" marR="0" lvl="0" indent="-50800" algn="l" rtl="0">
              <a:lnSpc>
                <a:spcPct val="90000"/>
              </a:lnSpc>
              <a:spcBef>
                <a:spcPts val="0"/>
              </a:spcBef>
              <a:spcAft>
                <a:spcPts val="0"/>
              </a:spcAft>
              <a:buClr>
                <a:schemeClr val="dk1"/>
              </a:buClr>
              <a:buSzPts val="2800"/>
              <a:buFont typeface="Arial"/>
              <a:buNone/>
            </a:pPr>
            <a:r>
              <a:rPr lang="en-US" sz="2000" dirty="0"/>
              <a:t>Visit website:</a:t>
            </a:r>
            <a:endParaRPr sz="2000" dirty="0"/>
          </a:p>
          <a:p>
            <a:pPr marL="228600" marR="0" lvl="0" indent="-50800" algn="l" rtl="0">
              <a:lnSpc>
                <a:spcPct val="90000"/>
              </a:lnSpc>
              <a:spcBef>
                <a:spcPts val="0"/>
              </a:spcBef>
              <a:spcAft>
                <a:spcPts val="0"/>
              </a:spcAft>
              <a:buClr>
                <a:schemeClr val="dk1"/>
              </a:buClr>
              <a:buSzPts val="2800"/>
              <a:buFont typeface="Arial"/>
              <a:buNone/>
            </a:pPr>
            <a:r>
              <a:rPr lang="en-US" sz="2000" u="sng" dirty="0">
                <a:solidFill>
                  <a:schemeClr val="hlink"/>
                </a:solidFill>
                <a:hlinkClick r:id="rId3"/>
              </a:rPr>
              <a:t>https://www.colorado.edu/registrar/students/degree-planning/bam-program</a:t>
            </a:r>
            <a:r>
              <a:rPr lang="en-US" sz="2000" dirty="0"/>
              <a:t> </a:t>
            </a:r>
            <a:r>
              <a:rPr lang="en-US" dirty="0"/>
              <a:t> </a:t>
            </a:r>
            <a:endParaRPr dirty="0"/>
          </a:p>
        </p:txBody>
      </p:sp>
      <p:sp>
        <p:nvSpPr>
          <p:cNvPr id="114" name="Google Shape;114;p16"/>
          <p:cNvSpPr txBox="1">
            <a:spLocks noGrp="1"/>
          </p:cNvSpPr>
          <p:nvPr>
            <p:ph type="title"/>
          </p:nvPr>
        </p:nvSpPr>
        <p:spPr>
          <a:xfrm>
            <a:off x="4875575" y="128875"/>
            <a:ext cx="6478200" cy="13257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Arial Black"/>
              <a:buNone/>
            </a:pPr>
            <a:r>
              <a:rPr lang="en-US" dirty="0"/>
              <a:t>BAM Program Information</a:t>
            </a:r>
            <a:endParaRPr sz="4400" b="0" i="0" u="none" strike="noStrike" cap="none" dirty="0">
              <a:solidFill>
                <a:schemeClr val="dk1"/>
              </a:solidFill>
              <a:latin typeface="Arial Black"/>
              <a:ea typeface="Arial Black"/>
              <a:cs typeface="Arial Black"/>
              <a:sym typeface="Arial Black"/>
            </a:endParaRPr>
          </a:p>
        </p:txBody>
      </p:sp>
      <p:pic>
        <p:nvPicPr>
          <p:cNvPr id="115" name="Google Shape;115;p16"/>
          <p:cNvPicPr preferRelativeResize="0"/>
          <p:nvPr/>
        </p:nvPicPr>
        <p:blipFill>
          <a:blip r:embed="rId4">
            <a:alphaModFix/>
          </a:blip>
          <a:stretch>
            <a:fillRect/>
          </a:stretch>
        </p:blipFill>
        <p:spPr>
          <a:xfrm>
            <a:off x="0" y="0"/>
            <a:ext cx="4572002" cy="68580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70712"/>
          </a:xfrm>
        </p:spPr>
        <p:txBody>
          <a:bodyPr/>
          <a:lstStyle/>
          <a:p>
            <a:pPr algn="ctr"/>
            <a:r>
              <a:rPr lang="en-US" sz="3600" dirty="0"/>
              <a:t>Update BAM Program Status</a:t>
            </a:r>
          </a:p>
        </p:txBody>
      </p:sp>
      <p:sp>
        <p:nvSpPr>
          <p:cNvPr id="3" name="Text Placeholder 2"/>
          <p:cNvSpPr>
            <a:spLocks noGrp="1"/>
          </p:cNvSpPr>
          <p:nvPr>
            <p:ph type="body" idx="1"/>
          </p:nvPr>
        </p:nvSpPr>
        <p:spPr>
          <a:xfrm>
            <a:off x="838200" y="1535839"/>
            <a:ext cx="10515600" cy="4452916"/>
          </a:xfrm>
        </p:spPr>
        <p:txBody>
          <a:bodyPr/>
          <a:lstStyle/>
          <a:p>
            <a:r>
              <a:rPr lang="en-US" sz="2400" dirty="0">
                <a:hlinkClick r:id="rId3"/>
              </a:rPr>
              <a:t>BAM program change/discontinuation form </a:t>
            </a:r>
            <a:r>
              <a:rPr lang="en-US" sz="2400" dirty="0"/>
              <a:t>available for students at undergraduate status who need to:</a:t>
            </a:r>
          </a:p>
          <a:p>
            <a:pPr lvl="1">
              <a:buFont typeface="Courier New" panose="02070309020205020404" pitchFamily="49" charset="0"/>
              <a:buChar char="o"/>
            </a:pPr>
            <a:r>
              <a:rPr lang="en-US" dirty="0"/>
              <a:t>Change expected bachelor’s degree graduation term</a:t>
            </a:r>
          </a:p>
          <a:p>
            <a:pPr lvl="1">
              <a:buFont typeface="Courier New" panose="02070309020205020404" pitchFamily="49" charset="0"/>
              <a:buChar char="o"/>
            </a:pPr>
            <a:r>
              <a:rPr lang="en-US" dirty="0"/>
              <a:t>Discontinue their BAM program and leave with the bachelor’s degree</a:t>
            </a:r>
          </a:p>
          <a:p>
            <a:pPr marL="533400" lvl="1" indent="0">
              <a:buNone/>
            </a:pPr>
            <a:endParaRPr lang="en-US" sz="2400" dirty="0"/>
          </a:p>
          <a:p>
            <a:r>
              <a:rPr lang="en-US" sz="2400" dirty="0"/>
              <a:t>Students at graduate status with one completed semester may participate in Leave of Absence as usual</a:t>
            </a:r>
          </a:p>
          <a:p>
            <a:pPr marL="50800" indent="0">
              <a:buNone/>
            </a:pPr>
            <a:endParaRPr lang="en-US" sz="2400" dirty="0"/>
          </a:p>
          <a:p>
            <a:r>
              <a:rPr lang="en-US" sz="2400" dirty="0"/>
              <a:t>Students at graduate status should withdraw per the normal </a:t>
            </a:r>
            <a:r>
              <a:rPr lang="en-US" sz="2400" dirty="0">
                <a:hlinkClick r:id="rId4"/>
              </a:rPr>
              <a:t>withdraw process</a:t>
            </a:r>
            <a:endParaRPr lang="en-US" sz="2400" dirty="0"/>
          </a:p>
          <a:p>
            <a:endParaRPr lang="en-US" sz="2000" dirty="0"/>
          </a:p>
          <a:p>
            <a:endParaRPr lang="en-US" sz="2000" dirty="0"/>
          </a:p>
        </p:txBody>
      </p:sp>
    </p:spTree>
    <p:extLst>
      <p:ext uri="{BB962C8B-B14F-4D97-AF65-F5344CB8AC3E}">
        <p14:creationId xmlns:p14="http://schemas.microsoft.com/office/powerpoint/2010/main" val="2296955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33C5-3AFA-4163-827D-69A7A3579553}"/>
              </a:ext>
            </a:extLst>
          </p:cNvPr>
          <p:cNvSpPr>
            <a:spLocks noGrp="1"/>
          </p:cNvSpPr>
          <p:nvPr>
            <p:ph type="title"/>
          </p:nvPr>
        </p:nvSpPr>
        <p:spPr>
          <a:xfrm>
            <a:off x="838200" y="365125"/>
            <a:ext cx="10515600" cy="771217"/>
          </a:xfrm>
        </p:spPr>
        <p:txBody>
          <a:bodyPr/>
          <a:lstStyle/>
          <a:p>
            <a:pPr algn="ctr"/>
            <a:r>
              <a:rPr lang="en-US" sz="3600" dirty="0"/>
              <a:t>How to view BAM Student Forms</a:t>
            </a:r>
          </a:p>
        </p:txBody>
      </p:sp>
      <p:sp>
        <p:nvSpPr>
          <p:cNvPr id="3" name="Text Placeholder 2">
            <a:extLst>
              <a:ext uri="{FF2B5EF4-FFF2-40B4-BE49-F238E27FC236}">
                <a16:creationId xmlns:a16="http://schemas.microsoft.com/office/drawing/2014/main" id="{E50A913A-61BE-4358-86E0-9385E5E56193}"/>
              </a:ext>
            </a:extLst>
          </p:cNvPr>
          <p:cNvSpPr>
            <a:spLocks noGrp="1"/>
          </p:cNvSpPr>
          <p:nvPr>
            <p:ph type="body" idx="1"/>
          </p:nvPr>
        </p:nvSpPr>
        <p:spPr>
          <a:xfrm>
            <a:off x="838200" y="1043709"/>
            <a:ext cx="10515600" cy="4945045"/>
          </a:xfrm>
        </p:spPr>
        <p:txBody>
          <a:bodyPr/>
          <a:lstStyle/>
          <a:p>
            <a:pPr marL="50800" indent="0">
              <a:buNone/>
            </a:pPr>
            <a:r>
              <a:rPr lang="en-US" dirty="0"/>
              <a:t>Intent form, BAM supplement form, BAM program change form (out of workflow):</a:t>
            </a:r>
          </a:p>
          <a:p>
            <a:r>
              <a:rPr lang="en-US" sz="2000" dirty="0"/>
              <a:t>View in student’s OnBase file through Campus Solutions</a:t>
            </a:r>
            <a:endParaRPr lang="en-US" dirty="0"/>
          </a:p>
          <a:p>
            <a:pPr marL="50800" indent="0">
              <a:buNone/>
            </a:pPr>
            <a:endParaRPr lang="en-US" dirty="0"/>
          </a:p>
          <a:p>
            <a:r>
              <a:rPr lang="en-US" sz="2000" dirty="0"/>
              <a:t>On the student services admin view page, student center tab, right click the SID</a:t>
            </a:r>
          </a:p>
          <a:p>
            <a:r>
              <a:rPr lang="en-US" sz="2000" dirty="0"/>
              <a:t>Select “search DMO all student docs”</a:t>
            </a:r>
          </a:p>
          <a:p>
            <a:r>
              <a:rPr lang="en-US" sz="2000" dirty="0"/>
              <a:t>Review the list of documents and select BAM docs to open in new window</a:t>
            </a:r>
          </a:p>
          <a:p>
            <a:pPr marL="50800" indent="0">
              <a:buNone/>
            </a:pPr>
            <a:endParaRPr lang="en-US" dirty="0"/>
          </a:p>
          <a:p>
            <a:pPr marL="50800" indent="0">
              <a:buNone/>
            </a:pPr>
            <a:r>
              <a:rPr lang="en-US" dirty="0"/>
              <a:t>Master’s Continuation form: </a:t>
            </a:r>
          </a:p>
          <a:p>
            <a:r>
              <a:rPr lang="en-US" sz="2000" dirty="0"/>
              <a:t>Use Query built-in Slate (see administrator guide on faculty/staff facing BAM site)</a:t>
            </a:r>
          </a:p>
          <a:p>
            <a:r>
              <a:rPr lang="en-US" sz="2000" dirty="0"/>
              <a:t>Reach out to Jen with any requests or questions about the Slate query</a:t>
            </a:r>
          </a:p>
          <a:p>
            <a:pPr marL="50800" indent="0">
              <a:buNone/>
            </a:pPr>
            <a:endParaRPr lang="en-US" dirty="0"/>
          </a:p>
        </p:txBody>
      </p:sp>
      <p:pic>
        <p:nvPicPr>
          <p:cNvPr id="5" name="Picture 4">
            <a:extLst>
              <a:ext uri="{FF2B5EF4-FFF2-40B4-BE49-F238E27FC236}">
                <a16:creationId xmlns:a16="http://schemas.microsoft.com/office/drawing/2014/main" id="{DC8672D0-A3B0-4EC2-AD5F-244F84A9FA48}"/>
              </a:ext>
            </a:extLst>
          </p:cNvPr>
          <p:cNvPicPr>
            <a:picLocks noChangeAspect="1"/>
          </p:cNvPicPr>
          <p:nvPr/>
        </p:nvPicPr>
        <p:blipFill>
          <a:blip r:embed="rId3"/>
          <a:stretch>
            <a:fillRect/>
          </a:stretch>
        </p:blipFill>
        <p:spPr>
          <a:xfrm>
            <a:off x="1747000" y="2380561"/>
            <a:ext cx="3612123" cy="580804"/>
          </a:xfrm>
          <a:prstGeom prst="rect">
            <a:avLst/>
          </a:prstGeom>
          <a:ln>
            <a:solidFill>
              <a:schemeClr val="accent1"/>
            </a:solidFill>
          </a:ln>
        </p:spPr>
      </p:pic>
      <p:pic>
        <p:nvPicPr>
          <p:cNvPr id="7" name="Picture 6">
            <a:extLst>
              <a:ext uri="{FF2B5EF4-FFF2-40B4-BE49-F238E27FC236}">
                <a16:creationId xmlns:a16="http://schemas.microsoft.com/office/drawing/2014/main" id="{06B18724-50ED-4495-9614-34B6732E727D}"/>
              </a:ext>
            </a:extLst>
          </p:cNvPr>
          <p:cNvPicPr>
            <a:picLocks noChangeAspect="1"/>
          </p:cNvPicPr>
          <p:nvPr/>
        </p:nvPicPr>
        <p:blipFill>
          <a:blip r:embed="rId4"/>
          <a:stretch>
            <a:fillRect/>
          </a:stretch>
        </p:blipFill>
        <p:spPr>
          <a:xfrm>
            <a:off x="1747000" y="4134871"/>
            <a:ext cx="2041514" cy="579469"/>
          </a:xfrm>
          <a:prstGeom prst="rect">
            <a:avLst/>
          </a:prstGeom>
          <a:ln>
            <a:solidFill>
              <a:schemeClr val="accent1"/>
            </a:solidFill>
          </a:ln>
        </p:spPr>
      </p:pic>
    </p:spTree>
    <p:extLst>
      <p:ext uri="{BB962C8B-B14F-4D97-AF65-F5344CB8AC3E}">
        <p14:creationId xmlns:p14="http://schemas.microsoft.com/office/powerpoint/2010/main" val="4042697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8"/>
          <p:cNvSpPr txBox="1">
            <a:spLocks noGrp="1"/>
          </p:cNvSpPr>
          <p:nvPr>
            <p:ph type="body" idx="2"/>
          </p:nvPr>
        </p:nvSpPr>
        <p:spPr>
          <a:xfrm>
            <a:off x="854161" y="1984500"/>
            <a:ext cx="6674400" cy="4873500"/>
          </a:xfrm>
          <a:prstGeom prst="rect">
            <a:avLst/>
          </a:prstGeom>
        </p:spPr>
        <p:txBody>
          <a:bodyPr spcFirstLastPara="1" wrap="square" lIns="91425" tIns="45700" rIns="91425" bIns="45700" anchor="t" anchorCtr="0">
            <a:noAutofit/>
          </a:bodyPr>
          <a:lstStyle/>
          <a:p>
            <a:pPr marL="571500" indent="-342900">
              <a:buFont typeface="Arial" panose="020B0604020202020204" pitchFamily="34" charset="0"/>
              <a:buChar char="•"/>
            </a:pPr>
            <a:r>
              <a:rPr lang="en-US" sz="2000" dirty="0">
                <a:hlinkClick r:id="rId3"/>
              </a:rPr>
              <a:t>Student facing BAM website </a:t>
            </a:r>
            <a:endParaRPr lang="en-US" sz="2000" dirty="0"/>
          </a:p>
          <a:p>
            <a:pPr marL="1028700" lvl="1" indent="-342900">
              <a:buFont typeface="Arial" panose="020B0604020202020204" pitchFamily="34" charset="0"/>
              <a:buChar char="•"/>
            </a:pPr>
            <a:r>
              <a:rPr lang="en-US" sz="1800" dirty="0"/>
              <a:t>Information and forms to apply, change status, withdraw</a:t>
            </a:r>
          </a:p>
          <a:p>
            <a:pPr marL="571500" indent="-342900">
              <a:buFont typeface="Arial" panose="020B0604020202020204" pitchFamily="34" charset="0"/>
              <a:buChar char="•"/>
            </a:pPr>
            <a:r>
              <a:rPr lang="en-US" sz="2000" dirty="0">
                <a:hlinkClick r:id="rId4"/>
              </a:rPr>
              <a:t>Faculty/Staff facing BAM website </a:t>
            </a:r>
            <a:endParaRPr lang="en-US" sz="2000" dirty="0"/>
          </a:p>
          <a:p>
            <a:pPr marL="1028700" lvl="1" indent="-342900">
              <a:buFont typeface="Arial" panose="020B0604020202020204" pitchFamily="34" charset="0"/>
              <a:buChar char="•"/>
            </a:pPr>
            <a:r>
              <a:rPr lang="en-US" sz="1800" dirty="0"/>
              <a:t>Forms, policies, recently updated FAQs</a:t>
            </a:r>
          </a:p>
          <a:p>
            <a:pPr marL="1028700" lvl="1" indent="-342900">
              <a:buFont typeface="Arial" panose="020B0604020202020204" pitchFamily="34" charset="0"/>
              <a:buChar char="•"/>
            </a:pPr>
            <a:r>
              <a:rPr lang="en-US" sz="1800" dirty="0"/>
              <a:t>Resources section includes administrator guides </a:t>
            </a:r>
            <a:endParaRPr lang="en-US" sz="2000" dirty="0"/>
          </a:p>
          <a:p>
            <a:pPr marL="571500" indent="-342900">
              <a:buFont typeface="Arial" panose="020B0604020202020204" pitchFamily="34" charset="0"/>
              <a:buChar char="•"/>
            </a:pPr>
            <a:r>
              <a:rPr lang="en-US" sz="2000" dirty="0"/>
              <a:t>BAM report available through CU Data</a:t>
            </a:r>
          </a:p>
          <a:p>
            <a:pPr marL="571500" indent="-342900">
              <a:buFont typeface="Arial" panose="020B0604020202020204" pitchFamily="34" charset="0"/>
              <a:buChar char="•"/>
            </a:pPr>
            <a:r>
              <a:rPr lang="en-US" sz="2000" dirty="0"/>
              <a:t>Join the </a:t>
            </a:r>
            <a:r>
              <a:rPr lang="en-US" sz="2000" dirty="0">
                <a:hlinkClick r:id="rId5"/>
              </a:rPr>
              <a:t>BAM google group </a:t>
            </a:r>
            <a:endParaRPr lang="en-US" sz="2000" dirty="0"/>
          </a:p>
          <a:p>
            <a:pPr marL="571500" indent="-342900">
              <a:buFont typeface="Arial" panose="020B0604020202020204" pitchFamily="34" charset="0"/>
              <a:buChar char="•"/>
            </a:pPr>
            <a:r>
              <a:rPr lang="en-US" sz="2000" dirty="0"/>
              <a:t>Contacts: </a:t>
            </a:r>
            <a:r>
              <a:rPr lang="en-US" sz="2000" dirty="0">
                <a:hlinkClick r:id="rId6"/>
              </a:rPr>
              <a:t>Jennifer.Shurley@colorado.edu</a:t>
            </a:r>
            <a:r>
              <a:rPr lang="en-US" sz="2000" dirty="0"/>
              <a:t>, </a:t>
            </a:r>
            <a:r>
              <a:rPr lang="en-US" sz="2000" dirty="0">
                <a:hlinkClick r:id="rId7"/>
              </a:rPr>
              <a:t>cubamprogram@colorado.edu</a:t>
            </a:r>
            <a:r>
              <a:rPr lang="en-US" sz="2000" dirty="0"/>
              <a:t> </a:t>
            </a:r>
          </a:p>
          <a:p>
            <a:pPr marL="228600" indent="0"/>
            <a:r>
              <a:rPr lang="en-US" sz="2000" dirty="0"/>
              <a:t>  </a:t>
            </a:r>
          </a:p>
          <a:p>
            <a:pPr marL="457200" lvl="0" indent="-355600" algn="l" rtl="0">
              <a:lnSpc>
                <a:spcPct val="100000"/>
              </a:lnSpc>
              <a:spcBef>
                <a:spcPts val="1000"/>
              </a:spcBef>
              <a:spcAft>
                <a:spcPts val="0"/>
              </a:spcAft>
              <a:buSzPts val="2000"/>
              <a:buChar char="●"/>
            </a:pPr>
            <a:endParaRPr sz="2000" dirty="0"/>
          </a:p>
        </p:txBody>
      </p:sp>
      <p:sp>
        <p:nvSpPr>
          <p:cNvPr id="129" name="Google Shape;129;p18"/>
          <p:cNvSpPr txBox="1">
            <a:spLocks noGrp="1"/>
          </p:cNvSpPr>
          <p:nvPr>
            <p:ph type="title"/>
          </p:nvPr>
        </p:nvSpPr>
        <p:spPr>
          <a:xfrm>
            <a:off x="838199" y="99391"/>
            <a:ext cx="10790583" cy="1232452"/>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3600" dirty="0"/>
              <a:t>Helpful BAM Resources</a:t>
            </a:r>
            <a:endParaRPr sz="3600" dirty="0"/>
          </a:p>
        </p:txBody>
      </p:sp>
      <p:pic>
        <p:nvPicPr>
          <p:cNvPr id="130" name="Google Shape;130;p18"/>
          <p:cNvPicPr preferRelativeResize="0"/>
          <p:nvPr/>
        </p:nvPicPr>
        <p:blipFill>
          <a:blip r:embed="rId8">
            <a:alphaModFix/>
          </a:blip>
          <a:stretch>
            <a:fillRect/>
          </a:stretch>
        </p:blipFill>
        <p:spPr>
          <a:xfrm>
            <a:off x="7514200" y="1787607"/>
            <a:ext cx="4440900" cy="29504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Google Shape;269;p35"/>
          <p:cNvSpPr txBox="1"/>
          <p:nvPr/>
        </p:nvSpPr>
        <p:spPr>
          <a:xfrm>
            <a:off x="5772975" y="653000"/>
            <a:ext cx="4868100" cy="1376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rgbClr val="990000"/>
                </a:solidFill>
                <a:latin typeface="Arial Black"/>
                <a:ea typeface="Arial Black"/>
                <a:cs typeface="Arial Black"/>
                <a:sym typeface="Arial Black"/>
              </a:rPr>
              <a:t>Questions?</a:t>
            </a:r>
            <a:endParaRPr sz="6000">
              <a:solidFill>
                <a:srgbClr val="990000"/>
              </a:solidFill>
              <a:latin typeface="Arial Black"/>
              <a:ea typeface="Arial Black"/>
              <a:cs typeface="Arial Black"/>
              <a:sym typeface="Arial Black"/>
            </a:endParaRPr>
          </a:p>
        </p:txBody>
      </p:sp>
      <p:pic>
        <p:nvPicPr>
          <p:cNvPr id="270" name="Google Shape;270;p35"/>
          <p:cNvPicPr preferRelativeResize="0"/>
          <p:nvPr/>
        </p:nvPicPr>
        <p:blipFill>
          <a:blip r:embed="rId3">
            <a:alphaModFix/>
          </a:blip>
          <a:stretch>
            <a:fillRect/>
          </a:stretch>
        </p:blipFill>
        <p:spPr>
          <a:xfrm>
            <a:off x="0" y="0"/>
            <a:ext cx="4868100" cy="608513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7F22-AAAD-4BA5-B83B-8D90AD7A78C5}"/>
              </a:ext>
            </a:extLst>
          </p:cNvPr>
          <p:cNvSpPr>
            <a:spLocks noGrp="1"/>
          </p:cNvSpPr>
          <p:nvPr>
            <p:ph type="title"/>
          </p:nvPr>
        </p:nvSpPr>
        <p:spPr/>
        <p:txBody>
          <a:bodyPr/>
          <a:lstStyle/>
          <a:p>
            <a:pPr algn="ctr"/>
            <a:r>
              <a:rPr lang="en-US" sz="3600" dirty="0"/>
              <a:t>Bachelor’s-Accelerated Master’s (BAM) Programs</a:t>
            </a:r>
          </a:p>
        </p:txBody>
      </p:sp>
      <p:sp>
        <p:nvSpPr>
          <p:cNvPr id="3" name="Text Placeholder 2">
            <a:extLst>
              <a:ext uri="{FF2B5EF4-FFF2-40B4-BE49-F238E27FC236}">
                <a16:creationId xmlns:a16="http://schemas.microsoft.com/office/drawing/2014/main" id="{36E73A58-EDE9-4F73-81BF-49677F8A3FB5}"/>
              </a:ext>
            </a:extLst>
          </p:cNvPr>
          <p:cNvSpPr>
            <a:spLocks noGrp="1"/>
          </p:cNvSpPr>
          <p:nvPr>
            <p:ph type="body" idx="1"/>
          </p:nvPr>
        </p:nvSpPr>
        <p:spPr/>
        <p:txBody>
          <a:bodyPr/>
          <a:lstStyle/>
          <a:p>
            <a:r>
              <a:rPr lang="en-US" dirty="0"/>
              <a:t>Approved combination between an existing and approved bachelor’s degree at CU Boulder and an existing and approved master’s degree at CU Boulder</a:t>
            </a:r>
          </a:p>
          <a:p>
            <a:r>
              <a:rPr lang="en-US" dirty="0"/>
              <a:t>Beneficial pathway to graduate school, logistically and financially</a:t>
            </a:r>
          </a:p>
          <a:p>
            <a:r>
              <a:rPr lang="en-US" dirty="0"/>
              <a:t>Structure has changed since inception in the late 90s from “Concurrent” to “Bachelor’s-Accelerated Master’s”</a:t>
            </a:r>
          </a:p>
          <a:p>
            <a:endParaRPr lang="en-US" dirty="0"/>
          </a:p>
        </p:txBody>
      </p:sp>
    </p:spTree>
    <p:extLst>
      <p:ext uri="{BB962C8B-B14F-4D97-AF65-F5344CB8AC3E}">
        <p14:creationId xmlns:p14="http://schemas.microsoft.com/office/powerpoint/2010/main" val="3647497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79627"/>
          </a:xfrm>
        </p:spPr>
        <p:txBody>
          <a:bodyPr/>
          <a:lstStyle/>
          <a:p>
            <a:pPr algn="ctr"/>
            <a:r>
              <a:rPr lang="en-US" sz="3600" dirty="0"/>
              <a:t>BAM Basics</a:t>
            </a:r>
          </a:p>
        </p:txBody>
      </p:sp>
      <p:sp>
        <p:nvSpPr>
          <p:cNvPr id="3" name="Text Placeholder 2"/>
          <p:cNvSpPr>
            <a:spLocks noGrp="1"/>
          </p:cNvSpPr>
          <p:nvPr>
            <p:ph type="body" idx="1"/>
          </p:nvPr>
        </p:nvSpPr>
        <p:spPr>
          <a:xfrm>
            <a:off x="838200" y="1517245"/>
            <a:ext cx="10515600" cy="4485861"/>
          </a:xfrm>
        </p:spPr>
        <p:txBody>
          <a:bodyPr/>
          <a:lstStyle/>
          <a:p>
            <a:pPr lvl="1"/>
            <a:r>
              <a:rPr lang="en-US" dirty="0"/>
              <a:t>Students are admitted around the junior year</a:t>
            </a:r>
          </a:p>
          <a:p>
            <a:pPr lvl="1"/>
            <a:r>
              <a:rPr lang="en-US" dirty="0"/>
              <a:t>Admitted at UG status, UG policies and standards apply</a:t>
            </a:r>
          </a:p>
          <a:p>
            <a:pPr lvl="1"/>
            <a:r>
              <a:rPr lang="en-US" dirty="0"/>
              <a:t>Students may take up to 12 credits while at UG status which can be used toward the master’s degree</a:t>
            </a:r>
          </a:p>
          <a:p>
            <a:pPr lvl="1"/>
            <a:r>
              <a:rPr lang="en-US" dirty="0"/>
              <a:t>A limited number of those credits can be double counted between both degrees</a:t>
            </a:r>
          </a:p>
          <a:p>
            <a:pPr lvl="1"/>
            <a:r>
              <a:rPr lang="en-US" dirty="0"/>
              <a:t>The bachelor’s degree is awarded upon completion of requirements</a:t>
            </a:r>
          </a:p>
          <a:p>
            <a:pPr lvl="1"/>
            <a:r>
              <a:rPr lang="en-US" dirty="0"/>
              <a:t>Students finish master’s degree requirements at graduate status, GR policies and standards apply</a:t>
            </a:r>
          </a:p>
          <a:p>
            <a:pPr lvl="1"/>
            <a:r>
              <a:rPr lang="en-US" dirty="0"/>
              <a:t>Identified with R09 service indicator and subplan (C-XXXX)</a:t>
            </a:r>
          </a:p>
          <a:p>
            <a:endParaRPr lang="en-US" dirty="0"/>
          </a:p>
        </p:txBody>
      </p:sp>
    </p:spTree>
    <p:extLst>
      <p:ext uri="{BB962C8B-B14F-4D97-AF65-F5344CB8AC3E}">
        <p14:creationId xmlns:p14="http://schemas.microsoft.com/office/powerpoint/2010/main" val="3304816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838200" y="365125"/>
            <a:ext cx="10515600" cy="679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dirty="0"/>
              <a:t>Applying to a BAM Program</a:t>
            </a:r>
            <a:endParaRPr sz="3600" dirty="0"/>
          </a:p>
        </p:txBody>
      </p:sp>
      <p:sp>
        <p:nvSpPr>
          <p:cNvPr id="122" name="Google Shape;122;p17"/>
          <p:cNvSpPr txBox="1">
            <a:spLocks noGrp="1"/>
          </p:cNvSpPr>
          <p:nvPr>
            <p:ph type="body" idx="1"/>
          </p:nvPr>
        </p:nvSpPr>
        <p:spPr>
          <a:xfrm>
            <a:off x="838200" y="941033"/>
            <a:ext cx="10856700" cy="5096492"/>
          </a:xfrm>
          <a:prstGeom prst="rect">
            <a:avLst/>
          </a:prstGeom>
        </p:spPr>
        <p:txBody>
          <a:bodyPr spcFirstLastPara="1" wrap="square" lIns="91425" tIns="45700" rIns="91425" bIns="45700" anchor="t" anchorCtr="0">
            <a:noAutofit/>
          </a:bodyPr>
          <a:lstStyle/>
          <a:p>
            <a:pPr marL="101600" lvl="0" indent="0">
              <a:lnSpc>
                <a:spcPct val="100000"/>
              </a:lnSpc>
              <a:buSzPts val="2000"/>
              <a:buNone/>
            </a:pPr>
            <a:r>
              <a:rPr lang="en-US" sz="2400" dirty="0"/>
              <a:t>Students apply with BAM </a:t>
            </a:r>
            <a:r>
              <a:rPr lang="en-US" sz="2400" dirty="0">
                <a:hlinkClick r:id="rId3"/>
              </a:rPr>
              <a:t>intent application </a:t>
            </a:r>
            <a:r>
              <a:rPr lang="en-US" sz="2400" dirty="0"/>
              <a:t>around the junior year </a:t>
            </a:r>
          </a:p>
          <a:p>
            <a:pPr marL="901700" lvl="1" indent="-342900">
              <a:lnSpc>
                <a:spcPct val="100000"/>
              </a:lnSpc>
              <a:spcBef>
                <a:spcPts val="1000"/>
              </a:spcBef>
              <a:buSzPts val="2000"/>
            </a:pPr>
            <a:r>
              <a:rPr lang="en-US" dirty="0"/>
              <a:t>Student initiated OnBase form</a:t>
            </a:r>
          </a:p>
          <a:p>
            <a:pPr marL="901700" lvl="1" indent="-342900">
              <a:lnSpc>
                <a:spcPct val="100000"/>
              </a:lnSpc>
              <a:spcBef>
                <a:spcPts val="1000"/>
              </a:spcBef>
              <a:buSzPts val="2000"/>
            </a:pPr>
            <a:r>
              <a:rPr lang="en-US" dirty="0"/>
              <a:t>Students provide expected graduation term for bachelor’s degree</a:t>
            </a:r>
          </a:p>
          <a:p>
            <a:pPr marL="901700" lvl="1" indent="-342900">
              <a:lnSpc>
                <a:spcPct val="100000"/>
              </a:lnSpc>
              <a:spcBef>
                <a:spcPts val="1000"/>
              </a:spcBef>
              <a:buClr>
                <a:srgbClr val="000000"/>
              </a:buClr>
              <a:buSzPts val="2000"/>
            </a:pPr>
            <a:r>
              <a:rPr lang="en-US" dirty="0"/>
              <a:t>Form directed to program in OnBase workflow for review and approval</a:t>
            </a:r>
          </a:p>
          <a:p>
            <a:pPr lvl="2">
              <a:lnSpc>
                <a:spcPct val="100000"/>
              </a:lnSpc>
              <a:spcBef>
                <a:spcPts val="1000"/>
              </a:spcBef>
              <a:buChar char="○"/>
            </a:pPr>
            <a:r>
              <a:rPr lang="en-US" sz="2400" dirty="0"/>
              <a:t>Basic requirements enforced (3.0 GPA), students can attach any documentation required by program</a:t>
            </a:r>
          </a:p>
          <a:p>
            <a:pPr lvl="2">
              <a:lnSpc>
                <a:spcPct val="100000"/>
              </a:lnSpc>
              <a:spcBef>
                <a:spcPts val="1000"/>
              </a:spcBef>
              <a:buFont typeface="Arial"/>
              <a:buChar char="○"/>
            </a:pPr>
            <a:r>
              <a:rPr lang="en-US" sz="2400" dirty="0"/>
              <a:t>Program decision for full BAM program at this point</a:t>
            </a:r>
          </a:p>
          <a:p>
            <a:pPr marL="901700" lvl="1" indent="-342900">
              <a:lnSpc>
                <a:spcPct val="100000"/>
              </a:lnSpc>
              <a:spcBef>
                <a:spcPts val="1000"/>
              </a:spcBef>
              <a:buClr>
                <a:srgbClr val="000000"/>
              </a:buClr>
              <a:buSzPts val="2000"/>
            </a:pPr>
            <a:r>
              <a:rPr lang="en-US" dirty="0"/>
              <a:t>ISSS approval is required for international students</a:t>
            </a:r>
          </a:p>
          <a:p>
            <a:pPr marL="901700" lvl="1" indent="-342900">
              <a:lnSpc>
                <a:spcPct val="100000"/>
              </a:lnSpc>
              <a:spcBef>
                <a:spcPts val="1000"/>
              </a:spcBef>
              <a:buClr>
                <a:srgbClr val="000000"/>
              </a:buClr>
              <a:buSzPts val="2000"/>
            </a:pPr>
            <a:r>
              <a:rPr lang="en-US" dirty="0"/>
              <a:t>Upon approval/processing- subplan, service indicator, expected bachelor’s grad term applied to record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41540"/>
            <a:ext cx="10515600" cy="1230644"/>
          </a:xfrm>
        </p:spPr>
        <p:txBody>
          <a:bodyPr/>
          <a:lstStyle/>
          <a:p>
            <a:pPr algn="ctr"/>
            <a:r>
              <a:rPr lang="en-US" sz="3600" dirty="0"/>
              <a:t>Change from Undergraduate to Graduate Status</a:t>
            </a:r>
          </a:p>
        </p:txBody>
      </p:sp>
      <p:sp>
        <p:nvSpPr>
          <p:cNvPr id="5" name="Text Placeholder 4"/>
          <p:cNvSpPr>
            <a:spLocks noGrp="1"/>
          </p:cNvSpPr>
          <p:nvPr>
            <p:ph type="body" idx="1"/>
          </p:nvPr>
        </p:nvSpPr>
        <p:spPr>
          <a:xfrm>
            <a:off x="701040" y="1830028"/>
            <a:ext cx="10515600" cy="5027972"/>
          </a:xfrm>
        </p:spPr>
        <p:txBody>
          <a:bodyPr/>
          <a:lstStyle/>
          <a:p>
            <a:pPr marL="101600" lvl="0" indent="0">
              <a:lnSpc>
                <a:spcPct val="100000"/>
              </a:lnSpc>
              <a:spcBef>
                <a:spcPts val="1600"/>
              </a:spcBef>
              <a:buSzPts val="2000"/>
              <a:buNone/>
            </a:pPr>
            <a:r>
              <a:rPr lang="en-US" sz="2000" dirty="0"/>
              <a:t>Early in the semester in which bachelor’s degree requirements are complete, students must:</a:t>
            </a:r>
          </a:p>
          <a:p>
            <a:pPr marL="901700" lvl="1" indent="-342900">
              <a:lnSpc>
                <a:spcPct val="100000"/>
              </a:lnSpc>
              <a:spcBef>
                <a:spcPts val="1600"/>
              </a:spcBef>
              <a:buSzPts val="2000"/>
            </a:pPr>
            <a:r>
              <a:rPr lang="en-US" sz="2000" dirty="0"/>
              <a:t>Apply to graduate with bachelor’s degree in Buff Portal</a:t>
            </a:r>
          </a:p>
          <a:p>
            <a:pPr marL="901700" lvl="1" indent="-342900">
              <a:lnSpc>
                <a:spcPct val="100000"/>
              </a:lnSpc>
              <a:spcBef>
                <a:spcPts val="1600"/>
              </a:spcBef>
              <a:buSzPts val="2000"/>
            </a:pPr>
            <a:r>
              <a:rPr lang="en-US" sz="2000" dirty="0"/>
              <a:t>Complete the </a:t>
            </a:r>
            <a:r>
              <a:rPr lang="en-US" sz="2000" dirty="0">
                <a:hlinkClick r:id="rId3"/>
              </a:rPr>
              <a:t>master’s continuation form</a:t>
            </a:r>
            <a:endParaRPr lang="en-US" sz="2000" dirty="0"/>
          </a:p>
          <a:p>
            <a:pPr marL="901700" lvl="1" indent="-342900">
              <a:lnSpc>
                <a:spcPct val="100000"/>
              </a:lnSpc>
              <a:spcBef>
                <a:spcPts val="1600"/>
              </a:spcBef>
              <a:buSzPts val="2000"/>
            </a:pPr>
            <a:r>
              <a:rPr lang="en-US" sz="2000" dirty="0"/>
              <a:t>Work with advisors to complete </a:t>
            </a:r>
            <a:r>
              <a:rPr lang="en-US" sz="2000" dirty="0">
                <a:hlinkClick r:id="rId4"/>
              </a:rPr>
              <a:t>BAM supplement form</a:t>
            </a:r>
            <a:endParaRPr lang="en-US" sz="2000" dirty="0"/>
          </a:p>
          <a:p>
            <a:pPr marL="50800" indent="0">
              <a:buNone/>
            </a:pPr>
            <a:endParaRPr lang="en-US" dirty="0"/>
          </a:p>
        </p:txBody>
      </p:sp>
    </p:spTree>
    <p:extLst>
      <p:ext uri="{BB962C8B-B14F-4D97-AF65-F5344CB8AC3E}">
        <p14:creationId xmlns:p14="http://schemas.microsoft.com/office/powerpoint/2010/main" val="885971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17446"/>
          </a:xfrm>
        </p:spPr>
        <p:txBody>
          <a:bodyPr/>
          <a:lstStyle/>
          <a:p>
            <a:pPr algn="ctr"/>
            <a:r>
              <a:rPr lang="en-US" sz="3600" dirty="0"/>
              <a:t>Master’s Continuation Form Details</a:t>
            </a:r>
          </a:p>
        </p:txBody>
      </p:sp>
      <p:sp>
        <p:nvSpPr>
          <p:cNvPr id="3" name="Text Placeholder 2"/>
          <p:cNvSpPr>
            <a:spLocks noGrp="1"/>
          </p:cNvSpPr>
          <p:nvPr>
            <p:ph type="body" idx="1"/>
          </p:nvPr>
        </p:nvSpPr>
        <p:spPr>
          <a:xfrm>
            <a:off x="838200" y="1215857"/>
            <a:ext cx="10515600" cy="4639349"/>
          </a:xfrm>
        </p:spPr>
        <p:txBody>
          <a:bodyPr/>
          <a:lstStyle/>
          <a:p>
            <a:pPr marL="1358900" lvl="2" indent="-342900">
              <a:lnSpc>
                <a:spcPct val="100000"/>
              </a:lnSpc>
              <a:spcBef>
                <a:spcPts val="1600"/>
              </a:spcBef>
            </a:pPr>
            <a:r>
              <a:rPr lang="en-US" sz="2400" dirty="0"/>
              <a:t>Student initiated Slate </a:t>
            </a:r>
            <a:r>
              <a:rPr lang="en-US" sz="2400" dirty="0">
                <a:hlinkClick r:id="rId3"/>
              </a:rPr>
              <a:t>form</a:t>
            </a:r>
            <a:r>
              <a:rPr lang="en-US" sz="2400" dirty="0"/>
              <a:t>, student will:</a:t>
            </a:r>
          </a:p>
          <a:p>
            <a:pPr marL="1816100" lvl="3">
              <a:lnSpc>
                <a:spcPct val="100000"/>
              </a:lnSpc>
              <a:spcBef>
                <a:spcPts val="1600"/>
              </a:spcBef>
            </a:pPr>
            <a:r>
              <a:rPr lang="en-US" sz="2200" dirty="0"/>
              <a:t>Identify current undergraduate and anticipated graduate program </a:t>
            </a:r>
          </a:p>
          <a:p>
            <a:pPr marL="1816100" lvl="3">
              <a:lnSpc>
                <a:spcPct val="100000"/>
              </a:lnSpc>
              <a:spcBef>
                <a:spcPts val="1600"/>
              </a:spcBef>
            </a:pPr>
            <a:r>
              <a:rPr lang="en-US" sz="2200" dirty="0"/>
              <a:t>Identify bachelor’s degree graduation term</a:t>
            </a:r>
          </a:p>
          <a:p>
            <a:pPr marL="1816100" lvl="3">
              <a:lnSpc>
                <a:spcPct val="100000"/>
              </a:lnSpc>
              <a:spcBef>
                <a:spcPts val="1600"/>
              </a:spcBef>
            </a:pPr>
            <a:r>
              <a:rPr lang="en-US" sz="2200" dirty="0"/>
              <a:t>Identify master’s degree start term- must be within 3 semesters </a:t>
            </a:r>
          </a:p>
          <a:p>
            <a:pPr marL="1358900" lvl="2" indent="-342900">
              <a:lnSpc>
                <a:spcPct val="100000"/>
              </a:lnSpc>
              <a:spcBef>
                <a:spcPts val="1600"/>
              </a:spcBef>
            </a:pPr>
            <a:r>
              <a:rPr lang="en-US" sz="2400" dirty="0"/>
              <a:t>ISSS approval required for international students, including proof of funding for change of level</a:t>
            </a:r>
          </a:p>
          <a:p>
            <a:pPr marL="1358900" lvl="2" indent="-342900">
              <a:lnSpc>
                <a:spcPct val="100000"/>
              </a:lnSpc>
              <a:spcBef>
                <a:spcPts val="1600"/>
              </a:spcBef>
            </a:pPr>
            <a:r>
              <a:rPr lang="en-US" sz="2400" dirty="0"/>
              <a:t>No department review at this stage, 3.0 GPA requirement enforced </a:t>
            </a:r>
          </a:p>
          <a:p>
            <a:endParaRPr lang="en-US" dirty="0"/>
          </a:p>
        </p:txBody>
      </p:sp>
    </p:spTree>
    <p:extLst>
      <p:ext uri="{BB962C8B-B14F-4D97-AF65-F5344CB8AC3E}">
        <p14:creationId xmlns:p14="http://schemas.microsoft.com/office/powerpoint/2010/main" val="3855819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E8F24-BEBF-4F82-8F96-569EEC211E28}"/>
              </a:ext>
            </a:extLst>
          </p:cNvPr>
          <p:cNvSpPr>
            <a:spLocks noGrp="1"/>
          </p:cNvSpPr>
          <p:nvPr>
            <p:ph type="title"/>
          </p:nvPr>
        </p:nvSpPr>
        <p:spPr>
          <a:xfrm>
            <a:off x="838200" y="365125"/>
            <a:ext cx="10515600" cy="827571"/>
          </a:xfrm>
        </p:spPr>
        <p:txBody>
          <a:bodyPr/>
          <a:lstStyle/>
          <a:p>
            <a:pPr algn="ctr"/>
            <a:r>
              <a:rPr lang="en-US" sz="3600" dirty="0"/>
              <a:t>Master’s Continuation Form Matriculation Issues  </a:t>
            </a:r>
          </a:p>
        </p:txBody>
      </p:sp>
      <p:sp>
        <p:nvSpPr>
          <p:cNvPr id="3" name="Text Placeholder 2">
            <a:extLst>
              <a:ext uri="{FF2B5EF4-FFF2-40B4-BE49-F238E27FC236}">
                <a16:creationId xmlns:a16="http://schemas.microsoft.com/office/drawing/2014/main" id="{A8BFFB6F-21FE-4A4D-8525-57EF3410F416}"/>
              </a:ext>
            </a:extLst>
          </p:cNvPr>
          <p:cNvSpPr>
            <a:spLocks noGrp="1"/>
          </p:cNvSpPr>
          <p:nvPr>
            <p:ph type="body" idx="1"/>
          </p:nvPr>
        </p:nvSpPr>
        <p:spPr>
          <a:xfrm>
            <a:off x="331304" y="1364975"/>
            <a:ext cx="5688496" cy="4539880"/>
          </a:xfrm>
        </p:spPr>
        <p:txBody>
          <a:bodyPr/>
          <a:lstStyle/>
          <a:p>
            <a:pPr marL="50800" indent="0" algn="ctr">
              <a:buNone/>
            </a:pPr>
            <a:r>
              <a:rPr lang="en-US" sz="2400" u="sng" dirty="0"/>
              <a:t>Select correct term of UG graduation and correct master’s start term</a:t>
            </a:r>
          </a:p>
          <a:p>
            <a:pPr marL="50800" indent="0" algn="ctr">
              <a:buNone/>
            </a:pPr>
            <a:endParaRPr lang="en-US" sz="2000" dirty="0"/>
          </a:p>
          <a:p>
            <a:r>
              <a:rPr lang="en-US" sz="2000" dirty="0"/>
              <a:t>Graduation term: Must select semester of UG degree award and apply to graduate for corresponding semester in Buff Portal </a:t>
            </a:r>
          </a:p>
          <a:p>
            <a:r>
              <a:rPr lang="en-US" sz="2000" dirty="0"/>
              <a:t>Start term: Must select the semester they plan to take first master’s class (summer if applicable [including </a:t>
            </a:r>
            <a:r>
              <a:rPr lang="en-US" sz="2000" dirty="0" err="1"/>
              <a:t>Augmester</a:t>
            </a:r>
            <a:r>
              <a:rPr lang="en-US" sz="2000" dirty="0"/>
              <a:t>])</a:t>
            </a:r>
          </a:p>
          <a:p>
            <a:r>
              <a:rPr lang="en-US" sz="2000" dirty="0"/>
              <a:t>Must then register in selected start term (including summer), to avoid discontinuation</a:t>
            </a:r>
          </a:p>
          <a:p>
            <a:r>
              <a:rPr lang="en-US" sz="2000" dirty="0"/>
              <a:t>If plan for graduation or continuation changes, student must re-submit form (and reapply to graduate if applicable)</a:t>
            </a:r>
          </a:p>
        </p:txBody>
      </p:sp>
      <p:sp>
        <p:nvSpPr>
          <p:cNvPr id="4" name="Text Placeholder 3">
            <a:extLst>
              <a:ext uri="{FF2B5EF4-FFF2-40B4-BE49-F238E27FC236}">
                <a16:creationId xmlns:a16="http://schemas.microsoft.com/office/drawing/2014/main" id="{5EB90992-2A84-50A7-88FA-67698E94794F}"/>
              </a:ext>
            </a:extLst>
          </p:cNvPr>
          <p:cNvSpPr>
            <a:spLocks noGrp="1"/>
          </p:cNvSpPr>
          <p:nvPr>
            <p:ph type="body" idx="2"/>
          </p:nvPr>
        </p:nvSpPr>
        <p:spPr>
          <a:xfrm>
            <a:off x="6172202" y="1364975"/>
            <a:ext cx="5834270" cy="4539879"/>
          </a:xfrm>
        </p:spPr>
        <p:txBody>
          <a:bodyPr/>
          <a:lstStyle/>
          <a:p>
            <a:pPr marL="50800" indent="0" algn="ctr">
              <a:buNone/>
            </a:pPr>
            <a:r>
              <a:rPr lang="en-US" sz="2400" u="sng" dirty="0"/>
              <a:t>Select the graduate program to which initially admitted</a:t>
            </a:r>
          </a:p>
          <a:p>
            <a:pPr marL="50800" indent="0">
              <a:buNone/>
            </a:pPr>
            <a:endParaRPr lang="en-US" sz="2400" dirty="0"/>
          </a:p>
          <a:p>
            <a:pPr lvl="1"/>
            <a:r>
              <a:rPr lang="en-US" sz="2000" dirty="0"/>
              <a:t>Must select correct current UG program and the corresponding master’s program approved in intent application</a:t>
            </a:r>
          </a:p>
          <a:p>
            <a:pPr lvl="1"/>
            <a:r>
              <a:rPr lang="en-US" sz="2000" dirty="0"/>
              <a:t>Selecting different master’s program creates a mismatch in codes</a:t>
            </a:r>
          </a:p>
          <a:p>
            <a:pPr lvl="1"/>
            <a:r>
              <a:rPr lang="en-US" sz="2000" dirty="0"/>
              <a:t>Any change to plan should be discussed with the program and updated accordingly</a:t>
            </a:r>
          </a:p>
          <a:p>
            <a:pPr lvl="2"/>
            <a:r>
              <a:rPr lang="en-US" sz="1600" dirty="0"/>
              <a:t>change to subplan code at UG level</a:t>
            </a:r>
          </a:p>
          <a:p>
            <a:pPr lvl="2"/>
            <a:r>
              <a:rPr lang="en-US" sz="1600" dirty="0"/>
              <a:t>change in plan and subplan after advancement to graduate status</a:t>
            </a:r>
          </a:p>
          <a:p>
            <a:pPr lvl="1"/>
            <a:endParaRPr lang="en-US" sz="2000" dirty="0"/>
          </a:p>
        </p:txBody>
      </p:sp>
    </p:spTree>
    <p:extLst>
      <p:ext uri="{BB962C8B-B14F-4D97-AF65-F5344CB8AC3E}">
        <p14:creationId xmlns:p14="http://schemas.microsoft.com/office/powerpoint/2010/main" val="621072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600" dirty="0"/>
              <a:t>BAM Supplement Form Details</a:t>
            </a:r>
          </a:p>
        </p:txBody>
      </p:sp>
      <p:sp>
        <p:nvSpPr>
          <p:cNvPr id="6" name="Text Placeholder 5"/>
          <p:cNvSpPr>
            <a:spLocks noGrp="1"/>
          </p:cNvSpPr>
          <p:nvPr>
            <p:ph type="body" idx="1"/>
          </p:nvPr>
        </p:nvSpPr>
        <p:spPr>
          <a:xfrm>
            <a:off x="838200" y="1435609"/>
            <a:ext cx="10515600" cy="4553146"/>
          </a:xfrm>
        </p:spPr>
        <p:txBody>
          <a:bodyPr/>
          <a:lstStyle/>
          <a:p>
            <a:pPr marL="571500" indent="-342900"/>
            <a:r>
              <a:rPr lang="en-US" sz="2400" dirty="0"/>
              <a:t>Student initiated OnBase </a:t>
            </a:r>
            <a:r>
              <a:rPr lang="en-US" sz="2400" dirty="0">
                <a:hlinkClick r:id="rId3"/>
              </a:rPr>
              <a:t>form</a:t>
            </a:r>
            <a:r>
              <a:rPr lang="en-US" sz="2400" dirty="0"/>
              <a:t> </a:t>
            </a:r>
          </a:p>
          <a:p>
            <a:pPr marL="571500" indent="-342900"/>
            <a:r>
              <a:rPr lang="en-US" sz="2400" dirty="0"/>
              <a:t>Used to identify courses being used toward master’s degree and those being double counted toward both degrees</a:t>
            </a:r>
          </a:p>
          <a:p>
            <a:pPr marL="571500" indent="-342900"/>
            <a:r>
              <a:rPr lang="en-US" sz="2400" dirty="0"/>
              <a:t>Graduate courses taken at UG status will populate on form for selection</a:t>
            </a:r>
          </a:p>
          <a:p>
            <a:pPr marL="571500" indent="-342900"/>
            <a:r>
              <a:rPr lang="en-US" sz="2400" dirty="0"/>
              <a:t>Undergraduate advisor and graduate program assistant must approve</a:t>
            </a:r>
          </a:p>
          <a:p>
            <a:pPr marL="571500" indent="-342900"/>
            <a:r>
              <a:rPr lang="en-US" sz="2400" dirty="0"/>
              <a:t>Form stored in student’s OnBase record for future review</a:t>
            </a:r>
          </a:p>
          <a:p>
            <a:pPr marL="571500" indent="-342900"/>
            <a:r>
              <a:rPr lang="en-US" sz="2400" dirty="0"/>
              <a:t>Degree Audit Team </a:t>
            </a:r>
            <a:r>
              <a:rPr lang="en-US" sz="2400"/>
              <a:t>uses approved form </a:t>
            </a:r>
            <a:r>
              <a:rPr lang="en-US" sz="2400" dirty="0"/>
              <a:t>to make exceptions in audits</a:t>
            </a:r>
          </a:p>
          <a:p>
            <a:pPr marL="571500" indent="-342900"/>
            <a:r>
              <a:rPr lang="en-US" sz="2400" b="1" dirty="0"/>
              <a:t>Reminder: careful planning for the 12 graduate credits/double counting credits and advancement to graduate status is essential</a:t>
            </a:r>
          </a:p>
          <a:p>
            <a:pPr marL="50800" indent="0">
              <a:buNone/>
            </a:pPr>
            <a:endParaRPr lang="en-US" dirty="0"/>
          </a:p>
        </p:txBody>
      </p:sp>
    </p:spTree>
    <p:extLst>
      <p:ext uri="{BB962C8B-B14F-4D97-AF65-F5344CB8AC3E}">
        <p14:creationId xmlns:p14="http://schemas.microsoft.com/office/powerpoint/2010/main" val="2476139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195779"/>
            <a:ext cx="10515600" cy="1070484"/>
          </a:xfrm>
        </p:spPr>
        <p:txBody>
          <a:bodyPr/>
          <a:lstStyle/>
          <a:p>
            <a:pPr algn="ctr"/>
            <a:r>
              <a:rPr lang="en-US" sz="3600" dirty="0"/>
              <a:t>Status and Financial Information</a:t>
            </a:r>
          </a:p>
        </p:txBody>
      </p:sp>
      <p:sp>
        <p:nvSpPr>
          <p:cNvPr id="6" name="Text Placeholder 5"/>
          <p:cNvSpPr>
            <a:spLocks noGrp="1"/>
          </p:cNvSpPr>
          <p:nvPr>
            <p:ph type="body" idx="1"/>
          </p:nvPr>
        </p:nvSpPr>
        <p:spPr>
          <a:xfrm>
            <a:off x="838200" y="1435609"/>
            <a:ext cx="10515600" cy="4553146"/>
          </a:xfrm>
        </p:spPr>
        <p:txBody>
          <a:bodyPr/>
          <a:lstStyle/>
          <a:p>
            <a:pPr marL="571500" indent="-342900"/>
            <a:r>
              <a:rPr lang="en-US" sz="2000" b="0" i="0" dirty="0">
                <a:solidFill>
                  <a:srgbClr val="111111"/>
                </a:solidFill>
                <a:effectLst/>
                <a:latin typeface="+mn-lt"/>
              </a:rPr>
              <a:t>At </a:t>
            </a:r>
            <a:r>
              <a:rPr lang="en-US" sz="2000" b="1" i="0" dirty="0">
                <a:solidFill>
                  <a:srgbClr val="111111"/>
                </a:solidFill>
                <a:effectLst/>
                <a:latin typeface="+mn-lt"/>
              </a:rPr>
              <a:t>undergraduate status</a:t>
            </a:r>
            <a:r>
              <a:rPr lang="en-US" sz="2000" b="0" i="0" dirty="0">
                <a:solidFill>
                  <a:srgbClr val="111111"/>
                </a:solidFill>
                <a:effectLst/>
                <a:latin typeface="+mn-lt"/>
              </a:rPr>
              <a:t>, prior to receiving bachelor’s degree and beginning master’s program</a:t>
            </a:r>
            <a:r>
              <a:rPr lang="en-US" sz="2000" dirty="0">
                <a:solidFill>
                  <a:srgbClr val="111111"/>
                </a:solidFill>
                <a:latin typeface="+mn-lt"/>
              </a:rPr>
              <a:t>:</a:t>
            </a:r>
          </a:p>
          <a:p>
            <a:pPr marL="1028700" lvl="1" indent="-342900"/>
            <a:r>
              <a:rPr lang="en-US" sz="2000" dirty="0">
                <a:solidFill>
                  <a:srgbClr val="111111"/>
                </a:solidFill>
                <a:latin typeface="+mn-lt"/>
              </a:rPr>
              <a:t>S</a:t>
            </a:r>
            <a:r>
              <a:rPr lang="en-US" sz="2000" b="0" i="0" dirty="0">
                <a:solidFill>
                  <a:srgbClr val="111111"/>
                </a:solidFill>
                <a:effectLst/>
                <a:latin typeface="+mn-lt"/>
              </a:rPr>
              <a:t>tudents are assessed undergraduate tuition rates</a:t>
            </a:r>
          </a:p>
          <a:p>
            <a:pPr marL="1028700" lvl="1" indent="-342900"/>
            <a:r>
              <a:rPr lang="en-US" sz="2000" dirty="0">
                <a:solidFill>
                  <a:srgbClr val="111111"/>
                </a:solidFill>
                <a:latin typeface="+mn-lt"/>
              </a:rPr>
              <a:t>Students are e</a:t>
            </a:r>
            <a:r>
              <a:rPr lang="en-US" sz="2000" b="0" i="0" dirty="0">
                <a:solidFill>
                  <a:srgbClr val="111111"/>
                </a:solidFill>
                <a:effectLst/>
                <a:latin typeface="+mn-lt"/>
              </a:rPr>
              <a:t>ligible for financial aid at the undergraduate level</a:t>
            </a:r>
          </a:p>
          <a:p>
            <a:pPr marL="1028700" lvl="1" indent="-342900"/>
            <a:r>
              <a:rPr lang="en-US" sz="2000" dirty="0">
                <a:solidFill>
                  <a:srgbClr val="111111"/>
                </a:solidFill>
                <a:latin typeface="+mn-lt"/>
              </a:rPr>
              <a:t>Students are eligible for undergraduate scholarships/grants etc.</a:t>
            </a:r>
            <a:endParaRPr lang="en-US" sz="2000" b="0" i="0" dirty="0">
              <a:solidFill>
                <a:srgbClr val="111111"/>
              </a:solidFill>
              <a:effectLst/>
              <a:latin typeface="+mn-lt"/>
            </a:endParaRPr>
          </a:p>
          <a:p>
            <a:pPr marL="571500" indent="-342900"/>
            <a:r>
              <a:rPr lang="en-US" sz="2000" dirty="0">
                <a:solidFill>
                  <a:srgbClr val="111111"/>
                </a:solidFill>
                <a:latin typeface="+mn-lt"/>
              </a:rPr>
              <a:t>At </a:t>
            </a:r>
            <a:r>
              <a:rPr lang="en-US" sz="2000" b="1" dirty="0">
                <a:solidFill>
                  <a:srgbClr val="111111"/>
                </a:solidFill>
                <a:latin typeface="+mn-lt"/>
              </a:rPr>
              <a:t>graduate status</a:t>
            </a:r>
            <a:r>
              <a:rPr lang="en-US" sz="2000" dirty="0">
                <a:solidFill>
                  <a:srgbClr val="111111"/>
                </a:solidFill>
                <a:latin typeface="+mn-lt"/>
              </a:rPr>
              <a:t>, after beginning the master’s program</a:t>
            </a:r>
            <a:r>
              <a:rPr lang="en-US" sz="2000" b="0" i="0" dirty="0">
                <a:solidFill>
                  <a:srgbClr val="111111"/>
                </a:solidFill>
                <a:effectLst/>
                <a:latin typeface="+mn-lt"/>
              </a:rPr>
              <a:t>:</a:t>
            </a:r>
          </a:p>
          <a:p>
            <a:pPr marL="1028700" lvl="1" indent="-342900"/>
            <a:r>
              <a:rPr lang="en-US" sz="2000" dirty="0">
                <a:solidFill>
                  <a:srgbClr val="111111"/>
                </a:solidFill>
                <a:latin typeface="+mn-lt"/>
              </a:rPr>
              <a:t>Students are assessed graduate tuition rates</a:t>
            </a:r>
          </a:p>
          <a:p>
            <a:pPr marL="1028700" lvl="1" indent="-342900"/>
            <a:r>
              <a:rPr lang="en-US" sz="2000" b="0" i="0" dirty="0">
                <a:solidFill>
                  <a:srgbClr val="111111"/>
                </a:solidFill>
                <a:effectLst/>
                <a:latin typeface="+mn-lt"/>
              </a:rPr>
              <a:t>In-state students are assessed resident graduat</a:t>
            </a:r>
            <a:r>
              <a:rPr lang="en-US" sz="2000" dirty="0">
                <a:solidFill>
                  <a:srgbClr val="111111"/>
                </a:solidFill>
                <a:latin typeface="+mn-lt"/>
              </a:rPr>
              <a:t>e tuition but do not receive COF</a:t>
            </a:r>
          </a:p>
          <a:p>
            <a:pPr marL="1028700" lvl="1" indent="-342900"/>
            <a:r>
              <a:rPr lang="en-US" sz="2000" b="0" i="0" dirty="0">
                <a:solidFill>
                  <a:srgbClr val="111111"/>
                </a:solidFill>
                <a:effectLst/>
                <a:latin typeface="+mn-lt"/>
              </a:rPr>
              <a:t>Students are eligible to hold graduate level appointments (TA/RA)</a:t>
            </a:r>
          </a:p>
          <a:p>
            <a:pPr marL="1028700" lvl="1" indent="-342900"/>
            <a:r>
              <a:rPr lang="en-US" sz="2000" dirty="0">
                <a:solidFill>
                  <a:srgbClr val="111111"/>
                </a:solidFill>
                <a:latin typeface="+mn-lt"/>
              </a:rPr>
              <a:t>Students are eligible for different types of financial aid (primarily offered </a:t>
            </a:r>
            <a:r>
              <a:rPr lang="en-US" sz="2000" b="0" i="0" dirty="0">
                <a:solidFill>
                  <a:srgbClr val="0277BD"/>
                </a:solidFill>
                <a:effectLst/>
                <a:latin typeface="+mn-lt"/>
                <a:hlinkClick r:id="rId3"/>
              </a:rPr>
              <a:t>student loans</a:t>
            </a:r>
            <a:r>
              <a:rPr lang="en-US" sz="2000" dirty="0">
                <a:solidFill>
                  <a:srgbClr val="111111"/>
                </a:solidFill>
                <a:latin typeface="+mn-lt"/>
              </a:rPr>
              <a:t>)</a:t>
            </a:r>
          </a:p>
          <a:p>
            <a:pPr marL="1028700" lvl="1" indent="-342900"/>
            <a:r>
              <a:rPr lang="en-US" sz="2000" b="0" i="0" dirty="0">
                <a:solidFill>
                  <a:srgbClr val="111111"/>
                </a:solidFill>
                <a:effectLst/>
                <a:latin typeface="+mn-lt"/>
              </a:rPr>
              <a:t>Students are eligible for graduate scholarships/grants etc.</a:t>
            </a:r>
          </a:p>
        </p:txBody>
      </p:sp>
    </p:spTree>
    <p:extLst>
      <p:ext uri="{BB962C8B-B14F-4D97-AF65-F5344CB8AC3E}">
        <p14:creationId xmlns:p14="http://schemas.microsoft.com/office/powerpoint/2010/main" val="3251257821"/>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47421</TotalTime>
  <Words>1053</Words>
  <Application>Microsoft Office PowerPoint</Application>
  <PresentationFormat>Widescreen</PresentationFormat>
  <Paragraphs>123</Paragraphs>
  <Slides>13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Arial Black</vt:lpstr>
      <vt:lpstr>Arial</vt:lpstr>
      <vt:lpstr>Courier New</vt:lpstr>
      <vt:lpstr>Office Theme</vt:lpstr>
      <vt:lpstr>BAM Program Information</vt:lpstr>
      <vt:lpstr>Bachelor’s-Accelerated Master’s (BAM) Programs</vt:lpstr>
      <vt:lpstr>BAM Basics</vt:lpstr>
      <vt:lpstr>Applying to a BAM Program</vt:lpstr>
      <vt:lpstr>Change from Undergraduate to Graduate Status</vt:lpstr>
      <vt:lpstr>Master’s Continuation Form Details</vt:lpstr>
      <vt:lpstr>Master’s Continuation Form Matriculation Issues  </vt:lpstr>
      <vt:lpstr>BAM Supplement Form Details</vt:lpstr>
      <vt:lpstr>Status and Financial Information</vt:lpstr>
      <vt:lpstr>Update BAM Program Status</vt:lpstr>
      <vt:lpstr>How to view BAM Student Forms</vt:lpstr>
      <vt:lpstr>Helpful BAM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BAM Program Updates</dc:title>
  <dc:creator>Genevieve Borst McNellis</dc:creator>
  <cp:lastModifiedBy>Genevieve Borst McNellis</cp:lastModifiedBy>
  <cp:revision>65</cp:revision>
  <dcterms:modified xsi:type="dcterms:W3CDTF">2023-06-28T19:44:04Z</dcterms:modified>
</cp:coreProperties>
</file>