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Fira Sans Condensed" panose="020B0604020202020204" charset="0"/>
      <p:regular r:id="rId15"/>
      <p:bold r:id="rId16"/>
      <p:italic r:id="rId17"/>
      <p:boldItalic r:id="rId18"/>
    </p:embeddedFont>
    <p:embeddedFont>
      <p:font typeface="Cinzel" panose="020B060402020202020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5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381c3752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381c3752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5d66b2cbc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5d66b2cbc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5d66b2cbc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5d66b2cbc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5d66b2cb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5d66b2cb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5d66b2cb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5d66b2cb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f99b0b99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f99b0b99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5d66b2cb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f5d66b2cb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f5d66b2cb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f5d66b2cb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5d66b2cb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f5d66b2cb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1c375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381c375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381c3752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381c375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s://www.slj.com/?detailStory=tricia-elam-walker-and-heidi-woodward-sheffield-win-ezra-jack-keats-awards" TargetMode="External"/><Relationship Id="rId13" Type="http://schemas.openxmlformats.org/officeDocument/2006/relationships/hyperlink" Target="https://www.ezra-jack-keats.org/ejk-awards/2021-ejk-award-winners/" TargetMode="External"/><Relationship Id="rId3" Type="http://schemas.openxmlformats.org/officeDocument/2006/relationships/hyperlink" Target="https://www.triciaelamwalker.com/" TargetMode="External"/><Relationship Id="rId7" Type="http://schemas.openxmlformats.org/officeDocument/2006/relationships/hyperlink" Target="https://www.youtube.com/watch?v=w9M4fHLLQlY" TargetMode="External"/><Relationship Id="rId12" Type="http://schemas.openxmlformats.org/officeDocument/2006/relationships/hyperlink" Target="https://books.google.com/books/about/Nana_Akua_Goes_to_School.html?id=sOO3DwAAQBAJ&amp;source=kp_book_descriptio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scbwi.org/members-public/tricia-elamwalker" TargetMode="External"/><Relationship Id="rId11" Type="http://schemas.openxmlformats.org/officeDocument/2006/relationships/hyperlink" Target="https://www.google.com/url?sa=i&amp;url=https%3A%2F%2Fwww.amazon.com%2FDream-Street-Tricia-Elam-Walker%2Fdp%2F0525581111&amp;psig=AOvVaw011igKUkOf8jQzF4MNzrwx&amp;ust=1634764621535000&amp;source=images&amp;cd=vfe&amp;ved=0CAsQjRxqFwoTCMjpgPey1_MCFQAAAAAdAAAAABAD" TargetMode="External"/><Relationship Id="rId5" Type="http://schemas.openxmlformats.org/officeDocument/2006/relationships/hyperlink" Target="https://www.google.com/url?sa=i&amp;url=https%3A%2F%2Fprofiles.howard.edu%2Fprofile%2F45891%2Fpatricia-elamwalker&amp;psig=AOvVaw3aqRmkT0rFbw02gS5iN1Xy&amp;ust=1633554990016000&amp;source=images&amp;cd=vfe&amp;ved=0CAsQjRxqFwoTCMjovdmYtPMCFQAAAAAdAAAAABAD" TargetMode="External"/><Relationship Id="rId10" Type="http://schemas.openxmlformats.org/officeDocument/2006/relationships/hyperlink" Target="https://www.google.com/url?sa=i&amp;url=https%3A%2F%2Fwww.nytimes.com%2F2013%2F05%2F12%2Ffashion%2Fweddings%2Fpatricia-elam-charles-walker-weddings.html&amp;psig=AOvVaw1YZMt-moIT4qKzDvKOQGXk&amp;ust=1634763291763000&amp;source=images&amp;cd=vfe&amp;ved=0CAsQjRxqFwoTCLDkyf2t1_MCFQAAAAAdAAAAABAD" TargetMode="External"/><Relationship Id="rId4" Type="http://schemas.openxmlformats.org/officeDocument/2006/relationships/hyperlink" Target="https://images-na.ssl-images-amazon.com/images/I/A17XazZT6rL.jpg" TargetMode="External"/><Relationship Id="rId9" Type="http://schemas.openxmlformats.org/officeDocument/2006/relationships/hyperlink" Target="https://www.google.com/url?sa=i&amp;url=https%3A%2F%2Ftwitter.com%2Ftriciabreathing%2Fstatus%2F1072925619976065026&amp;psig=AOvVaw1nScydUJDBfBw9ffel7XmG&amp;ust=1633726046157000&amp;source=images&amp;cd=vfe&amp;ved=0CAsQjRxqFwoTCNiOqfiVufMCFQAAAAAdAAAAABAD" TargetMode="External"/><Relationship Id="rId14" Type="http://schemas.openxmlformats.org/officeDocument/2006/relationships/hyperlink" Target="https://www.google.com/url?sa=i&amp;url=https%3A%2F%2Fwww.worldtribune.org%2F2021%2F04%2Fdreaming-big%2F&amp;psig=AOvVaw2LrRu_37_UPAtYB19OHKnJ&amp;ust=1634764899914000&amp;source=images&amp;cd=vfe&amp;ved=0CAsQjRxqFwoTCPCTn_uz1_MCFQAAAAAdAAAAABA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scbwi.org/members-public/tricia-elamwalker"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w9M4fHLLQl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1500" b="1">
                <a:latin typeface="Cinzel"/>
                <a:ea typeface="Cinzel"/>
                <a:cs typeface="Cinzel"/>
                <a:sym typeface="Cinzel"/>
              </a:rPr>
              <a:t>Authors guide</a:t>
            </a:r>
            <a:endParaRPr sz="1500" b="1">
              <a:latin typeface="Cinzel"/>
              <a:ea typeface="Cinzel"/>
              <a:cs typeface="Cinzel"/>
              <a:sym typeface="Cinzel"/>
            </a:endParaRPr>
          </a:p>
          <a:p>
            <a:pPr marL="0" lvl="0" indent="0" algn="ctr" rtl="0">
              <a:spcBef>
                <a:spcPts val="0"/>
              </a:spcBef>
              <a:spcAft>
                <a:spcPts val="0"/>
              </a:spcAft>
              <a:buNone/>
            </a:pPr>
            <a:r>
              <a:rPr lang="en" b="1">
                <a:latin typeface="Cinzel"/>
                <a:ea typeface="Cinzel"/>
                <a:cs typeface="Cinzel"/>
                <a:sym typeface="Cinzel"/>
              </a:rPr>
              <a:t>Tricia Elam Walker</a:t>
            </a:r>
            <a:endParaRPr b="1">
              <a:latin typeface="Cinzel"/>
              <a:ea typeface="Cinzel"/>
              <a:cs typeface="Cinzel"/>
              <a:sym typeface="Cinzel"/>
            </a:endParaRPr>
          </a:p>
          <a:p>
            <a:pPr marL="0" lvl="0" indent="0" algn="ctr" rtl="0">
              <a:spcBef>
                <a:spcPts val="0"/>
              </a:spcBef>
              <a:spcAft>
                <a:spcPts val="0"/>
              </a:spcAft>
              <a:buNone/>
            </a:pPr>
            <a:r>
              <a:rPr lang="en" sz="1500" b="1">
                <a:latin typeface="Cinzel"/>
                <a:ea typeface="Cinzel"/>
                <a:cs typeface="Cinzel"/>
                <a:sym typeface="Cinzel"/>
              </a:rPr>
              <a:t>Author of </a:t>
            </a:r>
            <a:r>
              <a:rPr lang="en" sz="1500" b="1" i="1">
                <a:latin typeface="Cinzel"/>
                <a:ea typeface="Cinzel"/>
                <a:cs typeface="Cinzel"/>
                <a:sym typeface="Cinzel"/>
              </a:rPr>
              <a:t>Nana Akua Goes to School</a:t>
            </a:r>
            <a:endParaRPr sz="1500" b="1" i="1">
              <a:latin typeface="Cinzel"/>
              <a:ea typeface="Cinzel"/>
              <a:cs typeface="Cinzel"/>
              <a:sym typeface="Cinzel"/>
            </a:endParaRPr>
          </a:p>
        </p:txBody>
      </p:sp>
      <p:sp>
        <p:nvSpPr>
          <p:cNvPr id="55" name="Google Shape;55;p13"/>
          <p:cNvSpPr txBox="1">
            <a:spLocks noGrp="1"/>
          </p:cNvSpPr>
          <p:nvPr>
            <p:ph type="subTitle" idx="1"/>
          </p:nvPr>
        </p:nvSpPr>
        <p:spPr>
          <a:xfrm>
            <a:off x="311700" y="3686950"/>
            <a:ext cx="8520600" cy="7926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a:latin typeface="Cinzel"/>
                <a:ea typeface="Cinzel"/>
                <a:cs typeface="Cinzel"/>
                <a:sym typeface="Cinzel"/>
              </a:rPr>
              <a:t>Created by: Maddie Seesdorf &amp; Elizabeth Etzler </a:t>
            </a:r>
            <a:endParaRPr>
              <a:latin typeface="Cinzel"/>
              <a:ea typeface="Cinzel"/>
              <a:cs typeface="Cinzel"/>
              <a:sym typeface="Cinzel"/>
            </a:endParaRPr>
          </a:p>
        </p:txBody>
      </p:sp>
      <p:pic>
        <p:nvPicPr>
          <p:cNvPr id="56" name="Google Shape;56;p13"/>
          <p:cNvPicPr preferRelativeResize="0"/>
          <p:nvPr/>
        </p:nvPicPr>
        <p:blipFill>
          <a:blip r:embed="rId3">
            <a:alphaModFix/>
          </a:blip>
          <a:stretch>
            <a:fillRect/>
          </a:stretch>
        </p:blipFill>
        <p:spPr>
          <a:xfrm>
            <a:off x="6821368" y="168799"/>
            <a:ext cx="1953823" cy="1909923"/>
          </a:xfrm>
          <a:prstGeom prst="rect">
            <a:avLst/>
          </a:prstGeom>
          <a:noFill/>
          <a:ln>
            <a:noFill/>
          </a:ln>
        </p:spPr>
      </p:pic>
      <p:pic>
        <p:nvPicPr>
          <p:cNvPr id="57" name="Google Shape;57;p13"/>
          <p:cNvPicPr preferRelativeResize="0"/>
          <p:nvPr/>
        </p:nvPicPr>
        <p:blipFill>
          <a:blip r:embed="rId4">
            <a:alphaModFix/>
          </a:blip>
          <a:stretch>
            <a:fillRect/>
          </a:stretch>
        </p:blipFill>
        <p:spPr>
          <a:xfrm>
            <a:off x="269273" y="168800"/>
            <a:ext cx="1875027" cy="1909926"/>
          </a:xfrm>
          <a:prstGeom prst="rect">
            <a:avLst/>
          </a:prstGeom>
          <a:noFill/>
          <a:ln>
            <a:noFill/>
          </a:ln>
        </p:spPr>
      </p:pic>
      <p:sp>
        <p:nvSpPr>
          <p:cNvPr id="58" name="Google Shape;58;p13"/>
          <p:cNvSpPr txBox="1"/>
          <p:nvPr/>
        </p:nvSpPr>
        <p:spPr>
          <a:xfrm>
            <a:off x="2091000" y="1803325"/>
            <a:ext cx="186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1</a:t>
            </a:r>
            <a:endParaRPr sz="1200"/>
          </a:p>
        </p:txBody>
      </p:sp>
      <p:sp>
        <p:nvSpPr>
          <p:cNvPr id="59" name="Google Shape;59;p13"/>
          <p:cNvSpPr txBox="1"/>
          <p:nvPr/>
        </p:nvSpPr>
        <p:spPr>
          <a:xfrm>
            <a:off x="8699100" y="1678525"/>
            <a:ext cx="1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New book- Dream Street </a:t>
            </a:r>
            <a:endParaRPr>
              <a:latin typeface="Cinzel"/>
              <a:ea typeface="Cinzel"/>
              <a:cs typeface="Cinzel"/>
              <a:sym typeface="Cinzel"/>
            </a:endParaRPr>
          </a:p>
        </p:txBody>
      </p:sp>
      <p:sp>
        <p:nvSpPr>
          <p:cNvPr id="121" name="Google Shape;121;p2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800" dirty="0">
              <a:latin typeface="Fira Sans Condensed"/>
              <a:ea typeface="Fira Sans Condensed"/>
              <a:cs typeface="Fira Sans Condensed"/>
              <a:sym typeface="Fira Sans Condensed"/>
            </a:endParaRPr>
          </a:p>
          <a:p>
            <a:pPr marL="0" lvl="0" indent="0" algn="l" rtl="0">
              <a:spcBef>
                <a:spcPts val="1200"/>
              </a:spcBef>
              <a:spcAft>
                <a:spcPts val="0"/>
              </a:spcAft>
              <a:buNone/>
            </a:pPr>
            <a:endParaRPr sz="1800" dirty="0">
              <a:latin typeface="Fira Sans Condensed"/>
              <a:ea typeface="Fira Sans Condensed"/>
              <a:cs typeface="Fira Sans Condensed"/>
              <a:sym typeface="Fira Sans Condensed"/>
            </a:endParaRPr>
          </a:p>
          <a:p>
            <a:pPr marL="0" lvl="0" indent="0" algn="l" rtl="0">
              <a:spcBef>
                <a:spcPts val="1200"/>
              </a:spcBef>
              <a:spcAft>
                <a:spcPts val="0"/>
              </a:spcAft>
              <a:buNone/>
            </a:pPr>
            <a:endParaRPr sz="1800" dirty="0">
              <a:latin typeface="Fira Sans Condensed"/>
              <a:ea typeface="Fira Sans Condensed"/>
              <a:cs typeface="Fira Sans Condensed"/>
              <a:sym typeface="Fira Sans Condensed"/>
            </a:endParaRPr>
          </a:p>
          <a:p>
            <a:pPr marL="0" lvl="0" indent="0" algn="l" rtl="0">
              <a:spcBef>
                <a:spcPts val="1200"/>
              </a:spcBef>
              <a:spcAft>
                <a:spcPts val="1200"/>
              </a:spcAft>
              <a:buClr>
                <a:schemeClr val="dk1"/>
              </a:buClr>
              <a:buSzPts val="1100"/>
              <a:buFont typeface="Arial"/>
              <a:buNone/>
            </a:pPr>
            <a:r>
              <a:rPr lang="en" sz="1800" dirty="0">
                <a:latin typeface="Fira Sans Condensed"/>
                <a:ea typeface="Fira Sans Condensed"/>
                <a:cs typeface="Fira Sans Condensed"/>
                <a:sym typeface="Fira Sans Condensed"/>
              </a:rPr>
              <a:t>Tricia has her third book coming out in </a:t>
            </a:r>
            <a:r>
              <a:rPr lang="en" sz="1800" dirty="0" smtClean="0">
                <a:latin typeface="Fira Sans Condensed"/>
                <a:ea typeface="Fira Sans Condensed"/>
                <a:cs typeface="Fira Sans Condensed"/>
                <a:sym typeface="Fira Sans Condensed"/>
              </a:rPr>
              <a:t>November, </a:t>
            </a:r>
            <a:r>
              <a:rPr lang="en" sz="1800" i="1" dirty="0">
                <a:latin typeface="Fira Sans Condensed"/>
                <a:ea typeface="Fira Sans Condensed"/>
                <a:cs typeface="Fira Sans Condensed"/>
                <a:sym typeface="Fira Sans Condensed"/>
              </a:rPr>
              <a:t>Dream Street</a:t>
            </a:r>
            <a:r>
              <a:rPr lang="en" sz="1800" dirty="0">
                <a:latin typeface="Fira Sans Condensed"/>
                <a:ea typeface="Fira Sans Condensed"/>
                <a:cs typeface="Fira Sans Condensed"/>
                <a:sym typeface="Fira Sans Condensed"/>
              </a:rPr>
              <a:t>.</a:t>
            </a:r>
            <a:endParaRPr dirty="0"/>
          </a:p>
        </p:txBody>
      </p:sp>
      <p:pic>
        <p:nvPicPr>
          <p:cNvPr id="122" name="Google Shape;122;p22"/>
          <p:cNvPicPr preferRelativeResize="0"/>
          <p:nvPr/>
        </p:nvPicPr>
        <p:blipFill>
          <a:blip r:embed="rId3">
            <a:alphaModFix/>
          </a:blip>
          <a:stretch>
            <a:fillRect/>
          </a:stretch>
        </p:blipFill>
        <p:spPr>
          <a:xfrm>
            <a:off x="780242" y="1152475"/>
            <a:ext cx="2532582" cy="3266202"/>
          </a:xfrm>
          <a:prstGeom prst="rect">
            <a:avLst/>
          </a:prstGeom>
          <a:noFill/>
          <a:ln>
            <a:noFill/>
          </a:ln>
        </p:spPr>
      </p:pic>
      <p:sp>
        <p:nvSpPr>
          <p:cNvPr id="123" name="Google Shape;123;p22"/>
          <p:cNvSpPr txBox="1"/>
          <p:nvPr/>
        </p:nvSpPr>
        <p:spPr>
          <a:xfrm>
            <a:off x="3456150" y="4142725"/>
            <a:ext cx="5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Fun Facts </a:t>
            </a:r>
            <a:endParaRPr>
              <a:latin typeface="Cinzel"/>
              <a:ea typeface="Cinzel"/>
              <a:cs typeface="Cinzel"/>
              <a:sym typeface="Cinzel"/>
            </a:endParaRPr>
          </a:p>
        </p:txBody>
      </p:sp>
      <p:sp>
        <p:nvSpPr>
          <p:cNvPr id="129" name="Google Shape;129;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Fira Sans Condensed"/>
              <a:buChar char="-"/>
            </a:pPr>
            <a:r>
              <a:rPr lang="en">
                <a:latin typeface="Fira Sans Condensed"/>
                <a:ea typeface="Fira Sans Condensed"/>
                <a:cs typeface="Fira Sans Condensed"/>
                <a:sym typeface="Fira Sans Condensed"/>
              </a:rPr>
              <a:t>Currently, you can find Tricia home working on short stories, essays, children's books, and plays. </a:t>
            </a:r>
            <a:endParaRPr>
              <a:latin typeface="Fira Sans Condensed"/>
              <a:ea typeface="Fira Sans Condensed"/>
              <a:cs typeface="Fira Sans Condensed"/>
              <a:sym typeface="Fira Sans Condensed"/>
            </a:endParaRPr>
          </a:p>
          <a:p>
            <a:pPr marL="457200" lvl="0" indent="-342900" algn="l" rtl="0">
              <a:spcBef>
                <a:spcPts val="0"/>
              </a:spcBef>
              <a:spcAft>
                <a:spcPts val="0"/>
              </a:spcAft>
              <a:buSzPts val="1800"/>
              <a:buFont typeface="Fira Sans Condensed"/>
              <a:buChar char="-"/>
            </a:pPr>
            <a:r>
              <a:rPr lang="en">
                <a:latin typeface="Fira Sans Condensed"/>
                <a:ea typeface="Fira Sans Condensed"/>
                <a:cs typeface="Fira Sans Condensed"/>
                <a:sym typeface="Fira Sans Condensed"/>
              </a:rPr>
              <a:t>Tricia has her own blog: </a:t>
            </a:r>
            <a:r>
              <a:rPr lang="en" sz="1200">
                <a:solidFill>
                  <a:schemeClr val="dk1"/>
                </a:solidFill>
                <a:latin typeface="Fira Sans Condensed"/>
                <a:ea typeface="Fira Sans Condensed"/>
                <a:cs typeface="Fira Sans Condensed"/>
                <a:sym typeface="Fira Sans Condensed"/>
              </a:rPr>
              <a:t>blackpumpsnotebook.com </a:t>
            </a:r>
            <a:endParaRPr sz="1200">
              <a:solidFill>
                <a:schemeClr val="dk1"/>
              </a:solidFill>
              <a:latin typeface="Fira Sans Condensed"/>
              <a:ea typeface="Fira Sans Condensed"/>
              <a:cs typeface="Fira Sans Condensed"/>
              <a:sym typeface="Fira Sans Condensed"/>
            </a:endParaRPr>
          </a:p>
          <a:p>
            <a:pPr marL="457200" lvl="0" indent="-342900" algn="l" rtl="0">
              <a:spcBef>
                <a:spcPts val="0"/>
              </a:spcBef>
              <a:spcAft>
                <a:spcPts val="0"/>
              </a:spcAft>
              <a:buSzPts val="1800"/>
              <a:buFont typeface="Fira Sans Condensed"/>
              <a:buChar char="-"/>
            </a:pPr>
            <a:r>
              <a:rPr lang="en">
                <a:latin typeface="Fira Sans Condensed"/>
                <a:ea typeface="Fira Sans Condensed"/>
                <a:cs typeface="Fira Sans Condensed"/>
                <a:sym typeface="Fira Sans Condensed"/>
              </a:rPr>
              <a:t>Has three adult children </a:t>
            </a:r>
            <a:endParaRPr>
              <a:latin typeface="Fira Sans Condensed"/>
              <a:ea typeface="Fira Sans Condensed"/>
              <a:cs typeface="Fira Sans Condensed"/>
              <a:sym typeface="Fira Sans Condensed"/>
            </a:endParaRPr>
          </a:p>
          <a:p>
            <a:pPr marL="457200" lvl="0" indent="-342900" algn="l" rtl="0">
              <a:spcBef>
                <a:spcPts val="0"/>
              </a:spcBef>
              <a:spcAft>
                <a:spcPts val="0"/>
              </a:spcAft>
              <a:buSzPts val="1800"/>
              <a:buFont typeface="Fira Sans Condensed"/>
              <a:buChar char="-"/>
            </a:pPr>
            <a:r>
              <a:rPr lang="en">
                <a:latin typeface="Fira Sans Condensed"/>
                <a:ea typeface="Fira Sans Condensed"/>
                <a:cs typeface="Fira Sans Condensed"/>
                <a:sym typeface="Fira Sans Condensed"/>
              </a:rPr>
              <a:t>Lives with her husband in Maryland </a:t>
            </a:r>
            <a:endParaRPr>
              <a:latin typeface="Fira Sans Condensed"/>
              <a:ea typeface="Fira Sans Condensed"/>
              <a:cs typeface="Fira Sans Condensed"/>
              <a:sym typeface="Fira Sans Condensed"/>
            </a:endParaRPr>
          </a:p>
        </p:txBody>
      </p:sp>
      <p:pic>
        <p:nvPicPr>
          <p:cNvPr id="130" name="Google Shape;130;p23"/>
          <p:cNvPicPr preferRelativeResize="0"/>
          <p:nvPr/>
        </p:nvPicPr>
        <p:blipFill>
          <a:blip r:embed="rId3">
            <a:alphaModFix/>
          </a:blip>
          <a:stretch>
            <a:fillRect/>
          </a:stretch>
        </p:blipFill>
        <p:spPr>
          <a:xfrm>
            <a:off x="5357852" y="1617525"/>
            <a:ext cx="2657150" cy="3246700"/>
          </a:xfrm>
          <a:prstGeom prst="rect">
            <a:avLst/>
          </a:prstGeom>
          <a:noFill/>
          <a:ln>
            <a:noFill/>
          </a:ln>
        </p:spPr>
      </p:pic>
      <p:sp>
        <p:nvSpPr>
          <p:cNvPr id="131" name="Google Shape;131;p23"/>
          <p:cNvSpPr txBox="1"/>
          <p:nvPr/>
        </p:nvSpPr>
        <p:spPr>
          <a:xfrm>
            <a:off x="8110900" y="4561650"/>
            <a:ext cx="407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8</a:t>
            </a:r>
            <a:endParaRPr sz="1000"/>
          </a:p>
        </p:txBody>
      </p:sp>
      <p:pic>
        <p:nvPicPr>
          <p:cNvPr id="132" name="Google Shape;132;p23"/>
          <p:cNvPicPr preferRelativeResize="0"/>
          <p:nvPr/>
        </p:nvPicPr>
        <p:blipFill>
          <a:blip r:embed="rId4">
            <a:alphaModFix/>
          </a:blip>
          <a:stretch>
            <a:fillRect/>
          </a:stretch>
        </p:blipFill>
        <p:spPr>
          <a:xfrm>
            <a:off x="1358650" y="2914211"/>
            <a:ext cx="3213348" cy="2066389"/>
          </a:xfrm>
          <a:prstGeom prst="rect">
            <a:avLst/>
          </a:prstGeom>
          <a:noFill/>
          <a:ln>
            <a:noFill/>
          </a:ln>
        </p:spPr>
      </p:pic>
      <p:sp>
        <p:nvSpPr>
          <p:cNvPr id="133" name="Google Shape;133;p23"/>
          <p:cNvSpPr txBox="1"/>
          <p:nvPr/>
        </p:nvSpPr>
        <p:spPr>
          <a:xfrm>
            <a:off x="4678025" y="4759475"/>
            <a:ext cx="23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328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Sources </a:t>
            </a:r>
            <a:endParaRPr>
              <a:latin typeface="Cinzel"/>
              <a:ea typeface="Cinzel"/>
              <a:cs typeface="Cinzel"/>
              <a:sym typeface="Cinzel"/>
            </a:endParaRPr>
          </a:p>
        </p:txBody>
      </p:sp>
      <p:sp>
        <p:nvSpPr>
          <p:cNvPr id="139" name="Google Shape;139;p24"/>
          <p:cNvSpPr txBox="1">
            <a:spLocks noGrp="1"/>
          </p:cNvSpPr>
          <p:nvPr>
            <p:ph type="body" idx="1"/>
          </p:nvPr>
        </p:nvSpPr>
        <p:spPr>
          <a:xfrm>
            <a:off x="311700" y="803350"/>
            <a:ext cx="8520600" cy="3416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000">
                <a:latin typeface="Fira Sans Condensed"/>
                <a:ea typeface="Fira Sans Condensed"/>
                <a:cs typeface="Fira Sans Condensed"/>
                <a:sym typeface="Fira Sans Condensed"/>
              </a:rPr>
              <a:t>1,3,8:</a:t>
            </a:r>
            <a:r>
              <a:rPr lang="en" sz="4000" u="sng">
                <a:solidFill>
                  <a:schemeClr val="hlink"/>
                </a:solidFill>
                <a:latin typeface="Fira Sans Condensed"/>
                <a:ea typeface="Fira Sans Condensed"/>
                <a:cs typeface="Fira Sans Condensed"/>
                <a:sym typeface="Fira Sans Condensed"/>
                <a:hlinkClick r:id="rId3"/>
              </a:rPr>
              <a:t>https://www.triciaelamwalker.com/</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2: </a:t>
            </a:r>
            <a:r>
              <a:rPr lang="en" sz="4000" u="sng">
                <a:solidFill>
                  <a:schemeClr val="hlink"/>
                </a:solidFill>
                <a:latin typeface="Fira Sans Condensed"/>
                <a:ea typeface="Fira Sans Condensed"/>
                <a:cs typeface="Fira Sans Condensed"/>
                <a:sym typeface="Fira Sans Condensed"/>
                <a:hlinkClick r:id="rId4"/>
              </a:rPr>
              <a:t>https://images-na.ssl-images-amazon.com/images/I/A17XazZT6rL.jpg</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4:</a:t>
            </a:r>
            <a:r>
              <a:rPr lang="en" sz="4000" u="sng">
                <a:solidFill>
                  <a:schemeClr val="hlink"/>
                </a:solidFill>
                <a:latin typeface="Fira Sans Condensed"/>
                <a:ea typeface="Fira Sans Condensed"/>
                <a:cs typeface="Fira Sans Condensed"/>
                <a:sym typeface="Fira Sans Condensed"/>
                <a:hlinkClick r:id="rId5"/>
              </a:rPr>
              <a:t>https://www.google.com/url?sa=i&amp;url=https%3A%2F%2Fprofiles.howard.edu%2Fprofile%2F45891%2Fpatricia-elamwalker&amp;psig=AOvVaw3aqRmkT0rFbw02gS5iN1Xy&amp;ust=1633554990016000&amp;source=images&amp;cd=vfe&amp;ved=0CAsQjRxqFwoTCMjovdmYtPMCFQAAAAAdAAAAABAD</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5: </a:t>
            </a:r>
            <a:r>
              <a:rPr lang="en" sz="4000" u="sng">
                <a:solidFill>
                  <a:schemeClr val="accent5"/>
                </a:solidFill>
                <a:latin typeface="Fira Sans Condensed"/>
                <a:ea typeface="Fira Sans Condensed"/>
                <a:cs typeface="Fira Sans Condensed"/>
                <a:sym typeface="Fira Sans Condensed"/>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https://www.scbwi.org/members-public/tricia-elamwalker</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6: </a:t>
            </a:r>
            <a:r>
              <a:rPr lang="en" sz="4000" u="sng">
                <a:solidFill>
                  <a:schemeClr val="hlink"/>
                </a:solidFill>
                <a:latin typeface="Fira Sans Condensed"/>
                <a:ea typeface="Fira Sans Condensed"/>
                <a:cs typeface="Fira Sans Condensed"/>
                <a:sym typeface="Fira Sans Condensed"/>
                <a:hlinkClick r:id="rId7"/>
              </a:rPr>
              <a:t>https://www.youtube.com/watch?v=w9M4fHLLQlY</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7: </a:t>
            </a:r>
            <a:r>
              <a:rPr lang="en" sz="4000" u="sng">
                <a:solidFill>
                  <a:schemeClr val="hlink"/>
                </a:solidFill>
                <a:latin typeface="Fira Sans Condensed"/>
                <a:ea typeface="Fira Sans Condensed"/>
                <a:cs typeface="Fira Sans Condensed"/>
                <a:sym typeface="Fira Sans Condensed"/>
                <a:hlinkClick r:id="rId8"/>
              </a:rPr>
              <a:t>https://www.slj.com/?detailStory=tricia-elam-walker-and-heidi-woodward-sheffield-win-ezra-jack-keats-awards</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8:</a:t>
            </a:r>
            <a:r>
              <a:rPr lang="en" sz="4000" u="sng">
                <a:solidFill>
                  <a:schemeClr val="hlink"/>
                </a:solidFill>
                <a:latin typeface="Fira Sans Condensed"/>
                <a:ea typeface="Fira Sans Condensed"/>
                <a:cs typeface="Fira Sans Condensed"/>
                <a:sym typeface="Fira Sans Condensed"/>
                <a:hlinkClick r:id="rId9"/>
              </a:rPr>
              <a:t>https://www.google.com/url?sa=i&amp;url=https%3A%2F%2Ftwitter.com%2Ftriciabreathing%2Fstatus%2F1072925619976065026&amp;psig=AOvVaw1nScydUJDBfBw9ffel7XmG&amp;ust=1633726046157000&amp;source=images&amp;cd=vfe&amp;ved=0CAsQjRxqFwoTCNiOqfiVufMCFQAAAAAdAAAAABAD</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9:</a:t>
            </a:r>
            <a:r>
              <a:rPr lang="en" sz="4000" u="sng">
                <a:solidFill>
                  <a:schemeClr val="hlink"/>
                </a:solidFill>
                <a:latin typeface="Fira Sans Condensed"/>
                <a:ea typeface="Fira Sans Condensed"/>
                <a:cs typeface="Fira Sans Condensed"/>
                <a:sym typeface="Fira Sans Condensed"/>
                <a:hlinkClick r:id="rId10"/>
              </a:rPr>
              <a:t>https://www.google.com/url?sa=i&amp;url=https%3A%2F%2Fwww.nytimes.com%2F2013%2F05%2F12%2Ffashion%2Fweddings%2Fpatricia-elam-charles-walker-weddings.html&amp;psig=AOvVaw1YZMt-moIT4qKzDvKOQGXk&amp;ust=1634763291763000&amp;source=images&amp;cd=vfe&amp;ved=0CAsQjRxqFwoTCLDkyf2t1_MCFQAAAAAdAAAAABAD</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10:</a:t>
            </a:r>
            <a:r>
              <a:rPr lang="en" sz="4000" u="sng">
                <a:solidFill>
                  <a:schemeClr val="hlink"/>
                </a:solidFill>
                <a:latin typeface="Fira Sans Condensed"/>
                <a:ea typeface="Fira Sans Condensed"/>
                <a:cs typeface="Fira Sans Condensed"/>
                <a:sym typeface="Fira Sans Condensed"/>
                <a:hlinkClick r:id="rId11"/>
              </a:rPr>
              <a:t>https://www.google.com/url?sa=i&amp;url=https%3A%2F%2Fwww.amazon.com%2FDream-Street-Tricia-Elam-Walker%2Fdp%2F0525581111&amp;psig=AOvVaw011igKUkOf8jQzF4MNzrwx&amp;ust=1634764621535000&amp;source=images&amp;cd=vfe&amp;ved=0CAsQjRxqFwoTCMjpgPey1_MCFQAAAAAdAAAAABAD</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11: </a:t>
            </a:r>
            <a:r>
              <a:rPr lang="en" sz="4000" u="sng">
                <a:solidFill>
                  <a:schemeClr val="accent5"/>
                </a:solidFill>
                <a:latin typeface="Fira Sans Condensed"/>
                <a:ea typeface="Fira Sans Condensed"/>
                <a:cs typeface="Fira Sans Condensed"/>
                <a:sym typeface="Fira Sans Condensed"/>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https://books.google.com/books/about/Nana_Akua_Goes_to_School.html?id=sOO3DwAAQBAJ&amp;source=kp_book_description</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12: </a:t>
            </a:r>
            <a:r>
              <a:rPr lang="en" sz="4000" u="sng">
                <a:solidFill>
                  <a:schemeClr val="hlink"/>
                </a:solidFill>
                <a:latin typeface="Fira Sans Condensed"/>
                <a:ea typeface="Fira Sans Condensed"/>
                <a:cs typeface="Fira Sans Condensed"/>
                <a:sym typeface="Fira Sans Condensed"/>
                <a:hlinkClick r:id="rId13"/>
              </a:rPr>
              <a:t>https://www.ezra-jack-keats.org/ejk-awards/2021-ejk-award-winners/</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r>
              <a:rPr lang="en" sz="4000">
                <a:latin typeface="Fira Sans Condensed"/>
                <a:ea typeface="Fira Sans Condensed"/>
                <a:cs typeface="Fira Sans Condensed"/>
                <a:sym typeface="Fira Sans Condensed"/>
              </a:rPr>
              <a:t>13:</a:t>
            </a:r>
            <a:r>
              <a:rPr lang="en" sz="4000" u="sng">
                <a:solidFill>
                  <a:schemeClr val="hlink"/>
                </a:solidFill>
                <a:latin typeface="Fira Sans Condensed"/>
                <a:ea typeface="Fira Sans Condensed"/>
                <a:cs typeface="Fira Sans Condensed"/>
                <a:sym typeface="Fira Sans Condensed"/>
                <a:hlinkClick r:id="rId14"/>
              </a:rPr>
              <a:t>https://www.google.com/url?sa=i&amp;url=https%3A%2F%2Fwww.worldtribune.org%2F2021%2F04%2Fdreaming-big%2F&amp;psig=AOvVaw2LrRu_37_UPAtYB19OHKnJ&amp;ust=1634764899914000&amp;source=images&amp;cd=vfe&amp;ved=0CAsQjRxqFwoTCPCTn_uz1_MCFQAAAAAdAAAAABAE</a:t>
            </a:r>
            <a:r>
              <a:rPr lang="en" sz="4000">
                <a:latin typeface="Fira Sans Condensed"/>
                <a:ea typeface="Fira Sans Condensed"/>
                <a:cs typeface="Fira Sans Condensed"/>
                <a:sym typeface="Fira Sans Condensed"/>
              </a:rPr>
              <a:t> </a:t>
            </a:r>
            <a:endParaRPr sz="4000">
              <a:latin typeface="Fira Sans Condensed"/>
              <a:ea typeface="Fira Sans Condensed"/>
              <a:cs typeface="Fira Sans Condensed"/>
              <a:sym typeface="Fira Sans Condensed"/>
            </a:endParaRPr>
          </a:p>
          <a:p>
            <a:pPr marL="0" lvl="0" indent="0" algn="l" rtl="0">
              <a:spcBef>
                <a:spcPts val="1200"/>
              </a:spcBef>
              <a:spcAft>
                <a:spcPts val="0"/>
              </a:spcAft>
              <a:buNone/>
            </a:pPr>
            <a:endParaRPr sz="4000">
              <a:latin typeface="Fira Sans Condensed"/>
              <a:ea typeface="Fira Sans Condensed"/>
              <a:cs typeface="Fira Sans Condensed"/>
              <a:sym typeface="Fira Sans Condensed"/>
            </a:endParaRPr>
          </a:p>
          <a:p>
            <a:pPr marL="0" lvl="0" indent="0" algn="l" rtl="0">
              <a:spcBef>
                <a:spcPts val="1200"/>
              </a:spcBef>
              <a:spcAft>
                <a:spcPts val="0"/>
              </a:spcAft>
              <a:buClr>
                <a:schemeClr val="dk1"/>
              </a:buClr>
              <a:buSzPct val="88000"/>
              <a:buFont typeface="Arial"/>
              <a:buNone/>
            </a:pPr>
            <a:endParaRPr sz="1250"/>
          </a:p>
          <a:p>
            <a:pPr marL="0" lvl="0" indent="0" algn="l" rtl="0">
              <a:spcBef>
                <a:spcPts val="1200"/>
              </a:spcBef>
              <a:spcAft>
                <a:spcPts val="0"/>
              </a:spcAft>
              <a:buNone/>
            </a:pPr>
            <a:endParaRPr sz="1250"/>
          </a:p>
          <a:p>
            <a:pPr marL="0" lvl="0" indent="0" algn="l" rtl="0">
              <a:spcBef>
                <a:spcPts val="1200"/>
              </a:spcBef>
              <a:spcAft>
                <a:spcPts val="1200"/>
              </a:spcAft>
              <a:buClr>
                <a:schemeClr val="dk1"/>
              </a:buClr>
              <a:buSzPct val="61111"/>
              <a:buFont typeface="Arial"/>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About the Author </a:t>
            </a:r>
            <a:endParaRPr>
              <a:latin typeface="Cinzel"/>
              <a:ea typeface="Cinzel"/>
              <a:cs typeface="Cinzel"/>
              <a:sym typeface="Cinzel"/>
            </a:endParaRPr>
          </a:p>
        </p:txBody>
      </p:sp>
      <p:sp>
        <p:nvSpPr>
          <p:cNvPr id="65" name="Google Shape;65;p14"/>
          <p:cNvSpPr txBox="1">
            <a:spLocks noGrp="1"/>
          </p:cNvSpPr>
          <p:nvPr>
            <p:ph type="body" idx="1"/>
          </p:nvPr>
        </p:nvSpPr>
        <p:spPr>
          <a:xfrm>
            <a:off x="311700" y="1152475"/>
            <a:ext cx="5646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latin typeface="Fira Sans Condensed"/>
                <a:ea typeface="Fira Sans Condensed"/>
                <a:cs typeface="Fira Sans Condensed"/>
                <a:sym typeface="Fira Sans Condensed"/>
              </a:rPr>
              <a:t>Tricia Elam Walker is an-award winning author, attorney, and educator. Tricia is from MA and received her J.D. from Northeastern University School of Law and her MFA from University of Maryland. She is an Assistant Professor of Creative Writing at Howard University in Washington D.C. She published her first book in 2001 titled </a:t>
            </a:r>
            <a:r>
              <a:rPr lang="en" i="1" dirty="0">
                <a:latin typeface="Fira Sans Condensed"/>
                <a:ea typeface="Fira Sans Condensed"/>
                <a:cs typeface="Fira Sans Condensed"/>
                <a:sym typeface="Fira Sans Condensed"/>
              </a:rPr>
              <a:t>Breathing Room, </a:t>
            </a:r>
            <a:r>
              <a:rPr lang="en" dirty="0">
                <a:latin typeface="Fira Sans Condensed"/>
                <a:ea typeface="Fira Sans Condensed"/>
                <a:cs typeface="Fira Sans Condensed"/>
                <a:sym typeface="Fira Sans Condensed"/>
              </a:rPr>
              <a:t>has one </a:t>
            </a:r>
            <a:r>
              <a:rPr lang="en" dirty="0" smtClean="0">
                <a:latin typeface="Fira Sans Condensed"/>
                <a:ea typeface="Fira Sans Condensed"/>
                <a:cs typeface="Fira Sans Condensed"/>
                <a:sym typeface="Fira Sans Condensed"/>
              </a:rPr>
              <a:t>picture </a:t>
            </a:r>
            <a:r>
              <a:rPr lang="en" dirty="0">
                <a:latin typeface="Fira Sans Condensed"/>
                <a:ea typeface="Fira Sans Condensed"/>
                <a:cs typeface="Fira Sans Condensed"/>
                <a:sym typeface="Fira Sans Condensed"/>
              </a:rPr>
              <a:t>book titled </a:t>
            </a:r>
            <a:r>
              <a:rPr lang="en" i="1" dirty="0">
                <a:latin typeface="Fira Sans Condensed"/>
                <a:ea typeface="Fira Sans Condensed"/>
                <a:cs typeface="Fira Sans Condensed"/>
                <a:sym typeface="Fira Sans Condensed"/>
              </a:rPr>
              <a:t>Nana Akua Goes to </a:t>
            </a:r>
            <a:r>
              <a:rPr lang="en" i="1" dirty="0" smtClean="0">
                <a:latin typeface="Fira Sans Condensed"/>
                <a:ea typeface="Fira Sans Condensed"/>
                <a:cs typeface="Fira Sans Condensed"/>
                <a:sym typeface="Fira Sans Condensed"/>
              </a:rPr>
              <a:t>School</a:t>
            </a:r>
            <a:r>
              <a:rPr lang="en" dirty="0">
                <a:latin typeface="Fira Sans Condensed"/>
                <a:ea typeface="Fira Sans Condensed"/>
                <a:cs typeface="Fira Sans Condensed"/>
                <a:sym typeface="Fira Sans Condensed"/>
              </a:rPr>
              <a:t>.</a:t>
            </a:r>
            <a:r>
              <a:rPr lang="en" dirty="0" smtClean="0">
                <a:latin typeface="Fira Sans Condensed"/>
                <a:ea typeface="Fira Sans Condensed"/>
                <a:cs typeface="Fira Sans Condensed"/>
                <a:sym typeface="Fira Sans Condensed"/>
              </a:rPr>
              <a:t> She has a new picture book coming </a:t>
            </a:r>
            <a:r>
              <a:rPr lang="en" dirty="0">
                <a:latin typeface="Fira Sans Condensed"/>
                <a:ea typeface="Fira Sans Condensed"/>
                <a:cs typeface="Fira Sans Condensed"/>
                <a:sym typeface="Fira Sans Condensed"/>
              </a:rPr>
              <a:t>out </a:t>
            </a:r>
            <a:r>
              <a:rPr lang="en" dirty="0" smtClean="0">
                <a:latin typeface="Fira Sans Condensed"/>
                <a:ea typeface="Fira Sans Condensed"/>
                <a:cs typeface="Fira Sans Condensed"/>
                <a:sym typeface="Fira Sans Condensed"/>
              </a:rPr>
              <a:t>in November titled </a:t>
            </a:r>
            <a:r>
              <a:rPr lang="en" i="1" dirty="0">
                <a:latin typeface="Fira Sans Condensed"/>
                <a:ea typeface="Fira Sans Condensed"/>
                <a:cs typeface="Fira Sans Condensed"/>
                <a:sym typeface="Fira Sans Condensed"/>
              </a:rPr>
              <a:t>Dream Street</a:t>
            </a:r>
            <a:r>
              <a:rPr lang="en" dirty="0">
                <a:latin typeface="Fira Sans Condensed"/>
                <a:ea typeface="Fira Sans Condensed"/>
                <a:cs typeface="Fira Sans Condensed"/>
                <a:sym typeface="Fira Sans Condensed"/>
              </a:rPr>
              <a:t>. </a:t>
            </a:r>
            <a:r>
              <a:rPr lang="en" sz="1000" dirty="0">
                <a:latin typeface="Fira Sans Condensed"/>
                <a:ea typeface="Fira Sans Condensed"/>
                <a:cs typeface="Fira Sans Condensed"/>
                <a:sym typeface="Fira Sans Condensed"/>
              </a:rPr>
              <a:t>3</a:t>
            </a:r>
            <a:endParaRPr sz="1000" dirty="0">
              <a:latin typeface="Fira Sans Condensed"/>
              <a:ea typeface="Fira Sans Condensed"/>
              <a:cs typeface="Fira Sans Condensed"/>
              <a:sym typeface="Fira Sans Condensed"/>
            </a:endParaRPr>
          </a:p>
        </p:txBody>
      </p:sp>
      <p:pic>
        <p:nvPicPr>
          <p:cNvPr id="66" name="Google Shape;66;p14"/>
          <p:cNvPicPr preferRelativeResize="0"/>
          <p:nvPr/>
        </p:nvPicPr>
        <p:blipFill>
          <a:blip r:embed="rId3">
            <a:alphaModFix/>
          </a:blip>
          <a:stretch>
            <a:fillRect/>
          </a:stretch>
        </p:blipFill>
        <p:spPr>
          <a:xfrm>
            <a:off x="5969953" y="965328"/>
            <a:ext cx="2862350" cy="3212850"/>
          </a:xfrm>
          <a:prstGeom prst="rect">
            <a:avLst/>
          </a:prstGeom>
          <a:noFill/>
          <a:ln>
            <a:noFill/>
          </a:ln>
        </p:spPr>
      </p:pic>
      <p:sp>
        <p:nvSpPr>
          <p:cNvPr id="67" name="Google Shape;67;p14"/>
          <p:cNvSpPr txBox="1"/>
          <p:nvPr/>
        </p:nvSpPr>
        <p:spPr>
          <a:xfrm>
            <a:off x="8844250" y="3839475"/>
            <a:ext cx="20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4</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50725" y="1696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44">
                <a:latin typeface="Fira Sans Condensed"/>
                <a:ea typeface="Fira Sans Condensed"/>
                <a:cs typeface="Fira Sans Condensed"/>
                <a:sym typeface="Fira Sans Condensed"/>
              </a:rPr>
              <a:t>“I’m interested in writing about difficult topics for children because while the voice and language must be different from adult books, all children don’t have easy lives and we can’t forget them.” - Tricia Elam Walker</a:t>
            </a:r>
            <a:r>
              <a:rPr lang="en">
                <a:latin typeface="Fira Sans Condensed"/>
                <a:ea typeface="Fira Sans Condensed"/>
                <a:cs typeface="Fira Sans Condensed"/>
                <a:sym typeface="Fira Sans Condensed"/>
              </a:rPr>
              <a:t> </a:t>
            </a:r>
            <a:r>
              <a:rPr lang="en" sz="1300">
                <a:latin typeface="Fira Sans Condensed"/>
                <a:ea typeface="Fira Sans Condensed"/>
                <a:cs typeface="Fira Sans Condensed"/>
                <a:sym typeface="Fira Sans Condensed"/>
              </a:rPr>
              <a:t>5 </a:t>
            </a:r>
            <a:r>
              <a:rPr lang="en" sz="1300" u="sng">
                <a:solidFill>
                  <a:schemeClr val="hlink"/>
                </a:solidFill>
                <a:latin typeface="Fira Sans Condensed"/>
                <a:ea typeface="Fira Sans Condensed"/>
                <a:cs typeface="Fira Sans Condensed"/>
                <a:sym typeface="Fira Sans Condensed"/>
                <a:hlinkClick r:id="rId3"/>
              </a:rPr>
              <a:t>https://www.scbwi.org/members-public/tricia-elamwalker</a:t>
            </a:r>
            <a:endParaRPr sz="1300">
              <a:latin typeface="Fira Sans Condensed"/>
              <a:ea typeface="Fira Sans Condensed"/>
              <a:cs typeface="Fira Sans Condensed"/>
              <a:sym typeface="Fira Sans Condensed"/>
            </a:endParaRPr>
          </a:p>
          <a:p>
            <a:pPr marL="0" lvl="0" indent="0" algn="l" rtl="0">
              <a:spcBef>
                <a:spcPts val="0"/>
              </a:spcBef>
              <a:spcAft>
                <a:spcPts val="0"/>
              </a:spcAft>
              <a:buNone/>
            </a:pPr>
            <a:endParaRPr sz="1300">
              <a:latin typeface="Fira Sans Condensed"/>
              <a:ea typeface="Fira Sans Condensed"/>
              <a:cs typeface="Fira Sans Condensed"/>
              <a:sym typeface="Fira Sans Condensed"/>
            </a:endParaRPr>
          </a:p>
        </p:txBody>
      </p:sp>
      <p:sp>
        <p:nvSpPr>
          <p:cNvPr id="73" name="Google Shape;73;p15"/>
          <p:cNvSpPr txBox="1">
            <a:spLocks noGrp="1"/>
          </p:cNvSpPr>
          <p:nvPr>
            <p:ph type="body" idx="1"/>
          </p:nvPr>
        </p:nvSpPr>
        <p:spPr>
          <a:xfrm>
            <a:off x="450725" y="336250"/>
            <a:ext cx="8520600" cy="218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00"/>
          </a:p>
          <a:p>
            <a:pPr marL="0" lvl="0" indent="0" algn="l" rtl="0">
              <a:spcBef>
                <a:spcPts val="1200"/>
              </a:spcBef>
              <a:spcAft>
                <a:spcPts val="1200"/>
              </a:spcAft>
              <a:buNone/>
            </a:pPr>
            <a:r>
              <a:rPr lang="en" sz="1500"/>
              <a:t> </a:t>
            </a:r>
            <a:endParaRPr sz="1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8241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500" dirty="0">
                <a:solidFill>
                  <a:schemeClr val="dk2"/>
                </a:solidFill>
                <a:latin typeface="Fira Sans Condensed"/>
                <a:ea typeface="Fira Sans Condensed"/>
                <a:cs typeface="Fira Sans Condensed"/>
                <a:sym typeface="Fira Sans Condensed"/>
              </a:rPr>
              <a:t>Tricia talks about the reality of many children’s lives across the world. Many children struggle with race, culture, and identity, Tricia’s goal is for these children to know </a:t>
            </a:r>
            <a:r>
              <a:rPr lang="en" sz="2500" dirty="0" smtClean="0">
                <a:solidFill>
                  <a:schemeClr val="dk2"/>
                </a:solidFill>
                <a:latin typeface="Fira Sans Condensed"/>
                <a:ea typeface="Fira Sans Condensed"/>
                <a:cs typeface="Fira Sans Condensed"/>
                <a:sym typeface="Fira Sans Condensed"/>
              </a:rPr>
              <a:t>they are </a:t>
            </a:r>
            <a:r>
              <a:rPr lang="en" sz="2500" dirty="0">
                <a:solidFill>
                  <a:schemeClr val="dk2"/>
                </a:solidFill>
                <a:latin typeface="Fira Sans Condensed"/>
                <a:ea typeface="Fira Sans Condensed"/>
                <a:cs typeface="Fira Sans Condensed"/>
                <a:sym typeface="Fira Sans Condensed"/>
              </a:rPr>
              <a:t>not going through the struggles they may be encountering alone. Tricia Elam Walker felt she wanted to challenge all children’s books out there by writing stories children will relate to about difficult topics they may face every day.</a:t>
            </a:r>
            <a:endParaRPr sz="2500" dirty="0">
              <a:solidFill>
                <a:schemeClr val="dk2"/>
              </a:solidFill>
              <a:latin typeface="Fira Sans Condensed"/>
              <a:ea typeface="Fira Sans Condensed"/>
              <a:cs typeface="Fira Sans Condensed"/>
              <a:sym typeface="Fira Sans Condensed"/>
            </a:endParaRPr>
          </a:p>
          <a:p>
            <a:pPr marL="0" lvl="0" indent="0" algn="ctr" rtl="0">
              <a:lnSpc>
                <a:spcPct val="115000"/>
              </a:lnSpc>
              <a:spcBef>
                <a:spcPts val="1200"/>
              </a:spcBef>
              <a:spcAft>
                <a:spcPts val="0"/>
              </a:spcAft>
              <a:buClr>
                <a:schemeClr val="dk1"/>
              </a:buClr>
              <a:buSzPts val="1100"/>
              <a:buFont typeface="Arial"/>
              <a:buNone/>
            </a:pPr>
            <a:endParaRPr sz="2500" dirty="0">
              <a:solidFill>
                <a:schemeClr val="dk2"/>
              </a:solidFill>
              <a:latin typeface="Fira Sans Condensed"/>
              <a:ea typeface="Fira Sans Condensed"/>
              <a:cs typeface="Fira Sans Condensed"/>
              <a:sym typeface="Fira Sans Condensed"/>
            </a:endParaRPr>
          </a:p>
          <a:p>
            <a:pPr marL="0" lvl="0" indent="0" algn="l" rtl="0">
              <a:lnSpc>
                <a:spcPct val="115000"/>
              </a:lnSpc>
              <a:spcBef>
                <a:spcPts val="1200"/>
              </a:spcBef>
              <a:spcAft>
                <a:spcPts val="0"/>
              </a:spcAft>
              <a:buClr>
                <a:schemeClr val="dk1"/>
              </a:buClr>
              <a:buSzPts val="1100"/>
              <a:buFont typeface="Arial"/>
              <a:buNone/>
            </a:pPr>
            <a:endParaRPr sz="2500" dirty="0">
              <a:solidFill>
                <a:schemeClr val="dk2"/>
              </a:solidFill>
            </a:endParaRPr>
          </a:p>
          <a:p>
            <a:pPr marL="0" lvl="0" indent="0" algn="l" rtl="0">
              <a:spcBef>
                <a:spcPts val="1200"/>
              </a:spcBef>
              <a:spcAft>
                <a:spcPts val="0"/>
              </a:spcAft>
              <a:buNone/>
            </a:pPr>
            <a:endParaRPr sz="2500" dirty="0"/>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350">
              <a:latin typeface="Fira Sans Condensed"/>
              <a:ea typeface="Fira Sans Condensed"/>
              <a:cs typeface="Fira Sans Condensed"/>
              <a:sym typeface="Fira Sans Condensed"/>
            </a:endParaRPr>
          </a:p>
          <a:p>
            <a:pPr marL="0" lvl="0" indent="0" algn="ctr" rtl="0">
              <a:spcBef>
                <a:spcPts val="1200"/>
              </a:spcBef>
              <a:spcAft>
                <a:spcPts val="0"/>
              </a:spcAft>
              <a:buNone/>
            </a:pPr>
            <a:endParaRPr sz="3350">
              <a:latin typeface="Fira Sans Condensed"/>
              <a:ea typeface="Fira Sans Condensed"/>
              <a:cs typeface="Fira Sans Condensed"/>
              <a:sym typeface="Fira Sans Condensed"/>
            </a:endParaRPr>
          </a:p>
          <a:p>
            <a:pPr marL="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Interview with the Author </a:t>
            </a:r>
            <a:r>
              <a:rPr lang="en" sz="1300">
                <a:latin typeface="Cinzel"/>
                <a:ea typeface="Cinzel"/>
                <a:cs typeface="Cinzel"/>
                <a:sym typeface="Cinzel"/>
              </a:rPr>
              <a:t>6</a:t>
            </a:r>
            <a:r>
              <a:rPr lang="en">
                <a:latin typeface="Cinzel"/>
                <a:ea typeface="Cinzel"/>
                <a:cs typeface="Cinzel"/>
                <a:sym typeface="Cinzel"/>
              </a:rPr>
              <a:t> </a:t>
            </a:r>
            <a:endParaRPr>
              <a:latin typeface="Cinzel"/>
              <a:ea typeface="Cinzel"/>
              <a:cs typeface="Cinzel"/>
              <a:sym typeface="Cinzel"/>
            </a:endParaRPr>
          </a:p>
        </p:txBody>
      </p:sp>
      <p:sp>
        <p:nvSpPr>
          <p:cNvPr id="85" name="Google Shape;85;p17"/>
          <p:cNvSpPr txBox="1">
            <a:spLocks noGrp="1"/>
          </p:cNvSpPr>
          <p:nvPr>
            <p:ph type="body" idx="1"/>
          </p:nvPr>
        </p:nvSpPr>
        <p:spPr>
          <a:xfrm>
            <a:off x="311700" y="863550"/>
            <a:ext cx="5425800" cy="41409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In this interview with Tricia Elam Walker and DC Public Library discusses a virtual talk that included passages from </a:t>
            </a:r>
            <a:r>
              <a:rPr lang="en" sz="1500" i="1" dirty="0">
                <a:latin typeface="Fira Sans Condensed"/>
                <a:ea typeface="Fira Sans Condensed"/>
                <a:cs typeface="Fira Sans Condensed"/>
                <a:sym typeface="Fira Sans Condensed"/>
              </a:rPr>
              <a:t>Nana Akua Goes to School</a:t>
            </a:r>
            <a:r>
              <a:rPr lang="en" sz="1500" dirty="0">
                <a:latin typeface="Fira Sans Condensed"/>
                <a:ea typeface="Fira Sans Condensed"/>
                <a:cs typeface="Fira Sans Condensed"/>
                <a:sym typeface="Fira Sans Condensed"/>
              </a:rPr>
              <a:t>, discusses major themes, and has a conversation about children’s literature.</a:t>
            </a:r>
            <a:endParaRPr sz="1500" dirty="0">
              <a:latin typeface="Fira Sans Condensed"/>
              <a:ea typeface="Fira Sans Condensed"/>
              <a:cs typeface="Fira Sans Condensed"/>
              <a:sym typeface="Fira Sans Condensed"/>
            </a:endParaRPr>
          </a:p>
          <a:p>
            <a:pPr marL="457200" lvl="0"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3:58-15:00</a:t>
            </a:r>
            <a:endParaRPr sz="1500" dirty="0">
              <a:latin typeface="Fira Sans Condensed"/>
              <a:ea typeface="Fira Sans Condensed"/>
              <a:cs typeface="Fira Sans Condensed"/>
              <a:sym typeface="Fira Sans Condensed"/>
            </a:endParaRPr>
          </a:p>
          <a:p>
            <a:pPr marL="914400" lvl="1"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Read aloud of </a:t>
            </a:r>
            <a:r>
              <a:rPr lang="en" sz="1500" i="1" dirty="0">
                <a:latin typeface="Fira Sans Condensed"/>
                <a:ea typeface="Fira Sans Condensed"/>
                <a:cs typeface="Fira Sans Condensed"/>
                <a:sym typeface="Fira Sans Condensed"/>
              </a:rPr>
              <a:t>Nana Akua Goes To School</a:t>
            </a:r>
            <a:endParaRPr sz="1600" dirty="0">
              <a:latin typeface="Fira Sans Condensed"/>
              <a:ea typeface="Fira Sans Condensed"/>
              <a:cs typeface="Fira Sans Condensed"/>
              <a:sym typeface="Fira Sans Condensed"/>
            </a:endParaRPr>
          </a:p>
          <a:p>
            <a:pPr marL="457200" lvl="0"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18:30-20:17 </a:t>
            </a:r>
            <a:endParaRPr sz="1500" dirty="0">
              <a:latin typeface="Fira Sans Condensed"/>
              <a:ea typeface="Fira Sans Condensed"/>
              <a:cs typeface="Fira Sans Condensed"/>
              <a:sym typeface="Fira Sans Condensed"/>
            </a:endParaRPr>
          </a:p>
          <a:p>
            <a:pPr marL="914400" lvl="1"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How and why Tricia wrote </a:t>
            </a:r>
            <a:r>
              <a:rPr lang="en" sz="1500" i="1" dirty="0">
                <a:latin typeface="Fira Sans Condensed"/>
                <a:ea typeface="Fira Sans Condensed"/>
                <a:cs typeface="Fira Sans Condensed"/>
                <a:sym typeface="Fira Sans Condensed"/>
              </a:rPr>
              <a:t>Nana Akua Goes To School</a:t>
            </a:r>
            <a:endParaRPr sz="1500" i="1" dirty="0">
              <a:latin typeface="Fira Sans Condensed"/>
              <a:ea typeface="Fira Sans Condensed"/>
              <a:cs typeface="Fira Sans Condensed"/>
              <a:sym typeface="Fira Sans Condensed"/>
            </a:endParaRPr>
          </a:p>
          <a:p>
            <a:pPr marL="457200" lvl="0"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30:45- 32:17</a:t>
            </a:r>
            <a:endParaRPr sz="1500" dirty="0">
              <a:latin typeface="Fira Sans Condensed"/>
              <a:ea typeface="Fira Sans Condensed"/>
              <a:cs typeface="Fira Sans Condensed"/>
              <a:sym typeface="Fira Sans Condensed"/>
            </a:endParaRPr>
          </a:p>
          <a:p>
            <a:pPr marL="914400" lvl="1" indent="-323850" algn="l" rtl="0">
              <a:spcBef>
                <a:spcPts val="0"/>
              </a:spcBef>
              <a:spcAft>
                <a:spcPts val="0"/>
              </a:spcAft>
              <a:buSzPts val="1500"/>
              <a:buFont typeface="Fira Sans Condensed"/>
              <a:buChar char="-"/>
            </a:pPr>
            <a:r>
              <a:rPr lang="en" sz="1500" dirty="0">
                <a:latin typeface="Fira Sans Condensed"/>
                <a:ea typeface="Fira Sans Condensed"/>
                <a:cs typeface="Fira Sans Condensed"/>
                <a:sym typeface="Fira Sans Condensed"/>
              </a:rPr>
              <a:t>Renee a co presenter on the interview call discusses a powerful scene in the book </a:t>
            </a:r>
            <a:r>
              <a:rPr lang="en" sz="1500" i="1" dirty="0">
                <a:latin typeface="Fira Sans Condensed"/>
                <a:ea typeface="Fira Sans Condensed"/>
                <a:cs typeface="Fira Sans Condensed"/>
                <a:sym typeface="Fira Sans Condensed"/>
              </a:rPr>
              <a:t>Nana Akua Goes to School </a:t>
            </a:r>
            <a:r>
              <a:rPr lang="en" sz="1500" dirty="0">
                <a:latin typeface="Fira Sans Condensed"/>
                <a:ea typeface="Fira Sans Condensed"/>
                <a:cs typeface="Fira Sans Condensed"/>
                <a:sym typeface="Fira Sans Condensed"/>
              </a:rPr>
              <a:t>and the meaning behind it</a:t>
            </a:r>
            <a:endParaRPr sz="1500" dirty="0">
              <a:latin typeface="Fira Sans Condensed"/>
              <a:ea typeface="Fira Sans Condensed"/>
              <a:cs typeface="Fira Sans Condensed"/>
              <a:sym typeface="Fira Sans Condensed"/>
            </a:endParaRPr>
          </a:p>
          <a:p>
            <a:pPr marL="457200" lvl="0" indent="0" algn="l" rtl="0">
              <a:spcBef>
                <a:spcPts val="1200"/>
              </a:spcBef>
              <a:spcAft>
                <a:spcPts val="0"/>
              </a:spcAft>
              <a:buNone/>
            </a:pPr>
            <a:endParaRPr sz="1500" dirty="0">
              <a:latin typeface="Fira Sans Condensed"/>
              <a:ea typeface="Fira Sans Condensed"/>
              <a:cs typeface="Fira Sans Condensed"/>
              <a:sym typeface="Fira Sans Condensed"/>
            </a:endParaRPr>
          </a:p>
          <a:p>
            <a:pPr marL="0" lvl="0" indent="0" algn="l" rtl="0">
              <a:spcBef>
                <a:spcPts val="1200"/>
              </a:spcBef>
              <a:spcAft>
                <a:spcPts val="1200"/>
              </a:spcAft>
              <a:buNone/>
            </a:pPr>
            <a:endParaRPr sz="1500" dirty="0"/>
          </a:p>
        </p:txBody>
      </p:sp>
      <p:pic>
        <p:nvPicPr>
          <p:cNvPr id="86" name="Google Shape;86;p17" descr="DC Public Library is pleased to host a special story time and discussion of Nana Akua Goes to School, the new picture book from local writer and Howard University professor Patricia Elam Walker.&#10;The author, with English lecturer Dr. Renée Latchman, will read passages from the book, discuss major themes, and facilitate a wonderful conversation about Children’s literature. This virtual talk is intergenerational and targeted to children, adults, and families everywhere.&#10;This event is in partnership with INKPEN, a local non-profit that works to ensure that readers of color have access to stories by writers of color.&#10;Join us for this virtual talk by clicking on the Library's Facebook Live or YouTube Live access link.&#10;For digital content related to this book and other interests, please click on DC Public Library's OverDrive homepage.&#10;About the Author:&#10;Tricia Elam Walker is an award-winning author, attorney and educator. Her first novel, Breathing Room, was published by Simon &amp; Schuster/PocketBooks in 2001. Her work has appeared in The Washington Post, The Baltimore Sun, Essence and other publications. She has provided commentary for NPR, CNN, the BBC and more. Tricia’s short stories are included in the O.Henry Prize Stories, New Stories from the South and other anthologies and her essays are published in Father’s Songs, Dream Me Home Safely, It’s All About Love and more. Her first children’s book, Nana Akua Goes to School, was published by Random House in June 2020.&#10;About the Co-Presenters&#10;Dr. Renée Latchman is an English lecturer who has taught in the DC-Maryland area for over ten years. She is from Jamaica, W.I., where she gained her BA degree in Linguistics and French from the University of the West Indies, Mona. She completed her MA and Ph.D. at Morgan State University, Baltimore, MD in English Language and Literature and has special interest in Multicultural, Caribbean, Post-colonial, Diaspora, Ethnic, 20th century Women’s Literature, Children’s Literature, and the Digital Humanities. She is currently a lecturer at Shortwood Teachers’ College in Kingston, Jamaica.&#10;Darlene Taylor is the founder of INKPEN, a local nonprofit that shares a love of books with students in DC public schools through libraries. After a career in global corporate communications and congressional affairs, Taylor turned her love of literature to fiction writing. She is a lecturer at Howard University and the recipient of fellowships from the D.C. Commission for the Arts and Humanities, American Association of University Women, Callaloo, Kimbilio, and Kweli." title="Nana Akua Goes to School - A conversation with Patricia Elam Walker">
            <a:hlinkClick r:id="rId3"/>
          </p:cNvPr>
          <p:cNvPicPr preferRelativeResize="0"/>
          <p:nvPr/>
        </p:nvPicPr>
        <p:blipFill>
          <a:blip r:embed="rId4">
            <a:alphaModFix/>
          </a:blip>
          <a:stretch>
            <a:fillRect/>
          </a:stretch>
        </p:blipFill>
        <p:spPr>
          <a:xfrm>
            <a:off x="5785538" y="1791463"/>
            <a:ext cx="3046775" cy="228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Awards &amp; Appearances </a:t>
            </a:r>
            <a:endParaRPr>
              <a:latin typeface="Cinzel"/>
              <a:ea typeface="Cinzel"/>
              <a:cs typeface="Cinzel"/>
              <a:sym typeface="Cinzel"/>
            </a:endParaRPr>
          </a:p>
        </p:txBody>
      </p:sp>
      <p:sp>
        <p:nvSpPr>
          <p:cNvPr id="92" name="Google Shape;92;p18"/>
          <p:cNvSpPr txBox="1">
            <a:spLocks noGrp="1"/>
          </p:cNvSpPr>
          <p:nvPr>
            <p:ph type="body" idx="1"/>
          </p:nvPr>
        </p:nvSpPr>
        <p:spPr>
          <a:xfrm>
            <a:off x="311700" y="1152475"/>
            <a:ext cx="4566300" cy="38313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200000"/>
              <a:buFont typeface="Fira Sans Condensed"/>
              <a:buChar char="-"/>
            </a:pPr>
            <a:r>
              <a:rPr lang="en">
                <a:latin typeface="Fira Sans Condensed"/>
                <a:ea typeface="Fira Sans Condensed"/>
                <a:cs typeface="Fira Sans Condensed"/>
                <a:sym typeface="Fira Sans Condensed"/>
              </a:rPr>
              <a:t>Tricia won the writer award for 2021 Ezra Jack Keats award (award is shown in photo on the cover of the book)  </a:t>
            </a:r>
            <a:r>
              <a:rPr lang="en" sz="900">
                <a:latin typeface="Fira Sans Condensed"/>
                <a:ea typeface="Fira Sans Condensed"/>
                <a:cs typeface="Fira Sans Condensed"/>
                <a:sym typeface="Fira Sans Condensed"/>
              </a:rPr>
              <a:t>7 </a:t>
            </a:r>
            <a:endParaRPr sz="900">
              <a:latin typeface="Fira Sans Condensed"/>
              <a:ea typeface="Fira Sans Condensed"/>
              <a:cs typeface="Fira Sans Condensed"/>
              <a:sym typeface="Fira Sans Condensed"/>
            </a:endParaRPr>
          </a:p>
          <a:p>
            <a:pPr marL="457200" lvl="0" indent="-334327" algn="l" rtl="0">
              <a:spcBef>
                <a:spcPts val="0"/>
              </a:spcBef>
              <a:spcAft>
                <a:spcPts val="0"/>
              </a:spcAft>
              <a:buSzPct val="225000"/>
              <a:buFont typeface="Fira Sans Condensed"/>
              <a:buChar char="-"/>
            </a:pPr>
            <a:r>
              <a:rPr lang="en">
                <a:latin typeface="Fira Sans Condensed"/>
                <a:ea typeface="Fira Sans Condensed"/>
                <a:cs typeface="Fira Sans Condensed"/>
                <a:sym typeface="Fira Sans Condensed"/>
              </a:rPr>
              <a:t>“Her work has appeared in The Washington Post, The Baltimore Sun, Essence and other publications.  She has provided commentary for NPR, CNN, the BBC and more.  Tricia’s short stories are included in the O.Henry Prize Stories, New Stories from the South and other anthologies and her essays are published in Father’s Songs, Dream Me Home Safely, It’s All About Love and more.” </a:t>
            </a:r>
            <a:r>
              <a:rPr lang="en" sz="800">
                <a:latin typeface="Fira Sans Condensed"/>
                <a:ea typeface="Fira Sans Condensed"/>
                <a:cs typeface="Fira Sans Condensed"/>
                <a:sym typeface="Fira Sans Condensed"/>
              </a:rPr>
              <a:t>8</a:t>
            </a:r>
            <a:endParaRPr sz="800">
              <a:latin typeface="Fira Sans Condensed"/>
              <a:ea typeface="Fira Sans Condensed"/>
              <a:cs typeface="Fira Sans Condensed"/>
              <a:sym typeface="Fira Sans Condensed"/>
            </a:endParaRPr>
          </a:p>
          <a:p>
            <a:pPr marL="0" lvl="0" indent="0" algn="l" rtl="0">
              <a:spcBef>
                <a:spcPts val="1200"/>
              </a:spcBef>
              <a:spcAft>
                <a:spcPts val="1200"/>
              </a:spcAft>
              <a:buNone/>
            </a:pPr>
            <a:endParaRPr sz="1000"/>
          </a:p>
        </p:txBody>
      </p:sp>
      <p:pic>
        <p:nvPicPr>
          <p:cNvPr id="93" name="Google Shape;93;p18"/>
          <p:cNvPicPr preferRelativeResize="0"/>
          <p:nvPr/>
        </p:nvPicPr>
        <p:blipFill>
          <a:blip r:embed="rId3">
            <a:alphaModFix/>
          </a:blip>
          <a:stretch>
            <a:fillRect/>
          </a:stretch>
        </p:blipFill>
        <p:spPr>
          <a:xfrm>
            <a:off x="4996100" y="561400"/>
            <a:ext cx="3836200" cy="2084325"/>
          </a:xfrm>
          <a:prstGeom prst="rect">
            <a:avLst/>
          </a:prstGeom>
          <a:noFill/>
          <a:ln>
            <a:noFill/>
          </a:ln>
        </p:spPr>
      </p:pic>
      <p:sp>
        <p:nvSpPr>
          <p:cNvPr id="94" name="Google Shape;94;p18"/>
          <p:cNvSpPr txBox="1"/>
          <p:nvPr/>
        </p:nvSpPr>
        <p:spPr>
          <a:xfrm>
            <a:off x="8832300" y="2371650"/>
            <a:ext cx="429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12</a:t>
            </a:r>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Nana Akua Goes to School </a:t>
            </a:r>
            <a:endParaRPr>
              <a:latin typeface="Cinzel"/>
              <a:ea typeface="Cinzel"/>
              <a:cs typeface="Cinzel"/>
              <a:sym typeface="Cinzel"/>
            </a:endParaRPr>
          </a:p>
        </p:txBody>
      </p:sp>
      <p:sp>
        <p:nvSpPr>
          <p:cNvPr id="100" name="Google Shape;100;p19"/>
          <p:cNvSpPr txBox="1">
            <a:spLocks noGrp="1"/>
          </p:cNvSpPr>
          <p:nvPr>
            <p:ph type="body" idx="1"/>
          </p:nvPr>
        </p:nvSpPr>
        <p:spPr>
          <a:xfrm>
            <a:off x="311700" y="1152475"/>
            <a:ext cx="5308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Fira Sans Condensed"/>
                <a:ea typeface="Fira Sans Condensed"/>
                <a:cs typeface="Fira Sans Condensed"/>
                <a:sym typeface="Fira Sans Condensed"/>
              </a:rPr>
              <a:t>Written as her second book, Tricia writes </a:t>
            </a:r>
            <a:r>
              <a:rPr lang="en" b="1" dirty="0">
                <a:latin typeface="Fira Sans Condensed"/>
                <a:ea typeface="Fira Sans Condensed"/>
                <a:cs typeface="Fira Sans Condensed"/>
                <a:sym typeface="Fira Sans Condensed"/>
              </a:rPr>
              <a:t>Nana Akua Goes to School</a:t>
            </a:r>
            <a:r>
              <a:rPr lang="en" dirty="0">
                <a:latin typeface="Fira Sans Condensed"/>
                <a:ea typeface="Fira Sans Condensed"/>
                <a:cs typeface="Fira Sans Condensed"/>
                <a:sym typeface="Fira Sans Condensed"/>
              </a:rPr>
              <a:t> in celebration of cultural diversity (celebrating people from different backgrounds). A shy girl brings her West-African grandmother--whose face holds markings from her ancient tribal customs--to meet her classmates. This is a beautifully written story about African-American culture and history.</a:t>
            </a:r>
            <a:endParaRPr dirty="0">
              <a:latin typeface="Fira Sans Condensed"/>
              <a:ea typeface="Fira Sans Condensed"/>
              <a:cs typeface="Fira Sans Condensed"/>
              <a:sym typeface="Fira Sans Condensed"/>
            </a:endParaRPr>
          </a:p>
          <a:p>
            <a:pPr marL="0" lvl="0" indent="0" algn="l" rtl="0">
              <a:spcBef>
                <a:spcPts val="1200"/>
              </a:spcBef>
              <a:spcAft>
                <a:spcPts val="1200"/>
              </a:spcAft>
              <a:buClr>
                <a:schemeClr val="dk1"/>
              </a:buClr>
              <a:buSzPts val="1100"/>
              <a:buFont typeface="Arial"/>
              <a:buNone/>
            </a:pPr>
            <a:endParaRPr dirty="0">
              <a:latin typeface="Fira Sans Condensed"/>
              <a:ea typeface="Fira Sans Condensed"/>
              <a:cs typeface="Fira Sans Condensed"/>
              <a:sym typeface="Fira Sans Condensed"/>
            </a:endParaRPr>
          </a:p>
        </p:txBody>
      </p:sp>
      <p:pic>
        <p:nvPicPr>
          <p:cNvPr id="101" name="Google Shape;101;p19"/>
          <p:cNvPicPr preferRelativeResize="0"/>
          <p:nvPr/>
        </p:nvPicPr>
        <p:blipFill>
          <a:blip r:embed="rId3">
            <a:alphaModFix/>
          </a:blip>
          <a:stretch>
            <a:fillRect/>
          </a:stretch>
        </p:blipFill>
        <p:spPr>
          <a:xfrm>
            <a:off x="5665052" y="1152475"/>
            <a:ext cx="3478949" cy="3281650"/>
          </a:xfrm>
          <a:prstGeom prst="rect">
            <a:avLst/>
          </a:prstGeom>
          <a:noFill/>
          <a:ln>
            <a:noFill/>
          </a:ln>
        </p:spPr>
      </p:pic>
      <p:sp>
        <p:nvSpPr>
          <p:cNvPr id="102" name="Google Shape;102;p19"/>
          <p:cNvSpPr txBox="1"/>
          <p:nvPr/>
        </p:nvSpPr>
        <p:spPr>
          <a:xfrm>
            <a:off x="5236600" y="4282375"/>
            <a:ext cx="38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Cinzel"/>
                <a:ea typeface="Cinzel"/>
                <a:cs typeface="Cinzel"/>
                <a:sym typeface="Cinzel"/>
              </a:rPr>
              <a:t>Tricia’s Other Books...</a:t>
            </a:r>
            <a:endParaRPr>
              <a:latin typeface="Cinzel"/>
              <a:ea typeface="Cinzel"/>
              <a:cs typeface="Cinzel"/>
              <a:sym typeface="Cinz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inzel"/>
                <a:ea typeface="Cinzel"/>
                <a:cs typeface="Cinzel"/>
                <a:sym typeface="Cinzel"/>
              </a:rPr>
              <a:t>Nana Akua Goes To School + Breathing Room</a:t>
            </a:r>
            <a:endParaRPr>
              <a:latin typeface="Cinzel"/>
              <a:ea typeface="Cinzel"/>
              <a:cs typeface="Cinzel"/>
              <a:sym typeface="Cinzel"/>
            </a:endParaRPr>
          </a:p>
        </p:txBody>
      </p:sp>
      <p:sp>
        <p:nvSpPr>
          <p:cNvPr id="113" name="Google Shape;113;p21"/>
          <p:cNvSpPr txBox="1">
            <a:spLocks noGrp="1"/>
          </p:cNvSpPr>
          <p:nvPr>
            <p:ph type="body" idx="1"/>
          </p:nvPr>
        </p:nvSpPr>
        <p:spPr>
          <a:xfrm>
            <a:off x="716425" y="1091300"/>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800">
              <a:latin typeface="Fira Sans Condensed"/>
              <a:ea typeface="Fira Sans Condensed"/>
              <a:cs typeface="Fira Sans Condensed"/>
              <a:sym typeface="Fira Sans Condensed"/>
            </a:endParaRPr>
          </a:p>
          <a:p>
            <a:pPr marL="0" lvl="0" indent="0" algn="l" rtl="0">
              <a:spcBef>
                <a:spcPts val="1200"/>
              </a:spcBef>
              <a:spcAft>
                <a:spcPts val="0"/>
              </a:spcAft>
              <a:buNone/>
            </a:pPr>
            <a:endParaRPr sz="1800">
              <a:latin typeface="Fira Sans Condensed"/>
              <a:ea typeface="Fira Sans Condensed"/>
              <a:cs typeface="Fira Sans Condensed"/>
              <a:sym typeface="Fira Sans Condensed"/>
            </a:endParaRPr>
          </a:p>
          <a:p>
            <a:pPr marL="0" lvl="0" indent="0" algn="l" rtl="0">
              <a:spcBef>
                <a:spcPts val="1200"/>
              </a:spcBef>
              <a:spcAft>
                <a:spcPts val="1200"/>
              </a:spcAft>
              <a:buClr>
                <a:schemeClr val="dk1"/>
              </a:buClr>
              <a:buSzPts val="1100"/>
              <a:buFont typeface="Arial"/>
              <a:buNone/>
            </a:pPr>
            <a:r>
              <a:rPr lang="en" sz="1800">
                <a:latin typeface="Fira Sans Condensed"/>
                <a:ea typeface="Fira Sans Condensed"/>
                <a:cs typeface="Fira Sans Condensed"/>
                <a:sym typeface="Fira Sans Condensed"/>
              </a:rPr>
              <a:t>Tricia Elam Walker has published two books, </a:t>
            </a:r>
            <a:r>
              <a:rPr lang="en" sz="1800" i="1">
                <a:latin typeface="Fira Sans Condensed"/>
                <a:ea typeface="Fira Sans Condensed"/>
                <a:cs typeface="Fira Sans Condensed"/>
                <a:sym typeface="Fira Sans Condensed"/>
              </a:rPr>
              <a:t>Nana Akua Goes To School </a:t>
            </a:r>
            <a:r>
              <a:rPr lang="en" sz="1800">
                <a:latin typeface="Fira Sans Condensed"/>
                <a:ea typeface="Fira Sans Condensed"/>
                <a:cs typeface="Fira Sans Condensed"/>
                <a:sym typeface="Fira Sans Condensed"/>
              </a:rPr>
              <a:t>and</a:t>
            </a:r>
            <a:r>
              <a:rPr lang="en" sz="1800" i="1">
                <a:latin typeface="Fira Sans Condensed"/>
                <a:ea typeface="Fira Sans Condensed"/>
                <a:cs typeface="Fira Sans Condensed"/>
                <a:sym typeface="Fira Sans Condensed"/>
              </a:rPr>
              <a:t> Breathing Room</a:t>
            </a:r>
            <a:r>
              <a:rPr lang="en" sz="1800">
                <a:latin typeface="Fira Sans Condensed"/>
                <a:ea typeface="Fira Sans Condensed"/>
                <a:cs typeface="Fira Sans Condensed"/>
                <a:sym typeface="Fira Sans Condensed"/>
              </a:rPr>
              <a:t>.</a:t>
            </a:r>
            <a:endParaRPr/>
          </a:p>
        </p:txBody>
      </p:sp>
      <p:pic>
        <p:nvPicPr>
          <p:cNvPr id="114" name="Google Shape;114;p21"/>
          <p:cNvPicPr preferRelativeResize="0"/>
          <p:nvPr/>
        </p:nvPicPr>
        <p:blipFill>
          <a:blip r:embed="rId3">
            <a:alphaModFix/>
          </a:blip>
          <a:stretch>
            <a:fillRect/>
          </a:stretch>
        </p:blipFill>
        <p:spPr>
          <a:xfrm>
            <a:off x="5124155" y="1091299"/>
            <a:ext cx="3416400" cy="3416400"/>
          </a:xfrm>
          <a:prstGeom prst="rect">
            <a:avLst/>
          </a:prstGeom>
          <a:noFill/>
          <a:ln>
            <a:noFill/>
          </a:ln>
        </p:spPr>
      </p:pic>
      <p:sp>
        <p:nvSpPr>
          <p:cNvPr id="115" name="Google Shape;115;p21"/>
          <p:cNvSpPr txBox="1"/>
          <p:nvPr/>
        </p:nvSpPr>
        <p:spPr>
          <a:xfrm>
            <a:off x="8622925" y="4212550"/>
            <a:ext cx="4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13</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632</Words>
  <Application>Microsoft Office PowerPoint</Application>
  <PresentationFormat>On-screen Show (16:9)</PresentationFormat>
  <Paragraphs>64</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Fira Sans Condensed</vt:lpstr>
      <vt:lpstr>Cinzel</vt:lpstr>
      <vt:lpstr>Simple Light</vt:lpstr>
      <vt:lpstr>Authors guide Tricia Elam Walker Author of Nana Akua Goes to School</vt:lpstr>
      <vt:lpstr>About the Author </vt:lpstr>
      <vt:lpstr>“I’m interested in writing about difficult topics for children because while the voice and language must be different from adult books, all children don’t have easy lives and we can’t forget them.” - Tricia Elam Walker 5 https://www.scbwi.org/members-public/tricia-elamwalker </vt:lpstr>
      <vt:lpstr>Tricia talks about the reality of many children’s lives across the world. Many children struggle with race, culture, and identity, Tricia’s goal is for these children to know they are not going through the struggles they may be encountering alone. Tricia Elam Walker felt she wanted to challenge all children’s books out there by writing stories children will relate to about difficult topics they may face every day.   </vt:lpstr>
      <vt:lpstr>Interview with the Author 6 </vt:lpstr>
      <vt:lpstr>Awards &amp; Appearances </vt:lpstr>
      <vt:lpstr>Nana Akua Goes to School </vt:lpstr>
      <vt:lpstr>Tricia’s Other Books...</vt:lpstr>
      <vt:lpstr>Nana Akua Goes To School + Breathing Room</vt:lpstr>
      <vt:lpstr>New book- Dream Street </vt:lpstr>
      <vt:lpstr>Fun Facts </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Authors guide Tricia Elam Walker Author of Nana Akua Goes to School</dc:title>
  <dc:creator>Bridget Monroe Dalton</dc:creator>
  <cp:lastModifiedBy>Bridget Monroe Dalton</cp:lastModifiedBy>
  <cp:revision>1</cp:revision>
  <dcterms:modified xsi:type="dcterms:W3CDTF">2021-11-08T13:55:40Z</dcterms:modified>
</cp:coreProperties>
</file>