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9144000" cy="5143500" type="screen16x9"/>
  <p:notesSz cx="6858000" cy="9144000"/>
  <p:embeddedFontLst>
    <p:embeddedFont>
      <p:font typeface="Crete Round" panose="020B0604020202020204" charset="0"/>
      <p:regular r:id="rId12"/>
      <p:italic r:id="rId13"/>
    </p:embeddedFont>
    <p:embeddedFont>
      <p:font typeface="Merriweather" panose="020B0604020202020204" charset="0"/>
      <p:regular r:id="rId14"/>
      <p:bold r:id="rId15"/>
      <p:italic r:id="rId16"/>
      <p:boldItalic r:id="rId17"/>
    </p:embeddedFont>
    <p:embeddedFont>
      <p:font typeface="Roboto Slab" panose="020B0604020202020204" charset="0"/>
      <p:regular r:id="rId18"/>
      <p:bold r:id="rId19"/>
    </p:embeddedFont>
    <p:embeddedFont>
      <p:font typeface="Roboto Slab SemiBold" panose="020B0604020202020204" charset="0"/>
      <p:regular r:id="rId20"/>
      <p:bold r:id="rId21"/>
    </p:embeddedFont>
    <p:embeddedFont>
      <p:font typeface="Bebas Neue"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dget Dalton" initials="" lastIdx="6" clrIdx="0"/>
  <p:cmAuthor id="1" name="Meghan Gleason" initials="" lastIdx="7" clrIdx="1"/>
  <p:cmAuthor id="2" name="Emily Johns-O'Leary" initials="" lastIdx="10" clrIdx="2"/>
  <p:cmAuthor id="3" name="Iliana De La Rosa" initials=""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9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9-29T16:26:16.668" idx="1">
    <p:pos x="2887" y="2042"/>
    <p:text>HI Meghan and Ilian, I enjoyed your slide show!  I made a few comments on your slides. The main thing is to increase the font size of your text boxes.  Students will most likely be viewing this on a screen at the front of their class.  I added the text here about the open ed resource.</p:text>
  </p:cm>
  <p:cm authorId="1" dt="2022-09-29T16:26:16.668" idx="1">
    <p:pos x="2887" y="2042"/>
    <p:text>We increase all the font sizes! Thank you.</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2-09-27T17:08:18.471" idx="3">
    <p:pos x="0" y="708"/>
    <p:text>Dobbs</p:text>
  </p:cm>
  <p:cm authorId="3" dt="2022-09-27T17:08:18.471" idx="3">
    <p:pos x="0" y="708"/>
    <p:text>Yes</p:text>
  </p:cm>
  <p:cm authorId="2" dt="2022-09-27T17:17:07.823" idx="2">
    <p:pos x="0" y="608"/>
    <p:text>Great job making this slide concise and highlighting key info (love the pre-writing career facts--great for kids with a variety of interests!). You could add a map/photo of northern Mexico and San Antonio to help kids visualize where she is from.</p:text>
  </p:cm>
  <p:cm authorId="3" dt="2022-09-27T17:17:07.823" idx="2">
    <p:pos x="0" y="608"/>
    <p:text>👍</p:text>
  </p:cm>
  <p:cm authorId="2" dt="2022-09-27T17:23:48.233" idx="1">
    <p:pos x="0" y="508"/>
    <p:text>Great quote! Add who said it/where it comes from and link to source.</p:text>
  </p:cm>
  <p:cm authorId="3" dt="2022-09-27T17:23:48.233" idx="1">
    <p:pos x="0" y="508"/>
    <p:text>👍</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2-09-29T16:18:49.825" idx="4">
    <p:pos x="46" y="730"/>
    <p:text>Good summary, getting to main points from the beginning without giving away the rest! Consider different wording here: it's not just American culture that's harsh to Petra, but specifically harshness to immigrants, etc....think about this last phrase!</p:text>
  </p:cm>
  <p:cm authorId="1" dt="2022-09-29T16:18:49.825" idx="3">
    <p:pos x="46" y="730"/>
    <p:text>Done</p:text>
  </p:cm>
  <p:cm authorId="0" dt="2022-09-29T16:18:57.671" idx="2">
    <p:pos x="46" y="630"/>
    <p:text>This is just an experiment -  I  enlarged the text (per previous comment) and tried filling the box with a color with the hope that it would cover the graphics on the background, but it didn't!  You may have another idea for how to present the text so it is readable from a distance. One idea is to change the background for this slide so that it is plain (you could keep the pale peach).</p:text>
  </p:cm>
  <p:cm authorId="1" dt="2022-09-29T16:18:57.671" idx="2">
    <p:pos x="46" y="630"/>
    <p:text>Done</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2-09-27T15:44:38.791" idx="5">
    <p:pos x="156" y="131"/>
    <p:text>These are great! And will catch kids' attention! Also good connections to the book. Consider adding some images to accompany these.</p:text>
  </p:cm>
  <p:cm authorId="2" dt="2022-09-27T17:04:15.903" idx="7">
    <p:pos x="636" y="1571"/>
    <p:text>still prevalent?</p:text>
  </p:cm>
  <p:cm authorId="3" dt="2022-09-27T17:04:15.903" idx="5">
    <p:pos x="636" y="1571"/>
    <p:text>Yes</p:text>
  </p:cm>
  <p:cm authorId="2" dt="2022-09-27T17:04:31.772" idx="8">
    <p:pos x="720" y="2439"/>
    <p:text>Find a way to rephrase this so the quote flows! You could take out the quote, and just say 'influenced her to rebel against learning English.' Since cite your source, that seems okay to paraphrase.</p:text>
  </p:cm>
  <p:cm authorId="3" dt="2022-09-27T17:04:31.772" idx="6">
    <p:pos x="720" y="2439"/>
    <p:text>I agree</p:text>
  </p:cm>
  <p:cm authorId="2" dt="2022-09-27T17:04:47.253" idx="6">
    <p:pos x="720" y="2339"/>
    <p:text>Read this over (perhaps aloud) to edit and clarify what you mean!</p:text>
  </p:cm>
  <p:cm authorId="3" dt="2022-09-27T17:04:47.253" idx="4">
    <p:pos x="720" y="2339"/>
    <p:text>Just changed</p:text>
  </p:cm>
  <p:cm authorId="0" dt="2022-09-29T16:19:08.602" idx="3">
    <p:pos x="156" y="231"/>
    <p:text>agree, interesting facts! the layout works well - please increase the size of the font for the text box. If you have room, please increase the size of the two images.</p:text>
  </p:cm>
  <p:cm authorId="1" dt="2022-09-29T16:19:08.602" idx="4">
    <p:pos x="156" y="231"/>
    <p:text>Done</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22-09-27T17:04:54.396" idx="9">
    <p:pos x="211" y="1182"/>
    <p:text>Consider linking to the Pura Belpre website.</p:text>
  </p:cm>
  <p:cm authorId="3" dt="2022-09-27T17:04:54.396" idx="8">
    <p:pos x="211" y="1182"/>
    <p:text>Done</p:text>
  </p:cm>
  <p:cm authorId="3" dt="2022-09-27T17:23:26.336" idx="7">
    <p:pos x="3717" y="1161"/>
    <p:text>Add citation</p:text>
  </p:cm>
  <p:cm authorId="0" dt="2022-09-29T16:18:26.451" idx="5">
    <p:pos x="350" y="54"/>
    <p:text>Please increase font size of text boxes. You might also indicate what the Pura Belpre Award is for...</p:text>
  </p:cm>
  <p:cm authorId="1" dt="2022-09-29T16:18:26.451" idx="6">
    <p:pos x="350" y="54"/>
    <p:text>Done</p:text>
  </p:cm>
  <p:cm authorId="0" dt="2022-09-29T16:18:37.507" idx="4">
    <p:pos x="211" y="1082"/>
    <p:text>could you please add the book cover for Petra Luna's Barefoot Dreams - this is her first novel, and the one that earned  this award</p:text>
  </p:cm>
  <p:cm authorId="1" dt="2022-09-29T16:18:37.507" idx="5">
    <p:pos x="211" y="1082"/>
    <p:text>DOne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22-09-29T16:23:56.116" idx="6">
    <p:pos x="957" y="0"/>
    <p:text>great to link to interviews -- could you add an image or two to add to the visual appeal?</p:text>
  </p:cm>
  <p:cm authorId="1" dt="2022-09-29T16:23:56.116" idx="7">
    <p:pos x="957" y="0"/>
    <p:text>Done</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22-09-27T15:46:08.455" idx="10">
    <p:pos x="564" y="843"/>
    <p:text>Great interview excerpt--good choice. You could make this font larger, and/or add images to the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08dede5e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08dede5e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0ba9b38579_0_9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0ba9b38579_0_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0ad6db7fc7_0_39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0ad6db7fc7_0_3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08dede5eb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08dede5eb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d4b72e37d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d4b72e37d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0ce52cee29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0ce52cee29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0ba9b38579_0_5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0ba9b38579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d1aa43d68b_0_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d1aa43d68b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01435" y="1063150"/>
            <a:ext cx="3690900" cy="24681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58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501560" y="3589649"/>
            <a:ext cx="3690900" cy="4095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 name="Google Shape;12;p2"/>
          <p:cNvSpPr/>
          <p:nvPr/>
        </p:nvSpPr>
        <p:spPr>
          <a:xfrm rot="590594">
            <a:off x="7306712" y="3266934"/>
            <a:ext cx="3161519" cy="3369484"/>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2128" y="-1304664"/>
            <a:ext cx="2512033" cy="20551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7525" y="2016700"/>
            <a:ext cx="1758312" cy="155369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5432407" y="-1300083"/>
            <a:ext cx="1456632" cy="1725903"/>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39133" y="1280622"/>
            <a:ext cx="883853"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46941" y="4586405"/>
            <a:ext cx="2549830" cy="1944062"/>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17267" y="-602683"/>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518003" y="4369513"/>
            <a:ext cx="1000371" cy="1985283"/>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9352694">
            <a:off x="8770736" y="809473"/>
            <a:ext cx="1059678" cy="136441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46474">
            <a:off x="7930466" y="-992261"/>
            <a:ext cx="2214506" cy="18118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17415" y="4351335"/>
            <a:ext cx="1572202" cy="193720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27087" y="-943702"/>
            <a:ext cx="2549813" cy="377705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578358">
            <a:off x="8100434" y="4644097"/>
            <a:ext cx="795784" cy="108049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453457">
            <a:off x="7749177" y="-1174865"/>
            <a:ext cx="1572224" cy="193722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2300848" y="1363500"/>
            <a:ext cx="45423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0" name="Google Shape;100;p11"/>
          <p:cNvSpPr txBox="1">
            <a:spLocks noGrp="1"/>
          </p:cNvSpPr>
          <p:nvPr>
            <p:ph type="subTitle" idx="1"/>
          </p:nvPr>
        </p:nvSpPr>
        <p:spPr>
          <a:xfrm>
            <a:off x="2300398" y="2914398"/>
            <a:ext cx="4543200" cy="39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1" name="Google Shape;101;p11"/>
          <p:cNvSpPr/>
          <p:nvPr/>
        </p:nvSpPr>
        <p:spPr>
          <a:xfrm rot="2453960" flipH="1">
            <a:off x="-255095" y="3466307"/>
            <a:ext cx="819138" cy="1625618"/>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5124473" flipH="1">
            <a:off x="337733" y="3993172"/>
            <a:ext cx="1502930" cy="204047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flipH="1">
            <a:off x="8518428" y="1784706"/>
            <a:ext cx="617377" cy="8382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5276614" flipH="1">
            <a:off x="8518333" y="1485418"/>
            <a:ext cx="1098250" cy="135321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710625" y="1717092"/>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 name="Google Shape;109;p13"/>
          <p:cNvSpPr txBox="1">
            <a:spLocks noGrp="1"/>
          </p:cNvSpPr>
          <p:nvPr>
            <p:ph type="title" idx="2" hasCustomPrompt="1"/>
          </p:nvPr>
        </p:nvSpPr>
        <p:spPr>
          <a:xfrm>
            <a:off x="710625" y="1195840"/>
            <a:ext cx="1008000" cy="47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subTitle" idx="1"/>
          </p:nvPr>
        </p:nvSpPr>
        <p:spPr>
          <a:xfrm>
            <a:off x="710625" y="2241000"/>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3937847" y="1717092"/>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2" name="Google Shape;112;p13"/>
          <p:cNvSpPr txBox="1">
            <a:spLocks noGrp="1"/>
          </p:cNvSpPr>
          <p:nvPr>
            <p:ph type="title" idx="4" hasCustomPrompt="1"/>
          </p:nvPr>
        </p:nvSpPr>
        <p:spPr>
          <a:xfrm>
            <a:off x="3937850" y="1195850"/>
            <a:ext cx="1075500" cy="47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subTitle" idx="5"/>
          </p:nvPr>
        </p:nvSpPr>
        <p:spPr>
          <a:xfrm>
            <a:off x="3937850" y="2241003"/>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3937847" y="3506679"/>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5" name="Google Shape;115;p13"/>
          <p:cNvSpPr txBox="1">
            <a:spLocks noGrp="1"/>
          </p:cNvSpPr>
          <p:nvPr>
            <p:ph type="title" idx="7" hasCustomPrompt="1"/>
          </p:nvPr>
        </p:nvSpPr>
        <p:spPr>
          <a:xfrm>
            <a:off x="3937850" y="2984925"/>
            <a:ext cx="1075500" cy="47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title" idx="8"/>
          </p:nvPr>
        </p:nvSpPr>
        <p:spPr>
          <a:xfrm>
            <a:off x="710625" y="3506679"/>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7" name="Google Shape;117;p13"/>
          <p:cNvSpPr txBox="1">
            <a:spLocks noGrp="1"/>
          </p:cNvSpPr>
          <p:nvPr>
            <p:ph type="title" idx="9" hasCustomPrompt="1"/>
          </p:nvPr>
        </p:nvSpPr>
        <p:spPr>
          <a:xfrm>
            <a:off x="710625" y="2984925"/>
            <a:ext cx="1008000" cy="47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subTitle" idx="13"/>
          </p:nvPr>
        </p:nvSpPr>
        <p:spPr>
          <a:xfrm>
            <a:off x="710625" y="4030540"/>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7846076" y="-344773"/>
            <a:ext cx="1506422" cy="1457479"/>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rot="-8100000">
            <a:off x="7996178" y="-428601"/>
            <a:ext cx="1572201" cy="193720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txBox="1">
            <a:spLocks noGrp="1"/>
          </p:cNvSpPr>
          <p:nvPr>
            <p:ph type="subTitle" idx="15"/>
          </p:nvPr>
        </p:nvSpPr>
        <p:spPr>
          <a:xfrm>
            <a:off x="3937850" y="4030540"/>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1626450" y="3553300"/>
            <a:ext cx="58911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5" name="Google Shape;125;p14"/>
          <p:cNvSpPr txBox="1">
            <a:spLocks noGrp="1"/>
          </p:cNvSpPr>
          <p:nvPr>
            <p:ph type="subTitle" idx="1"/>
          </p:nvPr>
        </p:nvSpPr>
        <p:spPr>
          <a:xfrm>
            <a:off x="1626450" y="1569975"/>
            <a:ext cx="5891100" cy="153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6" name="Google Shape;126;p14"/>
          <p:cNvSpPr/>
          <p:nvPr/>
        </p:nvSpPr>
        <p:spPr>
          <a:xfrm>
            <a:off x="1352872" y="-1515202"/>
            <a:ext cx="2512033" cy="20551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758650" y="2495425"/>
            <a:ext cx="1478659" cy="13064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35804" y="1609332"/>
            <a:ext cx="524935" cy="71274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rot="1472601">
            <a:off x="8002559" y="-500336"/>
            <a:ext cx="1546715" cy="126548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rot="-5636126">
            <a:off x="6839244" y="4271998"/>
            <a:ext cx="1381271" cy="187537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rot="-9327472">
            <a:off x="7787680" y="-944843"/>
            <a:ext cx="1322004" cy="162891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rot="5276689">
            <a:off x="-544581" y="1354836"/>
            <a:ext cx="933808" cy="115059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2137475" y="4646749"/>
            <a:ext cx="2074626" cy="1581861"/>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3038767" y="4538250"/>
            <a:ext cx="1279253" cy="157624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3485399" y="-245901"/>
            <a:ext cx="650153" cy="53193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4350519" y="2092325"/>
            <a:ext cx="3657900" cy="135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720000" y="2361600"/>
            <a:ext cx="3142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808449" y="4571028"/>
            <a:ext cx="1326098" cy="117169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200950" y="-1414875"/>
            <a:ext cx="2208237" cy="2497438"/>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817363" y="-171432"/>
            <a:ext cx="2686852" cy="1202180"/>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rot="-5400000" flipH="1">
            <a:off x="6470026" y="4618142"/>
            <a:ext cx="1969936" cy="184175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rot="5890238">
            <a:off x="7982916" y="4187129"/>
            <a:ext cx="698461" cy="89932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5879636" y="-397734"/>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83928" y="3599110"/>
            <a:ext cx="721609" cy="9797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rot="5276756">
            <a:off x="-645881" y="3325452"/>
            <a:ext cx="1283669" cy="15816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rot="5400000" flipH="1">
            <a:off x="6266696" y="4761578"/>
            <a:ext cx="529711" cy="7192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rot="-9594276" flipH="1">
            <a:off x="5174717" y="-766005"/>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rot="148401" flipH="1">
            <a:off x="5914067" y="4634097"/>
            <a:ext cx="1162884" cy="162379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009500" y="1761600"/>
            <a:ext cx="2016000" cy="47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5146488" y="1761610"/>
            <a:ext cx="2016000" cy="47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009500" y="2527400"/>
            <a:ext cx="2952000" cy="994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5146495" y="2527400"/>
            <a:ext cx="2952000" cy="994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7172827" y="-588443"/>
            <a:ext cx="1410354" cy="124614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rot="-4840669">
            <a:off x="1684362" y="3865859"/>
            <a:ext cx="1784560" cy="3301676"/>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rot="-5400000">
            <a:off x="4588543" y="4531014"/>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rot="-6692913">
            <a:off x="3306863" y="4059800"/>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952200" y="2880525"/>
            <a:ext cx="198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 name="Google Shape;162;p17"/>
          <p:cNvSpPr txBox="1">
            <a:spLocks noGrp="1"/>
          </p:cNvSpPr>
          <p:nvPr>
            <p:ph type="subTitle" idx="1"/>
          </p:nvPr>
        </p:nvSpPr>
        <p:spPr>
          <a:xfrm>
            <a:off x="952200" y="3314682"/>
            <a:ext cx="1980000" cy="88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3636000" y="2880513"/>
            <a:ext cx="198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 name="Google Shape;164;p17"/>
          <p:cNvSpPr txBox="1">
            <a:spLocks noGrp="1"/>
          </p:cNvSpPr>
          <p:nvPr>
            <p:ph type="subTitle" idx="3"/>
          </p:nvPr>
        </p:nvSpPr>
        <p:spPr>
          <a:xfrm>
            <a:off x="3636000" y="3314654"/>
            <a:ext cx="1980000" cy="88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6319800" y="2880513"/>
            <a:ext cx="198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17"/>
          <p:cNvSpPr txBox="1">
            <a:spLocks noGrp="1"/>
          </p:cNvSpPr>
          <p:nvPr>
            <p:ph type="subTitle" idx="5"/>
          </p:nvPr>
        </p:nvSpPr>
        <p:spPr>
          <a:xfrm>
            <a:off x="6319800" y="3314638"/>
            <a:ext cx="1980000" cy="88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952200" y="-1387425"/>
            <a:ext cx="2164686" cy="177108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rot="-5400000">
            <a:off x="471829" y="4456158"/>
            <a:ext cx="1530113" cy="135207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rot="-5779075">
            <a:off x="5742841" y="4586984"/>
            <a:ext cx="653061" cy="88670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958667" y="-349758"/>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rot="2347016">
            <a:off x="8398905" y="226110"/>
            <a:ext cx="1824882" cy="149312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rot="10019787">
            <a:off x="2483315" y="-1072571"/>
            <a:ext cx="1213498" cy="149522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rot="-6332028">
            <a:off x="8704350" y="1550438"/>
            <a:ext cx="632296" cy="81412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rot="-5801112">
            <a:off x="4710850" y="4150416"/>
            <a:ext cx="1882378" cy="2788383"/>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176"/>
        <p:cNvGrpSpPr/>
        <p:nvPr/>
      </p:nvGrpSpPr>
      <p:grpSpPr>
        <a:xfrm>
          <a:off x="0" y="0"/>
          <a:ext cx="0" cy="0"/>
          <a:chOff x="0" y="0"/>
          <a:chExt cx="0" cy="0"/>
        </a:xfrm>
      </p:grpSpPr>
      <p:sp>
        <p:nvSpPr>
          <p:cNvPr id="177" name="Google Shape;177;p18"/>
          <p:cNvSpPr/>
          <p:nvPr/>
        </p:nvSpPr>
        <p:spPr>
          <a:xfrm>
            <a:off x="-958667" y="-349758"/>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txBox="1">
            <a:spLocks noGrp="1"/>
          </p:cNvSpPr>
          <p:nvPr>
            <p:ph type="title"/>
          </p:nvPr>
        </p:nvSpPr>
        <p:spPr>
          <a:xfrm>
            <a:off x="803548" y="1165050"/>
            <a:ext cx="2700000" cy="527700"/>
          </a:xfrm>
          <a:prstGeom prst="rect">
            <a:avLst/>
          </a:prstGeom>
        </p:spPr>
        <p:txBody>
          <a:bodyPr spcFirstLastPara="1" wrap="square" lIns="91425" tIns="91425" rIns="91425" bIns="91425" anchor="ctr" anchorCtr="0">
            <a:noAutofit/>
          </a:bodyPr>
          <a:lstStyle>
            <a:lvl1pPr lvl="0" rtl="0">
              <a:spcBef>
                <a:spcPts val="40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 name="Google Shape;179;p18"/>
          <p:cNvSpPr txBox="1">
            <a:spLocks noGrp="1"/>
          </p:cNvSpPr>
          <p:nvPr>
            <p:ph type="subTitle" idx="1"/>
          </p:nvPr>
        </p:nvSpPr>
        <p:spPr>
          <a:xfrm>
            <a:off x="803548" y="2189579"/>
            <a:ext cx="2808000" cy="576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5644643" y="1165050"/>
            <a:ext cx="2700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 name="Google Shape;181;p18"/>
          <p:cNvSpPr txBox="1">
            <a:spLocks noGrp="1"/>
          </p:cNvSpPr>
          <p:nvPr>
            <p:ph type="subTitle" idx="3"/>
          </p:nvPr>
        </p:nvSpPr>
        <p:spPr>
          <a:xfrm>
            <a:off x="5525093" y="2189575"/>
            <a:ext cx="2808000" cy="57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803548" y="2996225"/>
            <a:ext cx="270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 name="Google Shape;183;p18"/>
          <p:cNvSpPr txBox="1">
            <a:spLocks noGrp="1"/>
          </p:cNvSpPr>
          <p:nvPr>
            <p:ph type="subTitle" idx="5"/>
          </p:nvPr>
        </p:nvSpPr>
        <p:spPr>
          <a:xfrm>
            <a:off x="803548" y="4020850"/>
            <a:ext cx="2808000" cy="576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5644643" y="2996225"/>
            <a:ext cx="2700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5" name="Google Shape;185;p18"/>
          <p:cNvSpPr txBox="1">
            <a:spLocks noGrp="1"/>
          </p:cNvSpPr>
          <p:nvPr>
            <p:ph type="subTitle" idx="7"/>
          </p:nvPr>
        </p:nvSpPr>
        <p:spPr>
          <a:xfrm>
            <a:off x="5525093" y="4020850"/>
            <a:ext cx="2808000" cy="57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803548" y="1736558"/>
            <a:ext cx="2138400" cy="36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6193193" y="1737150"/>
            <a:ext cx="2139900" cy="36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803548" y="3567738"/>
            <a:ext cx="2138400" cy="36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6194693" y="3567738"/>
            <a:ext cx="2138400" cy="36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1619186" y="-309196"/>
            <a:ext cx="556771" cy="755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rot="-10676674" flipH="1">
            <a:off x="1364618" y="-758208"/>
            <a:ext cx="990532" cy="122049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rot="-5636141">
            <a:off x="3126056" y="4277850"/>
            <a:ext cx="1297003" cy="17610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rot="-5400000">
            <a:off x="5130087" y="4612444"/>
            <a:ext cx="621680" cy="84410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rot="-6692855">
            <a:off x="3760290" y="4125266"/>
            <a:ext cx="1906981" cy="282482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694963" y="1609625"/>
            <a:ext cx="2448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19"/>
          <p:cNvSpPr txBox="1">
            <a:spLocks noGrp="1"/>
          </p:cNvSpPr>
          <p:nvPr>
            <p:ph type="subTitle" idx="1"/>
          </p:nvPr>
        </p:nvSpPr>
        <p:spPr>
          <a:xfrm>
            <a:off x="694963" y="22135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694963" y="3117113"/>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0" name="Google Shape;200;p19"/>
          <p:cNvSpPr txBox="1">
            <a:spLocks noGrp="1"/>
          </p:cNvSpPr>
          <p:nvPr>
            <p:ph type="subTitle" idx="3"/>
          </p:nvPr>
        </p:nvSpPr>
        <p:spPr>
          <a:xfrm>
            <a:off x="694963" y="37210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3348000" y="3117125"/>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 name="Google Shape;202;p19"/>
          <p:cNvSpPr txBox="1">
            <a:spLocks noGrp="1"/>
          </p:cNvSpPr>
          <p:nvPr>
            <p:ph type="subTitle" idx="5"/>
          </p:nvPr>
        </p:nvSpPr>
        <p:spPr>
          <a:xfrm>
            <a:off x="3348000" y="37210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6001038" y="1609625"/>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 name="Google Shape;204;p19"/>
          <p:cNvSpPr txBox="1">
            <a:spLocks noGrp="1"/>
          </p:cNvSpPr>
          <p:nvPr>
            <p:ph type="subTitle" idx="7"/>
          </p:nvPr>
        </p:nvSpPr>
        <p:spPr>
          <a:xfrm>
            <a:off x="6001038" y="2213513"/>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3348000" y="1609638"/>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 name="Google Shape;206;p19"/>
          <p:cNvSpPr txBox="1">
            <a:spLocks noGrp="1"/>
          </p:cNvSpPr>
          <p:nvPr>
            <p:ph type="subTitle" idx="9"/>
          </p:nvPr>
        </p:nvSpPr>
        <p:spPr>
          <a:xfrm>
            <a:off x="3348000" y="2213538"/>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6001038" y="3117125"/>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 name="Google Shape;208;p19"/>
          <p:cNvSpPr txBox="1">
            <a:spLocks noGrp="1"/>
          </p:cNvSpPr>
          <p:nvPr>
            <p:ph type="subTitle" idx="14"/>
          </p:nvPr>
        </p:nvSpPr>
        <p:spPr>
          <a:xfrm>
            <a:off x="6001038" y="37210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720025"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722330" y="-407920"/>
            <a:ext cx="1603564" cy="141685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flipH="1">
            <a:off x="8661544" y="3893014"/>
            <a:ext cx="598216" cy="81224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rot="-5276738" flipH="1">
            <a:off x="8661450" y="3602985"/>
            <a:ext cx="1064156" cy="131120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rot="-5400000" flipH="1">
            <a:off x="1032994" y="-337224"/>
            <a:ext cx="598216" cy="81224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rot="2699788">
            <a:off x="8740114" y="2853225"/>
            <a:ext cx="716611" cy="92138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245566" y="1431775"/>
            <a:ext cx="2022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7" name="Google Shape;217;p20"/>
          <p:cNvSpPr txBox="1">
            <a:spLocks noGrp="1"/>
          </p:cNvSpPr>
          <p:nvPr>
            <p:ph type="subTitle" idx="1"/>
          </p:nvPr>
        </p:nvSpPr>
        <p:spPr>
          <a:xfrm>
            <a:off x="5628475" y="1528181"/>
            <a:ext cx="2088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245566" y="2556838"/>
            <a:ext cx="2022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9" name="Google Shape;219;p20"/>
          <p:cNvSpPr txBox="1">
            <a:spLocks noGrp="1"/>
          </p:cNvSpPr>
          <p:nvPr>
            <p:ph type="subTitle" idx="3"/>
          </p:nvPr>
        </p:nvSpPr>
        <p:spPr>
          <a:xfrm>
            <a:off x="5628477" y="2655337"/>
            <a:ext cx="2088000" cy="572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245566" y="3681900"/>
            <a:ext cx="2022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1" name="Google Shape;221;p20"/>
          <p:cNvSpPr txBox="1">
            <a:spLocks noGrp="1"/>
          </p:cNvSpPr>
          <p:nvPr>
            <p:ph type="subTitle" idx="5"/>
          </p:nvPr>
        </p:nvSpPr>
        <p:spPr>
          <a:xfrm>
            <a:off x="5628477" y="3782344"/>
            <a:ext cx="2088000" cy="572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459775" y="-776687"/>
            <a:ext cx="1592909" cy="21626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rot="9667460" flipH="1">
            <a:off x="7890469" y="4415401"/>
            <a:ext cx="1839499" cy="15050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rot="-217268" flipH="1">
            <a:off x="7049375" y="4528961"/>
            <a:ext cx="1572235" cy="19372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rot="5400000">
            <a:off x="-616587" y="959936"/>
            <a:ext cx="1161607" cy="14312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93122" y="1330562"/>
            <a:ext cx="567442" cy="7704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281588" y="2249313"/>
            <a:ext cx="4595100" cy="10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853288" y="730900"/>
            <a:ext cx="1451700" cy="10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282338" y="3418100"/>
            <a:ext cx="4593600" cy="382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00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402387" y="3789737"/>
            <a:ext cx="1784574" cy="3301703"/>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472604">
            <a:off x="7236858" y="-419074"/>
            <a:ext cx="2157518" cy="1765223"/>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9327432">
            <a:off x="6911392" y="-1058416"/>
            <a:ext cx="1844029" cy="227213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8100000">
            <a:off x="8219426" y="1095466"/>
            <a:ext cx="1103395" cy="142070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2861906" y="4540664"/>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6692913">
            <a:off x="1508113" y="3960000"/>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 Section header 1">
  <p:cSld name="CUSTOM_12">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196250" y="2488150"/>
            <a:ext cx="5400000" cy="108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0" name="Google Shape;230;p21"/>
          <p:cNvSpPr txBox="1">
            <a:spLocks noGrp="1"/>
          </p:cNvSpPr>
          <p:nvPr>
            <p:ph type="title" idx="2" hasCustomPrompt="1"/>
          </p:nvPr>
        </p:nvSpPr>
        <p:spPr>
          <a:xfrm>
            <a:off x="1196250" y="1013874"/>
            <a:ext cx="1800000" cy="10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1" name="Google Shape;231;p21"/>
          <p:cNvSpPr txBox="1">
            <a:spLocks noGrp="1"/>
          </p:cNvSpPr>
          <p:nvPr>
            <p:ph type="subTitle" idx="1"/>
          </p:nvPr>
        </p:nvSpPr>
        <p:spPr>
          <a:xfrm>
            <a:off x="1196250" y="3656950"/>
            <a:ext cx="5400000" cy="382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4425051" y="-1282683"/>
            <a:ext cx="2330900" cy="217923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rot="-5400000" flipH="1">
            <a:off x="6556657" y="-239380"/>
            <a:ext cx="626810" cy="85106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rot="-10651533" flipH="1">
            <a:off x="6182088" y="-1153771"/>
            <a:ext cx="1375953" cy="1921404"/>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1"/>
          <p:cNvSpPr/>
          <p:nvPr/>
        </p:nvSpPr>
        <p:spPr>
          <a:xfrm rot="-5400000">
            <a:off x="6962868" y="3849015"/>
            <a:ext cx="1995515" cy="176316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 Section header 2">
  <p:cSld name="CUSTOM_13">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3045100" y="1599056"/>
            <a:ext cx="4680000" cy="18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8" name="Google Shape;238;p22"/>
          <p:cNvSpPr txBox="1">
            <a:spLocks noGrp="1"/>
          </p:cNvSpPr>
          <p:nvPr>
            <p:ph type="title" idx="2" hasCustomPrompt="1"/>
          </p:nvPr>
        </p:nvSpPr>
        <p:spPr>
          <a:xfrm>
            <a:off x="742350" y="2213106"/>
            <a:ext cx="1800000" cy="10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100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9" name="Google Shape;239;p22"/>
          <p:cNvSpPr txBox="1">
            <a:spLocks noGrp="1"/>
          </p:cNvSpPr>
          <p:nvPr>
            <p:ph type="subTitle" idx="1"/>
          </p:nvPr>
        </p:nvSpPr>
        <p:spPr>
          <a:xfrm>
            <a:off x="3045100" y="3505775"/>
            <a:ext cx="4680000" cy="382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3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2986705" y="263224"/>
            <a:ext cx="644829" cy="829253"/>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rot="-5400000" flipH="1">
            <a:off x="6629308" y="4447512"/>
            <a:ext cx="2903576"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a:off x="1660111" y="-568384"/>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rot="5400000" flipH="1">
            <a:off x="6456259" y="4705552"/>
            <a:ext cx="572984" cy="77798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rot="-9594276" flipH="1">
            <a:off x="1004142" y="-955705"/>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p:nvPr/>
        </p:nvSpPr>
        <p:spPr>
          <a:xfrm rot="148348" flipH="1">
            <a:off x="6113839" y="4586742"/>
            <a:ext cx="1257807" cy="17564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 Section header 3">
  <p:cSld name="CUSTOM_14">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3052825" y="2249325"/>
            <a:ext cx="4865100" cy="108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8" name="Google Shape;248;p23"/>
          <p:cNvSpPr txBox="1">
            <a:spLocks noGrp="1"/>
          </p:cNvSpPr>
          <p:nvPr>
            <p:ph type="title" idx="2" hasCustomPrompt="1"/>
          </p:nvPr>
        </p:nvSpPr>
        <p:spPr>
          <a:xfrm>
            <a:off x="6117806" y="730289"/>
            <a:ext cx="1800000" cy="103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9" name="Google Shape;249;p23"/>
          <p:cNvSpPr txBox="1">
            <a:spLocks noGrp="1"/>
          </p:cNvSpPr>
          <p:nvPr>
            <p:ph type="subTitle" idx="1"/>
          </p:nvPr>
        </p:nvSpPr>
        <p:spPr>
          <a:xfrm>
            <a:off x="3231025" y="3418088"/>
            <a:ext cx="4686900" cy="382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868657" y="-970601"/>
            <a:ext cx="2698037" cy="220746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10507337">
            <a:off x="706115" y="4211947"/>
            <a:ext cx="1904127" cy="155790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5400000">
            <a:off x="1370085" y="-480852"/>
            <a:ext cx="1709302" cy="151028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5400000">
            <a:off x="2774138" y="-125950"/>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4107087">
            <a:off x="2909163" y="-1423488"/>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2156013" y="4520200"/>
            <a:ext cx="1313129" cy="16179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5400000">
            <a:off x="2548675" y="4590663"/>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6115901" y="4517162"/>
            <a:ext cx="1514163" cy="133786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rot="-5776797">
            <a:off x="5601513" y="4630770"/>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rot="-30068">
            <a:off x="5335733" y="4620511"/>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644236" y="-702359"/>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rot="-9594276" flipH="1">
            <a:off x="262267" y="-1099305"/>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CUSTOM_16">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6601583" y="4680862"/>
            <a:ext cx="2903576"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5"/>
          <p:cNvSpPr/>
          <p:nvPr/>
        </p:nvSpPr>
        <p:spPr>
          <a:xfrm rot="-4716971">
            <a:off x="-787289" y="514"/>
            <a:ext cx="1566871" cy="128197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p:nvPr/>
        </p:nvSpPr>
        <p:spPr>
          <a:xfrm rot="5400000" flipH="1">
            <a:off x="6509809" y="4756052"/>
            <a:ext cx="572984" cy="77798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5"/>
          <p:cNvSpPr/>
          <p:nvPr/>
        </p:nvSpPr>
        <p:spPr>
          <a:xfrm rot="7288999" flipH="1">
            <a:off x="-926059" y="682701"/>
            <a:ext cx="1299747" cy="16013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5"/>
          <p:cNvSpPr/>
          <p:nvPr/>
        </p:nvSpPr>
        <p:spPr>
          <a:xfrm rot="-6299965">
            <a:off x="5405782" y="4284216"/>
            <a:ext cx="1580886" cy="23417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CUSTOM_19">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334812" y="-326743"/>
            <a:ext cx="1378195" cy="121772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rot="5400000">
            <a:off x="1049635" y="-162552"/>
            <a:ext cx="515385" cy="6997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rot="4107173">
            <a:off x="1080966" y="-1405006"/>
            <a:ext cx="1580824" cy="2341688"/>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6651726" y="4659979"/>
            <a:ext cx="1997788" cy="152327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7598434" y="4659975"/>
            <a:ext cx="1118509" cy="13781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4">
  <p:cSld name="CUSTOM_19_1">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435303" y="4297820"/>
            <a:ext cx="1603575" cy="141686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rot="-10251867" flipH="1">
            <a:off x="-208129" y="3353383"/>
            <a:ext cx="598199" cy="81221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rot="5163990">
            <a:off x="8391969" y="27813"/>
            <a:ext cx="1788928" cy="146365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rot="10443156">
            <a:off x="8622893" y="1418939"/>
            <a:ext cx="1133458" cy="100148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rot="10443177">
            <a:off x="8897778" y="2211076"/>
            <a:ext cx="390912" cy="53077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rot="9150381">
            <a:off x="8781397" y="2054673"/>
            <a:ext cx="1198973" cy="177604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CUSTOM_20">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925538" y="2110975"/>
            <a:ext cx="3029400" cy="10821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925538" y="1267900"/>
            <a:ext cx="302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258217" y="4317312"/>
            <a:ext cx="2903576"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3977973" y="-741959"/>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rot="5400000" flipH="1">
            <a:off x="2447109" y="4594287"/>
            <a:ext cx="527942" cy="71682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rot="-9594276" flipH="1">
            <a:off x="3468542" y="-1215080"/>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rot="148335" flipH="1">
            <a:off x="2131650" y="4484823"/>
            <a:ext cx="1158900" cy="16184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CUSTOM_17">
    <p:spTree>
      <p:nvGrpSpPr>
        <p:cNvPr id="1" name="Shape 294"/>
        <p:cNvGrpSpPr/>
        <p:nvPr/>
      </p:nvGrpSpPr>
      <p:grpSpPr>
        <a:xfrm>
          <a:off x="0" y="0"/>
          <a:ext cx="0" cy="0"/>
          <a:chOff x="0" y="0"/>
          <a:chExt cx="0" cy="0"/>
        </a:xfrm>
      </p:grpSpPr>
      <p:sp>
        <p:nvSpPr>
          <p:cNvPr id="295" name="Google Shape;295;p29"/>
          <p:cNvSpPr/>
          <p:nvPr/>
        </p:nvSpPr>
        <p:spPr>
          <a:xfrm>
            <a:off x="7379896" y="2977314"/>
            <a:ext cx="3161501" cy="3369463"/>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720000" y="1112700"/>
            <a:ext cx="7704000" cy="234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sz="1300"/>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655861" y="-407314"/>
            <a:ext cx="1613983" cy="142606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flipH="1">
            <a:off x="8696921" y="3442429"/>
            <a:ext cx="513793" cy="69761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rot="-5276572" flipH="1">
            <a:off x="8696795" y="3193348"/>
            <a:ext cx="913994" cy="112618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rot="10800000">
            <a:off x="916249" y="-826164"/>
            <a:ext cx="1076479" cy="132639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2">
  <p:cSld name="CUSTOM_18">
    <p:spTree>
      <p:nvGrpSpPr>
        <p:cNvPr id="1" name="Shape 302"/>
        <p:cNvGrpSpPr/>
        <p:nvPr/>
      </p:nvGrpSpPr>
      <p:grpSpPr>
        <a:xfrm>
          <a:off x="0" y="0"/>
          <a:ext cx="0" cy="0"/>
          <a:chOff x="0" y="0"/>
          <a:chExt cx="0" cy="0"/>
        </a:xfrm>
      </p:grpSpPr>
      <p:sp>
        <p:nvSpPr>
          <p:cNvPr id="303" name="Google Shape;303;p30"/>
          <p:cNvSpPr/>
          <p:nvPr/>
        </p:nvSpPr>
        <p:spPr>
          <a:xfrm rot="5400000">
            <a:off x="6707113" y="-442318"/>
            <a:ext cx="1378195" cy="121772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txBox="1">
            <a:spLocks noGrp="1"/>
          </p:cNvSpPr>
          <p:nvPr>
            <p:ph type="subTitle" idx="1"/>
          </p:nvPr>
        </p:nvSpPr>
        <p:spPr>
          <a:xfrm>
            <a:off x="720000" y="1518050"/>
            <a:ext cx="3739200" cy="2161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3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4684825" y="1518050"/>
            <a:ext cx="3739200" cy="2161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3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8107432" y="-165768"/>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rot="10769932">
            <a:off x="7841583" y="-742114"/>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rot="-5400000">
            <a:off x="3423068" y="4540639"/>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rot="-6692913">
            <a:off x="2151038" y="3992375"/>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rot="9973307">
            <a:off x="281839" y="4509886"/>
            <a:ext cx="2698045" cy="220746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720000" y="1169175"/>
            <a:ext cx="7704000" cy="454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Crete Round"/>
              <a:buAutoNum type="arabicPeriod"/>
              <a:defRPr sz="11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8556042" y="605519"/>
            <a:ext cx="1877671" cy="175549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5254447" flipH="1">
            <a:off x="7615730" y="-310208"/>
            <a:ext cx="626782" cy="8510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10505965" flipH="1">
            <a:off x="7241114" y="-1288513"/>
            <a:ext cx="1376011" cy="192135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8831399" y="1940520"/>
            <a:ext cx="709433" cy="686352"/>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5400000">
            <a:off x="1010484" y="4236596"/>
            <a:ext cx="1623621" cy="220458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512381">
            <a:off x="313474" y="4529823"/>
            <a:ext cx="733192" cy="91294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9">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720000" y="561096"/>
            <a:ext cx="44895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4" name="Google Shape;314;p31"/>
          <p:cNvSpPr txBox="1">
            <a:spLocks noGrp="1"/>
          </p:cNvSpPr>
          <p:nvPr>
            <p:ph type="subTitle" idx="1"/>
          </p:nvPr>
        </p:nvSpPr>
        <p:spPr>
          <a:xfrm>
            <a:off x="732025" y="1831175"/>
            <a:ext cx="4160700" cy="12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5" name="Google Shape;315;p31"/>
          <p:cNvSpPr/>
          <p:nvPr/>
        </p:nvSpPr>
        <p:spPr>
          <a:xfrm>
            <a:off x="-901692" y="-326283"/>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rot="5399745">
            <a:off x="643119" y="-454341"/>
            <a:ext cx="795775" cy="10804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rot="-10453457">
            <a:off x="367277" y="-1286165"/>
            <a:ext cx="1572224" cy="193722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txBox="1"/>
          <p:nvPr/>
        </p:nvSpPr>
        <p:spPr>
          <a:xfrm>
            <a:off x="720000" y="3730700"/>
            <a:ext cx="4394700" cy="536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pt-BR" sz="1000">
                <a:solidFill>
                  <a:schemeClr val="dk1"/>
                </a:solidFill>
                <a:latin typeface="Roboto Slab"/>
                <a:ea typeface="Roboto Slab"/>
                <a:cs typeface="Roboto Slab"/>
                <a:sym typeface="Roboto Slab"/>
              </a:rPr>
              <a:t>CRÉDITOS: este modelo de apresentação foi criado pelo </a:t>
            </a:r>
            <a:r>
              <a:rPr lang="pt-BR" sz="1000">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pt-BR" sz="1000">
                <a:solidFill>
                  <a:schemeClr val="dk1"/>
                </a:solidFill>
                <a:latin typeface="Roboto Slab"/>
                <a:ea typeface="Roboto Slab"/>
                <a:cs typeface="Roboto Slab"/>
                <a:sym typeface="Roboto Slab"/>
              </a:rPr>
              <a:t>, e inclui ícones da</a:t>
            </a:r>
            <a:r>
              <a:rPr lang="pt-BR" sz="1000">
                <a:solidFill>
                  <a:schemeClr val="accent2"/>
                </a:solidFill>
                <a:latin typeface="Roboto Slab SemiBold"/>
                <a:ea typeface="Roboto Slab SemiBold"/>
                <a:cs typeface="Roboto Slab SemiBold"/>
                <a:sym typeface="Roboto Slab SemiBold"/>
              </a:rPr>
              <a:t> </a:t>
            </a:r>
            <a:r>
              <a:rPr lang="pt-BR" sz="1000">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pt-BR" sz="1000">
                <a:solidFill>
                  <a:schemeClr val="accent2"/>
                </a:solidFill>
                <a:latin typeface="Roboto Slab SemiBold"/>
                <a:ea typeface="Roboto Slab SemiBold"/>
                <a:cs typeface="Roboto Slab SemiBold"/>
                <a:sym typeface="Roboto Slab SemiBold"/>
              </a:rPr>
              <a:t> </a:t>
            </a:r>
            <a:r>
              <a:rPr lang="pt-BR" sz="1000">
                <a:solidFill>
                  <a:schemeClr val="dk1"/>
                </a:solidFill>
                <a:latin typeface="Roboto Slab"/>
                <a:ea typeface="Roboto Slab"/>
                <a:cs typeface="Roboto Slab"/>
                <a:sym typeface="Roboto Slab"/>
              </a:rPr>
              <a:t>e infográficos e imagens da </a:t>
            </a:r>
            <a:r>
              <a:rPr lang="pt-BR" sz="1000">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8479711" y="3352712"/>
            <a:ext cx="931237" cy="1848083"/>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rot="-5636081">
            <a:off x="7144026" y="4033705"/>
            <a:ext cx="1592887" cy="216269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rot="346474">
            <a:off x="7239678" y="-701186"/>
            <a:ext cx="2214506" cy="18118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rot="10800000">
            <a:off x="8528018" y="212312"/>
            <a:ext cx="883853"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rot="10800000">
            <a:off x="8011038" y="-2"/>
            <a:ext cx="2549813" cy="377705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324"/>
        <p:cNvGrpSpPr/>
        <p:nvPr/>
      </p:nvGrpSpPr>
      <p:grpSpPr>
        <a:xfrm>
          <a:off x="0" y="0"/>
          <a:ext cx="0" cy="0"/>
          <a:chOff x="0" y="0"/>
          <a:chExt cx="0" cy="0"/>
        </a:xfrm>
      </p:grpSpPr>
      <p:sp>
        <p:nvSpPr>
          <p:cNvPr id="325" name="Google Shape;325;p32"/>
          <p:cNvSpPr/>
          <p:nvPr/>
        </p:nvSpPr>
        <p:spPr>
          <a:xfrm rot="5400000">
            <a:off x="604569" y="-287805"/>
            <a:ext cx="1982909" cy="175203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rot="5400000">
            <a:off x="-731079" y="3085339"/>
            <a:ext cx="3161501" cy="3369463"/>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rot="5399722">
            <a:off x="7111830" y="-534440"/>
            <a:ext cx="1458134" cy="197981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rot="26" flipH="1">
            <a:off x="367231" y="354381"/>
            <a:ext cx="8274219" cy="4386635"/>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rot="9973307">
            <a:off x="7074989" y="3601511"/>
            <a:ext cx="2698045" cy="220746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rot="-5400000">
            <a:off x="7115223" y="4441078"/>
            <a:ext cx="683878" cy="9285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rot="-6692850">
            <a:off x="5544799" y="3767472"/>
            <a:ext cx="2097729" cy="3107383"/>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rot="-9352694">
            <a:off x="806961" y="3975548"/>
            <a:ext cx="1059678" cy="136441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rot="5023203">
            <a:off x="2456782" y="-130368"/>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rot="10769932">
            <a:off x="2190933" y="-706714"/>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rot="-3804836">
            <a:off x="6400290" y="62620"/>
            <a:ext cx="684650" cy="88153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36"/>
        <p:cNvGrpSpPr/>
        <p:nvPr/>
      </p:nvGrpSpPr>
      <p:grpSpPr>
        <a:xfrm>
          <a:off x="0" y="0"/>
          <a:ext cx="0" cy="0"/>
          <a:chOff x="0" y="0"/>
          <a:chExt cx="0" cy="0"/>
        </a:xfrm>
      </p:grpSpPr>
      <p:sp>
        <p:nvSpPr>
          <p:cNvPr id="337" name="Google Shape;337;p33"/>
          <p:cNvSpPr/>
          <p:nvPr/>
        </p:nvSpPr>
        <p:spPr>
          <a:xfrm rot="346516">
            <a:off x="7112718" y="-879303"/>
            <a:ext cx="2893764" cy="23675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rot="-5633934">
            <a:off x="29524" y="-489049"/>
            <a:ext cx="1681905" cy="2297137"/>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rot="129738">
            <a:off x="370017" y="367848"/>
            <a:ext cx="8274187" cy="4407815"/>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rot="5400000">
            <a:off x="6669468" y="-295538"/>
            <a:ext cx="883853"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rot="10800000">
            <a:off x="745613" y="-344150"/>
            <a:ext cx="389850" cy="72127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rot="10800000">
            <a:off x="611375" y="-344150"/>
            <a:ext cx="658325" cy="1496775"/>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rot="-5400000">
            <a:off x="6565650" y="4104073"/>
            <a:ext cx="1709302" cy="151028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rot="-5776797">
            <a:off x="6015713" y="4592195"/>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rot="-30068">
            <a:off x="5749933" y="4581936"/>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rot="9087795">
            <a:off x="865830" y="3759352"/>
            <a:ext cx="615713" cy="12219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5"/>
          <p:cNvSpPr/>
          <p:nvPr/>
        </p:nvSpPr>
        <p:spPr>
          <a:xfrm rot="129738">
            <a:off x="721931" y="1244945"/>
            <a:ext cx="7704027" cy="3349468"/>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txBox="1">
            <a:spLocks noGrp="1"/>
          </p:cNvSpPr>
          <p:nvPr>
            <p:ph type="subTitle" idx="1"/>
          </p:nvPr>
        </p:nvSpPr>
        <p:spPr>
          <a:xfrm>
            <a:off x="1217392" y="1569400"/>
            <a:ext cx="1008000" cy="614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4600"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4833201" y="1567900"/>
            <a:ext cx="1149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4600"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217392" y="2309974"/>
            <a:ext cx="2952000" cy="1799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4833188" y="2309075"/>
            <a:ext cx="2952000" cy="17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7170149" y="-1232210"/>
            <a:ext cx="2791506" cy="2975121"/>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5392794">
            <a:off x="6973883" y="-298209"/>
            <a:ext cx="646915" cy="87836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rot="10521380">
            <a:off x="6674792" y="-978011"/>
            <a:ext cx="1278109" cy="15748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rot="-4699260">
            <a:off x="353374" y="3872173"/>
            <a:ext cx="733256" cy="912958"/>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696238" y="-153801"/>
            <a:ext cx="1506595" cy="204553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5108359">
            <a:off x="-730057" y="1395157"/>
            <a:ext cx="1108907" cy="136623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339">
            <a:off x="-67486" y="1767103"/>
            <a:ext cx="480267" cy="65209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5665778">
            <a:off x="7662245" y="4433534"/>
            <a:ext cx="887743" cy="120535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243309">
            <a:off x="6594928" y="4644195"/>
            <a:ext cx="1339682" cy="165058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720000" y="540000"/>
            <a:ext cx="7704000" cy="5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720000" y="1716300"/>
            <a:ext cx="4614000" cy="2570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07372" y="-1593202"/>
            <a:ext cx="2512033" cy="20551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950592" y="-450283"/>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115617" y="1559423"/>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292913">
            <a:off x="-1169162" y="-85988"/>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388100" y="1186930"/>
            <a:ext cx="6367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2" name="Google Shape;72;p8"/>
          <p:cNvSpPr/>
          <p:nvPr/>
        </p:nvSpPr>
        <p:spPr>
          <a:xfrm flipH="1">
            <a:off x="7839895" y="419093"/>
            <a:ext cx="1923222" cy="16992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flipH="1">
            <a:off x="8710899" y="2018850"/>
            <a:ext cx="633825" cy="86051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3100277" flipH="1">
            <a:off x="-122214" y="3376204"/>
            <a:ext cx="840634" cy="1668278"/>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280238" flipH="1">
            <a:off x="1725033" y="-974831"/>
            <a:ext cx="1839506" cy="150503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5524765" flipH="1">
            <a:off x="348264" y="4038229"/>
            <a:ext cx="1502927" cy="204047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10519751" flipH="1">
            <a:off x="2498913" y="-1299488"/>
            <a:ext cx="1572279" cy="193729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5276853" flipH="1">
            <a:off x="8710854" y="1711547"/>
            <a:ext cx="1127483" cy="138923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5438852" y="4582086"/>
            <a:ext cx="2317048" cy="1766690"/>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5292092" y="4461560"/>
            <a:ext cx="1428737" cy="176042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rot="-5400000" flipH="1">
            <a:off x="-75987" y="4454110"/>
            <a:ext cx="2335566" cy="218359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txBox="1">
            <a:spLocks noGrp="1"/>
          </p:cNvSpPr>
          <p:nvPr>
            <p:ph type="title"/>
          </p:nvPr>
        </p:nvSpPr>
        <p:spPr>
          <a:xfrm>
            <a:off x="720000" y="1540525"/>
            <a:ext cx="2936400" cy="57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 name="Google Shape;84;p9"/>
          <p:cNvSpPr txBox="1">
            <a:spLocks noGrp="1"/>
          </p:cNvSpPr>
          <p:nvPr>
            <p:ph type="subTitle" idx="1"/>
          </p:nvPr>
        </p:nvSpPr>
        <p:spPr>
          <a:xfrm>
            <a:off x="720000" y="2160600"/>
            <a:ext cx="2936400" cy="147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170310" y="4628916"/>
            <a:ext cx="721609" cy="9797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rot="123244" flipH="1">
            <a:off x="1938188" y="4608889"/>
            <a:ext cx="1283669" cy="15816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rot="5400000">
            <a:off x="2887045" y="-668564"/>
            <a:ext cx="1824816" cy="161234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2966025" y="732875"/>
            <a:ext cx="5592000" cy="5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2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6362528" y="4429023"/>
            <a:ext cx="2130787" cy="1992139"/>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rot="5890238">
            <a:off x="8074766" y="4075904"/>
            <a:ext cx="698461" cy="89932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rot="5400000" flipH="1">
            <a:off x="5321981" y="4647288"/>
            <a:ext cx="549284" cy="7458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rot="148387" flipH="1">
            <a:off x="4993756" y="4509893"/>
            <a:ext cx="1205731" cy="1683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a:off x="-843113" y="-259307"/>
            <a:ext cx="2686852" cy="1202180"/>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0"/>
          <p:cNvSpPr/>
          <p:nvPr/>
        </p:nvSpPr>
        <p:spPr>
          <a:xfrm rot="10800000" flipH="1">
            <a:off x="6178456" y="-1057092"/>
            <a:ext cx="1205772" cy="1683764"/>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rot="-5400000" flipH="1">
            <a:off x="6530106" y="-223225"/>
            <a:ext cx="549284" cy="7458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rot="5400000">
            <a:off x="1266268" y="-615038"/>
            <a:ext cx="1513519" cy="133729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a:t>
            </a:fld>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hyperlink" Target="https://www.colorado.edu/event/bookfes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210.com/events/2021/9/18/alda-p-dobbs-barefoot-dreams-of-petra-luna-tickets-gya61n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omments" Target="../comments/commen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omments" Target="../comments/commen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ala.org/alsc/awardsgrants/bookmedia/belpre"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comments" Target="../comments/commen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JOqPPnmP5k" TargetMode="External"/><Relationship Id="rId7"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hyperlink" Target="http://www.youtube.com/watch?v=KGELvbQVcoo"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aldapdobbs.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cdn.britannica.com/14/64414-050-150D25B5/San-Antonio-Texas.jpg" TargetMode="External"/><Relationship Id="rId3" Type="http://schemas.openxmlformats.org/officeDocument/2006/relationships/hyperlink" Target="https://www.aldapdobbs.com/about" TargetMode="External"/><Relationship Id="rId7" Type="http://schemas.openxmlformats.org/officeDocument/2006/relationships/hyperlink" Target="https://upload.wikimedia.org/wikipedia/commons/d/da/Northern_Mexico_WV_map_PNG.png"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hyperlink" Target="https://images.gr-assets.com/misc/1504216812-1504216812_goodreads_misc.png" TargetMode="External"/><Relationship Id="rId11" Type="http://schemas.openxmlformats.org/officeDocument/2006/relationships/image" Target="../media/image12.jpg"/><Relationship Id="rId5" Type="http://schemas.openxmlformats.org/officeDocument/2006/relationships/hyperlink" Target="http://www.kidlit411.com/2021/08/Kidlit411-author-Alda-P-Dobbs.html" TargetMode="External"/><Relationship Id="rId10" Type="http://schemas.openxmlformats.org/officeDocument/2006/relationships/hyperlink" Target="https://media.istockphoto.com/vectors/-vector-id1146540178?k=20&amp;m=1146540178&amp;s=612x612&amp;w=0&amp;h=cCpKqBX0vETT0kFeBAJvMr4K4Nh5LcE2Tfq4gPaxkxM=" TargetMode="External"/><Relationship Id="rId4" Type="http://schemas.openxmlformats.org/officeDocument/2006/relationships/hyperlink" Target="https://static1.squarespace.com/static/5eb716e0863bca1e3322510f/t/5fd64e8dd654060362c4dd7b/1607880334185/BIO.pdf" TargetMode="External"/><Relationship Id="rId9" Type="http://schemas.openxmlformats.org/officeDocument/2006/relationships/hyperlink" Target="https://images.squarespace-cdn.com/content/v1/5eb716e0863bca1e3322510f/9b5ed75d-186f-48ad-96e5-888ef6a2cfdf/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4"/>
          <p:cNvSpPr/>
          <p:nvPr/>
        </p:nvSpPr>
        <p:spPr>
          <a:xfrm rot="30115">
            <a:off x="4309344" y="3484901"/>
            <a:ext cx="4021480" cy="621031"/>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52" name="Google Shape;352;p34"/>
          <p:cNvSpPr txBox="1">
            <a:spLocks noGrp="1"/>
          </p:cNvSpPr>
          <p:nvPr>
            <p:ph type="ctrTitle"/>
          </p:nvPr>
        </p:nvSpPr>
        <p:spPr>
          <a:xfrm>
            <a:off x="4501435" y="1063150"/>
            <a:ext cx="3690900" cy="2468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pt-BR"/>
              <a:t>Alda P. Dobbs</a:t>
            </a:r>
            <a:endParaRPr/>
          </a:p>
        </p:txBody>
      </p:sp>
      <p:sp>
        <p:nvSpPr>
          <p:cNvPr id="353" name="Google Shape;353;p34"/>
          <p:cNvSpPr txBox="1">
            <a:spLocks noGrp="1"/>
          </p:cNvSpPr>
          <p:nvPr>
            <p:ph type="subTitle" idx="1"/>
          </p:nvPr>
        </p:nvSpPr>
        <p:spPr>
          <a:xfrm>
            <a:off x="4584435" y="3241799"/>
            <a:ext cx="3690900" cy="409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pt-BR"/>
              <a:t>Prepared by: Meghan and Iliana</a:t>
            </a:r>
            <a:endParaRPr/>
          </a:p>
        </p:txBody>
      </p:sp>
      <p:sp>
        <p:nvSpPr>
          <p:cNvPr id="354" name="Google Shape;354;p34"/>
          <p:cNvSpPr/>
          <p:nvPr/>
        </p:nvSpPr>
        <p:spPr>
          <a:xfrm>
            <a:off x="810542" y="3734876"/>
            <a:ext cx="3690898" cy="388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alpha val="36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5" name="Google Shape;355;p34"/>
          <p:cNvPicPr preferRelativeResize="0"/>
          <p:nvPr/>
        </p:nvPicPr>
        <p:blipFill>
          <a:blip r:embed="rId3">
            <a:alphaModFix/>
          </a:blip>
          <a:stretch>
            <a:fillRect/>
          </a:stretch>
        </p:blipFill>
        <p:spPr>
          <a:xfrm>
            <a:off x="1153262" y="643650"/>
            <a:ext cx="3005476" cy="3307099"/>
          </a:xfrm>
          <a:prstGeom prst="rect">
            <a:avLst/>
          </a:prstGeom>
          <a:noFill/>
          <a:ln>
            <a:noFill/>
          </a:ln>
        </p:spPr>
      </p:pic>
      <p:sp>
        <p:nvSpPr>
          <p:cNvPr id="356" name="Google Shape;356;p34"/>
          <p:cNvSpPr txBox="1"/>
          <p:nvPr/>
        </p:nvSpPr>
        <p:spPr>
          <a:xfrm>
            <a:off x="4584425" y="3651300"/>
            <a:ext cx="45597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800"/>
              <a:t>Open Education Resource created for CU Boulder’s Children’s Book Festival, 2022.  Available </a:t>
            </a:r>
            <a:r>
              <a:rPr lang="pt-BR" sz="1800" u="sng">
                <a:solidFill>
                  <a:schemeClr val="hlink"/>
                </a:solidFill>
                <a:hlinkClick r:id="rId4"/>
              </a:rPr>
              <a:t>https://www.colorado.edu/event/bookfest/</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35"/>
          <p:cNvSpPr txBox="1">
            <a:spLocks noGrp="1"/>
          </p:cNvSpPr>
          <p:nvPr>
            <p:ph type="title"/>
          </p:nvPr>
        </p:nvSpPr>
        <p:spPr>
          <a:xfrm>
            <a:off x="120400" y="2347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a:t>About the Author</a:t>
            </a:r>
            <a:endParaRPr/>
          </a:p>
        </p:txBody>
      </p:sp>
      <p:sp>
        <p:nvSpPr>
          <p:cNvPr id="362" name="Google Shape;362;p35"/>
          <p:cNvSpPr/>
          <p:nvPr/>
        </p:nvSpPr>
        <p:spPr>
          <a:xfrm rot="129732">
            <a:off x="5280" y="797509"/>
            <a:ext cx="8581916" cy="4374400"/>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txBox="1"/>
          <p:nvPr/>
        </p:nvSpPr>
        <p:spPr>
          <a:xfrm>
            <a:off x="0" y="807425"/>
            <a:ext cx="6948900" cy="4426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pt-BR" sz="2050">
                <a:highlight>
                  <a:schemeClr val="accent5"/>
                </a:highlight>
              </a:rPr>
              <a:t>Alda was born in a small down in northern Mexico but moved to San Antonio, Texas. </a:t>
            </a:r>
            <a:endParaRPr sz="2050">
              <a:highlight>
                <a:schemeClr val="accent5"/>
              </a:highlight>
            </a:endParaRPr>
          </a:p>
          <a:p>
            <a:pPr marL="0" lvl="0" indent="0" algn="l" rtl="0">
              <a:lnSpc>
                <a:spcPct val="115000"/>
              </a:lnSpc>
              <a:spcBef>
                <a:spcPts val="1200"/>
              </a:spcBef>
              <a:spcAft>
                <a:spcPts val="0"/>
              </a:spcAft>
              <a:buNone/>
            </a:pPr>
            <a:r>
              <a:rPr lang="pt-BR" sz="2050">
                <a:highlight>
                  <a:schemeClr val="accent5"/>
                </a:highlight>
              </a:rPr>
              <a:t>	Before starting her writing career Dobbs … </a:t>
            </a:r>
            <a:endParaRPr sz="2050">
              <a:highlight>
                <a:schemeClr val="accent5"/>
              </a:highlight>
            </a:endParaRPr>
          </a:p>
          <a:p>
            <a:pPr marL="914400" lvl="0" indent="-358775" algn="l" rtl="0">
              <a:lnSpc>
                <a:spcPct val="115000"/>
              </a:lnSpc>
              <a:spcBef>
                <a:spcPts val="1200"/>
              </a:spcBef>
              <a:spcAft>
                <a:spcPts val="0"/>
              </a:spcAft>
              <a:buClr>
                <a:srgbClr val="000000"/>
              </a:buClr>
              <a:buSzPts val="2050"/>
              <a:buChar char="●"/>
            </a:pPr>
            <a:r>
              <a:rPr lang="pt-BR" sz="2050">
                <a:highlight>
                  <a:schemeClr val="accent5"/>
                </a:highlight>
              </a:rPr>
              <a:t>Served in the US Air Force </a:t>
            </a:r>
            <a:endParaRPr sz="2050">
              <a:highlight>
                <a:schemeClr val="accent5"/>
              </a:highlight>
            </a:endParaRPr>
          </a:p>
          <a:p>
            <a:pPr marL="914400" lvl="0" indent="-358775" algn="l" rtl="0">
              <a:lnSpc>
                <a:spcPct val="115000"/>
              </a:lnSpc>
              <a:spcBef>
                <a:spcPts val="0"/>
              </a:spcBef>
              <a:spcAft>
                <a:spcPts val="0"/>
              </a:spcAft>
              <a:buClr>
                <a:srgbClr val="000000"/>
              </a:buClr>
              <a:buSzPts val="2050"/>
              <a:buChar char="●"/>
            </a:pPr>
            <a:r>
              <a:rPr lang="pt-BR" sz="2050">
                <a:highlight>
                  <a:schemeClr val="accent5"/>
                </a:highlight>
              </a:rPr>
              <a:t>Studied physics </a:t>
            </a:r>
            <a:endParaRPr sz="2050">
              <a:highlight>
                <a:schemeClr val="accent5"/>
              </a:highlight>
            </a:endParaRPr>
          </a:p>
          <a:p>
            <a:pPr marL="914400" lvl="0" indent="-358775" algn="l" rtl="0">
              <a:lnSpc>
                <a:spcPct val="115000"/>
              </a:lnSpc>
              <a:spcBef>
                <a:spcPts val="0"/>
              </a:spcBef>
              <a:spcAft>
                <a:spcPts val="0"/>
              </a:spcAft>
              <a:buClr>
                <a:srgbClr val="000000"/>
              </a:buClr>
              <a:buSzPts val="2050"/>
              <a:buChar char="●"/>
            </a:pPr>
            <a:r>
              <a:rPr lang="pt-BR" sz="2050">
                <a:highlight>
                  <a:schemeClr val="accent5"/>
                </a:highlight>
              </a:rPr>
              <a:t>Worked as a civil engineer. </a:t>
            </a:r>
            <a:endParaRPr sz="2050">
              <a:highlight>
                <a:schemeClr val="accent5"/>
              </a:highlight>
            </a:endParaRPr>
          </a:p>
          <a:p>
            <a:pPr marL="0" lvl="0" indent="0" algn="l" rtl="0">
              <a:lnSpc>
                <a:spcPct val="115000"/>
              </a:lnSpc>
              <a:spcBef>
                <a:spcPts val="1200"/>
              </a:spcBef>
              <a:spcAft>
                <a:spcPts val="0"/>
              </a:spcAft>
              <a:buNone/>
            </a:pPr>
            <a:r>
              <a:rPr lang="pt-BR" sz="2050">
                <a:highlight>
                  <a:schemeClr val="accent5"/>
                </a:highlight>
              </a:rPr>
              <a:t>	Why Dobs started writing…</a:t>
            </a:r>
            <a:endParaRPr sz="2050">
              <a:highlight>
                <a:schemeClr val="accent5"/>
              </a:highlight>
            </a:endParaRPr>
          </a:p>
          <a:p>
            <a:pPr marL="914400" lvl="0" indent="-374650" algn="l" rtl="0">
              <a:lnSpc>
                <a:spcPct val="115000"/>
              </a:lnSpc>
              <a:spcBef>
                <a:spcPts val="1200"/>
              </a:spcBef>
              <a:spcAft>
                <a:spcPts val="0"/>
              </a:spcAft>
              <a:buClr>
                <a:srgbClr val="000000"/>
              </a:buClr>
              <a:buSzPts val="2300"/>
              <a:buChar char="●"/>
            </a:pPr>
            <a:r>
              <a:rPr lang="pt-BR" sz="2050">
                <a:highlight>
                  <a:schemeClr val="accent5"/>
                </a:highlight>
              </a:rPr>
              <a:t>“She’s as passionate about connecting children to their past, their communities, different cultures and nature as she is about writing” </a:t>
            </a:r>
            <a:r>
              <a:rPr lang="pt-BR" sz="1850">
                <a:highlight>
                  <a:schemeClr val="accent5"/>
                </a:highlight>
              </a:rPr>
              <a:t>(</a:t>
            </a:r>
            <a:r>
              <a:rPr lang="pt-BR" sz="1850" u="sng">
                <a:solidFill>
                  <a:schemeClr val="hlink"/>
                </a:solidFill>
                <a:highlight>
                  <a:schemeClr val="accent5"/>
                </a:highlight>
                <a:hlinkClick r:id="rId3"/>
              </a:rPr>
              <a:t>do2010.com</a:t>
            </a:r>
            <a:r>
              <a:rPr lang="pt-BR" sz="1850">
                <a:highlight>
                  <a:schemeClr val="accent5"/>
                </a:highlight>
              </a:rPr>
              <a:t>, 2020)</a:t>
            </a:r>
            <a:endParaRPr sz="1200"/>
          </a:p>
        </p:txBody>
      </p:sp>
      <p:pic>
        <p:nvPicPr>
          <p:cNvPr id="364" name="Google Shape;364;p35"/>
          <p:cNvPicPr preferRelativeResize="0"/>
          <p:nvPr/>
        </p:nvPicPr>
        <p:blipFill>
          <a:blip r:embed="rId4">
            <a:alphaModFix/>
          </a:blip>
          <a:stretch>
            <a:fillRect/>
          </a:stretch>
        </p:blipFill>
        <p:spPr>
          <a:xfrm>
            <a:off x="6945975" y="487735"/>
            <a:ext cx="2247724" cy="1844542"/>
          </a:xfrm>
          <a:prstGeom prst="rect">
            <a:avLst/>
          </a:prstGeom>
          <a:noFill/>
          <a:ln>
            <a:noFill/>
          </a:ln>
        </p:spPr>
      </p:pic>
      <p:pic>
        <p:nvPicPr>
          <p:cNvPr id="365" name="Google Shape;365;p35"/>
          <p:cNvPicPr preferRelativeResize="0"/>
          <p:nvPr/>
        </p:nvPicPr>
        <p:blipFill>
          <a:blip r:embed="rId5">
            <a:alphaModFix/>
          </a:blip>
          <a:stretch>
            <a:fillRect/>
          </a:stretch>
        </p:blipFill>
        <p:spPr>
          <a:xfrm>
            <a:off x="6232037" y="2313351"/>
            <a:ext cx="2787963" cy="18445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6"/>
          <p:cNvSpPr/>
          <p:nvPr/>
        </p:nvSpPr>
        <p:spPr>
          <a:xfrm>
            <a:off x="4306363" y="4020598"/>
            <a:ext cx="1532980" cy="11417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alpha val="36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rot="129753">
            <a:off x="3859667" y="972380"/>
            <a:ext cx="6059061" cy="3198736"/>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txBox="1">
            <a:spLocks noGrp="1"/>
          </p:cNvSpPr>
          <p:nvPr>
            <p:ph type="title"/>
          </p:nvPr>
        </p:nvSpPr>
        <p:spPr>
          <a:xfrm>
            <a:off x="143400" y="196075"/>
            <a:ext cx="2936400" cy="57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Summary</a:t>
            </a:r>
            <a:endParaRPr/>
          </a:p>
        </p:txBody>
      </p:sp>
      <p:sp>
        <p:nvSpPr>
          <p:cNvPr id="373" name="Google Shape;373;p36"/>
          <p:cNvSpPr txBox="1">
            <a:spLocks noGrp="1"/>
          </p:cNvSpPr>
          <p:nvPr>
            <p:ph type="subTitle" idx="1"/>
          </p:nvPr>
        </p:nvSpPr>
        <p:spPr>
          <a:xfrm>
            <a:off x="74550" y="1001275"/>
            <a:ext cx="6274200" cy="4142100"/>
          </a:xfrm>
          <a:prstGeom prst="rect">
            <a:avLst/>
          </a:prstGeom>
          <a:solidFill>
            <a:schemeClr val="lt1"/>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t-BR" sz="2000">
                <a:solidFill>
                  <a:srgbClr val="181818"/>
                </a:solidFill>
                <a:highlight>
                  <a:schemeClr val="lt1"/>
                </a:highlight>
                <a:latin typeface="Merriweather"/>
                <a:ea typeface="Merriweather"/>
                <a:cs typeface="Merriweather"/>
                <a:sym typeface="Merriweather"/>
              </a:rPr>
              <a:t>After escaping the Federales at 12 years old, Petra has to navigate leaving her extended family and home in Mexico. Petra has to support her abuelita, little sister and baby brother, on their journey to San Antonio, Texas. Along the way Petra has to lead her family through a refugee camp with a case of smallpox. With a ton of hard work Petra manganes to help her family finally reach San Antonio. Feeling excited for the new city Petra is hit with the harsh reality of what it is like to be an immigrant in America.</a:t>
            </a:r>
            <a:endParaRPr sz="2000">
              <a:solidFill>
                <a:srgbClr val="181818"/>
              </a:solidFill>
              <a:highlight>
                <a:schemeClr val="lt1"/>
              </a:highlight>
              <a:latin typeface="Merriweather"/>
              <a:ea typeface="Merriweather"/>
              <a:cs typeface="Merriweather"/>
              <a:sym typeface="Merriweather"/>
            </a:endParaRPr>
          </a:p>
          <a:p>
            <a:pPr marL="0" lvl="0" indent="0" algn="l" rtl="0">
              <a:spcBef>
                <a:spcPts val="1200"/>
              </a:spcBef>
              <a:spcAft>
                <a:spcPts val="0"/>
              </a:spcAft>
              <a:buNone/>
            </a:pPr>
            <a:endParaRPr>
              <a:highlight>
                <a:schemeClr val="lt1"/>
              </a:highlight>
            </a:endParaRPr>
          </a:p>
        </p:txBody>
      </p:sp>
      <p:pic>
        <p:nvPicPr>
          <p:cNvPr id="374" name="Google Shape;374;p36"/>
          <p:cNvPicPr preferRelativeResize="0"/>
          <p:nvPr/>
        </p:nvPicPr>
        <p:blipFill>
          <a:blip r:embed="rId3">
            <a:alphaModFix/>
          </a:blip>
          <a:stretch>
            <a:fillRect/>
          </a:stretch>
        </p:blipFill>
        <p:spPr>
          <a:xfrm>
            <a:off x="6545326" y="640964"/>
            <a:ext cx="2415725" cy="3643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7"/>
          <p:cNvSpPr/>
          <p:nvPr/>
        </p:nvSpPr>
        <p:spPr>
          <a:xfrm>
            <a:off x="938900" y="2260952"/>
            <a:ext cx="6473863" cy="1143591"/>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322400" y="1034175"/>
            <a:ext cx="3463917" cy="1010154"/>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txBox="1">
            <a:spLocks noGrp="1"/>
          </p:cNvSpPr>
          <p:nvPr>
            <p:ph type="title" idx="2"/>
          </p:nvPr>
        </p:nvSpPr>
        <p:spPr>
          <a:xfrm>
            <a:off x="135875" y="1171727"/>
            <a:ext cx="1008000" cy="47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01.</a:t>
            </a:r>
            <a:endParaRPr/>
          </a:p>
        </p:txBody>
      </p:sp>
      <p:sp>
        <p:nvSpPr>
          <p:cNvPr id="382" name="Google Shape;382;p37"/>
          <p:cNvSpPr txBox="1">
            <a:spLocks noGrp="1"/>
          </p:cNvSpPr>
          <p:nvPr>
            <p:ph type="subTitle" idx="1"/>
          </p:nvPr>
        </p:nvSpPr>
        <p:spPr>
          <a:xfrm>
            <a:off x="1011225" y="1467075"/>
            <a:ext cx="3603300" cy="484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pt-BR" sz="2000">
                <a:solidFill>
                  <a:srgbClr val="181818"/>
                </a:solidFill>
                <a:latin typeface="Arial"/>
                <a:ea typeface="Arial"/>
                <a:cs typeface="Arial"/>
                <a:sym typeface="Arial"/>
              </a:rPr>
              <a:t>Alda P. Dobbs didn’t start speaking until she was 4 years old. </a:t>
            </a:r>
            <a:endParaRPr sz="2000">
              <a:solidFill>
                <a:srgbClr val="181818"/>
              </a:solidFill>
              <a:latin typeface="Arial"/>
              <a:ea typeface="Arial"/>
              <a:cs typeface="Arial"/>
              <a:sym typeface="Arial"/>
            </a:endParaRPr>
          </a:p>
          <a:p>
            <a:pPr marL="0" lvl="0" indent="0" algn="l" rtl="0">
              <a:lnSpc>
                <a:spcPct val="115000"/>
              </a:lnSpc>
              <a:spcBef>
                <a:spcPts val="1200"/>
              </a:spcBef>
              <a:spcAft>
                <a:spcPts val="1200"/>
              </a:spcAft>
              <a:buNone/>
            </a:pPr>
            <a:endParaRPr sz="1200">
              <a:solidFill>
                <a:srgbClr val="181818"/>
              </a:solidFill>
              <a:latin typeface="Arial"/>
              <a:ea typeface="Arial"/>
              <a:cs typeface="Arial"/>
              <a:sym typeface="Arial"/>
            </a:endParaRPr>
          </a:p>
        </p:txBody>
      </p:sp>
      <p:sp>
        <p:nvSpPr>
          <p:cNvPr id="383" name="Google Shape;383;p37"/>
          <p:cNvSpPr txBox="1">
            <a:spLocks noGrp="1"/>
          </p:cNvSpPr>
          <p:nvPr>
            <p:ph type="title" idx="4"/>
          </p:nvPr>
        </p:nvSpPr>
        <p:spPr>
          <a:xfrm>
            <a:off x="0" y="2496513"/>
            <a:ext cx="1519200" cy="81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02.</a:t>
            </a:r>
            <a:endParaRPr/>
          </a:p>
        </p:txBody>
      </p:sp>
      <p:sp>
        <p:nvSpPr>
          <p:cNvPr id="384" name="Google Shape;384;p37"/>
          <p:cNvSpPr txBox="1">
            <a:spLocks noGrp="1"/>
          </p:cNvSpPr>
          <p:nvPr>
            <p:ph type="subTitle" idx="5"/>
          </p:nvPr>
        </p:nvSpPr>
        <p:spPr>
          <a:xfrm>
            <a:off x="1011225" y="2494950"/>
            <a:ext cx="6195000" cy="810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r>
              <a:rPr lang="pt-BR" sz="2000">
                <a:solidFill>
                  <a:srgbClr val="181818"/>
                </a:solidFill>
                <a:latin typeface="Arial"/>
                <a:ea typeface="Arial"/>
                <a:cs typeface="Arial"/>
                <a:sym typeface="Arial"/>
              </a:rPr>
              <a:t>Alda was a STEM major in college and worked in physics and engineering prior to becoming a storyteller; however, her desire to tell stories was still present during this time of her life</a:t>
            </a:r>
            <a:r>
              <a:rPr lang="pt-BR" sz="2000">
                <a:solidFill>
                  <a:srgbClr val="595959"/>
                </a:solidFill>
                <a:latin typeface="Arial"/>
                <a:ea typeface="Arial"/>
                <a:cs typeface="Arial"/>
                <a:sym typeface="Arial"/>
              </a:rPr>
              <a:t>.</a:t>
            </a:r>
            <a:endParaRPr sz="2000"/>
          </a:p>
        </p:txBody>
      </p:sp>
      <p:sp>
        <p:nvSpPr>
          <p:cNvPr id="385" name="Google Shape;385;p37"/>
          <p:cNvSpPr txBox="1">
            <a:spLocks noGrp="1"/>
          </p:cNvSpPr>
          <p:nvPr>
            <p:ph type="title" idx="9"/>
          </p:nvPr>
        </p:nvSpPr>
        <p:spPr>
          <a:xfrm>
            <a:off x="42325" y="4018875"/>
            <a:ext cx="1075500" cy="6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03.</a:t>
            </a:r>
            <a:endParaRPr/>
          </a:p>
        </p:txBody>
      </p:sp>
      <p:sp>
        <p:nvSpPr>
          <p:cNvPr id="386" name="Google Shape;386;p37"/>
          <p:cNvSpPr txBox="1">
            <a:spLocks noGrp="1"/>
          </p:cNvSpPr>
          <p:nvPr>
            <p:ph type="title" idx="14"/>
          </p:nvPr>
        </p:nvSpPr>
        <p:spPr>
          <a:xfrm>
            <a:off x="248875" y="209325"/>
            <a:ext cx="3261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Fun Facts </a:t>
            </a:r>
            <a:endParaRPr/>
          </a:p>
        </p:txBody>
      </p:sp>
      <p:sp>
        <p:nvSpPr>
          <p:cNvPr id="387" name="Google Shape;387;p37"/>
          <p:cNvSpPr/>
          <p:nvPr/>
        </p:nvSpPr>
        <p:spPr>
          <a:xfrm rot="10800000">
            <a:off x="7033328" y="-180377"/>
            <a:ext cx="681364" cy="1352108"/>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a:off x="8287425" y="1481278"/>
            <a:ext cx="273156" cy="264274"/>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a:off x="856575" y="3498401"/>
            <a:ext cx="7704028" cy="1574029"/>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txBox="1"/>
          <p:nvPr/>
        </p:nvSpPr>
        <p:spPr>
          <a:xfrm>
            <a:off x="1143875" y="3713613"/>
            <a:ext cx="7416600" cy="1417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pt-BR" sz="1800">
                <a:solidFill>
                  <a:srgbClr val="181818"/>
                </a:solidFill>
              </a:rPr>
              <a:t>English was Alda P. Dobbs’s second language. She had a very rocky relationship with learning English th</a:t>
            </a:r>
            <a:r>
              <a:rPr lang="pt-BR" sz="1800">
                <a:solidFill>
                  <a:srgbClr val="181818"/>
                </a:solidFill>
                <a:highlight>
                  <a:schemeClr val="accent5"/>
                </a:highlight>
              </a:rPr>
              <a:t>at </a:t>
            </a:r>
            <a:r>
              <a:rPr lang="pt-BR" sz="1800">
                <a:highlight>
                  <a:schemeClr val="accent5"/>
                </a:highlight>
              </a:rPr>
              <a:t>influenced her to rebel against it</a:t>
            </a:r>
            <a:r>
              <a:rPr lang="pt-BR" sz="1800">
                <a:solidFill>
                  <a:srgbClr val="181818"/>
                </a:solidFill>
                <a:highlight>
                  <a:schemeClr val="accent5"/>
                </a:highlight>
              </a:rPr>
              <a:t>.</a:t>
            </a:r>
            <a:r>
              <a:rPr lang="pt-BR" sz="1800">
                <a:solidFill>
                  <a:srgbClr val="181818"/>
                </a:solidFill>
              </a:rPr>
              <a:t> It wasn’t until she found the book </a:t>
            </a:r>
            <a:r>
              <a:rPr lang="pt-BR" sz="1800" i="1">
                <a:solidFill>
                  <a:srgbClr val="181818"/>
                </a:solidFill>
              </a:rPr>
              <a:t>Catcher in the Rye,</a:t>
            </a:r>
            <a:r>
              <a:rPr lang="pt-BR" sz="1800">
                <a:solidFill>
                  <a:srgbClr val="181818"/>
                </a:solidFill>
              </a:rPr>
              <a:t> by J.D. Salinger, that her urge to tell her stories was ignited. (KidLitt411, 2021)</a:t>
            </a:r>
            <a:endParaRPr sz="1800"/>
          </a:p>
        </p:txBody>
      </p:sp>
      <p:pic>
        <p:nvPicPr>
          <p:cNvPr id="391" name="Google Shape;391;p37"/>
          <p:cNvPicPr preferRelativeResize="0"/>
          <p:nvPr/>
        </p:nvPicPr>
        <p:blipFill>
          <a:blip r:embed="rId3">
            <a:alphaModFix/>
          </a:blip>
          <a:stretch>
            <a:fillRect/>
          </a:stretch>
        </p:blipFill>
        <p:spPr>
          <a:xfrm>
            <a:off x="7343788" y="-12"/>
            <a:ext cx="1743075" cy="2619375"/>
          </a:xfrm>
          <a:prstGeom prst="rect">
            <a:avLst/>
          </a:prstGeom>
          <a:noFill/>
          <a:ln>
            <a:noFill/>
          </a:ln>
        </p:spPr>
      </p:pic>
      <p:pic>
        <p:nvPicPr>
          <p:cNvPr id="392" name="Google Shape;392;p37"/>
          <p:cNvPicPr preferRelativeResize="0"/>
          <p:nvPr/>
        </p:nvPicPr>
        <p:blipFill>
          <a:blip r:embed="rId4">
            <a:alphaModFix/>
          </a:blip>
          <a:stretch>
            <a:fillRect/>
          </a:stretch>
        </p:blipFill>
        <p:spPr>
          <a:xfrm>
            <a:off x="4752100" y="-10"/>
            <a:ext cx="2454076" cy="17322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p:nvPr/>
        </p:nvSpPr>
        <p:spPr>
          <a:xfrm>
            <a:off x="5402350" y="1592574"/>
            <a:ext cx="3673911" cy="2668601"/>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a:off x="51775" y="1629450"/>
            <a:ext cx="4101819" cy="3003774"/>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rot="-81">
            <a:off x="287824" y="658887"/>
            <a:ext cx="2635472" cy="9336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0" name="Google Shape;400;p38"/>
          <p:cNvSpPr txBox="1">
            <a:spLocks noGrp="1"/>
          </p:cNvSpPr>
          <p:nvPr>
            <p:ph type="subTitle" idx="1"/>
          </p:nvPr>
        </p:nvSpPr>
        <p:spPr>
          <a:xfrm>
            <a:off x="689413" y="800763"/>
            <a:ext cx="2016000" cy="47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sz="3000"/>
              <a:t>Award </a:t>
            </a:r>
            <a:endParaRPr sz="3000"/>
          </a:p>
        </p:txBody>
      </p:sp>
      <p:sp>
        <p:nvSpPr>
          <p:cNvPr id="401" name="Google Shape;401;p38"/>
          <p:cNvSpPr txBox="1">
            <a:spLocks noGrp="1"/>
          </p:cNvSpPr>
          <p:nvPr>
            <p:ph type="subTitle" idx="3"/>
          </p:nvPr>
        </p:nvSpPr>
        <p:spPr>
          <a:xfrm>
            <a:off x="335925" y="1718625"/>
            <a:ext cx="3746100" cy="2416500"/>
          </a:xfrm>
          <a:prstGeom prst="rect">
            <a:avLst/>
          </a:prstGeom>
          <a:solidFill>
            <a:schemeClr val="accent5"/>
          </a:solidFill>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pt-BR" sz="2000">
                <a:solidFill>
                  <a:srgbClr val="181818"/>
                </a:solidFill>
                <a:latin typeface="Arial"/>
                <a:ea typeface="Arial"/>
                <a:cs typeface="Arial"/>
                <a:sym typeface="Arial"/>
              </a:rPr>
              <a:t>In 2022, Alda P. Dobbs was the recipient of the </a:t>
            </a:r>
            <a:r>
              <a:rPr lang="pt-BR" sz="2000" u="sng">
                <a:solidFill>
                  <a:srgbClr val="181818"/>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Pura Belpré </a:t>
            </a:r>
            <a:r>
              <a:rPr lang="pt-BR" sz="2000" u="sng">
                <a:solidFill>
                  <a:srgbClr val="181818"/>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Awar</a:t>
            </a:r>
            <a:r>
              <a:rPr lang="pt-BR" sz="2000" u="sng">
                <a:solidFill>
                  <a:srgbClr val="181818"/>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a:t>
            </a:r>
            <a:r>
              <a:rPr lang="pt-BR" sz="2000">
                <a:solidFill>
                  <a:srgbClr val="181818"/>
                </a:solidFill>
                <a:latin typeface="Arial"/>
                <a:ea typeface="Arial"/>
                <a:cs typeface="Arial"/>
                <a:sym typeface="Arial"/>
              </a:rPr>
              <a:t>.The Pura Belpré Award is a recognition presented to a Latino or Latina author and illustrator whose work best portrays the Latinx cultural experience in a work of literature for children or youth.</a:t>
            </a:r>
            <a:endParaRPr sz="2000">
              <a:solidFill>
                <a:srgbClr val="181818"/>
              </a:solidFill>
              <a:latin typeface="Arial"/>
              <a:ea typeface="Arial"/>
              <a:cs typeface="Arial"/>
              <a:sym typeface="Arial"/>
            </a:endParaRPr>
          </a:p>
        </p:txBody>
      </p:sp>
      <p:sp>
        <p:nvSpPr>
          <p:cNvPr id="402" name="Google Shape;402;p38"/>
          <p:cNvSpPr txBox="1">
            <a:spLocks noGrp="1"/>
          </p:cNvSpPr>
          <p:nvPr>
            <p:ph type="subTitle" idx="4"/>
          </p:nvPr>
        </p:nvSpPr>
        <p:spPr>
          <a:xfrm>
            <a:off x="5901070" y="1844550"/>
            <a:ext cx="2952000" cy="994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pt-BR" sz="2000">
                <a:solidFill>
                  <a:srgbClr val="000000"/>
                </a:solidFill>
                <a:highlight>
                  <a:schemeClr val="accent5"/>
                </a:highlight>
                <a:latin typeface="Arial"/>
                <a:ea typeface="Arial"/>
                <a:cs typeface="Arial"/>
                <a:sym typeface="Arial"/>
              </a:rPr>
              <a:t>Her story telling earned her the awards “Barbara Deming Memorial Fund Award, the Joan Lowry Nixon Award, and the Sustainable Arts Foundation Grant.”</a:t>
            </a:r>
            <a:endParaRPr sz="2000">
              <a:highlight>
                <a:schemeClr val="accent5"/>
              </a:highlight>
            </a:endParaRPr>
          </a:p>
        </p:txBody>
      </p:sp>
      <p:sp>
        <p:nvSpPr>
          <p:cNvPr id="403" name="Google Shape;403;p38"/>
          <p:cNvSpPr txBox="1">
            <a:spLocks noGrp="1"/>
          </p:cNvSpPr>
          <p:nvPr>
            <p:ph type="title"/>
          </p:nvPr>
        </p:nvSpPr>
        <p:spPr>
          <a:xfrm>
            <a:off x="555650" y="8615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4800"/>
              <a:t>Awards Won</a:t>
            </a:r>
            <a:endParaRPr sz="4800"/>
          </a:p>
        </p:txBody>
      </p:sp>
      <p:grpSp>
        <p:nvGrpSpPr>
          <p:cNvPr id="404" name="Google Shape;404;p38"/>
          <p:cNvGrpSpPr/>
          <p:nvPr/>
        </p:nvGrpSpPr>
        <p:grpSpPr>
          <a:xfrm rot="161136">
            <a:off x="2893535" y="641417"/>
            <a:ext cx="852029" cy="968599"/>
            <a:chOff x="2594275" y="2014975"/>
            <a:chExt cx="279175" cy="327850"/>
          </a:xfrm>
        </p:grpSpPr>
        <p:sp>
          <p:nvSpPr>
            <p:cNvPr id="405" name="Google Shape;405;p38"/>
            <p:cNvSpPr/>
            <p:nvPr/>
          </p:nvSpPr>
          <p:spPr>
            <a:xfrm>
              <a:off x="2651275" y="2081600"/>
              <a:ext cx="33275" cy="261225"/>
            </a:xfrm>
            <a:custGeom>
              <a:avLst/>
              <a:gdLst/>
              <a:ahLst/>
              <a:cxnLst/>
              <a:rect l="l" t="t" r="r" b="b"/>
              <a:pathLst>
                <a:path w="1331" h="10449" extrusionOk="0">
                  <a:moveTo>
                    <a:pt x="820" y="0"/>
                  </a:moveTo>
                  <a:lnTo>
                    <a:pt x="307" y="26"/>
                  </a:lnTo>
                  <a:lnTo>
                    <a:pt x="0" y="10449"/>
                  </a:lnTo>
                  <a:lnTo>
                    <a:pt x="590" y="10449"/>
                  </a:lnTo>
                  <a:lnTo>
                    <a:pt x="1331" y="6992"/>
                  </a:lnTo>
                  <a:lnTo>
                    <a:pt x="8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2666000" y="2073875"/>
              <a:ext cx="207450" cy="268950"/>
            </a:xfrm>
            <a:custGeom>
              <a:avLst/>
              <a:gdLst/>
              <a:ahLst/>
              <a:cxnLst/>
              <a:rect l="l" t="t" r="r" b="b"/>
              <a:pathLst>
                <a:path w="8298" h="10758" extrusionOk="0">
                  <a:moveTo>
                    <a:pt x="7324" y="1"/>
                  </a:moveTo>
                  <a:lnTo>
                    <a:pt x="231" y="309"/>
                  </a:lnTo>
                  <a:lnTo>
                    <a:pt x="1" y="10758"/>
                  </a:lnTo>
                  <a:lnTo>
                    <a:pt x="1" y="10758"/>
                  </a:lnTo>
                  <a:lnTo>
                    <a:pt x="8297" y="10579"/>
                  </a:lnTo>
                  <a:lnTo>
                    <a:pt x="73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2693525" y="2101400"/>
              <a:ext cx="152425" cy="224175"/>
            </a:xfrm>
            <a:custGeom>
              <a:avLst/>
              <a:gdLst/>
              <a:ahLst/>
              <a:cxnLst/>
              <a:rect l="l" t="t" r="r" b="b"/>
              <a:pathLst>
                <a:path w="6097" h="8967" extrusionOk="0">
                  <a:moveTo>
                    <a:pt x="4969" y="386"/>
                  </a:moveTo>
                  <a:lnTo>
                    <a:pt x="5635" y="8094"/>
                  </a:lnTo>
                  <a:lnTo>
                    <a:pt x="409" y="8582"/>
                  </a:lnTo>
                  <a:lnTo>
                    <a:pt x="409" y="820"/>
                  </a:lnTo>
                  <a:lnTo>
                    <a:pt x="4969" y="386"/>
                  </a:lnTo>
                  <a:close/>
                  <a:moveTo>
                    <a:pt x="5327" y="1"/>
                  </a:moveTo>
                  <a:lnTo>
                    <a:pt x="0" y="462"/>
                  </a:lnTo>
                  <a:lnTo>
                    <a:pt x="0" y="8967"/>
                  </a:lnTo>
                  <a:lnTo>
                    <a:pt x="6097" y="8658"/>
                  </a:lnTo>
                  <a:lnTo>
                    <a:pt x="53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2594275" y="2022050"/>
              <a:ext cx="48675" cy="262500"/>
            </a:xfrm>
            <a:custGeom>
              <a:avLst/>
              <a:gdLst/>
              <a:ahLst/>
              <a:cxnLst/>
              <a:rect l="l" t="t" r="r" b="b"/>
              <a:pathLst>
                <a:path w="1947" h="10500" extrusionOk="0">
                  <a:moveTo>
                    <a:pt x="154" y="0"/>
                  </a:moveTo>
                  <a:lnTo>
                    <a:pt x="0" y="10500"/>
                  </a:lnTo>
                  <a:lnTo>
                    <a:pt x="641" y="10474"/>
                  </a:lnTo>
                  <a:lnTo>
                    <a:pt x="1946" y="4558"/>
                  </a:lnTo>
                  <a:lnTo>
                    <a:pt x="871" y="26"/>
                  </a:lnTo>
                  <a:lnTo>
                    <a:pt x="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2610275" y="2014975"/>
              <a:ext cx="207500" cy="268950"/>
            </a:xfrm>
            <a:custGeom>
              <a:avLst/>
              <a:gdLst/>
              <a:ahLst/>
              <a:cxnLst/>
              <a:rect l="l" t="t" r="r" b="b"/>
              <a:pathLst>
                <a:path w="8300" h="10758" extrusionOk="0">
                  <a:moveTo>
                    <a:pt x="7326" y="0"/>
                  </a:moveTo>
                  <a:lnTo>
                    <a:pt x="231" y="309"/>
                  </a:lnTo>
                  <a:lnTo>
                    <a:pt x="1" y="10757"/>
                  </a:lnTo>
                  <a:lnTo>
                    <a:pt x="8299" y="10553"/>
                  </a:lnTo>
                  <a:lnTo>
                    <a:pt x="7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2768425" y="2235250"/>
              <a:ext cx="55050" cy="48675"/>
            </a:xfrm>
            <a:custGeom>
              <a:avLst/>
              <a:gdLst/>
              <a:ahLst/>
              <a:cxnLst/>
              <a:rect l="l" t="t" r="r" b="b"/>
              <a:pathLst>
                <a:path w="2202" h="1947" extrusionOk="0">
                  <a:moveTo>
                    <a:pt x="1997" y="0"/>
                  </a:moveTo>
                  <a:lnTo>
                    <a:pt x="0" y="1946"/>
                  </a:lnTo>
                  <a:lnTo>
                    <a:pt x="2202" y="1946"/>
                  </a:lnTo>
                  <a:lnTo>
                    <a:pt x="19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2750525" y="2014975"/>
              <a:ext cx="49300" cy="41650"/>
            </a:xfrm>
            <a:custGeom>
              <a:avLst/>
              <a:gdLst/>
              <a:ahLst/>
              <a:cxnLst/>
              <a:rect l="l" t="t" r="r" b="b"/>
              <a:pathLst>
                <a:path w="1972" h="1666" extrusionOk="0">
                  <a:moveTo>
                    <a:pt x="0" y="0"/>
                  </a:moveTo>
                  <a:lnTo>
                    <a:pt x="1972" y="1665"/>
                  </a:lnTo>
                  <a:lnTo>
                    <a:pt x="18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8"/>
          <p:cNvGrpSpPr/>
          <p:nvPr/>
        </p:nvGrpSpPr>
        <p:grpSpPr>
          <a:xfrm rot="109828">
            <a:off x="7854258" y="675011"/>
            <a:ext cx="1034816" cy="901418"/>
            <a:chOff x="2594275" y="2014975"/>
            <a:chExt cx="279175" cy="327850"/>
          </a:xfrm>
        </p:grpSpPr>
        <p:sp>
          <p:nvSpPr>
            <p:cNvPr id="413" name="Google Shape;413;p38"/>
            <p:cNvSpPr/>
            <p:nvPr/>
          </p:nvSpPr>
          <p:spPr>
            <a:xfrm>
              <a:off x="2651275" y="2081600"/>
              <a:ext cx="33275" cy="261225"/>
            </a:xfrm>
            <a:custGeom>
              <a:avLst/>
              <a:gdLst/>
              <a:ahLst/>
              <a:cxnLst/>
              <a:rect l="l" t="t" r="r" b="b"/>
              <a:pathLst>
                <a:path w="1331" h="10449" extrusionOk="0">
                  <a:moveTo>
                    <a:pt x="820" y="0"/>
                  </a:moveTo>
                  <a:lnTo>
                    <a:pt x="307" y="26"/>
                  </a:lnTo>
                  <a:lnTo>
                    <a:pt x="0" y="10449"/>
                  </a:lnTo>
                  <a:lnTo>
                    <a:pt x="590" y="10449"/>
                  </a:lnTo>
                  <a:lnTo>
                    <a:pt x="1331" y="6992"/>
                  </a:lnTo>
                  <a:lnTo>
                    <a:pt x="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2666000" y="2073875"/>
              <a:ext cx="207450" cy="268950"/>
            </a:xfrm>
            <a:custGeom>
              <a:avLst/>
              <a:gdLst/>
              <a:ahLst/>
              <a:cxnLst/>
              <a:rect l="l" t="t" r="r" b="b"/>
              <a:pathLst>
                <a:path w="8298" h="10758" extrusionOk="0">
                  <a:moveTo>
                    <a:pt x="7324" y="1"/>
                  </a:moveTo>
                  <a:lnTo>
                    <a:pt x="231" y="309"/>
                  </a:lnTo>
                  <a:lnTo>
                    <a:pt x="1" y="10758"/>
                  </a:lnTo>
                  <a:lnTo>
                    <a:pt x="1" y="10758"/>
                  </a:lnTo>
                  <a:lnTo>
                    <a:pt x="8297" y="10579"/>
                  </a:lnTo>
                  <a:lnTo>
                    <a:pt x="73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2693525" y="2101400"/>
              <a:ext cx="152425" cy="224175"/>
            </a:xfrm>
            <a:custGeom>
              <a:avLst/>
              <a:gdLst/>
              <a:ahLst/>
              <a:cxnLst/>
              <a:rect l="l" t="t" r="r" b="b"/>
              <a:pathLst>
                <a:path w="6097" h="8967" extrusionOk="0">
                  <a:moveTo>
                    <a:pt x="4969" y="386"/>
                  </a:moveTo>
                  <a:lnTo>
                    <a:pt x="5635" y="8094"/>
                  </a:lnTo>
                  <a:lnTo>
                    <a:pt x="409" y="8582"/>
                  </a:lnTo>
                  <a:lnTo>
                    <a:pt x="409" y="820"/>
                  </a:lnTo>
                  <a:lnTo>
                    <a:pt x="4969" y="386"/>
                  </a:lnTo>
                  <a:close/>
                  <a:moveTo>
                    <a:pt x="5327" y="1"/>
                  </a:moveTo>
                  <a:lnTo>
                    <a:pt x="0" y="462"/>
                  </a:lnTo>
                  <a:lnTo>
                    <a:pt x="0" y="8967"/>
                  </a:lnTo>
                  <a:lnTo>
                    <a:pt x="6097" y="8658"/>
                  </a:lnTo>
                  <a:lnTo>
                    <a:pt x="53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2594275" y="2022050"/>
              <a:ext cx="48675" cy="262500"/>
            </a:xfrm>
            <a:custGeom>
              <a:avLst/>
              <a:gdLst/>
              <a:ahLst/>
              <a:cxnLst/>
              <a:rect l="l" t="t" r="r" b="b"/>
              <a:pathLst>
                <a:path w="1947" h="10500" extrusionOk="0">
                  <a:moveTo>
                    <a:pt x="154" y="0"/>
                  </a:moveTo>
                  <a:lnTo>
                    <a:pt x="0" y="10500"/>
                  </a:lnTo>
                  <a:lnTo>
                    <a:pt x="641" y="10474"/>
                  </a:lnTo>
                  <a:lnTo>
                    <a:pt x="1946" y="4558"/>
                  </a:lnTo>
                  <a:lnTo>
                    <a:pt x="871" y="26"/>
                  </a:lnTo>
                  <a:lnTo>
                    <a:pt x="1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610275" y="2014975"/>
              <a:ext cx="207500" cy="268950"/>
            </a:xfrm>
            <a:custGeom>
              <a:avLst/>
              <a:gdLst/>
              <a:ahLst/>
              <a:cxnLst/>
              <a:rect l="l" t="t" r="r" b="b"/>
              <a:pathLst>
                <a:path w="8300" h="10758" extrusionOk="0">
                  <a:moveTo>
                    <a:pt x="7326" y="0"/>
                  </a:moveTo>
                  <a:lnTo>
                    <a:pt x="231" y="309"/>
                  </a:lnTo>
                  <a:lnTo>
                    <a:pt x="1" y="10757"/>
                  </a:lnTo>
                  <a:lnTo>
                    <a:pt x="8299" y="10553"/>
                  </a:lnTo>
                  <a:lnTo>
                    <a:pt x="73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2768425" y="2235250"/>
              <a:ext cx="55050" cy="48675"/>
            </a:xfrm>
            <a:custGeom>
              <a:avLst/>
              <a:gdLst/>
              <a:ahLst/>
              <a:cxnLst/>
              <a:rect l="l" t="t" r="r" b="b"/>
              <a:pathLst>
                <a:path w="2202" h="1947" extrusionOk="0">
                  <a:moveTo>
                    <a:pt x="1997" y="0"/>
                  </a:moveTo>
                  <a:lnTo>
                    <a:pt x="0" y="1946"/>
                  </a:lnTo>
                  <a:lnTo>
                    <a:pt x="2202" y="1946"/>
                  </a:lnTo>
                  <a:lnTo>
                    <a:pt x="19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750525" y="2014975"/>
              <a:ext cx="49300" cy="41650"/>
            </a:xfrm>
            <a:custGeom>
              <a:avLst/>
              <a:gdLst/>
              <a:ahLst/>
              <a:cxnLst/>
              <a:rect l="l" t="t" r="r" b="b"/>
              <a:pathLst>
                <a:path w="1972" h="1666" extrusionOk="0">
                  <a:moveTo>
                    <a:pt x="0" y="0"/>
                  </a:moveTo>
                  <a:lnTo>
                    <a:pt x="1972" y="1665"/>
                  </a:lnTo>
                  <a:lnTo>
                    <a:pt x="18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38"/>
          <p:cNvSpPr txBox="1">
            <a:spLocks noGrp="1"/>
          </p:cNvSpPr>
          <p:nvPr>
            <p:ph type="subTitle" idx="1"/>
          </p:nvPr>
        </p:nvSpPr>
        <p:spPr>
          <a:xfrm rot="146934">
            <a:off x="3035066" y="837177"/>
            <a:ext cx="477436" cy="4068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sz="5800" b="0">
                <a:solidFill>
                  <a:schemeClr val="accent2"/>
                </a:solidFill>
              </a:rPr>
              <a:t>1</a:t>
            </a:r>
            <a:endParaRPr sz="5800" b="0">
              <a:solidFill>
                <a:schemeClr val="accent2"/>
              </a:solidFill>
            </a:endParaRPr>
          </a:p>
        </p:txBody>
      </p:sp>
      <p:sp>
        <p:nvSpPr>
          <p:cNvPr id="421" name="Google Shape;421;p38"/>
          <p:cNvSpPr txBox="1">
            <a:spLocks noGrp="1"/>
          </p:cNvSpPr>
          <p:nvPr>
            <p:ph type="subTitle" idx="1"/>
          </p:nvPr>
        </p:nvSpPr>
        <p:spPr>
          <a:xfrm rot="147373">
            <a:off x="8026207" y="752806"/>
            <a:ext cx="448012" cy="5756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5500" b="0">
                <a:solidFill>
                  <a:schemeClr val="accent1"/>
                </a:solidFill>
              </a:rPr>
              <a:t>2</a:t>
            </a:r>
            <a:endParaRPr sz="5500" b="0">
              <a:solidFill>
                <a:schemeClr val="accent1"/>
              </a:solidFill>
            </a:endParaRPr>
          </a:p>
        </p:txBody>
      </p:sp>
      <p:pic>
        <p:nvPicPr>
          <p:cNvPr id="422" name="Google Shape;422;p38"/>
          <p:cNvPicPr preferRelativeResize="0"/>
          <p:nvPr/>
        </p:nvPicPr>
        <p:blipFill>
          <a:blip r:embed="rId4">
            <a:alphaModFix/>
          </a:blip>
          <a:stretch>
            <a:fillRect/>
          </a:stretch>
        </p:blipFill>
        <p:spPr>
          <a:xfrm>
            <a:off x="4099309" y="1898197"/>
            <a:ext cx="1285775" cy="1932225"/>
          </a:xfrm>
          <a:prstGeom prst="rect">
            <a:avLst/>
          </a:prstGeom>
          <a:noFill/>
          <a:ln>
            <a:noFill/>
          </a:ln>
        </p:spPr>
      </p:pic>
      <p:sp>
        <p:nvSpPr>
          <p:cNvPr id="423" name="Google Shape;423;p38"/>
          <p:cNvSpPr/>
          <p:nvPr/>
        </p:nvSpPr>
        <p:spPr>
          <a:xfrm>
            <a:off x="6895200" y="0"/>
            <a:ext cx="2248800" cy="82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rot="-79">
            <a:off x="5367836" y="690937"/>
            <a:ext cx="2730182" cy="869586"/>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25" name="Google Shape;425;p38"/>
          <p:cNvSpPr txBox="1">
            <a:spLocks noGrp="1"/>
          </p:cNvSpPr>
          <p:nvPr>
            <p:ph type="subTitle" idx="2"/>
          </p:nvPr>
        </p:nvSpPr>
        <p:spPr>
          <a:xfrm>
            <a:off x="5823213" y="885873"/>
            <a:ext cx="2016000" cy="47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sz="3000"/>
              <a:t>Award</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9"/>
          <p:cNvSpPr txBox="1">
            <a:spLocks noGrp="1"/>
          </p:cNvSpPr>
          <p:nvPr>
            <p:ph type="title"/>
          </p:nvPr>
        </p:nvSpPr>
        <p:spPr>
          <a:xfrm>
            <a:off x="1520600" y="0"/>
            <a:ext cx="5959800" cy="12654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pt-BR" sz="3000" dirty="0"/>
              <a:t>Interviews with Alba P. Dobbs</a:t>
            </a:r>
            <a:endParaRPr sz="3000" dirty="0"/>
          </a:p>
        </p:txBody>
      </p:sp>
      <p:pic>
        <p:nvPicPr>
          <p:cNvPr id="431" name="Google Shape;431;p39" descr="Alda P. Dobbs drew inspiration from the stories of her great-grandmother's journey to America during the Mexican Revolution in her #ownvoices middle-grade debut, THE BAREFOOT DREAMS OF PETRA LUNA (on-sale 9.14.21; Sourcebooks Young Readers)" title="Book Talk with Alda P. Dobbs">
            <a:hlinkClick r:id="rId3"/>
          </p:cNvPr>
          <p:cNvPicPr preferRelativeResize="0"/>
          <p:nvPr/>
        </p:nvPicPr>
        <p:blipFill>
          <a:blip r:embed="rId4">
            <a:alphaModFix/>
          </a:blip>
          <a:stretch>
            <a:fillRect/>
          </a:stretch>
        </p:blipFill>
        <p:spPr>
          <a:xfrm>
            <a:off x="369800" y="1573225"/>
            <a:ext cx="3712650" cy="2784475"/>
          </a:xfrm>
          <a:prstGeom prst="rect">
            <a:avLst/>
          </a:prstGeom>
          <a:noFill/>
          <a:ln>
            <a:noFill/>
          </a:ln>
        </p:spPr>
      </p:pic>
      <p:pic>
        <p:nvPicPr>
          <p:cNvPr id="432" name="Google Shape;432;p39" descr="Author Alda Dobs introduces her book, Barefoot Dreams of Petra Luna" title="Book Talk: Barefoot Dreams of Petra Luna by Alda P. Dobbs">
            <a:hlinkClick r:id="rId5"/>
          </p:cNvPr>
          <p:cNvPicPr preferRelativeResize="0"/>
          <p:nvPr/>
        </p:nvPicPr>
        <p:blipFill>
          <a:blip r:embed="rId6">
            <a:alphaModFix/>
          </a:blip>
          <a:stretch>
            <a:fillRect/>
          </a:stretch>
        </p:blipFill>
        <p:spPr>
          <a:xfrm>
            <a:off x="4612824" y="1533925"/>
            <a:ext cx="3817450" cy="286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10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fade">
                                      <p:cBhvr>
                                        <p:cTn id="12" dur="1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p:nvPr/>
        </p:nvSpPr>
        <p:spPr>
          <a:xfrm rot="131854">
            <a:off x="685761" y="892154"/>
            <a:ext cx="7731662" cy="2940735"/>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rot="-10799996">
            <a:off x="632202" y="526079"/>
            <a:ext cx="605666" cy="540195"/>
          </a:xfrm>
          <a:prstGeom prst="rect">
            <a:avLst/>
          </a:prstGeom>
        </p:spPr>
        <p:txBody>
          <a:bodyPr>
            <a:prstTxWarp prst="textPlain">
              <a:avLst/>
            </a:prstTxWarp>
          </a:bodyPr>
          <a:lstStyle/>
          <a:p>
            <a:pPr lvl="0" algn="ctr"/>
            <a:r>
              <a:rPr b="1" i="0">
                <a:ln>
                  <a:noFill/>
                </a:ln>
                <a:solidFill>
                  <a:schemeClr val="accent2"/>
                </a:solidFill>
                <a:latin typeface="Crete Round"/>
              </a:rPr>
              <a:t>"</a:t>
            </a:r>
          </a:p>
        </p:txBody>
      </p:sp>
      <p:sp>
        <p:nvSpPr>
          <p:cNvPr id="439" name="Google Shape;439;p40"/>
          <p:cNvSpPr txBox="1">
            <a:spLocks noGrp="1"/>
          </p:cNvSpPr>
          <p:nvPr>
            <p:ph type="title"/>
          </p:nvPr>
        </p:nvSpPr>
        <p:spPr>
          <a:xfrm>
            <a:off x="1643600" y="4043150"/>
            <a:ext cx="58911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a:t>—Alda P. Dobbs</a:t>
            </a:r>
            <a:endParaRPr/>
          </a:p>
        </p:txBody>
      </p:sp>
      <p:sp>
        <p:nvSpPr>
          <p:cNvPr id="440" name="Google Shape;440;p40"/>
          <p:cNvSpPr txBox="1">
            <a:spLocks noGrp="1"/>
          </p:cNvSpPr>
          <p:nvPr>
            <p:ph type="subTitle" idx="1"/>
          </p:nvPr>
        </p:nvSpPr>
        <p:spPr>
          <a:xfrm>
            <a:off x="896900" y="1338500"/>
            <a:ext cx="7384500" cy="22689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pt-BR">
                <a:solidFill>
                  <a:srgbClr val="202124"/>
                </a:solidFill>
                <a:highlight>
                  <a:schemeClr val="accent5"/>
                </a:highlight>
                <a:latin typeface="Arial"/>
                <a:ea typeface="Arial"/>
                <a:cs typeface="Arial"/>
                <a:sym typeface="Arial"/>
              </a:rPr>
              <a:t> “</a:t>
            </a:r>
            <a:r>
              <a:rPr lang="pt-BR" b="1">
                <a:solidFill>
                  <a:srgbClr val="000000"/>
                </a:solidFill>
                <a:highlight>
                  <a:schemeClr val="accent5"/>
                </a:highlight>
                <a:latin typeface="Arial"/>
                <a:ea typeface="Arial"/>
                <a:cs typeface="Arial"/>
                <a:sym typeface="Arial"/>
              </a:rPr>
              <a:t>What advice would you give to your younger self? Is this the same you'd give t</a:t>
            </a:r>
            <a:r>
              <a:rPr lang="pt-BR" b="1">
                <a:solidFill>
                  <a:srgbClr val="000000"/>
                </a:solidFill>
                <a:latin typeface="Arial"/>
                <a:ea typeface="Arial"/>
                <a:cs typeface="Arial"/>
                <a:sym typeface="Arial"/>
              </a:rPr>
              <a:t>o aspiring authors?</a:t>
            </a:r>
            <a:endParaRPr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pt-BR">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pt-BR">
                <a:solidFill>
                  <a:srgbClr val="000000"/>
                </a:solidFill>
                <a:latin typeface="Arial"/>
                <a:ea typeface="Arial"/>
                <a:cs typeface="Arial"/>
                <a:sym typeface="Arial"/>
              </a:rPr>
              <a:t>I’d say to be patient with yourself. Understand that writing takes time to learn, and the publishing business is not a swift one. Hang in there. But also keep in mind that once the contract is signed, things move VERY fast.” (Alda P. Dobbs, KidLit411)</a:t>
            </a:r>
            <a:endParaRPr>
              <a:solidFill>
                <a:srgbClr val="000000"/>
              </a:solidFill>
              <a:latin typeface="Arial"/>
              <a:ea typeface="Arial"/>
              <a:cs typeface="Arial"/>
              <a:sym typeface="Arial"/>
            </a:endParaRPr>
          </a:p>
          <a:p>
            <a:pPr marL="0" lvl="0" indent="0" algn="ctr" rtl="0">
              <a:spcBef>
                <a:spcPts val="0"/>
              </a:spcBef>
              <a:spcAft>
                <a:spcPts val="0"/>
              </a:spcAft>
              <a:buNone/>
            </a:pPr>
            <a:endParaRPr/>
          </a:p>
        </p:txBody>
      </p:sp>
      <p:sp>
        <p:nvSpPr>
          <p:cNvPr id="441" name="Google Shape;441;p40"/>
          <p:cNvSpPr/>
          <p:nvPr/>
        </p:nvSpPr>
        <p:spPr>
          <a:xfrm rot="4">
            <a:off x="7907269" y="3439850"/>
            <a:ext cx="605666" cy="540195"/>
          </a:xfrm>
          <a:prstGeom prst="rect">
            <a:avLst/>
          </a:prstGeom>
        </p:spPr>
        <p:txBody>
          <a:bodyPr>
            <a:prstTxWarp prst="textPlain">
              <a:avLst/>
            </a:prstTxWarp>
          </a:bodyPr>
          <a:lstStyle/>
          <a:p>
            <a:pPr lvl="0" algn="ctr"/>
            <a:r>
              <a:rPr b="1" i="0">
                <a:ln>
                  <a:noFill/>
                </a:ln>
                <a:solidFill>
                  <a:schemeClr val="accent2"/>
                </a:solidFill>
                <a:latin typeface="Crete Round"/>
              </a:rPr>
              <a:t>"</a:t>
            </a:r>
          </a:p>
        </p:txBody>
      </p:sp>
      <p:pic>
        <p:nvPicPr>
          <p:cNvPr id="442" name="Google Shape;442;p40"/>
          <p:cNvPicPr preferRelativeResize="0"/>
          <p:nvPr/>
        </p:nvPicPr>
        <p:blipFill>
          <a:blip r:embed="rId3">
            <a:alphaModFix/>
          </a:blip>
          <a:stretch>
            <a:fillRect/>
          </a:stretch>
        </p:blipFill>
        <p:spPr>
          <a:xfrm>
            <a:off x="6701875" y="3691457"/>
            <a:ext cx="2308298" cy="174084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To learn more about Alda P. </a:t>
            </a:r>
            <a:r>
              <a:rPr lang="en-US" sz="3200" dirty="0" smtClean="0"/>
              <a:t>Dobbs </a:t>
            </a:r>
            <a:br>
              <a:rPr lang="en-US" sz="3200" dirty="0" smtClean="0"/>
            </a:br>
            <a:r>
              <a:rPr lang="en-US" sz="3200" dirty="0"/>
              <a:t>visit https://</a:t>
            </a:r>
            <a:r>
              <a:rPr lang="en-US" sz="3200" dirty="0">
                <a:hlinkClick r:id="rId2"/>
              </a:rPr>
              <a:t>www.aldapdobbs.com</a:t>
            </a:r>
            <a:r>
              <a:rPr lang="en-US" sz="3200" dirty="0"/>
              <a:t>/</a:t>
            </a:r>
            <a:r>
              <a:rPr lang="en-US" dirty="0"/>
              <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112700"/>
            <a:ext cx="7078436" cy="3979764"/>
          </a:xfrm>
          <a:prstGeom prst="rect">
            <a:avLst/>
          </a:prstGeom>
        </p:spPr>
      </p:pic>
    </p:spTree>
    <p:extLst>
      <p:ext uri="{BB962C8B-B14F-4D97-AF65-F5344CB8AC3E}">
        <p14:creationId xmlns:p14="http://schemas.microsoft.com/office/powerpoint/2010/main" val="187706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1"/>
          <p:cNvSpPr txBox="1">
            <a:spLocks noGrp="1"/>
          </p:cNvSpPr>
          <p:nvPr>
            <p:ph type="subTitle" idx="1"/>
          </p:nvPr>
        </p:nvSpPr>
        <p:spPr>
          <a:xfrm>
            <a:off x="720000" y="1491000"/>
            <a:ext cx="7704000" cy="21615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pt-BR" sz="1400" u="sng">
                <a:solidFill>
                  <a:schemeClr val="accent2"/>
                </a:solidFill>
                <a:highlight>
                  <a:schemeClr val="lt1"/>
                </a:highlight>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https://www.aldapdobbs.com/about</a:t>
            </a:r>
            <a:endParaRPr sz="1400">
              <a:solidFill>
                <a:schemeClr val="accent2"/>
              </a:solidFill>
              <a:highlight>
                <a:schemeClr val="lt1"/>
              </a:highlight>
              <a:latin typeface="Arial"/>
              <a:ea typeface="Arial"/>
              <a:cs typeface="Arial"/>
              <a:sym typeface="Arial"/>
            </a:endParaRPr>
          </a:p>
          <a:p>
            <a:pPr marL="457200" lvl="0" indent="-317500" algn="l" rtl="0">
              <a:lnSpc>
                <a:spcPct val="115000"/>
              </a:lnSpc>
              <a:spcBef>
                <a:spcPts val="0"/>
              </a:spcBef>
              <a:spcAft>
                <a:spcPts val="0"/>
              </a:spcAft>
              <a:buSzPts val="1400"/>
              <a:buChar char="●"/>
            </a:pPr>
            <a:r>
              <a:rPr lang="pt-BR" sz="1400" u="sng">
                <a:solidFill>
                  <a:schemeClr val="accent2"/>
                </a:solidFill>
                <a:highlight>
                  <a:schemeClr val="lt1"/>
                </a:highlight>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https://static1.squarespace.com/static/5eb716e0863bca1e3322510f/t/5fd64e8dd654060362c4dd7b/1607880334185/BIO.pdf</a:t>
            </a:r>
            <a:endParaRPr sz="1400">
              <a:solidFill>
                <a:schemeClr val="accent2"/>
              </a:solidFill>
              <a:highlight>
                <a:schemeClr val="lt1"/>
              </a:highlight>
              <a:latin typeface="Arial"/>
              <a:ea typeface="Arial"/>
              <a:cs typeface="Arial"/>
              <a:sym typeface="Arial"/>
            </a:endParaRPr>
          </a:p>
          <a:p>
            <a:pPr marL="457200" lvl="0" indent="-317500" algn="l" rtl="0">
              <a:lnSpc>
                <a:spcPct val="115000"/>
              </a:lnSpc>
              <a:spcBef>
                <a:spcPts val="0"/>
              </a:spcBef>
              <a:spcAft>
                <a:spcPts val="0"/>
              </a:spcAft>
              <a:buSzPts val="1400"/>
              <a:buChar char="●"/>
            </a:pPr>
            <a:r>
              <a:rPr lang="pt-BR" sz="1400" u="sng">
                <a:solidFill>
                  <a:schemeClr val="accent2"/>
                </a:solidFill>
                <a:highlight>
                  <a:schemeClr val="lt1"/>
                </a:highlight>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http://www.kidlit411.com/2021/08/Kidlit411-author-Alda-P-Dobbs.html</a:t>
            </a:r>
            <a:endParaRPr sz="1400">
              <a:solidFill>
                <a:schemeClr val="accent2"/>
              </a:solidFill>
              <a:highlight>
                <a:schemeClr val="lt1"/>
              </a:highlight>
            </a:endParaRPr>
          </a:p>
          <a:p>
            <a:pPr marL="457200" lvl="0" indent="-317500" algn="l" rtl="0">
              <a:lnSpc>
                <a:spcPct val="115000"/>
              </a:lnSpc>
              <a:spcBef>
                <a:spcPts val="0"/>
              </a:spcBef>
              <a:spcAft>
                <a:spcPts val="0"/>
              </a:spcAft>
              <a:buSzPts val="1400"/>
              <a:buChar char="●"/>
            </a:pPr>
            <a:r>
              <a:rPr lang="pt-BR" sz="1400" u="sng">
                <a:solidFill>
                  <a:schemeClr val="accent2"/>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1504216812-1504216812_goodreads_misc.png</a:t>
            </a:r>
            <a:endParaRPr sz="1400">
              <a:solidFill>
                <a:schemeClr val="accent2"/>
              </a:solidFill>
              <a:highlight>
                <a:schemeClr val="lt1"/>
              </a:highlight>
            </a:endParaRPr>
          </a:p>
          <a:p>
            <a:pPr marL="457200" lvl="0" indent="-317500" algn="l" rtl="0">
              <a:lnSpc>
                <a:spcPct val="115000"/>
              </a:lnSpc>
              <a:spcBef>
                <a:spcPts val="0"/>
              </a:spcBef>
              <a:spcAft>
                <a:spcPts val="0"/>
              </a:spcAft>
              <a:buSzPts val="1400"/>
              <a:buChar char="●"/>
            </a:pPr>
            <a:r>
              <a:rPr lang="pt-BR" sz="1400" u="sng">
                <a:solidFill>
                  <a:schemeClr val="accent2"/>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Northern_Mexico_WV_map_PNG.png</a:t>
            </a:r>
            <a:endParaRPr sz="1400">
              <a:solidFill>
                <a:schemeClr val="accent2"/>
              </a:solidFill>
              <a:highlight>
                <a:schemeClr val="lt1"/>
              </a:highlight>
            </a:endParaRPr>
          </a:p>
          <a:p>
            <a:pPr marL="457200" lvl="0" indent="-317500" algn="l" rtl="0">
              <a:lnSpc>
                <a:spcPct val="115000"/>
              </a:lnSpc>
              <a:spcBef>
                <a:spcPts val="0"/>
              </a:spcBef>
              <a:spcAft>
                <a:spcPts val="0"/>
              </a:spcAft>
              <a:buSzPts val="1400"/>
              <a:buChar char="●"/>
            </a:pPr>
            <a:r>
              <a:rPr lang="pt-BR" sz="1400" u="sng">
                <a:solidFill>
                  <a:schemeClr val="accent2"/>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San-Antonio-Texas.jpg</a:t>
            </a:r>
            <a:endParaRPr sz="1400">
              <a:solidFill>
                <a:schemeClr val="accent2"/>
              </a:solidFill>
              <a:highlight>
                <a:schemeClr val="lt1"/>
              </a:highlight>
            </a:endParaRPr>
          </a:p>
          <a:p>
            <a:pPr marL="457200" lvl="0" indent="-317500" algn="l" rtl="0">
              <a:lnSpc>
                <a:spcPct val="115000"/>
              </a:lnSpc>
              <a:spcBef>
                <a:spcPts val="0"/>
              </a:spcBef>
              <a:spcAft>
                <a:spcPts val="0"/>
              </a:spcAft>
              <a:buSzPts val="1400"/>
              <a:buChar char="●"/>
            </a:pPr>
            <a:r>
              <a:rPr lang="pt-BR" sz="1400" u="sng">
                <a:solidFill>
                  <a:schemeClr val="accent2"/>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9.jpg</a:t>
            </a:r>
            <a:endParaRPr sz="1400">
              <a:solidFill>
                <a:schemeClr val="accent2"/>
              </a:solidFill>
              <a:highlight>
                <a:schemeClr val="lt1"/>
              </a:highlight>
            </a:endParaRPr>
          </a:p>
          <a:p>
            <a:pPr marL="457200" lvl="0" indent="-317500" algn="l" rtl="0">
              <a:lnSpc>
                <a:spcPct val="115000"/>
              </a:lnSpc>
              <a:spcBef>
                <a:spcPts val="0"/>
              </a:spcBef>
              <a:spcAft>
                <a:spcPts val="0"/>
              </a:spcAft>
              <a:buSzPts val="1400"/>
              <a:buChar char="●"/>
            </a:pPr>
            <a:r>
              <a:rPr lang="pt-BR" sz="1400" u="sng">
                <a:solidFill>
                  <a:schemeClr val="accent2"/>
                </a:solid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-vector-id1146540178</a:t>
            </a:r>
            <a:endParaRPr sz="1400">
              <a:solidFill>
                <a:schemeClr val="accent2"/>
              </a:solidFill>
              <a:highlight>
                <a:schemeClr val="lt1"/>
              </a:highlight>
            </a:endParaRPr>
          </a:p>
        </p:txBody>
      </p:sp>
      <p:sp>
        <p:nvSpPr>
          <p:cNvPr id="448" name="Google Shape;448;p4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a:t>Sources</a:t>
            </a:r>
            <a:endParaRPr/>
          </a:p>
        </p:txBody>
      </p:sp>
      <p:pic>
        <p:nvPicPr>
          <p:cNvPr id="449" name="Google Shape;449;p41"/>
          <p:cNvPicPr preferRelativeResize="0"/>
          <p:nvPr/>
        </p:nvPicPr>
        <p:blipFill>
          <a:blip r:embed="rId11">
            <a:alphaModFix/>
          </a:blip>
          <a:stretch>
            <a:fillRect/>
          </a:stretch>
        </p:blipFill>
        <p:spPr>
          <a:xfrm>
            <a:off x="7400913" y="2514600"/>
            <a:ext cx="1743075" cy="26289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437A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531</Words>
  <Application>Microsoft Office PowerPoint</Application>
  <PresentationFormat>On-screen Show (16:9)</PresentationFormat>
  <Paragraphs>44</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Crete Round</vt:lpstr>
      <vt:lpstr>Merriweather</vt:lpstr>
      <vt:lpstr>Roboto Slab</vt:lpstr>
      <vt:lpstr>Roboto Slab SemiBold</vt:lpstr>
      <vt:lpstr>Bebas Neue</vt:lpstr>
      <vt:lpstr>Brazilian Literature Thesis by Slidesgo</vt:lpstr>
      <vt:lpstr>Alda P. Dobbs</vt:lpstr>
      <vt:lpstr>About the Author</vt:lpstr>
      <vt:lpstr>Summary</vt:lpstr>
      <vt:lpstr>01.</vt:lpstr>
      <vt:lpstr>Awards Won</vt:lpstr>
      <vt:lpstr>Interviews with Alba P. Dobbs</vt:lpstr>
      <vt:lpstr>—Alda P. Dobbs</vt:lpstr>
      <vt:lpstr>To learn more about Alda P. Dobbs  visit https://www.aldapdobbs.com/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Alda P. Dobbs</dc:title>
  <dc:creator>Bridget Monroe Dalton</dc:creator>
  <cp:lastModifiedBy>Bridget Monroe Dalton</cp:lastModifiedBy>
  <cp:revision>2</cp:revision>
  <dcterms:modified xsi:type="dcterms:W3CDTF">2022-10-21T21:18:06Z</dcterms:modified>
</cp:coreProperties>
</file>