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4"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f5fd77cf20_1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f5fd77cf20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f5fd77cf2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f5fd77cf2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5fd77cf20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f5fd77cf20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5fd77cf20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5fd77cf20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f5fd77cf2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f5fd77cf2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5fd77cf2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5fd77cf2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5fd77cf2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5fd77cf2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f383fedd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f383fedd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f5fd77cf2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f5fd77cf2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f5fd77cf2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f5fd77cf2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f5fd77cf2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f5fd77cf2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5fd77cf2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5fd77cf2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www.cherokee.org/about-the-nation/cherokee-national-holiday/" TargetMode="External"/><Relationship Id="rId3" Type="http://schemas.openxmlformats.org/officeDocument/2006/relationships/hyperlink" Target="https://www.tracisorell.com/about" TargetMode="External"/><Relationship Id="rId7" Type="http://schemas.openxmlformats.org/officeDocument/2006/relationships/hyperlink" Target="https://fractalenlightenment.com/40555/culture/seven-sacred-ceremonies-cheroke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amazon.com/Are-Grateful-Otsaliheliga-Traci-Sorell/dp/158089772X" TargetMode="External"/><Relationship Id="rId5" Type="http://schemas.openxmlformats.org/officeDocument/2006/relationships/hyperlink" Target="https://lernerbooks.blog/2021/03/classified-an-interview-with-author-traci-sorell.html" TargetMode="External"/><Relationship Id="rId4" Type="http://schemas.openxmlformats.org/officeDocument/2006/relationships/hyperlink" Target="https://en.wikipedia.org/wiki/American_Indian_Youth_Literature_Award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images-na.ssl-images-amazon.com/images/I/61ccggoTTXL.jpg" TargetMode="External"/><Relationship Id="rId3" Type="http://schemas.openxmlformats.org/officeDocument/2006/relationships/hyperlink" Target="https://charlesbridge.blogspot.com/2018/09/charlesbridge-unplugged-11-traci-sorell.html" TargetMode="External"/><Relationship Id="rId7" Type="http://schemas.openxmlformats.org/officeDocument/2006/relationships/hyperlink" Target="https://www.booksource.com/Products/We-Are-Grateful--Otsaliheliga__9781580897723.aspx" TargetMode="External"/><Relationship Id="rId12" Type="http://schemas.openxmlformats.org/officeDocument/2006/relationships/hyperlink" Target="https://mayasbooknook.com/2019/09/18/beyond-the-book-at-the-mountains-bas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penguinrandomhouse.com/books/652007/we-are-still-here-by-traci-sorell-author-frane-lessac-illustrator/" TargetMode="External"/><Relationship Id="rId11" Type="http://schemas.openxmlformats.org/officeDocument/2006/relationships/hyperlink" Target="https://www.kobo.com/us/en/ebook/indian-no-more" TargetMode="External"/><Relationship Id="rId5" Type="http://schemas.openxmlformats.org/officeDocument/2006/relationships/hyperlink" Target="https://www.target.com/p/powwow-day-by-traci-sorell-hardcover/-/A-83975693" TargetMode="External"/><Relationship Id="rId10" Type="http://schemas.openxmlformats.org/officeDocument/2006/relationships/hyperlink" Target="https://images-na.ssl-images-amazon.com/images/I/51VeOy1hBkL._SY445_SX342_QL70_ML2_.jpg" TargetMode="External"/><Relationship Id="rId4" Type="http://schemas.openxmlformats.org/officeDocument/2006/relationships/hyperlink" Target="https://wernickpratt.com/client/traci-sorell/" TargetMode="External"/><Relationship Id="rId9" Type="http://schemas.openxmlformats.org/officeDocument/2006/relationships/hyperlink" Target="https://images-na.ssl-images-amazon.com/images/I/91lNloZ27rL.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racisorell.com/abou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hyperlink" Target="https://www.simonandschuster.com/books/Our-Stories-Our-Voices/Amy-Reed/978153440900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Traci Sorell Author Guide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By Drew Wilke and CJ Armitage</a:t>
            </a:r>
            <a:endParaRPr/>
          </a:p>
        </p:txBody>
      </p:sp>
      <p:pic>
        <p:nvPicPr>
          <p:cNvPr id="56" name="Google Shape;56;p13" descr="Charlesbridge Unabridged: Charlesbridge Unplugged #11: Traci Sorell"/>
          <p:cNvPicPr preferRelativeResize="0"/>
          <p:nvPr/>
        </p:nvPicPr>
        <p:blipFill>
          <a:blip r:embed="rId3">
            <a:alphaModFix/>
          </a:blip>
          <a:stretch>
            <a:fillRect/>
          </a:stretch>
        </p:blipFill>
        <p:spPr>
          <a:xfrm>
            <a:off x="3242749" y="212000"/>
            <a:ext cx="2658525" cy="1690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Questions for Teachers</a:t>
            </a:r>
            <a:endParaRPr/>
          </a:p>
        </p:txBody>
      </p:sp>
      <p:sp>
        <p:nvSpPr>
          <p:cNvPr id="123" name="Google Shape;12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How could you implement one of Traci’s books in your classroom?</a:t>
            </a:r>
            <a:endParaRPr/>
          </a:p>
          <a:p>
            <a:pPr marL="457200" lvl="0" indent="-342900" algn="l" rtl="0">
              <a:spcBef>
                <a:spcPts val="0"/>
              </a:spcBef>
              <a:spcAft>
                <a:spcPts val="0"/>
              </a:spcAft>
              <a:buSzPts val="1800"/>
              <a:buChar char="●"/>
            </a:pPr>
            <a:r>
              <a:rPr lang="en"/>
              <a:t>What are the biggest takeaways from Traci as an educator?</a:t>
            </a:r>
            <a:endParaRPr/>
          </a:p>
          <a:p>
            <a:pPr marL="457200" lvl="0" indent="-342900" algn="l" rtl="0">
              <a:spcBef>
                <a:spcPts val="0"/>
              </a:spcBef>
              <a:spcAft>
                <a:spcPts val="0"/>
              </a:spcAft>
              <a:buSzPts val="1800"/>
              <a:buChar char="●"/>
            </a:pPr>
            <a:r>
              <a:rPr lang="en"/>
              <a:t>How can Traci help students and teachers remain curious and help them want to be learners?</a:t>
            </a:r>
            <a:endParaRPr/>
          </a:p>
          <a:p>
            <a:pPr marL="457200" lvl="0" indent="-342900" algn="l" rtl="0">
              <a:spcBef>
                <a:spcPts val="0"/>
              </a:spcBef>
              <a:spcAft>
                <a:spcPts val="0"/>
              </a:spcAft>
              <a:buSzPts val="1800"/>
              <a:buChar char="●"/>
            </a:pPr>
            <a:r>
              <a:rPr lang="en"/>
              <a:t>How can Traci’s examples of diversity help represent minorities in the classroom?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Interviews</a:t>
            </a:r>
            <a:endParaRPr/>
          </a:p>
        </p:txBody>
      </p:sp>
      <p:sp>
        <p:nvSpPr>
          <p:cNvPr id="129" name="Google Shape;129;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Traci stated that she wanted to represent great people from history who do not get notices (inspired Classified)</a:t>
            </a:r>
            <a:endParaRPr/>
          </a:p>
          <a:p>
            <a:pPr marL="0" lvl="0" indent="0" algn="l" rtl="0">
              <a:spcBef>
                <a:spcPts val="1200"/>
              </a:spcBef>
              <a:spcAft>
                <a:spcPts val="0"/>
              </a:spcAft>
              <a:buNone/>
            </a:pPr>
            <a:r>
              <a:rPr lang="en"/>
              <a:t>Her grandparents played a big part in her wanting to learn about who she was and where she came from</a:t>
            </a:r>
            <a:endParaRPr/>
          </a:p>
          <a:p>
            <a:pPr marL="0" lvl="0" indent="0" algn="l" rtl="0">
              <a:spcBef>
                <a:spcPts val="1200"/>
              </a:spcBef>
              <a:spcAft>
                <a:spcPts val="0"/>
              </a:spcAft>
              <a:buNone/>
            </a:pPr>
            <a:r>
              <a:rPr lang="en"/>
              <a:t>Traci loves to learn from writing and her process of writing: “One (of the most enjoyable parts) is what I learn in the process of writing and about the book’s subjects”</a:t>
            </a:r>
            <a:endParaRPr/>
          </a:p>
          <a:p>
            <a:pPr marL="0" lvl="0" indent="0" algn="l" rtl="0">
              <a:spcBef>
                <a:spcPts val="1200"/>
              </a:spcBef>
              <a:spcAft>
                <a:spcPts val="1200"/>
              </a:spcAft>
              <a:buNone/>
            </a:pPr>
            <a:r>
              <a:rPr lang="en"/>
              <a:t>She thinks that the hardest part about telling stories is figuring out how she wants to deliver stories to her audience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Sources</a:t>
            </a:r>
            <a:endParaRPr/>
          </a:p>
        </p:txBody>
      </p:sp>
      <p:sp>
        <p:nvSpPr>
          <p:cNvPr id="135" name="Google Shape;135;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u="sng">
                <a:solidFill>
                  <a:schemeClr val="hlink"/>
                </a:solidFill>
                <a:hlinkClick r:id="rId3"/>
              </a:rPr>
              <a:t>https://www.tracisorell.com/about</a:t>
            </a:r>
            <a:endParaRPr/>
          </a:p>
          <a:p>
            <a:pPr marL="0" lvl="0" indent="0" algn="l" rtl="0">
              <a:spcBef>
                <a:spcPts val="1200"/>
              </a:spcBef>
              <a:spcAft>
                <a:spcPts val="0"/>
              </a:spcAft>
              <a:buNone/>
            </a:pPr>
            <a:r>
              <a:rPr lang="en" u="sng">
                <a:solidFill>
                  <a:schemeClr val="hlink"/>
                </a:solidFill>
                <a:hlinkClick r:id="rId4"/>
              </a:rPr>
              <a:t>https://en.wikipedia.org/wiki/American_Indian_Youth_Literature_Awards</a:t>
            </a:r>
            <a:endParaRPr/>
          </a:p>
          <a:p>
            <a:pPr marL="0" lvl="0" indent="0" algn="l" rtl="0">
              <a:spcBef>
                <a:spcPts val="1200"/>
              </a:spcBef>
              <a:spcAft>
                <a:spcPts val="0"/>
              </a:spcAft>
              <a:buNone/>
            </a:pPr>
            <a:r>
              <a:rPr lang="en" u="sng">
                <a:solidFill>
                  <a:schemeClr val="hlink"/>
                </a:solidFill>
                <a:hlinkClick r:id="rId5"/>
              </a:rPr>
              <a:t>https://lernerbooks.blog/2021/03/classified-an-interview-with-author-traci-sorell.html</a:t>
            </a:r>
            <a:endParaRPr/>
          </a:p>
          <a:p>
            <a:pPr marL="0" lvl="0" indent="0" algn="l" rtl="0">
              <a:spcBef>
                <a:spcPts val="1200"/>
              </a:spcBef>
              <a:spcAft>
                <a:spcPts val="0"/>
              </a:spcAft>
              <a:buNone/>
            </a:pPr>
            <a:r>
              <a:rPr lang="en" u="sng">
                <a:solidFill>
                  <a:schemeClr val="hlink"/>
                </a:solidFill>
                <a:hlinkClick r:id="rId6"/>
              </a:rPr>
              <a:t>https://www.amazon.com/Are-Grateful-Otsaliheliga-Traci-Sorell/dp/158089772X</a:t>
            </a:r>
            <a:endParaRPr/>
          </a:p>
          <a:p>
            <a:pPr marL="0" lvl="0" indent="0" algn="l" rtl="0">
              <a:spcBef>
                <a:spcPts val="1200"/>
              </a:spcBef>
              <a:spcAft>
                <a:spcPts val="0"/>
              </a:spcAft>
              <a:buNone/>
            </a:pPr>
            <a:r>
              <a:rPr lang="en" u="sng">
                <a:solidFill>
                  <a:schemeClr val="hlink"/>
                </a:solidFill>
                <a:hlinkClick r:id="rId7"/>
              </a:rPr>
              <a:t>https://fractalenlightenment.com/40555/culture/seven-sacred-ceremonies-cherokee</a:t>
            </a:r>
            <a:endParaRPr/>
          </a:p>
          <a:p>
            <a:pPr marL="0" lvl="0" indent="0" algn="l" rtl="0">
              <a:spcBef>
                <a:spcPts val="1200"/>
              </a:spcBef>
              <a:spcAft>
                <a:spcPts val="1200"/>
              </a:spcAft>
              <a:buNone/>
            </a:pPr>
            <a:r>
              <a:rPr lang="en" u="sng">
                <a:solidFill>
                  <a:schemeClr val="hlink"/>
                </a:solidFill>
                <a:hlinkClick r:id="rId8"/>
              </a:rPr>
              <a:t>https://www.cherokee.org/about-the-nation/cherokee-national-holiday/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Image Sources</a:t>
            </a:r>
            <a:endParaRPr/>
          </a:p>
        </p:txBody>
      </p:sp>
      <p:sp>
        <p:nvSpPr>
          <p:cNvPr id="141" name="Google Shape;141;p25"/>
          <p:cNvSpPr txBox="1">
            <a:spLocks noGrp="1"/>
          </p:cNvSpPr>
          <p:nvPr>
            <p:ph type="body" idx="1"/>
          </p:nvPr>
        </p:nvSpPr>
        <p:spPr>
          <a:xfrm>
            <a:off x="311700" y="1152475"/>
            <a:ext cx="4023000" cy="3416400"/>
          </a:xfrm>
          <a:prstGeom prst="rect">
            <a:avLst/>
          </a:prstGeom>
        </p:spPr>
        <p:txBody>
          <a:bodyPr spcFirstLastPara="1" wrap="square" lIns="91425" tIns="91425" rIns="91425" bIns="91425" anchor="t" anchorCtr="0">
            <a:normAutofit fontScale="47500" lnSpcReduction="20000"/>
          </a:bodyPr>
          <a:lstStyle/>
          <a:p>
            <a:pPr marL="0" lvl="0" indent="0" algn="l" rtl="0">
              <a:spcBef>
                <a:spcPts val="0"/>
              </a:spcBef>
              <a:spcAft>
                <a:spcPts val="0"/>
              </a:spcAft>
              <a:buNone/>
            </a:pPr>
            <a:r>
              <a:rPr lang="en">
                <a:solidFill>
                  <a:schemeClr val="dk1"/>
                </a:solidFill>
              </a:rPr>
              <a:t>Slide 1:</a:t>
            </a:r>
            <a:endParaRPr>
              <a:solidFill>
                <a:schemeClr val="dk1"/>
              </a:solidFill>
            </a:endParaRPr>
          </a:p>
          <a:p>
            <a:pPr marL="0" lvl="0" indent="0" algn="l" rtl="0">
              <a:spcBef>
                <a:spcPts val="1200"/>
              </a:spcBef>
              <a:spcAft>
                <a:spcPts val="0"/>
              </a:spcAft>
              <a:buNone/>
            </a:pPr>
            <a:r>
              <a:rPr lang="en" u="sng">
                <a:solidFill>
                  <a:schemeClr val="hlink"/>
                </a:solidFill>
                <a:hlinkClick r:id="rId3"/>
              </a:rPr>
              <a:t>https://charlesbridge.blogspot.com/2018/09/charlesbridge-unplugged-11-traci-sorell.html</a:t>
            </a:r>
            <a:endParaRPr>
              <a:solidFill>
                <a:schemeClr val="dk1"/>
              </a:solidFill>
            </a:endParaRPr>
          </a:p>
          <a:p>
            <a:pPr marL="0" lvl="0" indent="0" algn="l" rtl="0">
              <a:spcBef>
                <a:spcPts val="1200"/>
              </a:spcBef>
              <a:spcAft>
                <a:spcPts val="0"/>
              </a:spcAft>
              <a:buNone/>
            </a:pPr>
            <a:r>
              <a:rPr lang="en">
                <a:solidFill>
                  <a:schemeClr val="dk1"/>
                </a:solidFill>
              </a:rPr>
              <a:t>Slide 2:</a:t>
            </a:r>
            <a:endParaRPr>
              <a:solidFill>
                <a:schemeClr val="dk1"/>
              </a:solidFill>
            </a:endParaRPr>
          </a:p>
          <a:p>
            <a:pPr marL="0" lvl="0" indent="0" algn="l" rtl="0">
              <a:spcBef>
                <a:spcPts val="1200"/>
              </a:spcBef>
              <a:spcAft>
                <a:spcPts val="0"/>
              </a:spcAft>
              <a:buNone/>
            </a:pPr>
            <a:r>
              <a:rPr lang="en" u="sng">
                <a:solidFill>
                  <a:schemeClr val="hlink"/>
                </a:solidFill>
                <a:hlinkClick r:id="rId4"/>
              </a:rPr>
              <a:t>https://wernickpratt.com/client/traci-sorell/</a:t>
            </a:r>
            <a:endParaRPr>
              <a:solidFill>
                <a:schemeClr val="dk1"/>
              </a:solidFill>
            </a:endParaRPr>
          </a:p>
          <a:p>
            <a:pPr marL="0" lvl="0" indent="0" algn="l" rtl="0">
              <a:spcBef>
                <a:spcPts val="1200"/>
              </a:spcBef>
              <a:spcAft>
                <a:spcPts val="0"/>
              </a:spcAft>
              <a:buNone/>
            </a:pPr>
            <a:r>
              <a:rPr lang="en">
                <a:solidFill>
                  <a:schemeClr val="dk1"/>
                </a:solidFill>
              </a:rPr>
              <a:t>Slide 3:</a:t>
            </a:r>
            <a:endParaRPr>
              <a:solidFill>
                <a:schemeClr val="dk1"/>
              </a:solidFill>
            </a:endParaRPr>
          </a:p>
          <a:p>
            <a:pPr marL="0" lvl="0" indent="0" algn="l" rtl="0">
              <a:spcBef>
                <a:spcPts val="1200"/>
              </a:spcBef>
              <a:spcAft>
                <a:spcPts val="0"/>
              </a:spcAft>
              <a:buNone/>
            </a:pPr>
            <a:r>
              <a:rPr lang="en" u="sng">
                <a:solidFill>
                  <a:schemeClr val="hlink"/>
                </a:solidFill>
                <a:hlinkClick r:id="rId5"/>
              </a:rPr>
              <a:t>https://www.target.com/p/powwow-day-by-traci-sorell-hardcover/-/A-83975693</a:t>
            </a:r>
            <a:endParaRPr>
              <a:solidFill>
                <a:schemeClr val="dk1"/>
              </a:solidFill>
            </a:endParaRPr>
          </a:p>
          <a:p>
            <a:pPr marL="0" lvl="0" indent="0" algn="l" rtl="0">
              <a:spcBef>
                <a:spcPts val="1200"/>
              </a:spcBef>
              <a:spcAft>
                <a:spcPts val="0"/>
              </a:spcAft>
              <a:buNone/>
            </a:pPr>
            <a:r>
              <a:rPr lang="en" u="sng">
                <a:solidFill>
                  <a:schemeClr val="hlink"/>
                </a:solidFill>
                <a:hlinkClick r:id="rId6"/>
              </a:rPr>
              <a:t>https://www.penguinrandomhouse.com/books/652007/we-are-still-here-by-traci-sorell-author-frane-lessac-illustrator/</a:t>
            </a:r>
            <a:endParaRPr>
              <a:solidFill>
                <a:schemeClr val="dk1"/>
              </a:solidFill>
            </a:endParaRPr>
          </a:p>
          <a:p>
            <a:pPr marL="0" lvl="0" indent="0" algn="l" rtl="0">
              <a:spcBef>
                <a:spcPts val="1200"/>
              </a:spcBef>
              <a:spcAft>
                <a:spcPts val="0"/>
              </a:spcAft>
              <a:buNone/>
            </a:pPr>
            <a:r>
              <a:rPr lang="en">
                <a:solidFill>
                  <a:schemeClr val="dk1"/>
                </a:solidFill>
              </a:rPr>
              <a:t>Slide 4:</a:t>
            </a:r>
            <a:endParaRPr>
              <a:solidFill>
                <a:schemeClr val="dk1"/>
              </a:solidFill>
            </a:endParaRPr>
          </a:p>
          <a:p>
            <a:pPr marL="0" lvl="0" indent="0" algn="l" rtl="0">
              <a:spcBef>
                <a:spcPts val="1200"/>
              </a:spcBef>
              <a:spcAft>
                <a:spcPts val="1200"/>
              </a:spcAft>
              <a:buNone/>
            </a:pPr>
            <a:r>
              <a:rPr lang="en" u="sng">
                <a:solidFill>
                  <a:schemeClr val="accent5"/>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https://www.booksource.com/Products/We-Are-Grateful--Otsaliheliga__9781580897723.aspx</a:t>
            </a:r>
            <a:endParaRPr/>
          </a:p>
        </p:txBody>
      </p:sp>
      <p:sp>
        <p:nvSpPr>
          <p:cNvPr id="142" name="Google Shape;142;p25"/>
          <p:cNvSpPr txBox="1">
            <a:spLocks noGrp="1"/>
          </p:cNvSpPr>
          <p:nvPr>
            <p:ph type="body" idx="1"/>
          </p:nvPr>
        </p:nvSpPr>
        <p:spPr>
          <a:xfrm>
            <a:off x="4572000" y="1295025"/>
            <a:ext cx="40230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a:solidFill>
                  <a:schemeClr val="dk1"/>
                </a:solidFill>
              </a:rPr>
              <a:t>Slide 5:</a:t>
            </a:r>
            <a:endParaRPr>
              <a:solidFill>
                <a:schemeClr val="dk1"/>
              </a:solidFill>
            </a:endParaRPr>
          </a:p>
          <a:p>
            <a:pPr marL="0" lvl="0" indent="0" algn="l" rtl="0">
              <a:spcBef>
                <a:spcPts val="1200"/>
              </a:spcBef>
              <a:spcAft>
                <a:spcPts val="0"/>
              </a:spcAft>
              <a:buNone/>
            </a:pPr>
            <a:r>
              <a:rPr lang="en" u="sng">
                <a:solidFill>
                  <a:schemeClr val="accent5"/>
                </a:solidFil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https://images-na.ssl-images-amazon.com/images/I/61ccggoTTXL.jpg</a:t>
            </a:r>
            <a:endParaRPr>
              <a:solidFill>
                <a:schemeClr val="dk1"/>
              </a:solidFill>
            </a:endParaRPr>
          </a:p>
          <a:p>
            <a:pPr marL="0" lvl="0" indent="0" algn="l" rtl="0">
              <a:spcBef>
                <a:spcPts val="1200"/>
              </a:spcBef>
              <a:spcAft>
                <a:spcPts val="0"/>
              </a:spcAft>
              <a:buNone/>
            </a:pPr>
            <a:r>
              <a:rPr lang="en" u="sng">
                <a:solidFill>
                  <a:schemeClr val="accent5"/>
                </a:solidFil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https://images-na.ssl-images-amazon.com/images/I/91lNloZ27rL.jpg</a:t>
            </a:r>
            <a:endParaRPr>
              <a:solidFill>
                <a:schemeClr val="dk1"/>
              </a:solidFill>
            </a:endParaRPr>
          </a:p>
          <a:p>
            <a:pPr marL="0" lvl="0" indent="0" algn="l" rtl="0">
              <a:spcBef>
                <a:spcPts val="1200"/>
              </a:spcBef>
              <a:spcAft>
                <a:spcPts val="0"/>
              </a:spcAft>
              <a:buNone/>
            </a:pPr>
            <a:r>
              <a:rPr lang="en" u="sng">
                <a:solidFill>
                  <a:schemeClr val="accent5"/>
                </a:solidFill>
                <a:hlinkClick r:id="rId10">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https://images-na.ssl-images-amazon.com/images/I/51VeOy1hBkL._SY445_SX342_QL70_ML2_.jpg</a:t>
            </a:r>
            <a:endParaRPr>
              <a:solidFill>
                <a:schemeClr val="dk1"/>
              </a:solidFill>
            </a:endParaRPr>
          </a:p>
          <a:p>
            <a:pPr marL="0" lvl="0" indent="0" algn="l" rtl="0">
              <a:spcBef>
                <a:spcPts val="1200"/>
              </a:spcBef>
              <a:spcAft>
                <a:spcPts val="0"/>
              </a:spcAft>
              <a:buNone/>
            </a:pPr>
            <a:r>
              <a:rPr lang="en">
                <a:solidFill>
                  <a:schemeClr val="dk1"/>
                </a:solidFill>
              </a:rPr>
              <a:t>Slide 7:</a:t>
            </a:r>
            <a:endParaRPr>
              <a:solidFill>
                <a:schemeClr val="dk1"/>
              </a:solidFill>
            </a:endParaRPr>
          </a:p>
          <a:p>
            <a:pPr marL="0" lvl="0" indent="0" algn="l" rtl="0">
              <a:spcBef>
                <a:spcPts val="1200"/>
              </a:spcBef>
              <a:spcAft>
                <a:spcPts val="0"/>
              </a:spcAft>
              <a:buNone/>
            </a:pPr>
            <a:r>
              <a:rPr lang="en" u="sng">
                <a:solidFill>
                  <a:schemeClr val="accent5"/>
                </a:solidFil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https://www.kobo.com/us/en/ebook/indian-no-more</a:t>
            </a:r>
            <a:endParaRPr/>
          </a:p>
          <a:p>
            <a:pPr marL="0" lvl="0" indent="0" algn="l" rtl="0">
              <a:spcBef>
                <a:spcPts val="1200"/>
              </a:spcBef>
              <a:spcAft>
                <a:spcPts val="0"/>
              </a:spcAft>
              <a:buNone/>
            </a:pPr>
            <a:r>
              <a:rPr lang="en" u="sng">
                <a:solidFill>
                  <a:schemeClr val="accent5"/>
                </a:solid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https://www.booksource.com/Products/We-Are-Grateful--Otsaliheliga__9781580897723.aspx</a:t>
            </a:r>
            <a:endParaRPr/>
          </a:p>
          <a:p>
            <a:pPr marL="0" lvl="0" indent="0" algn="l" rtl="0">
              <a:spcBef>
                <a:spcPts val="1200"/>
              </a:spcBef>
              <a:spcAft>
                <a:spcPts val="0"/>
              </a:spcAft>
              <a:buNone/>
            </a:pPr>
            <a:r>
              <a:rPr lang="en" u="sng">
                <a:solidFill>
                  <a:schemeClr val="accent5"/>
                </a:solidFil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https://mayasbooknook.com/2019/09/18/beyond-the-book-at-the-mountains-base/</a:t>
            </a:r>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About the Author</a:t>
            </a:r>
            <a:endParaRPr/>
          </a:p>
        </p:txBody>
      </p:sp>
      <p:sp>
        <p:nvSpPr>
          <p:cNvPr id="62" name="Google Shape;62;p14"/>
          <p:cNvSpPr txBox="1">
            <a:spLocks noGrp="1"/>
          </p:cNvSpPr>
          <p:nvPr>
            <p:ph type="body" idx="1"/>
          </p:nvPr>
        </p:nvSpPr>
        <p:spPr>
          <a:xfrm>
            <a:off x="311700" y="1152475"/>
            <a:ext cx="66645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Traci Sorell was raised in the Cherokee Nation (in a rural area) where she currently resides</a:t>
            </a:r>
            <a:endParaRPr/>
          </a:p>
          <a:p>
            <a:pPr marL="0" lvl="0" indent="0" algn="l" rtl="0">
              <a:spcBef>
                <a:spcPts val="1200"/>
              </a:spcBef>
              <a:spcAft>
                <a:spcPts val="0"/>
              </a:spcAft>
              <a:buNone/>
            </a:pPr>
            <a:r>
              <a:rPr lang="en"/>
              <a:t>Traci grew up hearing stories about her ancestors and looking through their photos with her grandmother</a:t>
            </a:r>
            <a:endParaRPr/>
          </a:p>
          <a:p>
            <a:pPr marL="0" lvl="0" indent="0" algn="l" rtl="0">
              <a:spcBef>
                <a:spcPts val="1200"/>
              </a:spcBef>
              <a:spcAft>
                <a:spcPts val="0"/>
              </a:spcAft>
              <a:buNone/>
            </a:pPr>
            <a:r>
              <a:rPr lang="en"/>
              <a:t>As a child, Traci loved to explore the outdoors and her environment with her younger brother and sister. They often created games with the supplies that were available to them</a:t>
            </a:r>
            <a:endParaRPr/>
          </a:p>
          <a:p>
            <a:pPr marL="0" lvl="0" indent="0" algn="l" rtl="0">
              <a:spcBef>
                <a:spcPts val="1200"/>
              </a:spcBef>
              <a:spcAft>
                <a:spcPts val="1200"/>
              </a:spcAft>
              <a:buNone/>
            </a:pPr>
            <a:endParaRPr/>
          </a:p>
        </p:txBody>
      </p:sp>
      <p:pic>
        <p:nvPicPr>
          <p:cNvPr id="63" name="Google Shape;63;p14" descr="Traci Sorell – Wernick &amp;amp; Pratt Agency"/>
          <p:cNvPicPr preferRelativeResize="0"/>
          <p:nvPr/>
        </p:nvPicPr>
        <p:blipFill>
          <a:blip r:embed="rId3">
            <a:alphaModFix/>
          </a:blip>
          <a:stretch>
            <a:fillRect/>
          </a:stretch>
        </p:blipFill>
        <p:spPr>
          <a:xfrm>
            <a:off x="6801925" y="1046190"/>
            <a:ext cx="2030375" cy="305111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Fun Facts</a:t>
            </a:r>
            <a:endParaRPr/>
          </a:p>
        </p:txBody>
      </p:sp>
      <p:sp>
        <p:nvSpPr>
          <p:cNvPr id="69" name="Google Shape;69;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Traci is learning Cherokee</a:t>
            </a:r>
            <a:endParaRPr/>
          </a:p>
          <a:p>
            <a:pPr marL="457200" lvl="0" indent="-342900" algn="l" rtl="0">
              <a:spcBef>
                <a:spcPts val="0"/>
              </a:spcBef>
              <a:spcAft>
                <a:spcPts val="0"/>
              </a:spcAft>
              <a:buSzPts val="1800"/>
              <a:buChar char="●"/>
            </a:pPr>
            <a:r>
              <a:rPr lang="en"/>
              <a:t>Her second language is Spanish</a:t>
            </a:r>
            <a:endParaRPr/>
          </a:p>
          <a:p>
            <a:pPr marL="457200" lvl="0" indent="-342900" algn="l" rtl="0">
              <a:spcBef>
                <a:spcPts val="0"/>
              </a:spcBef>
              <a:spcAft>
                <a:spcPts val="0"/>
              </a:spcAft>
              <a:buSzPts val="1800"/>
              <a:buChar char="●"/>
            </a:pPr>
            <a:r>
              <a:rPr lang="en"/>
              <a:t>Traci lived in Madrid, Spain for a year in college</a:t>
            </a:r>
            <a:endParaRPr/>
          </a:p>
          <a:p>
            <a:pPr marL="457200" lvl="0" indent="-342900" algn="l" rtl="0">
              <a:spcBef>
                <a:spcPts val="0"/>
              </a:spcBef>
              <a:spcAft>
                <a:spcPts val="0"/>
              </a:spcAft>
              <a:buSzPts val="1800"/>
              <a:buChar char="●"/>
            </a:pPr>
            <a:r>
              <a:rPr lang="en"/>
              <a:t>She has kept all of her favorite childhood books</a:t>
            </a:r>
            <a:endParaRPr/>
          </a:p>
          <a:p>
            <a:pPr marL="457200" lvl="0" indent="-342900" algn="l" rtl="0">
              <a:spcBef>
                <a:spcPts val="0"/>
              </a:spcBef>
              <a:spcAft>
                <a:spcPts val="0"/>
              </a:spcAft>
              <a:buSzPts val="1800"/>
              <a:buChar char="●"/>
            </a:pPr>
            <a:r>
              <a:rPr lang="en"/>
              <a:t>She tried out for the movie “Annie” in 1982</a:t>
            </a:r>
            <a:endParaRPr/>
          </a:p>
          <a:p>
            <a:pPr marL="457200" lvl="0" indent="-342900" algn="l" rtl="0">
              <a:spcBef>
                <a:spcPts val="0"/>
              </a:spcBef>
              <a:spcAft>
                <a:spcPts val="0"/>
              </a:spcAft>
              <a:buSzPts val="1800"/>
              <a:buChar char="●"/>
            </a:pPr>
            <a:r>
              <a:rPr lang="en"/>
              <a:t>Traci cannot whistle</a:t>
            </a:r>
            <a:endParaRPr/>
          </a:p>
          <a:p>
            <a:pPr marL="0" lvl="0" indent="0" algn="l" rtl="0">
              <a:spcBef>
                <a:spcPts val="1200"/>
              </a:spcBef>
              <a:spcAft>
                <a:spcPts val="1200"/>
              </a:spcAft>
              <a:buNone/>
            </a:pPr>
            <a:r>
              <a:rPr lang="en"/>
              <a:t>For more information visit: </a:t>
            </a:r>
            <a:r>
              <a:rPr lang="en" u="sng">
                <a:solidFill>
                  <a:srgbClr val="0563C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https://www.tracisorell.com/about</a:t>
            </a:r>
            <a:endParaRPr/>
          </a:p>
        </p:txBody>
      </p:sp>
      <p:pic>
        <p:nvPicPr>
          <p:cNvPr id="70" name="Google Shape;70;p15" descr="We Are Still Here! by Traci Sorell: 9781623541927 | PenguinRandomHouse.com:  Books"/>
          <p:cNvPicPr preferRelativeResize="0"/>
          <p:nvPr/>
        </p:nvPicPr>
        <p:blipFill>
          <a:blip r:embed="rId4">
            <a:alphaModFix/>
          </a:blip>
          <a:stretch>
            <a:fillRect/>
          </a:stretch>
        </p:blipFill>
        <p:spPr>
          <a:xfrm>
            <a:off x="6039300" y="361950"/>
            <a:ext cx="2009775" cy="2209800"/>
          </a:xfrm>
          <a:prstGeom prst="rect">
            <a:avLst/>
          </a:prstGeom>
          <a:noFill/>
          <a:ln>
            <a:noFill/>
          </a:ln>
        </p:spPr>
      </p:pic>
      <p:pic>
        <p:nvPicPr>
          <p:cNvPr id="71" name="Google Shape;71;p15" descr="Powwow Day - By Traci Sorell (hardcover) : Target"/>
          <p:cNvPicPr preferRelativeResize="0"/>
          <p:nvPr/>
        </p:nvPicPr>
        <p:blipFill>
          <a:blip r:embed="rId5">
            <a:alphaModFix/>
          </a:blip>
          <a:stretch>
            <a:fillRect/>
          </a:stretch>
        </p:blipFill>
        <p:spPr>
          <a:xfrm>
            <a:off x="6652450" y="2724625"/>
            <a:ext cx="2093925" cy="209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We Are Grateful: Otsaliheliga</a:t>
            </a:r>
            <a:endParaRPr/>
          </a:p>
        </p:txBody>
      </p:sp>
      <p:sp>
        <p:nvSpPr>
          <p:cNvPr id="77" name="Google Shape;77;p16"/>
          <p:cNvSpPr txBox="1">
            <a:spLocks noGrp="1"/>
          </p:cNvSpPr>
          <p:nvPr>
            <p:ph type="body" idx="1"/>
          </p:nvPr>
        </p:nvSpPr>
        <p:spPr>
          <a:xfrm>
            <a:off x="311700" y="1152475"/>
            <a:ext cx="5589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dirty="0"/>
              <a:t>This book is about a family of Cherokee people and their rituals as the seasons pass. This book also </a:t>
            </a:r>
            <a:r>
              <a:rPr lang="en" dirty="0" smtClean="0"/>
              <a:t>teaches </a:t>
            </a:r>
            <a:r>
              <a:rPr lang="en" dirty="0"/>
              <a:t>about important words in the Cherokee language, such as “elisi”, which means grandmother, and “gola” which means winter. In the fall the Cherokee people celebrate the Great New Moon Ceremony and the Cherokee New Year. During the winter families come together to eat food and teach children how to make traditional toys and instruments. During the spring Cherokee families harvest and plant crops. During summer they celebrate the Green Corn Ceremony, </a:t>
            </a:r>
            <a:r>
              <a:rPr lang="en" dirty="0" smtClean="0"/>
              <a:t>the </a:t>
            </a:r>
            <a:r>
              <a:rPr lang="en" dirty="0"/>
              <a:t>Cherokee National Holiday, </a:t>
            </a:r>
            <a:r>
              <a:rPr lang="en" dirty="0" smtClean="0"/>
              <a:t>and </a:t>
            </a:r>
            <a:r>
              <a:rPr lang="en" dirty="0"/>
              <a:t>also play stickball.</a:t>
            </a:r>
            <a:endParaRPr dirty="0"/>
          </a:p>
        </p:txBody>
      </p:sp>
      <p:pic>
        <p:nvPicPr>
          <p:cNvPr id="78" name="Google Shape;78;p16" descr="We Are Grateful: Otsaliheliga - Booksource"/>
          <p:cNvPicPr preferRelativeResize="0"/>
          <p:nvPr/>
        </p:nvPicPr>
        <p:blipFill>
          <a:blip r:embed="rId3">
            <a:alphaModFix/>
          </a:blip>
          <a:stretch>
            <a:fillRect/>
          </a:stretch>
        </p:blipFill>
        <p:spPr>
          <a:xfrm>
            <a:off x="5940725" y="1367247"/>
            <a:ext cx="2700100" cy="29868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Cherokee Holidays</a:t>
            </a: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dirty="0"/>
              <a:t>The Great New Moon Festival happens in October and actually marks the beginning of the Cherokee New Year. During these ceremonies gifts are exchanged and grudges are let go of. Overall, the gathering celebrates friendships and turning over new leaves.</a:t>
            </a:r>
            <a:endParaRPr dirty="0"/>
          </a:p>
          <a:p>
            <a:pPr marL="0" lvl="0" indent="0" algn="l" rtl="0">
              <a:spcBef>
                <a:spcPts val="1200"/>
              </a:spcBef>
              <a:spcAft>
                <a:spcPts val="0"/>
              </a:spcAft>
              <a:buNone/>
            </a:pPr>
            <a:r>
              <a:rPr lang="en" dirty="0"/>
              <a:t>The Green Corn Ceremony is a celebration of the corn being ripe to harvest. This usually happens in August. People come together to fast and pray for 6 </a:t>
            </a:r>
            <a:r>
              <a:rPr lang="en" dirty="0" smtClean="0"/>
              <a:t>days.  Afterwards </a:t>
            </a:r>
            <a:r>
              <a:rPr lang="en" dirty="0"/>
              <a:t>a large party is held where people eat corn and dance.</a:t>
            </a:r>
            <a:endParaRPr dirty="0"/>
          </a:p>
          <a:p>
            <a:pPr marL="0" lvl="0" indent="0" algn="l" rtl="0">
              <a:spcBef>
                <a:spcPts val="1200"/>
              </a:spcBef>
              <a:spcAft>
                <a:spcPts val="0"/>
              </a:spcAft>
              <a:buNone/>
            </a:pPr>
            <a:r>
              <a:rPr lang="en" dirty="0"/>
              <a:t>The Cherokee National Holiday celebrates the reinstatement of the Cherokee Government after the signing of the Cherokee Nation Constitution in 1839 after they were removed from their land in the South East. </a:t>
            </a:r>
            <a:endParaRPr dirty="0"/>
          </a:p>
          <a:p>
            <a:pPr marL="0" lvl="0" indent="0" algn="l" rtl="0">
              <a:spcBef>
                <a:spcPts val="1200"/>
              </a:spcBef>
              <a:spcAft>
                <a:spcPts val="1200"/>
              </a:spcAft>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Some Books Written by Traci Sorell</a:t>
            </a:r>
            <a:endParaRPr/>
          </a:p>
        </p:txBody>
      </p:sp>
      <p:sp>
        <p:nvSpPr>
          <p:cNvPr id="90" name="Google Shape;90;p18"/>
          <p:cNvSpPr txBox="1">
            <a:spLocks noGrp="1"/>
          </p:cNvSpPr>
          <p:nvPr>
            <p:ph type="body" idx="1"/>
          </p:nvPr>
        </p:nvSpPr>
        <p:spPr>
          <a:xfrm>
            <a:off x="1993650" y="4385550"/>
            <a:ext cx="5156700" cy="4920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sz="1400" i="1"/>
              <a:t>Other Books Include: At The Mountains Base, Indian No More</a:t>
            </a:r>
            <a:endParaRPr sz="1400" i="1"/>
          </a:p>
        </p:txBody>
      </p:sp>
      <p:pic>
        <p:nvPicPr>
          <p:cNvPr id="91" name="Google Shape;91;p18"/>
          <p:cNvPicPr preferRelativeResize="0"/>
          <p:nvPr/>
        </p:nvPicPr>
        <p:blipFill>
          <a:blip r:embed="rId3">
            <a:alphaModFix/>
          </a:blip>
          <a:stretch>
            <a:fillRect/>
          </a:stretch>
        </p:blipFill>
        <p:spPr>
          <a:xfrm>
            <a:off x="4214367" y="1155924"/>
            <a:ext cx="1389707" cy="2041750"/>
          </a:xfrm>
          <a:prstGeom prst="rect">
            <a:avLst/>
          </a:prstGeom>
          <a:noFill/>
          <a:ln>
            <a:noFill/>
          </a:ln>
        </p:spPr>
      </p:pic>
      <p:pic>
        <p:nvPicPr>
          <p:cNvPr id="92" name="Google Shape;92;p18"/>
          <p:cNvPicPr preferRelativeResize="0"/>
          <p:nvPr/>
        </p:nvPicPr>
        <p:blipFill>
          <a:blip r:embed="rId4">
            <a:alphaModFix/>
          </a:blip>
          <a:stretch>
            <a:fillRect/>
          </a:stretch>
        </p:blipFill>
        <p:spPr>
          <a:xfrm>
            <a:off x="6295700" y="1155925"/>
            <a:ext cx="2536600" cy="2041748"/>
          </a:xfrm>
          <a:prstGeom prst="rect">
            <a:avLst/>
          </a:prstGeom>
          <a:noFill/>
          <a:ln>
            <a:noFill/>
          </a:ln>
        </p:spPr>
      </p:pic>
      <p:pic>
        <p:nvPicPr>
          <p:cNvPr id="93" name="Google Shape;93;p18"/>
          <p:cNvPicPr preferRelativeResize="0"/>
          <p:nvPr/>
        </p:nvPicPr>
        <p:blipFill>
          <a:blip r:embed="rId5">
            <a:alphaModFix/>
          </a:blip>
          <a:stretch>
            <a:fillRect/>
          </a:stretch>
        </p:blipFill>
        <p:spPr>
          <a:xfrm>
            <a:off x="265200" y="1155927"/>
            <a:ext cx="3257550" cy="2041750"/>
          </a:xfrm>
          <a:prstGeom prst="rect">
            <a:avLst/>
          </a:prstGeom>
          <a:noFill/>
          <a:ln>
            <a:noFill/>
          </a:ln>
        </p:spPr>
      </p:pic>
      <p:sp>
        <p:nvSpPr>
          <p:cNvPr id="94" name="Google Shape;94;p18"/>
          <p:cNvSpPr txBox="1"/>
          <p:nvPr/>
        </p:nvSpPr>
        <p:spPr>
          <a:xfrm>
            <a:off x="342075" y="3197663"/>
            <a:ext cx="3103800" cy="104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i="1">
                <a:solidFill>
                  <a:schemeClr val="lt2"/>
                </a:solidFill>
              </a:rPr>
              <a:t>We Are Still Here: Native American Truths Everyone Should Know</a:t>
            </a:r>
            <a:endParaRPr i="1">
              <a:solidFill>
                <a:schemeClr val="lt2"/>
              </a:solidFill>
            </a:endParaRPr>
          </a:p>
          <a:p>
            <a:pPr marL="0" lvl="0" indent="0" algn="l" rtl="0">
              <a:spcBef>
                <a:spcPts val="1200"/>
              </a:spcBef>
              <a:spcAft>
                <a:spcPts val="0"/>
              </a:spcAft>
              <a:buNone/>
            </a:pPr>
            <a:endParaRPr/>
          </a:p>
        </p:txBody>
      </p:sp>
      <p:sp>
        <p:nvSpPr>
          <p:cNvPr id="95" name="Google Shape;95;p18"/>
          <p:cNvSpPr txBox="1"/>
          <p:nvPr/>
        </p:nvSpPr>
        <p:spPr>
          <a:xfrm>
            <a:off x="6295750" y="3253100"/>
            <a:ext cx="2536500" cy="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i="1">
                <a:solidFill>
                  <a:schemeClr val="lt2"/>
                </a:solidFill>
              </a:rPr>
              <a:t>Classified: The Secret Career of Mary Golda Ross</a:t>
            </a:r>
            <a:endParaRPr/>
          </a:p>
        </p:txBody>
      </p:sp>
      <p:sp>
        <p:nvSpPr>
          <p:cNvPr id="96" name="Google Shape;96;p18"/>
          <p:cNvSpPr txBox="1"/>
          <p:nvPr/>
        </p:nvSpPr>
        <p:spPr>
          <a:xfrm>
            <a:off x="4256425" y="3121475"/>
            <a:ext cx="1305600" cy="1266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i="1">
                <a:solidFill>
                  <a:schemeClr val="lt2"/>
                </a:solidFill>
              </a:rPr>
              <a:t>One Land, Many Nations Vol. 1</a:t>
            </a:r>
            <a:endParaRPr i="1">
              <a:solidFill>
                <a:schemeClr val="lt2"/>
              </a:solidFill>
            </a:endParaRPr>
          </a:p>
          <a:p>
            <a:pPr marL="0" lvl="0" indent="0" algn="l" rtl="0">
              <a:spcBef>
                <a:spcPts val="1200"/>
              </a:spcBef>
              <a:spcAft>
                <a:spcPts val="0"/>
              </a:spcAft>
              <a:buNone/>
            </a:pPr>
            <a:endParaRPr sz="1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Common Themes</a:t>
            </a:r>
            <a:endParaRPr/>
          </a:p>
        </p:txBody>
      </p:sp>
      <p:sp>
        <p:nvSpPr>
          <p:cNvPr id="102" name="Google Shape;102;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Native American culture “to celebrate nulistanidov, history, and listen to our tribal leaders speak at Cherokee National Holiday”</a:t>
            </a:r>
            <a:endParaRPr dirty="0"/>
          </a:p>
          <a:p>
            <a:pPr marL="457200" lvl="0" indent="-342900" algn="l" rtl="0">
              <a:spcBef>
                <a:spcPts val="0"/>
              </a:spcBef>
              <a:spcAft>
                <a:spcPts val="0"/>
              </a:spcAft>
              <a:buSzPts val="1800"/>
              <a:buChar char="●"/>
            </a:pPr>
            <a:r>
              <a:rPr lang="en" dirty="0"/>
              <a:t>Family “as older children teach the younger ones how to make corn-husk dolls and make cane </a:t>
            </a:r>
            <a:r>
              <a:rPr lang="en" dirty="0" smtClean="0"/>
              <a:t>flutes”</a:t>
            </a:r>
            <a:endParaRPr dirty="0"/>
          </a:p>
          <a:p>
            <a:pPr marL="457200" lvl="0" indent="-342900" algn="l" rtl="0">
              <a:spcBef>
                <a:spcPts val="0"/>
              </a:spcBef>
              <a:spcAft>
                <a:spcPts val="0"/>
              </a:spcAft>
              <a:buSzPts val="1800"/>
              <a:buChar char="●"/>
            </a:pPr>
            <a:r>
              <a:rPr lang="en" dirty="0"/>
              <a:t>Being grateful and expressing their gratitude “when showers fill streams and shoots spring up, we say otsaliheliga”</a:t>
            </a:r>
            <a:endParaRPr dirty="0"/>
          </a:p>
          <a:p>
            <a:pPr marL="457200" lvl="0" indent="-342900" algn="l" rtl="0">
              <a:spcBef>
                <a:spcPts val="0"/>
              </a:spcBef>
              <a:spcAft>
                <a:spcPts val="0"/>
              </a:spcAft>
              <a:buSzPts val="1800"/>
              <a:buChar char="●"/>
            </a:pPr>
            <a:r>
              <a:rPr lang="en" dirty="0"/>
              <a:t>Representing indigenous people and minorities “to remember our ancestors who suffered hardship and loss on the Trail of Tears”</a:t>
            </a:r>
            <a:endParaRPr dirty="0"/>
          </a:p>
          <a:p>
            <a:pPr marL="457200" lvl="0" indent="-342900" algn="l" rtl="0">
              <a:spcBef>
                <a:spcPts val="0"/>
              </a:spcBef>
              <a:spcAft>
                <a:spcPts val="0"/>
              </a:spcAft>
              <a:buSzPts val="1800"/>
              <a:buChar char="●"/>
            </a:pPr>
            <a:r>
              <a:rPr lang="en" dirty="0"/>
              <a:t>Being a part of a team, and community “while men sing, asking for thunder and lightning’s protection of the emerging sprouts that women attend”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Nominations and Awards</a:t>
            </a:r>
            <a:endParaRPr/>
          </a:p>
        </p:txBody>
      </p:sp>
      <p:sp>
        <p:nvSpPr>
          <p:cNvPr id="108" name="Google Shape;108;p20"/>
          <p:cNvSpPr txBox="1">
            <a:spLocks noGrp="1"/>
          </p:cNvSpPr>
          <p:nvPr>
            <p:ph type="body" idx="1"/>
          </p:nvPr>
        </p:nvSpPr>
        <p:spPr>
          <a:xfrm>
            <a:off x="311700" y="9160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i="1"/>
              <a:t>At The Mountain’s Base: </a:t>
            </a:r>
            <a:r>
              <a:rPr lang="en"/>
              <a:t>2020 Best Picture Book (nomination)</a:t>
            </a:r>
            <a:endParaRPr/>
          </a:p>
          <a:p>
            <a:pPr marL="457200" lvl="0" indent="-342900" algn="l" rtl="0">
              <a:spcBef>
                <a:spcPts val="0"/>
              </a:spcBef>
              <a:spcAft>
                <a:spcPts val="0"/>
              </a:spcAft>
              <a:buSzPts val="1800"/>
              <a:buChar char="●"/>
            </a:pPr>
            <a:r>
              <a:rPr lang="en" i="1"/>
              <a:t>Indian No More: </a:t>
            </a:r>
            <a:r>
              <a:rPr lang="en"/>
              <a:t>2020 Best Middle Grade Book</a:t>
            </a:r>
            <a:endParaRPr/>
          </a:p>
          <a:p>
            <a:pPr marL="457200" lvl="0" indent="-342900" algn="l" rtl="0">
              <a:spcBef>
                <a:spcPts val="0"/>
              </a:spcBef>
              <a:spcAft>
                <a:spcPts val="0"/>
              </a:spcAft>
              <a:buSzPts val="1800"/>
              <a:buChar char="●"/>
            </a:pPr>
            <a:r>
              <a:rPr lang="en" i="1"/>
              <a:t>We are Grateful: 2020 </a:t>
            </a:r>
            <a:r>
              <a:rPr lang="en"/>
              <a:t>Best Picture Book (nomination), 2019 Sibert Honor Book, 2019 Orbis Pictus Honor Book, 2018 Book Launch Award (SCBWI), Kirkus Reviews Best Books of 2018, School Library Journal Best Books of 2018, 2018 JLG selection, 2019 Reading the West Picture Book</a:t>
            </a:r>
            <a:endParaRPr sz="1050" b="1">
              <a:solidFill>
                <a:srgbClr val="333333"/>
              </a:solidFill>
              <a:highlight>
                <a:srgbClr val="FFFFFF"/>
              </a:highlight>
            </a:endParaRPr>
          </a:p>
          <a:p>
            <a:pPr marL="0" lvl="0" indent="0" algn="l" rtl="0">
              <a:spcBef>
                <a:spcPts val="1200"/>
              </a:spcBef>
              <a:spcAft>
                <a:spcPts val="1200"/>
              </a:spcAft>
              <a:buNone/>
            </a:pPr>
            <a:endParaRPr/>
          </a:p>
        </p:txBody>
      </p:sp>
      <p:pic>
        <p:nvPicPr>
          <p:cNvPr id="109" name="Google Shape;109;p20" descr="Indian No More eBook by Charlene Willing McManis - 9781620148402 | Rakuten  Kobo United States"/>
          <p:cNvPicPr preferRelativeResize="0"/>
          <p:nvPr/>
        </p:nvPicPr>
        <p:blipFill>
          <a:blip r:embed="rId3">
            <a:alphaModFix/>
          </a:blip>
          <a:stretch>
            <a:fillRect/>
          </a:stretch>
        </p:blipFill>
        <p:spPr>
          <a:xfrm>
            <a:off x="856125" y="3065898"/>
            <a:ext cx="1303243" cy="1954850"/>
          </a:xfrm>
          <a:prstGeom prst="rect">
            <a:avLst/>
          </a:prstGeom>
          <a:noFill/>
          <a:ln>
            <a:noFill/>
          </a:ln>
        </p:spPr>
      </p:pic>
      <p:pic>
        <p:nvPicPr>
          <p:cNvPr id="110" name="Google Shape;110;p20" descr="We Are Grateful: Otsaliheliga - Booksource"/>
          <p:cNvPicPr preferRelativeResize="0"/>
          <p:nvPr/>
        </p:nvPicPr>
        <p:blipFill>
          <a:blip r:embed="rId4">
            <a:alphaModFix/>
          </a:blip>
          <a:stretch>
            <a:fillRect/>
          </a:stretch>
        </p:blipFill>
        <p:spPr>
          <a:xfrm>
            <a:off x="2488676" y="3065900"/>
            <a:ext cx="1767175" cy="1954850"/>
          </a:xfrm>
          <a:prstGeom prst="rect">
            <a:avLst/>
          </a:prstGeom>
          <a:noFill/>
          <a:ln>
            <a:noFill/>
          </a:ln>
        </p:spPr>
      </p:pic>
      <p:pic>
        <p:nvPicPr>
          <p:cNvPr id="111" name="Google Shape;111;p20" descr="Beyond the Book: At the Mountain&amp;#39;s Base – Maya&amp;#39;s Book Nook"/>
          <p:cNvPicPr preferRelativeResize="0"/>
          <p:nvPr/>
        </p:nvPicPr>
        <p:blipFill>
          <a:blip r:embed="rId5">
            <a:alphaModFix/>
          </a:blip>
          <a:stretch>
            <a:fillRect/>
          </a:stretch>
        </p:blipFill>
        <p:spPr>
          <a:xfrm>
            <a:off x="4585150" y="3453777"/>
            <a:ext cx="3793375" cy="1566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Questions for Traci</a:t>
            </a:r>
            <a:endParaRPr/>
          </a:p>
        </p:txBody>
      </p:sp>
      <p:sp>
        <p:nvSpPr>
          <p:cNvPr id="117" name="Google Shape;11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How was it different growing up in rural Oklahoma compared to Southern California?</a:t>
            </a:r>
            <a:endParaRPr/>
          </a:p>
          <a:p>
            <a:pPr marL="457200" lvl="0" indent="-342900" algn="l" rtl="0">
              <a:spcBef>
                <a:spcPts val="0"/>
              </a:spcBef>
              <a:spcAft>
                <a:spcPts val="0"/>
              </a:spcAft>
              <a:buSzPts val="1800"/>
              <a:buChar char="●"/>
            </a:pPr>
            <a:r>
              <a:rPr lang="en"/>
              <a:t>What things does modern media get wrong about Native American lifestyle?</a:t>
            </a:r>
            <a:endParaRPr/>
          </a:p>
          <a:p>
            <a:pPr marL="457200" lvl="0" indent="-342900" algn="l" rtl="0">
              <a:spcBef>
                <a:spcPts val="0"/>
              </a:spcBef>
              <a:spcAft>
                <a:spcPts val="0"/>
              </a:spcAft>
              <a:buSzPts val="1800"/>
              <a:buChar char="●"/>
            </a:pPr>
            <a:r>
              <a:rPr lang="en"/>
              <a:t>How do you feel about #ourvoices (What authors use to help spread diversity amongst themselves)?</a:t>
            </a:r>
            <a:endParaRPr/>
          </a:p>
          <a:p>
            <a:pPr marL="457200" lvl="0" indent="-342900" algn="l" rtl="0">
              <a:spcBef>
                <a:spcPts val="0"/>
              </a:spcBef>
              <a:spcAft>
                <a:spcPts val="0"/>
              </a:spcAft>
              <a:buSzPts val="1800"/>
              <a:buChar char="●"/>
            </a:pPr>
            <a:r>
              <a:rPr lang="en"/>
              <a:t>How can others help stop stereotypes about Native Americans?</a:t>
            </a:r>
            <a:endParaRPr/>
          </a:p>
          <a:p>
            <a:pPr marL="457200" lvl="0" indent="-342900" algn="l" rtl="0">
              <a:spcBef>
                <a:spcPts val="0"/>
              </a:spcBef>
              <a:spcAft>
                <a:spcPts val="0"/>
              </a:spcAft>
              <a:buSzPts val="1800"/>
              <a:buChar char="●"/>
            </a:pPr>
            <a:r>
              <a:rPr lang="en"/>
              <a:t>What are things that you still remain curious about?</a:t>
            </a:r>
            <a:endParaRPr/>
          </a:p>
          <a:p>
            <a:pPr marL="0" lvl="0" indent="0" algn="l" rtl="0">
              <a:spcBef>
                <a:spcPts val="1200"/>
              </a:spcBef>
              <a:spcAft>
                <a:spcPts val="1200"/>
              </a:spcAft>
              <a:buNone/>
            </a:pPr>
            <a:r>
              <a:rPr lang="en"/>
              <a:t>Learn more about #ourvoices here: </a:t>
            </a:r>
            <a:r>
              <a:rPr lang="en" u="sng">
                <a:solidFill>
                  <a:schemeClr val="hlink"/>
                </a:solidFill>
                <a:hlinkClick r:id="rId3"/>
              </a:rPr>
              <a:t>https://www.simonandschuster.com/books/Our-Stories-Our-Voices/Amy-Reed/9781534409002</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932</Words>
  <Application>Microsoft Office PowerPoint</Application>
  <PresentationFormat>On-screen Show (16:9)</PresentationFormat>
  <Paragraphs>77</Paragraphs>
  <Slides>13</Slides>
  <Notes>13</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Simple Dark</vt:lpstr>
      <vt:lpstr>Traci Sorell Author Guide</vt:lpstr>
      <vt:lpstr>About the Author</vt:lpstr>
      <vt:lpstr>Fun Facts</vt:lpstr>
      <vt:lpstr>We Are Grateful: Otsaliheliga</vt:lpstr>
      <vt:lpstr>Cherokee Holidays</vt:lpstr>
      <vt:lpstr>Some Books Written by Traci Sorell</vt:lpstr>
      <vt:lpstr>Common Themes</vt:lpstr>
      <vt:lpstr>Nominations and Awards</vt:lpstr>
      <vt:lpstr>Questions for Traci</vt:lpstr>
      <vt:lpstr>Discussion Questions for Teachers</vt:lpstr>
      <vt:lpstr>Interviews</vt:lpstr>
      <vt:lpstr>Sources</vt:lpstr>
      <vt:lpstr>Image 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Traci Sorell Author Guide</dc:title>
  <dc:creator>Bridget Monroe Dalton</dc:creator>
  <cp:lastModifiedBy>Bridget Monroe Dalton</cp:lastModifiedBy>
  <cp:revision>2</cp:revision>
  <dcterms:modified xsi:type="dcterms:W3CDTF">2021-11-10T18:53:15Z</dcterms:modified>
</cp:coreProperties>
</file>