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ld Standard TT" panose="020B0604020202020204" charset="0"/>
      <p:regular r:id="rId15"/>
      <p:bold r:id="rId16"/>
      <p: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6dd858d7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6dd858d7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dd858d74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dd858d7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6dd858d74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6dd858d7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6dd858d7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6dd858d7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6dd858d7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6dd858d7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6dd858d7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6dd858d7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6dd858d7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6dd858d7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6dd858d7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6dd858d7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6dd858d74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6dd858d74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96dd960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96dd960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6dd858d7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6dd858d7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irrortalkpodcast.com/2021/09/07/dr-sheila-modir-jeff-kashou-on-the-proudest-colour-learning-how-to-counteract-negative-and-harmful-messages-of-discriminati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theproudestcolor.com/" TargetMode="External"/><Relationship Id="rId4" Type="http://schemas.openxmlformats.org/officeDocument/2006/relationships/hyperlink" Target="https://soundcloud.com/550ktrs/sheila-modir-jeff-kashou-talking-race-with-ki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irrortalkpodcast.com/2021/09/09/dr-sheila-modir-jeff-kashou-on-mental-health-and-reducing-psychological-distres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heproudestcolor.com/" TargetMode="External"/><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700400"/>
            <a:ext cx="4219200" cy="174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580"/>
              <a:t>Sheila Modir and </a:t>
            </a:r>
            <a:endParaRPr sz="3580"/>
          </a:p>
          <a:p>
            <a:pPr marL="0" lvl="0" indent="0" algn="l" rtl="0">
              <a:spcBef>
                <a:spcPts val="0"/>
              </a:spcBef>
              <a:spcAft>
                <a:spcPts val="0"/>
              </a:spcAft>
              <a:buSzPts val="990"/>
              <a:buNone/>
            </a:pPr>
            <a:r>
              <a:rPr lang="en" sz="3580"/>
              <a:t>Jeffrey Kashou:  </a:t>
            </a:r>
            <a:endParaRPr sz="3580"/>
          </a:p>
          <a:p>
            <a:pPr marL="0" lvl="0" indent="0" algn="l" rtl="0">
              <a:spcBef>
                <a:spcPts val="0"/>
              </a:spcBef>
              <a:spcAft>
                <a:spcPts val="0"/>
              </a:spcAft>
              <a:buSzPts val="990"/>
              <a:buNone/>
            </a:pPr>
            <a:r>
              <a:rPr lang="en" sz="3580"/>
              <a:t>The Proudest Color</a:t>
            </a:r>
            <a:endParaRPr sz="3580"/>
          </a:p>
        </p:txBody>
      </p:sp>
      <p:sp>
        <p:nvSpPr>
          <p:cNvPr id="60" name="Google Shape;60;p13"/>
          <p:cNvSpPr txBox="1">
            <a:spLocks noGrp="1"/>
          </p:cNvSpPr>
          <p:nvPr>
            <p:ph type="subTitle" idx="1"/>
          </p:nvPr>
        </p:nvSpPr>
        <p:spPr>
          <a:xfrm>
            <a:off x="512700" y="4004850"/>
            <a:ext cx="38112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Font typeface="Arial"/>
              <a:buNone/>
            </a:pPr>
            <a:r>
              <a:rPr lang="en" sz="1900"/>
              <a:t>By Lily Lederer and Lily Barlow</a:t>
            </a:r>
            <a:endParaRPr sz="1900"/>
          </a:p>
        </p:txBody>
      </p:sp>
      <p:pic>
        <p:nvPicPr>
          <p:cNvPr id="61" name="Google Shape;61;p13"/>
          <p:cNvPicPr preferRelativeResize="0"/>
          <p:nvPr/>
        </p:nvPicPr>
        <p:blipFill>
          <a:blip r:embed="rId3">
            <a:alphaModFix/>
          </a:blip>
          <a:stretch>
            <a:fillRect/>
          </a:stretch>
        </p:blipFill>
        <p:spPr>
          <a:xfrm>
            <a:off x="6424200" y="1825825"/>
            <a:ext cx="1980625" cy="2966525"/>
          </a:xfrm>
          <a:prstGeom prst="rect">
            <a:avLst/>
          </a:prstGeom>
          <a:noFill/>
          <a:ln>
            <a:noFill/>
          </a:ln>
        </p:spPr>
      </p:pic>
      <p:pic>
        <p:nvPicPr>
          <p:cNvPr id="62" name="Google Shape;62;p13"/>
          <p:cNvPicPr preferRelativeResize="0"/>
          <p:nvPr/>
        </p:nvPicPr>
        <p:blipFill>
          <a:blip r:embed="rId4">
            <a:alphaModFix/>
          </a:blip>
          <a:stretch>
            <a:fillRect/>
          </a:stretch>
        </p:blipFill>
        <p:spPr>
          <a:xfrm>
            <a:off x="5350225" y="268500"/>
            <a:ext cx="1900251" cy="2189624"/>
          </a:xfrm>
          <a:prstGeom prst="rect">
            <a:avLst/>
          </a:prstGeom>
          <a:noFill/>
          <a:ln>
            <a:noFill/>
          </a:ln>
        </p:spPr>
      </p:pic>
      <p:sp>
        <p:nvSpPr>
          <p:cNvPr id="63" name="Google Shape;63;p13"/>
          <p:cNvSpPr txBox="1"/>
          <p:nvPr/>
        </p:nvSpPr>
        <p:spPr>
          <a:xfrm>
            <a:off x="397075" y="268500"/>
            <a:ext cx="3209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chemeClr val="lt1"/>
                </a:solidFill>
                <a:latin typeface="Old Standard TT"/>
                <a:ea typeface="Old Standard TT"/>
                <a:cs typeface="Old Standard TT"/>
                <a:sym typeface="Old Standard TT"/>
              </a:rPr>
              <a:t>Author’s Guide</a:t>
            </a:r>
            <a:endParaRPr sz="3400">
              <a:solidFill>
                <a:schemeClr val="lt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2673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should students read this book?</a:t>
            </a:r>
            <a:endParaRPr/>
          </a:p>
        </p:txBody>
      </p:sp>
      <p:sp>
        <p:nvSpPr>
          <p:cNvPr id="136" name="Google Shape;136;p22"/>
          <p:cNvSpPr txBox="1">
            <a:spLocks noGrp="1"/>
          </p:cNvSpPr>
          <p:nvPr>
            <p:ph type="body" idx="1"/>
          </p:nvPr>
        </p:nvSpPr>
        <p:spPr>
          <a:xfrm>
            <a:off x="252450" y="910600"/>
            <a:ext cx="5582100" cy="40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-Teaches about racism, race, and identifying emotions in a way that is open and allows readers to connect their feelings to personal experiences with racism </a:t>
            </a:r>
            <a:endParaRPr sz="1600"/>
          </a:p>
          <a:p>
            <a:pPr marL="0" lvl="0" indent="0" algn="l" rtl="0">
              <a:spcBef>
                <a:spcPts val="1200"/>
              </a:spcBef>
              <a:spcAft>
                <a:spcPts val="0"/>
              </a:spcAft>
              <a:buClr>
                <a:schemeClr val="dk1"/>
              </a:buClr>
              <a:buSzPts val="1100"/>
              <a:buFont typeface="Arial"/>
              <a:buNone/>
            </a:pPr>
            <a:r>
              <a:rPr lang="en" sz="1600"/>
              <a:t>-Confidence in being different from other students, and confidence in themselves</a:t>
            </a:r>
            <a:endParaRPr sz="1600"/>
          </a:p>
          <a:p>
            <a:pPr marL="0" lvl="0" indent="0" algn="l" rtl="0">
              <a:spcBef>
                <a:spcPts val="1200"/>
              </a:spcBef>
              <a:spcAft>
                <a:spcPts val="0"/>
              </a:spcAft>
              <a:buClr>
                <a:schemeClr val="dk1"/>
              </a:buClr>
              <a:buSzPts val="1100"/>
              <a:buFont typeface="Arial"/>
              <a:buNone/>
            </a:pPr>
            <a:r>
              <a:rPr lang="en" sz="1600"/>
              <a:t>-Provides a helpful starting point for students to explore facts, thoughts, and feelings associated with racial identity, racial awareness, and the student’s pride in their race </a:t>
            </a:r>
            <a:endParaRPr sz="1600"/>
          </a:p>
          <a:p>
            <a:pPr marL="0" lvl="0" indent="0" algn="l" rtl="0">
              <a:spcBef>
                <a:spcPts val="1200"/>
              </a:spcBef>
              <a:spcAft>
                <a:spcPts val="0"/>
              </a:spcAft>
              <a:buClr>
                <a:schemeClr val="dk1"/>
              </a:buClr>
              <a:buSzPts val="1100"/>
              <a:buFont typeface="Arial"/>
              <a:buNone/>
            </a:pPr>
            <a:r>
              <a:rPr lang="en" sz="1600"/>
              <a:t>- Accurate representation of a young black girl and her experiences allows for students to connect and identify with her becoming confident in being black. </a:t>
            </a:r>
            <a:endParaRPr sz="1600"/>
          </a:p>
          <a:p>
            <a:pPr marL="0" lvl="0" indent="0" algn="l" rtl="0">
              <a:spcBef>
                <a:spcPts val="1200"/>
              </a:spcBef>
              <a:spcAft>
                <a:spcPts val="0"/>
              </a:spcAft>
              <a:buClr>
                <a:schemeClr val="dk1"/>
              </a:buClr>
              <a:buSzPts val="1100"/>
              <a:buFont typeface="Arial"/>
              <a:buNone/>
            </a:pPr>
            <a:endParaRPr sz="1600"/>
          </a:p>
          <a:p>
            <a:pPr marL="0" lvl="0" indent="0" algn="l" rtl="0">
              <a:spcBef>
                <a:spcPts val="1200"/>
              </a:spcBef>
              <a:spcAft>
                <a:spcPts val="1200"/>
              </a:spcAft>
              <a:buNone/>
            </a:pPr>
            <a:endParaRPr sz="1600"/>
          </a:p>
        </p:txBody>
      </p:sp>
      <p:pic>
        <p:nvPicPr>
          <p:cNvPr id="137" name="Google Shape;137;p22"/>
          <p:cNvPicPr preferRelativeResize="0"/>
          <p:nvPr/>
        </p:nvPicPr>
        <p:blipFill>
          <a:blip r:embed="rId3">
            <a:alphaModFix/>
          </a:blip>
          <a:stretch>
            <a:fillRect/>
          </a:stretch>
        </p:blipFill>
        <p:spPr>
          <a:xfrm>
            <a:off x="5759650" y="1881925"/>
            <a:ext cx="2718575" cy="2718575"/>
          </a:xfrm>
          <a:prstGeom prst="rect">
            <a:avLst/>
          </a:prstGeom>
          <a:noFill/>
          <a:ln>
            <a:noFill/>
          </a:ln>
        </p:spPr>
      </p:pic>
      <p:pic>
        <p:nvPicPr>
          <p:cNvPr id="138" name="Google Shape;138;p22"/>
          <p:cNvPicPr preferRelativeResize="0"/>
          <p:nvPr/>
        </p:nvPicPr>
        <p:blipFill>
          <a:blip r:embed="rId4">
            <a:alphaModFix/>
          </a:blip>
          <a:stretch>
            <a:fillRect/>
          </a:stretch>
        </p:blipFill>
        <p:spPr>
          <a:xfrm>
            <a:off x="6788800" y="217950"/>
            <a:ext cx="1985600" cy="198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Questions</a:t>
            </a:r>
            <a:endParaRPr/>
          </a:p>
        </p:txBody>
      </p:sp>
      <p:sp>
        <p:nvSpPr>
          <p:cNvPr id="144" name="Google Shape;144;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How do you think we could engage with this book in a classroom setting to analyze the ideas of racism without making students </a:t>
            </a:r>
            <a:r>
              <a:rPr lang="en" dirty="0" smtClean="0"/>
              <a:t>(especially </a:t>
            </a:r>
            <a:r>
              <a:rPr lang="en" dirty="0"/>
              <a:t>students of color) uncomfortable? </a:t>
            </a: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What activities could be done to help the students understand the themes behind this text? </a:t>
            </a: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How can students connect to this text if they are not students of color or familiar with the experiences of racism?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a:t>
            </a:r>
            <a:endParaRPr/>
          </a:p>
        </p:txBody>
      </p:sp>
      <p:sp>
        <p:nvSpPr>
          <p:cNvPr id="150" name="Google Shape;150;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u="sng">
                <a:solidFill>
                  <a:schemeClr val="hlink"/>
                </a:solidFill>
                <a:hlinkClick r:id="rId3"/>
              </a:rPr>
              <a:t>https://mirrortalkpodcast.com/2021/09/07/dr-sheila-modir-jeff-kashou-on-the-proudest-colour-learning-how-to-counteract-negative-and-harmful-messages-of-discrimination/</a:t>
            </a:r>
            <a:endParaRPr sz="2000"/>
          </a:p>
          <a:p>
            <a:pPr marL="0" lvl="0" indent="0" algn="l" rtl="0">
              <a:spcBef>
                <a:spcPts val="1200"/>
              </a:spcBef>
              <a:spcAft>
                <a:spcPts val="0"/>
              </a:spcAft>
              <a:buClr>
                <a:schemeClr val="dk1"/>
              </a:buClr>
              <a:buSzPts val="1100"/>
              <a:buFont typeface="Arial"/>
              <a:buNone/>
            </a:pPr>
            <a:r>
              <a:rPr lang="en" sz="20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https://soundcloud.com/550ktrs/sheila-modir-jeff-kashou-talking-race-with-kids</a:t>
            </a:r>
            <a:endParaRPr sz="2000"/>
          </a:p>
          <a:p>
            <a:pPr marL="0" lvl="0" indent="0" algn="l" rtl="0">
              <a:spcBef>
                <a:spcPts val="1200"/>
              </a:spcBef>
              <a:spcAft>
                <a:spcPts val="0"/>
              </a:spcAft>
              <a:buNone/>
            </a:pPr>
            <a:r>
              <a:rPr lang="en" sz="20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https://theproudestcolor.com/</a:t>
            </a:r>
            <a:r>
              <a:rPr lang="en" sz="2000"/>
              <a:t> </a:t>
            </a:r>
            <a:endParaRPr sz="2000"/>
          </a:p>
          <a:p>
            <a:pPr marL="0" lvl="0" indent="0" algn="l" rtl="0">
              <a:spcBef>
                <a:spcPts val="1200"/>
              </a:spcBef>
              <a:spcAft>
                <a:spcPts val="1200"/>
              </a:spcAft>
              <a:buClr>
                <a:schemeClr val="dk1"/>
              </a:buClr>
              <a:buSzPts val="1100"/>
              <a:buFont typeface="Arial"/>
              <a:buNone/>
            </a:pPr>
            <a:endParaRPr sz="341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2"/>
                </a:solidFill>
              </a:rPr>
              <a:t>About the Authors</a:t>
            </a:r>
            <a:endParaRPr>
              <a:solidFill>
                <a:schemeClr val="lt2"/>
              </a:solidFill>
            </a:endParaRPr>
          </a:p>
        </p:txBody>
      </p:sp>
      <p:sp>
        <p:nvSpPr>
          <p:cNvPr id="69" name="Google Shape;69;p14"/>
          <p:cNvSpPr txBox="1">
            <a:spLocks noGrp="1"/>
          </p:cNvSpPr>
          <p:nvPr>
            <p:ph type="body" idx="1"/>
          </p:nvPr>
        </p:nvSpPr>
        <p:spPr>
          <a:xfrm>
            <a:off x="311700" y="1171600"/>
            <a:ext cx="65361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dirty="0"/>
              <a:t>S</a:t>
            </a:r>
            <a:r>
              <a:rPr lang="en" sz="1900" b="1" dirty="0">
                <a:highlight>
                  <a:schemeClr val="accent1"/>
                </a:highlight>
              </a:rPr>
              <a:t>heila Modir: </a:t>
            </a:r>
            <a:endParaRPr sz="1900" b="1" dirty="0">
              <a:highlight>
                <a:schemeClr val="accent1"/>
              </a:highlight>
            </a:endParaRPr>
          </a:p>
          <a:p>
            <a:pPr marL="457200" lvl="0" indent="-342900" algn="l" rtl="0">
              <a:spcBef>
                <a:spcPts val="1200"/>
              </a:spcBef>
              <a:spcAft>
                <a:spcPts val="0"/>
              </a:spcAft>
              <a:buSzPts val="1800"/>
              <a:buChar char="●"/>
            </a:pPr>
            <a:r>
              <a:rPr lang="en" dirty="0">
                <a:highlight>
                  <a:schemeClr val="accent1"/>
                </a:highlight>
              </a:rPr>
              <a:t>Works as a pediatric psychologist at Children’s Hospital of Orange </a:t>
            </a:r>
            <a:r>
              <a:rPr lang="en" dirty="0" smtClean="0">
                <a:highlight>
                  <a:schemeClr val="accent1"/>
                </a:highlight>
              </a:rPr>
              <a:t>County, CA</a:t>
            </a:r>
            <a:endParaRPr dirty="0">
              <a:highlight>
                <a:schemeClr val="accent1"/>
              </a:highlight>
            </a:endParaRPr>
          </a:p>
          <a:p>
            <a:pPr marL="457200" lvl="0" indent="-342900" algn="l" rtl="0">
              <a:spcBef>
                <a:spcPts val="0"/>
              </a:spcBef>
              <a:spcAft>
                <a:spcPts val="0"/>
              </a:spcAft>
              <a:buSzPts val="1800"/>
              <a:buChar char="●"/>
            </a:pPr>
            <a:r>
              <a:rPr lang="en" dirty="0">
                <a:highlight>
                  <a:schemeClr val="accent1"/>
                </a:highlight>
              </a:rPr>
              <a:t>She received a combined doctoral degree in Clinical, Counseling, and School Psychology at the University of California, Santa </a:t>
            </a:r>
            <a:r>
              <a:rPr lang="en" dirty="0" smtClean="0">
                <a:highlight>
                  <a:schemeClr val="accent1"/>
                </a:highlight>
              </a:rPr>
              <a:t>Barbara, </a:t>
            </a:r>
            <a:r>
              <a:rPr lang="en" dirty="0">
                <a:highlight>
                  <a:schemeClr val="accent1"/>
                </a:highlight>
              </a:rPr>
              <a:t>and her master’s degree in social welfare at UCLA</a:t>
            </a:r>
            <a:endParaRPr dirty="0">
              <a:highlight>
                <a:schemeClr val="accent1"/>
              </a:highlight>
            </a:endParaRPr>
          </a:p>
          <a:p>
            <a:pPr marL="457200" lvl="0" indent="-342900" algn="l" rtl="0">
              <a:spcBef>
                <a:spcPts val="0"/>
              </a:spcBef>
              <a:spcAft>
                <a:spcPts val="0"/>
              </a:spcAft>
              <a:buSzPts val="1800"/>
              <a:buChar char="●"/>
            </a:pPr>
            <a:r>
              <a:rPr lang="en" dirty="0">
                <a:highlight>
                  <a:schemeClr val="accent1"/>
                </a:highlight>
              </a:rPr>
              <a:t>She identifies as Middle Eastern American (Iranian) </a:t>
            </a:r>
            <a:endParaRPr dirty="0">
              <a:highlight>
                <a:schemeClr val="accent1"/>
              </a:highlight>
            </a:endParaRPr>
          </a:p>
          <a:p>
            <a:pPr marL="0" lvl="0" indent="0" algn="l" rtl="0">
              <a:spcBef>
                <a:spcPts val="1200"/>
              </a:spcBef>
              <a:spcAft>
                <a:spcPts val="1200"/>
              </a:spcAft>
              <a:buNone/>
            </a:pPr>
            <a:endParaRPr dirty="0"/>
          </a:p>
        </p:txBody>
      </p:sp>
      <p:pic>
        <p:nvPicPr>
          <p:cNvPr id="70" name="Google Shape;70;p14"/>
          <p:cNvPicPr preferRelativeResize="0"/>
          <p:nvPr/>
        </p:nvPicPr>
        <p:blipFill>
          <a:blip r:embed="rId3">
            <a:alphaModFix/>
          </a:blip>
          <a:stretch>
            <a:fillRect/>
          </a:stretch>
        </p:blipFill>
        <p:spPr>
          <a:xfrm>
            <a:off x="6891003" y="227225"/>
            <a:ext cx="1941300" cy="2912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009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2"/>
                </a:solidFill>
              </a:rPr>
              <a:t>About the Authors</a:t>
            </a:r>
            <a:endParaRPr>
              <a:solidFill>
                <a:schemeClr val="lt2"/>
              </a:solidFill>
            </a:endParaRPr>
          </a:p>
        </p:txBody>
      </p:sp>
      <p:sp>
        <p:nvSpPr>
          <p:cNvPr id="76" name="Google Shape;76;p15"/>
          <p:cNvSpPr txBox="1">
            <a:spLocks noGrp="1"/>
          </p:cNvSpPr>
          <p:nvPr>
            <p:ph type="body" idx="1"/>
          </p:nvPr>
        </p:nvSpPr>
        <p:spPr>
          <a:xfrm>
            <a:off x="311700" y="16104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a:t>Jeffrey Kashou: </a:t>
            </a:r>
            <a:endParaRPr sz="1900" b="1"/>
          </a:p>
          <a:p>
            <a:pPr marL="457200" lvl="0" indent="-342900" algn="l" rtl="0">
              <a:spcBef>
                <a:spcPts val="1200"/>
              </a:spcBef>
              <a:spcAft>
                <a:spcPts val="0"/>
              </a:spcAft>
              <a:buSzPts val="1800"/>
              <a:buChar char="●"/>
            </a:pPr>
            <a:r>
              <a:rPr lang="en"/>
              <a:t>Works as a marriage and family therapist and is a manager of clinical product and service design for a mental health tech company </a:t>
            </a:r>
            <a:endParaRPr/>
          </a:p>
          <a:p>
            <a:pPr marL="457200" lvl="0" indent="-342900" algn="l" rtl="0">
              <a:spcBef>
                <a:spcPts val="0"/>
              </a:spcBef>
              <a:spcAft>
                <a:spcPts val="0"/>
              </a:spcAft>
              <a:buSzPts val="1800"/>
              <a:buChar char="●"/>
            </a:pPr>
            <a:r>
              <a:rPr lang="en"/>
              <a:t>He identifies as Middle Eastern American (Palestinian)</a:t>
            </a:r>
            <a:endParaRPr/>
          </a:p>
          <a:p>
            <a:pPr marL="457200" lvl="0" indent="-342900" algn="l" rtl="0">
              <a:spcBef>
                <a:spcPts val="0"/>
              </a:spcBef>
              <a:spcAft>
                <a:spcPts val="0"/>
              </a:spcAft>
              <a:buSzPts val="1800"/>
              <a:buChar char="●"/>
            </a:pPr>
            <a:r>
              <a:rPr lang="en"/>
              <a:t>Received his bachelors in Psychology from UCLA</a:t>
            </a:r>
            <a:endParaRPr/>
          </a:p>
          <a:p>
            <a:pPr marL="457200" lvl="0" indent="-342900" algn="l" rtl="0">
              <a:spcBef>
                <a:spcPts val="0"/>
              </a:spcBef>
              <a:spcAft>
                <a:spcPts val="0"/>
              </a:spcAft>
              <a:buSzPts val="1800"/>
              <a:buChar char="●"/>
            </a:pPr>
            <a:r>
              <a:rPr lang="en"/>
              <a:t>Was a graduate teaching assistant at Pepperdine University</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77" name="Google Shape;77;p15"/>
          <p:cNvPicPr preferRelativeResize="0"/>
          <p:nvPr/>
        </p:nvPicPr>
        <p:blipFill>
          <a:blip r:embed="rId3">
            <a:alphaModFix/>
          </a:blip>
          <a:stretch>
            <a:fillRect/>
          </a:stretch>
        </p:blipFill>
        <p:spPr>
          <a:xfrm>
            <a:off x="5713600" y="158075"/>
            <a:ext cx="1949175" cy="194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Awards </a:t>
            </a:r>
            <a:endParaRPr/>
          </a:p>
        </p:txBody>
      </p:sp>
      <p:sp>
        <p:nvSpPr>
          <p:cNvPr id="83" name="Google Shape;83;p16"/>
          <p:cNvSpPr txBox="1">
            <a:spLocks noGrp="1"/>
          </p:cNvSpPr>
          <p:nvPr>
            <p:ph type="body" idx="1"/>
          </p:nvPr>
        </p:nvSpPr>
        <p:spPr>
          <a:xfrm>
            <a:off x="311700" y="1171600"/>
            <a:ext cx="45528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They have yet to receive any awards for </a:t>
            </a:r>
            <a:r>
              <a:rPr lang="en" u="sng"/>
              <a:t>The Proudest Color</a:t>
            </a:r>
            <a:r>
              <a:rPr lang="en"/>
              <a:t> because it is Sheila Modir and Jeffrey Kashou’s first book! </a:t>
            </a:r>
            <a:endParaRPr/>
          </a:p>
          <a:p>
            <a:pPr marL="0" lvl="0" indent="0" algn="l" rtl="0">
              <a:spcBef>
                <a:spcPts val="1200"/>
              </a:spcBef>
              <a:spcAft>
                <a:spcPts val="1200"/>
              </a:spcAft>
              <a:buNone/>
            </a:pPr>
            <a:r>
              <a:rPr lang="en"/>
              <a:t>Although, apart from their literature, Kashou has received the Steve Ambriz Team Excellence Award at the Orange County Health Care Agency in October of 2018.</a:t>
            </a:r>
            <a:endParaRPr/>
          </a:p>
        </p:txBody>
      </p:sp>
      <p:pic>
        <p:nvPicPr>
          <p:cNvPr id="84" name="Google Shape;84;p16"/>
          <p:cNvPicPr preferRelativeResize="0"/>
          <p:nvPr/>
        </p:nvPicPr>
        <p:blipFill>
          <a:blip r:embed="rId3">
            <a:alphaModFix/>
          </a:blip>
          <a:stretch>
            <a:fillRect/>
          </a:stretch>
        </p:blipFill>
        <p:spPr>
          <a:xfrm>
            <a:off x="4768250" y="389600"/>
            <a:ext cx="3974702" cy="26498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2"/>
                </a:solidFill>
              </a:rPr>
              <a:t>Fun Facts</a:t>
            </a:r>
            <a:endParaRPr sz="2700">
              <a:solidFill>
                <a:schemeClr val="lt2"/>
              </a:solidFill>
            </a:endParaRPr>
          </a:p>
        </p:txBody>
      </p:sp>
      <p:sp>
        <p:nvSpPr>
          <p:cNvPr id="90" name="Google Shape;90;p17"/>
          <p:cNvSpPr txBox="1">
            <a:spLocks noGrp="1"/>
          </p:cNvSpPr>
          <p:nvPr>
            <p:ph type="body" idx="1"/>
          </p:nvPr>
        </p:nvSpPr>
        <p:spPr>
          <a:xfrm>
            <a:off x="154425" y="1171600"/>
            <a:ext cx="4949700" cy="3703800"/>
          </a:xfrm>
          <a:prstGeom prst="rect">
            <a:avLst/>
          </a:prstGeom>
        </p:spPr>
        <p:txBody>
          <a:bodyPr spcFirstLastPara="1" wrap="square" lIns="91425" tIns="91425" rIns="91425" bIns="91425" anchor="t" anchorCtr="0">
            <a:normAutofit fontScale="25000" lnSpcReduction="20000"/>
          </a:bodyPr>
          <a:lstStyle/>
          <a:p>
            <a:pPr marL="457200" lvl="0" indent="-328612" algn="l" rtl="0">
              <a:spcBef>
                <a:spcPts val="0"/>
              </a:spcBef>
              <a:spcAft>
                <a:spcPts val="0"/>
              </a:spcAft>
              <a:buSzPct val="100000"/>
              <a:buChar char="-"/>
            </a:pPr>
            <a:r>
              <a:rPr lang="en" sz="6300" u="sng" dirty="0"/>
              <a:t>The Proudest Color</a:t>
            </a:r>
            <a:r>
              <a:rPr lang="en" sz="6300" dirty="0"/>
              <a:t> is their first book and came out </a:t>
            </a:r>
            <a:r>
              <a:rPr lang="en" sz="6300" dirty="0" smtClean="0"/>
              <a:t>September </a:t>
            </a:r>
            <a:r>
              <a:rPr lang="en" sz="6300" dirty="0"/>
              <a:t>14th, 2021</a:t>
            </a:r>
            <a:endParaRPr sz="6300" dirty="0"/>
          </a:p>
          <a:p>
            <a:pPr marL="457200" lvl="0" indent="-328612" algn="l" rtl="0">
              <a:spcBef>
                <a:spcPts val="0"/>
              </a:spcBef>
              <a:spcAft>
                <a:spcPts val="0"/>
              </a:spcAft>
              <a:buSzPct val="100000"/>
              <a:buChar char="-"/>
            </a:pPr>
            <a:r>
              <a:rPr lang="en" sz="6300" dirty="0"/>
              <a:t>Together they advocate for better mental health care policies and did international work at a Red Cross Refugee Asylum in Belgium </a:t>
            </a:r>
            <a:endParaRPr sz="6300" dirty="0"/>
          </a:p>
          <a:p>
            <a:pPr marL="457200" lvl="0" indent="-328612" algn="l" rtl="0">
              <a:spcBef>
                <a:spcPts val="0"/>
              </a:spcBef>
              <a:spcAft>
                <a:spcPts val="0"/>
              </a:spcAft>
              <a:buSzPct val="100000"/>
              <a:buChar char="-"/>
            </a:pPr>
            <a:r>
              <a:rPr lang="en" sz="6300" dirty="0"/>
              <a:t>Sheila Modir and Jeffrey Kashou are working with Disney and FreeForm on how to portray mental health in a responsible way in the media. </a:t>
            </a:r>
            <a:endParaRPr sz="6300" dirty="0"/>
          </a:p>
          <a:p>
            <a:pPr marL="914400" lvl="1" indent="-328612" algn="l" rtl="0">
              <a:spcBef>
                <a:spcPts val="0"/>
              </a:spcBef>
              <a:spcAft>
                <a:spcPts val="0"/>
              </a:spcAft>
              <a:buSzPct val="100000"/>
              <a:buChar char="-"/>
            </a:pPr>
            <a:r>
              <a:rPr lang="en" sz="6300" u="sng" dirty="0">
                <a:solidFill>
                  <a:schemeClr val="hlink"/>
                </a:solidFill>
                <a:hlinkClick r:id="rId3"/>
              </a:rPr>
              <a:t>https://mirrortalkpodcast.com/2021/09/09/dr-sheila-modir-jeff-kashou-on-mental-health-and-reducing-psychological-distress/</a:t>
            </a:r>
            <a:r>
              <a:rPr lang="en" sz="6300" dirty="0"/>
              <a:t> </a:t>
            </a:r>
            <a:endParaRPr sz="6300" dirty="0"/>
          </a:p>
          <a:p>
            <a:pPr marL="1371600" lvl="2" indent="-328612" algn="l" rtl="0">
              <a:spcBef>
                <a:spcPts val="0"/>
              </a:spcBef>
              <a:spcAft>
                <a:spcPts val="0"/>
              </a:spcAft>
              <a:buSzPct val="100000"/>
              <a:buChar char="-"/>
            </a:pPr>
            <a:r>
              <a:rPr lang="en" sz="6300" dirty="0"/>
              <a:t>This is a good resource for learning about the importance of mental health and taking care of yourself</a:t>
            </a:r>
            <a:endParaRPr sz="63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257175" algn="l" rtl="0">
              <a:spcBef>
                <a:spcPts val="1200"/>
              </a:spcBef>
              <a:spcAft>
                <a:spcPts val="0"/>
              </a:spcAft>
              <a:buSzPct val="100000"/>
              <a:buChar char="-"/>
            </a:pPr>
            <a:endParaRPr dirty="0"/>
          </a:p>
          <a:p>
            <a:pPr marL="457200" lvl="0" indent="0" algn="l" rtl="0">
              <a:spcBef>
                <a:spcPts val="1200"/>
              </a:spcBef>
              <a:spcAft>
                <a:spcPts val="1200"/>
              </a:spcAft>
              <a:buNone/>
            </a:pPr>
            <a:endParaRPr dirty="0"/>
          </a:p>
        </p:txBody>
      </p:sp>
      <p:pic>
        <p:nvPicPr>
          <p:cNvPr id="91" name="Google Shape;91;p17"/>
          <p:cNvPicPr preferRelativeResize="0"/>
          <p:nvPr/>
        </p:nvPicPr>
        <p:blipFill rotWithShape="1">
          <a:blip r:embed="rId4">
            <a:alphaModFix/>
          </a:blip>
          <a:srcRect l="475" r="-1731"/>
          <a:stretch/>
        </p:blipFill>
        <p:spPr>
          <a:xfrm>
            <a:off x="5372300" y="907600"/>
            <a:ext cx="3228900" cy="1339324"/>
          </a:xfrm>
          <a:prstGeom prst="rect">
            <a:avLst/>
          </a:prstGeom>
          <a:noFill/>
          <a:ln>
            <a:noFill/>
          </a:ln>
        </p:spPr>
      </p:pic>
      <p:pic>
        <p:nvPicPr>
          <p:cNvPr id="92" name="Google Shape;92;p17"/>
          <p:cNvPicPr preferRelativeResize="0"/>
          <p:nvPr/>
        </p:nvPicPr>
        <p:blipFill>
          <a:blip r:embed="rId5">
            <a:alphaModFix/>
          </a:blip>
          <a:stretch>
            <a:fillRect/>
          </a:stretch>
        </p:blipFill>
        <p:spPr>
          <a:xfrm>
            <a:off x="2052675" y="132350"/>
            <a:ext cx="3473875" cy="990675"/>
          </a:xfrm>
          <a:prstGeom prst="rect">
            <a:avLst/>
          </a:prstGeom>
          <a:noFill/>
          <a:ln>
            <a:noFill/>
          </a:ln>
        </p:spPr>
      </p:pic>
      <p:pic>
        <p:nvPicPr>
          <p:cNvPr id="93" name="Google Shape;93;p17"/>
          <p:cNvPicPr preferRelativeResize="0"/>
          <p:nvPr/>
        </p:nvPicPr>
        <p:blipFill>
          <a:blip r:embed="rId6">
            <a:alphaModFix/>
          </a:blip>
          <a:stretch>
            <a:fillRect/>
          </a:stretch>
        </p:blipFill>
        <p:spPr>
          <a:xfrm>
            <a:off x="5212725" y="2246924"/>
            <a:ext cx="2487475" cy="248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2"/>
                </a:solidFill>
              </a:rPr>
              <a:t>About their Books</a:t>
            </a:r>
            <a:endParaRPr>
              <a:solidFill>
                <a:schemeClr val="lt2"/>
              </a:solidFill>
            </a:endParaRPr>
          </a:p>
        </p:txBody>
      </p:sp>
      <p:sp>
        <p:nvSpPr>
          <p:cNvPr id="99" name="Google Shape;99;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700" dirty="0" smtClean="0"/>
              <a:t>Use </a:t>
            </a:r>
            <a:r>
              <a:rPr lang="en" sz="2700" dirty="0"/>
              <a:t>their book(s) to advocate for diversity, equity, and inclusion and work toward promoting resilience in children by: </a:t>
            </a:r>
            <a:endParaRPr sz="2700" dirty="0"/>
          </a:p>
          <a:p>
            <a:pPr marL="457200" lvl="0" indent="-348615" algn="l" rtl="0">
              <a:spcBef>
                <a:spcPts val="1200"/>
              </a:spcBef>
              <a:spcAft>
                <a:spcPts val="0"/>
              </a:spcAft>
              <a:buSzPct val="100000"/>
              <a:buChar char="-"/>
            </a:pPr>
            <a:r>
              <a:rPr lang="en" sz="2700" dirty="0"/>
              <a:t>Analyzing the impact of racial trauma on mental health, and how the media can portray mental health in a responsible, informative way</a:t>
            </a:r>
            <a:endParaRPr sz="2700" dirty="0"/>
          </a:p>
          <a:p>
            <a:pPr marL="457200" lvl="0" indent="-348615" algn="l" rtl="0">
              <a:spcBef>
                <a:spcPts val="0"/>
              </a:spcBef>
              <a:spcAft>
                <a:spcPts val="0"/>
              </a:spcAft>
              <a:buSzPct val="100000"/>
              <a:buChar char="-"/>
            </a:pPr>
            <a:r>
              <a:rPr lang="en" sz="2700" dirty="0"/>
              <a:t>Giving strategies on how to reduce psychological stress and improve overall well-being of each person </a:t>
            </a:r>
            <a:endParaRPr sz="2700" dirty="0"/>
          </a:p>
          <a:p>
            <a:pPr marL="914400" lvl="1" indent="-348615" algn="l" rtl="0">
              <a:spcBef>
                <a:spcPts val="0"/>
              </a:spcBef>
              <a:spcAft>
                <a:spcPts val="0"/>
              </a:spcAft>
              <a:buSzPct val="100000"/>
              <a:buChar char="-"/>
            </a:pPr>
            <a:r>
              <a:rPr lang="en" sz="2700" u="sng" dirty="0"/>
              <a:t>The Proudest Color</a:t>
            </a:r>
            <a:r>
              <a:rPr lang="en" sz="2700" dirty="0"/>
              <a:t> is about a young black girl who tackles how to feel about the color of her skin because she is different from some other kids, but she finds racial pride as her mother encourages her to be proud of her skin color. </a:t>
            </a:r>
            <a:endParaRPr sz="2700" dirty="0"/>
          </a:p>
          <a:p>
            <a:pPr marL="0" lvl="0" indent="0" algn="l" rtl="0">
              <a:spcBef>
                <a:spcPts val="1200"/>
              </a:spcBef>
              <a:spcAft>
                <a:spcPts val="1200"/>
              </a:spcAft>
              <a:buNone/>
            </a:pP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211050" y="53800"/>
            <a:ext cx="33063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dirty="0">
                <a:solidFill>
                  <a:schemeClr val="lt2"/>
                </a:solidFill>
              </a:rPr>
              <a:t>The Proudest Color</a:t>
            </a:r>
            <a:endParaRPr u="sng" dirty="0">
              <a:solidFill>
                <a:schemeClr val="lt2"/>
              </a:solidFill>
            </a:endParaRPr>
          </a:p>
        </p:txBody>
      </p:sp>
      <p:sp>
        <p:nvSpPr>
          <p:cNvPr id="105" name="Google Shape;105;p19"/>
          <p:cNvSpPr txBox="1">
            <a:spLocks noGrp="1"/>
          </p:cNvSpPr>
          <p:nvPr>
            <p:ph type="body" idx="1"/>
          </p:nvPr>
        </p:nvSpPr>
        <p:spPr>
          <a:xfrm>
            <a:off x="95416" y="586713"/>
            <a:ext cx="5200153" cy="4335143"/>
          </a:xfrm>
          <a:prstGeom prst="rect">
            <a:avLst/>
          </a:prstGeom>
        </p:spPr>
        <p:txBody>
          <a:bodyPr spcFirstLastPara="1" wrap="square" lIns="91425" tIns="91425" rIns="91425" bIns="91425" anchor="t" anchorCtr="0">
            <a:normAutofit fontScale="25000" lnSpcReduction="20000"/>
          </a:bodyPr>
          <a:lstStyle/>
          <a:p>
            <a:pPr marL="457200" lvl="0" indent="-330200" algn="l" rtl="0">
              <a:spcBef>
                <a:spcPts val="0"/>
              </a:spcBef>
              <a:spcAft>
                <a:spcPts val="0"/>
              </a:spcAft>
              <a:buClr>
                <a:srgbClr val="242527"/>
              </a:buClr>
              <a:buSzPct val="100000"/>
              <a:buChar char="-"/>
            </a:pPr>
            <a:r>
              <a:rPr lang="en" sz="8000" dirty="0">
                <a:solidFill>
                  <a:srgbClr val="242527"/>
                </a:solidFill>
              </a:rPr>
              <a:t>Written to help parents and caregivers teach their children how to handle and respond to negative discriminatory messages</a:t>
            </a:r>
            <a:endParaRPr sz="8000" dirty="0">
              <a:solidFill>
                <a:srgbClr val="242527"/>
              </a:solidFill>
            </a:endParaRPr>
          </a:p>
          <a:p>
            <a:pPr marL="457200" lvl="0" indent="-330200" algn="l" rtl="0">
              <a:spcBef>
                <a:spcPts val="0"/>
              </a:spcBef>
              <a:spcAft>
                <a:spcPts val="0"/>
              </a:spcAft>
              <a:buClr>
                <a:srgbClr val="242527"/>
              </a:buClr>
              <a:buSzPct val="100000"/>
              <a:buChar char="-"/>
            </a:pPr>
            <a:r>
              <a:rPr lang="en" sz="8000" dirty="0">
                <a:solidFill>
                  <a:srgbClr val="242527"/>
                </a:solidFill>
              </a:rPr>
              <a:t>Works on instilling cultural pride </a:t>
            </a:r>
            <a:endParaRPr sz="8000" dirty="0">
              <a:solidFill>
                <a:srgbClr val="242527"/>
              </a:solidFill>
            </a:endParaRPr>
          </a:p>
          <a:p>
            <a:pPr marL="457200" lvl="0" indent="-330200" algn="l" rtl="0">
              <a:spcBef>
                <a:spcPts val="0"/>
              </a:spcBef>
              <a:spcAft>
                <a:spcPts val="0"/>
              </a:spcAft>
              <a:buClr>
                <a:srgbClr val="242527"/>
              </a:buClr>
              <a:buSzPct val="100000"/>
              <a:buChar char="-"/>
            </a:pPr>
            <a:r>
              <a:rPr lang="en" sz="8000" dirty="0">
                <a:solidFill>
                  <a:srgbClr val="242527"/>
                </a:solidFill>
              </a:rPr>
              <a:t>Teaches children about racism, race, and identifying emotions </a:t>
            </a:r>
            <a:endParaRPr sz="8000" dirty="0"/>
          </a:p>
          <a:p>
            <a:pPr marL="457200" lvl="0" indent="-330200" algn="l" rtl="0">
              <a:spcBef>
                <a:spcPts val="0"/>
              </a:spcBef>
              <a:spcAft>
                <a:spcPts val="0"/>
              </a:spcAft>
              <a:buSzPct val="100000"/>
              <a:buChar char="-"/>
            </a:pPr>
            <a:r>
              <a:rPr lang="en" sz="8000" dirty="0"/>
              <a:t>Helps readers feel confident in themselves even if they are different from those who surround them, </a:t>
            </a:r>
            <a:r>
              <a:rPr lang="en" sz="8000" dirty="0" smtClean="0"/>
              <a:t>helping </a:t>
            </a:r>
            <a:r>
              <a:rPr lang="en" sz="8000" dirty="0"/>
              <a:t>tackle racial discrimination and how to handle it </a:t>
            </a:r>
            <a:endParaRPr sz="8000" dirty="0"/>
          </a:p>
          <a:p>
            <a:pPr marL="457200" lvl="0" indent="-330200" algn="l" rtl="0">
              <a:spcBef>
                <a:spcPts val="0"/>
              </a:spcBef>
              <a:spcAft>
                <a:spcPts val="0"/>
              </a:spcAft>
              <a:buSzPct val="100000"/>
              <a:buChar char="-"/>
            </a:pPr>
            <a:r>
              <a:rPr lang="en" sz="8000" dirty="0" smtClean="0">
                <a:solidFill>
                  <a:srgbClr val="242527"/>
                </a:solidFill>
              </a:rPr>
              <a:t>A</a:t>
            </a:r>
            <a:r>
              <a:rPr lang="en" sz="8000" dirty="0" smtClean="0">
                <a:solidFill>
                  <a:srgbClr val="242527"/>
                </a:solidFill>
              </a:rPr>
              <a:t>dvocatesfor </a:t>
            </a:r>
            <a:r>
              <a:rPr lang="en" sz="8000" dirty="0">
                <a:solidFill>
                  <a:srgbClr val="242527"/>
                </a:solidFill>
              </a:rPr>
              <a:t>d</a:t>
            </a:r>
            <a:r>
              <a:rPr lang="en" sz="8000" dirty="0"/>
              <a:t>iversity, equity, and inclusion and </a:t>
            </a:r>
            <a:r>
              <a:rPr lang="en" sz="8000" dirty="0" smtClean="0"/>
              <a:t>works </a:t>
            </a:r>
            <a:r>
              <a:rPr lang="en" sz="8000" dirty="0"/>
              <a:t>toward promoting resilience in children</a:t>
            </a:r>
            <a:endParaRPr sz="8000" dirty="0"/>
          </a:p>
          <a:p>
            <a:pPr marL="0" lvl="0" indent="0" algn="l" rtl="0">
              <a:spcBef>
                <a:spcPts val="1200"/>
              </a:spcBef>
              <a:spcAft>
                <a:spcPts val="0"/>
              </a:spcAft>
              <a:buNone/>
            </a:pPr>
            <a:endParaRPr sz="1650" dirty="0"/>
          </a:p>
          <a:p>
            <a:pPr marL="0" lvl="0" indent="0" algn="l" rtl="0">
              <a:spcBef>
                <a:spcPts val="1200"/>
              </a:spcBef>
              <a:spcAft>
                <a:spcPts val="1200"/>
              </a:spcAft>
              <a:buClr>
                <a:schemeClr val="dk1"/>
              </a:buClr>
              <a:buSzPct val="61111"/>
              <a:buFont typeface="Arial"/>
              <a:buNone/>
            </a:pPr>
            <a:endParaRPr dirty="0"/>
          </a:p>
        </p:txBody>
      </p:sp>
      <p:pic>
        <p:nvPicPr>
          <p:cNvPr id="106" name="Google Shape;106;p19"/>
          <p:cNvPicPr preferRelativeResize="0"/>
          <p:nvPr/>
        </p:nvPicPr>
        <p:blipFill>
          <a:blip r:embed="rId3">
            <a:alphaModFix/>
          </a:blip>
          <a:stretch>
            <a:fillRect/>
          </a:stretch>
        </p:blipFill>
        <p:spPr>
          <a:xfrm>
            <a:off x="5559485" y="392206"/>
            <a:ext cx="3416349" cy="4422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lt2"/>
                </a:solidFill>
              </a:rPr>
              <a:t>The Proudest Color</a:t>
            </a:r>
            <a:endParaRPr u="sng">
              <a:solidFill>
                <a:schemeClr val="lt2"/>
              </a:solidFill>
            </a:endParaRPr>
          </a:p>
        </p:txBody>
      </p:sp>
      <p:sp>
        <p:nvSpPr>
          <p:cNvPr id="112" name="Google Shape;112;p20"/>
          <p:cNvSpPr txBox="1">
            <a:spLocks noGrp="1"/>
          </p:cNvSpPr>
          <p:nvPr>
            <p:ph type="body" idx="1"/>
          </p:nvPr>
        </p:nvSpPr>
        <p:spPr>
          <a:xfrm>
            <a:off x="311700" y="1138525"/>
            <a:ext cx="8520600" cy="41448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3410" u="sng" dirty="0">
                <a:solidFill>
                  <a:schemeClr val="hlink"/>
                </a:solidFill>
                <a:hlinkClick r:id="rId3"/>
              </a:rPr>
              <a:t>https://theproudestcolor.com/</a:t>
            </a:r>
            <a:r>
              <a:rPr lang="en" sz="3410" dirty="0"/>
              <a:t> </a:t>
            </a:r>
            <a:endParaRPr sz="3410" dirty="0"/>
          </a:p>
          <a:p>
            <a:pPr marL="0" lvl="0" indent="0" algn="l" rtl="0">
              <a:spcBef>
                <a:spcPts val="1200"/>
              </a:spcBef>
              <a:spcAft>
                <a:spcPts val="0"/>
              </a:spcAft>
              <a:buNone/>
            </a:pPr>
            <a:r>
              <a:rPr lang="en" sz="3410" dirty="0"/>
              <a:t>Website includes many </a:t>
            </a:r>
            <a:r>
              <a:rPr lang="en" sz="3410" dirty="0" smtClean="0"/>
              <a:t>helpful </a:t>
            </a:r>
            <a:r>
              <a:rPr lang="en" sz="3410" dirty="0"/>
              <a:t>resources for parents on how to go about talking to children about race, discrimination, and racial bias. </a:t>
            </a:r>
            <a:endParaRPr sz="3410" dirty="0"/>
          </a:p>
          <a:p>
            <a:pPr marL="457200" lvl="0" indent="-347712" algn="l" rtl="0">
              <a:spcBef>
                <a:spcPts val="1200"/>
              </a:spcBef>
              <a:spcAft>
                <a:spcPts val="0"/>
              </a:spcAft>
              <a:buSzPct val="100000"/>
              <a:buChar char="-"/>
            </a:pPr>
            <a:r>
              <a:rPr lang="en" sz="3410" dirty="0"/>
              <a:t>Articles about how to talk to children about racism</a:t>
            </a:r>
            <a:endParaRPr sz="3410" dirty="0"/>
          </a:p>
          <a:p>
            <a:pPr marL="457200" lvl="0" indent="-347712" algn="l" rtl="0">
              <a:spcBef>
                <a:spcPts val="0"/>
              </a:spcBef>
              <a:spcAft>
                <a:spcPts val="0"/>
              </a:spcAft>
              <a:buSzPct val="100000"/>
              <a:buChar char="-"/>
            </a:pPr>
            <a:r>
              <a:rPr lang="en" sz="3410" dirty="0"/>
              <a:t>Anti racism parenting and family resources </a:t>
            </a:r>
            <a:endParaRPr sz="3410" dirty="0"/>
          </a:p>
          <a:p>
            <a:pPr marL="457200" lvl="0" indent="-347712" algn="l" rtl="0">
              <a:spcBef>
                <a:spcPts val="0"/>
              </a:spcBef>
              <a:spcAft>
                <a:spcPts val="0"/>
              </a:spcAft>
              <a:buSzPct val="100000"/>
              <a:buChar char="-"/>
            </a:pPr>
            <a:r>
              <a:rPr lang="en" sz="3410" dirty="0"/>
              <a:t>Anti racist children’s books</a:t>
            </a:r>
            <a:endParaRPr sz="3410" dirty="0"/>
          </a:p>
          <a:p>
            <a:pPr marL="0" lvl="0" indent="0" algn="l" rtl="0">
              <a:spcBef>
                <a:spcPts val="1200"/>
              </a:spcBef>
              <a:spcAft>
                <a:spcPts val="0"/>
              </a:spcAft>
              <a:buNone/>
            </a:pPr>
            <a:endParaRPr sz="3410" dirty="0"/>
          </a:p>
          <a:p>
            <a:pPr marL="0" lvl="0" indent="0" algn="l" rtl="0">
              <a:spcBef>
                <a:spcPts val="1200"/>
              </a:spcBef>
              <a:spcAft>
                <a:spcPts val="0"/>
              </a:spcAft>
              <a:buNone/>
            </a:pPr>
            <a:r>
              <a:rPr lang="en" sz="3410" dirty="0"/>
              <a:t>100% of au</a:t>
            </a:r>
            <a:r>
              <a:rPr lang="en" sz="3350" dirty="0"/>
              <a:t>thor proceeds fro</a:t>
            </a:r>
            <a:r>
              <a:rPr lang="en" sz="3350" dirty="0">
                <a:solidFill>
                  <a:srgbClr val="242527"/>
                </a:solidFill>
                <a:highlight>
                  <a:schemeClr val="accent1"/>
                </a:highlight>
              </a:rPr>
              <a:t>m </a:t>
            </a:r>
            <a:r>
              <a:rPr lang="en" sz="3350" u="sng" dirty="0">
                <a:solidFill>
                  <a:srgbClr val="242527"/>
                </a:solidFill>
                <a:highlight>
                  <a:schemeClr val="accent1"/>
                </a:highlight>
              </a:rPr>
              <a:t>The Proudest Color</a:t>
            </a:r>
            <a:r>
              <a:rPr lang="en" sz="3350" dirty="0">
                <a:solidFill>
                  <a:srgbClr val="242527"/>
                </a:solidFill>
                <a:highlight>
                  <a:schemeClr val="accent1"/>
                </a:highlight>
              </a:rPr>
              <a:t> are being donated to the American Civil Liberties Union ACL</a:t>
            </a:r>
            <a:r>
              <a:rPr lang="en" sz="3410" dirty="0">
                <a:solidFill>
                  <a:srgbClr val="242527"/>
                </a:solidFill>
                <a:highlight>
                  <a:schemeClr val="accent1"/>
                </a:highlight>
              </a:rPr>
              <a:t>U and other organizations that promote diversity, equity, inclusion, and social</a:t>
            </a:r>
            <a:r>
              <a:rPr lang="en" sz="3410" dirty="0"/>
              <a:t> justice.</a:t>
            </a:r>
            <a:endParaRPr sz="3410" dirty="0"/>
          </a:p>
          <a:p>
            <a:pPr marL="0" marR="152400" lvl="0" indent="0" algn="l" rtl="0">
              <a:spcBef>
                <a:spcPts val="1200"/>
              </a:spcBef>
              <a:spcAft>
                <a:spcPts val="0"/>
              </a:spcAft>
              <a:buNone/>
            </a:pPr>
            <a:endParaRPr sz="1200" dirty="0">
              <a:solidFill>
                <a:srgbClr val="5E5E5E"/>
              </a:solidFill>
              <a:highlight>
                <a:srgbClr val="FFFFFF"/>
              </a:highlight>
              <a:latin typeface="Arial"/>
              <a:ea typeface="Arial"/>
              <a:cs typeface="Arial"/>
              <a:sym typeface="Arial"/>
            </a:endParaRPr>
          </a:p>
          <a:p>
            <a:pPr marL="0" lvl="0" indent="0" algn="l" rtl="0">
              <a:spcBef>
                <a:spcPts val="0"/>
              </a:spcBef>
              <a:spcAft>
                <a:spcPts val="1200"/>
              </a:spcAft>
              <a:buNone/>
            </a:pPr>
            <a:endParaRPr dirty="0"/>
          </a:p>
        </p:txBody>
      </p:sp>
      <p:pic>
        <p:nvPicPr>
          <p:cNvPr id="113" name="Google Shape;113;p20"/>
          <p:cNvPicPr preferRelativeResize="0"/>
          <p:nvPr/>
        </p:nvPicPr>
        <p:blipFill>
          <a:blip r:embed="rId4">
            <a:alphaModFix/>
          </a:blip>
          <a:stretch>
            <a:fillRect/>
          </a:stretch>
        </p:blipFill>
        <p:spPr>
          <a:xfrm>
            <a:off x="3774250" y="268349"/>
            <a:ext cx="1553925" cy="1278220"/>
          </a:xfrm>
          <a:prstGeom prst="rect">
            <a:avLst/>
          </a:prstGeom>
          <a:noFill/>
          <a:ln>
            <a:noFill/>
          </a:ln>
        </p:spPr>
      </p:pic>
      <p:pic>
        <p:nvPicPr>
          <p:cNvPr id="114" name="Google Shape;114;p20"/>
          <p:cNvPicPr preferRelativeResize="0"/>
          <p:nvPr/>
        </p:nvPicPr>
        <p:blipFill>
          <a:blip r:embed="rId5">
            <a:alphaModFix/>
          </a:blip>
          <a:stretch>
            <a:fillRect/>
          </a:stretch>
        </p:blipFill>
        <p:spPr>
          <a:xfrm>
            <a:off x="5642075" y="135475"/>
            <a:ext cx="1386772" cy="1386772"/>
          </a:xfrm>
          <a:prstGeom prst="rect">
            <a:avLst/>
          </a:prstGeom>
          <a:noFill/>
          <a:ln>
            <a:noFill/>
          </a:ln>
        </p:spPr>
      </p:pic>
      <p:pic>
        <p:nvPicPr>
          <p:cNvPr id="115" name="Google Shape;115;p20"/>
          <p:cNvPicPr preferRelativeResize="0"/>
          <p:nvPr/>
        </p:nvPicPr>
        <p:blipFill>
          <a:blip r:embed="rId6">
            <a:alphaModFix/>
          </a:blip>
          <a:stretch>
            <a:fillRect/>
          </a:stretch>
        </p:blipFill>
        <p:spPr>
          <a:xfrm>
            <a:off x="7458150" y="153975"/>
            <a:ext cx="1386775" cy="1386775"/>
          </a:xfrm>
          <a:prstGeom prst="rect">
            <a:avLst/>
          </a:prstGeom>
          <a:noFill/>
          <a:ln>
            <a:noFill/>
          </a:ln>
        </p:spPr>
      </p:pic>
      <p:pic>
        <p:nvPicPr>
          <p:cNvPr id="116" name="Google Shape;116;p20"/>
          <p:cNvPicPr preferRelativeResize="0"/>
          <p:nvPr/>
        </p:nvPicPr>
        <p:blipFill>
          <a:blip r:embed="rId7">
            <a:alphaModFix/>
          </a:blip>
          <a:stretch>
            <a:fillRect/>
          </a:stretch>
        </p:blipFill>
        <p:spPr>
          <a:xfrm>
            <a:off x="6854375" y="1972650"/>
            <a:ext cx="1386775" cy="16858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16860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2"/>
                </a:solidFill>
              </a:rPr>
              <a:t>Reviews on the Book</a:t>
            </a:r>
            <a:endParaRPr>
              <a:solidFill>
                <a:schemeClr val="lt2"/>
              </a:solidFill>
            </a:endParaRPr>
          </a:p>
        </p:txBody>
      </p:sp>
      <p:sp>
        <p:nvSpPr>
          <p:cNvPr id="122" name="Google Shape;122;p21"/>
          <p:cNvSpPr/>
          <p:nvPr/>
        </p:nvSpPr>
        <p:spPr>
          <a:xfrm>
            <a:off x="128325" y="3184350"/>
            <a:ext cx="4906500" cy="1476000"/>
          </a:xfrm>
          <a:prstGeom prst="wedgeRectCallout">
            <a:avLst>
              <a:gd name="adj1" fmla="val 6339"/>
              <a:gd name="adj2" fmla="val 5884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p:nvPr/>
        </p:nvSpPr>
        <p:spPr>
          <a:xfrm>
            <a:off x="76200" y="3260550"/>
            <a:ext cx="4906500" cy="224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lt1"/>
                </a:solidFill>
                <a:highlight>
                  <a:schemeClr val="lt2"/>
                </a:highlight>
                <a:latin typeface="Old Standard TT"/>
                <a:ea typeface="Old Standard TT"/>
                <a:cs typeface="Old Standard TT"/>
                <a:sym typeface="Old Standard TT"/>
              </a:rPr>
              <a:t>"This text is a timely and welcome addition to early childhood classrooms that can be used in lessons on skin color, feelings, kindness, and how words can hurt others."</a:t>
            </a:r>
            <a:endParaRPr sz="1800" b="1">
              <a:solidFill>
                <a:schemeClr val="lt1"/>
              </a:solidFill>
              <a:highlight>
                <a:schemeClr val="lt2"/>
              </a:highlight>
              <a:latin typeface="Old Standard TT"/>
              <a:ea typeface="Old Standard TT"/>
              <a:cs typeface="Old Standard TT"/>
              <a:sym typeface="Old Standard TT"/>
            </a:endParaRPr>
          </a:p>
          <a:p>
            <a:pPr marL="0" lvl="0" indent="0" algn="l" rtl="0">
              <a:lnSpc>
                <a:spcPct val="115000"/>
              </a:lnSpc>
              <a:spcBef>
                <a:spcPts val="1200"/>
              </a:spcBef>
              <a:spcAft>
                <a:spcPts val="0"/>
              </a:spcAft>
              <a:buClr>
                <a:schemeClr val="dk1"/>
              </a:buClr>
              <a:buSzPts val="1100"/>
              <a:buFont typeface="Arial"/>
              <a:buNone/>
            </a:pPr>
            <a:endParaRPr sz="1500">
              <a:solidFill>
                <a:schemeClr val="dk1"/>
              </a:solidFill>
              <a:highlight>
                <a:schemeClr val="accent1"/>
              </a:highlight>
              <a:latin typeface="Old Standard TT"/>
              <a:ea typeface="Old Standard TT"/>
              <a:cs typeface="Old Standard TT"/>
              <a:sym typeface="Old Standard TT"/>
            </a:endParaRPr>
          </a:p>
          <a:p>
            <a:pPr marL="0" lvl="0" indent="0" algn="l" rtl="0">
              <a:spcBef>
                <a:spcPts val="1200"/>
              </a:spcBef>
              <a:spcAft>
                <a:spcPts val="0"/>
              </a:spcAft>
              <a:buNone/>
            </a:pPr>
            <a:endParaRPr>
              <a:latin typeface="Old Standard TT"/>
              <a:ea typeface="Old Standard TT"/>
              <a:cs typeface="Old Standard TT"/>
              <a:sym typeface="Old Standard TT"/>
            </a:endParaRPr>
          </a:p>
        </p:txBody>
      </p:sp>
      <p:sp>
        <p:nvSpPr>
          <p:cNvPr id="124" name="Google Shape;124;p21"/>
          <p:cNvSpPr/>
          <p:nvPr/>
        </p:nvSpPr>
        <p:spPr>
          <a:xfrm>
            <a:off x="128325" y="725550"/>
            <a:ext cx="4640100" cy="2078100"/>
          </a:xfrm>
          <a:prstGeom prst="wedgeRectCallout">
            <a:avLst>
              <a:gd name="adj1" fmla="val -5107"/>
              <a:gd name="adj2" fmla="val 647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txBox="1"/>
          <p:nvPr/>
        </p:nvSpPr>
        <p:spPr>
          <a:xfrm>
            <a:off x="155475" y="725550"/>
            <a:ext cx="4585800" cy="277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lt1"/>
                </a:solidFill>
                <a:highlight>
                  <a:schemeClr val="lt2"/>
                </a:highlight>
                <a:latin typeface="Old Standard TT"/>
                <a:ea typeface="Old Standard TT"/>
                <a:cs typeface="Old Standard TT"/>
                <a:sym typeface="Old Standard TT"/>
              </a:rPr>
              <a:t>"This book provides a helpful jumping-off point for exploring facts, thoughts, and feelings behind racial identity, awareness, and pride. The attractive illustrations are full of personality in vignettes that flesh out the story’s text...A useful tool for digging deeper" </a:t>
            </a:r>
            <a:endParaRPr sz="1700" b="1">
              <a:solidFill>
                <a:schemeClr val="lt1"/>
              </a:solidFill>
              <a:highlight>
                <a:schemeClr val="lt2"/>
              </a:highlight>
              <a:latin typeface="Old Standard TT"/>
              <a:ea typeface="Old Standard TT"/>
              <a:cs typeface="Old Standard TT"/>
              <a:sym typeface="Old Standard TT"/>
            </a:endParaRPr>
          </a:p>
          <a:p>
            <a:pPr marL="0" lvl="0" indent="0" algn="l" rtl="0">
              <a:lnSpc>
                <a:spcPct val="115000"/>
              </a:lnSpc>
              <a:spcBef>
                <a:spcPts val="1200"/>
              </a:spcBef>
              <a:spcAft>
                <a:spcPts val="0"/>
              </a:spcAft>
              <a:buNone/>
            </a:pPr>
            <a:endParaRPr sz="1500">
              <a:solidFill>
                <a:schemeClr val="dk1"/>
              </a:solidFill>
              <a:highlight>
                <a:schemeClr val="accent1"/>
              </a:highlight>
              <a:latin typeface="Old Standard TT"/>
              <a:ea typeface="Old Standard TT"/>
              <a:cs typeface="Old Standard TT"/>
              <a:sym typeface="Old Standard TT"/>
            </a:endParaRPr>
          </a:p>
          <a:p>
            <a:pPr marL="0" lvl="0" indent="0" algn="l" rtl="0">
              <a:spcBef>
                <a:spcPts val="1200"/>
              </a:spcBef>
              <a:spcAft>
                <a:spcPts val="0"/>
              </a:spcAft>
              <a:buNone/>
            </a:pPr>
            <a:endParaRPr>
              <a:latin typeface="Old Standard TT"/>
              <a:ea typeface="Old Standard TT"/>
              <a:cs typeface="Old Standard TT"/>
              <a:sym typeface="Old Standard TT"/>
            </a:endParaRPr>
          </a:p>
        </p:txBody>
      </p:sp>
      <p:sp>
        <p:nvSpPr>
          <p:cNvPr id="126" name="Google Shape;126;p21"/>
          <p:cNvSpPr/>
          <p:nvPr/>
        </p:nvSpPr>
        <p:spPr>
          <a:xfrm>
            <a:off x="5212600" y="404775"/>
            <a:ext cx="3692400" cy="4008300"/>
          </a:xfrm>
          <a:prstGeom prst="wedgeRectCallout">
            <a:avLst>
              <a:gd name="adj1" fmla="val -4815"/>
              <a:gd name="adj2" fmla="val 620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5232350" y="424500"/>
            <a:ext cx="3692400" cy="382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600" b="1">
                <a:solidFill>
                  <a:schemeClr val="lt1"/>
                </a:solidFill>
                <a:highlight>
                  <a:schemeClr val="lt2"/>
                </a:highlight>
                <a:latin typeface="Old Standard TT"/>
                <a:ea typeface="Old Standard TT"/>
                <a:cs typeface="Old Standard TT"/>
                <a:sym typeface="Old Standard TT"/>
              </a:rPr>
              <a:t>“This book is so special and I'm so happy I purchased it. Are you wondering how to talk to your child about discrimination without scaring them? How to talk about self-love and being comfortable with their skin and culture in a society that tells them they're less than? Not only does this book help children connect to their feelings, it presents options for parents who want to help their children understand the world around them while loving who they are!” </a:t>
            </a:r>
            <a:endParaRPr sz="1500" b="1">
              <a:solidFill>
                <a:schemeClr val="lt1"/>
              </a:solidFill>
              <a:highlight>
                <a:schemeClr val="lt2"/>
              </a:highlight>
              <a:latin typeface="Old Standard TT"/>
              <a:ea typeface="Old Standard TT"/>
              <a:cs typeface="Old Standard TT"/>
              <a:sym typeface="Old Standard TT"/>
            </a:endParaRPr>
          </a:p>
        </p:txBody>
      </p:sp>
      <p:sp>
        <p:nvSpPr>
          <p:cNvPr id="128" name="Google Shape;128;p21"/>
          <p:cNvSpPr txBox="1"/>
          <p:nvPr/>
        </p:nvSpPr>
        <p:spPr>
          <a:xfrm>
            <a:off x="6827350" y="4388875"/>
            <a:ext cx="1852500" cy="1120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600" b="1">
                <a:solidFill>
                  <a:schemeClr val="dk1"/>
                </a:solidFill>
                <a:highlight>
                  <a:schemeClr val="accent1"/>
                </a:highlight>
                <a:latin typeface="Old Standard TT"/>
                <a:ea typeface="Old Standard TT"/>
                <a:cs typeface="Old Standard TT"/>
                <a:sym typeface="Old Standard TT"/>
              </a:rPr>
              <a:t>An amazon review from a mother</a:t>
            </a:r>
            <a:endParaRPr sz="1600" b="1">
              <a:solidFill>
                <a:schemeClr val="dk1"/>
              </a:solidFill>
              <a:highlight>
                <a:schemeClr val="accent1"/>
              </a:highlight>
              <a:latin typeface="Old Standard TT"/>
              <a:ea typeface="Old Standard TT"/>
              <a:cs typeface="Old Standard TT"/>
              <a:sym typeface="Old Standard TT"/>
            </a:endParaRPr>
          </a:p>
          <a:p>
            <a:pPr marL="0" lvl="0" indent="0" algn="l" rtl="0">
              <a:spcBef>
                <a:spcPts val="1200"/>
              </a:spcBef>
              <a:spcAft>
                <a:spcPts val="0"/>
              </a:spcAft>
              <a:buNone/>
            </a:pPr>
            <a:endParaRPr>
              <a:latin typeface="Old Standard TT"/>
              <a:ea typeface="Old Standard TT"/>
              <a:cs typeface="Old Standard TT"/>
              <a:sym typeface="Old Standard TT"/>
            </a:endParaRPr>
          </a:p>
        </p:txBody>
      </p:sp>
      <p:sp>
        <p:nvSpPr>
          <p:cNvPr id="129" name="Google Shape;129;p21"/>
          <p:cNvSpPr txBox="1"/>
          <p:nvPr/>
        </p:nvSpPr>
        <p:spPr>
          <a:xfrm>
            <a:off x="2290400" y="2808900"/>
            <a:ext cx="21621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700" b="1">
                <a:solidFill>
                  <a:schemeClr val="dk1"/>
                </a:solidFill>
                <a:highlight>
                  <a:schemeClr val="accent1"/>
                </a:highlight>
                <a:latin typeface="Old Standard TT"/>
                <a:ea typeface="Old Standard TT"/>
                <a:cs typeface="Old Standard TT"/>
                <a:sym typeface="Old Standard TT"/>
              </a:rPr>
              <a:t>Kirkus Reviews</a:t>
            </a:r>
            <a:endParaRPr>
              <a:solidFill>
                <a:schemeClr val="dk1"/>
              </a:solidFill>
              <a:highlight>
                <a:schemeClr val="accent1"/>
              </a:highlight>
              <a:latin typeface="Old Standard TT"/>
              <a:ea typeface="Old Standard TT"/>
              <a:cs typeface="Old Standard TT"/>
              <a:sym typeface="Old Standard TT"/>
            </a:endParaRPr>
          </a:p>
        </p:txBody>
      </p:sp>
      <p:sp>
        <p:nvSpPr>
          <p:cNvPr id="130" name="Google Shape;130;p21"/>
          <p:cNvSpPr txBox="1"/>
          <p:nvPr/>
        </p:nvSpPr>
        <p:spPr>
          <a:xfrm>
            <a:off x="1528025" y="4652650"/>
            <a:ext cx="18525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dk1"/>
                </a:solidFill>
                <a:highlight>
                  <a:schemeClr val="accent1"/>
                </a:highlight>
                <a:latin typeface="Old Standard TT"/>
                <a:ea typeface="Old Standard TT"/>
                <a:cs typeface="Old Standard TT"/>
                <a:sym typeface="Old Standard TT"/>
              </a:rPr>
              <a:t>Booklist</a:t>
            </a:r>
            <a:endParaRPr>
              <a:solidFill>
                <a:schemeClr val="dk1"/>
              </a:solidFill>
              <a:highlight>
                <a:schemeClr val="accent1"/>
              </a:highlight>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On-screen Show (16:9)</PresentationFormat>
  <Paragraphs>69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Old Standard TT</vt:lpstr>
      <vt:lpstr>Paperback</vt:lpstr>
      <vt:lpstr>Sheila Modir and  Jeffrey Kashou:   The Proudest Color</vt:lpstr>
      <vt:lpstr>About the Authors</vt:lpstr>
      <vt:lpstr>About the Authors</vt:lpstr>
      <vt:lpstr>Awards </vt:lpstr>
      <vt:lpstr>Fun Facts</vt:lpstr>
      <vt:lpstr>About their Books</vt:lpstr>
      <vt:lpstr>The Proudest Color</vt:lpstr>
      <vt:lpstr>The Proudest Color</vt:lpstr>
      <vt:lpstr>Reviews on the Book</vt:lpstr>
      <vt:lpstr>Why should students read this book?</vt:lpstr>
      <vt:lpstr>Discussion Questions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Sheila Modir and  Jeffrey Kashou:   The Proudest Color</dc:title>
  <dc:creator>Bridget Monroe Dalton</dc:creator>
  <cp:lastModifiedBy>Bridget Monroe Dalton</cp:lastModifiedBy>
  <cp:revision>1</cp:revision>
  <dcterms:modified xsi:type="dcterms:W3CDTF">2021-11-08T14:14:12Z</dcterms:modified>
</cp:coreProperties>
</file>