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italic r:id="rId18"/>
      <p:boldItalic r:id="rId19"/>
    </p:embeddedFont>
    <p:embeddedFont>
      <p:font typeface="Oswal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jewellparkerrhodes.com/children/meet-jewel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60bbeb4f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60bbeb4f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60bbeb4f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60bbeb4f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384afa07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384afa07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384afa07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384afa07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60bbeb4f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60bbeb4f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http://jewellparkerrhodes.com/children/meet-jewell/</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60bbeb4f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60bbeb4f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384afa0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384afa0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60bbeb4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60bbeb4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https://jewellparkerrhodes.com/adult/about/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60bbeb4f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60bbeb4f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60bbeb4f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60bbeb4f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60bbeb4f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60bbeb4f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60bbeb4f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60bbeb4f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jewellparkerrhodes.com/children/jewell-parker-rhodes-on-diversity-and-character-driven-stor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iversebooks.org/qa-with-dr-jewell-parker-rhodes-paradise-on-fire/" TargetMode="External"/><Relationship Id="rId4" Type="http://schemas.openxmlformats.org/officeDocument/2006/relationships/hyperlink" Target="https://elenareads.com/2020/07/23/discrimination-racism-are-central-themes-in-jewell-parker-rhodes-books/#:~:text=Discrimination%2C%20Racism%20Are%20Central%20Themes%20In%20Jewell%20Parker%20Rhodes%20Books,-Posted%20by%20elenareads&amp;text=Dr.,even%20started%20writing%20her%20ow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mages-na.ssl-images-amazon.com/images/I/61+PwRjuTIL.jp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Jewell Parker Rhodes</a:t>
            </a:r>
            <a:endParaRPr/>
          </a:p>
          <a:p>
            <a:pPr marL="0" lvl="0" indent="0" algn="ctr" rtl="0">
              <a:spcBef>
                <a:spcPts val="0"/>
              </a:spcBef>
              <a:spcAft>
                <a:spcPts val="0"/>
              </a:spcAft>
              <a:buNone/>
            </a:pPr>
            <a:r>
              <a:rPr lang="en" sz="3000"/>
              <a:t>Author Guide</a:t>
            </a:r>
            <a:endParaRPr sz="3000"/>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100"/>
              <a:t>Work by Abigail Bonanotte and Grace Garnich </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Discussion Questions to Spark Conversation </a:t>
            </a:r>
            <a:endParaRPr/>
          </a:p>
        </p:txBody>
      </p:sp>
      <p:sp>
        <p:nvSpPr>
          <p:cNvPr id="131" name="Google Shape;131;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How was Addy seen as an eagle and why is this an important theme in the book?</a:t>
            </a:r>
            <a:endParaRPr/>
          </a:p>
          <a:p>
            <a:pPr marL="0" lvl="0" indent="0" algn="l" rtl="0">
              <a:lnSpc>
                <a:spcPct val="115000"/>
              </a:lnSpc>
              <a:spcBef>
                <a:spcPts val="1200"/>
              </a:spcBef>
              <a:spcAft>
                <a:spcPts val="0"/>
              </a:spcAft>
              <a:buNone/>
            </a:pPr>
            <a:endParaRPr/>
          </a:p>
          <a:p>
            <a:pPr marL="457200" lvl="0" indent="-342900" algn="l" rtl="0">
              <a:lnSpc>
                <a:spcPct val="115000"/>
              </a:lnSpc>
              <a:spcBef>
                <a:spcPts val="1200"/>
              </a:spcBef>
              <a:spcAft>
                <a:spcPts val="0"/>
              </a:spcAft>
              <a:buSzPts val="1800"/>
              <a:buChar char="●"/>
            </a:pPr>
            <a:r>
              <a:rPr lang="en"/>
              <a:t>How did Addy grow in the book and who/what helped her?</a:t>
            </a:r>
            <a:endParaRPr/>
          </a:p>
          <a:p>
            <a:pPr marL="457200" lvl="0" indent="0" algn="l" rtl="0">
              <a:lnSpc>
                <a:spcPct val="115000"/>
              </a:lnSpc>
              <a:spcBef>
                <a:spcPts val="1200"/>
              </a:spcBef>
              <a:spcAft>
                <a:spcPts val="0"/>
              </a:spcAft>
              <a:buNone/>
            </a:pPr>
            <a:endParaRPr/>
          </a:p>
          <a:p>
            <a:pPr marL="457200" lvl="0" indent="-342900" algn="l" rtl="0">
              <a:lnSpc>
                <a:spcPct val="115000"/>
              </a:lnSpc>
              <a:spcBef>
                <a:spcPts val="1200"/>
              </a:spcBef>
              <a:spcAft>
                <a:spcPts val="0"/>
              </a:spcAft>
              <a:buSzPts val="1800"/>
              <a:buChar char="●"/>
            </a:pPr>
            <a:r>
              <a:rPr lang="en"/>
              <a:t>How did Rhodes incorporate modern issues into the book and why do you think she did?</a:t>
            </a:r>
            <a:endParaRPr/>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u="sng">
                <a:solidFill>
                  <a:schemeClr val="lt1"/>
                </a:solidFill>
              </a:rPr>
              <a:t>Sources </a:t>
            </a:r>
            <a:endParaRPr u="sng">
              <a:solidFill>
                <a:schemeClr val="lt1"/>
              </a:solidFill>
            </a:endParaRPr>
          </a:p>
        </p:txBody>
      </p:sp>
      <p:sp>
        <p:nvSpPr>
          <p:cNvPr id="137" name="Google Shape;137;p2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Clr>
                <a:schemeClr val="lt1"/>
              </a:buClr>
              <a:buSzPct val="100000"/>
              <a:buAutoNum type="arabicPeriod"/>
            </a:pPr>
            <a:r>
              <a:rPr lang="en">
                <a:solidFill>
                  <a:schemeClr val="lt1"/>
                </a:solidFill>
              </a:rPr>
              <a:t>-</a:t>
            </a:r>
            <a:r>
              <a:rPr lang="en">
                <a:solidFill>
                  <a:schemeClr val="lt1"/>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http://jewellparkerrhodes.com/children/jewell-parker-rhodes-on-diversity-and-character-driven-stories/</a:t>
            </a:r>
            <a:endParaRPr>
              <a:solidFill>
                <a:schemeClr val="lt1"/>
              </a:solidFill>
            </a:endParaRPr>
          </a:p>
          <a:p>
            <a:pPr marL="457200" lvl="0" indent="-334327" algn="l" rtl="0">
              <a:spcBef>
                <a:spcPts val="0"/>
              </a:spcBef>
              <a:spcAft>
                <a:spcPts val="0"/>
              </a:spcAft>
              <a:buClr>
                <a:schemeClr val="lt1"/>
              </a:buClr>
              <a:buSzPct val="100000"/>
              <a:buAutoNum type="arabicPeriod"/>
            </a:pPr>
            <a:r>
              <a:rPr lang="en">
                <a:solidFill>
                  <a:schemeClr val="lt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lenareads.com/2020/07/23/discrimination-racism-are-central-themes-in-jewell-parker-rhodes-books/#:~:text=Discrimination%2C%20Racism%20Are%20Central%20Themes%20In%20Jewell%20Parker%20Rhodes%20Books,-Posted%20by%20elenareads&amp;text=Dr.,even%20started%20writing%20her%20own</a:t>
            </a:r>
            <a:r>
              <a:rPr lang="en">
                <a:solidFill>
                  <a:schemeClr val="lt1"/>
                </a:solidFill>
              </a:rPr>
              <a:t>!</a:t>
            </a:r>
            <a:endParaRPr>
              <a:solidFill>
                <a:schemeClr val="lt1"/>
              </a:solidFill>
            </a:endParaRPr>
          </a:p>
          <a:p>
            <a:pPr marL="457200" lvl="0" indent="-334327" algn="l" rtl="0">
              <a:spcBef>
                <a:spcPts val="0"/>
              </a:spcBef>
              <a:spcAft>
                <a:spcPts val="0"/>
              </a:spcAft>
              <a:buClr>
                <a:schemeClr val="lt1"/>
              </a:buClr>
              <a:buSzPct val="100000"/>
              <a:buAutoNum type="arabicPeriod"/>
            </a:pPr>
            <a:r>
              <a:rPr lang="en">
                <a:solidFill>
                  <a:schemeClr val="lt1"/>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https://diversebooks.org/qa-with-dr-jewell-parker-rhodes-paradise-on-fire/</a:t>
            </a:r>
            <a:r>
              <a:rPr lang="en">
                <a:solidFill>
                  <a:schemeClr val="lt1"/>
                </a:solidFill>
              </a:rPr>
              <a:t> </a:t>
            </a:r>
            <a:endParaRPr>
              <a:solidFill>
                <a:schemeClr val="lt1"/>
              </a:solidFill>
            </a:endParaRPr>
          </a:p>
          <a:p>
            <a:pPr marL="457200" lvl="0" indent="-334327" algn="l" rtl="0">
              <a:spcBef>
                <a:spcPts val="0"/>
              </a:spcBef>
              <a:spcAft>
                <a:spcPts val="0"/>
              </a:spcAft>
              <a:buClr>
                <a:schemeClr val="lt1"/>
              </a:buClr>
              <a:buSzPct val="100000"/>
              <a:buAutoNum type="arabicPeriod"/>
            </a:pPr>
            <a:r>
              <a:rPr lang="en">
                <a:solidFill>
                  <a:schemeClr val="lt1"/>
                </a:solidFill>
              </a:rPr>
              <a:t>http://jewellparkerrhodes.com/children/books/paradise-on-fire/</a:t>
            </a:r>
            <a:endParaRPr>
              <a:solidFill>
                <a:schemeClr val="lt1"/>
              </a:solidFill>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lt1"/>
                </a:solidFill>
              </a:rPr>
              <a:t>Image Sources</a:t>
            </a:r>
            <a:r>
              <a:rPr lang="en"/>
              <a:t> </a:t>
            </a:r>
            <a:endParaRPr/>
          </a:p>
        </p:txBody>
      </p:sp>
      <p:sp>
        <p:nvSpPr>
          <p:cNvPr id="143" name="Google Shape;143;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highlight>
                  <a:schemeClr val="lt1"/>
                </a:highlight>
              </a:rPr>
              <a:t>Image 1  https://www.publishersweekly.com/images/data/ARTICLE_PHOTO/photo/000/031/31838-1.JPG </a:t>
            </a:r>
            <a:endParaRPr>
              <a:highlight>
                <a:schemeClr val="lt1"/>
              </a:highlight>
            </a:endParaRPr>
          </a:p>
          <a:p>
            <a:pPr marL="0" lvl="0" indent="0" algn="l" rtl="0">
              <a:spcBef>
                <a:spcPts val="1200"/>
              </a:spcBef>
              <a:spcAft>
                <a:spcPts val="0"/>
              </a:spcAft>
              <a:buNone/>
            </a:pPr>
            <a:r>
              <a:rPr lang="en">
                <a:highlight>
                  <a:schemeClr val="lt1"/>
                </a:highlight>
              </a:rPr>
              <a:t>Image 2 </a:t>
            </a:r>
            <a:endParaRPr>
              <a:highlight>
                <a:schemeClr val="lt1"/>
              </a:highlight>
            </a:endParaRPr>
          </a:p>
          <a:p>
            <a:pPr marL="0" lvl="0" indent="0" algn="l" rtl="0">
              <a:spcBef>
                <a:spcPts val="1200"/>
              </a:spcBef>
              <a:spcAft>
                <a:spcPts val="0"/>
              </a:spcAft>
              <a:buNone/>
            </a:pPr>
            <a:r>
              <a:rPr lang="en" u="sng">
                <a:solidFill>
                  <a:schemeClr val="hlink"/>
                </a:solidFill>
                <a:highlight>
                  <a:schemeClr val="lt1"/>
                </a:highlight>
                <a:hlinkClick r:id="rId3"/>
              </a:rPr>
              <a:t>https://images-na.ssl-images-amazon.com/images/I/61+PwRjuTIL.jpg</a:t>
            </a:r>
            <a:endParaRPr>
              <a:highlight>
                <a:schemeClr val="lt1"/>
              </a:highlight>
            </a:endParaRPr>
          </a:p>
          <a:p>
            <a:pPr marL="0" lvl="0" indent="0" algn="l" rtl="0">
              <a:spcBef>
                <a:spcPts val="1200"/>
              </a:spcBef>
              <a:spcAft>
                <a:spcPts val="0"/>
              </a:spcAft>
              <a:buNone/>
            </a:pPr>
            <a:r>
              <a:rPr lang="en">
                <a:highlight>
                  <a:schemeClr val="lt1"/>
                </a:highlight>
              </a:rPr>
              <a:t>Image 3 </a:t>
            </a:r>
            <a:endParaRPr>
              <a:highlight>
                <a:schemeClr val="lt1"/>
              </a:highlight>
            </a:endParaRPr>
          </a:p>
          <a:p>
            <a:pPr marL="0" lvl="0" indent="0" algn="l" rtl="0">
              <a:spcBef>
                <a:spcPts val="1200"/>
              </a:spcBef>
              <a:spcAft>
                <a:spcPts val="1200"/>
              </a:spcAft>
              <a:buNone/>
            </a:pPr>
            <a:r>
              <a:rPr lang="en">
                <a:highlight>
                  <a:schemeClr val="lt1"/>
                </a:highlight>
              </a:rPr>
              <a:t>https://i.gr-assets.com/images/S/compressed.photo.goodreads.com/books/1513608390i/34647324._UY630_SR1200,630_.jpg</a:t>
            </a:r>
            <a:endParaRPr>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lt1"/>
                </a:solidFill>
              </a:rPr>
              <a:t>Image Sources</a:t>
            </a:r>
            <a:endParaRPr>
              <a:solidFill>
                <a:schemeClr val="lt1"/>
              </a:solidFill>
            </a:endParaRPr>
          </a:p>
        </p:txBody>
      </p:sp>
      <p:sp>
        <p:nvSpPr>
          <p:cNvPr id="149" name="Google Shape;149;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highlight>
                  <a:schemeClr val="lt1"/>
                </a:highlight>
              </a:rPr>
              <a:t>Image 4 </a:t>
            </a:r>
            <a:endParaRPr>
              <a:highlight>
                <a:schemeClr val="lt1"/>
              </a:highlight>
            </a:endParaRPr>
          </a:p>
          <a:p>
            <a:pPr marL="0" lvl="0" indent="0" algn="l" rtl="0">
              <a:spcBef>
                <a:spcPts val="1200"/>
              </a:spcBef>
              <a:spcAft>
                <a:spcPts val="0"/>
              </a:spcAft>
              <a:buNone/>
            </a:pPr>
            <a:r>
              <a:rPr lang="en">
                <a:highlight>
                  <a:schemeClr val="lt1"/>
                </a:highlight>
              </a:rPr>
              <a:t>https://images-na.ssl-images-amazon.com/images/I/51IKhcfqoBS._SX342_BO1,204,203,200_.jpg</a:t>
            </a:r>
            <a:endParaRPr>
              <a:highlight>
                <a:schemeClr val="lt1"/>
              </a:highlight>
            </a:endParaRPr>
          </a:p>
          <a:p>
            <a:pPr marL="0" lvl="0" indent="0" algn="l" rtl="0">
              <a:spcBef>
                <a:spcPts val="1200"/>
              </a:spcBef>
              <a:spcAft>
                <a:spcPts val="0"/>
              </a:spcAft>
              <a:buNone/>
            </a:pPr>
            <a:r>
              <a:rPr lang="en">
                <a:highlight>
                  <a:schemeClr val="lt1"/>
                </a:highlight>
              </a:rPr>
              <a:t>Image 5 </a:t>
            </a:r>
            <a:endParaRPr>
              <a:highlight>
                <a:schemeClr val="lt1"/>
              </a:highlight>
            </a:endParaRPr>
          </a:p>
          <a:p>
            <a:pPr marL="0" lvl="0" indent="0" algn="l" rtl="0">
              <a:spcBef>
                <a:spcPts val="1200"/>
              </a:spcBef>
              <a:spcAft>
                <a:spcPts val="0"/>
              </a:spcAft>
              <a:buNone/>
            </a:pPr>
            <a:r>
              <a:rPr lang="en">
                <a:highlight>
                  <a:schemeClr val="lt1"/>
                </a:highlight>
              </a:rPr>
              <a:t>https://images-na.ssl-images-amazon.com/images/I/81-F0n9yrML.jpg</a:t>
            </a:r>
            <a:endParaRPr>
              <a:highlight>
                <a:schemeClr val="lt1"/>
              </a:highlight>
            </a:endParaRPr>
          </a:p>
          <a:p>
            <a:pPr marL="0" lvl="0" indent="0" algn="l" rtl="0">
              <a:spcBef>
                <a:spcPts val="1200"/>
              </a:spcBef>
              <a:spcAft>
                <a:spcPts val="0"/>
              </a:spcAft>
              <a:buNone/>
            </a:pPr>
            <a:r>
              <a:rPr lang="en">
                <a:highlight>
                  <a:schemeClr val="lt1"/>
                </a:highlight>
              </a:rPr>
              <a:t>Image 6 </a:t>
            </a:r>
            <a:endParaRPr>
              <a:highlight>
                <a:schemeClr val="lt1"/>
              </a:highlight>
            </a:endParaRPr>
          </a:p>
          <a:p>
            <a:pPr marL="0" lvl="0" indent="0" algn="l" rtl="0">
              <a:spcBef>
                <a:spcPts val="1200"/>
              </a:spcBef>
              <a:spcAft>
                <a:spcPts val="0"/>
              </a:spcAft>
              <a:buNone/>
            </a:pPr>
            <a:r>
              <a:rPr lang="en">
                <a:highlight>
                  <a:schemeClr val="lt1"/>
                </a:highlight>
              </a:rPr>
              <a:t>https://images.axios.com/Q4FvBVZEXSpUrXypRjJc8dVQOOE=/0x190:1920x1270/1920x1080/2018/11/10/1541822005727.jpg</a:t>
            </a:r>
            <a:endParaRPr>
              <a:highlight>
                <a:schemeClr val="lt1"/>
              </a:highlight>
            </a:endParaRPr>
          </a:p>
          <a:p>
            <a:pPr marL="0" lvl="0" indent="0" algn="l" rtl="0">
              <a:spcBef>
                <a:spcPts val="1200"/>
              </a:spcBef>
              <a:spcAft>
                <a:spcPts val="1200"/>
              </a:spcAft>
              <a:buNone/>
            </a:pP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265500" y="93400"/>
            <a:ext cx="4045200" cy="1345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u="sng">
                <a:solidFill>
                  <a:schemeClr val="lt1"/>
                </a:solidFill>
              </a:rPr>
              <a:t>About Jewell Parker Rhodes </a:t>
            </a:r>
            <a:endParaRPr u="sng">
              <a:solidFill>
                <a:schemeClr val="lt1"/>
              </a:solidFill>
            </a:endParaRPr>
          </a:p>
        </p:txBody>
      </p:sp>
      <p:pic>
        <p:nvPicPr>
          <p:cNvPr id="69" name="Google Shape;69;p14"/>
          <p:cNvPicPr preferRelativeResize="0"/>
          <p:nvPr/>
        </p:nvPicPr>
        <p:blipFill>
          <a:blip r:embed="rId3">
            <a:alphaModFix/>
          </a:blip>
          <a:stretch>
            <a:fillRect/>
          </a:stretch>
        </p:blipFill>
        <p:spPr>
          <a:xfrm>
            <a:off x="5338750" y="728062"/>
            <a:ext cx="2938125" cy="3687375"/>
          </a:xfrm>
          <a:prstGeom prst="rect">
            <a:avLst/>
          </a:prstGeom>
          <a:noFill/>
          <a:ln>
            <a:noFill/>
          </a:ln>
        </p:spPr>
      </p:pic>
      <p:sp>
        <p:nvSpPr>
          <p:cNvPr id="70" name="Google Shape;70;p14"/>
          <p:cNvSpPr txBox="1">
            <a:spLocks noGrp="1"/>
          </p:cNvSpPr>
          <p:nvPr>
            <p:ph type="subTitle" idx="1"/>
          </p:nvPr>
        </p:nvSpPr>
        <p:spPr>
          <a:xfrm>
            <a:off x="265500" y="1468826"/>
            <a:ext cx="4045200" cy="134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t>Jewell Parker Rhodes was born in 1954 in Pittsburgh, Pennsylvania. She had received her </a:t>
            </a:r>
            <a:r>
              <a:rPr lang="en" sz="1400" dirty="0" smtClean="0"/>
              <a:t>Bachelors </a:t>
            </a:r>
            <a:r>
              <a:rPr lang="en" sz="1400" dirty="0"/>
              <a:t>of Arts in Drama Criticism, a Master of Arts in English, and a Doctor of Arts in English from Carnegie Mellon University. She has published 7 children's novels and 6 adult novels throughout her career. Today Jewell lives in Seattle, </a:t>
            </a:r>
            <a:r>
              <a:rPr lang="en" sz="1400" dirty="0" smtClean="0"/>
              <a:t>Washington, </a:t>
            </a:r>
            <a:r>
              <a:rPr lang="en" sz="1400" dirty="0"/>
              <a:t>with her Toy Aussie Sheepdogs.</a:t>
            </a:r>
            <a:endParaRPr sz="1400" dirty="0"/>
          </a:p>
          <a:p>
            <a:pPr marL="0" lvl="0" indent="0" algn="ctr" rtl="0">
              <a:spcBef>
                <a:spcPts val="12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Rhode’s Books</a:t>
            </a:r>
            <a:endParaRPr/>
          </a:p>
        </p:txBody>
      </p:sp>
      <p:sp>
        <p:nvSpPr>
          <p:cNvPr id="76" name="Google Shape;76;p15"/>
          <p:cNvSpPr txBox="1">
            <a:spLocks noGrp="1"/>
          </p:cNvSpPr>
          <p:nvPr>
            <p:ph type="body" idx="1"/>
          </p:nvPr>
        </p:nvSpPr>
        <p:spPr>
          <a:xfrm>
            <a:off x="311700" y="1468825"/>
            <a:ext cx="4075800" cy="3431100"/>
          </a:xfrm>
          <a:prstGeom prst="rect">
            <a:avLst/>
          </a:prstGeom>
        </p:spPr>
        <p:txBody>
          <a:bodyPr spcFirstLastPara="1" wrap="square" lIns="91425" tIns="91425" rIns="91425" bIns="91425" anchor="t" anchorCtr="0">
            <a:normAutofit fontScale="55000" lnSpcReduction="20000"/>
          </a:bodyPr>
          <a:lstStyle/>
          <a:p>
            <a:pPr marL="457200" lvl="0" indent="-329644" algn="l" rtl="0">
              <a:spcBef>
                <a:spcPts val="0"/>
              </a:spcBef>
              <a:spcAft>
                <a:spcPts val="0"/>
              </a:spcAft>
              <a:buSzPct val="100000"/>
              <a:buChar char="●"/>
            </a:pPr>
            <a:r>
              <a:rPr lang="en" sz="3350"/>
              <a:t>Ghost Boys </a:t>
            </a:r>
            <a:endParaRPr sz="3350"/>
          </a:p>
          <a:p>
            <a:pPr marL="457200" lvl="0" indent="-329644" algn="l" rtl="0">
              <a:spcBef>
                <a:spcPts val="0"/>
              </a:spcBef>
              <a:spcAft>
                <a:spcPts val="0"/>
              </a:spcAft>
              <a:buSzPct val="100000"/>
              <a:buChar char="●"/>
            </a:pPr>
            <a:r>
              <a:rPr lang="en" sz="3350"/>
              <a:t>Towers Falling </a:t>
            </a:r>
            <a:endParaRPr sz="3350"/>
          </a:p>
          <a:p>
            <a:pPr marL="457200" lvl="0" indent="-329644" algn="l" rtl="0">
              <a:spcBef>
                <a:spcPts val="0"/>
              </a:spcBef>
              <a:spcAft>
                <a:spcPts val="0"/>
              </a:spcAft>
              <a:buSzPct val="100000"/>
              <a:buChar char="●"/>
            </a:pPr>
            <a:r>
              <a:rPr lang="en" sz="3350"/>
              <a:t>Ninth Ward </a:t>
            </a:r>
            <a:endParaRPr sz="3350"/>
          </a:p>
          <a:p>
            <a:pPr marL="457200" lvl="0" indent="-329644" algn="l" rtl="0">
              <a:spcBef>
                <a:spcPts val="0"/>
              </a:spcBef>
              <a:spcAft>
                <a:spcPts val="0"/>
              </a:spcAft>
              <a:buSzPct val="100000"/>
              <a:buChar char="●"/>
            </a:pPr>
            <a:r>
              <a:rPr lang="en" sz="3350"/>
              <a:t>Black Brother, Black Brother</a:t>
            </a:r>
            <a:endParaRPr sz="3350"/>
          </a:p>
          <a:p>
            <a:pPr marL="457200" lvl="0" indent="-329644" algn="l" rtl="0">
              <a:spcBef>
                <a:spcPts val="0"/>
              </a:spcBef>
              <a:spcAft>
                <a:spcPts val="0"/>
              </a:spcAft>
              <a:buSzPct val="100000"/>
              <a:buChar char="●"/>
            </a:pPr>
            <a:r>
              <a:rPr lang="en" sz="3350"/>
              <a:t>Bayou magic </a:t>
            </a:r>
            <a:endParaRPr sz="3350"/>
          </a:p>
          <a:p>
            <a:pPr marL="457200" lvl="0" indent="-329644" algn="l" rtl="0">
              <a:spcBef>
                <a:spcPts val="0"/>
              </a:spcBef>
              <a:spcAft>
                <a:spcPts val="0"/>
              </a:spcAft>
              <a:buSzPct val="100000"/>
              <a:buChar char="●"/>
            </a:pPr>
            <a:r>
              <a:rPr lang="en" sz="3350"/>
              <a:t>Paradise on Fire </a:t>
            </a:r>
            <a:endParaRPr sz="3350"/>
          </a:p>
          <a:p>
            <a:pPr marL="457200" lvl="0" indent="-329644" algn="l" rtl="0">
              <a:spcBef>
                <a:spcPts val="0"/>
              </a:spcBef>
              <a:spcAft>
                <a:spcPts val="0"/>
              </a:spcAft>
              <a:buSzPct val="100000"/>
              <a:buChar char="●"/>
            </a:pPr>
            <a:r>
              <a:rPr lang="en" sz="3350"/>
              <a:t>Voodoo Dreams </a:t>
            </a:r>
            <a:endParaRPr sz="3350"/>
          </a:p>
          <a:p>
            <a:pPr marL="457200" lvl="0" indent="-329644" algn="l" rtl="0">
              <a:spcBef>
                <a:spcPts val="0"/>
              </a:spcBef>
              <a:spcAft>
                <a:spcPts val="0"/>
              </a:spcAft>
              <a:buSzPct val="100000"/>
              <a:buChar char="●"/>
            </a:pPr>
            <a:r>
              <a:rPr lang="en" sz="3350"/>
              <a:t>Magic City </a:t>
            </a:r>
            <a:endParaRPr sz="3350"/>
          </a:p>
          <a:p>
            <a:pPr marL="457200" lvl="0" indent="-329644" algn="l" rtl="0">
              <a:spcBef>
                <a:spcPts val="0"/>
              </a:spcBef>
              <a:spcAft>
                <a:spcPts val="0"/>
              </a:spcAft>
              <a:buSzPct val="100000"/>
              <a:buChar char="●"/>
            </a:pPr>
            <a:r>
              <a:rPr lang="en" sz="3350"/>
              <a:t>Sugar </a:t>
            </a:r>
            <a:endParaRPr sz="3350"/>
          </a:p>
          <a:p>
            <a:pPr marL="457200" lvl="0" indent="-329644" algn="l" rtl="0">
              <a:spcBef>
                <a:spcPts val="0"/>
              </a:spcBef>
              <a:spcAft>
                <a:spcPts val="0"/>
              </a:spcAft>
              <a:buSzPct val="100000"/>
              <a:buChar char="●"/>
            </a:pPr>
            <a:r>
              <a:rPr lang="en" sz="3350"/>
              <a:t>Douglass’ Women </a:t>
            </a:r>
            <a:endParaRPr sz="3350"/>
          </a:p>
          <a:p>
            <a:pPr marL="457200" lvl="0" indent="-329644" algn="l" rtl="0">
              <a:spcBef>
                <a:spcPts val="0"/>
              </a:spcBef>
              <a:spcAft>
                <a:spcPts val="0"/>
              </a:spcAft>
              <a:buSzPct val="100000"/>
              <a:buChar char="●"/>
            </a:pPr>
            <a:r>
              <a:rPr lang="en" sz="3350"/>
              <a:t>Voodoo Season</a:t>
            </a:r>
            <a:endParaRPr sz="3350"/>
          </a:p>
          <a:p>
            <a:pPr marL="457200" lvl="0" indent="0" algn="l" rtl="0">
              <a:spcBef>
                <a:spcPts val="1200"/>
              </a:spcBef>
              <a:spcAft>
                <a:spcPts val="1200"/>
              </a:spcAft>
              <a:buNone/>
            </a:pPr>
            <a:endParaRPr/>
          </a:p>
        </p:txBody>
      </p:sp>
      <p:sp>
        <p:nvSpPr>
          <p:cNvPr id="77" name="Google Shape;77;p15"/>
          <p:cNvSpPr txBox="1"/>
          <p:nvPr/>
        </p:nvSpPr>
        <p:spPr>
          <a:xfrm>
            <a:off x="5501800" y="1468825"/>
            <a:ext cx="3060300" cy="8349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sz="1500">
              <a:solidFill>
                <a:schemeClr val="dk2"/>
              </a:solidFill>
              <a:latin typeface="Source Code Pro"/>
              <a:ea typeface="Source Code Pro"/>
              <a:cs typeface="Source Code Pro"/>
              <a:sym typeface="Source Code Pro"/>
            </a:endParaRPr>
          </a:p>
          <a:p>
            <a:pPr marL="0" lvl="0" indent="0" algn="l" rtl="0">
              <a:spcBef>
                <a:spcPts val="1200"/>
              </a:spcBef>
              <a:spcAft>
                <a:spcPts val="0"/>
              </a:spcAft>
              <a:buNone/>
            </a:pPr>
            <a:endParaRPr sz="1500">
              <a:latin typeface="Source Code Pro"/>
              <a:ea typeface="Source Code Pro"/>
              <a:cs typeface="Source Code Pro"/>
              <a:sym typeface="Source Code Pro"/>
            </a:endParaRPr>
          </a:p>
        </p:txBody>
      </p:sp>
      <p:pic>
        <p:nvPicPr>
          <p:cNvPr id="78" name="Google Shape;78;p15"/>
          <p:cNvPicPr preferRelativeResize="0"/>
          <p:nvPr/>
        </p:nvPicPr>
        <p:blipFill>
          <a:blip r:embed="rId3">
            <a:alphaModFix/>
          </a:blip>
          <a:stretch>
            <a:fillRect/>
          </a:stretch>
        </p:blipFill>
        <p:spPr>
          <a:xfrm>
            <a:off x="7421975" y="0"/>
            <a:ext cx="1722017" cy="2534975"/>
          </a:xfrm>
          <a:prstGeom prst="rect">
            <a:avLst/>
          </a:prstGeom>
          <a:noFill/>
          <a:ln>
            <a:noFill/>
          </a:ln>
        </p:spPr>
      </p:pic>
      <p:pic>
        <p:nvPicPr>
          <p:cNvPr id="79" name="Google Shape;79;p15"/>
          <p:cNvPicPr preferRelativeResize="0"/>
          <p:nvPr/>
        </p:nvPicPr>
        <p:blipFill rotWithShape="1">
          <a:blip r:embed="rId4">
            <a:alphaModFix/>
          </a:blip>
          <a:srcRect l="31393" r="31393"/>
          <a:stretch/>
        </p:blipFill>
        <p:spPr>
          <a:xfrm>
            <a:off x="7421975" y="2666550"/>
            <a:ext cx="1722024" cy="2429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Rhode’s Books Cont. </a:t>
            </a:r>
            <a:endParaRPr/>
          </a:p>
        </p:txBody>
      </p:sp>
      <p:sp>
        <p:nvSpPr>
          <p:cNvPr id="85" name="Google Shape;85;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Free within Ourselves </a:t>
            </a:r>
            <a:endParaRPr sz="1500"/>
          </a:p>
          <a:p>
            <a:pPr marL="457200" lvl="0" indent="-323850" algn="l" rtl="0">
              <a:spcBef>
                <a:spcPts val="0"/>
              </a:spcBef>
              <a:spcAft>
                <a:spcPts val="0"/>
              </a:spcAft>
              <a:buSzPts val="1500"/>
              <a:buChar char="●"/>
            </a:pPr>
            <a:r>
              <a:rPr lang="en" sz="1500"/>
              <a:t>The African American Guide to Writing </a:t>
            </a:r>
            <a:endParaRPr sz="1500"/>
          </a:p>
          <a:p>
            <a:pPr marL="457200" lvl="0" indent="-323850" algn="l" rtl="0">
              <a:spcBef>
                <a:spcPts val="0"/>
              </a:spcBef>
              <a:spcAft>
                <a:spcPts val="0"/>
              </a:spcAft>
              <a:buSzPts val="1500"/>
              <a:buChar char="●"/>
            </a:pPr>
            <a:r>
              <a:rPr lang="en" sz="1500"/>
              <a:t>Yellow Moon: A Novel </a:t>
            </a:r>
            <a:endParaRPr sz="1500"/>
          </a:p>
          <a:p>
            <a:pPr marL="457200" lvl="0" indent="-323850" algn="l" rtl="0">
              <a:spcBef>
                <a:spcPts val="0"/>
              </a:spcBef>
              <a:spcAft>
                <a:spcPts val="0"/>
              </a:spcAft>
              <a:buSzPts val="1500"/>
              <a:buChar char="●"/>
            </a:pPr>
            <a:r>
              <a:rPr lang="en" sz="1500"/>
              <a:t>The Marie Laveau Mystery Trilogy </a:t>
            </a:r>
            <a:endParaRPr sz="1500"/>
          </a:p>
          <a:p>
            <a:pPr marL="457200" lvl="0" indent="-323850" algn="l" rtl="0">
              <a:spcBef>
                <a:spcPts val="0"/>
              </a:spcBef>
              <a:spcAft>
                <a:spcPts val="0"/>
              </a:spcAft>
              <a:buSzPts val="1500"/>
              <a:buChar char="●"/>
            </a:pPr>
            <a:r>
              <a:rPr lang="en" sz="1500"/>
              <a:t>Hurricane</a:t>
            </a:r>
            <a:endParaRPr sz="1500"/>
          </a:p>
          <a:p>
            <a:pPr marL="457200" lvl="0" indent="-323850" algn="l" rtl="0">
              <a:spcBef>
                <a:spcPts val="0"/>
              </a:spcBef>
              <a:spcAft>
                <a:spcPts val="0"/>
              </a:spcAft>
              <a:buSzPts val="1500"/>
              <a:buChar char="●"/>
            </a:pPr>
            <a:r>
              <a:rPr lang="en" sz="1500"/>
              <a:t>Porch Stories</a:t>
            </a:r>
            <a:endParaRPr sz="1500"/>
          </a:p>
          <a:p>
            <a:pPr marL="457200" lvl="0" indent="-323850" algn="l" rtl="0">
              <a:spcBef>
                <a:spcPts val="0"/>
              </a:spcBef>
              <a:spcAft>
                <a:spcPts val="0"/>
              </a:spcAft>
              <a:buSzPts val="1500"/>
              <a:buChar char="●"/>
            </a:pPr>
            <a:r>
              <a:rPr lang="en" sz="1500"/>
              <a:t>Proverbs for the People </a:t>
            </a:r>
            <a:endParaRPr sz="1500"/>
          </a:p>
          <a:p>
            <a:pPr marL="0" lvl="0" indent="0" algn="l" rtl="0">
              <a:lnSpc>
                <a:spcPct val="100000"/>
              </a:lnSpc>
              <a:spcBef>
                <a:spcPts val="1200"/>
              </a:spcBef>
              <a:spcAft>
                <a:spcPts val="0"/>
              </a:spcAft>
              <a:buNone/>
            </a:pPr>
            <a:endParaRPr sz="1500">
              <a:solidFill>
                <a:srgbClr val="000000"/>
              </a:solidFill>
            </a:endParaRPr>
          </a:p>
          <a:p>
            <a:pPr marL="0" lvl="0" indent="0" algn="l" rtl="0">
              <a:spcBef>
                <a:spcPts val="0"/>
              </a:spcBef>
              <a:spcAft>
                <a:spcPts val="1200"/>
              </a:spcAft>
              <a:buNone/>
            </a:pPr>
            <a:endParaRPr/>
          </a:p>
        </p:txBody>
      </p:sp>
      <p:pic>
        <p:nvPicPr>
          <p:cNvPr id="86" name="Google Shape;86;p16"/>
          <p:cNvPicPr preferRelativeResize="0"/>
          <p:nvPr/>
        </p:nvPicPr>
        <p:blipFill>
          <a:blip r:embed="rId3">
            <a:alphaModFix/>
          </a:blip>
          <a:stretch>
            <a:fillRect/>
          </a:stretch>
        </p:blipFill>
        <p:spPr>
          <a:xfrm>
            <a:off x="7848600" y="0"/>
            <a:ext cx="12954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65500" y="365350"/>
            <a:ext cx="4045200" cy="749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u="sng">
                <a:solidFill>
                  <a:schemeClr val="lt1"/>
                </a:solidFill>
              </a:rPr>
              <a:t>Awards</a:t>
            </a:r>
            <a:endParaRPr u="sng">
              <a:solidFill>
                <a:schemeClr val="lt1"/>
              </a:solidFill>
            </a:endParaRPr>
          </a:p>
        </p:txBody>
      </p:sp>
      <p:pic>
        <p:nvPicPr>
          <p:cNvPr id="92" name="Google Shape;92;p17"/>
          <p:cNvPicPr preferRelativeResize="0"/>
          <p:nvPr/>
        </p:nvPicPr>
        <p:blipFill>
          <a:blip r:embed="rId3">
            <a:alphaModFix/>
          </a:blip>
          <a:stretch>
            <a:fillRect/>
          </a:stretch>
        </p:blipFill>
        <p:spPr>
          <a:xfrm>
            <a:off x="4913300" y="3579124"/>
            <a:ext cx="1927500" cy="1011925"/>
          </a:xfrm>
          <a:prstGeom prst="rect">
            <a:avLst/>
          </a:prstGeom>
          <a:noFill/>
          <a:ln>
            <a:noFill/>
          </a:ln>
        </p:spPr>
      </p:pic>
      <p:pic>
        <p:nvPicPr>
          <p:cNvPr id="93" name="Google Shape;93;p17"/>
          <p:cNvPicPr preferRelativeResize="0"/>
          <p:nvPr/>
        </p:nvPicPr>
        <p:blipFill>
          <a:blip r:embed="rId4">
            <a:alphaModFix/>
          </a:blip>
          <a:stretch>
            <a:fillRect/>
          </a:stretch>
        </p:blipFill>
        <p:spPr>
          <a:xfrm>
            <a:off x="5208125" y="1948613"/>
            <a:ext cx="990895" cy="1135325"/>
          </a:xfrm>
          <a:prstGeom prst="rect">
            <a:avLst/>
          </a:prstGeom>
          <a:noFill/>
          <a:ln>
            <a:noFill/>
          </a:ln>
        </p:spPr>
      </p:pic>
      <p:pic>
        <p:nvPicPr>
          <p:cNvPr id="94" name="Google Shape;94;p17"/>
          <p:cNvPicPr preferRelativeResize="0"/>
          <p:nvPr/>
        </p:nvPicPr>
        <p:blipFill>
          <a:blip r:embed="rId5">
            <a:alphaModFix/>
          </a:blip>
          <a:stretch>
            <a:fillRect/>
          </a:stretch>
        </p:blipFill>
        <p:spPr>
          <a:xfrm>
            <a:off x="7254413" y="720588"/>
            <a:ext cx="1135325" cy="1135325"/>
          </a:xfrm>
          <a:prstGeom prst="rect">
            <a:avLst/>
          </a:prstGeom>
          <a:noFill/>
          <a:ln>
            <a:noFill/>
          </a:ln>
        </p:spPr>
      </p:pic>
      <p:pic>
        <p:nvPicPr>
          <p:cNvPr id="95" name="Google Shape;95;p17"/>
          <p:cNvPicPr preferRelativeResize="0"/>
          <p:nvPr/>
        </p:nvPicPr>
        <p:blipFill>
          <a:blip r:embed="rId6">
            <a:alphaModFix/>
          </a:blip>
          <a:stretch>
            <a:fillRect/>
          </a:stretch>
        </p:blipFill>
        <p:spPr>
          <a:xfrm>
            <a:off x="7185413" y="2319375"/>
            <a:ext cx="1135325" cy="1147339"/>
          </a:xfrm>
          <a:prstGeom prst="rect">
            <a:avLst/>
          </a:prstGeom>
          <a:noFill/>
          <a:ln>
            <a:noFill/>
          </a:ln>
        </p:spPr>
      </p:pic>
      <p:pic>
        <p:nvPicPr>
          <p:cNvPr id="96" name="Google Shape;96;p17"/>
          <p:cNvPicPr preferRelativeResize="0"/>
          <p:nvPr/>
        </p:nvPicPr>
        <p:blipFill>
          <a:blip r:embed="rId7">
            <a:alphaModFix/>
          </a:blip>
          <a:stretch>
            <a:fillRect/>
          </a:stretch>
        </p:blipFill>
        <p:spPr>
          <a:xfrm>
            <a:off x="5334113" y="233547"/>
            <a:ext cx="1342025" cy="1348000"/>
          </a:xfrm>
          <a:prstGeom prst="rect">
            <a:avLst/>
          </a:prstGeom>
          <a:noFill/>
          <a:ln>
            <a:noFill/>
          </a:ln>
        </p:spPr>
      </p:pic>
      <p:sp>
        <p:nvSpPr>
          <p:cNvPr id="97" name="Google Shape;97;p17"/>
          <p:cNvSpPr txBox="1">
            <a:spLocks noGrp="1"/>
          </p:cNvSpPr>
          <p:nvPr>
            <p:ph type="subTitle" idx="1"/>
          </p:nvPr>
        </p:nvSpPr>
        <p:spPr>
          <a:xfrm>
            <a:off x="265500" y="1374401"/>
            <a:ext cx="4045200" cy="1345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400"/>
              <a:t>Jewell Parker Rhodes has won over 30 Awards, including...</a:t>
            </a:r>
            <a:endParaRPr sz="1400"/>
          </a:p>
          <a:p>
            <a:pPr marL="457200" lvl="0" indent="-317500" algn="l" rtl="0">
              <a:lnSpc>
                <a:spcPct val="95000"/>
              </a:lnSpc>
              <a:spcBef>
                <a:spcPts val="1200"/>
              </a:spcBef>
              <a:spcAft>
                <a:spcPts val="0"/>
              </a:spcAft>
              <a:buClr>
                <a:schemeClr val="lt1"/>
              </a:buClr>
              <a:buSzPts val="1400"/>
              <a:buChar char="●"/>
            </a:pPr>
            <a:r>
              <a:rPr lang="en" sz="1400"/>
              <a:t>American Book Award</a:t>
            </a:r>
            <a:endParaRPr sz="1400"/>
          </a:p>
          <a:p>
            <a:pPr marL="457200" lvl="0" indent="-317500" algn="l" rtl="0">
              <a:lnSpc>
                <a:spcPct val="95000"/>
              </a:lnSpc>
              <a:spcBef>
                <a:spcPts val="0"/>
              </a:spcBef>
              <a:spcAft>
                <a:spcPts val="0"/>
              </a:spcAft>
              <a:buClr>
                <a:schemeClr val="lt1"/>
              </a:buClr>
              <a:buSzPts val="1400"/>
              <a:buChar char="●"/>
            </a:pPr>
            <a:r>
              <a:rPr lang="en" sz="1400"/>
              <a:t>The Black Caucus of the American Library Award for Literary Excellence</a:t>
            </a:r>
            <a:endParaRPr sz="1400"/>
          </a:p>
          <a:p>
            <a:pPr marL="457200" lvl="0" indent="-317500" algn="l" rtl="0">
              <a:lnSpc>
                <a:spcPct val="95000"/>
              </a:lnSpc>
              <a:spcBef>
                <a:spcPts val="0"/>
              </a:spcBef>
              <a:spcAft>
                <a:spcPts val="0"/>
              </a:spcAft>
              <a:buClr>
                <a:schemeClr val="lt1"/>
              </a:buClr>
              <a:buSzPts val="1400"/>
              <a:buChar char="●"/>
            </a:pPr>
            <a:r>
              <a:rPr lang="en" sz="1400"/>
              <a:t>The Jane Addams Peace Association Book Award</a:t>
            </a:r>
            <a:endParaRPr sz="1400"/>
          </a:p>
          <a:p>
            <a:pPr marL="457200" lvl="0" indent="-317500" algn="l" rtl="0">
              <a:lnSpc>
                <a:spcPct val="95000"/>
              </a:lnSpc>
              <a:spcBef>
                <a:spcPts val="0"/>
              </a:spcBef>
              <a:spcAft>
                <a:spcPts val="0"/>
              </a:spcAft>
              <a:buClr>
                <a:schemeClr val="lt1"/>
              </a:buClr>
              <a:buSzPts val="1400"/>
              <a:buChar char="●"/>
            </a:pPr>
            <a:r>
              <a:rPr lang="en" sz="1400"/>
              <a:t>Golden Kite Award for Middle Grade Fiction</a:t>
            </a:r>
            <a:endParaRPr sz="1400"/>
          </a:p>
          <a:p>
            <a:pPr marL="457200" lvl="0" indent="-317500" algn="l" rtl="0">
              <a:lnSpc>
                <a:spcPct val="95000"/>
              </a:lnSpc>
              <a:spcBef>
                <a:spcPts val="0"/>
              </a:spcBef>
              <a:spcAft>
                <a:spcPts val="0"/>
              </a:spcAft>
              <a:buClr>
                <a:schemeClr val="lt1"/>
              </a:buClr>
              <a:buSzPts val="1400"/>
              <a:buChar char="●"/>
            </a:pPr>
            <a:r>
              <a:rPr lang="en" sz="1400"/>
              <a:t>Walter Dean Myers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Common Themes </a:t>
            </a:r>
            <a:endParaRPr/>
          </a:p>
        </p:txBody>
      </p:sp>
      <p:sp>
        <p:nvSpPr>
          <p:cNvPr id="103" name="Google Shape;103;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Rhodes mainly centers her books around discrimation and </a:t>
            </a:r>
            <a:r>
              <a:rPr lang="en" dirty="0" smtClean="0"/>
              <a:t>racism. </a:t>
            </a:r>
            <a:endParaRPr dirty="0"/>
          </a:p>
          <a:p>
            <a:pPr marL="0" lvl="0" indent="0" algn="l" rtl="0">
              <a:spcBef>
                <a:spcPts val="1200"/>
              </a:spcBef>
              <a:spcAft>
                <a:spcPts val="1200"/>
              </a:spcAft>
              <a:buNone/>
            </a:pPr>
            <a:r>
              <a:rPr lang="en" dirty="0"/>
              <a:t>Rhodes believes that we need more diversity in books so others can stand up on their feet and feel comfortable in saying “I am</a:t>
            </a:r>
            <a:r>
              <a:rPr lang="en" dirty="0" smtClean="0"/>
              <a:t>”.</a:t>
            </a:r>
            <a:endParaRPr dirty="0"/>
          </a:p>
        </p:txBody>
      </p:sp>
      <p:pic>
        <p:nvPicPr>
          <p:cNvPr id="104" name="Google Shape;104;p18"/>
          <p:cNvPicPr preferRelativeResize="0"/>
          <p:nvPr/>
        </p:nvPicPr>
        <p:blipFill>
          <a:blip r:embed="rId3">
            <a:alphaModFix/>
          </a:blip>
          <a:stretch>
            <a:fillRect/>
          </a:stretch>
        </p:blipFill>
        <p:spPr>
          <a:xfrm>
            <a:off x="7727299" y="3058000"/>
            <a:ext cx="1416700" cy="208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65500" y="177350"/>
            <a:ext cx="4045200" cy="749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u="sng">
                <a:solidFill>
                  <a:schemeClr val="lt1"/>
                </a:solidFill>
              </a:rPr>
              <a:t>Paradise On Fire </a:t>
            </a:r>
            <a:endParaRPr u="sng">
              <a:solidFill>
                <a:schemeClr val="lt1"/>
              </a:solidFill>
            </a:endParaRPr>
          </a:p>
        </p:txBody>
      </p:sp>
      <p:pic>
        <p:nvPicPr>
          <p:cNvPr id="110" name="Google Shape;110;p19"/>
          <p:cNvPicPr preferRelativeResize="0"/>
          <p:nvPr/>
        </p:nvPicPr>
        <p:blipFill>
          <a:blip r:embed="rId3">
            <a:alphaModFix/>
          </a:blip>
          <a:stretch>
            <a:fillRect/>
          </a:stretch>
        </p:blipFill>
        <p:spPr>
          <a:xfrm>
            <a:off x="5618226" y="668100"/>
            <a:ext cx="2609400" cy="3807300"/>
          </a:xfrm>
          <a:prstGeom prst="rect">
            <a:avLst/>
          </a:prstGeom>
          <a:noFill/>
          <a:ln>
            <a:noFill/>
          </a:ln>
        </p:spPr>
      </p:pic>
      <p:sp>
        <p:nvSpPr>
          <p:cNvPr id="111" name="Google Shape;111;p19"/>
          <p:cNvSpPr txBox="1">
            <a:spLocks noGrp="1"/>
          </p:cNvSpPr>
          <p:nvPr>
            <p:ph type="subTitle" idx="1"/>
          </p:nvPr>
        </p:nvSpPr>
        <p:spPr>
          <a:xfrm>
            <a:off x="265500" y="926749"/>
            <a:ext cx="4045200" cy="3160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405" dirty="0"/>
              <a:t>Paradise on Fire is a bestselling novel by Jewell Parker Rhodes published on September 14, 2021. The book is about a young girl named Addy who has been haunted by a tragic wildfire in which she had lost her parents. She is left to live in the Bronx with her grandmother, who enrolls her in a summer wilderness program. She goes on to spend a summer in the wilderness with five other Black city kids. There they learn many new skills and learn a lot about each other as well. They are then faced with a huge problem, a wild fire. Addy has to fight her fears to try and save </a:t>
            </a:r>
            <a:r>
              <a:rPr lang="en" sz="1405" dirty="0" smtClean="0"/>
              <a:t>herself </a:t>
            </a:r>
            <a:r>
              <a:rPr lang="en" sz="1405" dirty="0"/>
              <a:t>and her new friends from this devastating fire.</a:t>
            </a:r>
            <a:endParaRPr sz="1405" dirty="0"/>
          </a:p>
          <a:p>
            <a:pPr marL="0" lvl="0" indent="0" algn="ctr" rtl="0">
              <a:lnSpc>
                <a:spcPct val="80000"/>
              </a:lnSpc>
              <a:spcBef>
                <a:spcPts val="1200"/>
              </a:spcBef>
              <a:spcAft>
                <a:spcPts val="0"/>
              </a:spcAft>
              <a:buSzPts val="935"/>
              <a:buNone/>
            </a:pPr>
            <a:endParaRPr sz="161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Themes in Paradise on Fire </a:t>
            </a:r>
            <a:endParaRPr/>
          </a:p>
        </p:txBody>
      </p:sp>
      <p:sp>
        <p:nvSpPr>
          <p:cNvPr id="117" name="Google Shape;117;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Rhodes incorporates themes such as race and climate change into her book “Paradise on Fire”. </a:t>
            </a:r>
            <a:endParaRPr/>
          </a:p>
          <a:p>
            <a:pPr marL="0" lvl="0" indent="0" algn="l" rtl="0">
              <a:spcBef>
                <a:spcPts val="1200"/>
              </a:spcBef>
              <a:spcAft>
                <a:spcPts val="0"/>
              </a:spcAft>
              <a:buNone/>
            </a:pPr>
            <a:r>
              <a:rPr lang="en"/>
              <a:t>The book centers on six, Black, Brooklyn Native teenagers that go to the wilderness. There, they are taught about nature, something they have never been exposed to before.</a:t>
            </a:r>
            <a:endParaRPr/>
          </a:p>
          <a:p>
            <a:pPr marL="0" lvl="0" indent="0" algn="l" rtl="0">
              <a:spcBef>
                <a:spcPts val="1200"/>
              </a:spcBef>
              <a:spcAft>
                <a:spcPts val="1200"/>
              </a:spcAft>
              <a:buNone/>
            </a:pPr>
            <a:r>
              <a:rPr lang="en"/>
              <a:t>Rhodes also shows the effects of climate change with forest fires on the west coast. </a:t>
            </a:r>
            <a:endParaRPr/>
          </a:p>
        </p:txBody>
      </p:sp>
      <p:pic>
        <p:nvPicPr>
          <p:cNvPr id="118" name="Google Shape;118;p20"/>
          <p:cNvPicPr preferRelativeResize="0"/>
          <p:nvPr/>
        </p:nvPicPr>
        <p:blipFill>
          <a:blip r:embed="rId3">
            <a:alphaModFix/>
          </a:blip>
          <a:stretch>
            <a:fillRect/>
          </a:stretch>
        </p:blipFill>
        <p:spPr>
          <a:xfrm>
            <a:off x="6909109" y="0"/>
            <a:ext cx="2234890" cy="1468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08450" y="113125"/>
            <a:ext cx="2927100" cy="813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100" u="sng">
                <a:solidFill>
                  <a:schemeClr val="lt1"/>
                </a:solidFill>
                <a:highlight>
                  <a:schemeClr val="dk1"/>
                </a:highlight>
              </a:rPr>
              <a:t>Reviews  </a:t>
            </a:r>
            <a:endParaRPr sz="4100" u="sng">
              <a:solidFill>
                <a:schemeClr val="lt1"/>
              </a:solidFill>
              <a:highlight>
                <a:schemeClr val="dk1"/>
              </a:highlight>
            </a:endParaRPr>
          </a:p>
        </p:txBody>
      </p:sp>
      <p:sp>
        <p:nvSpPr>
          <p:cNvPr id="124" name="Google Shape;124;p21"/>
          <p:cNvSpPr txBox="1">
            <a:spLocks noGrp="1"/>
          </p:cNvSpPr>
          <p:nvPr>
            <p:ph type="body" idx="2"/>
          </p:nvPr>
        </p:nvSpPr>
        <p:spPr>
          <a:xfrm>
            <a:off x="4939500" y="724200"/>
            <a:ext cx="3837000" cy="3695100"/>
          </a:xfrm>
          <a:prstGeom prst="rect">
            <a:avLst/>
          </a:prstGeom>
          <a:noFill/>
        </p:spPr>
        <p:txBody>
          <a:bodyPr spcFirstLastPara="1" wrap="square" lIns="91425" tIns="91425" rIns="91425" bIns="91425" anchor="ctr" anchorCtr="0">
            <a:normAutofit/>
          </a:bodyPr>
          <a:lstStyle/>
          <a:p>
            <a:pPr marL="0" lvl="0" indent="0" algn="ctr" rtl="0">
              <a:spcBef>
                <a:spcPts val="0"/>
              </a:spcBef>
              <a:spcAft>
                <a:spcPts val="0"/>
              </a:spcAft>
              <a:buNone/>
            </a:pPr>
            <a:endParaRPr sz="1850">
              <a:solidFill>
                <a:schemeClr val="dk1"/>
              </a:solidFill>
              <a:latin typeface="Oswald"/>
              <a:ea typeface="Oswald"/>
              <a:cs typeface="Oswald"/>
              <a:sym typeface="Oswald"/>
            </a:endParaRPr>
          </a:p>
          <a:p>
            <a:pPr marL="0" lvl="0" indent="0" algn="ctr" rtl="0">
              <a:spcBef>
                <a:spcPts val="1200"/>
              </a:spcBef>
              <a:spcAft>
                <a:spcPts val="0"/>
              </a:spcAft>
              <a:buNone/>
            </a:pPr>
            <a:r>
              <a:rPr lang="en" sz="1850">
                <a:solidFill>
                  <a:schemeClr val="dk1"/>
                </a:solidFill>
                <a:latin typeface="Oswald"/>
                <a:ea typeface="Oswald"/>
                <a:cs typeface="Oswald"/>
                <a:sym typeface="Oswald"/>
              </a:rPr>
              <a:t>“…rooted in the power of nature and community to bring us back to ourselves when we fear all is lost…Rhodes makes sure her readers will feel her landscapes and encourages them to then go out and engage with their own.”</a:t>
            </a:r>
            <a:endParaRPr sz="1850">
              <a:solidFill>
                <a:schemeClr val="dk1"/>
              </a:solidFill>
              <a:latin typeface="Oswald"/>
              <a:ea typeface="Oswald"/>
              <a:cs typeface="Oswald"/>
              <a:sym typeface="Oswald"/>
            </a:endParaRPr>
          </a:p>
          <a:p>
            <a:pPr marL="0" lvl="0" indent="0" algn="ctr" rtl="0">
              <a:spcBef>
                <a:spcPts val="1200"/>
              </a:spcBef>
              <a:spcAft>
                <a:spcPts val="0"/>
              </a:spcAft>
              <a:buNone/>
            </a:pPr>
            <a:r>
              <a:rPr lang="en" sz="1850">
                <a:solidFill>
                  <a:schemeClr val="dk1"/>
                </a:solidFill>
                <a:latin typeface="Oswald"/>
                <a:ea typeface="Oswald"/>
                <a:cs typeface="Oswald"/>
                <a:sym typeface="Oswald"/>
              </a:rPr>
              <a:t>Los Angeles Times</a:t>
            </a:r>
            <a:endParaRPr sz="1850">
              <a:solidFill>
                <a:schemeClr val="dk1"/>
              </a:solidFill>
              <a:latin typeface="Oswald"/>
              <a:ea typeface="Oswald"/>
              <a:cs typeface="Oswald"/>
              <a:sym typeface="Oswald"/>
            </a:endParaRPr>
          </a:p>
          <a:p>
            <a:pPr marL="0" lvl="0" indent="0" algn="ctr" rtl="0">
              <a:spcBef>
                <a:spcPts val="1200"/>
              </a:spcBef>
              <a:spcAft>
                <a:spcPts val="1200"/>
              </a:spcAft>
              <a:buNone/>
            </a:pPr>
            <a:endParaRPr sz="1850">
              <a:solidFill>
                <a:schemeClr val="dk1"/>
              </a:solidFill>
              <a:latin typeface="Oswald"/>
              <a:ea typeface="Oswald"/>
              <a:cs typeface="Oswald"/>
              <a:sym typeface="Oswald"/>
            </a:endParaRPr>
          </a:p>
        </p:txBody>
      </p:sp>
      <p:sp>
        <p:nvSpPr>
          <p:cNvPr id="125" name="Google Shape;125;p21"/>
          <p:cNvSpPr txBox="1"/>
          <p:nvPr/>
        </p:nvSpPr>
        <p:spPr>
          <a:xfrm>
            <a:off x="303425" y="1192275"/>
            <a:ext cx="3876000" cy="30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ctr" rtl="0">
              <a:spcBef>
                <a:spcPts val="0"/>
              </a:spcBef>
              <a:spcAft>
                <a:spcPts val="0"/>
              </a:spcAft>
              <a:buNone/>
            </a:pPr>
            <a:r>
              <a:rPr lang="en" sz="1850">
                <a:solidFill>
                  <a:schemeClr val="lt1"/>
                </a:solidFill>
                <a:latin typeface="Oswald"/>
                <a:ea typeface="Oswald"/>
                <a:cs typeface="Oswald"/>
                <a:sym typeface="Oswald"/>
              </a:rPr>
              <a:t>“The book does heroic work in connecting global forces to local reality…Addy is a heroine any reader might aspire to be, a teenager who learns to trust her own voice and instincts, who realizes that fire can live within someone, too.”</a:t>
            </a:r>
            <a:endParaRPr sz="1850">
              <a:solidFill>
                <a:schemeClr val="lt1"/>
              </a:solidFill>
              <a:latin typeface="Oswald"/>
              <a:ea typeface="Oswald"/>
              <a:cs typeface="Oswald"/>
              <a:sym typeface="Oswald"/>
            </a:endParaRPr>
          </a:p>
          <a:p>
            <a:pPr marL="0" lvl="0" indent="0" algn="ctr" rtl="0">
              <a:spcBef>
                <a:spcPts val="0"/>
              </a:spcBef>
              <a:spcAft>
                <a:spcPts val="0"/>
              </a:spcAft>
              <a:buNone/>
            </a:pPr>
            <a:endParaRPr sz="1850">
              <a:solidFill>
                <a:schemeClr val="dk1"/>
              </a:solidFill>
              <a:highlight>
                <a:srgbClr val="FFFFFF"/>
              </a:highlight>
              <a:latin typeface="Oswald"/>
              <a:ea typeface="Oswald"/>
              <a:cs typeface="Oswald"/>
              <a:sym typeface="Oswald"/>
            </a:endParaRPr>
          </a:p>
          <a:p>
            <a:pPr marL="0" lvl="0" indent="0" algn="ctr" rtl="0">
              <a:spcBef>
                <a:spcPts val="0"/>
              </a:spcBef>
              <a:spcAft>
                <a:spcPts val="0"/>
              </a:spcAft>
              <a:buNone/>
            </a:pPr>
            <a:r>
              <a:rPr lang="en" sz="1850">
                <a:solidFill>
                  <a:schemeClr val="lt1"/>
                </a:solidFill>
                <a:latin typeface="Oswald"/>
                <a:ea typeface="Oswald"/>
                <a:cs typeface="Oswald"/>
                <a:sym typeface="Oswald"/>
              </a:rPr>
              <a:t>The New York Times</a:t>
            </a:r>
            <a:endParaRPr sz="1850">
              <a:solidFill>
                <a:schemeClr val="lt1"/>
              </a:solidFill>
              <a:latin typeface="Oswald"/>
              <a:ea typeface="Oswald"/>
              <a:cs typeface="Oswald"/>
              <a:sym typeface="Oswald"/>
            </a:endParaRPr>
          </a:p>
          <a:p>
            <a:pPr marL="0" lvl="0" indent="0" algn="ctr" rtl="0">
              <a:spcBef>
                <a:spcPts val="0"/>
              </a:spcBef>
              <a:spcAft>
                <a:spcPts val="0"/>
              </a:spcAft>
              <a:buNone/>
            </a:pPr>
            <a:endParaRPr sz="1850">
              <a:solidFill>
                <a:schemeClr val="dk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On-screen Show (16:9)</PresentationFormat>
  <Paragraphs>75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Source Code Pro</vt:lpstr>
      <vt:lpstr>Oswald</vt:lpstr>
      <vt:lpstr>Arial</vt:lpstr>
      <vt:lpstr>Modern Writer</vt:lpstr>
      <vt:lpstr>Jewell Parker Rhodes Author Guide</vt:lpstr>
      <vt:lpstr>About Jewell Parker Rhodes </vt:lpstr>
      <vt:lpstr>Rhode’s Books</vt:lpstr>
      <vt:lpstr>Rhode’s Books Cont. </vt:lpstr>
      <vt:lpstr>Awards</vt:lpstr>
      <vt:lpstr>Common Themes </vt:lpstr>
      <vt:lpstr>Paradise On Fire </vt:lpstr>
      <vt:lpstr>Themes in Paradise on Fire </vt:lpstr>
      <vt:lpstr>Reviews  </vt:lpstr>
      <vt:lpstr>Discussion Questions to Spark Conversation </vt:lpstr>
      <vt:lpstr>Sources </vt:lpstr>
      <vt:lpstr>Image Sources </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Jewell Parker Rhodes Author Guide</dc:title>
  <dc:creator>Bridget Monroe Dalton</dc:creator>
  <cp:lastModifiedBy>Bridget Monroe Dalton</cp:lastModifiedBy>
  <cp:revision>1</cp:revision>
  <dcterms:modified xsi:type="dcterms:W3CDTF">2021-11-08T14:03:04Z</dcterms:modified>
</cp:coreProperties>
</file>