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B0604020202020204" charset="0"/>
      <p:regular r:id="rId18"/>
      <p:bold r:id="rId19"/>
      <p:italic r:id="rId20"/>
      <p:boldItalic r:id="rId21"/>
    </p:embeddedFont>
    <p:embeddedFont>
      <p:font typeface="Playfair Display"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bTozp4+veVfkdRXfow5sjFSfyE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Ollani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51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customschemas.google.com/relationships/presentationmetadata" Target="metadata"/><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0-26T19:02:32.359" idx="1">
    <p:pos x="6000" y="0"/>
    <p:text>Excellent work! I'm sure the teachers using this will be very happy! I only have one small suggestion below.</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RVhLG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Double check if image use is okay for copyright purposes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8"/>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txBox="1">
            <a:spLocks noGrp="1"/>
          </p:cNvSpPr>
          <p:nvPr>
            <p:ph type="ctrTitle"/>
          </p:nvPr>
        </p:nvSpPr>
        <p:spPr>
          <a:xfrm>
            <a:off x="3096250" y="1627200"/>
            <a:ext cx="2951400" cy="1584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18"/>
          <p:cNvSpPr txBox="1">
            <a:spLocks noGrp="1"/>
          </p:cNvSpPr>
          <p:nvPr>
            <p:ph type="subTitle" idx="1"/>
          </p:nvPr>
        </p:nvSpPr>
        <p:spPr>
          <a:xfrm>
            <a:off x="3096363" y="3266930"/>
            <a:ext cx="2951400" cy="701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1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27"/>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7"/>
          <p:cNvSpPr txBox="1">
            <a:spLocks noGrp="1"/>
          </p:cNvSpPr>
          <p:nvPr>
            <p:ph type="title" hasCustomPrompt="1"/>
          </p:nvPr>
        </p:nvSpPr>
        <p:spPr>
          <a:xfrm>
            <a:off x="311700" y="1233100"/>
            <a:ext cx="8520600" cy="161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0000"/>
              <a:buFont typeface="Lato"/>
              <a:buNone/>
              <a:defRPr sz="10000">
                <a:latin typeface="Lato"/>
                <a:ea typeface="Lato"/>
                <a:cs typeface="Lato"/>
                <a:sym typeface="Lato"/>
              </a:defRPr>
            </a:lvl1pPr>
            <a:lvl2pPr lvl="1" algn="ctr">
              <a:lnSpc>
                <a:spcPct val="100000"/>
              </a:lnSpc>
              <a:spcBef>
                <a:spcPts val="0"/>
              </a:spcBef>
              <a:spcAft>
                <a:spcPts val="0"/>
              </a:spcAft>
              <a:buSzPts val="10000"/>
              <a:buFont typeface="Lato"/>
              <a:buNone/>
              <a:defRPr sz="10000">
                <a:latin typeface="Lato"/>
                <a:ea typeface="Lato"/>
                <a:cs typeface="Lato"/>
                <a:sym typeface="Lato"/>
              </a:defRPr>
            </a:lvl2pPr>
            <a:lvl3pPr lvl="2" algn="ctr">
              <a:lnSpc>
                <a:spcPct val="100000"/>
              </a:lnSpc>
              <a:spcBef>
                <a:spcPts val="0"/>
              </a:spcBef>
              <a:spcAft>
                <a:spcPts val="0"/>
              </a:spcAft>
              <a:buSzPts val="10000"/>
              <a:buFont typeface="Lato"/>
              <a:buNone/>
              <a:defRPr sz="10000">
                <a:latin typeface="Lato"/>
                <a:ea typeface="Lato"/>
                <a:cs typeface="Lato"/>
                <a:sym typeface="Lato"/>
              </a:defRPr>
            </a:lvl3pPr>
            <a:lvl4pPr lvl="3" algn="ctr">
              <a:lnSpc>
                <a:spcPct val="100000"/>
              </a:lnSpc>
              <a:spcBef>
                <a:spcPts val="0"/>
              </a:spcBef>
              <a:spcAft>
                <a:spcPts val="0"/>
              </a:spcAft>
              <a:buSzPts val="10000"/>
              <a:buFont typeface="Lato"/>
              <a:buNone/>
              <a:defRPr sz="10000">
                <a:latin typeface="Lato"/>
                <a:ea typeface="Lato"/>
                <a:cs typeface="Lato"/>
                <a:sym typeface="Lato"/>
              </a:defRPr>
            </a:lvl4pPr>
            <a:lvl5pPr lvl="4" algn="ctr">
              <a:lnSpc>
                <a:spcPct val="100000"/>
              </a:lnSpc>
              <a:spcBef>
                <a:spcPts val="0"/>
              </a:spcBef>
              <a:spcAft>
                <a:spcPts val="0"/>
              </a:spcAft>
              <a:buSzPts val="10000"/>
              <a:buFont typeface="Lato"/>
              <a:buNone/>
              <a:defRPr sz="10000">
                <a:latin typeface="Lato"/>
                <a:ea typeface="Lato"/>
                <a:cs typeface="Lato"/>
                <a:sym typeface="Lato"/>
              </a:defRPr>
            </a:lvl5pPr>
            <a:lvl6pPr lvl="5" algn="ctr">
              <a:lnSpc>
                <a:spcPct val="100000"/>
              </a:lnSpc>
              <a:spcBef>
                <a:spcPts val="0"/>
              </a:spcBef>
              <a:spcAft>
                <a:spcPts val="0"/>
              </a:spcAft>
              <a:buSzPts val="10000"/>
              <a:buFont typeface="Lato"/>
              <a:buNone/>
              <a:defRPr sz="10000">
                <a:latin typeface="Lato"/>
                <a:ea typeface="Lato"/>
                <a:cs typeface="Lato"/>
                <a:sym typeface="Lato"/>
              </a:defRPr>
            </a:lvl6pPr>
            <a:lvl7pPr lvl="6" algn="ctr">
              <a:lnSpc>
                <a:spcPct val="100000"/>
              </a:lnSpc>
              <a:spcBef>
                <a:spcPts val="0"/>
              </a:spcBef>
              <a:spcAft>
                <a:spcPts val="0"/>
              </a:spcAft>
              <a:buSzPts val="10000"/>
              <a:buFont typeface="Lato"/>
              <a:buNone/>
              <a:defRPr sz="10000">
                <a:latin typeface="Lato"/>
                <a:ea typeface="Lato"/>
                <a:cs typeface="Lato"/>
                <a:sym typeface="Lato"/>
              </a:defRPr>
            </a:lvl7pPr>
            <a:lvl8pPr lvl="7" algn="ctr">
              <a:lnSpc>
                <a:spcPct val="100000"/>
              </a:lnSpc>
              <a:spcBef>
                <a:spcPts val="0"/>
              </a:spcBef>
              <a:spcAft>
                <a:spcPts val="0"/>
              </a:spcAft>
              <a:buSzPts val="10000"/>
              <a:buFont typeface="Lato"/>
              <a:buNone/>
              <a:defRPr sz="10000">
                <a:latin typeface="Lato"/>
                <a:ea typeface="Lato"/>
                <a:cs typeface="Lato"/>
                <a:sym typeface="Lato"/>
              </a:defRPr>
            </a:lvl8pPr>
            <a:lvl9pPr lvl="8" algn="ctr">
              <a:lnSpc>
                <a:spcPct val="100000"/>
              </a:lnSpc>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27"/>
          <p:cNvSpPr txBox="1">
            <a:spLocks noGrp="1"/>
          </p:cNvSpPr>
          <p:nvPr>
            <p:ph type="body" idx="1"/>
          </p:nvPr>
        </p:nvSpPr>
        <p:spPr>
          <a:xfrm>
            <a:off x="311700" y="29194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2" name="Google Shape;52;p2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1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9"/>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8" name="Google Shape;1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
        <p:cNvGrpSpPr/>
        <p:nvPr/>
      </p:nvGrpSpPr>
      <p:grpSpPr>
        <a:xfrm>
          <a:off x="0" y="0"/>
          <a:ext cx="0" cy="0"/>
          <a:chOff x="0" y="0"/>
          <a:chExt cx="0" cy="0"/>
        </a:xfrm>
      </p:grpSpPr>
      <p:sp>
        <p:nvSpPr>
          <p:cNvPr id="21" name="Google Shape;21;p20"/>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 name="Google Shape;22;p2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3" name="Google Shape;23;p20"/>
          <p:cNvSpPr txBox="1">
            <a:spLocks noGrp="1"/>
          </p:cNvSpPr>
          <p:nvPr>
            <p:ph type="title"/>
          </p:nvPr>
        </p:nvSpPr>
        <p:spPr>
          <a:xfrm>
            <a:off x="265500" y="1107950"/>
            <a:ext cx="4045200" cy="1683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4" name="Google Shape;24;p20"/>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 name="Google Shape;25;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6" name="Google Shape;26;p2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509550" y="1423875"/>
            <a:ext cx="8124900" cy="1798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29" name="Google Shape;29;p2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2" name="Google Shape;3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2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7" name="Google Shape;37;p2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 name="Google Shape;40;p24"/>
          <p:cNvSpPr txBox="1">
            <a:spLocks noGrp="1"/>
          </p:cNvSpPr>
          <p:nvPr>
            <p:ph type="body" idx="1"/>
          </p:nvPr>
        </p:nvSpPr>
        <p:spPr>
          <a:xfrm>
            <a:off x="311700" y="1391378"/>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2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44" name="Google Shape;44;p2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26"/>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2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1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janeyolen.com/awards/" TargetMode="External"/><Relationship Id="rId3" Type="http://schemas.openxmlformats.org/officeDocument/2006/relationships/hyperlink" Target="https://www.bing.com/images/search?view=detailV2&amp;ccid=4hK6b0iA&amp;id=F8657C9029E6886CE48D952C59800960AECBAD0E&amp;thid=OIP.4hK6b0iAEikNL5O1AxPfMAHaHa&amp;mediaurl=https%3a%2f%2fwww.nocloo.com%2fwp-content%2fuploads%2f2020%2f06%2fcaldecott-medal.jpg&amp;cdnurl=https%3a%2f%2fth.bing.com%2fth%2fid%2fR.e212ba6f488012290d2f93b50313df30%3frik%3dDq3LrmAJgFkslQ%26pid%3dImgRaw%26r%3d0&amp;exph=480&amp;expw=480&amp;q=caldecott+medal&amp;simid=607996425281733267&amp;FORM=IRPRST&amp;ck=739868BE29C74E5F6964D4C3E7EAF802&amp;selectedIndex=1&amp;ajaxhist=0&amp;ajaxserp=0" TargetMode="External"/><Relationship Id="rId7" Type="http://schemas.openxmlformats.org/officeDocument/2006/relationships/hyperlink" Target="https://www.amazon.com/Leather-Apron-Club-Benjamin-Circulating/dp/158089719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bagfullofbooks.com/2015/10/01/owl-moon-by-jane-yolen/" TargetMode="External"/><Relationship Id="rId11" Type="http://schemas.openxmlformats.org/officeDocument/2006/relationships/hyperlink" Target="https://www.bing.com/images/search?view=detailV2&amp;ccid=vmCT8hM9&amp;id=8F4788F32F60FADC6C27195858B46A2D53058867&amp;thid=OIP.vmCT8hM9F1PTSKhXEVhFPwHaIK&amp;mediaurl=https%3a%2f%2fi.thenile.io%2fr1000%2f9780593222751.jpg%3fr%3d5fc0dc2b5787f&amp;cdnurl=https%3a%2f%2fth.bing.com%2fth%2fid%2fR.be6093f2133d1753d348a8571158453f%3frik%3dZ4gFUy1qtFhYGQ%26pid%3dImgRaw%26r%3d0&amp;exph=1102&amp;expw=1000&amp;q=i+am+the+storm+yolen&amp;simid=608014562925245661&amp;FORM=IRPRST&amp;ck=69A059F95954EC7BDCD0EB6B4335D0AE&amp;selectedIndex=0&amp;ajaxhist=0&amp;ajaxserp=0" TargetMode="External"/><Relationship Id="rId5" Type="http://schemas.openxmlformats.org/officeDocument/2006/relationships/hyperlink" Target="https://www.bing.com/images/search?view=detailV2&amp;ccid=N0GYmvka&amp;id=AA37A44406B0AE4AE60A8CF38D2F280F718F4761&amp;thid=OIP.N0GYmvkaWCIcwqWs71yxvQHaJh&amp;mediaurl=https%3a%2f%2fth.bing.com%2fth%2fid%2fR.3741989af91a58221cc2a5acef5cb1bd%3frik%3dYUePcQ8oL43zjA%26riu%3dhttp%253a%252f%252fwww.jenspends.com%252fwp-content%252fuploads%252f2010%252f06%252fhow-do-dinosaurs-say-goodnight.jpg%26ehk%3dGc9g%252fPr657H7HIisQB7wbrv%252fMqPmf68R2f8Hj54DA20%253d%26risl%3d%26pid%3dImgRaw%26r%3d0&amp;exph=643&amp;expw=500&amp;q=how+do+dinosaurs+say+goodnight&amp;simid=608035024145757702&amp;FORM=IRPRST&amp;ck=2DCA06550A3C4F5D20C370D1A31B5E1D&amp;selectedIndex=0&amp;ajaxhist=0&amp;ajaxserp=0" TargetMode="External"/><Relationship Id="rId10" Type="http://schemas.openxmlformats.org/officeDocument/2006/relationships/hyperlink" Target="https://www.wired.com/2013/01/geeks-guide-jane-yolen/" TargetMode="External"/><Relationship Id="rId4" Type="http://schemas.openxmlformats.org/officeDocument/2006/relationships/hyperlink" Target="https://www.bing.com/images/search?view=detailV2&amp;ccid=Xc7SSWRd&amp;id=1AAB4373DD49E33073AED425C1E77C69D5913987&amp;thid=OIP.Xc7SSWRdstBGkYltQMOfwAHaE8&amp;mediaurl=https%3a%2f%2fwww.thoughtco.com%2fthmb%2f4pttTtPahOvrU2l9g0gWL5nljiU%3d%2f768x0%2ffilters%3ano_upscale()%3amax_bytes(150000)%3astrip_icc()%2ftim-platt-getty-images-56a563c13df78cf772880e12.jpg&amp;cdnurl=https%3a%2f%2fth.bing.com%2fth%2fid%2fR.5dced249645db2d04691896d40c39fc0%3frik%3dhzmR1Wl858El1A%26pid%3dImgRaw%26r%3d0&amp;exph=512&amp;expw=768&amp;q=elementary+school+student+studying&amp;simid=608024437053554594&amp;FORM=IRPRST&amp;ck=1230426C3252A59DDA35064094E30CB1&amp;selectedIndex=5&amp;ajaxhist=0&amp;ajaxserp=0" TargetMode="External"/><Relationship Id="rId9" Type="http://schemas.openxmlformats.org/officeDocument/2006/relationships/hyperlink" Target="https://www.janeyolen.com/biograph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bing.com/images/search?view=detailV2&amp;ccid=9Za%2fm%2f9q&amp;id=A23E5892157C50F9B764C0C0D6E5EF4E34919738&amp;thid=OIP.9Za_m_9qeW3PUx2gioQAegHaJl&amp;mediaurl=https%3a%2f%2fth.bing.com%2fth%2fid%2fR.f596bf9bff6a796dcf531da08a84007a%3frik%3dOJeRNE7v5dbAwA%26riu%3dhttp%253a%252f%252f4.bp.blogspot.com%252f-xbBhysaOBS4%252fUtqLPOBv3JI%252fAAAAAAAAGyY%252fcHe2_iAYg9g%252fs1600%252fwinter_0011.jpg%26ehk%3d2NNtAbHb6j4Ihy%252fVOGAtUfV5OB0USx3v9HAkvHRryV8%253d%26risl%3d%26pid%3dImgRaw%26r%3d0&amp;exph=1600&amp;expw=1237&amp;q=owl+moon&amp;simid=608053754498001978&amp;FORM=IRPRST&amp;ck=BBDA97A55D8C4FE98BC6A364686BAA87&amp;selectedIndex=0&amp;ajaxhist=0&amp;ajaxserp=0" TargetMode="External"/><Relationship Id="rId3" Type="http://schemas.openxmlformats.org/officeDocument/2006/relationships/hyperlink" Target="https://www.bing.com/images/search?view=detailV2&amp;ccid=TtklGras&amp;id=3D3675C81E77AD7DED10A37C04613496E97AD223&amp;thid=OIP.TtklGrasmLcV5uvwZQc2dwHaE8&amp;mediaurl=https%3a%2f%2fth.bing.com%2fth%2fid%2fR.4ed9251ab6ac98b715e6ebf065073677%3frik%3dI9J66ZY0YQR8ow%26riu%3dhttp%253a%252f%252fwww.readertoreader.org%252fsites%252fdefault%252ffiles%252fimages%252fjane%2byolen.jpg%26ehk%3dA2uc%252b%252bgYkKdTrx7zvC7N1sN28lQoSNGLBo6Bt7FmQVY%253d%26risl%3d%26pid%3dImgRaw%26r%3d0&amp;exph=267&amp;expw=400&amp;q=jane+yolen+accepting+an+award&amp;simid=608028985420682150&amp;FORM=IRPRST&amp;ck=427272112E0D1B721ECAD8E303F5D853&amp;selectedIndex=1&amp;ajaxhist=0&amp;ajaxserp=0" TargetMode="External"/><Relationship Id="rId7" Type="http://schemas.openxmlformats.org/officeDocument/2006/relationships/hyperlink" Target="https://www.bing.com/images/search?view=detailV2&amp;ccid=XSY%2fQI72&amp;id=B950A27E962ACD9DE222B27E1F1A216C878CDB9B&amp;thid=OIP.XSY_QI72YBhoNOOdc1JkAgHaJl&amp;mediaurl=https%3a%2f%2fcdn.shopify.com%2fs%2ffiles%2f1%2f0750%2f0101%2fproducts%2fleather-apron-club-cover_700x%403x.jpg%3fv%3d1620923727&amp;cdnurl=https%3a%2f%2fth.bing.com%2fth%2fid%2fR.5d263f408ef660186834e39d73526402%3frik%3dm9uMh2whGh9%252bsg%26pid%3dImgRaw%26r%3d0&amp;exph=776&amp;expw=600&amp;q=leather+paron+club&amp;simid=607995832572002809&amp;FORM=IRPRST&amp;ck=D68FAC886B724FAF8B91D1E997BCB07D&amp;selectedIndex=0&amp;ajaxhist=0&amp;ajaxserp=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nz-gQrgRbbQ" TargetMode="External"/><Relationship Id="rId5" Type="http://schemas.openxmlformats.org/officeDocument/2006/relationships/hyperlink" Target="https://www.bing.com/images/search?view=detailV2&amp;ccid=%2bzsw55L4&amp;id=DA0DB56360C4CCA5161048BC92B3B9583A104CE5&amp;thid=OIP.-zsw55L4hr8CWZG_VbDH8AHaFj&amp;mediaurl=https%3a%2f%2fwww.booksourcebanter.com%2fwp-content%2fuploads%2fFeature-Jane-Yolen.jpg&amp;cdnurl=https%3a%2f%2fth.bing.com%2fth%2fid%2fR.fb3b30e792f886bf025991bf55b0c7f0%3frik%3d5UwQOli5s5K8SA%26pid%3dImgRaw%26r%3d0&amp;exph=767&amp;expw=1023&amp;q=jane+yolen+book+collage&amp;simid=607997782489447637&amp;FORM=IRPRST&amp;ck=3BACE85B790B5379F61B21583DC99C47&amp;selectedIndex=24&amp;ajaxhist=0&amp;ajaxserp=0" TargetMode="External"/><Relationship Id="rId10" Type="http://schemas.openxmlformats.org/officeDocument/2006/relationships/hyperlink" Target="https://www.bing.com/images/search?view=detailV2&amp;ccid=%2fdzkBhvj&amp;id=13ADB61D8208EE178B6EAA886A5D7C8BCD85EFE4&amp;thid=OIP._dzkBhvjd2EEeK9iuk_NYAAAAA&amp;mediaurl=https%3a%2f%2fupload.wikimedia.org%2fwikipedia%2fen%2f6%2f61%2fWizh.jpg&amp;cdnurl=https%3a%2f%2fth.bing.com%2fth%2fid%2fR.fddce4061be377610478af62ba4fcd60%3frik%3d5O%252bFzYt8XWqIqg%26pid%3dImgRaw%26r%3d0&amp;exph=396&amp;expw=252&amp;q=Wizard%27s+hall&amp;simid=608002936437041031&amp;FORM=IRPRST&amp;ck=3BF7748AED0693665D5E02749B08DDC2&amp;selectedIndex=0&amp;ajaxhist=0&amp;ajaxserp=0" TargetMode="External"/><Relationship Id="rId4" Type="http://schemas.openxmlformats.org/officeDocument/2006/relationships/hyperlink" Target="https://www.bing.com/images/search?view=detailV2&amp;ccid=nZQX82S%2b&amp;id=8854F88DDAA6C3834DA27BE24E1565F016AB006B&amp;thid=OIP.nZQX82S-QP8nGUeY5cax_wHaLJ&amp;mediaurl=https%3a%2f%2fcdn.writermag.com%2f2018%2f10%2fJYPub2_web2.jpg&amp;cdnurl=https%3a%2f%2fth.bing.com%2fth%2fid%2fR.9d9417f364be40ff27194798e5c6b1ff%3frik%3dawCrFvBlFU7iew%26pid%3dImgRaw%26r%3d0&amp;exph=900&amp;expw=598&amp;q=jane+yolen&amp;simid=607999015144137945&amp;FORM=IRPRST&amp;ck=21BE8032D7CCD8879D9BBA49BC42BB66&amp;selectedIndex=4&amp;ajaxhist=0&amp;ajaxserp=0" TargetMode="External"/><Relationship Id="rId9" Type="http://schemas.openxmlformats.org/officeDocument/2006/relationships/hyperlink" Target="https://www.goodreads.com/book/show/55262178-the-leather-apron-clu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nz-gQrgRbb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3096250" y="1627200"/>
            <a:ext cx="2951400" cy="15843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200"/>
              <a:buNone/>
            </a:pPr>
            <a:r>
              <a:rPr lang="en" sz="3600" i="1">
                <a:latin typeface="Times New Roman"/>
                <a:ea typeface="Times New Roman"/>
                <a:cs typeface="Times New Roman"/>
                <a:sym typeface="Times New Roman"/>
              </a:rPr>
              <a:t>Jane Yolen</a:t>
            </a:r>
            <a:endParaRPr sz="3600" i="1">
              <a:latin typeface="Times New Roman"/>
              <a:ea typeface="Times New Roman"/>
              <a:cs typeface="Times New Roman"/>
              <a:sym typeface="Times New Roman"/>
            </a:endParaRPr>
          </a:p>
        </p:txBody>
      </p:sp>
      <p:sp>
        <p:nvSpPr>
          <p:cNvPr id="60" name="Google Shape;60;p1"/>
          <p:cNvSpPr txBox="1">
            <a:spLocks noGrp="1"/>
          </p:cNvSpPr>
          <p:nvPr>
            <p:ph type="subTitle" idx="1"/>
          </p:nvPr>
        </p:nvSpPr>
        <p:spPr>
          <a:xfrm>
            <a:off x="3096363" y="3266930"/>
            <a:ext cx="2951400" cy="701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1800"/>
              <a:buNone/>
            </a:pPr>
            <a:r>
              <a:rPr lang="en" sz="2000" i="1">
                <a:latin typeface="Times New Roman"/>
                <a:ea typeface="Times New Roman"/>
                <a:cs typeface="Times New Roman"/>
                <a:sym typeface="Times New Roman"/>
              </a:rPr>
              <a:t>The Leather Apron Club</a:t>
            </a:r>
            <a:endParaRPr sz="2000" i="1">
              <a:latin typeface="Times New Roman"/>
              <a:ea typeface="Times New Roman"/>
              <a:cs typeface="Times New Roman"/>
              <a:sym typeface="Times New Roman"/>
            </a:endParaRPr>
          </a:p>
        </p:txBody>
      </p:sp>
      <p:sp>
        <p:nvSpPr>
          <p:cNvPr id="61" name="Google Shape;61;p1"/>
          <p:cNvSpPr txBox="1"/>
          <p:nvPr/>
        </p:nvSpPr>
        <p:spPr>
          <a:xfrm>
            <a:off x="3096375" y="4536125"/>
            <a:ext cx="2951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666666"/>
                </a:solidFill>
                <a:latin typeface="Times New Roman"/>
                <a:ea typeface="Times New Roman"/>
                <a:cs typeface="Times New Roman"/>
                <a:sym typeface="Times New Roman"/>
              </a:rPr>
              <a:t>By: Olivia McCall &amp; Isabel MacLean</a:t>
            </a:r>
            <a:endParaRPr sz="1400" b="0" i="0" u="none" strike="noStrike" cap="none">
              <a:solidFill>
                <a:srgbClr val="666666"/>
              </a:solidFill>
              <a:latin typeface="Times New Roman"/>
              <a:ea typeface="Times New Roman"/>
              <a:cs typeface="Times New Roman"/>
              <a:sym typeface="Times New Roman"/>
            </a:endParaRPr>
          </a:p>
        </p:txBody>
      </p:sp>
      <p:pic>
        <p:nvPicPr>
          <p:cNvPr id="62" name="Google Shape;62;p1" descr="Image result for jane yolen"/>
          <p:cNvPicPr preferRelativeResize="0"/>
          <p:nvPr/>
        </p:nvPicPr>
        <p:blipFill rotWithShape="1">
          <a:blip r:embed="rId3">
            <a:alphaModFix/>
          </a:blip>
          <a:srcRect/>
          <a:stretch/>
        </p:blipFill>
        <p:spPr>
          <a:xfrm>
            <a:off x="515275" y="1295400"/>
            <a:ext cx="1695450" cy="2552700"/>
          </a:xfrm>
          <a:prstGeom prst="rect">
            <a:avLst/>
          </a:prstGeom>
          <a:noFill/>
          <a:ln>
            <a:noFill/>
          </a:ln>
        </p:spPr>
      </p:pic>
      <p:pic>
        <p:nvPicPr>
          <p:cNvPr id="63" name="Google Shape;63;p1" descr="See the source image"/>
          <p:cNvPicPr preferRelativeResize="0"/>
          <p:nvPr/>
        </p:nvPicPr>
        <p:blipFill rotWithShape="1">
          <a:blip r:embed="rId4">
            <a:alphaModFix/>
          </a:blip>
          <a:srcRect/>
          <a:stretch/>
        </p:blipFill>
        <p:spPr>
          <a:xfrm>
            <a:off x="6857332" y="1380425"/>
            <a:ext cx="1844343" cy="238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0"/>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Summary Continued</a:t>
            </a:r>
            <a:endParaRPr>
              <a:latin typeface="Times New Roman"/>
              <a:ea typeface="Times New Roman"/>
              <a:cs typeface="Times New Roman"/>
              <a:sym typeface="Times New Roman"/>
            </a:endParaRPr>
          </a:p>
        </p:txBody>
      </p:sp>
      <p:sp>
        <p:nvSpPr>
          <p:cNvPr id="128" name="Google Shape;128;p10"/>
          <p:cNvSpPr txBox="1">
            <a:spLocks noGrp="1"/>
          </p:cNvSpPr>
          <p:nvPr>
            <p:ph type="body" idx="1"/>
          </p:nvPr>
        </p:nvSpPr>
        <p:spPr>
          <a:xfrm>
            <a:off x="450675" y="1017450"/>
            <a:ext cx="39618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latin typeface="Times New Roman"/>
                <a:ea typeface="Times New Roman"/>
                <a:cs typeface="Times New Roman"/>
                <a:sym typeface="Times New Roman"/>
              </a:rPr>
              <a:t>Billy  becomes obsessed with books and reading and how it opens him up to worlds previously unknown to him. Although his friend remains uninterested with books, Billy decides that it is too important to him to give up. He dreams about joining “the leather apron club,” a club with his father and others where he gets to read and talk about books with people who are just as interested as he is. </a:t>
            </a:r>
            <a:endParaRPr>
              <a:latin typeface="Times New Roman"/>
              <a:ea typeface="Times New Roman"/>
              <a:cs typeface="Times New Roman"/>
              <a:sym typeface="Times New Roman"/>
            </a:endParaRPr>
          </a:p>
          <a:p>
            <a:pPr marL="0" lvl="0" indent="0" algn="l" rtl="0">
              <a:lnSpc>
                <a:spcPct val="115000"/>
              </a:lnSpc>
              <a:spcBef>
                <a:spcPts val="1200"/>
              </a:spcBef>
              <a:spcAft>
                <a:spcPts val="1200"/>
              </a:spcAft>
              <a:buSzPts val="1800"/>
              <a:buNone/>
            </a:pPr>
            <a:endParaRPr/>
          </a:p>
        </p:txBody>
      </p:sp>
      <p:pic>
        <p:nvPicPr>
          <p:cNvPr id="129" name="Google Shape;129;p10"/>
          <p:cNvPicPr preferRelativeResize="0"/>
          <p:nvPr/>
        </p:nvPicPr>
        <p:blipFill rotWithShape="1">
          <a:blip r:embed="rId3">
            <a:alphaModFix/>
          </a:blip>
          <a:srcRect/>
          <a:stretch/>
        </p:blipFill>
        <p:spPr>
          <a:xfrm>
            <a:off x="5200300" y="661125"/>
            <a:ext cx="2952542" cy="382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The Leather Apron Club Themes</a:t>
            </a:r>
            <a:endParaRPr>
              <a:latin typeface="Times New Roman"/>
              <a:ea typeface="Times New Roman"/>
              <a:cs typeface="Times New Roman"/>
              <a:sym typeface="Times New Roman"/>
            </a:endParaRPr>
          </a:p>
        </p:txBody>
      </p:sp>
      <p:sp>
        <p:nvSpPr>
          <p:cNvPr id="135" name="Google Shape;135;p11"/>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b="1">
                <a:latin typeface="Times New Roman"/>
                <a:ea typeface="Times New Roman"/>
                <a:cs typeface="Times New Roman"/>
                <a:sym typeface="Times New Roman"/>
              </a:rPr>
              <a:t>Changing Friendships</a:t>
            </a:r>
            <a:r>
              <a:rPr lang="en">
                <a:latin typeface="Times New Roman"/>
                <a:ea typeface="Times New Roman"/>
                <a:cs typeface="Times New Roman"/>
                <a:sym typeface="Times New Roman"/>
              </a:rPr>
              <a:t>: Billy and James start out as friends and soon come to find out that their differing interests create tension </a:t>
            </a:r>
            <a:endParaRPr>
              <a:latin typeface="Times New Roman"/>
              <a:ea typeface="Times New Roman"/>
              <a:cs typeface="Times New Roman"/>
              <a:sym typeface="Times New Roman"/>
            </a:endParaRPr>
          </a:p>
          <a:p>
            <a:pPr marL="914400" lvl="1"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457200" lvl="0" indent="-342900" algn="l" rtl="0">
              <a:lnSpc>
                <a:spcPct val="100000"/>
              </a:lnSpc>
              <a:spcBef>
                <a:spcPts val="0"/>
              </a:spcBef>
              <a:spcAft>
                <a:spcPts val="0"/>
              </a:spcAft>
              <a:buSzPts val="1800"/>
              <a:buChar char="●"/>
            </a:pPr>
            <a:r>
              <a:rPr lang="en" b="1">
                <a:latin typeface="Times New Roman"/>
                <a:ea typeface="Times New Roman"/>
                <a:cs typeface="Times New Roman"/>
                <a:sym typeface="Times New Roman"/>
              </a:rPr>
              <a:t>Family Relationships</a:t>
            </a:r>
            <a:r>
              <a:rPr lang="en">
                <a:latin typeface="Times New Roman"/>
                <a:ea typeface="Times New Roman"/>
                <a:cs typeface="Times New Roman"/>
                <a:sym typeface="Times New Roman"/>
              </a:rPr>
              <a:t>: Relationship between Billy and his father, the famous Ben Franklin, shows great connections and similarities, while Billy and his stepmother are not as close </a:t>
            </a:r>
            <a:endParaRPr>
              <a:latin typeface="Times New Roman"/>
              <a:ea typeface="Times New Roman"/>
              <a:cs typeface="Times New Roman"/>
              <a:sym typeface="Times New Roman"/>
            </a:endParaRPr>
          </a:p>
          <a:p>
            <a:pPr marL="914400" lvl="1"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pic>
        <p:nvPicPr>
          <p:cNvPr id="136" name="Google Shape;136;p11"/>
          <p:cNvPicPr preferRelativeResize="0"/>
          <p:nvPr/>
        </p:nvPicPr>
        <p:blipFill rotWithShape="1">
          <a:blip r:embed="rId3">
            <a:alphaModFix/>
          </a:blip>
          <a:srcRect/>
          <a:stretch/>
        </p:blipFill>
        <p:spPr>
          <a:xfrm>
            <a:off x="6070925" y="282400"/>
            <a:ext cx="2526749" cy="2211400"/>
          </a:xfrm>
          <a:prstGeom prst="rect">
            <a:avLst/>
          </a:prstGeom>
          <a:noFill/>
          <a:ln>
            <a:noFill/>
          </a:ln>
        </p:spPr>
      </p:pic>
      <p:pic>
        <p:nvPicPr>
          <p:cNvPr id="137" name="Google Shape;137;p11"/>
          <p:cNvPicPr preferRelativeResize="0"/>
          <p:nvPr/>
        </p:nvPicPr>
        <p:blipFill rotWithShape="1">
          <a:blip r:embed="rId4">
            <a:alphaModFix/>
          </a:blip>
          <a:srcRect/>
          <a:stretch/>
        </p:blipFill>
        <p:spPr>
          <a:xfrm>
            <a:off x="5093875" y="2615325"/>
            <a:ext cx="2663100" cy="2344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2"/>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The Leather Apron Club Themes</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ct val="111111"/>
              <a:buNone/>
            </a:pPr>
            <a:endParaRPr/>
          </a:p>
        </p:txBody>
      </p:sp>
      <p:sp>
        <p:nvSpPr>
          <p:cNvPr id="143" name="Google Shape;143;p12"/>
          <p:cNvSpPr txBox="1">
            <a:spLocks noGrp="1"/>
          </p:cNvSpPr>
          <p:nvPr>
            <p:ph type="body" idx="1"/>
          </p:nvPr>
        </p:nvSpPr>
        <p:spPr>
          <a:xfrm>
            <a:off x="311700" y="1152475"/>
            <a:ext cx="41544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00000"/>
              </a:lnSpc>
              <a:spcBef>
                <a:spcPts val="0"/>
              </a:spcBef>
              <a:spcAft>
                <a:spcPts val="0"/>
              </a:spcAft>
              <a:buSzPts val="1800"/>
              <a:buChar char="●"/>
            </a:pPr>
            <a:r>
              <a:rPr lang="en" b="1">
                <a:latin typeface="Times New Roman"/>
                <a:ea typeface="Times New Roman"/>
                <a:cs typeface="Times New Roman"/>
                <a:sym typeface="Times New Roman"/>
              </a:rPr>
              <a:t>Growth in Education</a:t>
            </a:r>
            <a:r>
              <a:rPr lang="en">
                <a:latin typeface="Times New Roman"/>
                <a:ea typeface="Times New Roman"/>
                <a:cs typeface="Times New Roman"/>
                <a:sym typeface="Times New Roman"/>
              </a:rPr>
              <a:t>: Billy learns to love books and finding knowledge</a:t>
            </a:r>
            <a:endParaRPr>
              <a:latin typeface="Times New Roman"/>
              <a:ea typeface="Times New Roman"/>
              <a:cs typeface="Times New Roman"/>
              <a:sym typeface="Times New Roman"/>
            </a:endParaRPr>
          </a:p>
          <a:p>
            <a:pPr marL="914400" lvl="1"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457200" lvl="0" indent="-342900" algn="l" rtl="0">
              <a:lnSpc>
                <a:spcPct val="100000"/>
              </a:lnSpc>
              <a:spcBef>
                <a:spcPts val="0"/>
              </a:spcBef>
              <a:spcAft>
                <a:spcPts val="0"/>
              </a:spcAft>
              <a:buSzPts val="1800"/>
              <a:buChar char="●"/>
            </a:pPr>
            <a:r>
              <a:rPr lang="en" b="1">
                <a:latin typeface="Times New Roman"/>
                <a:ea typeface="Times New Roman"/>
                <a:cs typeface="Times New Roman"/>
                <a:sym typeface="Times New Roman"/>
              </a:rPr>
              <a:t>Maturity</a:t>
            </a:r>
            <a:r>
              <a:rPr lang="en">
                <a:latin typeface="Times New Roman"/>
                <a:ea typeface="Times New Roman"/>
                <a:cs typeface="Times New Roman"/>
                <a:sym typeface="Times New Roman"/>
              </a:rPr>
              <a:t>: Billy went from playing all day and not taking anything too seriously,  to having a tutor and reading. He finds that he genuinely enjoys the new way of life that was introduced to him.</a:t>
            </a:r>
            <a:endParaRPr>
              <a:latin typeface="Times New Roman"/>
              <a:ea typeface="Times New Roman"/>
              <a:cs typeface="Times New Roman"/>
              <a:sym typeface="Times New Roman"/>
            </a:endParaRPr>
          </a:p>
          <a:p>
            <a:pPr marL="914400" lvl="1"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457200" lvl="0" indent="-342900" algn="l" rtl="0">
              <a:lnSpc>
                <a:spcPct val="100000"/>
              </a:lnSpc>
              <a:spcBef>
                <a:spcPts val="0"/>
              </a:spcBef>
              <a:spcAft>
                <a:spcPts val="0"/>
              </a:spcAft>
              <a:buSzPts val="1800"/>
              <a:buChar char="●"/>
            </a:pPr>
            <a:r>
              <a:rPr lang="en" b="1">
                <a:latin typeface="Times New Roman"/>
                <a:ea typeface="Times New Roman"/>
                <a:cs typeface="Times New Roman"/>
                <a:sym typeface="Times New Roman"/>
              </a:rPr>
              <a:t>History</a:t>
            </a:r>
            <a:r>
              <a:rPr lang="en">
                <a:latin typeface="Times New Roman"/>
                <a:ea typeface="Times New Roman"/>
                <a:cs typeface="Times New Roman"/>
                <a:sym typeface="Times New Roman"/>
              </a:rPr>
              <a:t>: Benjamin Franklin and the first library established during colonial times</a:t>
            </a:r>
            <a:endParaRPr>
              <a:latin typeface="Times New Roman"/>
              <a:ea typeface="Times New Roman"/>
              <a:cs typeface="Times New Roman"/>
              <a:sym typeface="Times New Roman"/>
            </a:endParaRPr>
          </a:p>
        </p:txBody>
      </p:sp>
      <p:pic>
        <p:nvPicPr>
          <p:cNvPr id="144" name="Google Shape;144;p12"/>
          <p:cNvPicPr preferRelativeResize="0"/>
          <p:nvPr/>
        </p:nvPicPr>
        <p:blipFill rotWithShape="1">
          <a:blip r:embed="rId3">
            <a:alphaModFix/>
          </a:blip>
          <a:srcRect/>
          <a:stretch/>
        </p:blipFill>
        <p:spPr>
          <a:xfrm>
            <a:off x="6078575" y="391350"/>
            <a:ext cx="2363075" cy="2759975"/>
          </a:xfrm>
          <a:prstGeom prst="rect">
            <a:avLst/>
          </a:prstGeom>
          <a:noFill/>
          <a:ln>
            <a:noFill/>
          </a:ln>
        </p:spPr>
      </p:pic>
      <p:pic>
        <p:nvPicPr>
          <p:cNvPr id="145" name="Google Shape;145;p12"/>
          <p:cNvPicPr preferRelativeResize="0"/>
          <p:nvPr/>
        </p:nvPicPr>
        <p:blipFill rotWithShape="1">
          <a:blip r:embed="rId4">
            <a:alphaModFix/>
          </a:blip>
          <a:srcRect/>
          <a:stretch/>
        </p:blipFill>
        <p:spPr>
          <a:xfrm>
            <a:off x="4572000" y="3340100"/>
            <a:ext cx="4442150" cy="1587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latin typeface="Times New Roman"/>
                <a:ea typeface="Times New Roman"/>
                <a:cs typeface="Times New Roman"/>
                <a:sym typeface="Times New Roman"/>
              </a:rPr>
              <a:t>Why Students Should Read </a:t>
            </a:r>
            <a:r>
              <a:rPr lang="en" i="1" dirty="0">
                <a:latin typeface="Times New Roman"/>
                <a:ea typeface="Times New Roman"/>
                <a:cs typeface="Times New Roman"/>
                <a:sym typeface="Times New Roman"/>
              </a:rPr>
              <a:t>The Leather Apron Club</a:t>
            </a:r>
            <a:endParaRPr i="1" dirty="0">
              <a:latin typeface="Times New Roman"/>
              <a:ea typeface="Times New Roman"/>
              <a:cs typeface="Times New Roman"/>
              <a:sym typeface="Times New Roman"/>
            </a:endParaRPr>
          </a:p>
        </p:txBody>
      </p:sp>
      <p:sp>
        <p:nvSpPr>
          <p:cNvPr id="151" name="Google Shape;151;p13"/>
          <p:cNvSpPr txBox="1">
            <a:spLocks noGrp="1"/>
          </p:cNvSpPr>
          <p:nvPr>
            <p:ph type="body" idx="1"/>
          </p:nvPr>
        </p:nvSpPr>
        <p:spPr>
          <a:xfrm>
            <a:off x="311700" y="1573425"/>
            <a:ext cx="5135400" cy="29955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15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To learn the history of Benjamin Franklin and the first library</a:t>
            </a:r>
            <a:endParaRPr dirty="0">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Billy matured and faced growth when he found his love for reading</a:t>
            </a:r>
            <a:endParaRPr dirty="0">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When reading this book children can learn about the doors that reading can open to the imagination and the importance of education</a:t>
            </a:r>
            <a:endParaRPr dirty="0">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The Leather Apron club is a good historical story that can help readers understand the time and learn about the various topics </a:t>
            </a:r>
            <a:endParaRPr dirty="0">
              <a:latin typeface="Times New Roman"/>
              <a:ea typeface="Times New Roman"/>
              <a:cs typeface="Times New Roman"/>
              <a:sym typeface="Times New Roman"/>
            </a:endParaRPr>
          </a:p>
        </p:txBody>
      </p:sp>
      <p:pic>
        <p:nvPicPr>
          <p:cNvPr id="152" name="Google Shape;152;p13" descr="Image result for elementary school student studying"/>
          <p:cNvPicPr preferRelativeResize="0"/>
          <p:nvPr/>
        </p:nvPicPr>
        <p:blipFill rotWithShape="1">
          <a:blip r:embed="rId3">
            <a:alphaModFix/>
          </a:blip>
          <a:srcRect/>
          <a:stretch/>
        </p:blipFill>
        <p:spPr>
          <a:xfrm>
            <a:off x="5740175" y="2025300"/>
            <a:ext cx="2963300" cy="209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4"/>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Sources</a:t>
            </a:r>
            <a:r>
              <a:rPr lang="en"/>
              <a:t> </a:t>
            </a:r>
            <a:endParaRPr/>
          </a:p>
        </p:txBody>
      </p:sp>
      <p:sp>
        <p:nvSpPr>
          <p:cNvPr id="158" name="Google Shape;158;p14"/>
          <p:cNvSpPr txBox="1">
            <a:spLocks noGrp="1"/>
          </p:cNvSpPr>
          <p:nvPr>
            <p:ph type="body" idx="1"/>
          </p:nvPr>
        </p:nvSpPr>
        <p:spPr>
          <a:xfrm>
            <a:off x="311700" y="1017450"/>
            <a:ext cx="6569100" cy="34164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rgbClr val="000000"/>
              </a:buClr>
              <a:buSzPts val="1018"/>
              <a:buFont typeface="Arial"/>
              <a:buNone/>
            </a:pPr>
            <a:r>
              <a:rPr lang="en" sz="1500" i="1">
                <a:latin typeface="Times New Roman"/>
                <a:ea typeface="Times New Roman"/>
                <a:cs typeface="Times New Roman"/>
                <a:sym typeface="Times New Roman"/>
              </a:rPr>
              <a:t>The Leather Apron Club</a:t>
            </a:r>
            <a:endParaRPr>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3"/>
              </a:rPr>
              <a:t>caldecott medal - Bing images</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4"/>
              </a:rPr>
              <a:t>elementary school student studying - Bing images</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5"/>
              </a:rPr>
              <a:t>how do dinosaurs say goodnight - Bing images</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6"/>
              </a:rPr>
              <a:t>https://bagfullofbooks.com/2015/10/01/owl-moon-by-jane-yolen/</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7"/>
              </a:rPr>
              <a:t>https://www.amazon.com/Leather-Apron-Club-Benjamin-Circulating/dp/1580897193</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8"/>
              </a:rPr>
              <a:t>https://www.janeyolen.com/awards/</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9"/>
              </a:rPr>
              <a:t>https://www.janeyolen.com/biography/</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10"/>
              </a:rPr>
              <a:t>https://www.wired.com/2013/01/geeks-guide-jane-yolen/</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11"/>
              </a:rPr>
              <a:t>i am the storm yolen - Bing images</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800"/>
              <a:buNone/>
            </a:pPr>
            <a:endParaRPr sz="1560"/>
          </a:p>
          <a:p>
            <a:pPr marL="0" lvl="0" indent="0" algn="l" rtl="0">
              <a:lnSpc>
                <a:spcPct val="100000"/>
              </a:lnSpc>
              <a:spcBef>
                <a:spcPts val="1200"/>
              </a:spcBef>
              <a:spcAft>
                <a:spcPts val="0"/>
              </a:spcAft>
              <a:buSzPts val="1800"/>
              <a:buNone/>
            </a:pPr>
            <a:endParaRPr sz="1660"/>
          </a:p>
          <a:p>
            <a:pPr marL="0" lvl="0" indent="0" algn="l" rtl="0">
              <a:lnSpc>
                <a:spcPct val="100000"/>
              </a:lnSpc>
              <a:spcBef>
                <a:spcPts val="1200"/>
              </a:spcBef>
              <a:spcAft>
                <a:spcPts val="0"/>
              </a:spcAft>
              <a:buSzPts val="1800"/>
              <a:buNone/>
            </a:pPr>
            <a:endParaRPr sz="600"/>
          </a:p>
          <a:p>
            <a:pPr marL="0" lvl="0" indent="0" algn="l" rtl="0">
              <a:lnSpc>
                <a:spcPct val="100000"/>
              </a:lnSpc>
              <a:spcBef>
                <a:spcPts val="1200"/>
              </a:spcBef>
              <a:spcAft>
                <a:spcPts val="0"/>
              </a:spcAft>
              <a:buSzPts val="1800"/>
              <a:buNone/>
            </a:pPr>
            <a:endParaRPr sz="100"/>
          </a:p>
          <a:p>
            <a:pPr marL="0" lvl="0" indent="0" algn="l" rtl="0">
              <a:lnSpc>
                <a:spcPct val="100000"/>
              </a:lnSpc>
              <a:spcBef>
                <a:spcPts val="1200"/>
              </a:spcBef>
              <a:spcAft>
                <a:spcPts val="1200"/>
              </a:spcAft>
              <a:buSzPts val="1800"/>
              <a:buNone/>
            </a:pPr>
            <a:endParaRPr sz="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5"/>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Sources</a:t>
            </a:r>
            <a:endParaRPr>
              <a:latin typeface="Times New Roman"/>
              <a:ea typeface="Times New Roman"/>
              <a:cs typeface="Times New Roman"/>
              <a:sym typeface="Times New Roman"/>
            </a:endParaRPr>
          </a:p>
        </p:txBody>
      </p:sp>
      <p:sp>
        <p:nvSpPr>
          <p:cNvPr id="164" name="Google Shape;164;p15"/>
          <p:cNvSpPr txBox="1">
            <a:spLocks noGrp="1"/>
          </p:cNvSpPr>
          <p:nvPr>
            <p:ph type="body" idx="1"/>
          </p:nvPr>
        </p:nvSpPr>
        <p:spPr>
          <a:xfrm>
            <a:off x="311700" y="1152475"/>
            <a:ext cx="68538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1200" u="sng">
                <a:solidFill>
                  <a:schemeClr val="hlink"/>
                </a:solidFill>
                <a:latin typeface="Times New Roman"/>
                <a:ea typeface="Times New Roman"/>
                <a:cs typeface="Times New Roman"/>
                <a:sym typeface="Times New Roman"/>
                <a:hlinkClick r:id="rId3"/>
              </a:rPr>
              <a:t>jane yolen accepting an award - Bing images</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4"/>
              </a:rPr>
              <a:t>jane yolen - Bing images</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5"/>
              </a:rPr>
              <a:t>jane yolen book collage - Bing images</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6"/>
              </a:rPr>
              <a:t>Jane Yolen - YouTube</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7"/>
              </a:rPr>
              <a:t>leather apron club - Bing images</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8"/>
              </a:rPr>
              <a:t>owl moon - Bing images</a:t>
            </a:r>
            <a:r>
              <a:rPr lang="en" sz="1200">
                <a:latin typeface="Times New Roman"/>
                <a:ea typeface="Times New Roman"/>
                <a:cs typeface="Times New Roman"/>
                <a:sym typeface="Times New Roman"/>
              </a:rPr>
              <a:t> , </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9"/>
              </a:rPr>
              <a:t>The Leather Apron Club: Benjamin Franklin, His Son Billy &amp; America's First Circulating Library by Jane Yolen (goodreads.com)</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800"/>
              <a:buNone/>
            </a:pPr>
            <a:r>
              <a:rPr lang="en" sz="1200" u="sng">
                <a:solidFill>
                  <a:schemeClr val="hlink"/>
                </a:solidFill>
                <a:latin typeface="Times New Roman"/>
                <a:ea typeface="Times New Roman"/>
                <a:cs typeface="Times New Roman"/>
                <a:sym typeface="Times New Roman"/>
                <a:hlinkClick r:id="rId10"/>
              </a:rPr>
              <a:t>Wizard's hall - Bing images</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80000"/>
              </a:lnSpc>
              <a:spcBef>
                <a:spcPts val="1200"/>
              </a:spcBef>
              <a:spcAft>
                <a:spcPts val="0"/>
              </a:spcAft>
              <a:buSzPts val="1800"/>
              <a:buNone/>
            </a:pPr>
            <a:endParaRPr sz="1200">
              <a:solidFill>
                <a:srgbClr val="000000"/>
              </a:solidFill>
              <a:latin typeface="Times New Roman"/>
              <a:ea typeface="Times New Roman"/>
              <a:cs typeface="Times New Roman"/>
              <a:sym typeface="Times New Roman"/>
            </a:endParaRPr>
          </a:p>
          <a:p>
            <a:pPr marL="0" lvl="0" indent="0" algn="l" rtl="0">
              <a:lnSpc>
                <a:spcPct val="180000"/>
              </a:lnSpc>
              <a:spcBef>
                <a:spcPts val="1200"/>
              </a:spcBef>
              <a:spcAft>
                <a:spcPts val="1200"/>
              </a:spcAft>
              <a:buSzPts val="1018"/>
              <a:buNone/>
            </a:pP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About the Author</a:t>
            </a:r>
            <a:endParaRPr>
              <a:latin typeface="Times New Roman"/>
              <a:ea typeface="Times New Roman"/>
              <a:cs typeface="Times New Roman"/>
              <a:sym typeface="Times New Roman"/>
            </a:endParaRPr>
          </a:p>
        </p:txBody>
      </p:sp>
      <p:sp>
        <p:nvSpPr>
          <p:cNvPr id="69" name="Google Shape;69;p2"/>
          <p:cNvSpPr txBox="1">
            <a:spLocks noGrp="1"/>
          </p:cNvSpPr>
          <p:nvPr>
            <p:ph type="body" idx="1"/>
          </p:nvPr>
        </p:nvSpPr>
        <p:spPr>
          <a:xfrm>
            <a:off x="311700" y="1152475"/>
            <a:ext cx="35067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SzPct val="123329"/>
              <a:buNone/>
            </a:pPr>
            <a:r>
              <a:rPr lang="en" sz="2085" b="1">
                <a:latin typeface="Times New Roman"/>
                <a:ea typeface="Times New Roman"/>
                <a:cs typeface="Times New Roman"/>
                <a:sym typeface="Times New Roman"/>
              </a:rPr>
              <a:t>Jane Yolen</a:t>
            </a:r>
            <a:endParaRPr sz="2085" b="1">
              <a:latin typeface="Times New Roman"/>
              <a:ea typeface="Times New Roman"/>
              <a:cs typeface="Times New Roman"/>
              <a:sym typeface="Times New Roman"/>
            </a:endParaRPr>
          </a:p>
          <a:p>
            <a:pPr marL="457200" lvl="0" indent="-308610" algn="l" rtl="0">
              <a:lnSpc>
                <a:spcPct val="115000"/>
              </a:lnSpc>
              <a:spcBef>
                <a:spcPts val="1200"/>
              </a:spcBef>
              <a:spcAft>
                <a:spcPts val="0"/>
              </a:spcAft>
              <a:buSzPct val="100000"/>
              <a:buFont typeface="Times New Roman"/>
              <a:buChar char="-"/>
            </a:pPr>
            <a:r>
              <a:rPr lang="en">
                <a:latin typeface="Times New Roman"/>
                <a:ea typeface="Times New Roman"/>
                <a:cs typeface="Times New Roman"/>
                <a:sym typeface="Times New Roman"/>
              </a:rPr>
              <a:t>Jane was born in 1939 in New York, NY</a:t>
            </a:r>
            <a:endParaRPr>
              <a:latin typeface="Times New Roman"/>
              <a:ea typeface="Times New Roman"/>
              <a:cs typeface="Times New Roman"/>
              <a:sym typeface="Times New Roman"/>
            </a:endParaRPr>
          </a:p>
          <a:p>
            <a:pPr marL="457200" lvl="0" indent="-308610" algn="l" rtl="0">
              <a:lnSpc>
                <a:spcPct val="115000"/>
              </a:lnSpc>
              <a:spcBef>
                <a:spcPts val="0"/>
              </a:spcBef>
              <a:spcAft>
                <a:spcPts val="0"/>
              </a:spcAft>
              <a:buSzPct val="100000"/>
              <a:buFont typeface="Times New Roman"/>
              <a:buChar char="-"/>
            </a:pPr>
            <a:r>
              <a:rPr lang="en">
                <a:latin typeface="Times New Roman"/>
                <a:ea typeface="Times New Roman"/>
                <a:cs typeface="Times New Roman"/>
                <a:sym typeface="Times New Roman"/>
              </a:rPr>
              <a:t>She attended University of Massachusetts Amherst and Smith College</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SzPct val="142857"/>
              <a:buNone/>
            </a:pPr>
            <a:r>
              <a:rPr lang="en">
                <a:latin typeface="Times New Roman"/>
                <a:ea typeface="Times New Roman"/>
                <a:cs typeface="Times New Roman"/>
                <a:sym typeface="Times New Roman"/>
              </a:rPr>
              <a:t>At her time at Smith College, Jane was president of the press board, won the journalism award, and all of the poetry awards.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SzPct val="142857"/>
              <a:buNone/>
            </a:pPr>
            <a:r>
              <a:rPr lang="en">
                <a:latin typeface="Times New Roman"/>
                <a:ea typeface="Times New Roman"/>
                <a:cs typeface="Times New Roman"/>
                <a:sym typeface="Times New Roman"/>
              </a:rPr>
              <a:t>On her 22nd birthday, Jane sold her first children's book- </a:t>
            </a:r>
            <a:r>
              <a:rPr lang="en" i="1">
                <a:latin typeface="Times New Roman"/>
                <a:ea typeface="Times New Roman"/>
                <a:cs typeface="Times New Roman"/>
                <a:sym typeface="Times New Roman"/>
              </a:rPr>
              <a:t>Pirates in Petticoats </a:t>
            </a:r>
            <a:endParaRPr i="1">
              <a:latin typeface="Times New Roman"/>
              <a:ea typeface="Times New Roman"/>
              <a:cs typeface="Times New Roman"/>
              <a:sym typeface="Times New Roman"/>
            </a:endParaRPr>
          </a:p>
          <a:p>
            <a:pPr marL="0" lvl="0" indent="0" algn="l" rtl="0">
              <a:lnSpc>
                <a:spcPct val="115000"/>
              </a:lnSpc>
              <a:spcBef>
                <a:spcPts val="1200"/>
              </a:spcBef>
              <a:spcAft>
                <a:spcPts val="1200"/>
              </a:spcAft>
              <a:buSzPct val="142857"/>
              <a:buNone/>
            </a:pPr>
            <a:r>
              <a:rPr lang="en">
                <a:latin typeface="Times New Roman"/>
                <a:ea typeface="Times New Roman"/>
                <a:cs typeface="Times New Roman"/>
                <a:sym typeface="Times New Roman"/>
              </a:rPr>
              <a:t>Jane has worked on over 400 books that include a variety of children and adult books.</a:t>
            </a:r>
            <a:r>
              <a:rPr lang="en"/>
              <a:t> </a:t>
            </a:r>
            <a:endParaRPr/>
          </a:p>
        </p:txBody>
      </p:sp>
      <p:pic>
        <p:nvPicPr>
          <p:cNvPr id="70" name="Google Shape;70;p2" descr="Author Jane Yolen Talks Book Banning and Harry Potter | WIRED"/>
          <p:cNvPicPr preferRelativeResize="0"/>
          <p:nvPr/>
        </p:nvPicPr>
        <p:blipFill rotWithShape="1">
          <a:blip r:embed="rId3">
            <a:alphaModFix/>
          </a:blip>
          <a:srcRect/>
          <a:stretch/>
        </p:blipFill>
        <p:spPr>
          <a:xfrm>
            <a:off x="4132013" y="1017451"/>
            <a:ext cx="4623161" cy="3502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265500" y="445475"/>
            <a:ext cx="4045200" cy="1683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
                <a:latin typeface="Times New Roman"/>
                <a:ea typeface="Times New Roman"/>
                <a:cs typeface="Times New Roman"/>
                <a:sym typeface="Times New Roman"/>
              </a:rPr>
              <a:t>Other Books by Jane Yolen</a:t>
            </a:r>
            <a:endParaRPr>
              <a:latin typeface="Times New Roman"/>
              <a:ea typeface="Times New Roman"/>
              <a:cs typeface="Times New Roman"/>
              <a:sym typeface="Times New Roman"/>
            </a:endParaRPr>
          </a:p>
        </p:txBody>
      </p:sp>
      <p:sp>
        <p:nvSpPr>
          <p:cNvPr id="76" name="Google Shape;76;p3"/>
          <p:cNvSpPr txBox="1">
            <a:spLocks noGrp="1"/>
          </p:cNvSpPr>
          <p:nvPr>
            <p:ph type="subTitle" idx="1"/>
          </p:nvPr>
        </p:nvSpPr>
        <p:spPr>
          <a:xfrm>
            <a:off x="128825" y="2180700"/>
            <a:ext cx="4324800" cy="2010000"/>
          </a:xfrm>
          <a:prstGeom prst="rect">
            <a:avLst/>
          </a:prstGeom>
          <a:noFill/>
          <a:ln>
            <a:noFill/>
          </a:ln>
        </p:spPr>
        <p:txBody>
          <a:bodyPr spcFirstLastPara="1" wrap="square" lIns="91425" tIns="91425" rIns="91425" bIns="91425" anchor="t" anchorCtr="0">
            <a:normAutofit fontScale="85000" lnSpcReduction="20000"/>
          </a:bodyPr>
          <a:lstStyle/>
          <a:p>
            <a:pPr marL="457200" lvl="0" indent="-340232" algn="ctr" rtl="0">
              <a:lnSpc>
                <a:spcPct val="200000"/>
              </a:lnSpc>
              <a:spcBef>
                <a:spcPts val="0"/>
              </a:spcBef>
              <a:spcAft>
                <a:spcPts val="0"/>
              </a:spcAft>
              <a:buSzPct val="100000"/>
              <a:buFont typeface="Times New Roman"/>
              <a:buChar char="➢"/>
            </a:pPr>
            <a:r>
              <a:rPr lang="en" sz="1900" i="1">
                <a:latin typeface="Times New Roman"/>
                <a:ea typeface="Times New Roman"/>
                <a:cs typeface="Times New Roman"/>
                <a:sym typeface="Times New Roman"/>
              </a:rPr>
              <a:t>Owl Moon</a:t>
            </a:r>
            <a:endParaRPr sz="1900" i="1">
              <a:latin typeface="Times New Roman"/>
              <a:ea typeface="Times New Roman"/>
              <a:cs typeface="Times New Roman"/>
              <a:sym typeface="Times New Roman"/>
            </a:endParaRPr>
          </a:p>
          <a:p>
            <a:pPr marL="457200" lvl="0" indent="-340232" algn="ctr" rtl="0">
              <a:lnSpc>
                <a:spcPct val="200000"/>
              </a:lnSpc>
              <a:spcBef>
                <a:spcPts val="0"/>
              </a:spcBef>
              <a:spcAft>
                <a:spcPts val="0"/>
              </a:spcAft>
              <a:buSzPct val="100000"/>
              <a:buFont typeface="Times New Roman"/>
              <a:buChar char="➢"/>
            </a:pPr>
            <a:r>
              <a:rPr lang="en" sz="1900" i="1">
                <a:latin typeface="Times New Roman"/>
                <a:ea typeface="Times New Roman"/>
                <a:cs typeface="Times New Roman"/>
                <a:sym typeface="Times New Roman"/>
              </a:rPr>
              <a:t>How do Dinosaurs say Goodnight</a:t>
            </a:r>
            <a:endParaRPr sz="1900" i="1">
              <a:latin typeface="Times New Roman"/>
              <a:ea typeface="Times New Roman"/>
              <a:cs typeface="Times New Roman"/>
              <a:sym typeface="Times New Roman"/>
            </a:endParaRPr>
          </a:p>
          <a:p>
            <a:pPr marL="457200" lvl="0" indent="-340232" algn="ctr" rtl="0">
              <a:lnSpc>
                <a:spcPct val="200000"/>
              </a:lnSpc>
              <a:spcBef>
                <a:spcPts val="0"/>
              </a:spcBef>
              <a:spcAft>
                <a:spcPts val="0"/>
              </a:spcAft>
              <a:buSzPct val="100000"/>
              <a:buFont typeface="Times New Roman"/>
              <a:buChar char="➢"/>
            </a:pPr>
            <a:r>
              <a:rPr lang="en" sz="1900" i="1">
                <a:latin typeface="Times New Roman"/>
                <a:ea typeface="Times New Roman"/>
                <a:cs typeface="Times New Roman"/>
                <a:sym typeface="Times New Roman"/>
              </a:rPr>
              <a:t>Wizard’s Hall</a:t>
            </a:r>
            <a:endParaRPr sz="1900" i="1">
              <a:latin typeface="Times New Roman"/>
              <a:ea typeface="Times New Roman"/>
              <a:cs typeface="Times New Roman"/>
              <a:sym typeface="Times New Roman"/>
            </a:endParaRPr>
          </a:p>
          <a:p>
            <a:pPr marL="457200" lvl="0" indent="-340232" algn="ctr" rtl="0">
              <a:lnSpc>
                <a:spcPct val="200000"/>
              </a:lnSpc>
              <a:spcBef>
                <a:spcPts val="0"/>
              </a:spcBef>
              <a:spcAft>
                <a:spcPts val="0"/>
              </a:spcAft>
              <a:buSzPct val="100000"/>
              <a:buFont typeface="Times New Roman"/>
              <a:buChar char="➢"/>
            </a:pPr>
            <a:r>
              <a:rPr lang="en" sz="1900" i="1">
                <a:latin typeface="Times New Roman"/>
                <a:ea typeface="Times New Roman"/>
                <a:cs typeface="Times New Roman"/>
                <a:sym typeface="Times New Roman"/>
              </a:rPr>
              <a:t>I am the Storm </a:t>
            </a:r>
            <a:endParaRPr sz="1900" i="1">
              <a:latin typeface="Times New Roman"/>
              <a:ea typeface="Times New Roman"/>
              <a:cs typeface="Times New Roman"/>
              <a:sym typeface="Times New Roman"/>
            </a:endParaRPr>
          </a:p>
        </p:txBody>
      </p:sp>
      <p:pic>
        <p:nvPicPr>
          <p:cNvPr id="77" name="Google Shape;77;p3" descr="See the source image"/>
          <p:cNvPicPr preferRelativeResize="0"/>
          <p:nvPr/>
        </p:nvPicPr>
        <p:blipFill rotWithShape="1">
          <a:blip r:embed="rId3">
            <a:alphaModFix/>
          </a:blip>
          <a:srcRect/>
          <a:stretch/>
        </p:blipFill>
        <p:spPr>
          <a:xfrm>
            <a:off x="4999663" y="193188"/>
            <a:ext cx="1485000" cy="1923025"/>
          </a:xfrm>
          <a:prstGeom prst="rect">
            <a:avLst/>
          </a:prstGeom>
          <a:noFill/>
          <a:ln>
            <a:noFill/>
          </a:ln>
        </p:spPr>
      </p:pic>
      <p:pic>
        <p:nvPicPr>
          <p:cNvPr id="78" name="Google Shape;78;p3" descr="See the source image"/>
          <p:cNvPicPr preferRelativeResize="0"/>
          <p:nvPr/>
        </p:nvPicPr>
        <p:blipFill rotWithShape="1">
          <a:blip r:embed="rId4">
            <a:alphaModFix/>
          </a:blip>
          <a:srcRect/>
          <a:stretch/>
        </p:blipFill>
        <p:spPr>
          <a:xfrm>
            <a:off x="7173626" y="180324"/>
            <a:ext cx="1515719" cy="1948751"/>
          </a:xfrm>
          <a:prstGeom prst="rect">
            <a:avLst/>
          </a:prstGeom>
          <a:noFill/>
          <a:ln>
            <a:noFill/>
          </a:ln>
        </p:spPr>
      </p:pic>
      <p:pic>
        <p:nvPicPr>
          <p:cNvPr id="79" name="Google Shape;79;p3" descr="See the source image"/>
          <p:cNvPicPr preferRelativeResize="0"/>
          <p:nvPr/>
        </p:nvPicPr>
        <p:blipFill rotWithShape="1">
          <a:blip r:embed="rId5">
            <a:alphaModFix/>
          </a:blip>
          <a:srcRect/>
          <a:stretch/>
        </p:blipFill>
        <p:spPr>
          <a:xfrm>
            <a:off x="4968925" y="2659185"/>
            <a:ext cx="1515725" cy="2174515"/>
          </a:xfrm>
          <a:prstGeom prst="rect">
            <a:avLst/>
          </a:prstGeom>
          <a:noFill/>
          <a:ln>
            <a:noFill/>
          </a:ln>
        </p:spPr>
      </p:pic>
      <p:pic>
        <p:nvPicPr>
          <p:cNvPr id="80" name="Google Shape;80;p3" descr="See the source image"/>
          <p:cNvPicPr preferRelativeResize="0"/>
          <p:nvPr/>
        </p:nvPicPr>
        <p:blipFill rotWithShape="1">
          <a:blip r:embed="rId6">
            <a:alphaModFix/>
          </a:blip>
          <a:srcRect/>
          <a:stretch/>
        </p:blipFill>
        <p:spPr>
          <a:xfrm>
            <a:off x="7113080" y="2659175"/>
            <a:ext cx="1768321" cy="1948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Common Themes in Jane Yolen’s Books</a:t>
            </a:r>
            <a:endParaRPr>
              <a:latin typeface="Times New Roman"/>
              <a:ea typeface="Times New Roman"/>
              <a:cs typeface="Times New Roman"/>
              <a:sym typeface="Times New Roman"/>
            </a:endParaRPr>
          </a:p>
        </p:txBody>
      </p:sp>
      <p:sp>
        <p:nvSpPr>
          <p:cNvPr id="86" name="Google Shape;86;p4"/>
          <p:cNvSpPr txBox="1">
            <a:spLocks noGrp="1"/>
          </p:cNvSpPr>
          <p:nvPr>
            <p:ph type="body" idx="1"/>
          </p:nvPr>
        </p:nvSpPr>
        <p:spPr>
          <a:xfrm>
            <a:off x="311700" y="1243225"/>
            <a:ext cx="48411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Jane Yolen </a:t>
            </a:r>
            <a:r>
              <a:rPr lang="en" dirty="0" smtClean="0">
                <a:latin typeface="Times New Roman"/>
                <a:ea typeface="Times New Roman"/>
                <a:cs typeface="Times New Roman"/>
                <a:sym typeface="Times New Roman"/>
              </a:rPr>
              <a:t>writes </a:t>
            </a:r>
            <a:r>
              <a:rPr lang="en" dirty="0">
                <a:latin typeface="Times New Roman"/>
                <a:ea typeface="Times New Roman"/>
                <a:cs typeface="Times New Roman"/>
                <a:sym typeface="Times New Roman"/>
              </a:rPr>
              <a:t>mostly children’s books</a:t>
            </a:r>
            <a:endParaRPr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dirty="0">
                <a:latin typeface="Times New Roman"/>
                <a:ea typeface="Times New Roman"/>
                <a:cs typeface="Times New Roman"/>
                <a:sym typeface="Times New Roman"/>
              </a:rPr>
              <a:t>Magic</a:t>
            </a:r>
            <a:endParaRPr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dirty="0">
                <a:latin typeface="Times New Roman"/>
                <a:ea typeface="Times New Roman"/>
                <a:cs typeface="Times New Roman"/>
                <a:sym typeface="Times New Roman"/>
              </a:rPr>
              <a:t>Myths</a:t>
            </a:r>
            <a:endParaRPr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dirty="0">
                <a:latin typeface="Times New Roman"/>
                <a:ea typeface="Times New Roman"/>
                <a:cs typeface="Times New Roman"/>
                <a:sym typeface="Times New Roman"/>
              </a:rPr>
              <a:t>Folklore</a:t>
            </a:r>
            <a:endParaRPr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dirty="0">
                <a:latin typeface="Times New Roman"/>
                <a:ea typeface="Times New Roman"/>
                <a:cs typeface="Times New Roman"/>
                <a:sym typeface="Times New Roman"/>
              </a:rPr>
              <a:t>Tends to use animals or inanimate objects</a:t>
            </a:r>
            <a:endParaRPr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dirty="0">
                <a:latin typeface="Times New Roman"/>
                <a:ea typeface="Times New Roman"/>
                <a:cs typeface="Times New Roman"/>
                <a:sym typeface="Times New Roman"/>
              </a:rPr>
              <a:t>Some include powerful goddesses and heroines</a:t>
            </a:r>
            <a:endParaRPr dirty="0">
              <a:latin typeface="Times New Roman"/>
              <a:ea typeface="Times New Roman"/>
              <a:cs typeface="Times New Roman"/>
              <a:sym typeface="Times New Roman"/>
            </a:endParaRPr>
          </a:p>
          <a:p>
            <a:pPr marL="457200" lvl="0" indent="-342900" algn="l" rtl="0">
              <a:lnSpc>
                <a:spcPct val="150000"/>
              </a:lnSpc>
              <a:spcBef>
                <a:spcPts val="0"/>
              </a:spcBef>
              <a:spcAft>
                <a:spcPts val="0"/>
              </a:spcAft>
              <a:buSzPts val="1800"/>
              <a:buFont typeface="Times New Roman"/>
              <a:buChar char="●"/>
            </a:pPr>
            <a:r>
              <a:rPr lang="en" dirty="0">
                <a:latin typeface="Times New Roman"/>
                <a:ea typeface="Times New Roman"/>
                <a:cs typeface="Times New Roman"/>
                <a:sym typeface="Times New Roman"/>
              </a:rPr>
              <a:t>Has some historical books as well</a:t>
            </a:r>
            <a:endParaRPr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dirty="0">
                <a:latin typeface="Times New Roman"/>
                <a:ea typeface="Times New Roman"/>
                <a:cs typeface="Times New Roman"/>
                <a:sym typeface="Times New Roman"/>
              </a:rPr>
              <a:t>The Holocaust</a:t>
            </a:r>
            <a:endParaRPr dirty="0">
              <a:latin typeface="Times New Roman"/>
              <a:ea typeface="Times New Roman"/>
              <a:cs typeface="Times New Roman"/>
              <a:sym typeface="Times New Roman"/>
            </a:endParaRPr>
          </a:p>
          <a:p>
            <a:pPr marL="914400" lvl="1" indent="-317500" algn="l" rtl="0">
              <a:lnSpc>
                <a:spcPct val="150000"/>
              </a:lnSpc>
              <a:spcBef>
                <a:spcPts val="0"/>
              </a:spcBef>
              <a:spcAft>
                <a:spcPts val="0"/>
              </a:spcAft>
              <a:buSzPts val="1400"/>
              <a:buFont typeface="Times New Roman"/>
              <a:buChar char="○"/>
            </a:pPr>
            <a:r>
              <a:rPr lang="en" dirty="0" smtClean="0">
                <a:latin typeface="Times New Roman"/>
                <a:ea typeface="Times New Roman"/>
                <a:cs typeface="Times New Roman"/>
                <a:sym typeface="Times New Roman"/>
              </a:rPr>
              <a:t>The Leather </a:t>
            </a:r>
            <a:r>
              <a:rPr lang="en" dirty="0">
                <a:latin typeface="Times New Roman"/>
                <a:ea typeface="Times New Roman"/>
                <a:cs typeface="Times New Roman"/>
                <a:sym typeface="Times New Roman"/>
              </a:rPr>
              <a:t>Apron Club</a:t>
            </a:r>
            <a:endParaRPr dirty="0">
              <a:latin typeface="Times New Roman"/>
              <a:ea typeface="Times New Roman"/>
              <a:cs typeface="Times New Roman"/>
              <a:sym typeface="Times New Roman"/>
            </a:endParaRPr>
          </a:p>
        </p:txBody>
      </p:sp>
      <p:pic>
        <p:nvPicPr>
          <p:cNvPr id="87" name="Google Shape;87;p4" descr="See the source image"/>
          <p:cNvPicPr preferRelativeResize="0"/>
          <p:nvPr/>
        </p:nvPicPr>
        <p:blipFill rotWithShape="1">
          <a:blip r:embed="rId3">
            <a:alphaModFix/>
          </a:blip>
          <a:srcRect/>
          <a:stretch/>
        </p:blipFill>
        <p:spPr>
          <a:xfrm>
            <a:off x="5206875" y="1648013"/>
            <a:ext cx="3520100" cy="2425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Awards</a:t>
            </a:r>
            <a:endParaRPr>
              <a:latin typeface="Times New Roman"/>
              <a:ea typeface="Times New Roman"/>
              <a:cs typeface="Times New Roman"/>
              <a:sym typeface="Times New Roman"/>
            </a:endParaRPr>
          </a:p>
        </p:txBody>
      </p:sp>
      <p:sp>
        <p:nvSpPr>
          <p:cNvPr id="93" name="Google Shape;93;p5"/>
          <p:cNvSpPr txBox="1">
            <a:spLocks noGrp="1"/>
          </p:cNvSpPr>
          <p:nvPr>
            <p:ph type="body" idx="1"/>
          </p:nvPr>
        </p:nvSpPr>
        <p:spPr>
          <a:xfrm>
            <a:off x="311700" y="1152475"/>
            <a:ext cx="4500600" cy="3416400"/>
          </a:xfrm>
          <a:prstGeom prst="rect">
            <a:avLst/>
          </a:prstGeom>
          <a:noFill/>
          <a:ln>
            <a:noFill/>
          </a:ln>
        </p:spPr>
        <p:txBody>
          <a:bodyPr spcFirstLastPara="1" wrap="square" lIns="91425" tIns="91425" rIns="91425" bIns="91425" anchor="t" anchorCtr="0">
            <a:normAutofit/>
          </a:bodyPr>
          <a:lstStyle/>
          <a:p>
            <a:pPr marL="457200" lvl="0" indent="-349250" algn="l" rtl="0">
              <a:lnSpc>
                <a:spcPct val="115000"/>
              </a:lnSpc>
              <a:spcBef>
                <a:spcPts val="0"/>
              </a:spcBef>
              <a:spcAft>
                <a:spcPts val="0"/>
              </a:spcAft>
              <a:buSzPts val="1900"/>
              <a:buFont typeface="Times New Roman"/>
              <a:buChar char="-"/>
            </a:pPr>
            <a:r>
              <a:rPr lang="en" sz="2000" dirty="0">
                <a:latin typeface="Times New Roman"/>
                <a:ea typeface="Times New Roman"/>
                <a:cs typeface="Times New Roman"/>
                <a:sym typeface="Times New Roman"/>
              </a:rPr>
              <a:t>Caldecott Medal</a:t>
            </a:r>
            <a:endParaRPr sz="2000" dirty="0">
              <a:latin typeface="Times New Roman"/>
              <a:ea typeface="Times New Roman"/>
              <a:cs typeface="Times New Roman"/>
              <a:sym typeface="Times New Roman"/>
            </a:endParaRPr>
          </a:p>
          <a:p>
            <a:pPr marL="457200" lvl="0" indent="-349250" algn="l" rtl="0">
              <a:lnSpc>
                <a:spcPct val="115000"/>
              </a:lnSpc>
              <a:spcBef>
                <a:spcPts val="0"/>
              </a:spcBef>
              <a:spcAft>
                <a:spcPts val="0"/>
              </a:spcAft>
              <a:buSzPts val="1900"/>
              <a:buFont typeface="Times New Roman"/>
              <a:buChar char="-"/>
            </a:pPr>
            <a:r>
              <a:rPr lang="en" sz="2000" dirty="0">
                <a:solidFill>
                  <a:srgbClr val="666666"/>
                </a:solidFill>
                <a:latin typeface="Times New Roman"/>
                <a:ea typeface="Times New Roman"/>
                <a:cs typeface="Times New Roman"/>
                <a:sym typeface="Times New Roman"/>
              </a:rPr>
              <a:t>Two Nebula Awards</a:t>
            </a:r>
            <a:endParaRPr sz="2000" dirty="0">
              <a:solidFill>
                <a:srgbClr val="666666"/>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SzPts val="1900"/>
              <a:buFont typeface="Times New Roman"/>
              <a:buChar char="-"/>
            </a:pPr>
            <a:r>
              <a:rPr lang="en" sz="2000" dirty="0">
                <a:solidFill>
                  <a:srgbClr val="666666"/>
                </a:solidFill>
                <a:latin typeface="Times New Roman"/>
                <a:ea typeface="Times New Roman"/>
                <a:cs typeface="Times New Roman"/>
                <a:sym typeface="Times New Roman"/>
              </a:rPr>
              <a:t>Two Christopher Medals</a:t>
            </a:r>
            <a:endParaRPr sz="2000" dirty="0">
              <a:solidFill>
                <a:srgbClr val="666666"/>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SzPts val="1900"/>
              <a:buFont typeface="Times New Roman"/>
              <a:buChar char="-"/>
            </a:pPr>
            <a:r>
              <a:rPr lang="en" sz="2000" dirty="0">
                <a:solidFill>
                  <a:srgbClr val="666666"/>
                </a:solidFill>
                <a:latin typeface="Times New Roman"/>
                <a:ea typeface="Times New Roman"/>
                <a:cs typeface="Times New Roman"/>
                <a:sym typeface="Times New Roman"/>
              </a:rPr>
              <a:t>Three World Fantasy Awards</a:t>
            </a:r>
            <a:endParaRPr sz="2000" dirty="0">
              <a:solidFill>
                <a:srgbClr val="666666"/>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SzPts val="1900"/>
              <a:buFont typeface="Times New Roman"/>
              <a:buChar char="-"/>
            </a:pPr>
            <a:r>
              <a:rPr lang="en" sz="2000" dirty="0">
                <a:solidFill>
                  <a:srgbClr val="666666"/>
                </a:solidFill>
                <a:latin typeface="Times New Roman"/>
                <a:ea typeface="Times New Roman"/>
                <a:cs typeface="Times New Roman"/>
                <a:sym typeface="Times New Roman"/>
              </a:rPr>
              <a:t>Three Mythopoeic Fantasy Awards </a:t>
            </a:r>
            <a:endParaRPr sz="2000" dirty="0">
              <a:solidFill>
                <a:srgbClr val="666666"/>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SzPts val="1900"/>
              <a:buFont typeface="Times New Roman"/>
              <a:buChar char="-"/>
            </a:pPr>
            <a:r>
              <a:rPr lang="en" sz="2000" dirty="0">
                <a:solidFill>
                  <a:srgbClr val="666666"/>
                </a:solidFill>
                <a:latin typeface="Times New Roman"/>
                <a:ea typeface="Times New Roman"/>
                <a:cs typeface="Times New Roman"/>
                <a:sym typeface="Times New Roman"/>
              </a:rPr>
              <a:t>Two Golden Kite Awards</a:t>
            </a:r>
            <a:endParaRPr sz="2000" dirty="0">
              <a:solidFill>
                <a:srgbClr val="666666"/>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SzPts val="1900"/>
              <a:buFont typeface="Times New Roman"/>
              <a:buChar char="-"/>
            </a:pPr>
            <a:r>
              <a:rPr lang="en" sz="2000" dirty="0">
                <a:solidFill>
                  <a:srgbClr val="666666"/>
                </a:solidFill>
                <a:latin typeface="Times New Roman"/>
                <a:ea typeface="Times New Roman"/>
                <a:cs typeface="Times New Roman"/>
                <a:sym typeface="Times New Roman"/>
              </a:rPr>
              <a:t>The Jewish Book Award </a:t>
            </a:r>
            <a:endParaRPr sz="2000" dirty="0">
              <a:solidFill>
                <a:srgbClr val="666666"/>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SzPts val="1900"/>
              <a:buFont typeface="Times New Roman"/>
              <a:buChar char="-"/>
            </a:pPr>
            <a:r>
              <a:rPr lang="en" sz="2000" dirty="0">
                <a:solidFill>
                  <a:srgbClr val="666666"/>
                </a:solidFill>
                <a:latin typeface="Times New Roman"/>
                <a:ea typeface="Times New Roman"/>
                <a:cs typeface="Times New Roman"/>
                <a:sym typeface="Times New Roman"/>
              </a:rPr>
              <a:t>The Massachusetts Center for the Book award </a:t>
            </a:r>
            <a:endParaRPr sz="2000" dirty="0">
              <a:solidFill>
                <a:srgbClr val="666666"/>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SzPts val="1800"/>
              <a:buNone/>
            </a:pPr>
            <a:endParaRPr sz="1900" dirty="0">
              <a:latin typeface="Times New Roman"/>
              <a:ea typeface="Times New Roman"/>
              <a:cs typeface="Times New Roman"/>
              <a:sym typeface="Times New Roman"/>
            </a:endParaRPr>
          </a:p>
        </p:txBody>
      </p:sp>
      <p:pic>
        <p:nvPicPr>
          <p:cNvPr id="94" name="Google Shape;94;p5" descr="See the source image"/>
          <p:cNvPicPr preferRelativeResize="0"/>
          <p:nvPr/>
        </p:nvPicPr>
        <p:blipFill rotWithShape="1">
          <a:blip r:embed="rId3">
            <a:alphaModFix/>
          </a:blip>
          <a:srcRect/>
          <a:stretch/>
        </p:blipFill>
        <p:spPr>
          <a:xfrm>
            <a:off x="5129465" y="1229525"/>
            <a:ext cx="2809186" cy="2684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295797" y="216421"/>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latin typeface="Times New Roman"/>
                <a:ea typeface="Times New Roman"/>
                <a:cs typeface="Times New Roman"/>
                <a:sym typeface="Times New Roman"/>
              </a:rPr>
              <a:t>Awards Continued</a:t>
            </a:r>
            <a:endParaRPr dirty="0">
              <a:latin typeface="Times New Roman"/>
              <a:ea typeface="Times New Roman"/>
              <a:cs typeface="Times New Roman"/>
              <a:sym typeface="Times New Roman"/>
            </a:endParaRPr>
          </a:p>
        </p:txBody>
      </p:sp>
      <p:sp>
        <p:nvSpPr>
          <p:cNvPr id="100" name="Google Shape;100;p6"/>
          <p:cNvSpPr txBox="1">
            <a:spLocks noGrp="1"/>
          </p:cNvSpPr>
          <p:nvPr>
            <p:ph type="body" idx="1"/>
          </p:nvPr>
        </p:nvSpPr>
        <p:spPr>
          <a:xfrm>
            <a:off x="95750" y="842521"/>
            <a:ext cx="4203600" cy="3919993"/>
          </a:xfrm>
          <a:prstGeom prst="rect">
            <a:avLst/>
          </a:prstGeom>
          <a:noFill/>
          <a:ln>
            <a:noFill/>
          </a:ln>
        </p:spPr>
        <p:txBody>
          <a:bodyPr spcFirstLastPara="1" wrap="square" lIns="91425" tIns="91425" rIns="91425" bIns="91425" anchor="t" anchorCtr="0">
            <a:noAutofit/>
          </a:bodyPr>
          <a:lstStyle/>
          <a:p>
            <a:pPr marL="457200" lvl="0" indent="-295686" algn="l" rtl="0">
              <a:lnSpc>
                <a:spcPct val="200000"/>
              </a:lnSpc>
              <a:spcBef>
                <a:spcPts val="0"/>
              </a:spcBef>
              <a:spcAft>
                <a:spcPts val="0"/>
              </a:spcAft>
              <a:buSzPct val="100000"/>
              <a:buFont typeface="Times New Roman"/>
              <a:buChar char="-"/>
            </a:pPr>
            <a:r>
              <a:rPr lang="en" sz="1200" dirty="0">
                <a:solidFill>
                  <a:srgbClr val="666666"/>
                </a:solidFill>
                <a:latin typeface="Times New Roman"/>
                <a:ea typeface="Times New Roman"/>
                <a:cs typeface="Times New Roman"/>
                <a:sym typeface="Times New Roman"/>
              </a:rPr>
              <a:t>World Fantasy Association’s Lifetime Achievement Award World Fantasy Association’s Lifetime Achievement Award</a:t>
            </a:r>
            <a:endParaRPr sz="1200" dirty="0">
              <a:solidFill>
                <a:srgbClr val="666666"/>
              </a:solidFill>
              <a:latin typeface="Times New Roman"/>
              <a:ea typeface="Times New Roman"/>
              <a:cs typeface="Times New Roman"/>
              <a:sym typeface="Times New Roman"/>
            </a:endParaRPr>
          </a:p>
          <a:p>
            <a:pPr marL="457200" lvl="0" indent="-297782" algn="l" rtl="0">
              <a:lnSpc>
                <a:spcPct val="200000"/>
              </a:lnSpc>
              <a:spcBef>
                <a:spcPts val="0"/>
              </a:spcBef>
              <a:spcAft>
                <a:spcPts val="0"/>
              </a:spcAft>
              <a:buSzPct val="100000"/>
              <a:buFont typeface="Times New Roman"/>
              <a:buChar char="-"/>
            </a:pPr>
            <a:r>
              <a:rPr lang="en" sz="1200" dirty="0">
                <a:solidFill>
                  <a:srgbClr val="666666"/>
                </a:solidFill>
                <a:latin typeface="Times New Roman"/>
                <a:ea typeface="Times New Roman"/>
                <a:cs typeface="Times New Roman"/>
                <a:sym typeface="Times New Roman"/>
              </a:rPr>
              <a:t>The Science Fiction Writers of America’s Grand Master Award</a:t>
            </a:r>
            <a:endParaRPr sz="1200" dirty="0">
              <a:solidFill>
                <a:srgbClr val="666666"/>
              </a:solidFill>
              <a:latin typeface="Times New Roman"/>
              <a:ea typeface="Times New Roman"/>
              <a:cs typeface="Times New Roman"/>
              <a:sym typeface="Times New Roman"/>
            </a:endParaRPr>
          </a:p>
          <a:p>
            <a:pPr marL="457200" lvl="0" indent="-297782" algn="l" rtl="0">
              <a:lnSpc>
                <a:spcPct val="200000"/>
              </a:lnSpc>
              <a:spcBef>
                <a:spcPts val="0"/>
              </a:spcBef>
              <a:spcAft>
                <a:spcPts val="0"/>
              </a:spcAft>
              <a:buSzPct val="100000"/>
              <a:buFont typeface="Times New Roman"/>
              <a:buChar char="-"/>
            </a:pPr>
            <a:r>
              <a:rPr lang="en" sz="1200" dirty="0">
                <a:solidFill>
                  <a:srgbClr val="666666"/>
                </a:solidFill>
                <a:latin typeface="Times New Roman"/>
                <a:ea typeface="Times New Roman"/>
                <a:cs typeface="Times New Roman"/>
                <a:sym typeface="Times New Roman"/>
              </a:rPr>
              <a:t>Science Fiction Poetry Associations Grand Master Award </a:t>
            </a:r>
            <a:endParaRPr sz="1200" dirty="0">
              <a:solidFill>
                <a:srgbClr val="666666"/>
              </a:solidFill>
              <a:latin typeface="Times New Roman"/>
              <a:ea typeface="Times New Roman"/>
              <a:cs typeface="Times New Roman"/>
              <a:sym typeface="Times New Roman"/>
            </a:endParaRPr>
          </a:p>
          <a:p>
            <a:pPr marL="457200" lvl="0" indent="-297782" algn="l" rtl="0">
              <a:lnSpc>
                <a:spcPct val="200000"/>
              </a:lnSpc>
              <a:spcBef>
                <a:spcPts val="0"/>
              </a:spcBef>
              <a:spcAft>
                <a:spcPts val="0"/>
              </a:spcAft>
              <a:buSzPct val="100000"/>
              <a:buFont typeface="Times New Roman"/>
              <a:buChar char="-"/>
            </a:pPr>
            <a:r>
              <a:rPr lang="en" sz="1200" dirty="0">
                <a:solidFill>
                  <a:srgbClr val="666666"/>
                </a:solidFill>
                <a:latin typeface="Times New Roman"/>
                <a:ea typeface="Times New Roman"/>
                <a:cs typeface="Times New Roman"/>
                <a:sym typeface="Times New Roman"/>
              </a:rPr>
              <a:t>Association of Jewish Libraries Award </a:t>
            </a:r>
            <a:endParaRPr sz="1200" dirty="0">
              <a:solidFill>
                <a:srgbClr val="666666"/>
              </a:solidFill>
              <a:latin typeface="Times New Roman"/>
              <a:ea typeface="Times New Roman"/>
              <a:cs typeface="Times New Roman"/>
              <a:sym typeface="Times New Roman"/>
            </a:endParaRPr>
          </a:p>
          <a:p>
            <a:pPr marL="457200" lvl="0" indent="-297782" algn="l" rtl="0">
              <a:lnSpc>
                <a:spcPct val="200000"/>
              </a:lnSpc>
              <a:spcBef>
                <a:spcPts val="0"/>
              </a:spcBef>
              <a:spcAft>
                <a:spcPts val="0"/>
              </a:spcAft>
              <a:buSzPct val="100000"/>
              <a:buFont typeface="Times New Roman"/>
              <a:buChar char="-"/>
            </a:pPr>
            <a:r>
              <a:rPr lang="en" sz="1200" dirty="0">
                <a:solidFill>
                  <a:srgbClr val="666666"/>
                </a:solidFill>
                <a:latin typeface="Times New Roman"/>
                <a:ea typeface="Times New Roman"/>
                <a:cs typeface="Times New Roman"/>
                <a:sym typeface="Times New Roman"/>
              </a:rPr>
              <a:t> Catholic Libraries Medal</a:t>
            </a:r>
            <a:endParaRPr sz="1200" dirty="0">
              <a:solidFill>
                <a:srgbClr val="666666"/>
              </a:solidFill>
              <a:latin typeface="Times New Roman"/>
              <a:ea typeface="Times New Roman"/>
              <a:cs typeface="Times New Roman"/>
              <a:sym typeface="Times New Roman"/>
            </a:endParaRPr>
          </a:p>
          <a:p>
            <a:pPr marL="457200" lvl="0" indent="-297782" algn="l" rtl="0">
              <a:lnSpc>
                <a:spcPct val="200000"/>
              </a:lnSpc>
              <a:spcBef>
                <a:spcPts val="0"/>
              </a:spcBef>
              <a:spcAft>
                <a:spcPts val="0"/>
              </a:spcAft>
              <a:buSzPct val="100000"/>
              <a:buFont typeface="Times New Roman"/>
              <a:buChar char="-"/>
            </a:pPr>
            <a:r>
              <a:rPr lang="en" sz="1200" dirty="0">
                <a:solidFill>
                  <a:srgbClr val="666666"/>
                </a:solidFill>
                <a:latin typeface="Times New Roman"/>
                <a:ea typeface="Times New Roman"/>
                <a:cs typeface="Times New Roman"/>
                <a:sym typeface="Times New Roman"/>
              </a:rPr>
              <a:t> DuGrummond Medal </a:t>
            </a:r>
            <a:endParaRPr sz="1200" dirty="0">
              <a:solidFill>
                <a:srgbClr val="666666"/>
              </a:solidFill>
              <a:latin typeface="Times New Roman"/>
              <a:ea typeface="Times New Roman"/>
              <a:cs typeface="Times New Roman"/>
              <a:sym typeface="Times New Roman"/>
            </a:endParaRPr>
          </a:p>
          <a:p>
            <a:pPr marL="457200" lvl="0" indent="-297782" algn="l" rtl="0">
              <a:lnSpc>
                <a:spcPct val="200000"/>
              </a:lnSpc>
              <a:spcBef>
                <a:spcPts val="0"/>
              </a:spcBef>
              <a:spcAft>
                <a:spcPts val="0"/>
              </a:spcAft>
              <a:buSzPct val="100000"/>
              <a:buFont typeface="Times New Roman"/>
              <a:buChar char="-"/>
            </a:pPr>
            <a:r>
              <a:rPr lang="en" sz="1200" dirty="0">
                <a:solidFill>
                  <a:srgbClr val="666666"/>
                </a:solidFill>
                <a:latin typeface="Times New Roman"/>
                <a:ea typeface="Times New Roman"/>
                <a:cs typeface="Times New Roman"/>
                <a:sym typeface="Times New Roman"/>
              </a:rPr>
              <a:t> Kerlan Award</a:t>
            </a:r>
            <a:endParaRPr sz="1200" dirty="0">
              <a:solidFill>
                <a:srgbClr val="666666"/>
              </a:solidFill>
              <a:latin typeface="Times New Roman"/>
              <a:ea typeface="Times New Roman"/>
              <a:cs typeface="Times New Roman"/>
              <a:sym typeface="Times New Roman"/>
            </a:endParaRPr>
          </a:p>
          <a:p>
            <a:pPr marL="457200" lvl="0" indent="-297782" algn="l" rtl="0">
              <a:lnSpc>
                <a:spcPct val="200000"/>
              </a:lnSpc>
              <a:spcBef>
                <a:spcPts val="0"/>
              </a:spcBef>
              <a:spcAft>
                <a:spcPts val="0"/>
              </a:spcAft>
              <a:buSzPct val="100000"/>
              <a:buFont typeface="Times New Roman"/>
              <a:buChar char="-"/>
            </a:pPr>
            <a:r>
              <a:rPr lang="en" sz="1200" dirty="0">
                <a:solidFill>
                  <a:srgbClr val="666666"/>
                </a:solidFill>
                <a:latin typeface="Times New Roman"/>
                <a:ea typeface="Times New Roman"/>
                <a:cs typeface="Times New Roman"/>
                <a:sym typeface="Times New Roman"/>
              </a:rPr>
              <a:t>Ann Izard storytelling </a:t>
            </a:r>
            <a:r>
              <a:rPr lang="en" sz="1200" dirty="0" smtClean="0">
                <a:solidFill>
                  <a:srgbClr val="666666"/>
                </a:solidFill>
                <a:latin typeface="Times New Roman"/>
                <a:ea typeface="Times New Roman"/>
                <a:cs typeface="Times New Roman"/>
                <a:sym typeface="Times New Roman"/>
              </a:rPr>
              <a:t>award</a:t>
            </a:r>
            <a:endParaRPr sz="1200" dirty="0"/>
          </a:p>
        </p:txBody>
      </p:sp>
      <p:pic>
        <p:nvPicPr>
          <p:cNvPr id="101" name="Google Shape;101;p6" descr="See the source image"/>
          <p:cNvPicPr preferRelativeResize="0"/>
          <p:nvPr/>
        </p:nvPicPr>
        <p:blipFill rotWithShape="1">
          <a:blip r:embed="rId3">
            <a:alphaModFix/>
          </a:blip>
          <a:srcRect/>
          <a:stretch/>
        </p:blipFill>
        <p:spPr>
          <a:xfrm>
            <a:off x="4426950" y="1181925"/>
            <a:ext cx="4492450" cy="299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Caldecott Medal </a:t>
            </a:r>
            <a:endParaRPr>
              <a:latin typeface="Times New Roman"/>
              <a:ea typeface="Times New Roman"/>
              <a:cs typeface="Times New Roman"/>
              <a:sym typeface="Times New Roman"/>
            </a:endParaRPr>
          </a:p>
        </p:txBody>
      </p:sp>
      <p:sp>
        <p:nvSpPr>
          <p:cNvPr id="107" name="Google Shape;107;p7"/>
          <p:cNvSpPr txBox="1">
            <a:spLocks noGrp="1"/>
          </p:cNvSpPr>
          <p:nvPr>
            <p:ph type="body" idx="1"/>
          </p:nvPr>
        </p:nvSpPr>
        <p:spPr>
          <a:xfrm>
            <a:off x="311700" y="1152475"/>
            <a:ext cx="3732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dirty="0">
                <a:latin typeface="Times New Roman"/>
                <a:ea typeface="Times New Roman"/>
                <a:cs typeface="Times New Roman"/>
                <a:sym typeface="Times New Roman"/>
              </a:rPr>
              <a:t>Jane has won an incredible </a:t>
            </a:r>
            <a:r>
              <a:rPr lang="en" dirty="0" smtClean="0">
                <a:latin typeface="Times New Roman"/>
                <a:ea typeface="Times New Roman"/>
                <a:cs typeface="Times New Roman"/>
                <a:sym typeface="Times New Roman"/>
              </a:rPr>
              <a:t>number </a:t>
            </a:r>
            <a:r>
              <a:rPr lang="en" dirty="0">
                <a:latin typeface="Times New Roman"/>
                <a:ea typeface="Times New Roman"/>
                <a:cs typeface="Times New Roman"/>
                <a:sym typeface="Times New Roman"/>
              </a:rPr>
              <a:t>of </a:t>
            </a:r>
            <a:r>
              <a:rPr lang="en" dirty="0" smtClean="0">
                <a:latin typeface="Times New Roman"/>
                <a:ea typeface="Times New Roman"/>
                <a:cs typeface="Times New Roman"/>
                <a:sym typeface="Times New Roman"/>
              </a:rPr>
              <a:t>awards, </a:t>
            </a:r>
            <a:r>
              <a:rPr lang="en" dirty="0">
                <a:latin typeface="Times New Roman"/>
                <a:ea typeface="Times New Roman"/>
                <a:cs typeface="Times New Roman"/>
                <a:sym typeface="Times New Roman"/>
              </a:rPr>
              <a:t>including the notable Caldecott Medal</a:t>
            </a:r>
            <a:endParaRPr dirty="0">
              <a:latin typeface="Times New Roman"/>
              <a:ea typeface="Times New Roman"/>
              <a:cs typeface="Times New Roman"/>
              <a:sym typeface="Times New Roman"/>
            </a:endParaRPr>
          </a:p>
          <a:p>
            <a:pPr marL="457200" lvl="0" indent="-342900" algn="l" rtl="0">
              <a:lnSpc>
                <a:spcPct val="115000"/>
              </a:lnSpc>
              <a:spcBef>
                <a:spcPts val="1200"/>
              </a:spcBef>
              <a:spcAft>
                <a:spcPts val="0"/>
              </a:spcAft>
              <a:buSzPts val="1800"/>
              <a:buFont typeface="Times New Roman"/>
              <a:buChar char="-"/>
            </a:pPr>
            <a:r>
              <a:rPr lang="en" dirty="0">
                <a:latin typeface="Times New Roman"/>
                <a:ea typeface="Times New Roman"/>
                <a:cs typeface="Times New Roman"/>
                <a:sym typeface="Times New Roman"/>
              </a:rPr>
              <a:t>Owl Moon features a young girl and her father on an expedition to see an owl. Although the girl was warned she </a:t>
            </a:r>
            <a:r>
              <a:rPr lang="en" dirty="0" smtClean="0">
                <a:latin typeface="Times New Roman"/>
                <a:ea typeface="Times New Roman"/>
                <a:cs typeface="Times New Roman"/>
                <a:sym typeface="Times New Roman"/>
              </a:rPr>
              <a:t>might </a:t>
            </a:r>
            <a:r>
              <a:rPr lang="en" dirty="0">
                <a:latin typeface="Times New Roman"/>
                <a:ea typeface="Times New Roman"/>
                <a:cs typeface="Times New Roman"/>
                <a:sym typeface="Times New Roman"/>
              </a:rPr>
              <a:t>not be able to spot an owl, she luckily gets the opportunity to see one. </a:t>
            </a:r>
            <a:endParaRPr dirty="0">
              <a:latin typeface="Times New Roman"/>
              <a:ea typeface="Times New Roman"/>
              <a:cs typeface="Times New Roman"/>
              <a:sym typeface="Times New Roman"/>
            </a:endParaRPr>
          </a:p>
        </p:txBody>
      </p:sp>
      <p:pic>
        <p:nvPicPr>
          <p:cNvPr id="108" name="Google Shape;108;p7" descr="See the source image"/>
          <p:cNvPicPr preferRelativeResize="0"/>
          <p:nvPr/>
        </p:nvPicPr>
        <p:blipFill rotWithShape="1">
          <a:blip r:embed="rId3">
            <a:alphaModFix/>
          </a:blip>
          <a:srcRect/>
          <a:stretch/>
        </p:blipFill>
        <p:spPr>
          <a:xfrm>
            <a:off x="4803392" y="193217"/>
            <a:ext cx="3481200" cy="4508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Interview</a:t>
            </a:r>
            <a:endParaRPr>
              <a:latin typeface="Times New Roman"/>
              <a:ea typeface="Times New Roman"/>
              <a:cs typeface="Times New Roman"/>
              <a:sym typeface="Times New Roman"/>
            </a:endParaRPr>
          </a:p>
        </p:txBody>
      </p:sp>
      <p:sp>
        <p:nvSpPr>
          <p:cNvPr id="114" name="Google Shape;114;p8"/>
          <p:cNvSpPr txBox="1">
            <a:spLocks noGrp="1"/>
          </p:cNvSpPr>
          <p:nvPr>
            <p:ph type="body" idx="1"/>
          </p:nvPr>
        </p:nvSpPr>
        <p:spPr>
          <a:xfrm>
            <a:off x="5281450" y="1152475"/>
            <a:ext cx="3551100" cy="34164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SzPts val="1800"/>
              <a:buNone/>
            </a:pPr>
            <a:r>
              <a:rPr lang="en">
                <a:latin typeface="Times New Roman"/>
                <a:ea typeface="Times New Roman"/>
                <a:cs typeface="Times New Roman"/>
                <a:sym typeface="Times New Roman"/>
              </a:rPr>
              <a:t>“For me, folktales became great stories and they've become so recognized as great stories that people have continued to tell them and retell them and we shape them to fit our lives.” (2:44)</a:t>
            </a:r>
            <a:endParaRPr>
              <a:latin typeface="Times New Roman"/>
              <a:ea typeface="Times New Roman"/>
              <a:cs typeface="Times New Roman"/>
              <a:sym typeface="Times New Roman"/>
            </a:endParaRPr>
          </a:p>
          <a:p>
            <a:pPr marL="0" lvl="0" indent="0" algn="l" rtl="0">
              <a:lnSpc>
                <a:spcPct val="115000"/>
              </a:lnSpc>
              <a:spcBef>
                <a:spcPts val="1200"/>
              </a:spcBef>
              <a:spcAft>
                <a:spcPts val="1200"/>
              </a:spcAft>
              <a:buSzPts val="1800"/>
              <a:buNone/>
            </a:pPr>
            <a:r>
              <a:rPr lang="en">
                <a:latin typeface="Times New Roman"/>
                <a:ea typeface="Times New Roman"/>
                <a:cs typeface="Times New Roman"/>
                <a:sym typeface="Times New Roman"/>
              </a:rPr>
              <a:t>“One of the things I’ve done for years is to recount or retell these stories in other ways so children can see that there is more to these stories than Walt Disney” (4:24)</a:t>
            </a:r>
            <a:endParaRPr>
              <a:latin typeface="Times New Roman"/>
              <a:ea typeface="Times New Roman"/>
              <a:cs typeface="Times New Roman"/>
              <a:sym typeface="Times New Roman"/>
            </a:endParaRPr>
          </a:p>
        </p:txBody>
      </p:sp>
      <p:pic>
        <p:nvPicPr>
          <p:cNvPr id="115" name="Google Shape;115;p8" descr="Jane Yolen has written stories about toads in space, dinosaurs at bedtime, and much more. In this exclusive video interview, Jane Yolen recites the first poem she ever wrote and talks about how to encourage creative writing in kids." title="Jane Yolen">
            <a:hlinkClick r:id="rId3"/>
          </p:cNvPr>
          <p:cNvPicPr preferRelativeResize="0"/>
          <p:nvPr/>
        </p:nvPicPr>
        <p:blipFill rotWithShape="1">
          <a:blip r:embed="rId4">
            <a:alphaModFix/>
          </a:blip>
          <a:srcRect/>
          <a:stretch/>
        </p:blipFill>
        <p:spPr>
          <a:xfrm>
            <a:off x="311700" y="11461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Times New Roman"/>
                <a:ea typeface="Times New Roman"/>
                <a:cs typeface="Times New Roman"/>
                <a:sym typeface="Times New Roman"/>
              </a:rPr>
              <a:t>The Leather Apron Club</a:t>
            </a:r>
            <a:endParaRPr>
              <a:latin typeface="Times New Roman"/>
              <a:ea typeface="Times New Roman"/>
              <a:cs typeface="Times New Roman"/>
              <a:sym typeface="Times New Roman"/>
            </a:endParaRPr>
          </a:p>
        </p:txBody>
      </p:sp>
      <p:sp>
        <p:nvSpPr>
          <p:cNvPr id="121" name="Google Shape;121;p9"/>
          <p:cNvSpPr txBox="1">
            <a:spLocks noGrp="1"/>
          </p:cNvSpPr>
          <p:nvPr>
            <p:ph type="body" idx="1"/>
          </p:nvPr>
        </p:nvSpPr>
        <p:spPr>
          <a:xfrm>
            <a:off x="528550" y="1017450"/>
            <a:ext cx="4114500" cy="380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latin typeface="Times New Roman"/>
                <a:ea typeface="Times New Roman"/>
                <a:cs typeface="Times New Roman"/>
                <a:sym typeface="Times New Roman"/>
              </a:rPr>
              <a:t>The Leather Apron Club features two young boys, Billy and James, who seem more interested in playing and being outside than learning and reading. When Billy’s father, Benjamin Franklin, tells the boys that they will be getting a tutor, they are immediately uninterested. Although they start out uninvolved with what their tutor is reading with them, Billy very soon after becomes enthralled with the story. </a:t>
            </a:r>
            <a:endParaRPr>
              <a:latin typeface="Times New Roman"/>
              <a:ea typeface="Times New Roman"/>
              <a:cs typeface="Times New Roman"/>
              <a:sym typeface="Times New Roman"/>
            </a:endParaRPr>
          </a:p>
        </p:txBody>
      </p:sp>
      <p:pic>
        <p:nvPicPr>
          <p:cNvPr id="122" name="Google Shape;122;p9" descr="The Leather Apron Club: Benjamin Franklin, His Son Billy &amp;amp; America&amp;#39;s First  Circulating Library: Yolen, Jane, Minor, Wendell: 9781580897198:  Amazon.com: Books"/>
          <p:cNvPicPr preferRelativeResize="0"/>
          <p:nvPr/>
        </p:nvPicPr>
        <p:blipFill rotWithShape="1">
          <a:blip r:embed="rId3">
            <a:alphaModFix/>
          </a:blip>
          <a:srcRect/>
          <a:stretch/>
        </p:blipFill>
        <p:spPr>
          <a:xfrm>
            <a:off x="5084600" y="633300"/>
            <a:ext cx="2993825" cy="387690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855</Words>
  <Application>Microsoft Office PowerPoint</Application>
  <PresentationFormat>On-screen Show (16:9)</PresentationFormat>
  <Paragraphs>93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Lato</vt:lpstr>
      <vt:lpstr>Playfair Display</vt:lpstr>
      <vt:lpstr>Arial</vt:lpstr>
      <vt:lpstr>Times New Roman</vt:lpstr>
      <vt:lpstr>Coral</vt:lpstr>
      <vt:lpstr>Jane Yolen</vt:lpstr>
      <vt:lpstr>About the Author</vt:lpstr>
      <vt:lpstr>Other Books by Jane Yolen</vt:lpstr>
      <vt:lpstr>Common Themes in Jane Yolen’s Books</vt:lpstr>
      <vt:lpstr>Awards</vt:lpstr>
      <vt:lpstr>Awards Continued</vt:lpstr>
      <vt:lpstr>Caldecott Medal </vt:lpstr>
      <vt:lpstr>Interview</vt:lpstr>
      <vt:lpstr>The Leather Apron Club</vt:lpstr>
      <vt:lpstr>Summary Continued</vt:lpstr>
      <vt:lpstr>The Leather Apron Club Themes</vt:lpstr>
      <vt:lpstr>The Leather Apron Club Themes </vt:lpstr>
      <vt:lpstr>Why Students Should Read The Leather Apron Club</vt:lpstr>
      <vt:lpstr>Sources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 Yolen</dc:title>
  <dc:creator>Bridget Monroe Dalton</dc:creator>
  <cp:lastModifiedBy>Bridget Monroe Dalton</cp:lastModifiedBy>
  <cp:revision>2</cp:revision>
  <dcterms:modified xsi:type="dcterms:W3CDTF">2021-11-08T13:50:08Z</dcterms:modified>
</cp:coreProperties>
</file>