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layfair Display"/>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Lato-regular.fntdata"/><Relationship Id="rId21" Type="http://schemas.openxmlformats.org/officeDocument/2006/relationships/font" Target="fonts/PlayfairDisplay-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83e1ed21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83e1ed21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83e1ed21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83e1ed21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96ca67ca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96ca67ca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83e1ed21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83e1ed21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55600" rtl="0" algn="l">
              <a:lnSpc>
                <a:spcPct val="115000"/>
              </a:lnSpc>
              <a:spcBef>
                <a:spcPts val="1200"/>
              </a:spcBef>
              <a:spcAft>
                <a:spcPts val="0"/>
              </a:spcAft>
              <a:buClr>
                <a:schemeClr val="dk1"/>
              </a:buClr>
              <a:buSzPts val="1100"/>
              <a:buFont typeface="Arial"/>
              <a:buNone/>
            </a:pPr>
            <a:r>
              <a:rPr lang="en">
                <a:solidFill>
                  <a:schemeClr val="dk1"/>
                </a:solidFill>
              </a:rPr>
              <a:t>A Video Interview with Grace Lin.” </a:t>
            </a:r>
            <a:r>
              <a:rPr i="1" lang="en">
                <a:solidFill>
                  <a:schemeClr val="dk1"/>
                </a:solidFill>
              </a:rPr>
              <a:t>Reading Rockets</a:t>
            </a:r>
            <a:r>
              <a:rPr lang="en">
                <a:solidFill>
                  <a:schemeClr val="dk1"/>
                </a:solidFill>
              </a:rPr>
              <a:t>, 19 Feb. 2020, www.readingrockets.org/books/interviews/lin.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996ca67ca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996ca67ca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55600" rtl="0" algn="l">
              <a:lnSpc>
                <a:spcPct val="115000"/>
              </a:lnSpc>
              <a:spcBef>
                <a:spcPts val="1200"/>
              </a:spcBef>
              <a:spcAft>
                <a:spcPts val="0"/>
              </a:spcAft>
              <a:buClr>
                <a:schemeClr val="dk1"/>
              </a:buClr>
              <a:buSzPts val="1100"/>
              <a:buFont typeface="Arial"/>
              <a:buNone/>
            </a:pPr>
            <a:r>
              <a:rPr lang="en"/>
              <a:t>A Video Interview with Grace Lin.” </a:t>
            </a:r>
            <a:r>
              <a:rPr i="1" lang="en"/>
              <a:t>Reading Rockets</a:t>
            </a:r>
            <a:r>
              <a:rPr lang="en"/>
              <a:t>, 19 Feb. 2020, www.readingrockets.org/books/interviews/lin. </a:t>
            </a:r>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983e1ed21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983e1ed21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83e1ed21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83e1ed21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983e1ed21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983e1ed21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83e1ed21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83e1ed21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983e1ed21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983e1ed21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539187bf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39187bf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www.youtube.com/watch?v=g_4TcV0nP38"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gif"/><Relationship Id="rId5" Type="http://schemas.openxmlformats.org/officeDocument/2006/relationships/image" Target="../media/image8.gif"/><Relationship Id="rId6" Type="http://schemas.openxmlformats.org/officeDocument/2006/relationships/image" Target="../media/image3.gif"/><Relationship Id="rId7" Type="http://schemas.openxmlformats.org/officeDocument/2006/relationships/image" Target="../media/image9.jpg"/><Relationship Id="rId8"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t>Grace Lin</a:t>
            </a:r>
            <a:endParaRPr/>
          </a:p>
        </p:txBody>
      </p:sp>
      <p:sp>
        <p:nvSpPr>
          <p:cNvPr id="69" name="Google Shape;69;p13"/>
          <p:cNvSpPr txBox="1"/>
          <p:nvPr>
            <p:ph idx="1" type="subTitle"/>
          </p:nvPr>
        </p:nvSpPr>
        <p:spPr>
          <a:xfrm>
            <a:off x="630600" y="2043300"/>
            <a:ext cx="7893000" cy="24591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lang="en" sz="2900"/>
              <a:t>Children’s Author and </a:t>
            </a:r>
            <a:r>
              <a:rPr lang="en" sz="2900"/>
              <a:t>Illustrator</a:t>
            </a:r>
            <a:r>
              <a:rPr lang="en" sz="2900"/>
              <a:t> </a:t>
            </a:r>
            <a:endParaRPr sz="2900"/>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sz="1700"/>
              <a:t>By: Cora Weitzel, Grace Denniston, and Hannah Vest</a:t>
            </a:r>
            <a:endParaRPr sz="1700"/>
          </a:p>
        </p:txBody>
      </p:sp>
      <p:pic>
        <p:nvPicPr>
          <p:cNvPr id="70" name="Google Shape;70;p13"/>
          <p:cNvPicPr preferRelativeResize="0"/>
          <p:nvPr/>
        </p:nvPicPr>
        <p:blipFill rotWithShape="1">
          <a:blip r:embed="rId3">
            <a:alphaModFix/>
          </a:blip>
          <a:srcRect b="0" l="23324" r="25660" t="0"/>
          <a:stretch/>
        </p:blipFill>
        <p:spPr>
          <a:xfrm>
            <a:off x="6084750" y="873738"/>
            <a:ext cx="2595624" cy="3396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idx="1" type="body"/>
          </p:nvPr>
        </p:nvSpPr>
        <p:spPr>
          <a:xfrm>
            <a:off x="0" y="857250"/>
            <a:ext cx="39999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1600"/>
              </a:spcBef>
              <a:spcAft>
                <a:spcPts val="0"/>
              </a:spcAft>
              <a:buNone/>
            </a:pPr>
            <a:r>
              <a:rPr lang="en"/>
              <a:t> </a:t>
            </a:r>
            <a:r>
              <a:rPr b="1" lang="en" sz="3200">
                <a:latin typeface="Playfair Display"/>
                <a:ea typeface="Playfair Display"/>
                <a:cs typeface="Playfair Display"/>
                <a:sym typeface="Playfair Display"/>
              </a:rPr>
              <a:t>Interview with Grace Lin</a:t>
            </a:r>
            <a:endParaRPr b="1" sz="3200">
              <a:latin typeface="Playfair Display"/>
              <a:ea typeface="Playfair Display"/>
              <a:cs typeface="Playfair Display"/>
              <a:sym typeface="Playfair Display"/>
            </a:endParaRPr>
          </a:p>
          <a:p>
            <a:pPr indent="0" lvl="0" marL="0" rtl="0" algn="ctr">
              <a:spcBef>
                <a:spcPts val="1600"/>
              </a:spcBef>
              <a:spcAft>
                <a:spcPts val="1600"/>
              </a:spcAft>
              <a:buNone/>
            </a:pPr>
            <a:r>
              <a:rPr b="1" lang="en" sz="1900">
                <a:latin typeface="Playfair Display"/>
                <a:ea typeface="Playfair Display"/>
                <a:cs typeface="Playfair Display"/>
                <a:sym typeface="Playfair Display"/>
              </a:rPr>
              <a:t>“Always write or </a:t>
            </a:r>
            <a:r>
              <a:rPr b="1" lang="en" sz="1900">
                <a:latin typeface="Playfair Display"/>
                <a:ea typeface="Playfair Display"/>
                <a:cs typeface="Playfair Display"/>
                <a:sym typeface="Playfair Display"/>
              </a:rPr>
              <a:t>draw</a:t>
            </a:r>
            <a:r>
              <a:rPr b="1" lang="en" sz="1900">
                <a:latin typeface="Playfair Display"/>
                <a:ea typeface="Playfair Display"/>
                <a:cs typeface="Playfair Display"/>
                <a:sym typeface="Playfair Display"/>
              </a:rPr>
              <a:t> something that is important to you”</a:t>
            </a:r>
            <a:endParaRPr b="1" sz="1900">
              <a:latin typeface="Playfair Display"/>
              <a:ea typeface="Playfair Display"/>
              <a:cs typeface="Playfair Display"/>
              <a:sym typeface="Playfair Display"/>
            </a:endParaRPr>
          </a:p>
        </p:txBody>
      </p:sp>
      <p:pic>
        <p:nvPicPr>
          <p:cNvPr descr="For writer and illustrator, Grace Lin, creating children's stories was a way to reconnect with her own childhood and her Taiwanese culture." id="141" name="Google Shape;141;p22" title="Storytellers: Grace Lin">
            <a:hlinkClick r:id="rId3"/>
          </p:cNvPr>
          <p:cNvPicPr preferRelativeResize="0"/>
          <p:nvPr/>
        </p:nvPicPr>
        <p:blipFill>
          <a:blip r:embed="rId4">
            <a:alphaModFix/>
          </a:blip>
          <a:stretch>
            <a:fillRect/>
          </a:stretch>
        </p:blipFill>
        <p:spPr>
          <a:xfrm>
            <a:off x="4152300" y="857250"/>
            <a:ext cx="4572000"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Discussion Questions!</a:t>
            </a:r>
            <a:endParaRPr/>
          </a:p>
        </p:txBody>
      </p:sp>
      <p:sp>
        <p:nvSpPr>
          <p:cNvPr id="147" name="Google Shape;147;p23"/>
          <p:cNvSpPr txBox="1"/>
          <p:nvPr>
            <p:ph idx="1" type="body"/>
          </p:nvPr>
        </p:nvSpPr>
        <p:spPr>
          <a:xfrm>
            <a:off x="311700" y="1395525"/>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Which book from the presentation stood out to you? Are there any that you would like to read?</a:t>
            </a:r>
            <a:endParaRPr sz="1700"/>
          </a:p>
          <a:p>
            <a:pPr indent="0" lvl="0" marL="0" rtl="0" algn="l">
              <a:spcBef>
                <a:spcPts val="1600"/>
              </a:spcBef>
              <a:spcAft>
                <a:spcPts val="0"/>
              </a:spcAft>
              <a:buNone/>
            </a:pPr>
            <a:r>
              <a:t/>
            </a:r>
            <a:endParaRPr sz="1700"/>
          </a:p>
          <a:p>
            <a:pPr indent="0" lvl="0" marL="0" rtl="0" algn="l">
              <a:spcBef>
                <a:spcPts val="1600"/>
              </a:spcBef>
              <a:spcAft>
                <a:spcPts val="0"/>
              </a:spcAft>
              <a:buNone/>
            </a:pPr>
            <a:r>
              <a:rPr lang="en" sz="1700"/>
              <a:t>How can you relate to Grace Lin’s story?</a:t>
            </a:r>
            <a:endParaRPr sz="1700"/>
          </a:p>
          <a:p>
            <a:pPr indent="0" lvl="0" marL="0" rtl="0" algn="l">
              <a:spcBef>
                <a:spcPts val="1600"/>
              </a:spcBef>
              <a:spcAft>
                <a:spcPts val="0"/>
              </a:spcAft>
              <a:buNone/>
            </a:pPr>
            <a:r>
              <a:t/>
            </a:r>
            <a:endParaRPr sz="1700"/>
          </a:p>
          <a:p>
            <a:pPr indent="0" lvl="0" marL="0" rtl="0" algn="l">
              <a:spcBef>
                <a:spcPts val="1600"/>
              </a:spcBef>
              <a:spcAft>
                <a:spcPts val="0"/>
              </a:spcAft>
              <a:buNone/>
            </a:pPr>
            <a:r>
              <a:rPr lang="en" sz="1700"/>
              <a:t>Why is Grace Lin </a:t>
            </a:r>
            <a:r>
              <a:rPr lang="en" sz="1700"/>
              <a:t>significant</a:t>
            </a:r>
            <a:r>
              <a:rPr lang="en" sz="1700"/>
              <a:t> in multicultural </a:t>
            </a:r>
            <a:r>
              <a:rPr lang="en" sz="1700"/>
              <a:t>literature</a:t>
            </a:r>
            <a:r>
              <a:rPr lang="en" sz="1700"/>
              <a:t>? </a:t>
            </a:r>
            <a:endParaRPr sz="1700"/>
          </a:p>
          <a:p>
            <a:pPr indent="0" lvl="0" marL="0" rtl="0" algn="l">
              <a:spcBef>
                <a:spcPts val="1600"/>
              </a:spcBef>
              <a:spcAft>
                <a:spcPts val="0"/>
              </a:spcAft>
              <a:buNone/>
            </a:pPr>
            <a:r>
              <a:t/>
            </a:r>
            <a:endParaRPr sz="1700"/>
          </a:p>
          <a:p>
            <a:pPr indent="0" lvl="0" marL="0" rtl="0" algn="l">
              <a:spcBef>
                <a:spcPts val="1600"/>
              </a:spcBef>
              <a:spcAft>
                <a:spcPts val="0"/>
              </a:spcAft>
              <a:buNone/>
            </a:pPr>
            <a:r>
              <a:t/>
            </a:r>
            <a:endParaRPr sz="1700"/>
          </a:p>
          <a:p>
            <a:pPr indent="0" lvl="0" marL="0" rtl="0" algn="l">
              <a:spcBef>
                <a:spcPts val="1600"/>
              </a:spcBef>
              <a:spcAft>
                <a:spcPts val="1600"/>
              </a:spcAft>
              <a:buNone/>
            </a:pPr>
            <a:r>
              <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Bibliography</a:t>
            </a:r>
            <a:r>
              <a:rPr lang="en"/>
              <a:t> </a:t>
            </a:r>
            <a:endParaRPr/>
          </a:p>
        </p:txBody>
      </p:sp>
      <p:sp>
        <p:nvSpPr>
          <p:cNvPr id="153" name="Google Shape;153;p24"/>
          <p:cNvSpPr txBox="1"/>
          <p:nvPr>
            <p:ph idx="1" type="body"/>
          </p:nvPr>
        </p:nvSpPr>
        <p:spPr>
          <a:xfrm>
            <a:off x="311700" y="1443925"/>
            <a:ext cx="8520600" cy="3150900"/>
          </a:xfrm>
          <a:prstGeom prst="rect">
            <a:avLst/>
          </a:prstGeom>
        </p:spPr>
        <p:txBody>
          <a:bodyPr anchorCtr="0" anchor="t" bIns="91425" lIns="91425" spcFirstLastPara="1" rIns="91425" wrap="square" tIns="91425">
            <a:noAutofit/>
          </a:bodyPr>
          <a:lstStyle/>
          <a:p>
            <a:pPr indent="0" lvl="0" marL="355600" rtl="0" algn="l">
              <a:spcBef>
                <a:spcPts val="1200"/>
              </a:spcBef>
              <a:spcAft>
                <a:spcPts val="0"/>
              </a:spcAft>
              <a:buNone/>
            </a:pPr>
            <a:r>
              <a:rPr lang="en" sz="1300">
                <a:solidFill>
                  <a:srgbClr val="FFFFFF"/>
                </a:solidFill>
                <a:latin typeface="Arial"/>
                <a:ea typeface="Arial"/>
                <a:cs typeface="Arial"/>
                <a:sym typeface="Arial"/>
              </a:rPr>
              <a:t>Tait, Danielle. </a:t>
            </a:r>
            <a:r>
              <a:rPr i="1" lang="en" sz="1300">
                <a:solidFill>
                  <a:srgbClr val="FFFFFF"/>
                </a:solidFill>
                <a:latin typeface="Arial"/>
                <a:ea typeface="Arial"/>
                <a:cs typeface="Arial"/>
                <a:sym typeface="Arial"/>
              </a:rPr>
              <a:t>Grace Lin</a:t>
            </a:r>
            <a:r>
              <a:rPr lang="en" sz="1300">
                <a:solidFill>
                  <a:srgbClr val="FFFFFF"/>
                </a:solidFill>
                <a:latin typeface="Arial"/>
                <a:ea typeface="Arial"/>
                <a:cs typeface="Arial"/>
                <a:sym typeface="Arial"/>
              </a:rPr>
              <a:t>, Aug. 2019, www.gracelin.com/media/press/instudio_photo.jpg. </a:t>
            </a:r>
            <a:endParaRPr sz="1300">
              <a:solidFill>
                <a:srgbClr val="FFFFFF"/>
              </a:solidFill>
              <a:latin typeface="Arial"/>
              <a:ea typeface="Arial"/>
              <a:cs typeface="Arial"/>
              <a:sym typeface="Arial"/>
            </a:endParaRPr>
          </a:p>
          <a:p>
            <a:pPr indent="0" lvl="0" marL="355600" rtl="0" algn="l">
              <a:spcBef>
                <a:spcPts val="1200"/>
              </a:spcBef>
              <a:spcAft>
                <a:spcPts val="0"/>
              </a:spcAft>
              <a:buNone/>
            </a:pPr>
            <a:r>
              <a:rPr lang="en" sz="1300">
                <a:solidFill>
                  <a:srgbClr val="FFFFFF"/>
                </a:solidFill>
                <a:latin typeface="Arial"/>
                <a:ea typeface="Arial"/>
                <a:cs typeface="Arial"/>
                <a:sym typeface="Arial"/>
              </a:rPr>
              <a:t>“A Video Interview with Grace Lin.” </a:t>
            </a:r>
            <a:r>
              <a:rPr i="1" lang="en" sz="1300">
                <a:solidFill>
                  <a:srgbClr val="FFFFFF"/>
                </a:solidFill>
                <a:latin typeface="Arial"/>
                <a:ea typeface="Arial"/>
                <a:cs typeface="Arial"/>
                <a:sym typeface="Arial"/>
              </a:rPr>
              <a:t>Reading Rockets</a:t>
            </a:r>
            <a:r>
              <a:rPr lang="en" sz="1300">
                <a:solidFill>
                  <a:srgbClr val="FFFFFF"/>
                </a:solidFill>
                <a:latin typeface="Arial"/>
                <a:ea typeface="Arial"/>
                <a:cs typeface="Arial"/>
                <a:sym typeface="Arial"/>
              </a:rPr>
              <a:t>, 19 Feb. 2020, www.readingrockets.org/books/interviews/lin. </a:t>
            </a:r>
            <a:endParaRPr sz="1300">
              <a:solidFill>
                <a:srgbClr val="FFFFFF"/>
              </a:solidFill>
              <a:latin typeface="Arial"/>
              <a:ea typeface="Arial"/>
              <a:cs typeface="Arial"/>
              <a:sym typeface="Arial"/>
            </a:endParaRPr>
          </a:p>
          <a:p>
            <a:pPr indent="0" lvl="0" marL="355600" rtl="0" algn="l">
              <a:spcBef>
                <a:spcPts val="1200"/>
              </a:spcBef>
              <a:spcAft>
                <a:spcPts val="0"/>
              </a:spcAft>
              <a:buNone/>
            </a:pPr>
            <a:r>
              <a:rPr i="1" lang="en" sz="1300">
                <a:solidFill>
                  <a:srgbClr val="FFFFFF"/>
                </a:solidFill>
                <a:latin typeface="Arial"/>
                <a:ea typeface="Arial"/>
                <a:cs typeface="Arial"/>
                <a:sym typeface="Arial"/>
              </a:rPr>
              <a:t>Grace Lin: Videosforeducators</a:t>
            </a:r>
            <a:r>
              <a:rPr lang="en" sz="1300">
                <a:solidFill>
                  <a:srgbClr val="FFFFFF"/>
                </a:solidFill>
                <a:latin typeface="Arial"/>
                <a:ea typeface="Arial"/>
                <a:cs typeface="Arial"/>
                <a:sym typeface="Arial"/>
              </a:rPr>
              <a:t>, www.gracelin.com/content.php?page=videosforeducators. </a:t>
            </a:r>
            <a:endParaRPr sz="1300">
              <a:solidFill>
                <a:srgbClr val="FFFFFF"/>
              </a:solidFill>
              <a:latin typeface="Arial"/>
              <a:ea typeface="Arial"/>
              <a:cs typeface="Arial"/>
              <a:sym typeface="Arial"/>
            </a:endParaRPr>
          </a:p>
          <a:p>
            <a:pPr indent="0" lvl="0" marL="355600" rtl="0" algn="l">
              <a:spcBef>
                <a:spcPts val="1200"/>
              </a:spcBef>
              <a:spcAft>
                <a:spcPts val="0"/>
              </a:spcAft>
              <a:buNone/>
            </a:pPr>
            <a:r>
              <a:rPr lang="en" sz="1300">
                <a:solidFill>
                  <a:srgbClr val="FFFFFF"/>
                </a:solidFill>
                <a:latin typeface="Arial"/>
                <a:ea typeface="Arial"/>
                <a:cs typeface="Arial"/>
                <a:sym typeface="Arial"/>
              </a:rPr>
              <a:t>Press Kit. (n.d.). Retrieved October 08, 2020, from http://www.gracelin.com/content.php?page=presskit</a:t>
            </a:r>
            <a:endParaRPr sz="1300">
              <a:solidFill>
                <a:srgbClr val="FFFFFF"/>
              </a:solidFill>
              <a:latin typeface="Arial"/>
              <a:ea typeface="Arial"/>
              <a:cs typeface="Arial"/>
              <a:sym typeface="Arial"/>
            </a:endParaRPr>
          </a:p>
          <a:p>
            <a:pPr indent="0" lvl="0" marL="355600" rtl="0" algn="l">
              <a:spcBef>
                <a:spcPts val="1200"/>
              </a:spcBef>
              <a:spcAft>
                <a:spcPts val="0"/>
              </a:spcAft>
              <a:buNone/>
            </a:pPr>
            <a:r>
              <a:t/>
            </a:r>
            <a:endParaRPr sz="1300">
              <a:solidFill>
                <a:srgbClr val="FFFFFF"/>
              </a:solidFill>
              <a:latin typeface="Arial"/>
              <a:ea typeface="Arial"/>
              <a:cs typeface="Arial"/>
              <a:sym typeface="Arial"/>
            </a:endParaRPr>
          </a:p>
          <a:p>
            <a:pPr indent="0" lvl="0" marL="355600" rtl="0" algn="l">
              <a:spcBef>
                <a:spcPts val="1200"/>
              </a:spcBef>
              <a:spcAft>
                <a:spcPts val="0"/>
              </a:spcAft>
              <a:buNone/>
            </a:pPr>
            <a:r>
              <a:t/>
            </a:r>
            <a:endParaRPr sz="1300">
              <a:solidFill>
                <a:srgbClr val="FFFFFF"/>
              </a:solidFill>
              <a:latin typeface="Arial"/>
              <a:ea typeface="Arial"/>
              <a:cs typeface="Arial"/>
              <a:sym typeface="Arial"/>
            </a:endParaRPr>
          </a:p>
          <a:p>
            <a:pPr indent="0" lvl="0" marL="355600" rtl="0" algn="l">
              <a:spcBef>
                <a:spcPts val="1200"/>
              </a:spcBef>
              <a:spcAft>
                <a:spcPts val="0"/>
              </a:spcAft>
              <a:buNone/>
            </a:pPr>
            <a:r>
              <a:t/>
            </a:r>
            <a:endParaRPr sz="1300">
              <a:solidFill>
                <a:srgbClr val="FFFFFF"/>
              </a:solidFill>
              <a:latin typeface="Arial"/>
              <a:ea typeface="Arial"/>
              <a:cs typeface="Arial"/>
              <a:sym typeface="Arial"/>
            </a:endParaRPr>
          </a:p>
          <a:p>
            <a:pPr indent="0" lvl="0" marL="0" rtl="0" algn="l">
              <a:spcBef>
                <a:spcPts val="1200"/>
              </a:spcBef>
              <a:spcAft>
                <a:spcPts val="1600"/>
              </a:spcAft>
              <a:buNone/>
            </a:pPr>
            <a:r>
              <a:t/>
            </a:r>
            <a:endParaRPr sz="20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 book can show you the world but it can also show you a </a:t>
            </a:r>
            <a:r>
              <a:rPr lang="en"/>
              <a:t>reflection</a:t>
            </a:r>
            <a:r>
              <a:rPr lang="en"/>
              <a:t> of yourself.” - Grace Lin</a:t>
            </a:r>
            <a:r>
              <a:rPr lang="en"/>
              <a:t> </a:t>
            </a:r>
            <a:endParaRPr/>
          </a:p>
          <a:p>
            <a:pPr indent="0" lvl="0" marL="0" rtl="0" algn="ctr">
              <a:spcBef>
                <a:spcPts val="0"/>
              </a:spcBef>
              <a:spcAft>
                <a:spcPts val="0"/>
              </a:spcAft>
              <a:buNone/>
            </a:pPr>
            <a:r>
              <a:rPr lang="en" sz="1400">
                <a:solidFill>
                  <a:schemeClr val="accent6"/>
                </a:solidFill>
              </a:rPr>
              <a:t>(“A Video Interview With Grace Lin”, 2020)</a:t>
            </a:r>
            <a:endParaRPr sz="1400">
              <a:solidFill>
                <a:schemeClr val="accent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Grace Lin</a:t>
            </a:r>
            <a:endParaRPr/>
          </a:p>
        </p:txBody>
      </p:sp>
      <p:sp>
        <p:nvSpPr>
          <p:cNvPr id="81" name="Google Shape;81;p15"/>
          <p:cNvSpPr txBox="1"/>
          <p:nvPr>
            <p:ph idx="1" type="body"/>
          </p:nvPr>
        </p:nvSpPr>
        <p:spPr>
          <a:xfrm>
            <a:off x="311700" y="1246675"/>
            <a:ext cx="55470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Grace Lin has had a passion for creating </a:t>
            </a:r>
            <a:r>
              <a:rPr lang="en"/>
              <a:t>children's</a:t>
            </a:r>
            <a:r>
              <a:rPr lang="en"/>
              <a:t> books since elementary school. She grew up in u</a:t>
            </a:r>
            <a:r>
              <a:rPr lang="en"/>
              <a:t>pstate</a:t>
            </a:r>
            <a:r>
              <a:rPr lang="en"/>
              <a:t> New York with her older 3 </a:t>
            </a:r>
            <a:r>
              <a:rPr lang="en"/>
              <a:t>siste</a:t>
            </a:r>
            <a:r>
              <a:rPr lang="en"/>
              <a:t>rs</a:t>
            </a:r>
            <a:r>
              <a:rPr lang="en"/>
              <a:t> and parents. She </a:t>
            </a:r>
            <a:r>
              <a:rPr lang="en"/>
              <a:t>attended Rhode Island School of Design, where she studied and created art. She used her artwork to publish her very first book “The Ugly Vegetables” in 1999.   Grace Lin has made it her mission to write books that represent her Asian  heritage and culture because she is trying to “capture the culture she didn't learn when she was younger and trying to recapture the things she didn’t know</a:t>
            </a:r>
            <a:r>
              <a:rPr lang="en"/>
              <a:t>”.  </a:t>
            </a:r>
            <a:r>
              <a:rPr lang="en"/>
              <a:t> </a:t>
            </a:r>
            <a:endParaRPr/>
          </a:p>
        </p:txBody>
      </p:sp>
      <p:pic>
        <p:nvPicPr>
          <p:cNvPr id="82" name="Google Shape;82;p15"/>
          <p:cNvPicPr preferRelativeResize="0"/>
          <p:nvPr/>
        </p:nvPicPr>
        <p:blipFill>
          <a:blip r:embed="rId3">
            <a:alphaModFix/>
          </a:blip>
          <a:stretch>
            <a:fillRect/>
          </a:stretch>
        </p:blipFill>
        <p:spPr>
          <a:xfrm>
            <a:off x="5999625" y="1217650"/>
            <a:ext cx="2708200" cy="2708200"/>
          </a:xfrm>
          <a:prstGeom prst="rect">
            <a:avLst/>
          </a:prstGeom>
          <a:noFill/>
          <a:ln>
            <a:noFill/>
          </a:ln>
        </p:spPr>
      </p:pic>
      <p:sp>
        <p:nvSpPr>
          <p:cNvPr id="83" name="Google Shape;83;p15"/>
          <p:cNvSpPr txBox="1"/>
          <p:nvPr/>
        </p:nvSpPr>
        <p:spPr>
          <a:xfrm>
            <a:off x="6111425" y="3925850"/>
            <a:ext cx="2484600" cy="47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6"/>
                </a:solidFill>
                <a:latin typeface="Playfair Display"/>
                <a:ea typeface="Playfair Display"/>
                <a:cs typeface="Playfair Display"/>
                <a:sym typeface="Playfair Display"/>
              </a:rPr>
              <a:t>(“A Video Interview With Grace Lin”, 2020)</a:t>
            </a:r>
            <a:endParaRPr b="1">
              <a:solidFill>
                <a:schemeClr val="accent6"/>
              </a:solidFill>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252075" y="372050"/>
            <a:ext cx="4045200" cy="170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About Her Books</a:t>
            </a:r>
            <a:endParaRPr/>
          </a:p>
        </p:txBody>
      </p:sp>
      <p:sp>
        <p:nvSpPr>
          <p:cNvPr id="89" name="Google Shape;89;p16"/>
          <p:cNvSpPr txBox="1"/>
          <p:nvPr>
            <p:ph idx="2" type="body"/>
          </p:nvPr>
        </p:nvSpPr>
        <p:spPr>
          <a:xfrm>
            <a:off x="4952600" y="-94000"/>
            <a:ext cx="4045200" cy="209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solidFill>
                <a:schemeClr val="lt1"/>
              </a:solidFill>
            </a:endParaRPr>
          </a:p>
          <a:p>
            <a:pPr indent="-336550" lvl="0" marL="457200" rtl="0" algn="l">
              <a:spcBef>
                <a:spcPts val="1600"/>
              </a:spcBef>
              <a:spcAft>
                <a:spcPts val="0"/>
              </a:spcAft>
              <a:buClr>
                <a:schemeClr val="lt1"/>
              </a:buClr>
              <a:buSzPts val="1700"/>
              <a:buChar char="●"/>
            </a:pPr>
            <a:r>
              <a:rPr lang="en" sz="1700">
                <a:solidFill>
                  <a:schemeClr val="lt1"/>
                </a:solidFill>
              </a:rPr>
              <a:t>Writes books that </a:t>
            </a:r>
            <a:r>
              <a:rPr lang="en" sz="1700">
                <a:solidFill>
                  <a:schemeClr val="lt1"/>
                </a:solidFill>
              </a:rPr>
              <a:t>encompass</a:t>
            </a:r>
            <a:r>
              <a:rPr lang="en" sz="1700">
                <a:solidFill>
                  <a:schemeClr val="lt1"/>
                </a:solidFill>
              </a:rPr>
              <a:t> her culture and heritage</a:t>
            </a:r>
            <a:endParaRPr sz="1700">
              <a:solidFill>
                <a:schemeClr val="lt1"/>
              </a:solidFill>
            </a:endParaRPr>
          </a:p>
          <a:p>
            <a:pPr indent="-336550" lvl="0" marL="457200" rtl="0" algn="l">
              <a:spcBef>
                <a:spcPts val="0"/>
              </a:spcBef>
              <a:spcAft>
                <a:spcPts val="0"/>
              </a:spcAft>
              <a:buClr>
                <a:schemeClr val="lt1"/>
              </a:buClr>
              <a:buSzPts val="1700"/>
              <a:buChar char="●"/>
            </a:pPr>
            <a:r>
              <a:rPr lang="en" sz="1700">
                <a:solidFill>
                  <a:schemeClr val="lt1"/>
                </a:solidFill>
              </a:rPr>
              <a:t>She believes that "Books erase bias, they make the uncommon everyday, and the mundane exotic. A book makes all cultures universal</a:t>
            </a:r>
            <a:r>
              <a:rPr lang="en" sz="1700">
                <a:solidFill>
                  <a:schemeClr val="lt1"/>
                </a:solidFill>
              </a:rPr>
              <a:t>."</a:t>
            </a:r>
            <a:r>
              <a:rPr lang="en" sz="1700">
                <a:solidFill>
                  <a:schemeClr val="lt1"/>
                </a:solidFill>
              </a:rPr>
              <a:t> (“Press Kit”, para.5)</a:t>
            </a:r>
            <a:endParaRPr sz="1700">
              <a:solidFill>
                <a:schemeClr val="lt1"/>
              </a:solidFill>
            </a:endParaRPr>
          </a:p>
        </p:txBody>
      </p:sp>
      <p:pic>
        <p:nvPicPr>
          <p:cNvPr id="90" name="Google Shape;90;p16"/>
          <p:cNvPicPr preferRelativeResize="0"/>
          <p:nvPr/>
        </p:nvPicPr>
        <p:blipFill>
          <a:blip r:embed="rId3">
            <a:alphaModFix/>
          </a:blip>
          <a:stretch>
            <a:fillRect/>
          </a:stretch>
        </p:blipFill>
        <p:spPr>
          <a:xfrm>
            <a:off x="5269638" y="2079038"/>
            <a:ext cx="3411124" cy="2277675"/>
          </a:xfrm>
          <a:prstGeom prst="rect">
            <a:avLst/>
          </a:prstGeom>
          <a:noFill/>
          <a:ln>
            <a:noFill/>
          </a:ln>
        </p:spPr>
      </p:pic>
      <p:sp>
        <p:nvSpPr>
          <p:cNvPr id="91" name="Google Shape;91;p16"/>
          <p:cNvSpPr txBox="1"/>
          <p:nvPr/>
        </p:nvSpPr>
        <p:spPr>
          <a:xfrm>
            <a:off x="6935050" y="4356725"/>
            <a:ext cx="1745700" cy="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accent5"/>
                </a:solidFill>
                <a:latin typeface="Playfair Display"/>
                <a:ea typeface="Playfair Display"/>
                <a:cs typeface="Playfair Display"/>
                <a:sym typeface="Playfair Display"/>
              </a:rPr>
              <a:t>Photo by: Danielle Tait</a:t>
            </a:r>
            <a:endParaRPr b="1" sz="1600">
              <a:solidFill>
                <a:schemeClr val="accent5"/>
              </a:solidFill>
              <a:latin typeface="Playfair Display"/>
              <a:ea typeface="Playfair Display"/>
              <a:cs typeface="Playfair Display"/>
              <a:sym typeface="Playfair Display"/>
            </a:endParaRPr>
          </a:p>
        </p:txBody>
      </p:sp>
      <p:sp>
        <p:nvSpPr>
          <p:cNvPr id="92" name="Google Shape;92;p16"/>
          <p:cNvSpPr txBox="1"/>
          <p:nvPr/>
        </p:nvSpPr>
        <p:spPr>
          <a:xfrm>
            <a:off x="342225" y="2001200"/>
            <a:ext cx="3864900" cy="2095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Picture Books</a:t>
            </a:r>
            <a:endParaRPr sz="1600">
              <a:solidFill>
                <a:srgbClr val="FFFFFF"/>
              </a:solidFill>
              <a:latin typeface="Lato"/>
              <a:ea typeface="Lato"/>
              <a:cs typeface="Lato"/>
              <a:sym typeface="Lato"/>
            </a:endParaRPr>
          </a:p>
          <a:p>
            <a:pPr indent="-330200" lvl="1" marL="914400" rtl="0" algn="l">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A big Bed for a Little Snow</a:t>
            </a:r>
            <a:endParaRPr sz="1600">
              <a:solidFill>
                <a:srgbClr val="FFFFFF"/>
              </a:solidFill>
              <a:latin typeface="Lato"/>
              <a:ea typeface="Lato"/>
              <a:cs typeface="Lato"/>
              <a:sym typeface="Lato"/>
            </a:endParaRPr>
          </a:p>
          <a:p>
            <a:pPr indent="-330200" lvl="1" marL="914400" rtl="0" algn="l">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A Big Mooncake for a Little Star</a:t>
            </a:r>
            <a:endParaRPr sz="1600">
              <a:solidFill>
                <a:srgbClr val="FFFFFF"/>
              </a:solidFill>
              <a:latin typeface="Lato"/>
              <a:ea typeface="Lato"/>
              <a:cs typeface="Lato"/>
              <a:sym typeface="Lato"/>
            </a:endParaRPr>
          </a:p>
          <a:p>
            <a:pPr indent="-330200" lvl="1" marL="914400" rtl="0" algn="l">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The Ugly Vegetables</a:t>
            </a:r>
            <a:endParaRPr sz="1600">
              <a:solidFill>
                <a:srgbClr val="FFFFFF"/>
              </a:solidFill>
              <a:latin typeface="Lato"/>
              <a:ea typeface="Lato"/>
              <a:cs typeface="Lato"/>
              <a:sym typeface="Lato"/>
            </a:endParaRPr>
          </a:p>
          <a:p>
            <a:pPr indent="-330200" lvl="0" marL="457200" rtl="0" algn="l">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Early readers</a:t>
            </a:r>
            <a:endParaRPr sz="1600">
              <a:solidFill>
                <a:srgbClr val="FFFFFF"/>
              </a:solidFill>
              <a:latin typeface="Lato"/>
              <a:ea typeface="Lato"/>
              <a:cs typeface="Lato"/>
              <a:sym typeface="Lato"/>
            </a:endParaRPr>
          </a:p>
          <a:p>
            <a:pPr indent="-330200" lvl="1" marL="914400" rtl="0" algn="l">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Ling and Ting  Series</a:t>
            </a:r>
            <a:endParaRPr sz="1600">
              <a:solidFill>
                <a:srgbClr val="FFFFFF"/>
              </a:solidFill>
              <a:latin typeface="Lato"/>
              <a:ea typeface="Lato"/>
              <a:cs typeface="Lato"/>
              <a:sym typeface="Lato"/>
            </a:endParaRPr>
          </a:p>
          <a:p>
            <a:pPr indent="-330200" lvl="0" marL="457200" rtl="0" algn="l">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Novels</a:t>
            </a:r>
            <a:endParaRPr sz="1600">
              <a:solidFill>
                <a:srgbClr val="FFFFFF"/>
              </a:solidFill>
              <a:latin typeface="Lato"/>
              <a:ea typeface="Lato"/>
              <a:cs typeface="Lato"/>
              <a:sym typeface="Lato"/>
            </a:endParaRPr>
          </a:p>
          <a:p>
            <a:pPr indent="-330200" lvl="1" marL="914400" rtl="0" algn="l">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Year of the Dog</a:t>
            </a:r>
            <a:endParaRPr sz="1600">
              <a:solidFill>
                <a:srgbClr val="FFFFFF"/>
              </a:solidFill>
              <a:latin typeface="Lato"/>
              <a:ea typeface="Lato"/>
              <a:cs typeface="Lato"/>
              <a:sym typeface="Lato"/>
            </a:endParaRPr>
          </a:p>
          <a:p>
            <a:pPr indent="-330200" lvl="1" marL="914400" rtl="0" algn="l">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The Year of the Rat</a:t>
            </a:r>
            <a:endParaRPr sz="1600">
              <a:solidFill>
                <a:srgbClr val="FFFFFF"/>
              </a:solidFill>
              <a:latin typeface="Lato"/>
              <a:ea typeface="Lato"/>
              <a:cs typeface="Lato"/>
              <a:sym typeface="Lato"/>
            </a:endParaRPr>
          </a:p>
          <a:p>
            <a:pPr indent="-330200" lvl="1" marL="914400" rtl="0" algn="l">
              <a:spcBef>
                <a:spcPts val="0"/>
              </a:spcBef>
              <a:spcAft>
                <a:spcPts val="0"/>
              </a:spcAft>
              <a:buClr>
                <a:srgbClr val="FFFFFF"/>
              </a:buClr>
              <a:buSzPts val="1600"/>
              <a:buFont typeface="Lato"/>
              <a:buChar char="-"/>
            </a:pPr>
            <a:r>
              <a:rPr lang="en" sz="1600">
                <a:solidFill>
                  <a:srgbClr val="FFFFFF"/>
                </a:solidFill>
                <a:latin typeface="Lato"/>
                <a:ea typeface="Lato"/>
                <a:cs typeface="Lato"/>
                <a:sym typeface="Lato"/>
              </a:rPr>
              <a:t>Dumpling Days</a:t>
            </a:r>
            <a:endParaRPr sz="1600">
              <a:solidFill>
                <a:srgbClr val="FFFFF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Awards</a:t>
            </a:r>
            <a:endParaRPr/>
          </a:p>
        </p:txBody>
      </p:sp>
      <p:sp>
        <p:nvSpPr>
          <p:cNvPr id="98" name="Google Shape;98;p17"/>
          <p:cNvSpPr txBox="1"/>
          <p:nvPr>
            <p:ph idx="1" type="body"/>
          </p:nvPr>
        </p:nvSpPr>
        <p:spPr>
          <a:xfrm>
            <a:off x="892950" y="2001000"/>
            <a:ext cx="3999900" cy="279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6"/>
                </a:solidFill>
              </a:rPr>
              <a:t>Nominations</a:t>
            </a:r>
            <a:endParaRPr b="1" sz="2000">
              <a:solidFill>
                <a:schemeClr val="accent6"/>
              </a:solidFill>
            </a:endParaRPr>
          </a:p>
          <a:p>
            <a:pPr indent="-374650" lvl="0" marL="457200" rtl="0" algn="l">
              <a:spcBef>
                <a:spcPts val="1600"/>
              </a:spcBef>
              <a:spcAft>
                <a:spcPts val="0"/>
              </a:spcAft>
              <a:buClr>
                <a:srgbClr val="FFFFFF"/>
              </a:buClr>
              <a:buSzPts val="2300"/>
              <a:buChar char="-"/>
            </a:pPr>
            <a:r>
              <a:rPr i="1" lang="en" sz="1600">
                <a:solidFill>
                  <a:srgbClr val="FFFFFF"/>
                </a:solidFill>
              </a:rPr>
              <a:t>The Ugly Vegetable</a:t>
            </a:r>
            <a:endParaRPr i="1" sz="1600">
              <a:solidFill>
                <a:srgbClr val="FFFFFF"/>
              </a:solidFill>
            </a:endParaRPr>
          </a:p>
          <a:p>
            <a:pPr indent="-374650" lvl="1" marL="914400" rtl="0" algn="l">
              <a:spcBef>
                <a:spcPts val="0"/>
              </a:spcBef>
              <a:spcAft>
                <a:spcPts val="0"/>
              </a:spcAft>
              <a:buClr>
                <a:srgbClr val="FFFFFF"/>
              </a:buClr>
              <a:buSzPts val="2300"/>
              <a:buChar char="-"/>
            </a:pPr>
            <a:r>
              <a:rPr lang="en" sz="1600">
                <a:solidFill>
                  <a:srgbClr val="FFFFFF"/>
                </a:solidFill>
              </a:rPr>
              <a:t>California Young Reader Children's Choice Award</a:t>
            </a:r>
            <a:endParaRPr sz="1600">
              <a:solidFill>
                <a:srgbClr val="FFFFFF"/>
              </a:solidFill>
            </a:endParaRPr>
          </a:p>
          <a:p>
            <a:pPr indent="-330200" lvl="0" marL="457200" rtl="0" algn="l">
              <a:spcBef>
                <a:spcPts val="0"/>
              </a:spcBef>
              <a:spcAft>
                <a:spcPts val="0"/>
              </a:spcAft>
              <a:buClr>
                <a:srgbClr val="FFFFFF"/>
              </a:buClr>
              <a:buSzPts val="1600"/>
              <a:buChar char="-"/>
            </a:pPr>
            <a:r>
              <a:rPr i="1" lang="en" sz="1600">
                <a:solidFill>
                  <a:srgbClr val="FFFFFF"/>
                </a:solidFill>
              </a:rPr>
              <a:t>The Year of the Dog</a:t>
            </a:r>
            <a:endParaRPr i="1" sz="1600">
              <a:solidFill>
                <a:srgbClr val="FFFFFF"/>
              </a:solidFill>
            </a:endParaRPr>
          </a:p>
          <a:p>
            <a:pPr indent="-330200" lvl="1" marL="914400" rtl="0" algn="l">
              <a:spcBef>
                <a:spcPts val="0"/>
              </a:spcBef>
              <a:spcAft>
                <a:spcPts val="0"/>
              </a:spcAft>
              <a:buClr>
                <a:srgbClr val="FFFFFF"/>
              </a:buClr>
              <a:buSzPts val="1600"/>
              <a:buChar char="-"/>
            </a:pPr>
            <a:r>
              <a:rPr lang="en" sz="1600">
                <a:solidFill>
                  <a:srgbClr val="FFFFFF"/>
                </a:solidFill>
              </a:rPr>
              <a:t>TX Bluebonnet list</a:t>
            </a:r>
            <a:endParaRPr sz="1600">
              <a:solidFill>
                <a:srgbClr val="FFFFFF"/>
              </a:solidFill>
            </a:endParaRPr>
          </a:p>
        </p:txBody>
      </p:sp>
      <p:sp>
        <p:nvSpPr>
          <p:cNvPr id="99" name="Google Shape;99;p17"/>
          <p:cNvSpPr txBox="1"/>
          <p:nvPr>
            <p:ph idx="2" type="body"/>
          </p:nvPr>
        </p:nvSpPr>
        <p:spPr>
          <a:xfrm>
            <a:off x="5144100" y="806675"/>
            <a:ext cx="39999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6"/>
                </a:solidFill>
              </a:rPr>
              <a:t>Awards</a:t>
            </a:r>
            <a:endParaRPr b="1" sz="2000">
              <a:solidFill>
                <a:schemeClr val="accent6"/>
              </a:solidFill>
            </a:endParaRPr>
          </a:p>
          <a:p>
            <a:pPr indent="-374650" lvl="0" marL="457200" rtl="0" algn="l">
              <a:spcBef>
                <a:spcPts val="0"/>
              </a:spcBef>
              <a:spcAft>
                <a:spcPts val="0"/>
              </a:spcAft>
              <a:buClr>
                <a:srgbClr val="FFFFFF"/>
              </a:buClr>
              <a:buSzPts val="2300"/>
              <a:buChar char="-"/>
            </a:pPr>
            <a:r>
              <a:rPr i="1" lang="en" sz="1600">
                <a:solidFill>
                  <a:srgbClr val="FFFFFF"/>
                </a:solidFill>
              </a:rPr>
              <a:t>The Ugly Vegetables</a:t>
            </a:r>
            <a:endParaRPr i="1" sz="1600">
              <a:solidFill>
                <a:srgbClr val="FFFFFF"/>
              </a:solidFill>
            </a:endParaRPr>
          </a:p>
          <a:p>
            <a:pPr indent="-374650" lvl="1" marL="914400" rtl="0" algn="l">
              <a:spcBef>
                <a:spcPts val="0"/>
              </a:spcBef>
              <a:spcAft>
                <a:spcPts val="0"/>
              </a:spcAft>
              <a:buClr>
                <a:srgbClr val="FFFFFF"/>
              </a:buClr>
              <a:buSzPts val="2300"/>
              <a:buChar char="-"/>
            </a:pPr>
            <a:r>
              <a:rPr lang="en" sz="1600">
                <a:solidFill>
                  <a:srgbClr val="FFFFFF"/>
                </a:solidFill>
              </a:rPr>
              <a:t>Growing Good Kids Book Award CLASSIC</a:t>
            </a:r>
            <a:endParaRPr sz="1600">
              <a:solidFill>
                <a:srgbClr val="FFFFFF"/>
              </a:solidFill>
            </a:endParaRPr>
          </a:p>
          <a:p>
            <a:pPr indent="-330200" lvl="0" marL="457200" rtl="0" algn="l">
              <a:spcBef>
                <a:spcPts val="0"/>
              </a:spcBef>
              <a:spcAft>
                <a:spcPts val="0"/>
              </a:spcAft>
              <a:buClr>
                <a:srgbClr val="FFFFFF"/>
              </a:buClr>
              <a:buSzPts val="1600"/>
              <a:buChar char="-"/>
            </a:pPr>
            <a:r>
              <a:rPr i="1" lang="en" sz="1600">
                <a:solidFill>
                  <a:srgbClr val="FFFFFF"/>
                </a:solidFill>
              </a:rPr>
              <a:t>Where the </a:t>
            </a:r>
            <a:r>
              <a:rPr i="1" lang="en" sz="1600">
                <a:solidFill>
                  <a:srgbClr val="FFFFFF"/>
                </a:solidFill>
              </a:rPr>
              <a:t>Mountain</a:t>
            </a:r>
            <a:r>
              <a:rPr i="1" lang="en" sz="1600">
                <a:solidFill>
                  <a:srgbClr val="FFFFFF"/>
                </a:solidFill>
              </a:rPr>
              <a:t> Meets the Moon</a:t>
            </a:r>
            <a:endParaRPr i="1" sz="1600">
              <a:solidFill>
                <a:srgbClr val="FFFFFF"/>
              </a:solidFill>
            </a:endParaRPr>
          </a:p>
          <a:p>
            <a:pPr indent="-330200" lvl="1" marL="914400" rtl="0" algn="l">
              <a:spcBef>
                <a:spcPts val="0"/>
              </a:spcBef>
              <a:spcAft>
                <a:spcPts val="0"/>
              </a:spcAft>
              <a:buClr>
                <a:srgbClr val="FFFFFF"/>
              </a:buClr>
              <a:buSzPts val="1600"/>
              <a:buChar char="-"/>
            </a:pPr>
            <a:r>
              <a:rPr lang="en" sz="1600">
                <a:solidFill>
                  <a:srgbClr val="FFFFFF"/>
                </a:solidFill>
              </a:rPr>
              <a:t>2010 Newbery Honor</a:t>
            </a:r>
            <a:endParaRPr sz="1600">
              <a:solidFill>
                <a:srgbClr val="FFFFFF"/>
              </a:solidFill>
            </a:endParaRPr>
          </a:p>
          <a:p>
            <a:pPr indent="-330200" lvl="1" marL="914400" rtl="0" algn="l">
              <a:spcBef>
                <a:spcPts val="0"/>
              </a:spcBef>
              <a:spcAft>
                <a:spcPts val="0"/>
              </a:spcAft>
              <a:buClr>
                <a:srgbClr val="FFFFFF"/>
              </a:buClr>
              <a:buSzPts val="1600"/>
              <a:buChar char="-"/>
            </a:pPr>
            <a:r>
              <a:rPr lang="en" sz="1600">
                <a:solidFill>
                  <a:srgbClr val="FFFFFF"/>
                </a:solidFill>
              </a:rPr>
              <a:t>Chosen for Al Roker's Today Show Kid's Book Club</a:t>
            </a:r>
            <a:endParaRPr sz="1600">
              <a:solidFill>
                <a:srgbClr val="FFFFFF"/>
              </a:solidFill>
            </a:endParaRPr>
          </a:p>
          <a:p>
            <a:pPr indent="-330200" lvl="1" marL="914400" rtl="0" algn="l">
              <a:spcBef>
                <a:spcPts val="0"/>
              </a:spcBef>
              <a:spcAft>
                <a:spcPts val="0"/>
              </a:spcAft>
              <a:buClr>
                <a:srgbClr val="FFFFFF"/>
              </a:buClr>
              <a:buSzPts val="1600"/>
              <a:buChar char="-"/>
            </a:pPr>
            <a:r>
              <a:rPr lang="en" sz="1600">
                <a:solidFill>
                  <a:srgbClr val="FFFFFF"/>
                </a:solidFill>
              </a:rPr>
              <a:t>NY Times Bestseller</a:t>
            </a:r>
            <a:endParaRPr sz="1600">
              <a:solidFill>
                <a:srgbClr val="FFFFFF"/>
              </a:solidFill>
            </a:endParaRPr>
          </a:p>
          <a:p>
            <a:pPr indent="-330200" lvl="0" marL="457200" rtl="0" algn="l">
              <a:spcBef>
                <a:spcPts val="0"/>
              </a:spcBef>
              <a:spcAft>
                <a:spcPts val="0"/>
              </a:spcAft>
              <a:buClr>
                <a:srgbClr val="FFFFFF"/>
              </a:buClr>
              <a:buSzPts val="1600"/>
              <a:buChar char="-"/>
            </a:pPr>
            <a:r>
              <a:rPr i="1" lang="en" sz="1600">
                <a:solidFill>
                  <a:srgbClr val="FFFFFF"/>
                </a:solidFill>
              </a:rPr>
              <a:t>Ling &amp; Ting</a:t>
            </a:r>
            <a:endParaRPr i="1" sz="1600">
              <a:solidFill>
                <a:srgbClr val="FFFFFF"/>
              </a:solidFill>
            </a:endParaRPr>
          </a:p>
          <a:p>
            <a:pPr indent="-330200" lvl="1" marL="914400" rtl="0" algn="l">
              <a:spcBef>
                <a:spcPts val="0"/>
              </a:spcBef>
              <a:spcAft>
                <a:spcPts val="0"/>
              </a:spcAft>
              <a:buClr>
                <a:srgbClr val="FFFFFF"/>
              </a:buClr>
              <a:buSzPts val="1600"/>
              <a:buChar char="-"/>
            </a:pPr>
            <a:r>
              <a:rPr lang="en" sz="1600">
                <a:solidFill>
                  <a:srgbClr val="FFFFFF"/>
                </a:solidFill>
              </a:rPr>
              <a:t>Theodor Geisel Honor in 2011</a:t>
            </a:r>
            <a:endParaRPr sz="1600">
              <a:solidFill>
                <a:srgbClr val="FFFFFF"/>
              </a:solidFill>
            </a:endParaRPr>
          </a:p>
          <a:p>
            <a:pPr indent="-330200" lvl="0" marL="457200" rtl="0" algn="l">
              <a:spcBef>
                <a:spcPts val="0"/>
              </a:spcBef>
              <a:spcAft>
                <a:spcPts val="0"/>
              </a:spcAft>
              <a:buClr>
                <a:srgbClr val="FFFFFF"/>
              </a:buClr>
              <a:buSzPts val="1600"/>
              <a:buChar char="-"/>
            </a:pPr>
            <a:r>
              <a:rPr i="1" lang="en" sz="1600">
                <a:solidFill>
                  <a:srgbClr val="FFFFFF"/>
                </a:solidFill>
              </a:rPr>
              <a:t>A Big Mooncake for a Little Star</a:t>
            </a:r>
            <a:endParaRPr i="1" sz="1600">
              <a:solidFill>
                <a:srgbClr val="FFFFFF"/>
              </a:solidFill>
            </a:endParaRPr>
          </a:p>
          <a:p>
            <a:pPr indent="-330200" lvl="1" marL="914400" rtl="0" algn="l">
              <a:spcBef>
                <a:spcPts val="0"/>
              </a:spcBef>
              <a:spcAft>
                <a:spcPts val="0"/>
              </a:spcAft>
              <a:buClr>
                <a:srgbClr val="FFFFFF"/>
              </a:buClr>
              <a:buSzPts val="1600"/>
              <a:buChar char="-"/>
            </a:pPr>
            <a:r>
              <a:rPr lang="en" sz="1600">
                <a:solidFill>
                  <a:srgbClr val="FFFFFF"/>
                </a:solidFill>
              </a:rPr>
              <a:t> Caldecott Honor</a:t>
            </a:r>
            <a:endParaRPr sz="1600">
              <a:solidFill>
                <a:srgbClr val="FFFFFF"/>
              </a:solidFill>
            </a:endParaRPr>
          </a:p>
        </p:txBody>
      </p:sp>
      <p:pic>
        <p:nvPicPr>
          <p:cNvPr id="100" name="Google Shape;100;p17"/>
          <p:cNvPicPr preferRelativeResize="0"/>
          <p:nvPr/>
        </p:nvPicPr>
        <p:blipFill>
          <a:blip r:embed="rId3">
            <a:alphaModFix/>
          </a:blip>
          <a:stretch>
            <a:fillRect/>
          </a:stretch>
        </p:blipFill>
        <p:spPr>
          <a:xfrm>
            <a:off x="2039050" y="206900"/>
            <a:ext cx="1707700" cy="1700100"/>
          </a:xfrm>
          <a:prstGeom prst="rect">
            <a:avLst/>
          </a:prstGeom>
          <a:noFill/>
          <a:ln>
            <a:noFill/>
          </a:ln>
        </p:spPr>
      </p:pic>
      <p:pic>
        <p:nvPicPr>
          <p:cNvPr id="101" name="Google Shape;101;p17"/>
          <p:cNvPicPr preferRelativeResize="0"/>
          <p:nvPr/>
        </p:nvPicPr>
        <p:blipFill>
          <a:blip r:embed="rId4">
            <a:alphaModFix/>
          </a:blip>
          <a:stretch>
            <a:fillRect/>
          </a:stretch>
        </p:blipFill>
        <p:spPr>
          <a:xfrm>
            <a:off x="4378525" y="2856400"/>
            <a:ext cx="853050" cy="1258250"/>
          </a:xfrm>
          <a:prstGeom prst="rect">
            <a:avLst/>
          </a:prstGeom>
          <a:noFill/>
          <a:ln>
            <a:noFill/>
          </a:ln>
        </p:spPr>
      </p:pic>
      <p:pic>
        <p:nvPicPr>
          <p:cNvPr id="102" name="Google Shape;102;p17"/>
          <p:cNvPicPr preferRelativeResize="0"/>
          <p:nvPr/>
        </p:nvPicPr>
        <p:blipFill>
          <a:blip r:embed="rId5">
            <a:alphaModFix/>
          </a:blip>
          <a:stretch>
            <a:fillRect/>
          </a:stretch>
        </p:blipFill>
        <p:spPr>
          <a:xfrm>
            <a:off x="120875" y="3593900"/>
            <a:ext cx="980350" cy="1425150"/>
          </a:xfrm>
          <a:prstGeom prst="rect">
            <a:avLst/>
          </a:prstGeom>
          <a:noFill/>
          <a:ln>
            <a:noFill/>
          </a:ln>
        </p:spPr>
      </p:pic>
      <p:pic>
        <p:nvPicPr>
          <p:cNvPr id="103" name="Google Shape;103;p17"/>
          <p:cNvPicPr preferRelativeResize="0"/>
          <p:nvPr/>
        </p:nvPicPr>
        <p:blipFill>
          <a:blip r:embed="rId6">
            <a:alphaModFix/>
          </a:blip>
          <a:stretch>
            <a:fillRect/>
          </a:stretch>
        </p:blipFill>
        <p:spPr>
          <a:xfrm>
            <a:off x="4378525" y="1497988"/>
            <a:ext cx="853050" cy="1258260"/>
          </a:xfrm>
          <a:prstGeom prst="rect">
            <a:avLst/>
          </a:prstGeom>
          <a:noFill/>
          <a:ln>
            <a:noFill/>
          </a:ln>
        </p:spPr>
      </p:pic>
      <p:pic>
        <p:nvPicPr>
          <p:cNvPr descr="A Big Mooncake For Little Star" id="104" name="Google Shape;104;p17"/>
          <p:cNvPicPr preferRelativeResize="0"/>
          <p:nvPr/>
        </p:nvPicPr>
        <p:blipFill>
          <a:blip r:embed="rId7">
            <a:alphaModFix/>
          </a:blip>
          <a:stretch>
            <a:fillRect/>
          </a:stretch>
        </p:blipFill>
        <p:spPr>
          <a:xfrm>
            <a:off x="4244225" y="4214800"/>
            <a:ext cx="1121650" cy="872880"/>
          </a:xfrm>
          <a:prstGeom prst="rect">
            <a:avLst/>
          </a:prstGeom>
          <a:noFill/>
          <a:ln>
            <a:noFill/>
          </a:ln>
        </p:spPr>
      </p:pic>
      <p:pic>
        <p:nvPicPr>
          <p:cNvPr descr="The Ugly Vegetables" id="105" name="Google Shape;105;p17"/>
          <p:cNvPicPr preferRelativeResize="0"/>
          <p:nvPr/>
        </p:nvPicPr>
        <p:blipFill>
          <a:blip r:embed="rId8">
            <a:alphaModFix/>
          </a:blip>
          <a:stretch>
            <a:fillRect/>
          </a:stretch>
        </p:blipFill>
        <p:spPr>
          <a:xfrm>
            <a:off x="67150" y="2457600"/>
            <a:ext cx="1257300" cy="1038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rPr>
              <a:t>"Hey, these drawings are pretty good. Maybe I'll be an artis</a:t>
            </a:r>
            <a:r>
              <a:rPr lang="en">
                <a:solidFill>
                  <a:srgbClr val="FFFFFF"/>
                </a:solidFill>
              </a:rPr>
              <a:t>t."</a:t>
            </a:r>
            <a:endParaRPr>
              <a:solidFill>
                <a:srgbClr val="FFFFFF"/>
              </a:solidFill>
            </a:endParaRPr>
          </a:p>
          <a:p>
            <a:pPr indent="0" lvl="0" marL="0" rtl="0" algn="ctr">
              <a:spcBef>
                <a:spcPts val="0"/>
              </a:spcBef>
              <a:spcAft>
                <a:spcPts val="0"/>
              </a:spcAft>
              <a:buNone/>
            </a:pPr>
            <a:r>
              <a:rPr lang="en" sz="2000">
                <a:solidFill>
                  <a:srgbClr val="FFFFFF"/>
                </a:solidFill>
              </a:rPr>
              <a:t>(“Fun Facts”, para. 2)</a:t>
            </a:r>
            <a:endParaRPr sz="2000">
              <a:solidFill>
                <a:srgbClr val="FFFFFF"/>
              </a:solidFill>
            </a:endParaRPr>
          </a:p>
          <a:p>
            <a:pPr indent="0" lvl="0" marL="0" rtl="0" algn="l">
              <a:spcBef>
                <a:spcPts val="0"/>
              </a:spcBef>
              <a:spcAft>
                <a:spcPts val="0"/>
              </a:spcAft>
              <a:buNone/>
            </a:pPr>
            <a:r>
              <a:t/>
            </a:r>
            <a:endParaRPr sz="2000">
              <a:solidFill>
                <a:srgbClr val="FFFFFF"/>
              </a:solidFill>
            </a:endParaRPr>
          </a:p>
        </p:txBody>
      </p:sp>
      <p:sp>
        <p:nvSpPr>
          <p:cNvPr id="111" name="Google Shape;111;p18"/>
          <p:cNvSpPr txBox="1"/>
          <p:nvPr/>
        </p:nvSpPr>
        <p:spPr>
          <a:xfrm>
            <a:off x="972900" y="389450"/>
            <a:ext cx="7198200" cy="11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000">
                <a:solidFill>
                  <a:schemeClr val="accent6"/>
                </a:solidFill>
                <a:latin typeface="Lato"/>
                <a:ea typeface="Lato"/>
                <a:cs typeface="Lato"/>
                <a:sym typeface="Lato"/>
              </a:rPr>
              <a:t>Grace originally dreamed of being a figure skater when she was a child. She drew pictures of herself spinning and skating on the ice. When she looked at these pictures she said:</a:t>
            </a:r>
            <a:endParaRPr i="1" sz="2300">
              <a:solidFill>
                <a:schemeClr val="accent6"/>
              </a:solidFill>
              <a:latin typeface="Lato"/>
              <a:ea typeface="Lato"/>
              <a:cs typeface="Lato"/>
              <a:sym typeface="Lato"/>
            </a:endParaRPr>
          </a:p>
        </p:txBody>
      </p:sp>
      <p:sp>
        <p:nvSpPr>
          <p:cNvPr id="112" name="Google Shape;112;p18"/>
          <p:cNvSpPr txBox="1"/>
          <p:nvPr/>
        </p:nvSpPr>
        <p:spPr>
          <a:xfrm>
            <a:off x="972900" y="3222150"/>
            <a:ext cx="7198200" cy="110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000">
                <a:solidFill>
                  <a:schemeClr val="accent6"/>
                </a:solidFill>
                <a:latin typeface="Lato"/>
                <a:ea typeface="Lato"/>
                <a:cs typeface="Lato"/>
                <a:sym typeface="Lato"/>
              </a:rPr>
              <a:t>This led her to pursue her dream and become an illustrator and an author!</a:t>
            </a:r>
            <a:endParaRPr i="1" sz="2300">
              <a:solidFill>
                <a:schemeClr val="accent6"/>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book that has </a:t>
            </a:r>
            <a:r>
              <a:rPr lang="en"/>
              <a:t>cultural</a:t>
            </a:r>
            <a:r>
              <a:rPr lang="en"/>
              <a:t> meaning </a:t>
            </a:r>
            <a:endParaRPr/>
          </a:p>
        </p:txBody>
      </p:sp>
      <p:sp>
        <p:nvSpPr>
          <p:cNvPr id="118" name="Google Shape;118;p19"/>
          <p:cNvSpPr txBox="1"/>
          <p:nvPr>
            <p:ph idx="2" type="body"/>
          </p:nvPr>
        </p:nvSpPr>
        <p:spPr>
          <a:xfrm>
            <a:off x="3795300" y="1520325"/>
            <a:ext cx="5037000" cy="3303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“Where the Mountain Meets the Moon” is incredibly </a:t>
            </a:r>
            <a:r>
              <a:rPr lang="en"/>
              <a:t>important</a:t>
            </a:r>
            <a:r>
              <a:rPr lang="en"/>
              <a:t> to the growth in multicultural </a:t>
            </a:r>
            <a:r>
              <a:rPr lang="en"/>
              <a:t>literature. The book is often compared to the Wizard of Oz which we all know and love. In this book Grace Lin tried to come up with both characters and culture that we do not see often in children's books. This book was published in 2007 and the lack of multicultural literature was even worse than it is today. “Where the Mountain Meets the Moon” was able to introduce kids to characters that were people of color, without making them into a stereotype.</a:t>
            </a:r>
            <a:endParaRPr/>
          </a:p>
        </p:txBody>
      </p:sp>
      <p:pic>
        <p:nvPicPr>
          <p:cNvPr id="119" name="Google Shape;119;p19"/>
          <p:cNvPicPr preferRelativeResize="0"/>
          <p:nvPr/>
        </p:nvPicPr>
        <p:blipFill>
          <a:blip r:embed="rId3">
            <a:alphaModFix/>
          </a:blip>
          <a:stretch>
            <a:fillRect/>
          </a:stretch>
        </p:blipFill>
        <p:spPr>
          <a:xfrm>
            <a:off x="311706" y="1417956"/>
            <a:ext cx="3150900" cy="3150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b="0" lang="en" sz="3250">
                <a:solidFill>
                  <a:srgbClr val="FFFFFF"/>
                </a:solidFill>
              </a:rPr>
              <a:t>“If you make happy those that are near, those that are far will come.” </a:t>
            </a:r>
            <a:endParaRPr sz="6400">
              <a:solidFill>
                <a:srgbClr val="FFFFFF"/>
              </a:solidFill>
            </a:endParaRPr>
          </a:p>
        </p:txBody>
      </p:sp>
      <p:sp>
        <p:nvSpPr>
          <p:cNvPr id="125" name="Google Shape;125;p20"/>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-Grace Lin, Where the Mountain Meets the moon</a:t>
            </a:r>
            <a:endParaRPr/>
          </a:p>
        </p:txBody>
      </p:sp>
      <p:pic>
        <p:nvPicPr>
          <p:cNvPr id="126" name="Google Shape;126;p20"/>
          <p:cNvPicPr preferRelativeResize="0"/>
          <p:nvPr/>
        </p:nvPicPr>
        <p:blipFill>
          <a:blip r:embed="rId3">
            <a:alphaModFix/>
          </a:blip>
          <a:stretch>
            <a:fillRect/>
          </a:stretch>
        </p:blipFill>
        <p:spPr>
          <a:xfrm>
            <a:off x="5568324" y="412700"/>
            <a:ext cx="2863676" cy="4217475"/>
          </a:xfrm>
          <a:prstGeom prst="rect">
            <a:avLst/>
          </a:prstGeom>
          <a:noFill/>
          <a:ln>
            <a:noFill/>
          </a:ln>
        </p:spPr>
      </p:pic>
      <p:sp>
        <p:nvSpPr>
          <p:cNvPr id="127" name="Google Shape;127;p20"/>
          <p:cNvSpPr txBox="1"/>
          <p:nvPr/>
        </p:nvSpPr>
        <p:spPr>
          <a:xfrm>
            <a:off x="265500" y="3625950"/>
            <a:ext cx="4045200" cy="12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Lato"/>
                <a:ea typeface="Lato"/>
                <a:cs typeface="Lato"/>
                <a:sym typeface="Lato"/>
              </a:rPr>
              <a:t>This book tells the story of Minli and her journey to find the Old Man on the Moon. She wants to ask him how she can change her family’s fortune.</a:t>
            </a:r>
            <a:endParaRPr sz="190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265500" y="864750"/>
            <a:ext cx="4045200" cy="170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 Big Mooncake for a Little Star</a:t>
            </a:r>
            <a:endParaRPr/>
          </a:p>
          <a:p>
            <a:pPr indent="0" lvl="0" marL="0" rtl="0" algn="ctr">
              <a:spcBef>
                <a:spcPts val="0"/>
              </a:spcBef>
              <a:spcAft>
                <a:spcPts val="0"/>
              </a:spcAft>
              <a:buNone/>
            </a:pPr>
            <a:r>
              <a:rPr lang="en" sz="1200"/>
              <a:t>Published: 2018</a:t>
            </a:r>
            <a:endParaRPr sz="1200"/>
          </a:p>
        </p:txBody>
      </p:sp>
      <p:sp>
        <p:nvSpPr>
          <p:cNvPr id="133" name="Google Shape;133;p21"/>
          <p:cNvSpPr txBox="1"/>
          <p:nvPr>
            <p:ph idx="1" type="subTitle"/>
          </p:nvPr>
        </p:nvSpPr>
        <p:spPr>
          <a:xfrm>
            <a:off x="265500" y="2571750"/>
            <a:ext cx="4045200" cy="142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Little Star, and her mom make a big mooncake and hang it in the sky to cool. Little Star eats the big mooncake night after night, until all that is left are crumbs in the sky.</a:t>
            </a:r>
            <a:r>
              <a:rPr lang="en" sz="2000"/>
              <a:t> This is shown with the phases of the moon, as Little Star eats, the moon wanes.</a:t>
            </a:r>
            <a:endParaRPr sz="2000"/>
          </a:p>
        </p:txBody>
      </p:sp>
      <p:pic>
        <p:nvPicPr>
          <p:cNvPr descr="Grace Says 3-book set (Simplified Chinese) – JoJo Learning" id="134" name="Google Shape;134;p21"/>
          <p:cNvPicPr preferRelativeResize="0"/>
          <p:nvPr/>
        </p:nvPicPr>
        <p:blipFill rotWithShape="1">
          <a:blip r:embed="rId3">
            <a:alphaModFix/>
          </a:blip>
          <a:srcRect b="0" l="0" r="50352" t="0"/>
          <a:stretch/>
        </p:blipFill>
        <p:spPr>
          <a:xfrm>
            <a:off x="5479225" y="476425"/>
            <a:ext cx="2766475" cy="2141800"/>
          </a:xfrm>
          <a:prstGeom prst="rect">
            <a:avLst/>
          </a:prstGeom>
          <a:noFill/>
          <a:ln>
            <a:noFill/>
          </a:ln>
        </p:spPr>
      </p:pic>
      <p:pic>
        <p:nvPicPr>
          <p:cNvPr descr="Grace Says 3-book set (Simplified Chinese) – JoJo Learning" id="135" name="Google Shape;135;p21"/>
          <p:cNvPicPr preferRelativeResize="0"/>
          <p:nvPr/>
        </p:nvPicPr>
        <p:blipFill rotWithShape="1">
          <a:blip r:embed="rId4">
            <a:alphaModFix/>
          </a:blip>
          <a:srcRect b="0" l="50352" r="0" t="0"/>
          <a:stretch/>
        </p:blipFill>
        <p:spPr>
          <a:xfrm>
            <a:off x="5479225" y="2571750"/>
            <a:ext cx="2766475" cy="2141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