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3" r:id="rId2"/>
  </p:sldMasterIdLst>
  <p:notesMasterIdLst>
    <p:notesMasterId r:id="rId19"/>
  </p:notesMasterIdLst>
  <p:sldIdLst>
    <p:sldId id="262" r:id="rId3"/>
    <p:sldId id="263" r:id="rId4"/>
    <p:sldId id="264" r:id="rId5"/>
    <p:sldId id="265" r:id="rId6"/>
    <p:sldId id="284" r:id="rId7"/>
    <p:sldId id="282" r:id="rId8"/>
    <p:sldId id="268" r:id="rId9"/>
    <p:sldId id="271" r:id="rId10"/>
    <p:sldId id="273" r:id="rId11"/>
    <p:sldId id="274" r:id="rId12"/>
    <p:sldId id="275" r:id="rId13"/>
    <p:sldId id="281" r:id="rId14"/>
    <p:sldId id="277" r:id="rId15"/>
    <p:sldId id="278" r:id="rId16"/>
    <p:sldId id="279" r:id="rId17"/>
    <p:sldId id="280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4419" autoAdjust="0"/>
  </p:normalViewPr>
  <p:slideViewPr>
    <p:cSldViewPr snapToGrid="0">
      <p:cViewPr varScale="1">
        <p:scale>
          <a:sx n="97" d="100"/>
          <a:sy n="97" d="100"/>
        </p:scale>
        <p:origin x="2040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4BCA80-A4CC-4E49-A935-FC2117C62F76}" type="datetimeFigureOut">
              <a:rPr lang="en-US" smtClean="0"/>
              <a:t>8/20/2019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5A1A1A-B7FD-45AC-9EAE-104388423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457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" name="Google Shape;7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Updated </a:t>
            </a:r>
            <a:r>
              <a:rPr lang="en-US" dirty="0"/>
              <a:t>using 2019 NCHA data</a:t>
            </a:r>
            <a:r>
              <a:rPr lang="en-US" dirty="0" smtClean="0"/>
              <a:t>. This</a:t>
            </a:r>
            <a:r>
              <a:rPr lang="en-US" baseline="0" dirty="0" smtClean="0"/>
              <a:t> was over 600 students with slightly higher first-year and graduate student representation. Data not weighted in order to include our students identifying as non-binary in the sample.</a:t>
            </a:r>
            <a:endParaRPr dirty="0"/>
          </a:p>
        </p:txBody>
      </p:sp>
      <p:sp>
        <p:nvSpPr>
          <p:cNvPr id="72" name="Google Shape;72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639614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Normalizing</a:t>
            </a:r>
            <a:r>
              <a:rPr lang="en-US" baseline="0" dirty="0" smtClean="0"/>
              <a:t> difficulties during transition to college. Students can be really successful with good support systems.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5A1A1A-B7FD-45AC-9EAE-10438842355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6851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5A1A1A-B7FD-45AC-9EAE-10438842355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6522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Walkin provider may be able to provide ideas</a:t>
            </a:r>
            <a:r>
              <a:rPr lang="en-US" baseline="0" smtClean="0"/>
              <a:t> on tips/strategies</a:t>
            </a:r>
          </a:p>
          <a:p>
            <a:endParaRPr lang="en-US" baseline="0" smtClean="0"/>
          </a:p>
          <a:p>
            <a:r>
              <a:rPr lang="en-US" baseline="0" smtClean="0"/>
              <a:t>Tip- come in earlier in semester/earlier in day for more availability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5A1A1A-B7FD-45AC-9EAE-10438842355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2644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5A1A1A-B7FD-45AC-9EAE-10438842355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8454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3255" y="488692"/>
            <a:ext cx="4602377" cy="213917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itle 1"/>
          <p:cNvSpPr txBox="1">
            <a:spLocks/>
          </p:cNvSpPr>
          <p:nvPr userDrawn="1"/>
        </p:nvSpPr>
        <p:spPr>
          <a:xfrm>
            <a:off x="4113254" y="2873546"/>
            <a:ext cx="4602377" cy="213917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800" dirty="0" smtClean="0"/>
              <a:t>Click to edit Master title style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50869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4167831" y="576177"/>
            <a:ext cx="4333618" cy="2743671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6684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018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103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14020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65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7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4590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7413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1676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82275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146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9965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image" Target="../media/image3.wmf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759506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2666" y="6156586"/>
            <a:ext cx="2677296" cy="345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421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1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7872" y="6282943"/>
            <a:ext cx="1826255" cy="405834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>
            <a:off x="279443" y="6092041"/>
            <a:ext cx="853204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43" y="6217518"/>
            <a:ext cx="2886310" cy="372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692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www.colorado.edu/health/outreach" TargetMode="Externa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lorado.edu/health/counseling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en-US" sz="2000" b="1" dirty="0" smtClean="0">
                <a:latin typeface="Times New Roman"/>
                <a:cs typeface="Times New Roman"/>
              </a:rPr>
              <a:t>Rachel LaHoda, </a:t>
            </a:r>
            <a:r>
              <a:rPr lang="en-US" sz="2000" b="1" dirty="0" err="1" smtClean="0">
                <a:latin typeface="Times New Roman"/>
                <a:cs typeface="Times New Roman"/>
              </a:rPr>
              <a:t>PsyD</a:t>
            </a:r>
            <a:endParaRPr lang="en-US" sz="2000" b="1" dirty="0" smtClean="0">
              <a:latin typeface="Times New Roman"/>
              <a:cs typeface="Times New Roman"/>
            </a:endParaRPr>
          </a:p>
          <a:p>
            <a:pPr marL="0" indent="0" algn="ctr">
              <a:buNone/>
            </a:pPr>
            <a:r>
              <a:rPr lang="en-US" sz="2000" b="1" dirty="0" smtClean="0">
                <a:latin typeface="Times New Roman"/>
                <a:cs typeface="Times New Roman"/>
              </a:rPr>
              <a:t>Shannon Peters, PhD</a:t>
            </a:r>
          </a:p>
          <a:p>
            <a:pPr marL="0" indent="0" algn="ctr">
              <a:buNone/>
            </a:pPr>
            <a:r>
              <a:rPr lang="en-US" sz="2000" b="1" dirty="0" smtClean="0">
                <a:latin typeface="Times New Roman"/>
                <a:cs typeface="Times New Roman"/>
              </a:rPr>
              <a:t>Counseling and Psychiatric Services</a:t>
            </a:r>
            <a:endParaRPr lang="en-US" sz="2000" b="1" dirty="0">
              <a:latin typeface="Times New Roman"/>
              <a:cs typeface="Times New Roman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167831" y="2165350"/>
            <a:ext cx="4602162" cy="2138363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en-US" sz="3200" b="1" dirty="0" smtClean="0">
                <a:latin typeface="Times New Roman"/>
                <a:cs typeface="Times New Roman"/>
              </a:rPr>
              <a:t>Mental Health and Student Wellbeing: An Overview of </a:t>
            </a:r>
            <a:r>
              <a:rPr lang="en-US" sz="3200" b="1" smtClean="0">
                <a:latin typeface="Times New Roman"/>
                <a:cs typeface="Times New Roman"/>
              </a:rPr>
              <a:t>CAPS Services</a:t>
            </a:r>
            <a:endParaRPr lang="en-US" sz="3200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69836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9452" y="1037265"/>
            <a:ext cx="7838717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ja-JP" dirty="0">
                <a:latin typeface="Times New Roman"/>
                <a:cs typeface="Times New Roman"/>
              </a:rPr>
              <a:t>“Wellness must be a prerequisite to all else. Students can’t be intellectually proficient if they are physically or mentally unwell</a:t>
            </a:r>
            <a:r>
              <a:rPr lang="ja-JP" altLang="en-US" dirty="0">
                <a:latin typeface="Times New Roman"/>
                <a:cs typeface="Times New Roman"/>
              </a:rPr>
              <a:t>”</a:t>
            </a:r>
            <a:endParaRPr lang="en-US" altLang="ja-JP" dirty="0">
              <a:latin typeface="Times New Roman"/>
              <a:cs typeface="Times New Roman"/>
            </a:endParaRPr>
          </a:p>
          <a:p>
            <a:pPr marL="0" indent="0" algn="ctr">
              <a:buNone/>
            </a:pPr>
            <a:r>
              <a:rPr lang="en-US" altLang="en-US" b="1" i="1" dirty="0">
                <a:latin typeface="Times New Roman"/>
                <a:cs typeface="Times New Roman"/>
              </a:rPr>
              <a:t>Ernest Boyer</a:t>
            </a:r>
          </a:p>
          <a:p>
            <a:pPr marL="0" indent="0" algn="ctr">
              <a:buNone/>
            </a:pPr>
            <a:endParaRPr lang="en-US" altLang="en-US" b="1" i="1" dirty="0"/>
          </a:p>
          <a:p>
            <a:pPr marL="0" indent="0" algn="ctr">
              <a:buNone/>
            </a:pPr>
            <a:endParaRPr lang="en-US" altLang="en-US" b="1" i="1" dirty="0"/>
          </a:p>
          <a:p>
            <a:pPr marL="1139825" lvl="2" indent="-339725">
              <a:defRPr/>
            </a:pPr>
            <a:endParaRPr lang="en-US" i="1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7201" y="2939033"/>
            <a:ext cx="3330279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7445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4957" y="365126"/>
            <a:ext cx="8150393" cy="642224"/>
          </a:xfrm>
        </p:spPr>
        <p:txBody>
          <a:bodyPr/>
          <a:lstStyle/>
          <a:p>
            <a:pPr algn="ctr"/>
            <a:r>
              <a:rPr lang="en-US" sz="2800" b="1" u="sng" dirty="0">
                <a:latin typeface="Times New Roman"/>
                <a:cs typeface="Times New Roman"/>
              </a:rPr>
              <a:t>Why Focus On Student Wellbeing?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9452" y="1037265"/>
            <a:ext cx="7838717" cy="4351338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Psychological distress is related to academic functioning </a:t>
            </a:r>
            <a:r>
              <a:rPr lang="en-US" sz="2000" i="1" dirty="0"/>
              <a:t>(Choi, </a:t>
            </a:r>
            <a:r>
              <a:rPr lang="en-US" sz="2000" i="1" dirty="0" err="1"/>
              <a:t>et.al</a:t>
            </a:r>
            <a:r>
              <a:rPr lang="en-US" sz="2000" i="1" dirty="0"/>
              <a:t>. 2010)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Mental health and wellbeing is linked to GPA and academic success </a:t>
            </a:r>
            <a:r>
              <a:rPr lang="en-US" sz="2000" i="1" dirty="0"/>
              <a:t>(Eisenberg, </a:t>
            </a:r>
            <a:r>
              <a:rPr lang="en-US" sz="2000" i="1" dirty="0" err="1"/>
              <a:t>Golberstein</a:t>
            </a:r>
            <a:r>
              <a:rPr lang="en-US" sz="2000" i="1" dirty="0"/>
              <a:t>, &amp; Hunt, 2009)</a:t>
            </a:r>
          </a:p>
          <a:p>
            <a:pPr>
              <a:buFont typeface="Arial" charset="0"/>
              <a:buChar char="•"/>
              <a:defRPr/>
            </a:pPr>
            <a:r>
              <a:rPr lang="en-US" dirty="0">
                <a:sym typeface="Wingdings" pitchFamily="2" charset="2"/>
              </a:rPr>
              <a:t>Depressed students more likely to miss class and exams </a:t>
            </a:r>
            <a:r>
              <a:rPr lang="en-US" sz="2000" i="1" dirty="0">
                <a:sym typeface="Wingdings" pitchFamily="2" charset="2"/>
              </a:rPr>
              <a:t>(</a:t>
            </a:r>
            <a:r>
              <a:rPr lang="en-US" sz="2000" i="1" dirty="0" err="1"/>
              <a:t>Hysenbegasi</a:t>
            </a:r>
            <a:r>
              <a:rPr lang="en-US" sz="2000" i="1" dirty="0"/>
              <a:t> et al.,  2005)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Psychosocial issues are primary cause of drop-out after financial ones </a:t>
            </a:r>
            <a:r>
              <a:rPr lang="en-US" sz="2000" i="1" dirty="0"/>
              <a:t>(Schwartz,2013)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746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1520" y="3382295"/>
            <a:ext cx="3031804" cy="261348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898" y="657111"/>
            <a:ext cx="7750765" cy="1036404"/>
          </a:xfrm>
        </p:spPr>
        <p:txBody>
          <a:bodyPr/>
          <a:lstStyle/>
          <a:p>
            <a:pPr algn="ctr"/>
            <a:r>
              <a:rPr lang="en-US" u="sng" dirty="0" smtClean="0">
                <a:latin typeface="Times New Roman"/>
                <a:cs typeface="Times New Roman"/>
              </a:rPr>
              <a:t>Barriers </a:t>
            </a:r>
            <a:r>
              <a:rPr lang="en-US" u="sng" dirty="0">
                <a:latin typeface="Times New Roman"/>
                <a:cs typeface="Times New Roman"/>
              </a:rPr>
              <a:t>to Student Success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6240" y="1548239"/>
            <a:ext cx="3853023" cy="3911882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Times New Roman"/>
                <a:cs typeface="Times New Roman"/>
              </a:rPr>
              <a:t>Stress</a:t>
            </a:r>
          </a:p>
          <a:p>
            <a:pPr>
              <a:defRPr/>
            </a:pPr>
            <a:r>
              <a:rPr lang="en-US" dirty="0">
                <a:latin typeface="Times New Roman"/>
                <a:cs typeface="Times New Roman"/>
              </a:rPr>
              <a:t>Sleep problems</a:t>
            </a:r>
          </a:p>
          <a:p>
            <a:pPr>
              <a:defRPr/>
            </a:pPr>
            <a:r>
              <a:rPr lang="en-US" dirty="0">
                <a:latin typeface="Times New Roman"/>
                <a:cs typeface="Times New Roman"/>
              </a:rPr>
              <a:t>Cold &amp; Flu</a:t>
            </a:r>
          </a:p>
          <a:p>
            <a:pPr>
              <a:defRPr/>
            </a:pPr>
            <a:r>
              <a:rPr lang="en-US" dirty="0">
                <a:latin typeface="Times New Roman"/>
                <a:cs typeface="Times New Roman"/>
              </a:rPr>
              <a:t>Anxiety</a:t>
            </a:r>
          </a:p>
          <a:p>
            <a:pPr>
              <a:defRPr/>
            </a:pPr>
            <a:r>
              <a:rPr lang="en-US" dirty="0">
                <a:latin typeface="Times New Roman"/>
                <a:cs typeface="Times New Roman"/>
              </a:rPr>
              <a:t>Depression</a:t>
            </a:r>
          </a:p>
          <a:p>
            <a:pPr>
              <a:defRPr/>
            </a:pPr>
            <a:endParaRPr lang="en-US" dirty="0"/>
          </a:p>
          <a:p>
            <a:pPr marL="0" indent="0">
              <a:buNone/>
              <a:defRPr/>
            </a:pPr>
            <a:endParaRPr lang="en-US" dirty="0"/>
          </a:p>
          <a:p>
            <a:pPr marL="0" indent="0">
              <a:buNone/>
              <a:defRPr/>
            </a:pPr>
            <a:endParaRPr lang="en-US" sz="1800" i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7978" y="1475243"/>
            <a:ext cx="3867150" cy="4351338"/>
          </a:xfrm>
        </p:spPr>
        <p:txBody>
          <a:bodyPr/>
          <a:lstStyle/>
          <a:p>
            <a:r>
              <a:rPr lang="en-US" dirty="0">
                <a:latin typeface="Times New Roman"/>
                <a:cs typeface="Times New Roman"/>
              </a:rPr>
              <a:t>Work</a:t>
            </a:r>
          </a:p>
          <a:p>
            <a:r>
              <a:rPr lang="en-US" dirty="0">
                <a:latin typeface="Times New Roman"/>
                <a:cs typeface="Times New Roman"/>
              </a:rPr>
              <a:t>Internet use</a:t>
            </a:r>
          </a:p>
          <a:p>
            <a:r>
              <a:rPr lang="en-US" dirty="0">
                <a:latin typeface="Times New Roman"/>
                <a:cs typeface="Times New Roman"/>
              </a:rPr>
              <a:t>Family concerns</a:t>
            </a:r>
          </a:p>
          <a:p>
            <a:r>
              <a:rPr lang="en-US" dirty="0">
                <a:latin typeface="Times New Roman"/>
                <a:cs typeface="Times New Roman"/>
              </a:rPr>
              <a:t>Relationship problems</a:t>
            </a:r>
          </a:p>
          <a:p>
            <a:r>
              <a:rPr lang="en-US" dirty="0">
                <a:latin typeface="Times New Roman"/>
                <a:cs typeface="Times New Roman"/>
              </a:rPr>
              <a:t>Alcohol use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624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/>
              <a:t>Understanding CU Students</a:t>
            </a:r>
            <a:endParaRPr/>
          </a:p>
        </p:txBody>
      </p:sp>
      <p:sp>
        <p:nvSpPr>
          <p:cNvPr id="75" name="Google Shape;75;p3"/>
          <p:cNvSpPr txBox="1">
            <a:spLocks noGrp="1"/>
          </p:cNvSpPr>
          <p:nvPr>
            <p:ph type="body" idx="1"/>
          </p:nvPr>
        </p:nvSpPr>
        <p:spPr>
          <a:xfrm>
            <a:off x="628649" y="1346662"/>
            <a:ext cx="3972847" cy="4830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 dirty="0"/>
              <a:t>47.4% felt so depressed they had difficulty functioning this past year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 dirty="0"/>
              <a:t>66.2% felt overwhelming anxiety in the past year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 dirty="0"/>
              <a:t>68.8% felt very lonely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 dirty="0"/>
              <a:t>14% seriously considered suicide</a:t>
            </a:r>
            <a:endParaRPr sz="2400" dirty="0"/>
          </a:p>
          <a:p>
            <a:pPr marL="228600" lvl="0" indent="-203200" algn="l" rtl="0"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en-US" sz="2400" dirty="0"/>
              <a:t>11.6% intentionally harmed </a:t>
            </a:r>
            <a:r>
              <a:rPr lang="en-US" sz="2400" dirty="0" smtClean="0"/>
              <a:t>themselves</a:t>
            </a:r>
          </a:p>
          <a:p>
            <a:pPr marL="228600" lvl="0" indent="-203200" algn="l" rtl="0"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endParaRPr lang="en-US" sz="2400" dirty="0" smtClean="0"/>
          </a:p>
          <a:p>
            <a:pPr marL="25400" indent="0">
              <a:buSzPts val="2400"/>
              <a:buNone/>
            </a:pPr>
            <a:r>
              <a:rPr lang="en-US" altLang="en-US" sz="2400" i="1" dirty="0">
                <a:latin typeface="Times New Roman"/>
                <a:cs typeface="Times New Roman"/>
              </a:rPr>
              <a:t>NCHA Survey, CU Data, </a:t>
            </a:r>
            <a:r>
              <a:rPr lang="en-US" altLang="en-US" sz="2400" i="1" dirty="0" smtClean="0">
                <a:latin typeface="Times New Roman"/>
                <a:cs typeface="Times New Roman"/>
              </a:rPr>
              <a:t>2019</a:t>
            </a:r>
            <a:endParaRPr lang="en-US" altLang="en-US" sz="2400" i="1" dirty="0">
              <a:latin typeface="Times New Roman"/>
              <a:cs typeface="Times New Roman"/>
            </a:endParaRPr>
          </a:p>
          <a:p>
            <a:pPr marL="228600" lvl="0" indent="-203200" algn="l" rtl="0"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endParaRPr sz="2400" dirty="0"/>
          </a:p>
        </p:txBody>
      </p:sp>
      <p:pic>
        <p:nvPicPr>
          <p:cNvPr id="76" name="Google Shape;76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38259" y="1346662"/>
            <a:ext cx="3027951" cy="44651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52615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Mental Health in College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 time the mental health needs of college students have increased</a:t>
            </a:r>
          </a:p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ADA</a:t>
            </a:r>
          </a:p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Access to psychotropic medications</a:t>
            </a:r>
          </a:p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Reduced stigma of mental health needs</a:t>
            </a:r>
          </a:p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Greater recognition of mental health issues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arrive to college with a range of mental health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statuses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Nationally, students are reporting high levels of stress and there is increased use of mental health services. </a:t>
            </a:r>
          </a:p>
          <a:p>
            <a:endParaRPr lang="en-US" dirty="0"/>
          </a:p>
        </p:txBody>
      </p:sp>
      <p:sp>
        <p:nvSpPr>
          <p:cNvPr id="2" name="Left-Right Arrow 1"/>
          <p:cNvSpPr/>
          <p:nvPr/>
        </p:nvSpPr>
        <p:spPr>
          <a:xfrm>
            <a:off x="2465424" y="4314994"/>
            <a:ext cx="4623835" cy="25518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TextBox 2"/>
          <p:cNvSpPr txBox="1"/>
          <p:nvPr/>
        </p:nvSpPr>
        <p:spPr>
          <a:xfrm>
            <a:off x="1259957" y="4262327"/>
            <a:ext cx="12440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cs typeface="Times New Roman"/>
              </a:rPr>
              <a:t>Healthy/</a:t>
            </a:r>
          </a:p>
          <a:p>
            <a:pPr algn="ctr"/>
            <a:r>
              <a:rPr lang="en-US" sz="1200" dirty="0">
                <a:cs typeface="Times New Roman"/>
              </a:rPr>
              <a:t>well-adjusted</a:t>
            </a:r>
            <a:endParaRPr lang="en-US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7089258" y="4258552"/>
            <a:ext cx="16108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cs typeface="Times New Roman"/>
              </a:rPr>
              <a:t>Serious and persistent mental health concerns</a:t>
            </a:r>
          </a:p>
        </p:txBody>
      </p:sp>
    </p:spTree>
    <p:extLst>
      <p:ext uri="{BB962C8B-B14F-4D97-AF65-F5344CB8AC3E}">
        <p14:creationId xmlns:p14="http://schemas.microsoft.com/office/powerpoint/2010/main" val="1731004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/>
                <a:cs typeface="Times New Roman"/>
              </a:rPr>
              <a:t>Signs of Students in Distress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462" y="1416847"/>
            <a:ext cx="7886700" cy="4351338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Significant behavioral </a:t>
            </a:r>
            <a:r>
              <a:rPr lang="en-US" dirty="0">
                <a:latin typeface="Times New Roman"/>
                <a:cs typeface="Times New Roman"/>
              </a:rPr>
              <a:t>or emotional </a:t>
            </a:r>
            <a:r>
              <a:rPr lang="en-US" dirty="0" smtClean="0">
                <a:latin typeface="Times New Roman"/>
                <a:cs typeface="Times New Roman"/>
              </a:rPr>
              <a:t>change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Peculiar or bizarre behavior, thoughts, or speech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Isolation and withdrawal</a:t>
            </a:r>
            <a:endParaRPr lang="en-US" dirty="0">
              <a:latin typeface="Times New Roman"/>
              <a:cs typeface="Times New Roman"/>
            </a:endParaRPr>
          </a:p>
          <a:p>
            <a:r>
              <a:rPr lang="en-US" dirty="0" smtClean="0">
                <a:latin typeface="Times New Roman"/>
                <a:cs typeface="Times New Roman"/>
              </a:rPr>
              <a:t>Change </a:t>
            </a:r>
            <a:r>
              <a:rPr lang="en-US" dirty="0">
                <a:latin typeface="Times New Roman"/>
                <a:cs typeface="Times New Roman"/>
              </a:rPr>
              <a:t>in hygiene or appearance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Substantive decline </a:t>
            </a:r>
            <a:r>
              <a:rPr lang="en-US" dirty="0">
                <a:latin typeface="Times New Roman"/>
                <a:cs typeface="Times New Roman"/>
              </a:rPr>
              <a:t>in academic performance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Alcohol </a:t>
            </a:r>
            <a:r>
              <a:rPr lang="en-US" dirty="0">
                <a:latin typeface="Times New Roman"/>
                <a:cs typeface="Times New Roman"/>
              </a:rPr>
              <a:t>or drug abuse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Excessive </a:t>
            </a:r>
            <a:r>
              <a:rPr lang="en-US" dirty="0">
                <a:latin typeface="Times New Roman"/>
                <a:cs typeface="Times New Roman"/>
              </a:rPr>
              <a:t>or inappropriate </a:t>
            </a:r>
            <a:r>
              <a:rPr lang="en-US" dirty="0" smtClean="0">
                <a:latin typeface="Times New Roman"/>
                <a:cs typeface="Times New Roman"/>
              </a:rPr>
              <a:t>anger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Overly argumentative or agitated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Veiled or direct threats</a:t>
            </a:r>
            <a:endParaRPr lang="en-US" dirty="0">
              <a:latin typeface="Times New Roman"/>
              <a:cs typeface="Times New Roman"/>
            </a:endParaRPr>
          </a:p>
          <a:p>
            <a:pPr>
              <a:defRPr/>
            </a:pPr>
            <a:r>
              <a:rPr lang="en-US" dirty="0" smtClean="0">
                <a:latin typeface="Times New Roman"/>
                <a:cs typeface="Times New Roman"/>
              </a:rPr>
              <a:t>Intimidating emails or troubling essays</a:t>
            </a:r>
            <a:endParaRPr lang="en-US" dirty="0"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en-US" dirty="0" smtClean="0">
                <a:latin typeface="Times New Roman"/>
                <a:cs typeface="Times New Roman"/>
              </a:rPr>
              <a:t> </a:t>
            </a:r>
            <a:endParaRPr lang="en-US" dirty="0">
              <a:latin typeface="Times New Roman"/>
              <a:cs typeface="Times New Roman"/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6671" y="3592515"/>
            <a:ext cx="2900892" cy="2175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326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/>
                <a:cs typeface="Times New Roman"/>
              </a:rPr>
              <a:t>How to Support a Student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235" y="1030941"/>
            <a:ext cx="8413951" cy="4569701"/>
          </a:xfrm>
        </p:spPr>
        <p:txBody>
          <a:bodyPr>
            <a:normAutofit fontScale="70000" lnSpcReduction="20000"/>
          </a:bodyPr>
          <a:lstStyle/>
          <a:p>
            <a:endParaRPr lang="en-US" dirty="0" smtClean="0">
              <a:latin typeface="Times New Roman"/>
              <a:cs typeface="Times New Roman"/>
            </a:endParaRPr>
          </a:p>
          <a:p>
            <a:r>
              <a:rPr lang="en-US" dirty="0" smtClean="0">
                <a:latin typeface="Times New Roman"/>
                <a:cs typeface="Times New Roman"/>
              </a:rPr>
              <a:t>Avoid temptation to ignore the problem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Arrange a private time to talk and let the student know you are concerned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Be supportive &amp; respectful while avoiding argument</a:t>
            </a:r>
          </a:p>
          <a:p>
            <a:pPr>
              <a:defRPr/>
            </a:pPr>
            <a:r>
              <a:rPr lang="en-US" dirty="0" smtClean="0">
                <a:latin typeface="Times New Roman"/>
                <a:cs typeface="Times New Roman"/>
              </a:rPr>
              <a:t>Acknowledge </a:t>
            </a:r>
            <a:r>
              <a:rPr lang="en-US" dirty="0">
                <a:latin typeface="Times New Roman"/>
                <a:cs typeface="Times New Roman"/>
              </a:rPr>
              <a:t>their </a:t>
            </a:r>
            <a:r>
              <a:rPr lang="en-US" dirty="0" smtClean="0">
                <a:latin typeface="Times New Roman"/>
                <a:cs typeface="Times New Roman"/>
              </a:rPr>
              <a:t>distress and let them know you are willing to help</a:t>
            </a:r>
          </a:p>
          <a:p>
            <a:pPr>
              <a:defRPr/>
            </a:pPr>
            <a:r>
              <a:rPr lang="en-US" dirty="0" smtClean="0">
                <a:latin typeface="Times New Roman"/>
                <a:cs typeface="Times New Roman"/>
              </a:rPr>
              <a:t>Assess </a:t>
            </a:r>
            <a:r>
              <a:rPr lang="en-US" dirty="0">
                <a:latin typeface="Times New Roman"/>
                <a:cs typeface="Times New Roman"/>
              </a:rPr>
              <a:t>for self-</a:t>
            </a:r>
            <a:r>
              <a:rPr lang="en-US" dirty="0" smtClean="0">
                <a:latin typeface="Times New Roman"/>
                <a:cs typeface="Times New Roman"/>
              </a:rPr>
              <a:t>harm</a:t>
            </a:r>
          </a:p>
          <a:p>
            <a:pPr>
              <a:defRPr/>
            </a:pPr>
            <a:r>
              <a:rPr lang="en-US" dirty="0">
                <a:latin typeface="Times New Roman"/>
                <a:cs typeface="Times New Roman"/>
              </a:rPr>
              <a:t>Be honest with the student about the limits of your time, ability, expertise, and/or objectivity</a:t>
            </a:r>
          </a:p>
          <a:p>
            <a:pPr>
              <a:defRPr/>
            </a:pPr>
            <a:r>
              <a:rPr lang="en-US" dirty="0" smtClean="0">
                <a:latin typeface="Times New Roman"/>
                <a:cs typeface="Times New Roman"/>
              </a:rPr>
              <a:t>State that you believe the student would be supported by assistance form another source</a:t>
            </a:r>
          </a:p>
          <a:p>
            <a:pPr>
              <a:defRPr/>
            </a:pPr>
            <a:r>
              <a:rPr lang="en-US" dirty="0" smtClean="0">
                <a:latin typeface="Times New Roman"/>
                <a:cs typeface="Times New Roman"/>
              </a:rPr>
              <a:t>Normalize getting help – lots of students seek support!</a:t>
            </a:r>
          </a:p>
          <a:p>
            <a:pPr>
              <a:defRPr/>
            </a:pPr>
            <a:r>
              <a:rPr lang="en-US" dirty="0" smtClean="0">
                <a:latin typeface="Times New Roman"/>
                <a:cs typeface="Times New Roman"/>
              </a:rPr>
              <a:t>Assist the student in choosing the best resource</a:t>
            </a:r>
          </a:p>
          <a:p>
            <a:pPr>
              <a:defRPr/>
            </a:pPr>
            <a:r>
              <a:rPr lang="en-US" dirty="0" smtClean="0">
                <a:latin typeface="Times New Roman"/>
                <a:cs typeface="Times New Roman"/>
              </a:rPr>
              <a:t>Help the student know what to expect when following through on the referral</a:t>
            </a:r>
            <a:endParaRPr lang="en-US" dirty="0">
              <a:latin typeface="Times New Roman"/>
              <a:cs typeface="Times New Roman"/>
            </a:endParaRPr>
          </a:p>
          <a:p>
            <a:pPr>
              <a:defRPr/>
            </a:pPr>
            <a:r>
              <a:rPr lang="en-US" dirty="0" smtClean="0">
                <a:latin typeface="Times New Roman"/>
                <a:cs typeface="Times New Roman"/>
              </a:rPr>
              <a:t>Please walk the student to CAPS if needed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861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/>
                <a:cs typeface="Times New Roman"/>
              </a:rPr>
              <a:t>CAPS is Here to Support Students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9452" y="1256255"/>
            <a:ext cx="8080642" cy="3994888"/>
          </a:xfrm>
        </p:spPr>
        <p:txBody>
          <a:bodyPr/>
          <a:lstStyle/>
          <a:p>
            <a:r>
              <a:rPr lang="en-US" altLang="en-US" dirty="0"/>
              <a:t>Comprehensive mental health services for students</a:t>
            </a:r>
          </a:p>
          <a:p>
            <a:r>
              <a:rPr lang="en-US" altLang="en-US" dirty="0" smtClean="0"/>
              <a:t>Main Site: Center </a:t>
            </a:r>
            <a:r>
              <a:rPr lang="en-US" altLang="en-US" dirty="0"/>
              <a:t>for </a:t>
            </a:r>
            <a:r>
              <a:rPr lang="en-US" altLang="en-US" dirty="0" smtClean="0"/>
              <a:t>Community, 3</a:t>
            </a:r>
            <a:r>
              <a:rPr lang="en-US" altLang="en-US" baseline="30000" dirty="0" smtClean="0"/>
              <a:t>rd</a:t>
            </a:r>
            <a:r>
              <a:rPr lang="en-US" altLang="en-US" dirty="0" smtClean="0"/>
              <a:t> Floor</a:t>
            </a:r>
          </a:p>
          <a:p>
            <a:r>
              <a:rPr lang="en-US" altLang="en-US" dirty="0" smtClean="0"/>
              <a:t>Diverse </a:t>
            </a:r>
            <a:r>
              <a:rPr lang="en-US" altLang="en-US" dirty="0"/>
              <a:t>staff of licensed mental health professionals</a:t>
            </a:r>
          </a:p>
          <a:p>
            <a:r>
              <a:rPr lang="en-US" altLang="en-US" dirty="0"/>
              <a:t>Psychotherapy, group and couples counseling, psychiatric </a:t>
            </a:r>
            <a:r>
              <a:rPr lang="en-US" altLang="en-US" dirty="0" smtClean="0"/>
              <a:t>medication, substance </a:t>
            </a:r>
            <a:r>
              <a:rPr lang="en-US" altLang="en-US" dirty="0"/>
              <a:t>abuse </a:t>
            </a:r>
            <a:r>
              <a:rPr lang="en-US" altLang="en-US" dirty="0" smtClean="0"/>
              <a:t>assessment, workshops, and crisis care</a:t>
            </a:r>
            <a:endParaRPr lang="en-US" alt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822" y="4839928"/>
            <a:ext cx="3712907" cy="1856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670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/>
                <a:cs typeface="Times New Roman"/>
              </a:rPr>
              <a:t>Services for All CU Students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6965" y="1175541"/>
            <a:ext cx="8352807" cy="4675207"/>
          </a:xfrm>
        </p:spPr>
        <p:txBody>
          <a:bodyPr/>
          <a:lstStyle/>
          <a:p>
            <a:pPr marL="287338" lvl="2" indent="-287338">
              <a:spcAft>
                <a:spcPts val="1200"/>
              </a:spcAft>
            </a:pPr>
            <a:r>
              <a:rPr lang="en-US" altLang="en-US" b="1" dirty="0">
                <a:latin typeface="Times New Roman"/>
                <a:cs typeface="Times New Roman"/>
              </a:rPr>
              <a:t>Access care through Walk-in service: 10 am to </a:t>
            </a:r>
            <a:r>
              <a:rPr lang="en-US" altLang="en-US" b="1" dirty="0" smtClean="0">
                <a:latin typeface="Times New Roman"/>
                <a:cs typeface="Times New Roman"/>
              </a:rPr>
              <a:t>3:30 </a:t>
            </a:r>
            <a:r>
              <a:rPr lang="en-US" altLang="en-US" b="1" dirty="0">
                <a:latin typeface="Times New Roman"/>
                <a:cs typeface="Times New Roman"/>
              </a:rPr>
              <a:t>pm</a:t>
            </a:r>
          </a:p>
          <a:p>
            <a:pPr marL="0" lvl="2" indent="0">
              <a:spcAft>
                <a:spcPts val="1200"/>
              </a:spcAft>
              <a:buNone/>
            </a:pPr>
            <a:r>
              <a:rPr lang="en-US" altLang="en-US" b="1" dirty="0">
                <a:latin typeface="Times New Roman"/>
                <a:cs typeface="Times New Roman"/>
              </a:rPr>
              <a:t>    Monday through </a:t>
            </a:r>
            <a:r>
              <a:rPr lang="en-US" altLang="en-US" b="1" dirty="0" smtClean="0">
                <a:latin typeface="Times New Roman"/>
                <a:cs typeface="Times New Roman"/>
              </a:rPr>
              <a:t>Friday</a:t>
            </a:r>
          </a:p>
          <a:p>
            <a:pPr marL="287338" lvl="2" indent="-287338">
              <a:spcAft>
                <a:spcPts val="1200"/>
              </a:spcAft>
            </a:pPr>
            <a:r>
              <a:rPr lang="en-US" altLang="en-US" i="1" dirty="0" smtClean="0">
                <a:latin typeface="Times New Roman"/>
                <a:cs typeface="Times New Roman"/>
              </a:rPr>
              <a:t>After-hours phone crisis line </a:t>
            </a:r>
            <a:r>
              <a:rPr lang="en-US" altLang="en-US" dirty="0" smtClean="0">
                <a:latin typeface="Times New Roman"/>
                <a:cs typeface="Times New Roman"/>
              </a:rPr>
              <a:t>for student or consultation to you</a:t>
            </a:r>
          </a:p>
          <a:p>
            <a:pPr marL="287338" lvl="2" indent="-287338">
              <a:spcAft>
                <a:spcPts val="1200"/>
              </a:spcAft>
            </a:pPr>
            <a:r>
              <a:rPr lang="en-US" altLang="en-US" dirty="0" smtClean="0">
                <a:latin typeface="Times New Roman"/>
                <a:cs typeface="Times New Roman"/>
              </a:rPr>
              <a:t>Pre-paid </a:t>
            </a:r>
            <a:r>
              <a:rPr lang="en-US" altLang="en-US" dirty="0">
                <a:latin typeface="Times New Roman"/>
                <a:cs typeface="Times New Roman"/>
              </a:rPr>
              <a:t>mental health visits covered through the Mental Health Fee at no-cost to the student</a:t>
            </a:r>
          </a:p>
          <a:p>
            <a:pPr marL="287338" lvl="2" indent="-287338">
              <a:spcAft>
                <a:spcPts val="1200"/>
              </a:spcAft>
            </a:pPr>
            <a:r>
              <a:rPr lang="en-US" altLang="en-US" dirty="0">
                <a:latin typeface="Times New Roman"/>
                <a:cs typeface="Times New Roman"/>
              </a:rPr>
              <a:t>Psychotherapy and psychiatric medication management</a:t>
            </a:r>
          </a:p>
          <a:p>
            <a:pPr marL="287338" lvl="2" indent="-287338">
              <a:spcAft>
                <a:spcPts val="1200"/>
              </a:spcAft>
            </a:pPr>
            <a:r>
              <a:rPr lang="en-US" altLang="en-US" dirty="0">
                <a:latin typeface="Times New Roman"/>
                <a:cs typeface="Times New Roman"/>
              </a:rPr>
              <a:t>Groups and topic-focused workshops</a:t>
            </a:r>
          </a:p>
          <a:p>
            <a:pPr marL="287338" lvl="2" indent="-287338">
              <a:spcAft>
                <a:spcPts val="1200"/>
              </a:spcAft>
            </a:pPr>
            <a:r>
              <a:rPr lang="en-US" altLang="en-US" dirty="0">
                <a:latin typeface="Times New Roman"/>
                <a:cs typeface="Times New Roman"/>
              </a:rPr>
              <a:t>Campus-wide mental health screenings &amp; outreach educational program</a:t>
            </a:r>
          </a:p>
          <a:p>
            <a:pPr marL="287338" lvl="2" indent="-287338">
              <a:spcAft>
                <a:spcPts val="1200"/>
              </a:spcAft>
            </a:pPr>
            <a:r>
              <a:rPr lang="en-US" altLang="en-US" b="1" i="1" dirty="0">
                <a:latin typeface="Times New Roman"/>
                <a:cs typeface="Times New Roman"/>
              </a:rPr>
              <a:t>In a crisis situation, you can always walk a student over to the closest CAPS location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221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/>
                <a:cs typeface="Times New Roman"/>
              </a:rPr>
              <a:t>Additional </a:t>
            </a:r>
            <a:r>
              <a:rPr lang="en-US" dirty="0">
                <a:latin typeface="Times New Roman"/>
                <a:cs typeface="Times New Roman"/>
              </a:rPr>
              <a:t>CAPS Services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8409" y="1220897"/>
            <a:ext cx="7989919" cy="4130951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b="1" dirty="0" smtClean="0">
                <a:latin typeface="Times New Roman"/>
                <a:cs typeface="Times New Roman"/>
              </a:rPr>
              <a:t>Feel </a:t>
            </a:r>
            <a:r>
              <a:rPr lang="en-US" b="1" dirty="0">
                <a:latin typeface="Times New Roman"/>
                <a:cs typeface="Times New Roman"/>
              </a:rPr>
              <a:t>Better </a:t>
            </a:r>
            <a:r>
              <a:rPr lang="en-US" b="1" dirty="0" smtClean="0">
                <a:latin typeface="Times New Roman"/>
                <a:cs typeface="Times New Roman"/>
              </a:rPr>
              <a:t>Fast </a:t>
            </a:r>
            <a:r>
              <a:rPr lang="en-US" dirty="0" smtClean="0">
                <a:latin typeface="Times New Roman"/>
                <a:cs typeface="Times New Roman"/>
              </a:rPr>
              <a:t>&amp; </a:t>
            </a:r>
            <a:r>
              <a:rPr lang="en-US" b="1" dirty="0" smtClean="0">
                <a:latin typeface="Times New Roman"/>
                <a:cs typeface="Times New Roman"/>
              </a:rPr>
              <a:t>Anxiety Toolbox </a:t>
            </a:r>
            <a:r>
              <a:rPr lang="en-US" dirty="0" smtClean="0">
                <a:latin typeface="Times New Roman"/>
                <a:cs typeface="Times New Roman"/>
              </a:rPr>
              <a:t>- Mental Health Education</a:t>
            </a:r>
          </a:p>
          <a:p>
            <a:pPr>
              <a:spcAft>
                <a:spcPts val="600"/>
              </a:spcAft>
            </a:pPr>
            <a:r>
              <a:rPr lang="en-US" b="1" dirty="0" smtClean="0">
                <a:latin typeface="Times New Roman"/>
                <a:cs typeface="Times New Roman"/>
              </a:rPr>
              <a:t>Sleep Skills</a:t>
            </a:r>
          </a:p>
          <a:p>
            <a:pPr>
              <a:spcAft>
                <a:spcPts val="600"/>
              </a:spcAft>
            </a:pPr>
            <a:r>
              <a:rPr lang="en-US" b="1" dirty="0" smtClean="0">
                <a:latin typeface="Times New Roman"/>
                <a:cs typeface="Times New Roman"/>
              </a:rPr>
              <a:t>Relationship Hacks- </a:t>
            </a:r>
            <a:r>
              <a:rPr lang="en-US" dirty="0" smtClean="0">
                <a:latin typeface="Times New Roman"/>
                <a:cs typeface="Times New Roman"/>
              </a:rPr>
              <a:t>communication, patterns in relationships, boundaries</a:t>
            </a:r>
          </a:p>
          <a:p>
            <a:pPr>
              <a:spcAft>
                <a:spcPts val="600"/>
              </a:spcAft>
            </a:pPr>
            <a:r>
              <a:rPr lang="en-US" b="1" dirty="0" smtClean="0">
                <a:latin typeface="Times New Roman"/>
                <a:cs typeface="Times New Roman"/>
              </a:rPr>
              <a:t>Feel </a:t>
            </a:r>
            <a:r>
              <a:rPr lang="en-US" b="1" dirty="0">
                <a:latin typeface="Times New Roman"/>
                <a:cs typeface="Times New Roman"/>
              </a:rPr>
              <a:t>Good </a:t>
            </a:r>
            <a:r>
              <a:rPr lang="en-US" b="1" dirty="0" smtClean="0">
                <a:latin typeface="Times New Roman"/>
                <a:cs typeface="Times New Roman"/>
              </a:rPr>
              <a:t>Fridays </a:t>
            </a:r>
            <a:r>
              <a:rPr lang="en-US" dirty="0" smtClean="0">
                <a:latin typeface="Times New Roman"/>
                <a:cs typeface="Times New Roman"/>
              </a:rPr>
              <a:t>– Guided Meditation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latin typeface="Times New Roman"/>
                <a:cs typeface="Times New Roman"/>
              </a:rPr>
              <a:t>Behavioral </a:t>
            </a:r>
            <a:r>
              <a:rPr lang="en-US" dirty="0">
                <a:latin typeface="Times New Roman"/>
                <a:cs typeface="Times New Roman"/>
              </a:rPr>
              <a:t>Health </a:t>
            </a:r>
            <a:r>
              <a:rPr lang="en-US" dirty="0" smtClean="0">
                <a:latin typeface="Times New Roman"/>
                <a:cs typeface="Times New Roman"/>
              </a:rPr>
              <a:t>Consultation </a:t>
            </a:r>
            <a:r>
              <a:rPr lang="en-US" dirty="0">
                <a:latin typeface="Times New Roman"/>
                <a:cs typeface="Times New Roman"/>
              </a:rPr>
              <a:t>in Medical Clinic</a:t>
            </a:r>
          </a:p>
          <a:p>
            <a:pPr marL="0" indent="0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Health Promotions- Bounce Back</a:t>
            </a: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4049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ADHD/LD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Walkin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Screening Appointments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Similar to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walkin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procedure, or can be scheduled in advance if have received CAPS services previously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Brief discussion of symptoms and psychoeducation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Referral to community psychological assessment,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medication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providers, CAPS workshops, etc.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3202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>
                <a:latin typeface="Times New Roman"/>
                <a:cs typeface="Times New Roman"/>
              </a:rPr>
              <a:t>Outreach Support</a:t>
            </a:r>
            <a:endParaRPr lang="en-US" sz="4000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24" y="1119219"/>
            <a:ext cx="8262085" cy="4778880"/>
          </a:xfrm>
        </p:spPr>
        <p:txBody>
          <a:bodyPr/>
          <a:lstStyle/>
          <a:p>
            <a:pPr marL="342900" lvl="2" indent="-342900"/>
            <a:r>
              <a:rPr lang="en-US" altLang="en-US" sz="3200" dirty="0" smtClean="0">
                <a:latin typeface="Times New Roman"/>
                <a:cs typeface="Times New Roman"/>
              </a:rPr>
              <a:t>Managed by Health Promotion</a:t>
            </a:r>
          </a:p>
          <a:p>
            <a:pPr marL="342900" lvl="2" indent="-342900"/>
            <a:r>
              <a:rPr lang="en-US" sz="3200" b="1" dirty="0">
                <a:latin typeface="Times New Roman"/>
                <a:cs typeface="Times New Roman"/>
                <a:hlinkClick r:id="rId2"/>
              </a:rPr>
              <a:t>https://</a:t>
            </a:r>
            <a:r>
              <a:rPr lang="en-US" sz="3200" b="1" dirty="0" smtClean="0">
                <a:latin typeface="Times New Roman"/>
                <a:cs typeface="Times New Roman"/>
                <a:hlinkClick r:id="rId2"/>
              </a:rPr>
              <a:t>www.colorado.edu/health/outreach</a:t>
            </a:r>
            <a:endParaRPr lang="en-US" sz="3200" b="1" dirty="0" smtClean="0">
              <a:latin typeface="Times New Roman"/>
              <a:cs typeface="Times New Roman"/>
            </a:endParaRPr>
          </a:p>
          <a:p>
            <a:r>
              <a:rPr lang="en-US" dirty="0" smtClean="0"/>
              <a:t>HP</a:t>
            </a:r>
            <a:r>
              <a:rPr lang="en-US" dirty="0"/>
              <a:t> offerings cover a variety of topics in various formats, including but not limited to:</a:t>
            </a:r>
          </a:p>
          <a:p>
            <a:pPr lvl="1"/>
            <a:r>
              <a:rPr lang="en-US" sz="1400" dirty="0"/>
              <a:t>Alcohol and other drugs and recovery</a:t>
            </a:r>
          </a:p>
          <a:p>
            <a:pPr lvl="1"/>
            <a:r>
              <a:rPr lang="en-US" sz="1400" dirty="0" smtClean="0"/>
              <a:t>Mental </a:t>
            </a:r>
            <a:r>
              <a:rPr lang="en-US" sz="1400" dirty="0"/>
              <a:t>health</a:t>
            </a:r>
          </a:p>
          <a:p>
            <a:pPr lvl="1"/>
            <a:r>
              <a:rPr lang="en-US" sz="1400" dirty="0"/>
              <a:t>Nutrition</a:t>
            </a:r>
          </a:p>
          <a:p>
            <a:pPr lvl="1"/>
            <a:r>
              <a:rPr lang="en-US" sz="1400" dirty="0" smtClean="0"/>
              <a:t>Relationship </a:t>
            </a:r>
            <a:r>
              <a:rPr lang="en-US" sz="1400" dirty="0"/>
              <a:t>wellness</a:t>
            </a:r>
          </a:p>
          <a:p>
            <a:pPr lvl="1"/>
            <a:r>
              <a:rPr lang="en-US" sz="1400" dirty="0"/>
              <a:t>Sexual health</a:t>
            </a:r>
          </a:p>
          <a:p>
            <a:pPr lvl="1"/>
            <a:r>
              <a:rPr lang="en-US" sz="1400" dirty="0"/>
              <a:t>Sleep</a:t>
            </a:r>
          </a:p>
          <a:p>
            <a:pPr lvl="1"/>
            <a:r>
              <a:rPr lang="en-US" sz="1400" dirty="0"/>
              <a:t>Stress and anxiety</a:t>
            </a:r>
          </a:p>
          <a:p>
            <a:pPr lvl="1"/>
            <a:r>
              <a:rPr lang="en-US" sz="1400" dirty="0" smtClean="0"/>
              <a:t>Suicide </a:t>
            </a:r>
            <a:r>
              <a:rPr lang="en-US" sz="1400" dirty="0"/>
              <a:t>prevention</a:t>
            </a:r>
          </a:p>
          <a:p>
            <a:pPr lvl="1"/>
            <a:r>
              <a:rPr lang="en-US" sz="1400" dirty="0"/>
              <a:t>Trauma</a:t>
            </a:r>
          </a:p>
          <a:p>
            <a:pPr marL="342900" lvl="2" indent="-342900"/>
            <a:endParaRPr lang="en-US" sz="3200" b="1" dirty="0" smtClean="0">
              <a:latin typeface="Times New Roman"/>
              <a:cs typeface="Times New Roman"/>
            </a:endParaRPr>
          </a:p>
          <a:p>
            <a:pPr marL="342900" lvl="2" indent="-342900"/>
            <a:endParaRPr lang="en-US" sz="3200" b="1" dirty="0">
              <a:latin typeface="Times New Roman"/>
              <a:cs typeface="Times New Roman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7766" y="3038168"/>
            <a:ext cx="4423242" cy="2973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764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/>
                <a:cs typeface="Times New Roman"/>
              </a:rPr>
              <a:t>Other Key Campus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0402" y="1069713"/>
            <a:ext cx="8519130" cy="5149570"/>
          </a:xfrm>
        </p:spPr>
        <p:txBody>
          <a:bodyPr/>
          <a:lstStyle/>
          <a:p>
            <a:r>
              <a:rPr lang="en-US" altLang="en-US" b="1" dirty="0">
                <a:latin typeface="Times New Roman"/>
                <a:cs typeface="Times New Roman"/>
              </a:rPr>
              <a:t>Office of Victim Assistance (OVA</a:t>
            </a:r>
            <a:r>
              <a:rPr lang="en-US" altLang="en-US" b="1" dirty="0" smtClean="0">
                <a:latin typeface="Times New Roman"/>
                <a:cs typeface="Times New Roman"/>
              </a:rPr>
              <a:t>) </a:t>
            </a:r>
            <a:r>
              <a:rPr lang="en-US" altLang="en-US" dirty="0" smtClean="0">
                <a:latin typeface="Times New Roman"/>
                <a:cs typeface="Times New Roman"/>
              </a:rPr>
              <a:t>in C4C: </a:t>
            </a:r>
            <a:r>
              <a:rPr lang="en-US" altLang="en-US" dirty="0">
                <a:latin typeface="Times New Roman"/>
                <a:cs typeface="Times New Roman"/>
              </a:rPr>
              <a:t>f</a:t>
            </a:r>
            <a:r>
              <a:rPr lang="en-US" altLang="en-US" dirty="0" smtClean="0">
                <a:latin typeface="Times New Roman"/>
                <a:cs typeface="Times New Roman"/>
              </a:rPr>
              <a:t>ree </a:t>
            </a:r>
            <a:r>
              <a:rPr lang="en-US" altLang="en-US" dirty="0">
                <a:latin typeface="Times New Roman"/>
                <a:cs typeface="Times New Roman"/>
              </a:rPr>
              <a:t>counseling &amp; advocacy for all at </a:t>
            </a:r>
            <a:r>
              <a:rPr lang="en-US" altLang="en-US" dirty="0" smtClean="0">
                <a:latin typeface="Times New Roman"/>
                <a:cs typeface="Times New Roman"/>
              </a:rPr>
              <a:t>CU</a:t>
            </a:r>
            <a:endParaRPr lang="en-US" altLang="en-US" dirty="0">
              <a:latin typeface="Times New Roman"/>
              <a:cs typeface="Times New Roman"/>
            </a:endParaRPr>
          </a:p>
          <a:p>
            <a:r>
              <a:rPr lang="en-US" altLang="en-US" b="1" dirty="0">
                <a:latin typeface="Times New Roman"/>
                <a:cs typeface="Times New Roman"/>
              </a:rPr>
              <a:t>Student Support and Case Management </a:t>
            </a:r>
            <a:r>
              <a:rPr lang="en-US" altLang="en-US" dirty="0">
                <a:latin typeface="Times New Roman"/>
                <a:cs typeface="Times New Roman"/>
              </a:rPr>
              <a:t>in </a:t>
            </a:r>
            <a:r>
              <a:rPr lang="en-US" altLang="en-US" dirty="0" smtClean="0">
                <a:latin typeface="Times New Roman"/>
                <a:cs typeface="Times New Roman"/>
              </a:rPr>
              <a:t>Dean </a:t>
            </a:r>
            <a:r>
              <a:rPr lang="en-US" altLang="en-US" dirty="0">
                <a:latin typeface="Times New Roman"/>
                <a:cs typeface="Times New Roman"/>
              </a:rPr>
              <a:t>of </a:t>
            </a:r>
            <a:r>
              <a:rPr lang="en-US" altLang="en-US" dirty="0" smtClean="0">
                <a:latin typeface="Times New Roman"/>
                <a:cs typeface="Times New Roman"/>
              </a:rPr>
              <a:t>Students Office </a:t>
            </a:r>
            <a:r>
              <a:rPr lang="en-US" altLang="en-US" dirty="0">
                <a:latin typeface="Times New Roman"/>
                <a:cs typeface="Times New Roman"/>
              </a:rPr>
              <a:t>(C4C): case managers, SOCT</a:t>
            </a:r>
          </a:p>
          <a:p>
            <a:r>
              <a:rPr lang="en-US" altLang="en-US" b="1" dirty="0">
                <a:latin typeface="Times New Roman"/>
                <a:cs typeface="Times New Roman"/>
              </a:rPr>
              <a:t>Office of Student Conduct and </a:t>
            </a:r>
            <a:r>
              <a:rPr lang="en-US" altLang="en-US" b="1" dirty="0" smtClean="0">
                <a:latin typeface="Times New Roman"/>
                <a:cs typeface="Times New Roman"/>
              </a:rPr>
              <a:t>Conflict Resolution </a:t>
            </a:r>
            <a:r>
              <a:rPr lang="en-US" altLang="en-US" dirty="0">
                <a:latin typeface="Times New Roman"/>
                <a:cs typeface="Times New Roman"/>
              </a:rPr>
              <a:t>in C4C: referral, complaints &amp; consultation regarding disruptive students</a:t>
            </a:r>
          </a:p>
          <a:p>
            <a:r>
              <a:rPr lang="en-US" altLang="en-US" b="1" dirty="0">
                <a:latin typeface="Times New Roman"/>
                <a:cs typeface="Times New Roman"/>
              </a:rPr>
              <a:t>Faculty/Staff Assistance Program </a:t>
            </a:r>
            <a:r>
              <a:rPr lang="en-US" altLang="en-US" dirty="0">
                <a:latin typeface="Times New Roman"/>
                <a:cs typeface="Times New Roman"/>
              </a:rPr>
              <a:t>in ARC: free individual therapy, workshops, </a:t>
            </a:r>
            <a:r>
              <a:rPr lang="en-US" altLang="en-US" dirty="0" smtClean="0">
                <a:latin typeface="Times New Roman"/>
                <a:cs typeface="Times New Roman"/>
              </a:rPr>
              <a:t>referrals</a:t>
            </a:r>
          </a:p>
          <a:p>
            <a:r>
              <a:rPr lang="en-US" b="1" dirty="0" smtClean="0">
                <a:latin typeface="Times New Roman"/>
                <a:cs typeface="Times New Roman"/>
              </a:rPr>
              <a:t>911</a:t>
            </a:r>
            <a:r>
              <a:rPr lang="en-US" dirty="0" smtClean="0">
                <a:latin typeface="Times New Roman"/>
                <a:cs typeface="Times New Roman"/>
              </a:rPr>
              <a:t>: For immediate </a:t>
            </a:r>
            <a:r>
              <a:rPr lang="en-US" dirty="0">
                <a:latin typeface="Times New Roman"/>
                <a:cs typeface="Times New Roman"/>
              </a:rPr>
              <a:t>danger or if you need an immediate response</a:t>
            </a:r>
            <a:endParaRPr lang="en-US" altLang="en-US" dirty="0">
              <a:latin typeface="Times New Roman"/>
              <a:cs typeface="Times New Roman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943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question mar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5451" y="818966"/>
            <a:ext cx="4572000" cy="41433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0387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/>
                <a:cs typeface="Times New Roman"/>
              </a:rPr>
              <a:t>Counseling and Psychiatric Services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8201604" cy="3964651"/>
          </a:xfrm>
        </p:spPr>
        <p:txBody>
          <a:bodyPr/>
          <a:lstStyle/>
          <a:p>
            <a:pPr marL="339725" indent="-339725">
              <a:defRPr/>
            </a:pPr>
            <a:r>
              <a:rPr lang="en-US" dirty="0" smtClean="0"/>
              <a:t>CAPS-C4C, Room N352</a:t>
            </a:r>
            <a:endParaRPr lang="en-US" dirty="0"/>
          </a:p>
          <a:p>
            <a:pPr marL="339725" indent="-339725">
              <a:defRPr/>
            </a:pPr>
            <a:r>
              <a:rPr lang="en-US" dirty="0" smtClean="0"/>
              <a:t>24-hour </a:t>
            </a:r>
            <a:r>
              <a:rPr lang="en-US" dirty="0"/>
              <a:t>phone support </a:t>
            </a:r>
            <a:r>
              <a:rPr lang="en-US" dirty="0" smtClean="0"/>
              <a:t>available</a:t>
            </a:r>
          </a:p>
          <a:p>
            <a:pPr marL="339725" indent="-339725">
              <a:defRPr/>
            </a:pPr>
            <a:r>
              <a:rPr lang="en-US" dirty="0" smtClean="0"/>
              <a:t>303-492-CAPS (2277)</a:t>
            </a:r>
            <a:endParaRPr lang="en-US" dirty="0"/>
          </a:p>
          <a:p>
            <a:pPr marL="339725" indent="-339725">
              <a:defRPr/>
            </a:pPr>
            <a:r>
              <a:rPr lang="en-US" u="sng" dirty="0">
                <a:hlinkClick r:id="rId3"/>
              </a:rPr>
              <a:t>www.colorado.edu/health/counseling</a:t>
            </a:r>
            <a:endParaRPr lang="en-US" u="sng" dirty="0"/>
          </a:p>
          <a:p>
            <a:pPr marL="0" indent="0">
              <a:buNone/>
              <a:defRPr/>
            </a:pPr>
            <a:endParaRPr lang="en-US" sz="800" i="1" dirty="0" smtClean="0"/>
          </a:p>
          <a:p>
            <a:pPr marL="0" indent="0">
              <a:buNone/>
              <a:defRPr/>
            </a:pPr>
            <a:r>
              <a:rPr lang="en-US" i="1" dirty="0" smtClean="0"/>
              <a:t>You </a:t>
            </a:r>
            <a:r>
              <a:rPr lang="en-US" i="1" dirty="0"/>
              <a:t>are not alone! The staff of CAPS is here to help you support student success.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242" y="5024284"/>
            <a:ext cx="3358346" cy="1800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521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itle Slid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 Slid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577</TotalTime>
  <Words>841</Words>
  <Application>Microsoft Office PowerPoint</Application>
  <PresentationFormat>On-screen Show (4:3)</PresentationFormat>
  <Paragraphs>135</Paragraphs>
  <Slides>16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游ゴシック</vt:lpstr>
      <vt:lpstr>Arial</vt:lpstr>
      <vt:lpstr>Calibri</vt:lpstr>
      <vt:lpstr>Times New Roman</vt:lpstr>
      <vt:lpstr>Wingdings</vt:lpstr>
      <vt:lpstr>Title Slide</vt:lpstr>
      <vt:lpstr>Content Slides</vt:lpstr>
      <vt:lpstr>Mental Health and Student Wellbeing: An Overview of CAPS Services</vt:lpstr>
      <vt:lpstr>PowerPoint Presentation</vt:lpstr>
      <vt:lpstr>Why Focus On Student Wellbeing?</vt:lpstr>
      <vt:lpstr>Barriers to Student Success</vt:lpstr>
      <vt:lpstr>Understanding CU Students</vt:lpstr>
      <vt:lpstr>Mental Health in College</vt:lpstr>
      <vt:lpstr>Signs of Students in Distress</vt:lpstr>
      <vt:lpstr>How to Support a Student</vt:lpstr>
      <vt:lpstr>CAPS is Here to Support Students</vt:lpstr>
      <vt:lpstr>Services for All CU Students</vt:lpstr>
      <vt:lpstr>Additional CAPS Services</vt:lpstr>
      <vt:lpstr>ADHD/LD Walkin Screening Appointments</vt:lpstr>
      <vt:lpstr>Outreach Support</vt:lpstr>
      <vt:lpstr>Other Key Campus Resources</vt:lpstr>
      <vt:lpstr>PowerPoint Presentation</vt:lpstr>
      <vt:lpstr>Counseling and Psychiatric Services</vt:lpstr>
    </vt:vector>
  </TitlesOfParts>
  <Company>Wardenburg Health Center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Heather Volkel</dc:creator>
  <cp:lastModifiedBy>Kellen R Story</cp:lastModifiedBy>
  <cp:revision>28</cp:revision>
  <dcterms:created xsi:type="dcterms:W3CDTF">2016-09-13T18:46:46Z</dcterms:created>
  <dcterms:modified xsi:type="dcterms:W3CDTF">2019-08-20T19:39:32Z</dcterms:modified>
</cp:coreProperties>
</file>