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9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n Sohr" initials="ES" lastIdx="30" clrIdx="0">
    <p:extLst/>
  </p:cmAuthor>
  <p:cmAuthor id="2" name="jessica hoy" initials="jh" lastIdx="6" clrIdx="1">
    <p:extLst/>
  </p:cmAuthor>
  <p:cmAuthor id="3" name="jessica hoy" initials="jh [2]" lastIdx="1" clrIdx="2">
    <p:extLst/>
  </p:cmAuthor>
  <p:cmAuthor id="4" name="jessica hoy" initials="jh [3]" lastIdx="1" clrIdx="3">
    <p:extLst/>
  </p:cmAuthor>
  <p:cmAuthor id="5" name="jessica hoy" initials="jh [4]" lastIdx="1" clrIdx="4">
    <p:extLst/>
  </p:cmAuthor>
  <p:cmAuthor id="6" name="jessica hoy" initials="jh [5]" lastIdx="1" clrIdx="5">
    <p:extLst/>
  </p:cmAuthor>
  <p:cmAuthor id="7" name="jessica hoy" initials="jh [6]" lastIdx="1" clrIdx="6">
    <p:extLst/>
  </p:cmAuthor>
  <p:cmAuthor id="8" name="jessica hoy" initials="jh [7]" lastIdx="1" clrIdx="7">
    <p:extLst/>
  </p:cmAuthor>
  <p:cmAuthor id="9" name="jessica hoy" initials="jh [8]" lastIdx="1" clrIdx="8">
    <p:extLst/>
  </p:cmAuthor>
  <p:cmAuthor id="10" name="jessica hoy" initials="jh [9]" lastIdx="1" clrIdx="9">
    <p:extLst/>
  </p:cmAuthor>
  <p:cmAuthor id="11" name="jessica hoy" initials="jh [10]" lastIdx="1" clrIdx="10">
    <p:extLst/>
  </p:cmAuthor>
  <p:cmAuthor id="12" name="jessica hoy" initials="jh [11]" lastIdx="1" clrIdx="11">
    <p:extLst/>
  </p:cmAuthor>
  <p:cmAuthor id="13" name="jessica hoy" initials="jh [12]" lastIdx="1" clrIdx="12">
    <p:extLst/>
  </p:cmAuthor>
  <p:cmAuthor id="14" name="jessica hoy" initials="jh [13]" lastIdx="1" clrIdx="13">
    <p:extLst/>
  </p:cmAuthor>
  <p:cmAuthor id="15" name="jessica hoy" initials="jh [14]" lastIdx="1" clrIdx="14">
    <p:extLst/>
  </p:cmAuthor>
  <p:cmAuthor id="16" name="Julian Gifford" initials="JG" lastIdx="1" clrIdx="15">
    <p:extLst/>
  </p:cmAuthor>
  <p:cmAuthor id="17" name="Julian Gifford" initials="JG [2]" lastIdx="1" clrIdx="16">
    <p:extLst/>
  </p:cmAuthor>
  <p:cmAuthor id="18" name="Julian Gifford" initials="JG [3]" lastIdx="1" clrIdx="17">
    <p:extLst/>
  </p:cmAuthor>
  <p:cmAuthor id="19" name="Julian Gifford" initials="JG [4]" lastIdx="1" clrIdx="18">
    <p:extLst/>
  </p:cmAuthor>
  <p:cmAuthor id="20" name="Julian Gifford" initials="JG [5]" lastIdx="1" clrIdx="19">
    <p:extLst/>
  </p:cmAuthor>
  <p:cmAuthor id="21" name="Julian Gifford" initials="JG [6]" lastIdx="1" clrIdx="20">
    <p:extLst/>
  </p:cmAuthor>
  <p:cmAuthor id="22" name="Julian Gifford" initials="JG [7]" lastIdx="1" clrIdx="21">
    <p:extLst/>
  </p:cmAuthor>
  <p:cmAuthor id="23" name="Julian Gifford" initials="JG [8]" lastIdx="1" clrIdx="22">
    <p:extLst/>
  </p:cmAuthor>
  <p:cmAuthor id="24" name="Julian Gifford" initials="JG [9]" lastIdx="1" clrIdx="23">
    <p:extLst/>
  </p:cmAuthor>
  <p:cmAuthor id="25" name="Julian Gifford" initials="JG [10]" lastIdx="1" clrIdx="24">
    <p:extLst/>
  </p:cmAuthor>
  <p:cmAuthor id="26" name="Julian Gifford" initials="JG [11]" lastIdx="1" clrIdx="25">
    <p:extLst/>
  </p:cmAuthor>
  <p:cmAuthor id="27" name="Julian Gifford" initials="JG [12]" lastIdx="1" clrIdx="2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5D2D"/>
    <a:srgbClr val="D883FF"/>
    <a:srgbClr val="B83EA3"/>
    <a:srgbClr val="0432FF"/>
    <a:srgbClr val="FF40FF"/>
    <a:srgbClr val="FF9300"/>
    <a:srgbClr val="FF2F92"/>
    <a:srgbClr val="008F00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49"/>
    <p:restoredTop sz="75120"/>
  </p:normalViewPr>
  <p:slideViewPr>
    <p:cSldViewPr snapToGrid="0" snapToObjects="1">
      <p:cViewPr>
        <p:scale>
          <a:sx n="50" d="100"/>
          <a:sy n="50" d="100"/>
        </p:scale>
        <p:origin x="-5776" y="-6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15CF3-533C-D445-94C9-ACD283A8F2E7}" type="datetimeFigureOut">
              <a:rPr lang="en-US" smtClean="0"/>
              <a:t>7/17/19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0C4D8-D98C-E643-A4AB-E6C5157B1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87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Things to change/consider: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Wording of research</a:t>
            </a:r>
            <a:r>
              <a:rPr lang="en-US" baseline="0" dirty="0" smtClean="0"/>
              <a:t> questions?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Background to include other than the </a:t>
            </a:r>
            <a:r>
              <a:rPr lang="en-US" baseline="0" dirty="0" err="1" smtClean="0"/>
              <a:t>Redish</a:t>
            </a:r>
            <a:r>
              <a:rPr lang="en-US" baseline="0" dirty="0" smtClean="0"/>
              <a:t> square? Or just stick with the square?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 will add color to the </a:t>
            </a:r>
            <a:r>
              <a:rPr lang="en-US" baseline="0" dirty="0" err="1" smtClean="0"/>
              <a:t>Redish</a:t>
            </a:r>
            <a:r>
              <a:rPr lang="en-US" baseline="0" dirty="0" smtClean="0"/>
              <a:t> diagram once we have annotated the transcript. I think we need to add some sort of explanation to the </a:t>
            </a:r>
            <a:r>
              <a:rPr lang="en-US" baseline="0" dirty="0" err="1" smtClean="0"/>
              <a:t>Redish</a:t>
            </a:r>
            <a:r>
              <a:rPr lang="en-US" baseline="0" dirty="0" smtClean="0"/>
              <a:t> square</a:t>
            </a:r>
            <a:r>
              <a:rPr lang="is-IS" baseline="0" dirty="0" smtClean="0"/>
              <a:t>…how we are using it/thinking about it...add the curved arrows?</a:t>
            </a:r>
          </a:p>
          <a:p>
            <a:pPr marL="171450" indent="-171450">
              <a:buFontTx/>
              <a:buChar char="-"/>
            </a:pPr>
            <a:r>
              <a:rPr lang="is-IS" baseline="0" dirty="0" smtClean="0"/>
              <a:t>Refine MSM definition. Not sure how exactly to incorporate the productivity language, while keeping it brief and digestible</a:t>
            </a:r>
          </a:p>
          <a:p>
            <a:pPr marL="171450" indent="-171450">
              <a:buFontTx/>
              <a:buChar char="-"/>
            </a:pPr>
            <a:r>
              <a:rPr lang="is-IS" baseline="0" dirty="0" smtClean="0"/>
              <a:t>Need to add to/refine list of MSM processes (change the label?)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What else to add to methods? Blurred</a:t>
            </a:r>
            <a:r>
              <a:rPr lang="en-US" baseline="0" dirty="0" smtClean="0"/>
              <a:t> out photo of a group to show setting?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Need to annotate clip (with color and arrows going to the triangle and square diagrams)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Add picture of the student work accompanying the clip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Add a counter example on the right (will it fit?)  YES!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Think about print outs of other transcripts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Will fill in NSF info and add QR code in bottom right square</a:t>
            </a: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C4D8-D98C-E643-A4AB-E6C5157B1E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8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8C870-FBCB-F54E-AF2F-0141CE032366}" type="datetimeFigureOut">
              <a:rPr lang="en-US" smtClean="0"/>
              <a:t>7/17/19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93803-F5C3-774A-9039-1A06A3186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34720350" y="4250247"/>
            <a:ext cx="8366828" cy="7021911"/>
          </a:xfrm>
          <a:prstGeom prst="roundRect">
            <a:avLst/>
          </a:prstGeom>
          <a:solidFill>
            <a:schemeClr val="accent4">
              <a:lumMod val="7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4202477" y="28360133"/>
            <a:ext cx="10023002" cy="4986438"/>
          </a:xfrm>
          <a:prstGeom prst="rect">
            <a:avLst/>
          </a:prstGeom>
          <a:solidFill>
            <a:schemeClr val="tx1">
              <a:lumMod val="50000"/>
              <a:lumOff val="5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34258165" y="29037301"/>
            <a:ext cx="97076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Garamond" charset="0"/>
                <a:ea typeface="Garamond" charset="0"/>
                <a:cs typeface="Garamond" charset="0"/>
              </a:rPr>
              <a:t>[1] S. Freeman, </a:t>
            </a:r>
            <a:r>
              <a:rPr lang="de-DE" sz="2800" dirty="0">
                <a:latin typeface="Garamond" charset="0"/>
                <a:ea typeface="Garamond" charset="0"/>
                <a:cs typeface="Garamond" charset="0"/>
              </a:rPr>
              <a:t>et al</a:t>
            </a:r>
            <a:r>
              <a:rPr lang="de-DE" sz="2800" dirty="0" smtClean="0">
                <a:latin typeface="Garamond" charset="0"/>
                <a:ea typeface="Garamond" charset="0"/>
                <a:cs typeface="Garamond" charset="0"/>
              </a:rPr>
              <a:t>., </a:t>
            </a:r>
            <a:r>
              <a:rPr lang="de-DE" sz="2800" i="1" dirty="0" err="1" smtClean="0">
                <a:latin typeface="Garamond" charset="0"/>
                <a:ea typeface="Garamond" charset="0"/>
                <a:cs typeface="Garamond" charset="0"/>
              </a:rPr>
              <a:t>Proc</a:t>
            </a:r>
            <a:r>
              <a:rPr lang="de-DE" sz="2800" i="1" dirty="0" smtClean="0">
                <a:latin typeface="Garamond" charset="0"/>
                <a:ea typeface="Garamond" charset="0"/>
                <a:cs typeface="Garamond" charset="0"/>
              </a:rPr>
              <a:t>. </a:t>
            </a:r>
            <a:r>
              <a:rPr lang="de-DE" sz="2800" i="1" dirty="0" err="1" smtClean="0">
                <a:latin typeface="Garamond" charset="0"/>
                <a:ea typeface="Garamond" charset="0"/>
                <a:cs typeface="Garamond" charset="0"/>
              </a:rPr>
              <a:t>Natl</a:t>
            </a:r>
            <a:r>
              <a:rPr lang="de-DE" sz="2800" i="1" dirty="0" smtClean="0">
                <a:latin typeface="Garamond" charset="0"/>
                <a:ea typeface="Garamond" charset="0"/>
                <a:cs typeface="Garamond" charset="0"/>
              </a:rPr>
              <a:t>. </a:t>
            </a:r>
            <a:r>
              <a:rPr lang="de-DE" sz="2800" i="1" dirty="0" err="1" smtClean="0">
                <a:latin typeface="Garamond" charset="0"/>
                <a:ea typeface="Garamond" charset="0"/>
                <a:cs typeface="Garamond" charset="0"/>
              </a:rPr>
              <a:t>Acad</a:t>
            </a:r>
            <a:r>
              <a:rPr lang="de-DE" sz="2800" i="1" dirty="0" smtClean="0">
                <a:latin typeface="Garamond" charset="0"/>
                <a:ea typeface="Garamond" charset="0"/>
                <a:cs typeface="Garamond" charset="0"/>
              </a:rPr>
              <a:t>. </a:t>
            </a:r>
            <a:r>
              <a:rPr lang="de-DE" sz="2800" i="1" dirty="0" err="1" smtClean="0">
                <a:latin typeface="Garamond" charset="0"/>
                <a:ea typeface="Garamond" charset="0"/>
                <a:cs typeface="Garamond" charset="0"/>
              </a:rPr>
              <a:t>Sci</a:t>
            </a:r>
            <a:r>
              <a:rPr lang="de-DE" sz="2800" i="1" dirty="0" smtClean="0">
                <a:latin typeface="Garamond" charset="0"/>
                <a:ea typeface="Garamond" charset="0"/>
                <a:cs typeface="Garamond" charset="0"/>
              </a:rPr>
              <a:t>.</a:t>
            </a:r>
            <a:r>
              <a:rPr lang="de-DE" sz="2800" dirty="0">
                <a:latin typeface="Garamond" charset="0"/>
                <a:ea typeface="Garamond" charset="0"/>
                <a:cs typeface="Garamond" charset="0"/>
              </a:rPr>
              <a:t> </a:t>
            </a:r>
            <a:r>
              <a:rPr lang="de-DE" sz="2800" dirty="0" smtClean="0">
                <a:latin typeface="Garamond" charset="0"/>
                <a:ea typeface="Garamond" charset="0"/>
                <a:cs typeface="Garamond" charset="0"/>
              </a:rPr>
              <a:t>111 </a:t>
            </a:r>
            <a:r>
              <a:rPr lang="de-DE" sz="2800" dirty="0">
                <a:latin typeface="Garamond" charset="0"/>
                <a:ea typeface="Garamond" charset="0"/>
                <a:cs typeface="Garamond" charset="0"/>
              </a:rPr>
              <a:t>(2014</a:t>
            </a:r>
            <a:r>
              <a:rPr lang="de-DE" sz="2800" dirty="0" smtClean="0">
                <a:latin typeface="Garamond" charset="0"/>
                <a:ea typeface="Garamond" charset="0"/>
                <a:cs typeface="Garamond" charset="0"/>
              </a:rPr>
              <a:t>). </a:t>
            </a:r>
          </a:p>
          <a:p>
            <a:r>
              <a:rPr lang="de-DE" sz="2800" dirty="0" smtClean="0">
                <a:latin typeface="Garamond" charset="0"/>
                <a:ea typeface="Garamond" charset="0"/>
                <a:cs typeface="Garamond" charset="0"/>
              </a:rPr>
              <a:t>[2] </a:t>
            </a:r>
            <a:r>
              <a:rPr lang="en-US" sz="2800" dirty="0">
                <a:latin typeface="Garamond" charset="0"/>
                <a:ea typeface="Garamond" charset="0"/>
                <a:cs typeface="Garamond" charset="0"/>
              </a:rPr>
              <a:t>S. L. Eddy, et al</a:t>
            </a:r>
            <a:r>
              <a:rPr lang="en-US" sz="2800" dirty="0" smtClean="0">
                <a:latin typeface="Garamond" charset="0"/>
                <a:ea typeface="Garamond" charset="0"/>
                <a:cs typeface="Garamond" charset="0"/>
              </a:rPr>
              <a:t>., </a:t>
            </a:r>
            <a:r>
              <a:rPr lang="en-US" sz="2800" i="1" dirty="0">
                <a:latin typeface="Garamond" charset="0"/>
                <a:ea typeface="Garamond" charset="0"/>
                <a:cs typeface="Garamond" charset="0"/>
              </a:rPr>
              <a:t>CBE Life </a:t>
            </a:r>
            <a:r>
              <a:rPr lang="en-US" sz="2800" i="1" dirty="0" smtClean="0">
                <a:latin typeface="Garamond" charset="0"/>
                <a:ea typeface="Garamond" charset="0"/>
                <a:cs typeface="Garamond" charset="0"/>
              </a:rPr>
              <a:t>Sci. Educ.</a:t>
            </a:r>
            <a:r>
              <a:rPr lang="en-US" sz="2800" dirty="0" smtClean="0">
                <a:latin typeface="Garamond" charset="0"/>
                <a:ea typeface="Garamond" charset="0"/>
                <a:cs typeface="Garamond" charset="0"/>
              </a:rPr>
              <a:t>, </a:t>
            </a:r>
            <a:r>
              <a:rPr lang="en-US" sz="2800" dirty="0">
                <a:latin typeface="Garamond" charset="0"/>
                <a:ea typeface="Garamond" charset="0"/>
                <a:cs typeface="Garamond" charset="0"/>
              </a:rPr>
              <a:t>14 (2015).</a:t>
            </a:r>
          </a:p>
          <a:p>
            <a:r>
              <a:rPr lang="en-US" sz="2800" dirty="0" smtClean="0">
                <a:latin typeface="Garamond" charset="0"/>
                <a:ea typeface="Garamond" charset="0"/>
                <a:cs typeface="Garamond" charset="0"/>
              </a:rPr>
              <a:t>[3] K</a:t>
            </a:r>
            <a:r>
              <a:rPr lang="en-US" sz="2800" dirty="0">
                <a:latin typeface="Garamond" charset="0"/>
                <a:ea typeface="Garamond" charset="0"/>
                <a:cs typeface="Garamond" charset="0"/>
              </a:rPr>
              <a:t>. M. Cooper and S. E. Brownell, </a:t>
            </a:r>
            <a:r>
              <a:rPr lang="en-US" sz="2800" i="1" dirty="0" smtClean="0">
                <a:latin typeface="Garamond" charset="0"/>
                <a:ea typeface="Garamond" charset="0"/>
                <a:cs typeface="Garamond" charset="0"/>
              </a:rPr>
              <a:t>CBE Life Sci. Educ.</a:t>
            </a:r>
            <a:r>
              <a:rPr lang="en-US" sz="2800" dirty="0">
                <a:latin typeface="Garamond" charset="0"/>
                <a:ea typeface="Garamond" charset="0"/>
                <a:cs typeface="Garamond" charset="0"/>
              </a:rPr>
              <a:t> </a:t>
            </a:r>
            <a:r>
              <a:rPr lang="en-US" sz="2800" dirty="0" smtClean="0">
                <a:latin typeface="Garamond" charset="0"/>
                <a:ea typeface="Garamond" charset="0"/>
                <a:cs typeface="Garamond" charset="0"/>
              </a:rPr>
              <a:t>15 </a:t>
            </a:r>
            <a:r>
              <a:rPr lang="en-US" sz="2800" dirty="0">
                <a:latin typeface="Garamond" charset="0"/>
                <a:ea typeface="Garamond" charset="0"/>
                <a:cs typeface="Garamond" charset="0"/>
              </a:rPr>
              <a:t>(2016</a:t>
            </a:r>
            <a:r>
              <a:rPr lang="en-US" sz="2800" dirty="0" smtClean="0">
                <a:latin typeface="Garamond" charset="0"/>
                <a:ea typeface="Garamond" charset="0"/>
                <a:cs typeface="Garamond" charset="0"/>
              </a:rPr>
              <a:t>).</a:t>
            </a:r>
            <a:endParaRPr lang="en-US" sz="2800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-653143" y="-217713"/>
            <a:ext cx="45502286" cy="3842661"/>
          </a:xfrm>
          <a:prstGeom prst="rect">
            <a:avLst/>
          </a:prstGeom>
          <a:solidFill>
            <a:schemeClr val="tx1">
              <a:lumMod val="50000"/>
              <a:lumOff val="5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-1219200" y="3624948"/>
            <a:ext cx="46786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7820824" y="28360133"/>
            <a:ext cx="2588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Helvetica Neue" charset="0"/>
                <a:ea typeface="Helvetica Neue" charset="0"/>
                <a:cs typeface="Helvetica Neue" charset="0"/>
              </a:rPr>
              <a:t>References</a:t>
            </a:r>
            <a:endParaRPr lang="en-US" sz="3200" b="1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1459" y="30986372"/>
            <a:ext cx="1671273" cy="1671273"/>
          </a:xfrm>
          <a:prstGeom prst="rect">
            <a:avLst/>
          </a:prstGeom>
        </p:spPr>
      </p:pic>
      <p:sp>
        <p:nvSpPr>
          <p:cNvPr id="114" name="TextBox 113"/>
          <p:cNvSpPr txBox="1"/>
          <p:nvPr/>
        </p:nvSpPr>
        <p:spPr>
          <a:xfrm>
            <a:off x="34468646" y="31161691"/>
            <a:ext cx="54949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 charset="0"/>
                <a:ea typeface="Garamond" charset="0"/>
                <a:cs typeface="Garamond" charset="0"/>
              </a:rPr>
              <a:t>This project supported by NSF #</a:t>
            </a:r>
            <a:r>
              <a:rPr lang="is-IS" sz="2800" dirty="0" smtClean="0">
                <a:latin typeface="Garamond" charset="0"/>
                <a:ea typeface="Garamond" charset="0"/>
                <a:cs typeface="Garamond" charset="0"/>
              </a:rPr>
              <a:t>1625824, #1322734, #</a:t>
            </a:r>
            <a:r>
              <a:rPr lang="en-US" sz="2800" dirty="0" smtClean="0">
                <a:latin typeface="Garamond" charset="0"/>
                <a:ea typeface="Garamond" charset="0"/>
                <a:cs typeface="Garamond" charset="0"/>
              </a:rPr>
              <a:t>1548924 </a:t>
            </a:r>
            <a:r>
              <a:rPr lang="is-IS" sz="2800" dirty="0" smtClean="0">
                <a:latin typeface="Garamond" charset="0"/>
                <a:ea typeface="Garamond" charset="0"/>
                <a:cs typeface="Garamond" charset="0"/>
              </a:rPr>
              <a:t>and a Graduate Research Fellowship</a:t>
            </a:r>
            <a:endParaRPr lang="en-US" sz="2800" dirty="0" smtClean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1500757" y="4109981"/>
            <a:ext cx="208896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latin typeface="Helvetica Neue" charset="0"/>
                <a:ea typeface="Helvetica Neue" charset="0"/>
                <a:cs typeface="Helvetica Neue" charset="0"/>
              </a:rPr>
              <a:t>Epistemic stances toward group work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68282" y="42271"/>
            <a:ext cx="301546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00" dirty="0" smtClean="0">
                <a:latin typeface="Helvetica Neue Light" charset="0"/>
                <a:ea typeface="Helvetica Neue Light" charset="0"/>
                <a:cs typeface="Helvetica Neue Light" charset="0"/>
              </a:rPr>
              <a:t>Epistemology, Sense Making, and Social Dynamics in Group Work</a:t>
            </a:r>
          </a:p>
          <a:p>
            <a:pPr algn="ctr"/>
            <a:r>
              <a:rPr lang="en-US" sz="7000" dirty="0" smtClean="0">
                <a:latin typeface="Helvetica Neue" charset="0"/>
                <a:ea typeface="Helvetica Neue" charset="0"/>
                <a:cs typeface="Helvetica Neue" charset="0"/>
              </a:rPr>
              <a:t>Jessica R. Hoehn, Julian D. Gifford, and Noah </a:t>
            </a:r>
            <a:r>
              <a:rPr lang="en-US" sz="7000" dirty="0">
                <a:latin typeface="Helvetica Neue" charset="0"/>
                <a:ea typeface="Helvetica Neue" charset="0"/>
                <a:cs typeface="Helvetica Neue" charset="0"/>
              </a:rPr>
              <a:t>D. </a:t>
            </a:r>
            <a:r>
              <a:rPr lang="en-US" sz="7000" dirty="0" smtClean="0">
                <a:latin typeface="Helvetica Neue" charset="0"/>
                <a:ea typeface="Helvetica Neue" charset="0"/>
                <a:cs typeface="Helvetica Neue" charset="0"/>
              </a:rPr>
              <a:t>Finkelstein</a:t>
            </a:r>
            <a:endParaRPr lang="en-US" sz="7000" dirty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sz="7000" baseline="30000" dirty="0" smtClean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7000" dirty="0" smtClean="0">
                <a:latin typeface="Helvetica Neue" charset="0"/>
                <a:ea typeface="Helvetica Neue" charset="0"/>
                <a:cs typeface="Helvetica Neue" charset="0"/>
              </a:rPr>
              <a:t>University of Colorado Boulder </a:t>
            </a: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61" y="629291"/>
            <a:ext cx="2509794" cy="2422018"/>
          </a:xfrm>
          <a:prstGeom prst="rect">
            <a:avLst/>
          </a:prstGeom>
        </p:spPr>
      </p:pic>
      <p:sp>
        <p:nvSpPr>
          <p:cNvPr id="170" name="TextBox 169"/>
          <p:cNvSpPr txBox="1"/>
          <p:nvPr/>
        </p:nvSpPr>
        <p:spPr>
          <a:xfrm>
            <a:off x="35243221" y="4667465"/>
            <a:ext cx="73603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Helvetica Neue" charset="0"/>
                <a:ea typeface="Helvetica Neue" charset="0"/>
                <a:cs typeface="Helvetica Neue" charset="0"/>
              </a:rPr>
              <a:t>Misalignment of epistemic stances contributes to, and is reinforced by, social positioning of students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7134" y="570433"/>
            <a:ext cx="8118695" cy="2991739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222339" y="4353748"/>
            <a:ext cx="85056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 smtClean="0">
                <a:latin typeface="Helvetica Neue" charset="0"/>
                <a:ea typeface="Helvetica Neue" charset="0"/>
                <a:cs typeface="Helvetica Neue" charset="0"/>
              </a:rPr>
              <a:t>Group work is good</a:t>
            </a:r>
          </a:p>
          <a:p>
            <a:pPr algn="ctr"/>
            <a:r>
              <a:rPr lang="is-IS" sz="7000" dirty="0" smtClean="0">
                <a:latin typeface="Helvetica Neue" charset="0"/>
                <a:ea typeface="Helvetica Neue" charset="0"/>
                <a:cs typeface="Helvetica Neue" charset="0"/>
              </a:rPr>
              <a:t>…but not always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5787740" y="11451992"/>
            <a:ext cx="62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Helvetica Neue" charset="0"/>
                <a:ea typeface="Helvetica Neue" charset="0"/>
                <a:cs typeface="Helvetica Neue" charset="0"/>
              </a:rPr>
              <a:t>Implications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829357" y="10101473"/>
            <a:ext cx="127135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b="1" i="1" dirty="0" smtClean="0">
                <a:solidFill>
                  <a:schemeClr val="accent1"/>
                </a:solidFill>
                <a:latin typeface="Garamond" charset="0"/>
                <a:ea typeface="Garamond" charset="0"/>
                <a:cs typeface="Garamond" charset="0"/>
              </a:rPr>
              <a:t>Collective Consensus Building</a:t>
            </a:r>
            <a:endParaRPr lang="en-US" sz="7400" b="1" i="1" dirty="0">
              <a:solidFill>
                <a:schemeClr val="accent1"/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49219" y="5811006"/>
            <a:ext cx="192499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 smtClean="0">
                <a:latin typeface="Garamond" charset="0"/>
                <a:ea typeface="Garamond" charset="0"/>
                <a:cs typeface="Garamond" charset="0"/>
              </a:rPr>
              <a:t>Stances about what group work looks like and how it should function to generate knowledge</a:t>
            </a:r>
            <a:endParaRPr lang="en-US" sz="9600" i="1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16151" y="10115803"/>
            <a:ext cx="92746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b="1" i="1" dirty="0" smtClean="0">
                <a:solidFill>
                  <a:schemeClr val="accent6"/>
                </a:solidFill>
                <a:latin typeface="Garamond" charset="0"/>
                <a:ea typeface="Garamond" charset="0"/>
                <a:cs typeface="Garamond" charset="0"/>
              </a:rPr>
              <a:t>Explainer - </a:t>
            </a:r>
            <a:r>
              <a:rPr lang="en-US" sz="7400" b="1" i="1" dirty="0" err="1" smtClean="0">
                <a:solidFill>
                  <a:schemeClr val="accent6"/>
                </a:solidFill>
                <a:latin typeface="Garamond" charset="0"/>
                <a:ea typeface="Garamond" charset="0"/>
                <a:cs typeface="Garamond" charset="0"/>
              </a:rPr>
              <a:t>Explainee</a:t>
            </a:r>
            <a:endParaRPr lang="en-US" sz="7400" b="1" i="1" dirty="0">
              <a:solidFill>
                <a:schemeClr val="accent6"/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4449080" y="11459832"/>
            <a:ext cx="8941699" cy="4559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charset="0"/>
              <a:buChar char="•"/>
            </a:pP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Individuals come to understand ideas</a:t>
            </a:r>
          </a:p>
          <a:p>
            <a:pPr marL="1143000" indent="-1143000">
              <a:buFont typeface="Arial" charset="0"/>
              <a:buChar char="•"/>
            </a:pP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Individuals explain to others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1519239" y="5674263"/>
            <a:ext cx="20852722" cy="0"/>
          </a:xfrm>
          <a:prstGeom prst="line">
            <a:avLst/>
          </a:prstGeom>
          <a:ln w="762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892896" y="11403607"/>
            <a:ext cx="12650017" cy="4559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charset="0"/>
              <a:buChar char="•"/>
            </a:pP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Generate and make sense of ideas collectively</a:t>
            </a:r>
          </a:p>
          <a:p>
            <a:pPr marL="1143000" indent="-1143000">
              <a:buFont typeface="Arial" charset="0"/>
              <a:buChar char="•"/>
            </a:pPr>
            <a:r>
              <a:rPr lang="en-US" dirty="0" smtClean="0">
                <a:latin typeface="Garamond" charset="0"/>
                <a:ea typeface="Garamond" charset="0"/>
                <a:cs typeface="Garamond" charset="0"/>
              </a:rPr>
              <a:t>Think out loud and build on one another’s ideas</a:t>
            </a:r>
            <a:endParaRPr lang="en-US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58164" y="20702101"/>
            <a:ext cx="9599787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STBaoli-SC-Regular" charset="-122"/>
              <a:buChar char="★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Conceptually productive ≠ equitable</a:t>
            </a:r>
          </a:p>
          <a:p>
            <a:pPr marL="1143000" indent="-1143000">
              <a:buFont typeface="STBaoli-SC-Regular" charset="-122"/>
              <a:buChar char="★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Epistemic stances toward group work a useful construct</a:t>
            </a:r>
          </a:p>
          <a:p>
            <a:pPr marL="1143000" indent="-1143000">
              <a:buFont typeface="STBaoli-SC-Regular" charset="-122"/>
              <a:buChar char="★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Attend to multiple dimensions of epistemic agency</a:t>
            </a:r>
          </a:p>
          <a:p>
            <a:pPr marL="1143000" indent="-1143000">
              <a:buFont typeface="STBaoli-SC-Regular" charset="-122"/>
              <a:buChar char="★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Study how group work happens to inform implementation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50231" y="18173919"/>
            <a:ext cx="82777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 smtClean="0">
                <a:latin typeface="Helvetica Neue" charset="0"/>
                <a:ea typeface="Helvetica Neue" charset="0"/>
                <a:cs typeface="Helvetica Neue" charset="0"/>
              </a:rPr>
              <a:t>Case study analysis</a:t>
            </a:r>
            <a:endParaRPr lang="en-US" sz="7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33078" y="13342656"/>
            <a:ext cx="9847836" cy="4170767"/>
            <a:chOff x="471822" y="12689516"/>
            <a:chExt cx="9847836" cy="4170767"/>
          </a:xfrm>
        </p:grpSpPr>
        <p:sp>
          <p:nvSpPr>
            <p:cNvPr id="4" name="Rounded Rectangle 3"/>
            <p:cNvSpPr/>
            <p:nvPr/>
          </p:nvSpPr>
          <p:spPr>
            <a:xfrm>
              <a:off x="471822" y="12705299"/>
              <a:ext cx="9847836" cy="4154984"/>
            </a:xfrm>
            <a:prstGeom prst="roundRect">
              <a:avLst/>
            </a:prstGeom>
            <a:solidFill>
              <a:schemeClr val="accent4">
                <a:lumMod val="75000"/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6652" y="12689516"/>
              <a:ext cx="9576653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 smtClean="0">
                  <a:latin typeface="Garamond" charset="0"/>
                  <a:ea typeface="Garamond" charset="0"/>
                  <a:cs typeface="Garamond" charset="0"/>
                </a:rPr>
                <a:t>One student guides the sense making in a group and is simultaneously positioned as less knowledgeable</a:t>
              </a:r>
              <a:endParaRPr lang="en-US" sz="6600" dirty="0">
                <a:latin typeface="Garamond" charset="0"/>
                <a:ea typeface="Garamond" charset="0"/>
                <a:cs typeface="Garamond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087161" y="11530502"/>
            <a:ext cx="8949637" cy="3025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Helvetica Neue" charset="0"/>
                <a:ea typeface="Helvetica Neue" charset="0"/>
                <a:cs typeface="Helvetica Neue" charset="0"/>
              </a:rPr>
              <a:t>Motivating </a:t>
            </a:r>
            <a:r>
              <a:rPr lang="en-US" sz="6600" dirty="0" smtClean="0">
                <a:latin typeface="Helvetica Neue" charset="0"/>
                <a:ea typeface="Helvetica Neue" charset="0"/>
                <a:cs typeface="Helvetica Neue" charset="0"/>
              </a:rPr>
              <a:t>observation</a:t>
            </a:r>
          </a:p>
          <a:p>
            <a:pPr algn="ctr"/>
            <a:r>
              <a:rPr lang="en-US" sz="5200" dirty="0" smtClean="0">
                <a:latin typeface="Helvetica Neue" charset="0"/>
                <a:ea typeface="Helvetica Neue" charset="0"/>
                <a:cs typeface="Helvetica Neue" charset="0"/>
              </a:rPr>
              <a:t>In a focus group</a:t>
            </a:r>
            <a:r>
              <a:rPr lang="is-IS" sz="5200" dirty="0" smtClean="0">
                <a:latin typeface="Helvetica Neue" charset="0"/>
                <a:ea typeface="Helvetica Neue" charset="0"/>
                <a:cs typeface="Helvetica Neue" charset="0"/>
              </a:rPr>
              <a:t>…</a:t>
            </a:r>
            <a:endParaRPr lang="en-US" sz="5200" dirty="0">
              <a:latin typeface="Helvetica Neue" charset="0"/>
              <a:ea typeface="Helvetica Neue" charset="0"/>
              <a:cs typeface="Helvetica Neue" charset="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41842" y="25113653"/>
            <a:ext cx="931631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charset="0"/>
              <a:buChar char="•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Modern Physics students</a:t>
            </a:r>
          </a:p>
          <a:p>
            <a:pPr marL="857250" indent="-857250">
              <a:buFont typeface="Arial" charset="0"/>
              <a:buChar char="•"/>
            </a:pPr>
            <a:r>
              <a:rPr lang="en-US" sz="6000" dirty="0">
                <a:latin typeface="Garamond" charset="0"/>
                <a:ea typeface="Garamond" charset="0"/>
                <a:cs typeface="Garamond" charset="0"/>
              </a:rPr>
              <a:t>Q</a:t>
            </a: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uantum mechanics problem-solving</a:t>
            </a:r>
          </a:p>
          <a:p>
            <a:pPr marL="857250" indent="-857250">
              <a:buFont typeface="Arial" charset="0"/>
              <a:buChar char="•"/>
            </a:pPr>
            <a:r>
              <a:rPr lang="en-US" sz="6000" dirty="0">
                <a:latin typeface="Garamond" charset="0"/>
                <a:ea typeface="Garamond" charset="0"/>
                <a:cs typeface="Garamond" charset="0"/>
              </a:rPr>
              <a:t>D</a:t>
            </a: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iscourse analysis to infer epistemic stances toward group work &amp; social positioning of students</a:t>
            </a:r>
            <a:endParaRPr lang="en-US" sz="6000" dirty="0">
              <a:latin typeface="Garamond" charset="0"/>
              <a:ea typeface="Garamond" charset="0"/>
              <a:cs typeface="Garamond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11671639" y="16538212"/>
            <a:ext cx="20852722" cy="0"/>
          </a:xfrm>
          <a:prstGeom prst="line">
            <a:avLst/>
          </a:prstGeom>
          <a:ln w="762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073257" y="16792933"/>
            <a:ext cx="9941615" cy="3055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Helvetica Neue" charset="0"/>
                <a:ea typeface="Helvetica Neue" charset="0"/>
                <a:cs typeface="Helvetica Neue" charset="0"/>
              </a:rPr>
              <a:t>Penny</a:t>
            </a:r>
          </a:p>
          <a:p>
            <a:pPr algn="ctr"/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Predominantly aligned with</a:t>
            </a:r>
          </a:p>
          <a:p>
            <a:pPr algn="ctr"/>
            <a:r>
              <a:rPr lang="en-US" sz="6000" b="1" i="1" dirty="0" smtClean="0">
                <a:solidFill>
                  <a:schemeClr val="accent1"/>
                </a:solidFill>
                <a:latin typeface="Garamond" charset="0"/>
                <a:ea typeface="Garamond" charset="0"/>
                <a:cs typeface="Garamond" charset="0"/>
              </a:rPr>
              <a:t>Collective consensus building</a:t>
            </a:r>
            <a:endParaRPr lang="en-US" sz="6000" b="1" i="1" dirty="0">
              <a:solidFill>
                <a:schemeClr val="accent1"/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739818" y="16781177"/>
            <a:ext cx="8376354" cy="3055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Helvetica Neue" charset="0"/>
                <a:ea typeface="Helvetica Neue" charset="0"/>
                <a:cs typeface="Helvetica Neue" charset="0"/>
              </a:rPr>
              <a:t>Morgan/Cam</a:t>
            </a:r>
          </a:p>
          <a:p>
            <a:pPr algn="ctr"/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Predominantly aligned with</a:t>
            </a:r>
          </a:p>
          <a:p>
            <a:pPr algn="ctr"/>
            <a:r>
              <a:rPr lang="en-US" sz="6000" b="1" i="1" dirty="0" smtClean="0">
                <a:solidFill>
                  <a:schemeClr val="accent6"/>
                </a:solidFill>
                <a:latin typeface="Garamond" charset="0"/>
                <a:ea typeface="Garamond" charset="0"/>
                <a:cs typeface="Garamond" charset="0"/>
              </a:rPr>
              <a:t>Explainer - </a:t>
            </a:r>
            <a:r>
              <a:rPr lang="en-US" sz="6000" b="1" i="1" dirty="0" err="1" smtClean="0">
                <a:solidFill>
                  <a:schemeClr val="accent6"/>
                </a:solidFill>
                <a:latin typeface="Garamond" charset="0"/>
                <a:ea typeface="Garamond" charset="0"/>
                <a:cs typeface="Garamond" charset="0"/>
              </a:rPr>
              <a:t>Explainee</a:t>
            </a:r>
            <a:endParaRPr lang="en-US" sz="6000" b="1" i="1" dirty="0">
              <a:solidFill>
                <a:schemeClr val="accent6"/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073365" y="30344583"/>
            <a:ext cx="7775619" cy="1763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Garamond" charset="0"/>
                <a:ea typeface="Garamond" charset="0"/>
                <a:cs typeface="Garamond" charset="0"/>
              </a:rPr>
              <a:t>Jessica.Hoehn@colorado.edu</a:t>
            </a:r>
            <a:endParaRPr lang="en-US" sz="3600" b="1" dirty="0">
              <a:latin typeface="Garamond" charset="0"/>
              <a:ea typeface="Garamond" charset="0"/>
              <a:cs typeface="Garamond" charset="0"/>
            </a:endParaRP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087075" y="19528074"/>
            <a:ext cx="11307370" cy="8134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Tentative</a:t>
            </a:r>
          </a:p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Invites others to weigh in</a:t>
            </a:r>
          </a:p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Speaks slowly</a:t>
            </a:r>
          </a:p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Thinking out loud</a:t>
            </a:r>
          </a:p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Question asker/prompter</a:t>
            </a:r>
          </a:p>
          <a:p>
            <a:pPr marL="1143000" indent="-1143000">
              <a:buFontTx/>
              <a:buChar char="-"/>
            </a:pP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935851" y="19464376"/>
            <a:ext cx="11307370" cy="9057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Authoritative/certain</a:t>
            </a:r>
          </a:p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Pointing</a:t>
            </a:r>
            <a:endParaRPr lang="en-US" sz="6000" dirty="0">
              <a:latin typeface="Garamond" charset="0"/>
              <a:ea typeface="Garamond" charset="0"/>
              <a:cs typeface="Garamond" charset="0"/>
            </a:endParaRPr>
          </a:p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Speaks quickly</a:t>
            </a:r>
          </a:p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Didactic</a:t>
            </a:r>
            <a:endParaRPr lang="en-US" sz="6000" dirty="0">
              <a:latin typeface="Garamond" charset="0"/>
              <a:ea typeface="Garamond" charset="0"/>
              <a:cs typeface="Garamond" charset="0"/>
            </a:endParaRPr>
          </a:p>
          <a:p>
            <a:pPr marL="1143000" indent="-1143000">
              <a:lnSpc>
                <a:spcPct val="150000"/>
              </a:lnSpc>
              <a:buFontTx/>
              <a:buChar char="-"/>
            </a:pP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Explainer</a:t>
            </a:r>
          </a:p>
          <a:p>
            <a:pPr marL="1143000" indent="-1143000">
              <a:buFontTx/>
              <a:buChar char="-"/>
            </a:pPr>
            <a:endParaRPr lang="en-US" sz="6000" dirty="0" smtClean="0">
              <a:latin typeface="Garamond" charset="0"/>
              <a:ea typeface="Garamond" charset="0"/>
              <a:cs typeface="Garamond" charset="0"/>
            </a:endParaRPr>
          </a:p>
          <a:p>
            <a:pPr marL="1143000" indent="-1143000">
              <a:buFontTx/>
              <a:buChar char="-"/>
            </a:pP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3037031" y="28277289"/>
            <a:ext cx="17817138" cy="4722124"/>
            <a:chOff x="13037031" y="27689463"/>
            <a:chExt cx="17817138" cy="4722124"/>
          </a:xfrm>
        </p:grpSpPr>
        <p:sp>
          <p:nvSpPr>
            <p:cNvPr id="12" name="TextBox 11"/>
            <p:cNvSpPr txBox="1"/>
            <p:nvPr/>
          </p:nvSpPr>
          <p:spPr>
            <a:xfrm>
              <a:off x="13037031" y="27918049"/>
              <a:ext cx="17817138" cy="4493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i="1" dirty="0" smtClean="0">
                  <a:solidFill>
                    <a:schemeClr val="accent6"/>
                  </a:solidFill>
                  <a:latin typeface="Garamond" charset="0"/>
                  <a:ea typeface="Garamond" charset="0"/>
                  <a:cs typeface="Garamond" charset="0"/>
                </a:rPr>
                <a:t>Explainer - </a:t>
              </a:r>
              <a:r>
                <a:rPr lang="en-US" sz="7200" i="1" dirty="0" err="1" smtClean="0">
                  <a:solidFill>
                    <a:schemeClr val="accent6"/>
                  </a:solidFill>
                  <a:latin typeface="Garamond" charset="0"/>
                  <a:ea typeface="Garamond" charset="0"/>
                  <a:cs typeface="Garamond" charset="0"/>
                </a:rPr>
                <a:t>explainee</a:t>
              </a:r>
              <a:r>
                <a:rPr lang="en-US" sz="7200" dirty="0" smtClean="0">
                  <a:latin typeface="Garamond" charset="0"/>
                  <a:ea typeface="Garamond" charset="0"/>
                  <a:cs typeface="Garamond" charset="0"/>
                </a:rPr>
                <a:t> stance dominates</a:t>
              </a:r>
            </a:p>
            <a:p>
              <a:pPr algn="ctr"/>
              <a:r>
                <a:rPr lang="en-US" sz="7200" dirty="0" smtClean="0">
                  <a:latin typeface="Garamond" charset="0"/>
                  <a:ea typeface="Garamond" charset="0"/>
                  <a:cs typeface="Garamond" charset="0"/>
                </a:rPr>
                <a:t>Penny guides sense making but is positioned as less knowledgeable</a:t>
              </a:r>
            </a:p>
            <a:p>
              <a:endParaRPr lang="en-US" sz="7000" dirty="0">
                <a:latin typeface="Garamond" charset="0"/>
                <a:ea typeface="Garamond" charset="0"/>
                <a:cs typeface="Garamond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3411200" y="27689463"/>
              <a:ext cx="17155886" cy="3838398"/>
            </a:xfrm>
            <a:prstGeom prst="roundRect">
              <a:avLst/>
            </a:prstGeom>
            <a:noFill/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own Arrow 21"/>
          <p:cNvSpPr/>
          <p:nvPr/>
        </p:nvSpPr>
        <p:spPr>
          <a:xfrm>
            <a:off x="20393672" y="26490293"/>
            <a:ext cx="3103856" cy="1585848"/>
          </a:xfrm>
          <a:prstGeom prst="downArrow">
            <a:avLst/>
          </a:prstGeom>
          <a:solidFill>
            <a:schemeClr val="accent4">
              <a:lumMod val="7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432099" y="12836593"/>
            <a:ext cx="65180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Garamond" charset="0"/>
                <a:ea typeface="Garamond" charset="0"/>
                <a:cs typeface="Garamond" charset="0"/>
              </a:rPr>
              <a:t>For instruction</a:t>
            </a:r>
            <a:r>
              <a:rPr lang="is-IS" sz="6600" dirty="0" smtClean="0">
                <a:latin typeface="Garamond" charset="0"/>
                <a:ea typeface="Garamond" charset="0"/>
                <a:cs typeface="Garamond" charset="0"/>
              </a:rPr>
              <a:t>…</a:t>
            </a:r>
            <a:endParaRPr lang="en-US" sz="6600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432098" y="19408401"/>
            <a:ext cx="65180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Garamond" charset="0"/>
                <a:ea typeface="Garamond" charset="0"/>
                <a:cs typeface="Garamond" charset="0"/>
              </a:rPr>
              <a:t>For research</a:t>
            </a:r>
            <a:r>
              <a:rPr lang="is-IS" sz="6600" dirty="0" smtClean="0">
                <a:latin typeface="Garamond" charset="0"/>
                <a:ea typeface="Garamond" charset="0"/>
                <a:cs typeface="Garamond" charset="0"/>
              </a:rPr>
              <a:t>…</a:t>
            </a:r>
            <a:endParaRPr lang="en-US" sz="6600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258164" y="14149878"/>
            <a:ext cx="97352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STBaoli-SC-Regular" charset="-122"/>
              <a:buChar char="★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Externalize goals</a:t>
            </a:r>
          </a:p>
          <a:p>
            <a:pPr marL="1143000" indent="-1143000">
              <a:buFont typeface="STBaoli-SC-Regular" charset="-122"/>
              <a:buChar char="★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Attend to </a:t>
            </a:r>
            <a:r>
              <a:rPr lang="en-US" sz="5400" b="1" dirty="0" smtClean="0">
                <a:latin typeface="Garamond" charset="0"/>
                <a:ea typeface="Garamond" charset="0"/>
                <a:cs typeface="Garamond" charset="0"/>
              </a:rPr>
              <a:t>how</a:t>
            </a: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 group work plays out</a:t>
            </a:r>
          </a:p>
          <a:p>
            <a:pPr marL="1143000" indent="-1143000">
              <a:buFont typeface="STBaoli-SC-Regular" charset="-122"/>
              <a:buChar char="★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Teach students to engage in </a:t>
            </a:r>
            <a:r>
              <a:rPr lang="en-US" sz="5400" b="1" dirty="0" smtClean="0">
                <a:latin typeface="Garamond" charset="0"/>
                <a:ea typeface="Garamond" charset="0"/>
                <a:cs typeface="Garamond" charset="0"/>
              </a:rPr>
              <a:t>productive and equitable </a:t>
            </a: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group work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71780" y="19771089"/>
            <a:ext cx="10112117" cy="4901436"/>
            <a:chOff x="536652" y="18652429"/>
            <a:chExt cx="10112117" cy="4901436"/>
          </a:xfrm>
        </p:grpSpPr>
        <p:pic>
          <p:nvPicPr>
            <p:cNvPr id="71" name="Picture 70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619"/>
            <a:stretch/>
          </p:blipFill>
          <p:spPr>
            <a:xfrm>
              <a:off x="933544" y="18943367"/>
              <a:ext cx="8924391" cy="4610498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8545648" y="19878947"/>
              <a:ext cx="2103121" cy="83099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Garamond" charset="0"/>
                  <a:ea typeface="Garamond" charset="0"/>
                  <a:cs typeface="Garamond" charset="0"/>
                </a:rPr>
                <a:t>Morgan</a:t>
              </a:r>
              <a:endParaRPr lang="en-US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71100" y="18652429"/>
              <a:ext cx="1501842" cy="83099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480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Garamond" charset="0"/>
                  <a:ea typeface="Garamond" charset="0"/>
                  <a:cs typeface="Garamond" charset="0"/>
                </a:rPr>
                <a:t>Sarah</a:t>
              </a:r>
              <a:endParaRPr lang="en-US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426590" y="18690564"/>
              <a:ext cx="1692752" cy="83099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480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Garamond" charset="0"/>
                  <a:ea typeface="Garamond" charset="0"/>
                  <a:cs typeface="Garamond" charset="0"/>
                </a:rPr>
                <a:t>Penny</a:t>
              </a:r>
              <a:endParaRPr lang="en-US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36652" y="21351842"/>
              <a:ext cx="1447777" cy="83099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480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Garamond" charset="0"/>
                  <a:ea typeface="Garamond" charset="0"/>
                  <a:cs typeface="Garamond" charset="0"/>
                </a:rPr>
                <a:t>Cam</a:t>
              </a:r>
              <a:endParaRPr lang="en-US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aramond" charset="0"/>
                <a:ea typeface="Garamond" charset="0"/>
                <a:cs typeface="Garamond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41842" y="6806630"/>
            <a:ext cx="96989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charset="0"/>
              <a:buChar char="•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Many curricula [1] </a:t>
            </a:r>
          </a:p>
          <a:p>
            <a:pPr marL="685800" indent="-685800">
              <a:buFont typeface="Arial" charset="0"/>
              <a:buChar char="•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Benefits student learning [1]</a:t>
            </a:r>
          </a:p>
          <a:p>
            <a:pPr marL="685800" indent="-685800">
              <a:buFont typeface="Arial" charset="0"/>
              <a:buChar char="•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Can be isolating or harmful [2-3]</a:t>
            </a:r>
          </a:p>
          <a:p>
            <a:pPr marL="685800" indent="-685800">
              <a:buFont typeface="Arial" charset="0"/>
              <a:buChar char="•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Call to attend to social dynamics</a:t>
            </a:r>
          </a:p>
          <a:p>
            <a:pPr marL="685800" indent="-685800">
              <a:buFont typeface="Arial" charset="0"/>
              <a:buChar char="•"/>
            </a:pPr>
            <a:r>
              <a:rPr lang="en-US" sz="5400" dirty="0" smtClean="0">
                <a:latin typeface="Garamond" charset="0"/>
                <a:ea typeface="Garamond" charset="0"/>
                <a:cs typeface="Garamond" charset="0"/>
              </a:rPr>
              <a:t>Implementation matters</a:t>
            </a:r>
            <a:endParaRPr lang="en-US" sz="5400" dirty="0">
              <a:latin typeface="Garamond" charset="0"/>
              <a:ea typeface="Garamond" charset="0"/>
              <a:cs typeface="Garamond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" t="1942" r="3104" b="3473"/>
          <a:stretch/>
        </p:blipFill>
        <p:spPr>
          <a:xfrm>
            <a:off x="41778788" y="30986372"/>
            <a:ext cx="1669959" cy="167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8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5948</TotalTime>
  <Words>500</Words>
  <Application>Microsoft Macintosh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Calibri</vt:lpstr>
      <vt:lpstr>Calibri Light</vt:lpstr>
      <vt:lpstr>Garamond</vt:lpstr>
      <vt:lpstr>Helvetica Neue</vt:lpstr>
      <vt:lpstr>Helvetica Neue Light</vt:lpstr>
      <vt:lpstr>STBaoli-SC-Regular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hoy</dc:creator>
  <cp:lastModifiedBy>jessica hoy</cp:lastModifiedBy>
  <cp:revision>211</cp:revision>
  <cp:lastPrinted>2017-07-19T19:58:56Z</cp:lastPrinted>
  <dcterms:created xsi:type="dcterms:W3CDTF">2017-06-23T01:41:27Z</dcterms:created>
  <dcterms:modified xsi:type="dcterms:W3CDTF">2019-07-17T22:40:36Z</dcterms:modified>
</cp:coreProperties>
</file>