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1"/>
  </p:sldMasterIdLst>
  <p:notesMasterIdLst>
    <p:notesMasterId r:id="rId34"/>
  </p:notesMasterIdLst>
  <p:sldIdLst>
    <p:sldId id="256" r:id="rId2"/>
    <p:sldId id="261" r:id="rId3"/>
    <p:sldId id="259" r:id="rId4"/>
    <p:sldId id="258" r:id="rId5"/>
    <p:sldId id="278" r:id="rId6"/>
    <p:sldId id="257" r:id="rId7"/>
    <p:sldId id="281" r:id="rId8"/>
    <p:sldId id="266" r:id="rId9"/>
    <p:sldId id="283" r:id="rId10"/>
    <p:sldId id="262" r:id="rId11"/>
    <p:sldId id="263" r:id="rId12"/>
    <p:sldId id="265" r:id="rId13"/>
    <p:sldId id="284" r:id="rId14"/>
    <p:sldId id="285" r:id="rId15"/>
    <p:sldId id="272" r:id="rId16"/>
    <p:sldId id="288" r:id="rId17"/>
    <p:sldId id="269" r:id="rId18"/>
    <p:sldId id="289" r:id="rId19"/>
    <p:sldId id="290" r:id="rId20"/>
    <p:sldId id="276" r:id="rId21"/>
    <p:sldId id="277" r:id="rId22"/>
    <p:sldId id="267" r:id="rId23"/>
    <p:sldId id="268" r:id="rId24"/>
    <p:sldId id="260" r:id="rId25"/>
    <p:sldId id="280" r:id="rId26"/>
    <p:sldId id="274" r:id="rId27"/>
    <p:sldId id="275" r:id="rId28"/>
    <p:sldId id="286" r:id="rId29"/>
    <p:sldId id="287" r:id="rId30"/>
    <p:sldId id="271" r:id="rId31"/>
    <p:sldId id="273" r:id="rId32"/>
    <p:sldId id="27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06B9F-9519-4D29-9A25-EF23C30E7BBC}" type="datetimeFigureOut">
              <a:rPr lang="en-US" smtClean="0"/>
              <a:t>10/24/2015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95D76-FAF9-47CE-AAD5-547BB5114A29}" type="slidenum">
              <a:rPr lang="en-US" smtClean="0"/>
              <a:t>‹#›</a:t>
            </a:fld>
            <a:endParaRPr lang="en-US"/>
          </a:p>
        </p:txBody>
      </p:sp>
    </p:spTree>
    <p:extLst>
      <p:ext uri="{BB962C8B-B14F-4D97-AF65-F5344CB8AC3E}">
        <p14:creationId xmlns:p14="http://schemas.microsoft.com/office/powerpoint/2010/main" val="207930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fluids will be a main content area for discussing TE</a:t>
            </a:r>
            <a:endParaRPr lang="en-US" dirty="0"/>
          </a:p>
        </p:txBody>
      </p:sp>
      <p:sp>
        <p:nvSpPr>
          <p:cNvPr id="4" name="Slide Number Placeholder 3"/>
          <p:cNvSpPr>
            <a:spLocks noGrp="1"/>
          </p:cNvSpPr>
          <p:nvPr>
            <p:ph type="sldNum" sz="quarter" idx="10"/>
          </p:nvPr>
        </p:nvSpPr>
        <p:spPr/>
        <p:txBody>
          <a:bodyPr/>
          <a:lstStyle/>
          <a:p>
            <a:fld id="{C3457985-1887-4D7A-B08C-AE2A1E329403}" type="slidenum">
              <a:rPr lang="en-US" smtClean="0"/>
              <a:t>3</a:t>
            </a:fld>
            <a:endParaRPr lang="en-US"/>
          </a:p>
        </p:txBody>
      </p:sp>
    </p:spTree>
    <p:extLst>
      <p:ext uri="{BB962C8B-B14F-4D97-AF65-F5344CB8AC3E}">
        <p14:creationId xmlns:p14="http://schemas.microsoft.com/office/powerpoint/2010/main" val="1035978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7985-1887-4D7A-B08C-AE2A1E329403}" type="slidenum">
              <a:rPr lang="en-US" smtClean="0"/>
              <a:t>12</a:t>
            </a:fld>
            <a:endParaRPr lang="en-US"/>
          </a:p>
        </p:txBody>
      </p:sp>
    </p:spTree>
    <p:extLst>
      <p:ext uri="{BB962C8B-B14F-4D97-AF65-F5344CB8AC3E}">
        <p14:creationId xmlns:p14="http://schemas.microsoft.com/office/powerpoint/2010/main" val="281971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 of application to theory rather than theory to application (more</a:t>
            </a:r>
            <a:r>
              <a:rPr lang="en-US" baseline="0" dirty="0" smtClean="0"/>
              <a:t> science, rather than engineering – direction) (also can’t ignore anything to make math easier, so they have to deal with all factors here)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15</a:t>
            </a:fld>
            <a:endParaRPr lang="en-US"/>
          </a:p>
        </p:txBody>
      </p:sp>
    </p:spTree>
    <p:extLst>
      <p:ext uri="{BB962C8B-B14F-4D97-AF65-F5344CB8AC3E}">
        <p14:creationId xmlns:p14="http://schemas.microsoft.com/office/powerpoint/2010/main" val="146440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concepts – this is</a:t>
            </a:r>
            <a:r>
              <a:rPr lang="en-US" baseline="0" dirty="0" smtClean="0"/>
              <a:t> not about cognitive “gains” and checkboxes – we are aiming for knowledge as practice (</a:t>
            </a:r>
            <a:r>
              <a:rPr lang="en-US" baseline="0" dirty="0" err="1" smtClean="0"/>
              <a:t>Sfard</a:t>
            </a:r>
            <a:r>
              <a:rPr lang="en-US" baseline="0" dirty="0" smtClean="0"/>
              <a:t> 1998) – add the spectrum of knowledge as thing to knowledge as practice, and how we are proposing aesthetics as being toward the end of practice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17</a:t>
            </a:fld>
            <a:endParaRPr lang="en-US"/>
          </a:p>
        </p:txBody>
      </p:sp>
    </p:spTree>
    <p:extLst>
      <p:ext uri="{BB962C8B-B14F-4D97-AF65-F5344CB8AC3E}">
        <p14:creationId xmlns:p14="http://schemas.microsoft.com/office/powerpoint/2010/main" val="2559635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concepts – this is</a:t>
            </a:r>
            <a:r>
              <a:rPr lang="en-US" baseline="0" dirty="0" smtClean="0"/>
              <a:t> not about cognitive “gains” and checkboxes – we are aiming for knowledge as practice (</a:t>
            </a:r>
            <a:r>
              <a:rPr lang="en-US" baseline="0" dirty="0" err="1" smtClean="0"/>
              <a:t>Sfard</a:t>
            </a:r>
            <a:r>
              <a:rPr lang="en-US" baseline="0" dirty="0" smtClean="0"/>
              <a:t> 1998) – add the spectrum of knowledge as thing to knowledge as practice, and how we are proposing aesthetics as being toward the end of practice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18</a:t>
            </a:fld>
            <a:endParaRPr lang="en-US"/>
          </a:p>
        </p:txBody>
      </p:sp>
    </p:spTree>
    <p:extLst>
      <p:ext uri="{BB962C8B-B14F-4D97-AF65-F5344CB8AC3E}">
        <p14:creationId xmlns:p14="http://schemas.microsoft.com/office/powerpoint/2010/main" val="255963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concepts – this is</a:t>
            </a:r>
            <a:r>
              <a:rPr lang="en-US" baseline="0" dirty="0" smtClean="0"/>
              <a:t> not about cognitive “gains” and checkboxes – we are aiming for knowledge as practice (</a:t>
            </a:r>
            <a:r>
              <a:rPr lang="en-US" baseline="0" dirty="0" err="1" smtClean="0"/>
              <a:t>Sfard</a:t>
            </a:r>
            <a:r>
              <a:rPr lang="en-US" baseline="0" dirty="0" smtClean="0"/>
              <a:t> 1998) – add the spectrum of knowledge as thing to knowledge as practice, and how we are proposing aesthetics as being toward the end of practice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19</a:t>
            </a:fld>
            <a:endParaRPr lang="en-US"/>
          </a:p>
        </p:txBody>
      </p:sp>
    </p:spTree>
    <p:extLst>
      <p:ext uri="{BB962C8B-B14F-4D97-AF65-F5344CB8AC3E}">
        <p14:creationId xmlns:p14="http://schemas.microsoft.com/office/powerpoint/2010/main" val="255963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a:t>
            </a:r>
            <a:r>
              <a:rPr lang="en-US" baseline="0" dirty="0" smtClean="0"/>
              <a:t> on </a:t>
            </a:r>
            <a:r>
              <a:rPr lang="en-US" baseline="0" dirty="0" err="1" smtClean="0"/>
              <a:t>aes</a:t>
            </a:r>
            <a:r>
              <a:rPr lang="en-US" baseline="0" dirty="0" smtClean="0"/>
              <a:t> as inherently motivating – toward the beginning, so “by definition” isn’t hanging out there, what doesn’t work (Stephanie’s question about disasters, why these features for this course.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21</a:t>
            </a:fld>
            <a:endParaRPr lang="en-US"/>
          </a:p>
        </p:txBody>
      </p:sp>
    </p:spTree>
    <p:extLst>
      <p:ext uri="{BB962C8B-B14F-4D97-AF65-F5344CB8AC3E}">
        <p14:creationId xmlns:p14="http://schemas.microsoft.com/office/powerpoint/2010/main" val="255649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Example images, highlight that FV walks line between art and science, rare for</a:t>
            </a:r>
            <a:r>
              <a:rPr lang="en-US" sz="1200" i="1" baseline="0" dirty="0" smtClean="0"/>
              <a:t> ENG students</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4E1B0D1B-D427-4C89-8E29-F322533D872A}" type="slidenum">
              <a:rPr lang="en-US" smtClean="0"/>
              <a:t>24</a:t>
            </a:fld>
            <a:endParaRPr lang="en-US"/>
          </a:p>
        </p:txBody>
      </p:sp>
    </p:spTree>
    <p:extLst>
      <p:ext uri="{BB962C8B-B14F-4D97-AF65-F5344CB8AC3E}">
        <p14:creationId xmlns:p14="http://schemas.microsoft.com/office/powerpoint/2010/main" val="776347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concepts – this is</a:t>
            </a:r>
            <a:r>
              <a:rPr lang="en-US" baseline="0" dirty="0" smtClean="0"/>
              <a:t> not about cognitive “gains” and checkboxes – we are aiming for knowledge as practice (</a:t>
            </a:r>
            <a:r>
              <a:rPr lang="en-US" baseline="0" dirty="0" err="1" smtClean="0"/>
              <a:t>Sfard</a:t>
            </a:r>
            <a:r>
              <a:rPr lang="en-US" baseline="0" dirty="0" smtClean="0"/>
              <a:t> 1998) – add the spectrum of knowledge as thing to knowledge as practice, and how we are proposing aesthetics as being toward the end of practice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28</a:t>
            </a:fld>
            <a:endParaRPr lang="en-US"/>
          </a:p>
        </p:txBody>
      </p:sp>
    </p:spTree>
    <p:extLst>
      <p:ext uri="{BB962C8B-B14F-4D97-AF65-F5344CB8AC3E}">
        <p14:creationId xmlns:p14="http://schemas.microsoft.com/office/powerpoint/2010/main" val="255963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 of application to theory rather than theory to application (more</a:t>
            </a:r>
            <a:r>
              <a:rPr lang="en-US" baseline="0" dirty="0" smtClean="0"/>
              <a:t> science, rather than engineering – direction) (also can’t ignore anything to make math easier, so they have to deal with all factors here)</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29</a:t>
            </a:fld>
            <a:endParaRPr lang="en-US"/>
          </a:p>
        </p:txBody>
      </p:sp>
    </p:spTree>
    <p:extLst>
      <p:ext uri="{BB962C8B-B14F-4D97-AF65-F5344CB8AC3E}">
        <p14:creationId xmlns:p14="http://schemas.microsoft.com/office/powerpoint/2010/main" val="146440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Motivated Use as true</a:t>
            </a:r>
            <a:r>
              <a:rPr lang="en-US" baseline="0" dirty="0" smtClean="0"/>
              <a:t> goal of </a:t>
            </a:r>
            <a:r>
              <a:rPr lang="en-US" baseline="0" dirty="0" err="1" smtClean="0"/>
              <a:t>ed</a:t>
            </a:r>
            <a:r>
              <a:rPr lang="en-US" baseline="0" dirty="0" smtClean="0"/>
              <a:t>, expanded perception in line with this, affective value (should instructors care?) – but hard to measure!</a:t>
            </a:r>
            <a:endParaRPr lang="en-US" dirty="0"/>
          </a:p>
        </p:txBody>
      </p:sp>
      <p:sp>
        <p:nvSpPr>
          <p:cNvPr id="4" name="Slide Number Placeholder 3"/>
          <p:cNvSpPr>
            <a:spLocks noGrp="1"/>
          </p:cNvSpPr>
          <p:nvPr>
            <p:ph type="sldNum" sz="quarter" idx="10"/>
          </p:nvPr>
        </p:nvSpPr>
        <p:spPr/>
        <p:txBody>
          <a:bodyPr/>
          <a:lstStyle/>
          <a:p>
            <a:fld id="{E06A7FDE-B08A-40E7-8331-43C4F6EE0161}" type="slidenum">
              <a:rPr lang="en-US" smtClean="0"/>
              <a:t>4</a:t>
            </a:fld>
            <a:endParaRPr lang="en-US"/>
          </a:p>
        </p:txBody>
      </p:sp>
    </p:spTree>
    <p:extLst>
      <p:ext uri="{BB962C8B-B14F-4D97-AF65-F5344CB8AC3E}">
        <p14:creationId xmlns:p14="http://schemas.microsoft.com/office/powerpoint/2010/main" val="326086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Palmer, </a:t>
            </a:r>
            <a:r>
              <a:rPr lang="en-US" baseline="0" dirty="0" err="1" smtClean="0"/>
              <a:t>Schloss</a:t>
            </a:r>
            <a:r>
              <a:rPr lang="en-US" baseline="0" dirty="0" smtClean="0"/>
              <a:t> *yum to yuck*</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5</a:t>
            </a:fld>
            <a:endParaRPr lang="en-US"/>
          </a:p>
        </p:txBody>
      </p:sp>
    </p:spTree>
    <p:extLst>
      <p:ext uri="{BB962C8B-B14F-4D97-AF65-F5344CB8AC3E}">
        <p14:creationId xmlns:p14="http://schemas.microsoft.com/office/powerpoint/2010/main" val="34271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Palmer, </a:t>
            </a:r>
            <a:r>
              <a:rPr lang="en-US" baseline="0" dirty="0" err="1" smtClean="0"/>
              <a:t>Schloss</a:t>
            </a:r>
            <a:r>
              <a:rPr lang="en-US" baseline="0" dirty="0" smtClean="0"/>
              <a:t> *yum to yuck*</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6</a:t>
            </a:fld>
            <a:endParaRPr lang="en-US"/>
          </a:p>
        </p:txBody>
      </p:sp>
    </p:spTree>
    <p:extLst>
      <p:ext uri="{BB962C8B-B14F-4D97-AF65-F5344CB8AC3E}">
        <p14:creationId xmlns:p14="http://schemas.microsoft.com/office/powerpoint/2010/main" val="342712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Palmer, </a:t>
            </a:r>
            <a:r>
              <a:rPr lang="en-US" baseline="0" dirty="0" err="1" smtClean="0"/>
              <a:t>Schloss</a:t>
            </a:r>
            <a:r>
              <a:rPr lang="en-US" baseline="0" dirty="0" smtClean="0"/>
              <a:t> *yum to yuck*</a:t>
            </a:r>
            <a:endParaRPr lang="en-US" dirty="0"/>
          </a:p>
        </p:txBody>
      </p:sp>
      <p:sp>
        <p:nvSpPr>
          <p:cNvPr id="4" name="Slide Number Placeholder 3"/>
          <p:cNvSpPr>
            <a:spLocks noGrp="1"/>
          </p:cNvSpPr>
          <p:nvPr>
            <p:ph type="sldNum" sz="quarter" idx="10"/>
          </p:nvPr>
        </p:nvSpPr>
        <p:spPr/>
        <p:txBody>
          <a:bodyPr/>
          <a:lstStyle/>
          <a:p>
            <a:fld id="{4AA95D76-FAF9-47CE-AAD5-547BB5114A29}" type="slidenum">
              <a:rPr lang="en-US" smtClean="0"/>
              <a:t>7</a:t>
            </a:fld>
            <a:endParaRPr lang="en-US"/>
          </a:p>
        </p:txBody>
      </p:sp>
    </p:spTree>
    <p:extLst>
      <p:ext uri="{BB962C8B-B14F-4D97-AF65-F5344CB8AC3E}">
        <p14:creationId xmlns:p14="http://schemas.microsoft.com/office/powerpoint/2010/main" val="3427128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practices</a:t>
            </a:r>
            <a:r>
              <a:rPr lang="en-US" baseline="0" dirty="0" smtClean="0"/>
              <a:t> of an art course and merging with the practices of an engineering projects course; would not have worked with strict grading rubric or required </a:t>
            </a:r>
            <a:r>
              <a:rPr lang="en-US" baseline="0" dirty="0" err="1" smtClean="0"/>
              <a:t>eng.</a:t>
            </a:r>
            <a:r>
              <a:rPr lang="en-US" baseline="0" dirty="0" smtClean="0"/>
              <a:t> talk in class; major downside is filling class with easy A people – avoid with scare letter, with public presentation</a:t>
            </a:r>
            <a:endParaRPr lang="en-US" dirty="0"/>
          </a:p>
        </p:txBody>
      </p:sp>
      <p:sp>
        <p:nvSpPr>
          <p:cNvPr id="4" name="Slide Number Placeholder 3"/>
          <p:cNvSpPr>
            <a:spLocks noGrp="1"/>
          </p:cNvSpPr>
          <p:nvPr>
            <p:ph type="sldNum" sz="quarter" idx="10"/>
          </p:nvPr>
        </p:nvSpPr>
        <p:spPr/>
        <p:txBody>
          <a:bodyPr/>
          <a:lstStyle/>
          <a:p>
            <a:fld id="{C3457985-1887-4D7A-B08C-AE2A1E329403}" type="slidenum">
              <a:rPr lang="en-US" smtClean="0"/>
              <a:t>8</a:t>
            </a:fld>
            <a:endParaRPr lang="en-US"/>
          </a:p>
        </p:txBody>
      </p:sp>
    </p:spTree>
    <p:extLst>
      <p:ext uri="{BB962C8B-B14F-4D97-AF65-F5344CB8AC3E}">
        <p14:creationId xmlns:p14="http://schemas.microsoft.com/office/powerpoint/2010/main" val="219436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the practices</a:t>
            </a:r>
            <a:r>
              <a:rPr lang="en-US" baseline="0" dirty="0" smtClean="0"/>
              <a:t> of an art course and merging with the practices of an engineering projects course; would not have worked with strict grading rubric or required </a:t>
            </a:r>
            <a:r>
              <a:rPr lang="en-US" baseline="0" dirty="0" err="1" smtClean="0"/>
              <a:t>eng.</a:t>
            </a:r>
            <a:r>
              <a:rPr lang="en-US" baseline="0" dirty="0" smtClean="0"/>
              <a:t> talk in class; major downside is filling class with easy A people – avoid with scare letter, with public presentation</a:t>
            </a:r>
            <a:endParaRPr lang="en-US" dirty="0"/>
          </a:p>
        </p:txBody>
      </p:sp>
      <p:sp>
        <p:nvSpPr>
          <p:cNvPr id="4" name="Slide Number Placeholder 3"/>
          <p:cNvSpPr>
            <a:spLocks noGrp="1"/>
          </p:cNvSpPr>
          <p:nvPr>
            <p:ph type="sldNum" sz="quarter" idx="10"/>
          </p:nvPr>
        </p:nvSpPr>
        <p:spPr/>
        <p:txBody>
          <a:bodyPr/>
          <a:lstStyle/>
          <a:p>
            <a:fld id="{C3457985-1887-4D7A-B08C-AE2A1E329403}" type="slidenum">
              <a:rPr lang="en-US" smtClean="0"/>
              <a:t>9</a:t>
            </a:fld>
            <a:endParaRPr lang="en-US"/>
          </a:p>
        </p:txBody>
      </p:sp>
    </p:spTree>
    <p:extLst>
      <p:ext uri="{BB962C8B-B14F-4D97-AF65-F5344CB8AC3E}">
        <p14:creationId xmlns:p14="http://schemas.microsoft.com/office/powerpoint/2010/main" val="219436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457985-1887-4D7A-B08C-AE2A1E329403}" type="slidenum">
              <a:rPr lang="en-US" smtClean="0"/>
              <a:t>10</a:t>
            </a:fld>
            <a:endParaRPr lang="en-US"/>
          </a:p>
        </p:txBody>
      </p:sp>
    </p:spTree>
    <p:extLst>
      <p:ext uri="{BB962C8B-B14F-4D97-AF65-F5344CB8AC3E}">
        <p14:creationId xmlns:p14="http://schemas.microsoft.com/office/powerpoint/2010/main" val="25637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had not yet tagged TE before I did this</a:t>
            </a:r>
            <a:endParaRPr lang="en-US" dirty="0"/>
          </a:p>
        </p:txBody>
      </p:sp>
      <p:sp>
        <p:nvSpPr>
          <p:cNvPr id="4" name="Slide Number Placeholder 3"/>
          <p:cNvSpPr>
            <a:spLocks noGrp="1"/>
          </p:cNvSpPr>
          <p:nvPr>
            <p:ph type="sldNum" sz="quarter" idx="10"/>
          </p:nvPr>
        </p:nvSpPr>
        <p:spPr/>
        <p:txBody>
          <a:bodyPr/>
          <a:lstStyle/>
          <a:p>
            <a:fld id="{C3457985-1887-4D7A-B08C-AE2A1E329403}" type="slidenum">
              <a:rPr lang="en-US" smtClean="0"/>
              <a:t>11</a:t>
            </a:fld>
            <a:endParaRPr lang="en-US"/>
          </a:p>
        </p:txBody>
      </p:sp>
    </p:spTree>
    <p:extLst>
      <p:ext uri="{BB962C8B-B14F-4D97-AF65-F5344CB8AC3E}">
        <p14:creationId xmlns:p14="http://schemas.microsoft.com/office/powerpoint/2010/main" val="281971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C18D67-3992-40B6-8689-E37615BC22A5}" type="datetime4">
              <a:rPr lang="en-US" smtClean="0"/>
              <a:t>October 24,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410441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3EE42-BFD2-48BD-BEC8-EB1CF90FD283}" type="datetime4">
              <a:rPr lang="en-US" smtClean="0"/>
              <a:t>October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F32E-F396-4857-9E0B-A297DAB0439D}" type="slidenum">
              <a:rPr lang="en-US" smtClean="0"/>
              <a:pPr/>
              <a:t>‹#›</a:t>
            </a:fld>
            <a:endParaRPr lang="en-US"/>
          </a:p>
        </p:txBody>
      </p:sp>
    </p:spTree>
    <p:extLst>
      <p:ext uri="{BB962C8B-B14F-4D97-AF65-F5344CB8AC3E}">
        <p14:creationId xmlns:p14="http://schemas.microsoft.com/office/powerpoint/2010/main" val="143612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A3CBE6-5FE4-45E5-8230-F71F0108B087}" type="datetime4">
              <a:rPr lang="en-US" smtClean="0"/>
              <a:t>October 24,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F32E-F396-4857-9E0B-A297DAB0439D}" type="slidenum">
              <a:rPr lang="en-US" smtClean="0"/>
              <a:pPr/>
              <a:t>‹#›</a:t>
            </a:fld>
            <a:endParaRPr lang="en-US"/>
          </a:p>
        </p:txBody>
      </p:sp>
    </p:spTree>
    <p:extLst>
      <p:ext uri="{BB962C8B-B14F-4D97-AF65-F5344CB8AC3E}">
        <p14:creationId xmlns:p14="http://schemas.microsoft.com/office/powerpoint/2010/main" val="142188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BB4049-04DD-4BC8-8992-9BDE902DF25E}" type="datetime4">
              <a:rPr lang="en-US" smtClean="0"/>
              <a:t>October 24,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600">
                <a:solidFill>
                  <a:schemeClr val="accent5"/>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55741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3EC1B6-21EC-4781-B828-8147F3A8B4A2}" type="datetime4">
              <a:rPr lang="en-US" smtClean="0"/>
              <a:t>October 24,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82336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DA14EB-A960-40F9-AD05-894B740AEA42}" type="datetime4">
              <a:rPr lang="en-US" smtClean="0"/>
              <a:t>October 24,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60193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7F0B6-4B75-466C-A29A-ABEF4CCC58F5}" type="datetime4">
              <a:rPr lang="en-US" smtClean="0"/>
              <a:t>October 24,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13453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3FE8AB-5481-449F-844C-FF8A89079D80}" type="datetime4">
              <a:rPr lang="en-US" smtClean="0"/>
              <a:t>October 24,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6283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D1A0F-456C-464E-BA39-76F2AB58C582}" type="datetime4">
              <a:rPr lang="en-US" smtClean="0"/>
              <a:t>October 24,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12984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7220A-F5B9-47F6-8701-A2CFB97F4BF5}" type="datetime4">
              <a:rPr lang="en-US" smtClean="0"/>
              <a:t>October 24,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24027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391BCE-BB8F-4164-AC25-0394037652CB}" type="datetime4">
              <a:rPr lang="en-US" smtClean="0"/>
              <a:t>October 24,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38753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74BCC-22F2-46CF-A223-103F30894F1F}" type="datetime4">
              <a:rPr lang="en-US" smtClean="0"/>
              <a:t>October 24,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11844757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304800"/>
            <a:ext cx="7772400" cy="1470025"/>
          </a:xfrm>
        </p:spPr>
        <p:txBody>
          <a:bodyPr>
            <a:normAutofit/>
          </a:bodyPr>
          <a:lstStyle/>
          <a:p>
            <a:r>
              <a:rPr lang="en-US" dirty="0"/>
              <a:t>Aesthetics and Expanding Perception in Fluid </a:t>
            </a:r>
            <a:r>
              <a:rPr lang="en-US" dirty="0" smtClean="0"/>
              <a:t>Physics</a:t>
            </a:r>
            <a:endParaRPr lang="en-US" dirty="0"/>
          </a:p>
        </p:txBody>
      </p:sp>
      <p:sp>
        <p:nvSpPr>
          <p:cNvPr id="2" name="Subtitle 1"/>
          <p:cNvSpPr>
            <a:spLocks noGrp="1"/>
          </p:cNvSpPr>
          <p:nvPr>
            <p:ph type="subTitle" idx="1"/>
          </p:nvPr>
        </p:nvSpPr>
        <p:spPr>
          <a:xfrm>
            <a:off x="4349115" y="2057399"/>
            <a:ext cx="4642485" cy="4371201"/>
          </a:xfrm>
        </p:spPr>
        <p:txBody>
          <a:bodyPr>
            <a:normAutofit/>
          </a:bodyPr>
          <a:lstStyle/>
          <a:p>
            <a:r>
              <a:rPr lang="en-US" dirty="0" smtClean="0"/>
              <a:t>Katherine Goodman, PhD</a:t>
            </a:r>
          </a:p>
          <a:p>
            <a:r>
              <a:rPr lang="en-US" dirty="0" smtClean="0"/>
              <a:t>Professor Jean Hertzberg</a:t>
            </a:r>
          </a:p>
          <a:p>
            <a:r>
              <a:rPr lang="en-US" dirty="0" smtClean="0"/>
              <a:t>Professor Noah Finkelstein</a:t>
            </a:r>
          </a:p>
          <a:p>
            <a:endParaRPr lang="en-US" dirty="0" smtClean="0"/>
          </a:p>
          <a:p>
            <a:r>
              <a:rPr lang="en-US" dirty="0" smtClean="0">
                <a:solidFill>
                  <a:schemeClr val="bg1"/>
                </a:solidFill>
              </a:rPr>
              <a:t>University of Colorado Boulder</a:t>
            </a:r>
            <a:endParaRPr lang="en-US" dirty="0">
              <a:solidFill>
                <a:schemeClr val="bg1"/>
              </a:solidFill>
            </a:endParaRP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905000"/>
            <a:ext cx="4196715" cy="4814587"/>
          </a:xfrm>
          <a:prstGeom prst="rect">
            <a:avLst/>
          </a:prstGeom>
        </p:spPr>
      </p:pic>
      <p:sp>
        <p:nvSpPr>
          <p:cNvPr id="5" name="TextBox 4"/>
          <p:cNvSpPr txBox="1"/>
          <p:nvPr/>
        </p:nvSpPr>
        <p:spPr>
          <a:xfrm>
            <a:off x="152400" y="6428601"/>
            <a:ext cx="4191000" cy="276999"/>
          </a:xfrm>
          <a:prstGeom prst="rect">
            <a:avLst/>
          </a:prstGeom>
          <a:noFill/>
        </p:spPr>
        <p:txBody>
          <a:bodyPr wrap="square" rtlCol="0">
            <a:spAutoFit/>
          </a:bodyPr>
          <a:lstStyle/>
          <a:p>
            <a:r>
              <a:rPr lang="en-US" sz="1200" dirty="0" smtClean="0">
                <a:solidFill>
                  <a:schemeClr val="bg1"/>
                </a:solidFill>
              </a:rPr>
              <a:t>Jeff Byrne (2012). </a:t>
            </a:r>
            <a:r>
              <a:rPr lang="en-US" sz="1200" dirty="0">
                <a:solidFill>
                  <a:schemeClr val="bg1"/>
                </a:solidFill>
              </a:rPr>
              <a:t>A bathtub vortex dyed with highlighter ink.</a:t>
            </a:r>
            <a:r>
              <a:rPr lang="en-US" sz="1200" dirty="0" smtClean="0">
                <a:solidFill>
                  <a:schemeClr val="bg1"/>
                </a:solidFill>
              </a:rPr>
              <a:t> </a:t>
            </a:r>
            <a:endParaRPr lang="en-US" sz="1200" dirty="0">
              <a:solidFill>
                <a:schemeClr val="bg1"/>
              </a:solidFill>
            </a:endParaRPr>
          </a:p>
        </p:txBody>
      </p:sp>
    </p:spTree>
    <p:extLst>
      <p:ext uri="{BB962C8B-B14F-4D97-AF65-F5344CB8AC3E}">
        <p14:creationId xmlns:p14="http://schemas.microsoft.com/office/powerpoint/2010/main" val="1389220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26" y="3369688"/>
            <a:ext cx="7556573" cy="311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851818"/>
          </a:xfrm>
        </p:spPr>
        <p:txBody>
          <a:bodyPr/>
          <a:lstStyle/>
          <a:p>
            <a:r>
              <a:rPr lang="en-US" dirty="0" smtClean="0">
                <a:solidFill>
                  <a:schemeClr val="bg1"/>
                </a:solidFill>
              </a:rPr>
              <a:t>Data Collection</a:t>
            </a:r>
            <a:endParaRPr lang="en-US" dirty="0">
              <a:solidFill>
                <a:schemeClr val="bg1"/>
              </a:solidFill>
            </a:endParaRPr>
          </a:p>
        </p:txBody>
      </p:sp>
      <p:sp>
        <p:nvSpPr>
          <p:cNvPr id="3" name="Content Placeholder 2"/>
          <p:cNvSpPr>
            <a:spLocks noGrp="1"/>
          </p:cNvSpPr>
          <p:nvPr>
            <p:ph sz="half" idx="1"/>
          </p:nvPr>
        </p:nvSpPr>
        <p:spPr>
          <a:xfrm>
            <a:off x="467475" y="922106"/>
            <a:ext cx="8229600" cy="4525963"/>
          </a:xfrm>
        </p:spPr>
        <p:txBody>
          <a:bodyPr>
            <a:normAutofit/>
          </a:bodyPr>
          <a:lstStyle/>
          <a:p>
            <a:pPr marL="0" indent="0">
              <a:buNone/>
            </a:pPr>
            <a:r>
              <a:rPr lang="en-US" sz="3600" u="sng" dirty="0" smtClean="0">
                <a:solidFill>
                  <a:schemeClr val="bg1"/>
                </a:solidFill>
              </a:rPr>
              <a:t>Surveys</a:t>
            </a:r>
          </a:p>
          <a:p>
            <a:pPr marL="57150" indent="0">
              <a:spcAft>
                <a:spcPts val="1200"/>
              </a:spcAft>
              <a:buNone/>
            </a:pPr>
            <a:r>
              <a:rPr lang="en-US" sz="3200" dirty="0">
                <a:solidFill>
                  <a:schemeClr val="bg1"/>
                </a:solidFill>
              </a:rPr>
              <a:t>Validated in 2012 </a:t>
            </a:r>
            <a:r>
              <a:rPr lang="en-US" sz="3200" dirty="0" smtClean="0">
                <a:solidFill>
                  <a:schemeClr val="bg1"/>
                </a:solidFill>
              </a:rPr>
              <a:t>study </a:t>
            </a:r>
            <a:r>
              <a:rPr lang="en-US" sz="2000" dirty="0" smtClean="0">
                <a:solidFill>
                  <a:schemeClr val="bg1"/>
                </a:solidFill>
              </a:rPr>
              <a:t>(Hertzberg, </a:t>
            </a:r>
            <a:r>
              <a:rPr lang="en-US" sz="2000" dirty="0" err="1" smtClean="0">
                <a:solidFill>
                  <a:schemeClr val="bg1"/>
                </a:solidFill>
              </a:rPr>
              <a:t>Leppek</a:t>
            </a:r>
            <a:r>
              <a:rPr lang="en-US" sz="2000" dirty="0" smtClean="0">
                <a:solidFill>
                  <a:schemeClr val="bg1"/>
                </a:solidFill>
              </a:rPr>
              <a:t> and Gray 2012)</a:t>
            </a:r>
            <a:endParaRPr lang="en-US" sz="3200" dirty="0">
              <a:solidFill>
                <a:schemeClr val="bg1"/>
              </a:solidFill>
            </a:endParaRPr>
          </a:p>
          <a:p>
            <a:pPr marL="57150" indent="0">
              <a:spcAft>
                <a:spcPts val="1200"/>
              </a:spcAft>
              <a:buNone/>
            </a:pPr>
            <a:r>
              <a:rPr lang="en-US" sz="3200" dirty="0" smtClean="0">
                <a:solidFill>
                  <a:schemeClr val="bg1"/>
                </a:solidFill>
              </a:rPr>
              <a:t>2013 &amp; 2014 (2 semesters)</a:t>
            </a:r>
          </a:p>
          <a:p>
            <a:pPr marL="57150" indent="0">
              <a:spcAft>
                <a:spcPts val="1200"/>
              </a:spcAft>
              <a:buNone/>
            </a:pPr>
            <a:r>
              <a:rPr lang="en-US" sz="3200" dirty="0" smtClean="0">
                <a:solidFill>
                  <a:schemeClr val="bg1"/>
                </a:solidFill>
              </a:rPr>
              <a:t>Pre- and Post- course</a:t>
            </a:r>
          </a:p>
          <a:p>
            <a:pPr marL="57150" indent="0">
              <a:spcAft>
                <a:spcPts val="1200"/>
              </a:spcAft>
              <a:buNone/>
            </a:pPr>
            <a:r>
              <a:rPr lang="en-US" sz="3200" dirty="0" smtClean="0">
                <a:solidFill>
                  <a:schemeClr val="bg1"/>
                </a:solidFill>
              </a:rPr>
              <a:t>Closed &amp; Open Response Questions</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10</a:t>
            </a:fld>
            <a:endParaRPr lang="en-US" dirty="0">
              <a:solidFill>
                <a:prstClr val="black">
                  <a:tint val="75000"/>
                </a:prstClr>
              </a:solidFill>
            </a:endParaRPr>
          </a:p>
        </p:txBody>
      </p:sp>
      <p:sp>
        <p:nvSpPr>
          <p:cNvPr id="6" name="TextBox 5"/>
          <p:cNvSpPr txBox="1"/>
          <p:nvPr/>
        </p:nvSpPr>
        <p:spPr>
          <a:xfrm>
            <a:off x="571021" y="6177837"/>
            <a:ext cx="7582378" cy="307777"/>
          </a:xfrm>
          <a:prstGeom prst="rect">
            <a:avLst/>
          </a:prstGeom>
          <a:noFill/>
        </p:spPr>
        <p:txBody>
          <a:bodyPr wrap="square" rtlCol="0">
            <a:spAutoFit/>
          </a:bodyPr>
          <a:lstStyle/>
          <a:p>
            <a:r>
              <a:rPr lang="en-US" sz="1400" i="1" dirty="0">
                <a:solidFill>
                  <a:schemeClr val="bg2"/>
                </a:solidFill>
              </a:rPr>
              <a:t>Water Talks </a:t>
            </a:r>
            <a:r>
              <a:rPr lang="en-US" sz="1400" dirty="0" smtClean="0">
                <a:solidFill>
                  <a:schemeClr val="bg2"/>
                </a:solidFill>
              </a:rPr>
              <a:t>Chris Bonilha (2009).</a:t>
            </a:r>
            <a:endParaRPr lang="en-US" sz="1400" dirty="0">
              <a:solidFill>
                <a:schemeClr val="bg2"/>
              </a:solidFill>
            </a:endParaRPr>
          </a:p>
        </p:txBody>
      </p:sp>
    </p:spTree>
    <p:extLst>
      <p:ext uri="{BB962C8B-B14F-4D97-AF65-F5344CB8AC3E}">
        <p14:creationId xmlns:p14="http://schemas.microsoft.com/office/powerpoint/2010/main" val="909682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1818"/>
          </a:xfrm>
        </p:spPr>
        <p:txBody>
          <a:bodyPr/>
          <a:lstStyle/>
          <a:p>
            <a:r>
              <a:rPr lang="en-US" dirty="0" smtClean="0">
                <a:solidFill>
                  <a:schemeClr val="bg1"/>
                </a:solidFill>
              </a:rPr>
              <a:t>Data Collection</a:t>
            </a:r>
            <a:endParaRPr lang="en-US" dirty="0">
              <a:solidFill>
                <a:schemeClr val="bg1"/>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68400"/>
            <a:ext cx="7969971" cy="531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1"/>
          </p:nvPr>
        </p:nvSpPr>
        <p:spPr>
          <a:xfrm>
            <a:off x="457200" y="1600200"/>
            <a:ext cx="7924800" cy="4525963"/>
          </a:xfrm>
        </p:spPr>
        <p:txBody>
          <a:bodyPr>
            <a:normAutofit fontScale="92500" lnSpcReduction="20000"/>
          </a:bodyPr>
          <a:lstStyle/>
          <a:p>
            <a:pPr marL="0" indent="0">
              <a:buNone/>
            </a:pPr>
            <a:r>
              <a:rPr lang="en-US" sz="3600" u="sng" dirty="0" smtClean="0">
                <a:solidFill>
                  <a:schemeClr val="bg1"/>
                </a:solidFill>
              </a:rPr>
              <a:t>Interviews</a:t>
            </a:r>
          </a:p>
          <a:p>
            <a:pPr marL="57150" indent="0">
              <a:spcAft>
                <a:spcPts val="1200"/>
              </a:spcAft>
              <a:buNone/>
            </a:pPr>
            <a:r>
              <a:rPr lang="en-US" sz="3600" dirty="0" smtClean="0">
                <a:solidFill>
                  <a:schemeClr val="bg1"/>
                </a:solidFill>
              </a:rPr>
              <a:t>Spring 2014</a:t>
            </a:r>
          </a:p>
          <a:p>
            <a:pPr marL="57150" indent="0">
              <a:spcAft>
                <a:spcPts val="1200"/>
              </a:spcAft>
              <a:buNone/>
            </a:pPr>
            <a:r>
              <a:rPr lang="en-US" sz="3600" dirty="0" smtClean="0">
                <a:solidFill>
                  <a:schemeClr val="bg1"/>
                </a:solidFill>
              </a:rPr>
              <a:t>Pre- and post-course</a:t>
            </a:r>
          </a:p>
          <a:p>
            <a:pPr marL="0" indent="0">
              <a:buNone/>
            </a:pPr>
            <a:r>
              <a:rPr lang="en-US" sz="3600" dirty="0" smtClean="0"/>
              <a:t>Semi-structured</a:t>
            </a:r>
          </a:p>
          <a:p>
            <a:pPr marL="0" indent="0">
              <a:buNone/>
            </a:pPr>
            <a:r>
              <a:rPr lang="en-US" sz="3600" dirty="0"/>
              <a:t>	</a:t>
            </a:r>
            <a:r>
              <a:rPr lang="en-US" sz="3600" dirty="0" smtClean="0"/>
              <a:t>	Engineering  </a:t>
            </a:r>
            <a:r>
              <a:rPr lang="en-US" sz="3600" dirty="0"/>
              <a:t>or Artistic Identity</a:t>
            </a:r>
          </a:p>
          <a:p>
            <a:pPr marL="0" indent="0">
              <a:buNone/>
            </a:pPr>
            <a:r>
              <a:rPr lang="en-US" sz="3600" dirty="0"/>
              <a:t>		Collaborative Experiences</a:t>
            </a:r>
          </a:p>
          <a:p>
            <a:pPr marL="0" indent="0">
              <a:buNone/>
            </a:pPr>
            <a:r>
              <a:rPr lang="en-US" sz="3600" dirty="0"/>
              <a:t>		Expectations of the course (pre)</a:t>
            </a:r>
          </a:p>
          <a:p>
            <a:pPr marL="0" indent="0">
              <a:buNone/>
            </a:pPr>
            <a:r>
              <a:rPr lang="en-US" sz="3600" dirty="0"/>
              <a:t>		Were expectations met? (post)</a:t>
            </a:r>
          </a:p>
          <a:p>
            <a:pPr marL="57150" indent="0">
              <a:spcAft>
                <a:spcPts val="1200"/>
              </a:spcAft>
              <a:buNone/>
            </a:pPr>
            <a:endParaRPr lang="en-US" sz="3600" dirty="0" smtClean="0">
              <a:solidFill>
                <a:schemeClr val="bg1"/>
              </a:solidFill>
            </a:endParaRPr>
          </a:p>
          <a:p>
            <a:pPr marL="457200" lvl="1" indent="0">
              <a:spcAft>
                <a:spcPts val="1200"/>
              </a:spcAft>
              <a:buNone/>
            </a:pPr>
            <a:endParaRPr lang="en-US" sz="3200" dirty="0" smtClean="0">
              <a:solidFill>
                <a:schemeClr val="bg1"/>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11</a:t>
            </a:fld>
            <a:endParaRPr lang="en-US" dirty="0">
              <a:solidFill>
                <a:prstClr val="black">
                  <a:tint val="75000"/>
                </a:prstClr>
              </a:solidFill>
            </a:endParaRPr>
          </a:p>
        </p:txBody>
      </p:sp>
      <p:sp>
        <p:nvSpPr>
          <p:cNvPr id="6" name="TextBox 5"/>
          <p:cNvSpPr txBox="1"/>
          <p:nvPr/>
        </p:nvSpPr>
        <p:spPr>
          <a:xfrm>
            <a:off x="282170" y="6176409"/>
            <a:ext cx="8015229" cy="307777"/>
          </a:xfrm>
          <a:prstGeom prst="rect">
            <a:avLst/>
          </a:prstGeom>
          <a:noFill/>
        </p:spPr>
        <p:txBody>
          <a:bodyPr wrap="square" rtlCol="0">
            <a:spAutoFit/>
          </a:bodyPr>
          <a:lstStyle/>
          <a:p>
            <a:r>
              <a:rPr lang="en-US" sz="1400" dirty="0" smtClean="0">
                <a:solidFill>
                  <a:schemeClr val="bg1"/>
                </a:solidFill>
              </a:rPr>
              <a:t>Steven </a:t>
            </a:r>
            <a:r>
              <a:rPr lang="en-US" sz="1400" dirty="0">
                <a:solidFill>
                  <a:schemeClr val="bg1"/>
                </a:solidFill>
              </a:rPr>
              <a:t>Hendricks, Austin Edwards, Andrew Bornstein, Tyler Coffey, Matthew </a:t>
            </a:r>
            <a:r>
              <a:rPr lang="en-US" sz="1400" dirty="0" smtClean="0">
                <a:solidFill>
                  <a:schemeClr val="bg1"/>
                </a:solidFill>
              </a:rPr>
              <a:t>Phee (2011). </a:t>
            </a:r>
            <a:endParaRPr lang="en-US" sz="1400" dirty="0">
              <a:solidFill>
                <a:schemeClr val="bg1"/>
              </a:solidFill>
            </a:endParaRPr>
          </a:p>
        </p:txBody>
      </p:sp>
    </p:spTree>
    <p:extLst>
      <p:ext uri="{BB962C8B-B14F-4D97-AF65-F5344CB8AC3E}">
        <p14:creationId xmlns:p14="http://schemas.microsoft.com/office/powerpoint/2010/main" val="232783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1818"/>
          </a:xfrm>
        </p:spPr>
        <p:txBody>
          <a:bodyPr/>
          <a:lstStyle/>
          <a:p>
            <a:r>
              <a:rPr lang="en-US" dirty="0" smtClean="0">
                <a:solidFill>
                  <a:schemeClr val="bg1"/>
                </a:solidFill>
              </a:rPr>
              <a:t>Data Collection</a:t>
            </a:r>
            <a:endParaRPr lang="en-US" dirty="0">
              <a:solidFill>
                <a:schemeClr val="bg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30649869"/>
              </p:ext>
            </p:extLst>
          </p:nvPr>
        </p:nvGraphicFramePr>
        <p:xfrm>
          <a:off x="1143000" y="1572543"/>
          <a:ext cx="7010400" cy="3297408"/>
        </p:xfrm>
        <a:graphic>
          <a:graphicData uri="http://schemas.openxmlformats.org/drawingml/2006/table">
            <a:tbl>
              <a:tblPr firstRow="1" bandRow="1">
                <a:tableStyleId>{74C1A8A3-306A-4EB7-A6B1-4F7E0EB9C5D6}</a:tableStyleId>
              </a:tblPr>
              <a:tblGrid>
                <a:gridCol w="2336800"/>
                <a:gridCol w="2336800"/>
                <a:gridCol w="2336800"/>
              </a:tblGrid>
              <a:tr h="1295400">
                <a:tc>
                  <a:txBody>
                    <a:bodyPr/>
                    <a:lstStyle/>
                    <a:p>
                      <a:pPr algn="ctr"/>
                      <a:endParaRPr lang="en-US" sz="2400" b="1" dirty="0"/>
                    </a:p>
                  </a:txBody>
                  <a:tcPr anchor="ctr">
                    <a:solidFill>
                      <a:schemeClr val="accent5">
                        <a:lumMod val="75000"/>
                      </a:schemeClr>
                    </a:solidFill>
                  </a:tcPr>
                </a:tc>
                <a:tc>
                  <a:txBody>
                    <a:bodyPr/>
                    <a:lstStyle/>
                    <a:p>
                      <a:pPr algn="ctr"/>
                      <a:r>
                        <a:rPr lang="en-US" sz="2400" dirty="0" smtClean="0"/>
                        <a:t>Flow Vis  </a:t>
                      </a:r>
                      <a:r>
                        <a:rPr lang="en-US" sz="2400" b="0" dirty="0" smtClean="0"/>
                        <a:t>Spring</a:t>
                      </a:r>
                      <a:r>
                        <a:rPr lang="en-US" sz="2400" b="0" baseline="0" dirty="0" smtClean="0"/>
                        <a:t> </a:t>
                      </a:r>
                      <a:r>
                        <a:rPr lang="en-US" sz="2400" b="0" dirty="0" smtClean="0"/>
                        <a:t>2013</a:t>
                      </a:r>
                    </a:p>
                  </a:txBody>
                  <a:tcPr anchor="ctr">
                    <a:solidFill>
                      <a:schemeClr val="accent5">
                        <a:lumMod val="75000"/>
                      </a:schemeClr>
                    </a:solidFill>
                  </a:tcPr>
                </a:tc>
                <a:tc>
                  <a:txBody>
                    <a:bodyPr/>
                    <a:lstStyle/>
                    <a:p>
                      <a:pPr algn="ctr"/>
                      <a:r>
                        <a:rPr lang="en-US" sz="2400" dirty="0" smtClean="0"/>
                        <a:t>Flow Vis </a:t>
                      </a:r>
                      <a:r>
                        <a:rPr lang="en-US" sz="2400" b="0" dirty="0" smtClean="0"/>
                        <a:t>Spring 2014</a:t>
                      </a:r>
                    </a:p>
                  </a:txBody>
                  <a:tcPr anchor="ctr">
                    <a:solidFill>
                      <a:schemeClr val="accent5">
                        <a:lumMod val="75000"/>
                      </a:schemeClr>
                    </a:solidFill>
                  </a:tcPr>
                </a:tc>
              </a:tr>
              <a:tr h="1001004">
                <a:tc>
                  <a:txBody>
                    <a:bodyPr/>
                    <a:lstStyle/>
                    <a:p>
                      <a:pPr algn="ctr"/>
                      <a:r>
                        <a:rPr lang="en-US" sz="2400" b="1" dirty="0" smtClean="0">
                          <a:solidFill>
                            <a:schemeClr val="bg1"/>
                          </a:solidFill>
                        </a:rPr>
                        <a:t>Surveys</a:t>
                      </a:r>
                      <a:endParaRPr lang="en-US" sz="2400" b="1" dirty="0">
                        <a:solidFill>
                          <a:schemeClr val="bg1"/>
                        </a:solidFill>
                      </a:endParaRPr>
                    </a:p>
                  </a:txBody>
                  <a:tcPr anchor="ctr">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400" dirty="0" smtClean="0"/>
                        <a:t>33 (all)</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t>30 (</a:t>
                      </a:r>
                      <a:r>
                        <a:rPr lang="en-US" sz="2400" b="0" dirty="0" err="1" smtClean="0"/>
                        <a:t>eng</a:t>
                      </a:r>
                      <a:r>
                        <a:rPr lang="en-US" sz="2400" b="0" dirty="0" smtClean="0"/>
                        <a:t> only)</a:t>
                      </a:r>
                      <a:endParaRPr lang="en-US" sz="24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t>31 (all)</a:t>
                      </a:r>
                    </a:p>
                    <a:p>
                      <a:pPr algn="ctr"/>
                      <a:r>
                        <a:rPr lang="en-US" sz="2400" b="0" dirty="0" smtClean="0"/>
                        <a:t>26 (</a:t>
                      </a:r>
                      <a:r>
                        <a:rPr lang="en-US" sz="2400" b="0" dirty="0" err="1" smtClean="0"/>
                        <a:t>eng</a:t>
                      </a:r>
                      <a:r>
                        <a:rPr lang="en-US" sz="2400" b="0" dirty="0" smtClean="0"/>
                        <a:t> only)</a:t>
                      </a:r>
                      <a:endParaRPr lang="en-US" sz="2400" b="1" dirty="0"/>
                    </a:p>
                  </a:txBody>
                  <a:tcPr anchor="ctr">
                    <a:lnB w="12700" cap="flat" cmpd="sng" algn="ctr">
                      <a:solidFill>
                        <a:schemeClr val="tx1"/>
                      </a:solidFill>
                      <a:prstDash val="solid"/>
                      <a:round/>
                      <a:headEnd type="none" w="med" len="med"/>
                      <a:tailEnd type="none" w="med" len="med"/>
                    </a:lnB>
                    <a:solidFill>
                      <a:schemeClr val="bg1"/>
                    </a:solidFill>
                  </a:tcPr>
                </a:tc>
              </a:tr>
              <a:tr h="1001004">
                <a:tc>
                  <a:txBody>
                    <a:bodyPr/>
                    <a:lstStyle/>
                    <a:p>
                      <a:pPr algn="ctr"/>
                      <a:r>
                        <a:rPr lang="en-US" sz="2400" b="1" dirty="0" smtClean="0">
                          <a:solidFill>
                            <a:schemeClr val="bg1"/>
                          </a:solidFill>
                        </a:rPr>
                        <a:t>Interviews</a:t>
                      </a:r>
                      <a:endParaRPr lang="en-US" sz="2400" b="1" dirty="0">
                        <a:solidFill>
                          <a:schemeClr val="bg1"/>
                        </a:solidFill>
                      </a:endParaRPr>
                    </a:p>
                  </a:txBody>
                  <a:tcPr anchor="ctr">
                    <a:lnT w="12700" cap="flat" cmpd="sng" algn="ctr">
                      <a:solidFill>
                        <a:schemeClr val="tx1"/>
                      </a:solidFill>
                      <a:prstDash val="solid"/>
                      <a:round/>
                      <a:headEnd type="none" w="med" len="med"/>
                      <a:tailEnd type="none" w="med" len="med"/>
                    </a:lnT>
                    <a:solidFill>
                      <a:schemeClr val="accent5">
                        <a:lumMod val="75000"/>
                      </a:schemeClr>
                    </a:solidFill>
                  </a:tcPr>
                </a:tc>
                <a:tc>
                  <a:txBody>
                    <a:bodyPr/>
                    <a:lstStyle/>
                    <a:p>
                      <a:pPr algn="ctr"/>
                      <a:r>
                        <a:rPr lang="en-US" sz="2400" dirty="0" smtClean="0"/>
                        <a:t>--</a:t>
                      </a:r>
                      <a:endParaRPr lang="en-US" sz="2400" b="1"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dirty="0" smtClean="0"/>
                        <a:t>3</a:t>
                      </a:r>
                      <a:r>
                        <a:rPr lang="en-US" sz="2400" baseline="0" dirty="0" smtClean="0"/>
                        <a:t> (engineer)</a:t>
                      </a:r>
                    </a:p>
                    <a:p>
                      <a:pPr algn="ctr"/>
                      <a:r>
                        <a:rPr lang="en-US" sz="2400" baseline="0" dirty="0" smtClean="0"/>
                        <a:t>5 (art)</a:t>
                      </a:r>
                      <a:endParaRPr lang="en-US" sz="2400" b="1" dirty="0"/>
                    </a:p>
                  </a:txBody>
                  <a:tcPr anchor="ctr">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12</a:t>
            </a:fld>
            <a:endParaRPr lang="en-US" dirty="0">
              <a:solidFill>
                <a:prstClr val="black">
                  <a:tint val="75000"/>
                </a:prstClr>
              </a:solidFill>
            </a:endParaRPr>
          </a:p>
        </p:txBody>
      </p:sp>
      <p:sp>
        <p:nvSpPr>
          <p:cNvPr id="4" name="Rounded Rectangle 3"/>
          <p:cNvSpPr/>
          <p:nvPr/>
        </p:nvSpPr>
        <p:spPr>
          <a:xfrm>
            <a:off x="5943600" y="3886200"/>
            <a:ext cx="2209800" cy="990600"/>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40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12" y="990600"/>
            <a:ext cx="3351964" cy="502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General Positive Impacts</a:t>
            </a:r>
            <a:endParaRPr lang="en-US" dirty="0"/>
          </a:p>
        </p:txBody>
      </p:sp>
      <p:sp>
        <p:nvSpPr>
          <p:cNvPr id="3" name="Content Placeholder 2"/>
          <p:cNvSpPr>
            <a:spLocks noGrp="1"/>
          </p:cNvSpPr>
          <p:nvPr>
            <p:ph sz="half" idx="1"/>
          </p:nvPr>
        </p:nvSpPr>
        <p:spPr>
          <a:xfrm>
            <a:off x="4495800" y="1622407"/>
            <a:ext cx="4038600" cy="4525963"/>
          </a:xfrm>
        </p:spPr>
        <p:txBody>
          <a:bodyPr/>
          <a:lstStyle/>
          <a:p>
            <a:pPr marL="0" indent="0">
              <a:spcAft>
                <a:spcPts val="1200"/>
              </a:spcAft>
              <a:buNone/>
            </a:pPr>
            <a:r>
              <a:rPr lang="en-US" dirty="0" smtClean="0"/>
              <a:t>Teamwork fostered Mutual Respect</a:t>
            </a:r>
          </a:p>
          <a:p>
            <a:pPr marL="0" indent="0">
              <a:spcAft>
                <a:spcPts val="1200"/>
              </a:spcAft>
              <a:buNone/>
            </a:pPr>
            <a:r>
              <a:rPr lang="en-US" dirty="0" smtClean="0"/>
              <a:t>Paper required Reflection, deeper conceptual understanding</a:t>
            </a:r>
          </a:p>
          <a:p>
            <a:pPr marL="0" indent="0">
              <a:spcAft>
                <a:spcPts val="1200"/>
              </a:spcAft>
              <a:buNone/>
            </a:pPr>
            <a:r>
              <a:rPr lang="en-US" dirty="0" smtClean="0"/>
              <a:t>Expanded Perception in both Engineers and Artists</a:t>
            </a:r>
          </a:p>
          <a:p>
            <a:pPr marL="0" indent="0">
              <a:spcAft>
                <a:spcPts val="1200"/>
              </a:spcAft>
              <a:buNone/>
            </a:pPr>
            <a:endParaRPr lang="en-US" dirty="0" smtClean="0"/>
          </a:p>
          <a:p>
            <a:pPr>
              <a:spcAft>
                <a:spcPts val="1200"/>
              </a:spcAft>
            </a:pP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13</a:t>
            </a:fld>
            <a:endParaRPr lang="en-US" dirty="0"/>
          </a:p>
        </p:txBody>
      </p:sp>
      <p:sp>
        <p:nvSpPr>
          <p:cNvPr id="6" name="TextBox 5"/>
          <p:cNvSpPr txBox="1"/>
          <p:nvPr/>
        </p:nvSpPr>
        <p:spPr>
          <a:xfrm>
            <a:off x="324512" y="6188066"/>
            <a:ext cx="3467578" cy="523220"/>
          </a:xfrm>
          <a:prstGeom prst="rect">
            <a:avLst/>
          </a:prstGeom>
          <a:noFill/>
        </p:spPr>
        <p:txBody>
          <a:bodyPr wrap="square" rtlCol="0">
            <a:spAutoFit/>
          </a:bodyPr>
          <a:lstStyle/>
          <a:p>
            <a:r>
              <a:rPr lang="en-US" sz="1400" dirty="0" smtClean="0">
                <a:solidFill>
                  <a:schemeClr val="bg1"/>
                </a:solidFill>
              </a:rPr>
              <a:t>Amanda </a:t>
            </a:r>
            <a:r>
              <a:rPr lang="en-US" sz="1400" dirty="0">
                <a:solidFill>
                  <a:schemeClr val="bg1"/>
                </a:solidFill>
              </a:rPr>
              <a:t>Barnes (2007</a:t>
            </a:r>
            <a:r>
              <a:rPr lang="en-US" sz="1400" dirty="0" smtClean="0">
                <a:solidFill>
                  <a:schemeClr val="bg1"/>
                </a:solidFill>
              </a:rPr>
              <a:t>). </a:t>
            </a:r>
            <a:r>
              <a:rPr lang="en-US" sz="1400" dirty="0">
                <a:solidFill>
                  <a:schemeClr val="bg1"/>
                </a:solidFill>
              </a:rPr>
              <a:t>Impact crater </a:t>
            </a:r>
            <a:r>
              <a:rPr lang="en-US" sz="1400" dirty="0" smtClean="0">
                <a:solidFill>
                  <a:schemeClr val="bg1"/>
                </a:solidFill>
              </a:rPr>
              <a:t/>
            </a:r>
            <a:br>
              <a:rPr lang="en-US" sz="1400" dirty="0" smtClean="0">
                <a:solidFill>
                  <a:schemeClr val="bg1"/>
                </a:solidFill>
              </a:rPr>
            </a:br>
            <a:r>
              <a:rPr lang="en-US" sz="1400" dirty="0" smtClean="0">
                <a:solidFill>
                  <a:schemeClr val="bg1"/>
                </a:solidFill>
              </a:rPr>
              <a:t>from </a:t>
            </a:r>
            <a:r>
              <a:rPr lang="en-US" sz="1400" dirty="0">
                <a:solidFill>
                  <a:schemeClr val="bg1"/>
                </a:solidFill>
              </a:rPr>
              <a:t>a droplet of blue food dye into milk. </a:t>
            </a:r>
          </a:p>
        </p:txBody>
      </p:sp>
    </p:spTree>
    <p:extLst>
      <p:ext uri="{BB962C8B-B14F-4D97-AF65-F5344CB8AC3E}">
        <p14:creationId xmlns:p14="http://schemas.microsoft.com/office/powerpoint/2010/main" val="34154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1143000"/>
          </a:xfrm>
        </p:spPr>
        <p:txBody>
          <a:bodyPr>
            <a:noAutofit/>
          </a:bodyPr>
          <a:lstStyle/>
          <a:p>
            <a:pPr marL="0" lvl="0" indent="0" algn="r"/>
            <a:r>
              <a:rPr lang="x-none" sz="2800"/>
              <a:t>I learned to investigate texturally … It’s right under your nose, bubbles in the dishwasher, water under your feet by the creek… it opened up a more microscopic kind of beauty</a:t>
            </a:r>
            <a:r>
              <a:rPr lang="x-none" sz="2800" smtClean="0"/>
              <a:t>.</a:t>
            </a:r>
            <a:r>
              <a:rPr lang="en-US" sz="2800" dirty="0" smtClean="0"/>
              <a:t> 			</a:t>
            </a:r>
            <a:r>
              <a:rPr lang="x-none" sz="2800" smtClean="0"/>
              <a:t> </a:t>
            </a:r>
            <a:r>
              <a:rPr lang="x-none" sz="2800"/>
              <a:t>–Art student (Sub 16, int 2)</a:t>
            </a:r>
            <a:endParaRPr lang="en-US" sz="28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351065"/>
            <a:ext cx="6858000" cy="4476750"/>
          </a:xfrm>
        </p:spPr>
      </p:pic>
      <p:sp>
        <p:nvSpPr>
          <p:cNvPr id="5" name="Slide Number Placeholder 4"/>
          <p:cNvSpPr>
            <a:spLocks noGrp="1"/>
          </p:cNvSpPr>
          <p:nvPr>
            <p:ph type="sldNum" sz="quarter" idx="12"/>
          </p:nvPr>
        </p:nvSpPr>
        <p:spPr/>
        <p:txBody>
          <a:bodyPr/>
          <a:lstStyle/>
          <a:p>
            <a:fld id="{5744759D-0EFF-4FB2-9CCE-04E00944F0FE}" type="slidenum">
              <a:rPr lang="en-US" smtClean="0"/>
              <a:pPr/>
              <a:t>14</a:t>
            </a:fld>
            <a:endParaRPr lang="en-US" dirty="0"/>
          </a:p>
        </p:txBody>
      </p:sp>
      <p:sp>
        <p:nvSpPr>
          <p:cNvPr id="9" name="TextBox 8"/>
          <p:cNvSpPr txBox="1"/>
          <p:nvPr/>
        </p:nvSpPr>
        <p:spPr>
          <a:xfrm>
            <a:off x="1219200" y="6458483"/>
            <a:ext cx="4343400" cy="369332"/>
          </a:xfrm>
          <a:prstGeom prst="rect">
            <a:avLst/>
          </a:prstGeom>
          <a:noFill/>
        </p:spPr>
        <p:txBody>
          <a:bodyPr wrap="square" rtlCol="0">
            <a:spAutoFit/>
          </a:bodyPr>
          <a:lstStyle/>
          <a:p>
            <a:r>
              <a:rPr lang="en-US" dirty="0">
                <a:solidFill>
                  <a:schemeClr val="bg1"/>
                </a:solidFill>
              </a:rPr>
              <a:t>Clay Corbett, Sarah </a:t>
            </a:r>
            <a:r>
              <a:rPr lang="en-US" dirty="0" smtClean="0">
                <a:solidFill>
                  <a:schemeClr val="bg1"/>
                </a:solidFill>
              </a:rPr>
              <a:t>Robinson (2004)</a:t>
            </a:r>
            <a:endParaRPr lang="en-US" dirty="0">
              <a:solidFill>
                <a:schemeClr val="bg1"/>
              </a:solidFill>
            </a:endParaRPr>
          </a:p>
        </p:txBody>
      </p:sp>
    </p:spTree>
    <p:extLst>
      <p:ext uri="{BB962C8B-B14F-4D97-AF65-F5344CB8AC3E}">
        <p14:creationId xmlns:p14="http://schemas.microsoft.com/office/powerpoint/2010/main" val="3406338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our engineers act like artists?</a:t>
            </a:r>
            <a:endParaRPr lang="en-US" dirty="0"/>
          </a:p>
        </p:txBody>
      </p:sp>
      <p:sp>
        <p:nvSpPr>
          <p:cNvPr id="3" name="Content Placeholder 2"/>
          <p:cNvSpPr>
            <a:spLocks noGrp="1"/>
          </p:cNvSpPr>
          <p:nvPr>
            <p:ph sz="half" idx="1"/>
          </p:nvPr>
        </p:nvSpPr>
        <p:spPr/>
        <p:txBody>
          <a:bodyPr>
            <a:normAutofit fontScale="92500" lnSpcReduction="10000"/>
          </a:bodyPr>
          <a:lstStyle/>
          <a:p>
            <a:pPr marL="0" lvl="0" indent="0">
              <a:buNone/>
            </a:pPr>
            <a:r>
              <a:rPr lang="x-none" sz="2400" smtClean="0"/>
              <a:t>One </a:t>
            </a:r>
            <a:r>
              <a:rPr lang="x-none" sz="2400"/>
              <a:t>of my projects, I noticed I can do this </a:t>
            </a:r>
            <a:r>
              <a:rPr lang="en-US" sz="2400" dirty="0" smtClean="0"/>
              <a:t>[post processing] </a:t>
            </a:r>
            <a:r>
              <a:rPr lang="x-none" sz="2400" smtClean="0"/>
              <a:t>and </a:t>
            </a:r>
            <a:r>
              <a:rPr lang="x-none" sz="2400"/>
              <a:t>it will look much more interesting</a:t>
            </a:r>
            <a:r>
              <a:rPr lang="en-US" sz="2400" dirty="0"/>
              <a:t>.</a:t>
            </a:r>
            <a:r>
              <a:rPr lang="x-none" sz="2400"/>
              <a:t> I spent three times as long. I didn’t even know it. </a:t>
            </a:r>
            <a:endParaRPr lang="en-US" sz="2400" dirty="0" smtClean="0"/>
          </a:p>
          <a:p>
            <a:pPr marL="0" lvl="0" indent="0" algn="r">
              <a:buNone/>
            </a:pPr>
            <a:r>
              <a:rPr lang="x-none" sz="2400" smtClean="0"/>
              <a:t>–</a:t>
            </a:r>
            <a:r>
              <a:rPr lang="x-none" sz="2400"/>
              <a:t>Eng</a:t>
            </a:r>
            <a:r>
              <a:rPr lang="en-US" sz="2400" dirty="0"/>
              <a:t>.</a:t>
            </a:r>
            <a:r>
              <a:rPr lang="x-none" sz="2400"/>
              <a:t> student (Sub 03, int 2</a:t>
            </a:r>
            <a:r>
              <a:rPr lang="x-none" sz="2400" smtClean="0"/>
              <a:t>)</a:t>
            </a:r>
            <a:endParaRPr lang="en-US" sz="2400" dirty="0" smtClean="0"/>
          </a:p>
          <a:p>
            <a:pPr marL="0" lvl="0" indent="0" algn="r">
              <a:buNone/>
            </a:pPr>
            <a:endParaRPr lang="en-US" sz="2400" dirty="0" smtClean="0"/>
          </a:p>
          <a:p>
            <a:pPr marL="0" indent="0">
              <a:buNone/>
            </a:pPr>
            <a:r>
              <a:rPr lang="en-US" sz="2400" dirty="0"/>
              <a:t>I started to push myself toward no editing or post processing of the images... be a purist and take a photograph that is all settings, and don’t do anything after that</a:t>
            </a:r>
            <a:r>
              <a:rPr lang="en-US" sz="2400" dirty="0" smtClean="0"/>
              <a:t>.</a:t>
            </a:r>
          </a:p>
          <a:p>
            <a:pPr marL="0" indent="0" algn="r">
              <a:buNone/>
            </a:pPr>
            <a:r>
              <a:rPr lang="en-US" sz="2400" dirty="0" smtClean="0"/>
              <a:t>–Eng. student (Sub 09 </a:t>
            </a:r>
            <a:r>
              <a:rPr lang="en-US" sz="2400" dirty="0" err="1"/>
              <a:t>int</a:t>
            </a:r>
            <a:r>
              <a:rPr lang="en-US" sz="2400" dirty="0"/>
              <a:t> </a:t>
            </a:r>
            <a:r>
              <a:rPr lang="en-US" sz="2400" dirty="0" smtClean="0"/>
              <a:t>2)</a:t>
            </a:r>
            <a:endParaRPr lang="en-US" sz="2400" dirty="0"/>
          </a:p>
          <a:p>
            <a:pPr marL="0" lvl="0" indent="0" algn="r">
              <a:buNone/>
            </a:pPr>
            <a:endParaRPr lang="en-US" sz="2400" dirty="0"/>
          </a:p>
        </p:txBody>
      </p:sp>
      <p:sp>
        <p:nvSpPr>
          <p:cNvPr id="8" name="Content Placeholder 7"/>
          <p:cNvSpPr>
            <a:spLocks noGrp="1"/>
          </p:cNvSpPr>
          <p:nvPr>
            <p:ph sz="half" idx="2"/>
          </p:nvPr>
        </p:nvSpPr>
        <p:spPr/>
        <p:txBody>
          <a:bodyPr>
            <a:normAutofit fontScale="92500" lnSpcReduction="10000"/>
          </a:bodyPr>
          <a:lstStyle/>
          <a:p>
            <a:endParaRPr lang="en-US"/>
          </a:p>
        </p:txBody>
      </p:sp>
      <p:sp>
        <p:nvSpPr>
          <p:cNvPr id="4" name="Slide Number Placeholder 3"/>
          <p:cNvSpPr>
            <a:spLocks noGrp="1"/>
          </p:cNvSpPr>
          <p:nvPr>
            <p:ph type="sldNum" sz="quarter" idx="12"/>
          </p:nvPr>
        </p:nvSpPr>
        <p:spPr/>
        <p:txBody>
          <a:bodyPr/>
          <a:lstStyle/>
          <a:p>
            <a:fld id="{5744759D-0EFF-4FB2-9CCE-04E00944F0FE}" type="slidenum">
              <a:rPr lang="en-US" smtClean="0"/>
              <a:pPr/>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199" y="1338208"/>
            <a:ext cx="3716979" cy="24717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3962400"/>
            <a:ext cx="3581400" cy="2686050"/>
          </a:xfrm>
          <a:prstGeom prst="rect">
            <a:avLst/>
          </a:prstGeom>
        </p:spPr>
      </p:pic>
      <p:sp>
        <p:nvSpPr>
          <p:cNvPr id="9" name="TextBox 8"/>
          <p:cNvSpPr txBox="1"/>
          <p:nvPr/>
        </p:nvSpPr>
        <p:spPr>
          <a:xfrm>
            <a:off x="6705600" y="3581400"/>
            <a:ext cx="2057400" cy="307777"/>
          </a:xfrm>
          <a:prstGeom prst="rect">
            <a:avLst/>
          </a:prstGeom>
          <a:noFill/>
        </p:spPr>
        <p:txBody>
          <a:bodyPr wrap="square" rtlCol="0">
            <a:spAutoFit/>
          </a:bodyPr>
          <a:lstStyle/>
          <a:p>
            <a:pPr algn="r"/>
            <a:r>
              <a:rPr lang="en-US" sz="1400" dirty="0" smtClean="0">
                <a:solidFill>
                  <a:schemeClr val="bg1"/>
                </a:solidFill>
              </a:rPr>
              <a:t>Jake </a:t>
            </a:r>
            <a:r>
              <a:rPr lang="en-US" sz="1400" dirty="0" err="1" smtClean="0">
                <a:solidFill>
                  <a:schemeClr val="bg1"/>
                </a:solidFill>
              </a:rPr>
              <a:t>Anderegg</a:t>
            </a:r>
            <a:r>
              <a:rPr lang="en-US" sz="1400" dirty="0" smtClean="0">
                <a:solidFill>
                  <a:schemeClr val="bg1"/>
                </a:solidFill>
              </a:rPr>
              <a:t> 2012</a:t>
            </a:r>
            <a:endParaRPr lang="en-US" sz="1400" dirty="0">
              <a:solidFill>
                <a:schemeClr val="bg1"/>
              </a:solidFill>
            </a:endParaRPr>
          </a:p>
        </p:txBody>
      </p:sp>
      <p:sp>
        <p:nvSpPr>
          <p:cNvPr id="11" name="TextBox 10"/>
          <p:cNvSpPr txBox="1"/>
          <p:nvPr/>
        </p:nvSpPr>
        <p:spPr>
          <a:xfrm>
            <a:off x="5943600" y="6306889"/>
            <a:ext cx="2285999" cy="307777"/>
          </a:xfrm>
          <a:prstGeom prst="rect">
            <a:avLst/>
          </a:prstGeom>
          <a:noFill/>
        </p:spPr>
        <p:txBody>
          <a:bodyPr wrap="square" rtlCol="0">
            <a:spAutoFit/>
          </a:bodyPr>
          <a:lstStyle/>
          <a:p>
            <a:pPr algn="r"/>
            <a:r>
              <a:rPr lang="en-US" sz="1400" dirty="0" smtClean="0"/>
              <a:t>Devin </a:t>
            </a:r>
            <a:r>
              <a:rPr lang="en-US" sz="1400" dirty="0" err="1" smtClean="0"/>
              <a:t>Ohmart</a:t>
            </a:r>
            <a:r>
              <a:rPr lang="en-US" sz="1400" dirty="0" smtClean="0"/>
              <a:t> 2012</a:t>
            </a:r>
            <a:endParaRPr lang="en-US" sz="1400" dirty="0"/>
          </a:p>
        </p:txBody>
      </p:sp>
    </p:spTree>
    <p:extLst>
      <p:ext uri="{BB962C8B-B14F-4D97-AF65-F5344CB8AC3E}">
        <p14:creationId xmlns:p14="http://schemas.microsoft.com/office/powerpoint/2010/main" val="350018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44" y="0"/>
            <a:ext cx="8801711" cy="6858000"/>
          </a:xfrm>
          <a:prstGeom prst="rect">
            <a:avLst/>
          </a:prstGeom>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Do our artists act like engineers? </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lvl="0" indent="0">
              <a:buNone/>
            </a:pPr>
            <a:r>
              <a:rPr lang="x-none" sz="4000" b="1">
                <a:solidFill>
                  <a:schemeClr val="tx1"/>
                </a:solidFill>
              </a:rPr>
              <a:t>[</a:t>
            </a:r>
            <a:r>
              <a:rPr lang="en-US" sz="4000" b="1" dirty="0">
                <a:solidFill>
                  <a:schemeClr val="tx1"/>
                </a:solidFill>
              </a:rPr>
              <a:t>E</a:t>
            </a:r>
            <a:r>
              <a:rPr lang="x-none" sz="4000" b="1">
                <a:solidFill>
                  <a:schemeClr val="tx1"/>
                </a:solidFill>
              </a:rPr>
              <a:t>xperimental film] is such a lofty term and it’s used a lot, [but] here we were truly experimenting, which is the most beautiful part about it. You are producing something through experiment. </a:t>
            </a:r>
            <a:endParaRPr lang="en-US" sz="4000" b="1" dirty="0">
              <a:solidFill>
                <a:schemeClr val="tx1"/>
              </a:solidFill>
            </a:endParaRPr>
          </a:p>
          <a:p>
            <a:pPr marL="0" lvl="0" indent="0" algn="r">
              <a:buNone/>
            </a:pPr>
            <a:r>
              <a:rPr lang="x-none" sz="4000" b="1">
                <a:solidFill>
                  <a:schemeClr val="tx1"/>
                </a:solidFill>
              </a:rPr>
              <a:t>–Art student (Sub 16, int 1)</a:t>
            </a:r>
            <a:endParaRPr lang="en-US" sz="4000" b="1" dirty="0">
              <a:solidFill>
                <a:schemeClr val="tx1"/>
              </a:solidFill>
            </a:endParaRPr>
          </a:p>
          <a:p>
            <a:pPr marL="0" indent="0">
              <a:buNone/>
            </a:pPr>
            <a:endParaRPr lang="en-US" sz="4000" b="1" dirty="0">
              <a:solidFill>
                <a:schemeClr val="tx1"/>
              </a:solidFill>
            </a:endParaRPr>
          </a:p>
          <a:p>
            <a:pPr marL="0" indent="0">
              <a:buNone/>
            </a:pPr>
            <a:endParaRPr lang="en-US" sz="4000" b="1" dirty="0">
              <a:solidFill>
                <a:schemeClr val="tx1"/>
              </a:solidFill>
            </a:endParaRPr>
          </a:p>
        </p:txBody>
      </p:sp>
      <p:sp>
        <p:nvSpPr>
          <p:cNvPr id="4" name="Slide Number Placeholder 3"/>
          <p:cNvSpPr>
            <a:spLocks noGrp="1"/>
          </p:cNvSpPr>
          <p:nvPr>
            <p:ph type="sldNum" sz="quarter" idx="12"/>
          </p:nvPr>
        </p:nvSpPr>
        <p:spPr/>
        <p:txBody>
          <a:bodyPr/>
          <a:lstStyle/>
          <a:p>
            <a:fld id="{5744759D-0EFF-4FB2-9CCE-04E00944F0FE}" type="slidenum">
              <a:rPr lang="en-US" smtClean="0"/>
              <a:pPr/>
              <a:t>16</a:t>
            </a:fld>
            <a:endParaRPr lang="en-US" dirty="0"/>
          </a:p>
        </p:txBody>
      </p:sp>
      <p:sp>
        <p:nvSpPr>
          <p:cNvPr id="6" name="TextBox 5"/>
          <p:cNvSpPr txBox="1"/>
          <p:nvPr/>
        </p:nvSpPr>
        <p:spPr>
          <a:xfrm>
            <a:off x="171144" y="6488668"/>
            <a:ext cx="7010400" cy="276999"/>
          </a:xfrm>
          <a:prstGeom prst="rect">
            <a:avLst/>
          </a:prstGeom>
          <a:noFill/>
        </p:spPr>
        <p:txBody>
          <a:bodyPr wrap="square" rtlCol="0">
            <a:spAutoFit/>
          </a:bodyPr>
          <a:lstStyle/>
          <a:p>
            <a:r>
              <a:rPr lang="en-US" sz="1200" dirty="0" smtClean="0"/>
              <a:t>Laurel Swift, Kari </a:t>
            </a:r>
            <a:r>
              <a:rPr lang="en-US" sz="1200" dirty="0" err="1" smtClean="0"/>
              <a:t>Hausmann</a:t>
            </a:r>
            <a:r>
              <a:rPr lang="en-US" sz="1200" dirty="0" smtClean="0"/>
              <a:t>, Josh </a:t>
            </a:r>
            <a:r>
              <a:rPr lang="en-US" sz="1200" dirty="0" err="1" smtClean="0"/>
              <a:t>Grages</a:t>
            </a:r>
            <a:r>
              <a:rPr lang="en-US" sz="1200" dirty="0" smtClean="0"/>
              <a:t> (2004) </a:t>
            </a:r>
            <a:endParaRPr lang="en-US" sz="1200" dirty="0"/>
          </a:p>
        </p:txBody>
      </p:sp>
    </p:spTree>
    <p:extLst>
      <p:ext uri="{BB962C8B-B14F-4D97-AF65-F5344CB8AC3E}">
        <p14:creationId xmlns:p14="http://schemas.microsoft.com/office/powerpoint/2010/main" val="250670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93688"/>
            <a:ext cx="8229600" cy="4832475"/>
          </a:xfrm>
        </p:spPr>
        <p:txBody>
          <a:bodyPr>
            <a:normAutofit/>
          </a:bodyPr>
          <a:lstStyle/>
          <a:p>
            <a:pPr marL="0" lvl="0" indent="0">
              <a:buNone/>
            </a:pPr>
            <a:r>
              <a:rPr lang="en-US" i="1" dirty="0" smtClean="0">
                <a:solidFill>
                  <a:schemeClr val="accent5"/>
                </a:solidFill>
              </a:rPr>
              <a:t>Allows for their choice of application</a:t>
            </a:r>
          </a:p>
          <a:p>
            <a:pPr marL="0" lvl="0" indent="0">
              <a:buNone/>
            </a:pPr>
            <a:endParaRPr lang="en-US" dirty="0"/>
          </a:p>
          <a:p>
            <a:pPr marL="0" lvl="0" indent="0">
              <a:buNone/>
            </a:pPr>
            <a:r>
              <a:rPr lang="x-none" smtClean="0"/>
              <a:t>[</a:t>
            </a:r>
            <a:r>
              <a:rPr lang="x-none"/>
              <a:t>Flow Vis] is like Fluids 2. Now that you know the basics, you can apply them to making cool artistic pictures. </a:t>
            </a:r>
            <a:endParaRPr lang="en-US" dirty="0"/>
          </a:p>
          <a:p>
            <a:pPr marL="0" lvl="0" indent="0" algn="r">
              <a:buNone/>
            </a:pPr>
            <a:r>
              <a:rPr lang="x-none" smtClean="0"/>
              <a:t> </a:t>
            </a:r>
            <a:r>
              <a:rPr lang="x-none"/>
              <a:t>– Eng. student (Sub 01,  int 1</a:t>
            </a:r>
            <a:r>
              <a:rPr lang="x-none" smtClean="0"/>
              <a:t>)</a:t>
            </a:r>
            <a:endParaRPr lang="en-US" dirty="0" smtClean="0"/>
          </a:p>
          <a:p>
            <a:pPr marL="0" lvl="0" indent="0">
              <a:buNone/>
            </a:pPr>
            <a:endParaRPr lang="en-US" dirty="0"/>
          </a:p>
          <a:p>
            <a:pPr marL="0" lvl="0" indent="0">
              <a:buNone/>
            </a:pPr>
            <a:endParaRPr lang="en-US" dirty="0" smtClean="0"/>
          </a:p>
          <a:p>
            <a:pPr marL="0" lv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17</a:t>
            </a:fld>
            <a:endParaRPr lang="en-US" dirty="0"/>
          </a:p>
        </p:txBody>
      </p:sp>
      <p:sp>
        <p:nvSpPr>
          <p:cNvPr id="6" name="Title 1"/>
          <p:cNvSpPr txBox="1">
            <a:spLocks/>
          </p:cNvSpPr>
          <p:nvPr/>
        </p:nvSpPr>
        <p:spPr>
          <a:xfrm>
            <a:off x="457200" y="0"/>
            <a:ext cx="8229600" cy="12936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Influence from Aesthetics</a:t>
            </a:r>
          </a:p>
        </p:txBody>
      </p:sp>
    </p:spTree>
    <p:extLst>
      <p:ext uri="{BB962C8B-B14F-4D97-AF65-F5344CB8AC3E}">
        <p14:creationId xmlns:p14="http://schemas.microsoft.com/office/powerpoint/2010/main" val="2048876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93688"/>
            <a:ext cx="8229600" cy="4832475"/>
          </a:xfrm>
        </p:spPr>
        <p:txBody>
          <a:bodyPr>
            <a:normAutofit/>
          </a:bodyPr>
          <a:lstStyle/>
          <a:p>
            <a:pPr marL="0" lvl="0" indent="0">
              <a:buNone/>
            </a:pPr>
            <a:r>
              <a:rPr lang="en-US" i="1" dirty="0" smtClean="0">
                <a:solidFill>
                  <a:schemeClr val="accent5">
                    <a:lumMod val="60000"/>
                    <a:lumOff val="40000"/>
                  </a:schemeClr>
                </a:solidFill>
              </a:rPr>
              <a:t>Allows for their choice of application.</a:t>
            </a:r>
          </a:p>
          <a:p>
            <a:pPr marL="0" lvl="0" indent="0">
              <a:buNone/>
            </a:pPr>
            <a:r>
              <a:rPr lang="en-US" i="1" dirty="0" smtClean="0">
                <a:solidFill>
                  <a:schemeClr val="accent5"/>
                </a:solidFill>
              </a:rPr>
              <a:t>That choice means they can explore what they prefer; they are motivated to pursue their own vision.</a:t>
            </a:r>
          </a:p>
          <a:p>
            <a:pPr marL="0" lvl="0" indent="0">
              <a:buNone/>
            </a:pPr>
            <a:endParaRPr lang="en-US" i="1" dirty="0" smtClean="0">
              <a:solidFill>
                <a:schemeClr val="accent5"/>
              </a:solidFill>
            </a:endParaRPr>
          </a:p>
          <a:p>
            <a:pPr marL="0" lvl="0" indent="0">
              <a:buNone/>
            </a:pPr>
            <a:endParaRPr lang="en-US" dirty="0"/>
          </a:p>
          <a:p>
            <a:pPr marL="0" lv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18</a:t>
            </a:fld>
            <a:endParaRPr lang="en-US" dirty="0"/>
          </a:p>
        </p:txBody>
      </p:sp>
      <p:sp>
        <p:nvSpPr>
          <p:cNvPr id="6" name="Title 1"/>
          <p:cNvSpPr txBox="1">
            <a:spLocks/>
          </p:cNvSpPr>
          <p:nvPr/>
        </p:nvSpPr>
        <p:spPr>
          <a:xfrm>
            <a:off x="457200" y="0"/>
            <a:ext cx="8229600" cy="12936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Influence from Aesthetics</a:t>
            </a:r>
          </a:p>
        </p:txBody>
      </p:sp>
    </p:spTree>
    <p:extLst>
      <p:ext uri="{BB962C8B-B14F-4D97-AF65-F5344CB8AC3E}">
        <p14:creationId xmlns:p14="http://schemas.microsoft.com/office/powerpoint/2010/main" val="3629868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93688"/>
            <a:ext cx="8229600" cy="4832475"/>
          </a:xfrm>
        </p:spPr>
        <p:txBody>
          <a:bodyPr>
            <a:normAutofit/>
          </a:bodyPr>
          <a:lstStyle/>
          <a:p>
            <a:pPr marL="0" lvl="0" indent="0">
              <a:buNone/>
            </a:pPr>
            <a:r>
              <a:rPr lang="en-US" i="1" dirty="0" smtClean="0">
                <a:solidFill>
                  <a:schemeClr val="accent5">
                    <a:lumMod val="60000"/>
                    <a:lumOff val="40000"/>
                  </a:schemeClr>
                </a:solidFill>
              </a:rPr>
              <a:t>Allows for their choice of application.</a:t>
            </a:r>
          </a:p>
          <a:p>
            <a:pPr marL="0" lvl="0" indent="0">
              <a:buNone/>
            </a:pPr>
            <a:r>
              <a:rPr lang="en-US" i="1" dirty="0" smtClean="0">
                <a:solidFill>
                  <a:schemeClr val="accent5">
                    <a:lumMod val="60000"/>
                    <a:lumOff val="40000"/>
                  </a:schemeClr>
                </a:solidFill>
              </a:rPr>
              <a:t>That choice means they can explore what they prefer; they are motivated to pursue their own vision.</a:t>
            </a:r>
          </a:p>
          <a:p>
            <a:pPr marL="0" lvl="0" indent="0">
              <a:buNone/>
            </a:pPr>
            <a:r>
              <a:rPr lang="en-US" i="1" dirty="0" smtClean="0">
                <a:solidFill>
                  <a:schemeClr val="accent5"/>
                </a:solidFill>
              </a:rPr>
              <a:t>Aesthetic goals have multiple solutions.</a:t>
            </a:r>
          </a:p>
          <a:p>
            <a:pPr marL="0" lvl="0" indent="0">
              <a:buNone/>
            </a:pPr>
            <a:endParaRPr lang="en-US" dirty="0"/>
          </a:p>
          <a:p>
            <a:pPr marL="0" lv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19</a:t>
            </a:fld>
            <a:endParaRPr lang="en-US" dirty="0"/>
          </a:p>
        </p:txBody>
      </p:sp>
      <p:sp>
        <p:nvSpPr>
          <p:cNvPr id="6" name="Title 1"/>
          <p:cNvSpPr txBox="1">
            <a:spLocks/>
          </p:cNvSpPr>
          <p:nvPr/>
        </p:nvSpPr>
        <p:spPr>
          <a:xfrm>
            <a:off x="457200" y="0"/>
            <a:ext cx="8229600" cy="12936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Influence from Aesthetics</a:t>
            </a:r>
          </a:p>
        </p:txBody>
      </p:sp>
    </p:spTree>
    <p:extLst>
      <p:ext uri="{BB962C8B-B14F-4D97-AF65-F5344CB8AC3E}">
        <p14:creationId xmlns:p14="http://schemas.microsoft.com/office/powerpoint/2010/main" val="2370608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315" y="0"/>
            <a:ext cx="7131369"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Flow Visualization</a:t>
            </a:r>
            <a:endParaRPr lang="en-US" dirty="0">
              <a:solidFill>
                <a:schemeClr val="bg1"/>
              </a:solidFill>
            </a:endParaRPr>
          </a:p>
        </p:txBody>
      </p:sp>
      <p:sp>
        <p:nvSpPr>
          <p:cNvPr id="3" name="Content Placeholder 2"/>
          <p:cNvSpPr>
            <a:spLocks noGrp="1"/>
          </p:cNvSpPr>
          <p:nvPr>
            <p:ph idx="1"/>
          </p:nvPr>
        </p:nvSpPr>
        <p:spPr>
          <a:xfrm>
            <a:off x="1006315" y="1676400"/>
            <a:ext cx="7131369" cy="4449763"/>
          </a:xfrm>
        </p:spPr>
        <p:txBody>
          <a:bodyPr/>
          <a:lstStyle/>
          <a:p>
            <a:pPr marL="0" indent="0">
              <a:spcAft>
                <a:spcPts val="600"/>
              </a:spcAft>
              <a:buClr>
                <a:schemeClr val="bg1"/>
              </a:buClr>
              <a:buNone/>
            </a:pPr>
            <a:r>
              <a:rPr lang="en-US" dirty="0" smtClean="0">
                <a:solidFill>
                  <a:schemeClr val="bg1"/>
                </a:solidFill>
              </a:rPr>
              <a:t>3-credit Technical Elective</a:t>
            </a:r>
          </a:p>
          <a:p>
            <a:pPr marL="0" indent="0">
              <a:spcAft>
                <a:spcPts val="600"/>
              </a:spcAft>
              <a:buClr>
                <a:schemeClr val="bg1"/>
              </a:buClr>
              <a:buNone/>
            </a:pPr>
            <a:r>
              <a:rPr lang="en-US" dirty="0" smtClean="0">
                <a:solidFill>
                  <a:schemeClr val="bg1"/>
                </a:solidFill>
              </a:rPr>
              <a:t>Create aesthetically pleasing, scientifically useful images of fluid flows</a:t>
            </a:r>
          </a:p>
          <a:p>
            <a:pPr marL="0" indent="0">
              <a:spcAft>
                <a:spcPts val="600"/>
              </a:spcAft>
              <a:buClr>
                <a:schemeClr val="bg1"/>
              </a:buClr>
              <a:buNone/>
            </a:pPr>
            <a:r>
              <a:rPr lang="en-US" dirty="0" smtClean="0">
                <a:solidFill>
                  <a:schemeClr val="bg1"/>
                </a:solidFill>
              </a:rPr>
              <a:t>Write papers about the creating the image, forces in the image</a:t>
            </a:r>
          </a:p>
          <a:p>
            <a:pPr marL="0" indent="0">
              <a:spcAft>
                <a:spcPts val="600"/>
              </a:spcAft>
              <a:buClr>
                <a:schemeClr val="bg1"/>
              </a:buClr>
              <a:buNone/>
            </a:pPr>
            <a:r>
              <a:rPr lang="en-US" dirty="0" smtClean="0"/>
              <a:t>Comprised of 1/4  art students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2</a:t>
            </a:fld>
            <a:endParaRPr lang="en-US">
              <a:solidFill>
                <a:prstClr val="black">
                  <a:tint val="75000"/>
                </a:prstClr>
              </a:solidFill>
            </a:endParaRPr>
          </a:p>
        </p:txBody>
      </p:sp>
      <p:sp>
        <p:nvSpPr>
          <p:cNvPr id="8" name="TextBox 7"/>
          <p:cNvSpPr txBox="1"/>
          <p:nvPr/>
        </p:nvSpPr>
        <p:spPr>
          <a:xfrm>
            <a:off x="6118384" y="6211669"/>
            <a:ext cx="2019300" cy="646331"/>
          </a:xfrm>
          <a:prstGeom prst="rect">
            <a:avLst/>
          </a:prstGeom>
          <a:noFill/>
        </p:spPr>
        <p:txBody>
          <a:bodyPr wrap="square" rtlCol="0">
            <a:spAutoFit/>
          </a:bodyPr>
          <a:lstStyle/>
          <a:p>
            <a:pPr algn="r"/>
            <a:r>
              <a:rPr lang="en-US" sz="1200" dirty="0">
                <a:solidFill>
                  <a:schemeClr val="bg1">
                    <a:lumMod val="85000"/>
                  </a:schemeClr>
                </a:solidFill>
              </a:rPr>
              <a:t>Jose </a:t>
            </a:r>
            <a:r>
              <a:rPr lang="en-US" sz="1200" dirty="0" smtClean="0">
                <a:solidFill>
                  <a:schemeClr val="bg1">
                    <a:lumMod val="85000"/>
                  </a:schemeClr>
                </a:solidFill>
              </a:rPr>
              <a:t>Orozco (2013). </a:t>
            </a:r>
            <a:r>
              <a:rPr lang="en-US" sz="1200" dirty="0">
                <a:solidFill>
                  <a:schemeClr val="bg1">
                    <a:lumMod val="85000"/>
                  </a:schemeClr>
                </a:solidFill>
              </a:rPr>
              <a:t>A buoyant plume of incense smoke forms a curl.</a:t>
            </a:r>
          </a:p>
        </p:txBody>
      </p:sp>
    </p:spTree>
    <p:extLst>
      <p:ext uri="{BB962C8B-B14F-4D97-AF65-F5344CB8AC3E}">
        <p14:creationId xmlns:p14="http://schemas.microsoft.com/office/powerpoint/2010/main" val="16197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r>
              <a:rPr lang="en-US" i="1" dirty="0">
                <a:solidFill>
                  <a:schemeClr val="accent5"/>
                </a:solidFill>
              </a:rPr>
              <a:t>Aesthetic goals </a:t>
            </a:r>
            <a:r>
              <a:rPr lang="en-US" i="1" dirty="0" smtClean="0">
                <a:solidFill>
                  <a:schemeClr val="accent5"/>
                </a:solidFill>
              </a:rPr>
              <a:t>have multiple answers:</a:t>
            </a:r>
            <a:endParaRPr lang="en-US" i="1" dirty="0">
              <a:solidFill>
                <a:schemeClr val="accent5"/>
              </a:solidFill>
            </a:endParaRPr>
          </a:p>
        </p:txBody>
      </p:sp>
      <p:sp>
        <p:nvSpPr>
          <p:cNvPr id="7" name="Content Placeholder 6"/>
          <p:cNvSpPr>
            <a:spLocks noGrp="1"/>
          </p:cNvSpPr>
          <p:nvPr>
            <p:ph idx="1"/>
          </p:nvPr>
        </p:nvSpPr>
        <p:spPr/>
        <p:txBody>
          <a:bodyPr>
            <a:normAutofit/>
          </a:bodyPr>
          <a:lstStyle/>
          <a:p>
            <a:pPr marL="0" indent="0">
              <a:buNone/>
            </a:pPr>
            <a:r>
              <a:rPr lang="en-US" dirty="0" smtClean="0"/>
              <a:t>Everything </a:t>
            </a:r>
            <a:r>
              <a:rPr lang="en-US" dirty="0"/>
              <a:t>is an experiment </a:t>
            </a:r>
            <a:r>
              <a:rPr lang="en-US" dirty="0" smtClean="0"/>
              <a:t>… If </a:t>
            </a:r>
            <a:r>
              <a:rPr lang="en-US" dirty="0"/>
              <a:t>you mess up, make a thing out of what you messed up on. </a:t>
            </a:r>
            <a:r>
              <a:rPr lang="en-US" dirty="0" smtClean="0"/>
              <a:t>I </a:t>
            </a:r>
            <a:r>
              <a:rPr lang="en-US" dirty="0"/>
              <a:t>kind of liked how the messed up image looked, </a:t>
            </a:r>
            <a:r>
              <a:rPr lang="en-US" i="1" dirty="0"/>
              <a:t>so then I wrote in the paper about the physics of why it messed up.</a:t>
            </a:r>
          </a:p>
          <a:p>
            <a:pPr marL="0" indent="0" algn="r">
              <a:buNone/>
            </a:pPr>
            <a:r>
              <a:rPr lang="en-US" dirty="0" smtClean="0"/>
              <a:t>–Art Student (Sub 05 </a:t>
            </a:r>
            <a:r>
              <a:rPr lang="en-US" dirty="0" err="1"/>
              <a:t>int</a:t>
            </a:r>
            <a:r>
              <a:rPr lang="en-US" dirty="0"/>
              <a:t> 2, emphasis </a:t>
            </a:r>
            <a:r>
              <a:rPr lang="en-US" dirty="0" smtClean="0"/>
              <a:t>added)</a:t>
            </a: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20</a:t>
            </a:fld>
            <a:endParaRPr lang="en-US" dirty="0"/>
          </a:p>
        </p:txBody>
      </p:sp>
    </p:spTree>
    <p:extLst>
      <p:ext uri="{BB962C8B-B14F-4D97-AF65-F5344CB8AC3E}">
        <p14:creationId xmlns:p14="http://schemas.microsoft.com/office/powerpoint/2010/main" val="3878426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537" y="1752600"/>
            <a:ext cx="8955464" cy="4343400"/>
          </a:xfrm>
          <a:prstGeom prst="rect">
            <a:avLst/>
          </a:prstGeom>
        </p:spPr>
      </p:pic>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marL="0" indent="0">
              <a:buNone/>
            </a:pPr>
            <a:r>
              <a:rPr lang="en-US" dirty="0" smtClean="0"/>
              <a:t>Aesthetic focus allows for subjective exploration – use the “mess” and iterate</a:t>
            </a:r>
          </a:p>
          <a:p>
            <a:pPr marL="0" indent="0">
              <a:buNone/>
            </a:pPr>
            <a:endParaRPr lang="en-US" dirty="0"/>
          </a:p>
          <a:p>
            <a:pPr marL="0" indent="0">
              <a:buNone/>
            </a:pPr>
            <a:r>
              <a:rPr lang="en-US" dirty="0" smtClean="0"/>
              <a:t>Aesthetic tasks ask students to develop an “eye” for what they prefer, aiding expanded perception</a:t>
            </a: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21</a:t>
            </a:fld>
            <a:endParaRPr lang="en-US" dirty="0"/>
          </a:p>
        </p:txBody>
      </p:sp>
      <p:sp>
        <p:nvSpPr>
          <p:cNvPr id="6" name="TextBox 5"/>
          <p:cNvSpPr txBox="1"/>
          <p:nvPr/>
        </p:nvSpPr>
        <p:spPr>
          <a:xfrm>
            <a:off x="228600" y="6096000"/>
            <a:ext cx="8686800" cy="369332"/>
          </a:xfrm>
          <a:prstGeom prst="rect">
            <a:avLst/>
          </a:prstGeom>
          <a:noFill/>
        </p:spPr>
        <p:txBody>
          <a:bodyPr wrap="square" rtlCol="0">
            <a:spAutoFit/>
          </a:bodyPr>
          <a:lstStyle/>
          <a:p>
            <a:r>
              <a:rPr lang="en-US" dirty="0">
                <a:solidFill>
                  <a:schemeClr val="bg1"/>
                </a:solidFill>
              </a:rPr>
              <a:t>Kyle Manhart, Gregory Kana, Jared Hansford, Matthew Campbell, Andrew </a:t>
            </a:r>
            <a:r>
              <a:rPr lang="en-US" dirty="0" err="1" smtClean="0">
                <a:solidFill>
                  <a:schemeClr val="bg1"/>
                </a:solidFill>
              </a:rPr>
              <a:t>Scholbrock</a:t>
            </a:r>
            <a:r>
              <a:rPr lang="en-US" dirty="0" smtClean="0">
                <a:solidFill>
                  <a:schemeClr val="bg1"/>
                </a:solidFill>
              </a:rPr>
              <a:t>(2011)</a:t>
            </a:r>
            <a:endParaRPr lang="en-US" dirty="0">
              <a:solidFill>
                <a:schemeClr val="bg1"/>
              </a:solidFill>
            </a:endParaRPr>
          </a:p>
        </p:txBody>
      </p:sp>
    </p:spTree>
    <p:extLst>
      <p:ext uri="{BB962C8B-B14F-4D97-AF65-F5344CB8AC3E}">
        <p14:creationId xmlns:p14="http://schemas.microsoft.com/office/powerpoint/2010/main" val="3680729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44" y="4830212"/>
            <a:ext cx="8801711" cy="1980384"/>
          </a:xfrm>
          <a:prstGeom prst="rect">
            <a:avLst/>
          </a:prstGeom>
        </p:spPr>
      </p:pic>
      <p:sp>
        <p:nvSpPr>
          <p:cNvPr id="2" name="Title 1"/>
          <p:cNvSpPr>
            <a:spLocks noGrp="1"/>
          </p:cNvSpPr>
          <p:nvPr>
            <p:ph type="title"/>
          </p:nvPr>
        </p:nvSpPr>
        <p:spPr/>
        <p:txBody>
          <a:bodyPr>
            <a:normAutofit/>
          </a:bodyPr>
          <a:lstStyle/>
          <a:p>
            <a:r>
              <a:rPr lang="en-US" dirty="0" smtClean="0"/>
              <a:t>Final Thoughts</a:t>
            </a:r>
            <a:endParaRPr lang="en-US" dirty="0"/>
          </a:p>
        </p:txBody>
      </p:sp>
      <p:sp>
        <p:nvSpPr>
          <p:cNvPr id="3" name="Content Placeholder 2"/>
          <p:cNvSpPr>
            <a:spLocks noGrp="1"/>
          </p:cNvSpPr>
          <p:nvPr>
            <p:ph idx="1"/>
          </p:nvPr>
        </p:nvSpPr>
        <p:spPr>
          <a:xfrm>
            <a:off x="457199" y="1371600"/>
            <a:ext cx="8229600" cy="4525963"/>
          </a:xfrm>
        </p:spPr>
        <p:txBody>
          <a:bodyPr>
            <a:normAutofit/>
          </a:bodyPr>
          <a:lstStyle/>
          <a:p>
            <a:pPr marL="0" indent="0" algn="ctr">
              <a:buNone/>
            </a:pPr>
            <a:r>
              <a:rPr lang="en-US" dirty="0" smtClean="0"/>
              <a:t>Aesthetics is an under-utilized way of creating deeper connection to the content</a:t>
            </a:r>
          </a:p>
          <a:p>
            <a:pPr marL="0" indent="0" algn="ctr">
              <a:buNone/>
            </a:pPr>
            <a:r>
              <a:rPr lang="en-US" dirty="0" smtClean="0"/>
              <a:t> </a:t>
            </a:r>
          </a:p>
          <a:p>
            <a:pPr marL="0" indent="0" algn="ctr">
              <a:buNone/>
            </a:pPr>
            <a:r>
              <a:rPr lang="en-US" dirty="0" smtClean="0"/>
              <a:t>Other engineering domains have equivalent senses of aesthetics and visual </a:t>
            </a:r>
            <a:r>
              <a:rPr lang="en-US" dirty="0"/>
              <a:t>tasks. </a:t>
            </a:r>
            <a:r>
              <a:rPr lang="en-US" dirty="0" smtClean="0"/>
              <a:t>   </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tint val="75000"/>
                  </a:prstClr>
                </a:solidFill>
              </a:rPr>
              <a:pPr/>
              <a:t>22</a:t>
            </a:fld>
            <a:endParaRPr lang="en-US">
              <a:solidFill>
                <a:prstClr val="black">
                  <a:tint val="75000"/>
                </a:prstClr>
              </a:solidFill>
            </a:endParaRPr>
          </a:p>
        </p:txBody>
      </p:sp>
      <p:sp>
        <p:nvSpPr>
          <p:cNvPr id="4" name="TextBox 3"/>
          <p:cNvSpPr txBox="1"/>
          <p:nvPr/>
        </p:nvSpPr>
        <p:spPr>
          <a:xfrm>
            <a:off x="171144" y="6488668"/>
            <a:ext cx="7010400" cy="276999"/>
          </a:xfrm>
          <a:prstGeom prst="rect">
            <a:avLst/>
          </a:prstGeom>
          <a:noFill/>
        </p:spPr>
        <p:txBody>
          <a:bodyPr wrap="square" rtlCol="0">
            <a:spAutoFit/>
          </a:bodyPr>
          <a:lstStyle/>
          <a:p>
            <a:r>
              <a:rPr lang="en-US" sz="1200" dirty="0" smtClean="0">
                <a:solidFill>
                  <a:schemeClr val="bg1">
                    <a:lumMod val="85000"/>
                  </a:schemeClr>
                </a:solidFill>
              </a:rPr>
              <a:t>Laurel Swift, Kari </a:t>
            </a:r>
            <a:r>
              <a:rPr lang="en-US" sz="1200" dirty="0" err="1" smtClean="0">
                <a:solidFill>
                  <a:schemeClr val="bg1">
                    <a:lumMod val="85000"/>
                  </a:schemeClr>
                </a:solidFill>
              </a:rPr>
              <a:t>Hausmann</a:t>
            </a:r>
            <a:r>
              <a:rPr lang="en-US" sz="1200" dirty="0" smtClean="0">
                <a:solidFill>
                  <a:schemeClr val="bg1">
                    <a:lumMod val="85000"/>
                  </a:schemeClr>
                </a:solidFill>
              </a:rPr>
              <a:t>, Josh </a:t>
            </a:r>
            <a:r>
              <a:rPr lang="en-US" sz="1200" dirty="0" err="1" smtClean="0">
                <a:solidFill>
                  <a:schemeClr val="bg1">
                    <a:lumMod val="85000"/>
                  </a:schemeClr>
                </a:solidFill>
              </a:rPr>
              <a:t>Grages</a:t>
            </a:r>
            <a:r>
              <a:rPr lang="en-US" sz="1200" dirty="0" smtClean="0">
                <a:solidFill>
                  <a:schemeClr val="bg1">
                    <a:lumMod val="85000"/>
                  </a:schemeClr>
                </a:solidFill>
              </a:rPr>
              <a:t> (2004) </a:t>
            </a:r>
            <a:endParaRPr lang="en-US" sz="1200" dirty="0">
              <a:solidFill>
                <a:schemeClr val="bg1">
                  <a:lumMod val="85000"/>
                </a:schemeClr>
              </a:solidFill>
            </a:endParaRPr>
          </a:p>
        </p:txBody>
      </p:sp>
    </p:spTree>
    <p:extLst>
      <p:ext uri="{BB962C8B-B14F-4D97-AF65-F5344CB8AC3E}">
        <p14:creationId xmlns:p14="http://schemas.microsoft.com/office/powerpoint/2010/main" val="14338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55629"/>
            <a:ext cx="7543800" cy="5657850"/>
          </a:xfrm>
          <a:prstGeom prst="rect">
            <a:avLst/>
          </a:prstGeom>
        </p:spPr>
      </p:pic>
      <p:sp>
        <p:nvSpPr>
          <p:cNvPr id="2" name="Title 1"/>
          <p:cNvSpPr>
            <a:spLocks noGrp="1"/>
          </p:cNvSpPr>
          <p:nvPr>
            <p:ph type="title"/>
          </p:nvPr>
        </p:nvSpPr>
        <p:spPr>
          <a:xfrm>
            <a:off x="24829" y="23117"/>
            <a:ext cx="2667000" cy="1143000"/>
          </a:xfrm>
        </p:spPr>
        <p:txBody>
          <a:bodyPr/>
          <a:lstStyle/>
          <a:p>
            <a:r>
              <a:rPr lang="en-US" dirty="0" smtClean="0">
                <a:solidFill>
                  <a:schemeClr val="bg1"/>
                </a:solidFill>
              </a:rPr>
              <a:t>Thank you</a:t>
            </a:r>
            <a:endParaRPr lang="en-US" dirty="0">
              <a:solidFill>
                <a:schemeClr val="bg1"/>
              </a:solidFill>
            </a:endParaRPr>
          </a:p>
        </p:txBody>
      </p:sp>
      <p:sp>
        <p:nvSpPr>
          <p:cNvPr id="3" name="Content Placeholder 2"/>
          <p:cNvSpPr>
            <a:spLocks noGrp="1"/>
          </p:cNvSpPr>
          <p:nvPr>
            <p:ph idx="1"/>
          </p:nvPr>
        </p:nvSpPr>
        <p:spPr>
          <a:xfrm>
            <a:off x="457200" y="1155629"/>
            <a:ext cx="2590800" cy="4525963"/>
          </a:xfrm>
        </p:spPr>
        <p:txBody>
          <a:bodyPr/>
          <a:lstStyle/>
          <a:p>
            <a:pPr marL="0" indent="0" algn="ctr">
              <a:buNone/>
            </a:pPr>
            <a:r>
              <a:rPr lang="en-US" dirty="0">
                <a:solidFill>
                  <a:schemeClr val="bg1"/>
                </a:solidFill>
              </a:rPr>
              <a:t>Questions?</a:t>
            </a:r>
          </a:p>
          <a:p>
            <a:endParaRPr lang="en-US" dirty="0">
              <a:solidFill>
                <a:schemeClr val="bg1"/>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prstClr val="black">
                    <a:tint val="75000"/>
                  </a:prstClr>
                </a:solidFill>
              </a:rPr>
              <a:pPr/>
              <a:t>23</a:t>
            </a:fld>
            <a:endParaRPr lang="en-US">
              <a:solidFill>
                <a:prstClr val="black">
                  <a:tint val="75000"/>
                </a:prstClr>
              </a:solidFill>
            </a:endParaRPr>
          </a:p>
        </p:txBody>
      </p:sp>
      <p:sp>
        <p:nvSpPr>
          <p:cNvPr id="11" name="TextBox 10"/>
          <p:cNvSpPr txBox="1"/>
          <p:nvPr/>
        </p:nvSpPr>
        <p:spPr>
          <a:xfrm>
            <a:off x="457200" y="6436929"/>
            <a:ext cx="7543800" cy="369332"/>
          </a:xfrm>
          <a:prstGeom prst="rect">
            <a:avLst/>
          </a:prstGeom>
          <a:noFill/>
        </p:spPr>
        <p:txBody>
          <a:bodyPr wrap="square" rtlCol="0">
            <a:spAutoFit/>
          </a:bodyPr>
          <a:lstStyle/>
          <a:p>
            <a:r>
              <a:rPr lang="en-US" dirty="0" smtClean="0">
                <a:solidFill>
                  <a:schemeClr val="bg1"/>
                </a:solidFill>
              </a:rPr>
              <a:t>Jonathan </a:t>
            </a:r>
            <a:r>
              <a:rPr lang="en-US" dirty="0" err="1" smtClean="0">
                <a:solidFill>
                  <a:schemeClr val="bg1"/>
                </a:solidFill>
              </a:rPr>
              <a:t>Fritts</a:t>
            </a:r>
            <a:r>
              <a:rPr lang="en-US" dirty="0" smtClean="0">
                <a:solidFill>
                  <a:schemeClr val="bg1"/>
                </a:solidFill>
              </a:rPr>
              <a:t>(2013)</a:t>
            </a:r>
          </a:p>
        </p:txBody>
      </p:sp>
    </p:spTree>
    <p:extLst>
      <p:ext uri="{BB962C8B-B14F-4D97-AF65-F5344CB8AC3E}">
        <p14:creationId xmlns:p14="http://schemas.microsoft.com/office/powerpoint/2010/main" val="174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602014" y="6171143"/>
            <a:ext cx="3467578" cy="523220"/>
          </a:xfrm>
          <a:prstGeom prst="rect">
            <a:avLst/>
          </a:prstGeom>
          <a:noFill/>
        </p:spPr>
        <p:txBody>
          <a:bodyPr wrap="square" rtlCol="0">
            <a:spAutoFit/>
          </a:bodyPr>
          <a:lstStyle/>
          <a:p>
            <a:r>
              <a:rPr lang="en-US" sz="1400" dirty="0" smtClean="0">
                <a:solidFill>
                  <a:schemeClr val="bg1"/>
                </a:solidFill>
              </a:rPr>
              <a:t>Amanda </a:t>
            </a:r>
            <a:r>
              <a:rPr lang="en-US" sz="1400" dirty="0">
                <a:solidFill>
                  <a:schemeClr val="bg1"/>
                </a:solidFill>
              </a:rPr>
              <a:t>Barnes (2007</a:t>
            </a:r>
            <a:r>
              <a:rPr lang="en-US" sz="1400" dirty="0" smtClean="0">
                <a:solidFill>
                  <a:schemeClr val="bg1"/>
                </a:solidFill>
              </a:rPr>
              <a:t>). </a:t>
            </a:r>
            <a:r>
              <a:rPr lang="en-US" sz="1400" dirty="0">
                <a:solidFill>
                  <a:schemeClr val="bg1"/>
                </a:solidFill>
              </a:rPr>
              <a:t>Impact crater </a:t>
            </a:r>
            <a:r>
              <a:rPr lang="en-US" sz="1400" dirty="0" smtClean="0">
                <a:solidFill>
                  <a:schemeClr val="bg1"/>
                </a:solidFill>
              </a:rPr>
              <a:t/>
            </a:r>
            <a:br>
              <a:rPr lang="en-US" sz="1400" dirty="0" smtClean="0">
                <a:solidFill>
                  <a:schemeClr val="bg1"/>
                </a:solidFill>
              </a:rPr>
            </a:br>
            <a:r>
              <a:rPr lang="en-US" sz="1400" dirty="0" smtClean="0">
                <a:solidFill>
                  <a:schemeClr val="bg1"/>
                </a:solidFill>
              </a:rPr>
              <a:t>from </a:t>
            </a:r>
            <a:r>
              <a:rPr lang="en-US" sz="1400" dirty="0">
                <a:solidFill>
                  <a:schemeClr val="bg1"/>
                </a:solidFill>
              </a:rPr>
              <a:t>a droplet of blue food dye into milk. </a:t>
            </a:r>
          </a:p>
        </p:txBody>
      </p:sp>
      <p:sp>
        <p:nvSpPr>
          <p:cNvPr id="2" name="Title 1"/>
          <p:cNvSpPr>
            <a:spLocks noGrp="1"/>
          </p:cNvSpPr>
          <p:nvPr>
            <p:ph type="title"/>
          </p:nvPr>
        </p:nvSpPr>
        <p:spPr>
          <a:xfrm>
            <a:off x="914400" y="0"/>
            <a:ext cx="7467600" cy="762000"/>
          </a:xfrm>
        </p:spPr>
        <p:txBody>
          <a:bodyPr>
            <a:normAutofit/>
          </a:bodyPr>
          <a:lstStyle/>
          <a:p>
            <a:r>
              <a:rPr lang="en-US" sz="3600" dirty="0" smtClean="0">
                <a:solidFill>
                  <a:schemeClr val="bg1"/>
                </a:solidFill>
              </a:rPr>
              <a:t>Flow Vis Student Work</a:t>
            </a:r>
            <a:endParaRPr lang="en-US" sz="3600" dirty="0">
              <a:solidFill>
                <a:schemeClr val="bg1"/>
              </a:solidFill>
            </a:endParaRPr>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31" y="3048000"/>
            <a:ext cx="4464771" cy="297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2014" y="1758645"/>
            <a:ext cx="2931550" cy="43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24" y="881009"/>
            <a:ext cx="4821078" cy="198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334000" y="846263"/>
            <a:ext cx="3696178" cy="738664"/>
          </a:xfrm>
          <a:prstGeom prst="rect">
            <a:avLst/>
          </a:prstGeom>
          <a:noFill/>
        </p:spPr>
        <p:txBody>
          <a:bodyPr wrap="square" rtlCol="0">
            <a:spAutoFit/>
          </a:bodyPr>
          <a:lstStyle/>
          <a:p>
            <a:r>
              <a:rPr lang="en-US" sz="1400" i="1" dirty="0">
                <a:solidFill>
                  <a:schemeClr val="bg1"/>
                </a:solidFill>
              </a:rPr>
              <a:t>Water Talks </a:t>
            </a:r>
            <a:r>
              <a:rPr lang="en-US" sz="1400" dirty="0" smtClean="0">
                <a:solidFill>
                  <a:schemeClr val="bg1"/>
                </a:solidFill>
              </a:rPr>
              <a:t>(left)</a:t>
            </a:r>
            <a:r>
              <a:rPr lang="en-US" sz="1400" i="1" dirty="0">
                <a:solidFill>
                  <a:schemeClr val="bg1"/>
                </a:solidFill>
              </a:rPr>
              <a:t/>
            </a:r>
            <a:br>
              <a:rPr lang="en-US" sz="1400" i="1" dirty="0">
                <a:solidFill>
                  <a:schemeClr val="bg1"/>
                </a:solidFill>
              </a:rPr>
            </a:br>
            <a:r>
              <a:rPr lang="en-US" sz="1400" dirty="0" smtClean="0">
                <a:solidFill>
                  <a:schemeClr val="bg1"/>
                </a:solidFill>
              </a:rPr>
              <a:t>Chris Bonilha (2009). </a:t>
            </a:r>
            <a:r>
              <a:rPr lang="en-US" sz="1400" dirty="0">
                <a:solidFill>
                  <a:schemeClr val="bg1"/>
                </a:solidFill>
              </a:rPr>
              <a:t>Droplet splashes rebound into Worthington jets.</a:t>
            </a:r>
          </a:p>
        </p:txBody>
      </p:sp>
      <p:sp>
        <p:nvSpPr>
          <p:cNvPr id="15" name="TextBox 14"/>
          <p:cNvSpPr txBox="1"/>
          <p:nvPr/>
        </p:nvSpPr>
        <p:spPr>
          <a:xfrm>
            <a:off x="259542" y="6022521"/>
            <a:ext cx="5123260" cy="738664"/>
          </a:xfrm>
          <a:prstGeom prst="rect">
            <a:avLst/>
          </a:prstGeom>
          <a:noFill/>
        </p:spPr>
        <p:txBody>
          <a:bodyPr wrap="square" rtlCol="0">
            <a:spAutoFit/>
          </a:bodyPr>
          <a:lstStyle/>
          <a:p>
            <a:r>
              <a:rPr lang="en-US" sz="1400" dirty="0" smtClean="0">
                <a:solidFill>
                  <a:schemeClr val="bg1"/>
                </a:solidFill>
              </a:rPr>
              <a:t>Steven </a:t>
            </a:r>
            <a:r>
              <a:rPr lang="en-US" sz="1400" dirty="0">
                <a:solidFill>
                  <a:schemeClr val="bg1"/>
                </a:solidFill>
              </a:rPr>
              <a:t>Hendricks, Austin Edwards, Andrew Bornstein, Tyler Coffey, Matthew </a:t>
            </a:r>
            <a:r>
              <a:rPr lang="en-US" sz="1400" dirty="0" smtClean="0">
                <a:solidFill>
                  <a:schemeClr val="bg1"/>
                </a:solidFill>
              </a:rPr>
              <a:t>Phee (2011). </a:t>
            </a:r>
            <a:r>
              <a:rPr lang="en-US" sz="1400" dirty="0">
                <a:solidFill>
                  <a:schemeClr val="bg1"/>
                </a:solidFill>
              </a:rPr>
              <a:t>Fluorescent laundry detergent displaced by diluted highlighter ink displays a </a:t>
            </a:r>
            <a:r>
              <a:rPr lang="en-US" sz="1400" dirty="0" err="1">
                <a:solidFill>
                  <a:schemeClr val="bg1"/>
                </a:solidFill>
              </a:rPr>
              <a:t>Saffman</a:t>
            </a:r>
            <a:r>
              <a:rPr lang="en-US" sz="1400" dirty="0">
                <a:solidFill>
                  <a:schemeClr val="bg1"/>
                </a:solidFill>
              </a:rPr>
              <a:t>-Taylor fingering instability</a:t>
            </a: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07201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rmAutofit fontScale="90000"/>
          </a:bodyPr>
          <a:lstStyle/>
          <a:p>
            <a:r>
              <a:rPr lang="en-US" dirty="0" smtClean="0"/>
              <a:t>We need to view knowledge as both Acquisition and Participation</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50665127"/>
              </p:ext>
            </p:extLst>
          </p:nvPr>
        </p:nvGraphicFramePr>
        <p:xfrm>
          <a:off x="1066800" y="1905000"/>
          <a:ext cx="7467600" cy="394716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en-US" dirty="0" smtClean="0"/>
                        <a:t>Acquisition</a:t>
                      </a:r>
                      <a:endParaRPr lang="en-US" dirty="0"/>
                    </a:p>
                  </a:txBody>
                  <a:tcPr/>
                </a:tc>
                <a:tc>
                  <a:txBody>
                    <a:bodyPr/>
                    <a:lstStyle/>
                    <a:p>
                      <a:endParaRPr lang="en-US" dirty="0"/>
                    </a:p>
                  </a:txBody>
                  <a:tcPr/>
                </a:tc>
                <a:tc>
                  <a:txBody>
                    <a:bodyPr/>
                    <a:lstStyle/>
                    <a:p>
                      <a:r>
                        <a:rPr lang="en-US" dirty="0" smtClean="0"/>
                        <a:t>Participation</a:t>
                      </a:r>
                      <a:endParaRPr lang="en-US" dirty="0"/>
                    </a:p>
                  </a:txBody>
                  <a:tcPr/>
                </a:tc>
              </a:tr>
              <a:tr h="370840">
                <a:tc>
                  <a:txBody>
                    <a:bodyPr/>
                    <a:lstStyle/>
                    <a:p>
                      <a:r>
                        <a:rPr lang="en-US" dirty="0" smtClean="0"/>
                        <a:t>Individual Enrichment</a:t>
                      </a:r>
                      <a:endParaRPr lang="en-US" dirty="0"/>
                    </a:p>
                  </a:txBody>
                  <a:tcPr/>
                </a:tc>
                <a:tc>
                  <a:txBody>
                    <a:bodyPr/>
                    <a:lstStyle/>
                    <a:p>
                      <a:r>
                        <a:rPr lang="en-US" dirty="0" smtClean="0"/>
                        <a:t>Goal</a:t>
                      </a:r>
                      <a:r>
                        <a:rPr lang="en-US" baseline="0" dirty="0" smtClean="0"/>
                        <a:t> of Learning</a:t>
                      </a:r>
                      <a:endParaRPr lang="en-US" dirty="0"/>
                    </a:p>
                  </a:txBody>
                  <a:tcPr/>
                </a:tc>
                <a:tc>
                  <a:txBody>
                    <a:bodyPr/>
                    <a:lstStyle/>
                    <a:p>
                      <a:r>
                        <a:rPr lang="en-US" dirty="0" smtClean="0"/>
                        <a:t>Community of Building</a:t>
                      </a:r>
                      <a:endParaRPr lang="en-US" dirty="0"/>
                    </a:p>
                  </a:txBody>
                  <a:tcPr/>
                </a:tc>
              </a:tr>
              <a:tr h="370840">
                <a:tc>
                  <a:txBody>
                    <a:bodyPr/>
                    <a:lstStyle/>
                    <a:p>
                      <a:r>
                        <a:rPr lang="en-US" dirty="0" smtClean="0"/>
                        <a:t>Acquisition</a:t>
                      </a:r>
                      <a:r>
                        <a:rPr lang="en-US" baseline="0" dirty="0" smtClean="0"/>
                        <a:t> of a thing</a:t>
                      </a:r>
                      <a:endParaRPr lang="en-US" dirty="0"/>
                    </a:p>
                  </a:txBody>
                  <a:tcPr/>
                </a:tc>
                <a:tc>
                  <a:txBody>
                    <a:bodyPr/>
                    <a:lstStyle/>
                    <a:p>
                      <a:r>
                        <a:rPr lang="en-US" dirty="0" smtClean="0"/>
                        <a:t>Learning</a:t>
                      </a:r>
                      <a:endParaRPr lang="en-US" dirty="0"/>
                    </a:p>
                  </a:txBody>
                  <a:tcPr/>
                </a:tc>
                <a:tc>
                  <a:txBody>
                    <a:bodyPr/>
                    <a:lstStyle/>
                    <a:p>
                      <a:r>
                        <a:rPr lang="en-US" dirty="0" smtClean="0"/>
                        <a:t>Becoming a participant</a:t>
                      </a:r>
                      <a:endParaRPr lang="en-US" dirty="0"/>
                    </a:p>
                  </a:txBody>
                  <a:tcPr/>
                </a:tc>
              </a:tr>
              <a:tr h="370840">
                <a:tc>
                  <a:txBody>
                    <a:bodyPr/>
                    <a:lstStyle/>
                    <a:p>
                      <a:r>
                        <a:rPr lang="en-US" dirty="0" smtClean="0"/>
                        <a:t>Recipient</a:t>
                      </a:r>
                      <a:r>
                        <a:rPr lang="en-US" baseline="0" dirty="0" smtClean="0"/>
                        <a:t>, consumer, constructor</a:t>
                      </a:r>
                      <a:endParaRPr lang="en-US" dirty="0"/>
                    </a:p>
                  </a:txBody>
                  <a:tcPr/>
                </a:tc>
                <a:tc>
                  <a:txBody>
                    <a:bodyPr/>
                    <a:lstStyle/>
                    <a:p>
                      <a:r>
                        <a:rPr lang="en-US" dirty="0" smtClean="0"/>
                        <a:t>Student</a:t>
                      </a:r>
                      <a:endParaRPr lang="en-US" dirty="0"/>
                    </a:p>
                  </a:txBody>
                  <a:tcPr/>
                </a:tc>
                <a:tc>
                  <a:txBody>
                    <a:bodyPr/>
                    <a:lstStyle/>
                    <a:p>
                      <a:r>
                        <a:rPr lang="en-US" dirty="0" smtClean="0"/>
                        <a:t>Peripheral participant, apprentice</a:t>
                      </a:r>
                      <a:endParaRPr lang="en-US" dirty="0"/>
                    </a:p>
                  </a:txBody>
                  <a:tcPr/>
                </a:tc>
              </a:tr>
              <a:tr h="370840">
                <a:tc>
                  <a:txBody>
                    <a:bodyPr/>
                    <a:lstStyle/>
                    <a:p>
                      <a:r>
                        <a:rPr lang="en-US" dirty="0" smtClean="0"/>
                        <a:t>Provider, Facilitator,</a:t>
                      </a:r>
                      <a:r>
                        <a:rPr lang="en-US" baseline="0" dirty="0" smtClean="0"/>
                        <a:t> mediator</a:t>
                      </a:r>
                      <a:endParaRPr lang="en-US" dirty="0"/>
                    </a:p>
                  </a:txBody>
                  <a:tcPr/>
                </a:tc>
                <a:tc>
                  <a:txBody>
                    <a:bodyPr/>
                    <a:lstStyle/>
                    <a:p>
                      <a:r>
                        <a:rPr lang="en-US" dirty="0" smtClean="0"/>
                        <a:t>Teacher</a:t>
                      </a:r>
                      <a:endParaRPr lang="en-US" dirty="0"/>
                    </a:p>
                  </a:txBody>
                  <a:tcPr/>
                </a:tc>
                <a:tc>
                  <a:txBody>
                    <a:bodyPr/>
                    <a:lstStyle/>
                    <a:p>
                      <a:r>
                        <a:rPr lang="en-US" dirty="0" smtClean="0"/>
                        <a:t>Expert participant,</a:t>
                      </a:r>
                      <a:r>
                        <a:rPr lang="en-US" baseline="0" dirty="0" smtClean="0"/>
                        <a:t> preserver of practice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Property, possession,</a:t>
                      </a:r>
                      <a:r>
                        <a:rPr lang="en-US" baseline="0" dirty="0" smtClean="0"/>
                        <a:t> commodity</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Knowledge/</a:t>
                      </a:r>
                      <a:r>
                        <a:rPr lang="en-US" baseline="0" dirty="0" smtClean="0"/>
                        <a:t> concept</a:t>
                      </a:r>
                      <a:endParaRPr lang="en-US" dirty="0" smtClean="0"/>
                    </a:p>
                    <a:p>
                      <a:endParaRPr lang="en-US" dirty="0"/>
                    </a:p>
                  </a:txBody>
                  <a:tcPr/>
                </a:tc>
                <a:tc>
                  <a:txBody>
                    <a:bodyPr/>
                    <a:lstStyle/>
                    <a:p>
                      <a:r>
                        <a:rPr lang="en-US" dirty="0" smtClean="0"/>
                        <a:t>Aspect of a practice / activity</a:t>
                      </a:r>
                      <a:endParaRPr lang="en-US" dirty="0"/>
                    </a:p>
                  </a:txBody>
                  <a:tcPr/>
                </a:tc>
              </a:tr>
              <a:tr h="370840">
                <a:tc>
                  <a:txBody>
                    <a:bodyPr/>
                    <a:lstStyle/>
                    <a:p>
                      <a:r>
                        <a:rPr lang="en-US" dirty="0" smtClean="0"/>
                        <a:t>Having, possessing</a:t>
                      </a:r>
                      <a:endParaRPr lang="en-US" dirty="0"/>
                    </a:p>
                  </a:txBody>
                  <a:tcPr/>
                </a:tc>
                <a:tc>
                  <a:txBody>
                    <a:bodyPr/>
                    <a:lstStyle/>
                    <a:p>
                      <a:r>
                        <a:rPr lang="en-US" dirty="0" smtClean="0"/>
                        <a:t>Knowing</a:t>
                      </a:r>
                      <a:endParaRPr lang="en-US" dirty="0"/>
                    </a:p>
                  </a:txBody>
                  <a:tcPr/>
                </a:tc>
                <a:tc>
                  <a:txBody>
                    <a:bodyPr/>
                    <a:lstStyle/>
                    <a:p>
                      <a:r>
                        <a:rPr lang="en-US" dirty="0" smtClean="0"/>
                        <a:t>Belonging, participating,</a:t>
                      </a:r>
                      <a:r>
                        <a:rPr lang="en-US" baseline="0" dirty="0" smtClean="0"/>
                        <a:t> communicating</a:t>
                      </a:r>
                      <a:endParaRPr lang="en-US" dirty="0"/>
                    </a:p>
                  </a:txBody>
                  <a:tcPr/>
                </a:tc>
              </a:tr>
            </a:tbl>
          </a:graphicData>
        </a:graphic>
      </p:graphicFrame>
      <p:sp>
        <p:nvSpPr>
          <p:cNvPr id="8" name="TextBox 7"/>
          <p:cNvSpPr txBox="1"/>
          <p:nvPr/>
        </p:nvSpPr>
        <p:spPr>
          <a:xfrm>
            <a:off x="5715000" y="6368534"/>
            <a:ext cx="2438400" cy="369332"/>
          </a:xfrm>
          <a:prstGeom prst="rect">
            <a:avLst/>
          </a:prstGeom>
          <a:noFill/>
        </p:spPr>
        <p:txBody>
          <a:bodyPr wrap="square" rtlCol="0">
            <a:spAutoFit/>
          </a:bodyPr>
          <a:lstStyle/>
          <a:p>
            <a:pPr algn="r"/>
            <a:r>
              <a:rPr lang="en-US" dirty="0" smtClean="0">
                <a:solidFill>
                  <a:schemeClr val="bg1"/>
                </a:solidFill>
              </a:rPr>
              <a:t>(</a:t>
            </a:r>
            <a:r>
              <a:rPr lang="en-US" dirty="0" err="1" smtClean="0">
                <a:solidFill>
                  <a:schemeClr val="bg1"/>
                </a:solidFill>
              </a:rPr>
              <a:t>Sfard</a:t>
            </a:r>
            <a:r>
              <a:rPr lang="en-US" dirty="0" smtClean="0">
                <a:solidFill>
                  <a:schemeClr val="bg1"/>
                </a:solidFill>
              </a:rPr>
              <a:t>, 1998)</a:t>
            </a:r>
            <a:endParaRPr lang="en-US" dirty="0">
              <a:solidFill>
                <a:schemeClr val="bg1"/>
              </a:solidFill>
            </a:endParaRPr>
          </a:p>
        </p:txBody>
      </p:sp>
    </p:spTree>
    <p:extLst>
      <p:ext uri="{BB962C8B-B14F-4D97-AF65-F5344CB8AC3E}">
        <p14:creationId xmlns:p14="http://schemas.microsoft.com/office/powerpoint/2010/main" val="3170456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5"/>
                </a:solidFill>
              </a:rPr>
              <a:t>Mutual Respect:</a:t>
            </a:r>
            <a:endParaRPr lang="en-US" i="1" dirty="0">
              <a:solidFill>
                <a:schemeClr val="accent5"/>
              </a:solidFill>
            </a:endParaRPr>
          </a:p>
        </p:txBody>
      </p:sp>
      <p:sp>
        <p:nvSpPr>
          <p:cNvPr id="3" name="Content Placeholder 2"/>
          <p:cNvSpPr>
            <a:spLocks noGrp="1"/>
          </p:cNvSpPr>
          <p:nvPr>
            <p:ph idx="1"/>
          </p:nvPr>
        </p:nvSpPr>
        <p:spPr/>
        <p:txBody>
          <a:bodyPr>
            <a:normAutofit fontScale="85000" lnSpcReduction="10000"/>
          </a:bodyPr>
          <a:lstStyle/>
          <a:p>
            <a:pPr marL="0" lvl="0" indent="0">
              <a:buNone/>
            </a:pPr>
            <a:r>
              <a:rPr lang="x-none"/>
              <a:t>There were a lot of things that [the film maker] pointed out that I wouldn’t have thought of when taking photographs, certain angles, certain lighting… all this art technical stuff. I had no idea what he was talking about. </a:t>
            </a:r>
            <a:endParaRPr lang="en-US" dirty="0" smtClean="0"/>
          </a:p>
          <a:p>
            <a:pPr marL="0" lvl="0" indent="0" algn="r">
              <a:buNone/>
            </a:pPr>
            <a:r>
              <a:rPr lang="x-none" smtClean="0"/>
              <a:t>– </a:t>
            </a:r>
            <a:r>
              <a:rPr lang="x-none"/>
              <a:t>Eng</a:t>
            </a:r>
            <a:r>
              <a:rPr lang="en-US" dirty="0"/>
              <a:t>.</a:t>
            </a:r>
            <a:r>
              <a:rPr lang="x-none"/>
              <a:t> student (Sub 03, int 2</a:t>
            </a:r>
            <a:r>
              <a:rPr lang="x-none" smtClean="0"/>
              <a:t>)</a:t>
            </a:r>
            <a:endParaRPr lang="en-US" dirty="0" smtClean="0"/>
          </a:p>
          <a:p>
            <a:pPr marL="0" lvl="0" indent="0" algn="r">
              <a:buNone/>
            </a:pPr>
            <a:endParaRPr lang="en-US" dirty="0"/>
          </a:p>
          <a:p>
            <a:pPr marL="0" lvl="0" indent="0">
              <a:buNone/>
            </a:pPr>
            <a:r>
              <a:rPr lang="x-none"/>
              <a:t>[The engineer’s explanation] went whoosh, right over my head. I didn’t understand the physics and mathematics, but I understood why that reaction occurred in simple terms. </a:t>
            </a:r>
            <a:endParaRPr lang="en-US" dirty="0" smtClean="0"/>
          </a:p>
          <a:p>
            <a:pPr marL="0" lvl="0" indent="0" algn="r">
              <a:buNone/>
            </a:pPr>
            <a:r>
              <a:rPr lang="en-US" dirty="0" smtClean="0"/>
              <a:t>–</a:t>
            </a:r>
            <a:r>
              <a:rPr lang="x-none"/>
              <a:t>Art student (Sub 02, int 2)</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26</a:t>
            </a:fld>
            <a:endParaRPr lang="en-US" dirty="0"/>
          </a:p>
        </p:txBody>
      </p:sp>
    </p:spTree>
    <p:extLst>
      <p:ext uri="{BB962C8B-B14F-4D97-AF65-F5344CB8AC3E}">
        <p14:creationId xmlns:p14="http://schemas.microsoft.com/office/powerpoint/2010/main" val="3302897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5"/>
                </a:solidFill>
              </a:rPr>
              <a:t>Reflection Deepens Understanding:</a:t>
            </a:r>
            <a:endParaRPr lang="en-US" i="1" dirty="0">
              <a:solidFill>
                <a:schemeClr val="accent5"/>
              </a:solidFill>
            </a:endParaRPr>
          </a:p>
        </p:txBody>
      </p:sp>
      <p:sp>
        <p:nvSpPr>
          <p:cNvPr id="3" name="Content Placeholder 2"/>
          <p:cNvSpPr>
            <a:spLocks noGrp="1"/>
          </p:cNvSpPr>
          <p:nvPr>
            <p:ph idx="1"/>
          </p:nvPr>
        </p:nvSpPr>
        <p:spPr/>
        <p:txBody>
          <a:bodyPr>
            <a:normAutofit fontScale="85000" lnSpcReduction="20000"/>
          </a:bodyPr>
          <a:lstStyle/>
          <a:p>
            <a:pPr marL="0" lvl="0" indent="0">
              <a:buNone/>
            </a:pPr>
            <a:r>
              <a:rPr lang="x-none"/>
              <a:t>I think I have a better understanding about what the Reynolds number actually means from [writing the papers]. After my fluids class, you think it's just this number. It can actually tell you a lot. </a:t>
            </a:r>
            <a:endParaRPr lang="en-US" dirty="0" smtClean="0"/>
          </a:p>
          <a:p>
            <a:pPr marL="0" lvl="0" indent="0" algn="r">
              <a:buNone/>
            </a:pPr>
            <a:r>
              <a:rPr lang="x-none" smtClean="0"/>
              <a:t>–</a:t>
            </a:r>
            <a:r>
              <a:rPr lang="x-none"/>
              <a:t>Eng</a:t>
            </a:r>
            <a:r>
              <a:rPr lang="en-US" dirty="0"/>
              <a:t>. </a:t>
            </a:r>
            <a:r>
              <a:rPr lang="x-none"/>
              <a:t>Student (Sub 09, int 2</a:t>
            </a:r>
            <a:r>
              <a:rPr lang="x-none" smtClean="0"/>
              <a:t>)</a:t>
            </a:r>
            <a:endParaRPr lang="en-US" dirty="0" smtClean="0"/>
          </a:p>
          <a:p>
            <a:pPr marL="0" lvl="0" indent="0" algn="r">
              <a:buNone/>
            </a:pPr>
            <a:endParaRPr lang="en-US" dirty="0"/>
          </a:p>
          <a:p>
            <a:pPr marL="0" indent="0">
              <a:buNone/>
            </a:pPr>
            <a:r>
              <a:rPr lang="en-US" dirty="0" smtClean="0"/>
              <a:t>[the </a:t>
            </a:r>
            <a:r>
              <a:rPr lang="en-US" dirty="0"/>
              <a:t>paper] backs the image up, gives a secondary way to understand what is going on, maybe more in depth. Maybe the video brings you and makes you want to understand it, and then you can read that and figure out what you just watched. </a:t>
            </a:r>
            <a:endParaRPr lang="en-US" dirty="0" smtClean="0"/>
          </a:p>
          <a:p>
            <a:pPr marL="0" indent="0" algn="r">
              <a:buNone/>
            </a:pPr>
            <a:r>
              <a:rPr lang="en-US" dirty="0" smtClean="0"/>
              <a:t>– </a:t>
            </a:r>
            <a:r>
              <a:rPr lang="en-US" dirty="0"/>
              <a:t>Art Student (Sub 05, </a:t>
            </a:r>
            <a:r>
              <a:rPr lang="en-US" dirty="0" err="1"/>
              <a:t>int</a:t>
            </a:r>
            <a:r>
              <a:rPr lang="en-US" dirty="0"/>
              <a:t> 2)</a:t>
            </a:r>
          </a:p>
        </p:txBody>
      </p:sp>
      <p:sp>
        <p:nvSpPr>
          <p:cNvPr id="4" name="Slide Number Placeholder 3"/>
          <p:cNvSpPr>
            <a:spLocks noGrp="1"/>
          </p:cNvSpPr>
          <p:nvPr>
            <p:ph type="sldNum" sz="quarter" idx="12"/>
          </p:nvPr>
        </p:nvSpPr>
        <p:spPr/>
        <p:txBody>
          <a:bodyPr/>
          <a:lstStyle/>
          <a:p>
            <a:fld id="{5744759D-0EFF-4FB2-9CCE-04E00944F0FE}" type="slidenum">
              <a:rPr lang="en-US" smtClean="0"/>
              <a:pPr/>
              <a:t>27</a:t>
            </a:fld>
            <a:endParaRPr lang="en-US" dirty="0"/>
          </a:p>
        </p:txBody>
      </p:sp>
    </p:spTree>
    <p:extLst>
      <p:ext uri="{BB962C8B-B14F-4D97-AF65-F5344CB8AC3E}">
        <p14:creationId xmlns:p14="http://schemas.microsoft.com/office/powerpoint/2010/main" val="801604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293688"/>
            <a:ext cx="8229600" cy="4832475"/>
          </a:xfrm>
        </p:spPr>
        <p:txBody>
          <a:bodyPr>
            <a:normAutofit fontScale="85000" lnSpcReduction="10000"/>
          </a:bodyPr>
          <a:lstStyle/>
          <a:p>
            <a:pPr marL="0" lvl="0" indent="0">
              <a:buNone/>
            </a:pPr>
            <a:r>
              <a:rPr lang="x-none" smtClean="0"/>
              <a:t>[</a:t>
            </a:r>
            <a:r>
              <a:rPr lang="x-none"/>
              <a:t>Flow Vis] is like Fluids 2. Now that you know the basics, you can apply them to making cool artistic pictures. </a:t>
            </a:r>
            <a:endParaRPr lang="en-US" dirty="0"/>
          </a:p>
          <a:p>
            <a:pPr marL="0" lvl="0" indent="0" algn="r">
              <a:buNone/>
            </a:pPr>
            <a:r>
              <a:rPr lang="x-none" smtClean="0"/>
              <a:t> </a:t>
            </a:r>
            <a:r>
              <a:rPr lang="x-none"/>
              <a:t>– Eng. student (Sub 01,  int 1</a:t>
            </a:r>
            <a:r>
              <a:rPr lang="x-none" smtClean="0"/>
              <a:t>)</a:t>
            </a:r>
            <a:endParaRPr lang="en-US" dirty="0" smtClean="0"/>
          </a:p>
          <a:p>
            <a:pPr marL="0" lvl="0" indent="0">
              <a:buNone/>
            </a:pPr>
            <a:endParaRPr lang="en-US" dirty="0"/>
          </a:p>
          <a:p>
            <a:pPr marL="0" indent="0">
              <a:buNone/>
            </a:pPr>
            <a:r>
              <a:rPr lang="x-none"/>
              <a:t>Every single time we talk about photographic technique, or develop a flow product or a combustion project, those are all backed up with examples from the real world…. It’s not just this is a problem from the book or ‘ignore friction here’. All these things are real applications, all factors are considered</a:t>
            </a:r>
            <a:r>
              <a:rPr lang="x-none" smtClean="0"/>
              <a:t>.</a:t>
            </a:r>
            <a:endParaRPr lang="en-US" dirty="0" smtClean="0"/>
          </a:p>
          <a:p>
            <a:pPr marL="0" indent="0" algn="r">
              <a:buNone/>
            </a:pPr>
            <a:r>
              <a:rPr lang="x-none" smtClean="0"/>
              <a:t> </a:t>
            </a:r>
            <a:r>
              <a:rPr lang="x-none"/>
              <a:t>–Eng. student (Sub 03, int 1) </a:t>
            </a:r>
            <a:endParaRPr lang="en-US" dirty="0"/>
          </a:p>
          <a:p>
            <a:pPr marL="0" lvl="0" indent="0">
              <a:buNone/>
            </a:pPr>
            <a:endParaRPr lang="en-US" dirty="0" smtClean="0"/>
          </a:p>
          <a:p>
            <a:pPr marL="0" lv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28</a:t>
            </a:fld>
            <a:endParaRPr lang="en-US" dirty="0"/>
          </a:p>
        </p:txBody>
      </p:sp>
      <p:sp>
        <p:nvSpPr>
          <p:cNvPr id="6" name="Title 1"/>
          <p:cNvSpPr txBox="1">
            <a:spLocks/>
          </p:cNvSpPr>
          <p:nvPr/>
        </p:nvSpPr>
        <p:spPr>
          <a:xfrm>
            <a:off x="457200" y="0"/>
            <a:ext cx="8229600" cy="12936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Influence from Aesthetics</a:t>
            </a:r>
          </a:p>
        </p:txBody>
      </p:sp>
    </p:spTree>
    <p:extLst>
      <p:ext uri="{BB962C8B-B14F-4D97-AF65-F5344CB8AC3E}">
        <p14:creationId xmlns:p14="http://schemas.microsoft.com/office/powerpoint/2010/main" val="522475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5"/>
                </a:solidFill>
              </a:rPr>
              <a:t>Motivating:</a:t>
            </a:r>
            <a:endParaRPr lang="en-US" i="1" dirty="0">
              <a:solidFill>
                <a:schemeClr val="accent5"/>
              </a:solidFill>
            </a:endParaRPr>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lvl="0" indent="0">
              <a:buNone/>
            </a:pPr>
            <a:r>
              <a:rPr lang="x-none"/>
              <a:t>I feel like I’m out of my element, which is fun and exciting. </a:t>
            </a:r>
            <a:endParaRPr lang="en-US" dirty="0" smtClean="0"/>
          </a:p>
          <a:p>
            <a:pPr marL="0" lvl="0" indent="0" algn="r">
              <a:buNone/>
            </a:pPr>
            <a:r>
              <a:rPr lang="x-none" smtClean="0"/>
              <a:t>–</a:t>
            </a:r>
            <a:r>
              <a:rPr lang="x-none"/>
              <a:t>Eng. student (Sub 01,  int 1</a:t>
            </a:r>
            <a:r>
              <a:rPr lang="x-none" smtClean="0"/>
              <a:t>)</a:t>
            </a:r>
            <a:endParaRPr lang="en-US" dirty="0" smtClean="0"/>
          </a:p>
          <a:p>
            <a:pPr marL="0" lvl="0" indent="0" algn="r">
              <a:buNone/>
            </a:pPr>
            <a:endParaRPr lang="en-US" dirty="0"/>
          </a:p>
          <a:p>
            <a:pPr marL="0" lvl="0" indent="0">
              <a:buNone/>
            </a:pPr>
            <a:r>
              <a:rPr lang="x-none"/>
              <a:t>I just had a blast. I was really proud of what I did…. I’m excited to see [the final exhibit]. My family is going to come</a:t>
            </a:r>
            <a:r>
              <a:rPr lang="x-none" smtClean="0"/>
              <a:t>.</a:t>
            </a:r>
            <a:endParaRPr lang="en-US" dirty="0" smtClean="0"/>
          </a:p>
          <a:p>
            <a:pPr marL="0" lvl="0" indent="0" algn="r">
              <a:buNone/>
            </a:pPr>
            <a:r>
              <a:rPr lang="x-none" smtClean="0"/>
              <a:t> </a:t>
            </a:r>
            <a:r>
              <a:rPr lang="x-none"/>
              <a:t>–Art student (Sub 07, int 2</a:t>
            </a:r>
            <a:r>
              <a:rPr lang="x-none" smtClean="0"/>
              <a:t>)</a:t>
            </a:r>
            <a:endParaRPr lang="en-US" dirty="0" smtClean="0"/>
          </a:p>
          <a:p>
            <a:pPr marL="0" lvl="0" indent="0" algn="r">
              <a:buNone/>
            </a:pPr>
            <a:endParaRPr lang="en-US" dirty="0"/>
          </a:p>
          <a:p>
            <a:pPr marL="0" lvl="0" indent="0">
              <a:buNone/>
            </a:pPr>
            <a:r>
              <a:rPr lang="x-none"/>
              <a:t>One of my projects, I noticed I can do this and it will look much more interesting</a:t>
            </a:r>
            <a:r>
              <a:rPr lang="en-US" dirty="0"/>
              <a:t>.</a:t>
            </a:r>
            <a:r>
              <a:rPr lang="x-none"/>
              <a:t> I spent three times as long. I didn’t even know it. </a:t>
            </a:r>
            <a:endParaRPr lang="en-US" dirty="0" smtClean="0"/>
          </a:p>
          <a:p>
            <a:pPr marL="0" lvl="0" indent="0" algn="r">
              <a:buNone/>
            </a:pPr>
            <a:r>
              <a:rPr lang="x-none" smtClean="0"/>
              <a:t>–</a:t>
            </a:r>
            <a:r>
              <a:rPr lang="x-none"/>
              <a:t>Eng</a:t>
            </a:r>
            <a:r>
              <a:rPr lang="en-US" dirty="0"/>
              <a:t>.</a:t>
            </a:r>
            <a:r>
              <a:rPr lang="x-none"/>
              <a:t> student (Sub 03, int 2</a:t>
            </a:r>
            <a:r>
              <a:rPr lang="x-none" smtClean="0"/>
              <a:t>)</a:t>
            </a:r>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29</a:t>
            </a:fld>
            <a:endParaRPr lang="en-US" dirty="0"/>
          </a:p>
        </p:txBody>
      </p:sp>
    </p:spTree>
    <p:extLst>
      <p:ext uri="{BB962C8B-B14F-4D97-AF65-F5344CB8AC3E}">
        <p14:creationId xmlns:p14="http://schemas.microsoft.com/office/powerpoint/2010/main" val="1555691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3690134" cy="1295400"/>
          </a:xfrm>
        </p:spPr>
        <p:txBody>
          <a:bodyPr>
            <a:noAutofit/>
          </a:bodyPr>
          <a:lstStyle/>
          <a:p>
            <a:r>
              <a:rPr lang="en-US" sz="2800" dirty="0" smtClean="0">
                <a:solidFill>
                  <a:schemeClr val="bg1"/>
                </a:solidFill>
              </a:rPr>
              <a:t>Example </a:t>
            </a:r>
            <a:r>
              <a:rPr lang="en-US" sz="2800" dirty="0">
                <a:solidFill>
                  <a:schemeClr val="bg1"/>
                </a:solidFill>
              </a:rPr>
              <a:t>of </a:t>
            </a:r>
            <a:r>
              <a:rPr lang="en-US" sz="2800" dirty="0" smtClean="0"/>
              <a:t>Transformative Experience</a:t>
            </a:r>
            <a:endParaRPr lang="en-US" sz="2800" dirty="0">
              <a:solidFill>
                <a:schemeClr val="bg1"/>
              </a:solidFill>
            </a:endParaRP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28600" y="343132"/>
            <a:ext cx="4648200" cy="619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3200400" y="1447800"/>
            <a:ext cx="5638800" cy="5257800"/>
          </a:xfrm>
          <a:solidFill>
            <a:schemeClr val="accent1">
              <a:lumMod val="75000"/>
              <a:alpha val="46000"/>
            </a:schemeClr>
          </a:solidFill>
        </p:spPr>
        <p:txBody>
          <a:bodyPr>
            <a:noAutofit/>
          </a:bodyPr>
          <a:lstStyle/>
          <a:p>
            <a:pPr marL="0" indent="0">
              <a:buNone/>
            </a:pPr>
            <a:r>
              <a:rPr lang="en-US" sz="2000" b="1" dirty="0">
                <a:solidFill>
                  <a:schemeClr val="bg1"/>
                </a:solidFill>
              </a:rPr>
              <a:t>Sent:</a:t>
            </a:r>
            <a:r>
              <a:rPr lang="en-US" sz="2000" dirty="0">
                <a:solidFill>
                  <a:schemeClr val="bg1"/>
                </a:solidFill>
              </a:rPr>
              <a:t> Tuesday, July 21, 2015 9:07 AM </a:t>
            </a:r>
          </a:p>
          <a:p>
            <a:pPr marL="0" indent="0">
              <a:buNone/>
            </a:pPr>
            <a:r>
              <a:rPr lang="en-US" sz="2000" b="1" dirty="0">
                <a:solidFill>
                  <a:schemeClr val="bg1"/>
                </a:solidFill>
              </a:rPr>
              <a:t>Subject:</a:t>
            </a:r>
            <a:r>
              <a:rPr lang="en-US" sz="2000" dirty="0">
                <a:solidFill>
                  <a:schemeClr val="bg1"/>
                </a:solidFill>
              </a:rPr>
              <a:t> Cool Flow Vis</a:t>
            </a:r>
          </a:p>
          <a:p>
            <a:pPr marL="0" indent="0">
              <a:buNone/>
            </a:pPr>
            <a:r>
              <a:rPr lang="en-US" sz="2000" dirty="0">
                <a:solidFill>
                  <a:schemeClr val="bg1"/>
                </a:solidFill>
              </a:rPr>
              <a:t> </a:t>
            </a:r>
          </a:p>
          <a:p>
            <a:pPr marL="0" indent="0">
              <a:buNone/>
            </a:pPr>
            <a:r>
              <a:rPr lang="en-US" sz="2000" dirty="0">
                <a:solidFill>
                  <a:schemeClr val="bg1"/>
                </a:solidFill>
              </a:rPr>
              <a:t>Hey Professor Hertzberg,</a:t>
            </a:r>
          </a:p>
          <a:p>
            <a:pPr marL="0" indent="0">
              <a:buNone/>
            </a:pPr>
            <a:r>
              <a:rPr lang="en-US" sz="2000" dirty="0">
                <a:solidFill>
                  <a:schemeClr val="bg1"/>
                </a:solidFill>
              </a:rPr>
              <a:t>I took Flow Vis about a year ago and it was a great class. Now every time I see cool fluid phenomenon in real life, I think about you and that class, so I thought I'd share this with you! I cracked my phone screen a few weeks ago and over that time, the air has started to creep between two plates in the screen. It's making a pretty neat Hele-Shaw Cell in only one direction instead of the typical radial style that you see.</a:t>
            </a:r>
          </a:p>
          <a:p>
            <a:pPr marL="0" indent="0">
              <a:buNone/>
            </a:pPr>
            <a:r>
              <a:rPr lang="en-US" sz="2000" dirty="0">
                <a:solidFill>
                  <a:schemeClr val="bg1"/>
                </a:solidFill>
              </a:rPr>
              <a:t>Thanks for a great class, </a:t>
            </a:r>
          </a:p>
          <a:p>
            <a:pPr marL="0" indent="0">
              <a:buNone/>
            </a:pPr>
            <a:r>
              <a:rPr lang="en-US" sz="2000" dirty="0">
                <a:solidFill>
                  <a:schemeClr val="bg1"/>
                </a:solidFill>
              </a:rPr>
              <a:t>David </a:t>
            </a:r>
            <a:r>
              <a:rPr lang="en-US" sz="2000" dirty="0" smtClean="0">
                <a:solidFill>
                  <a:schemeClr val="bg1"/>
                </a:solidFill>
              </a:rPr>
              <a:t>Zilis</a:t>
            </a:r>
            <a:endParaRPr lang="en-US" sz="1600" dirty="0">
              <a:solidFill>
                <a:schemeClr val="bg1"/>
              </a:solidFill>
            </a:endParaRPr>
          </a:p>
          <a:p>
            <a:pPr marL="0" indent="0">
              <a:buNone/>
            </a:pPr>
            <a:r>
              <a:rPr lang="en-US" sz="1600" dirty="0" smtClean="0">
                <a:solidFill>
                  <a:schemeClr val="bg1"/>
                </a:solidFill>
              </a:rPr>
              <a:t>(Photo, name,  </a:t>
            </a:r>
            <a:r>
              <a:rPr lang="en-US" sz="1600" dirty="0">
                <a:solidFill>
                  <a:schemeClr val="bg1"/>
                </a:solidFill>
              </a:rPr>
              <a:t>and email used with permission</a:t>
            </a:r>
            <a:r>
              <a:rPr lang="en-US" sz="1600" dirty="0" smtClean="0">
                <a:solidFill>
                  <a:schemeClr val="bg1"/>
                </a:solidFill>
              </a:rPr>
              <a:t>.)</a:t>
            </a:r>
            <a:endParaRPr lang="en-US" sz="1600" dirty="0">
              <a:solidFill>
                <a:schemeClr val="bg1"/>
              </a:solidFill>
            </a:endParaRPr>
          </a:p>
          <a:p>
            <a:pPr marL="0" indent="0">
              <a:buNone/>
            </a:pPr>
            <a:endParaRPr lang="en-US" sz="1600" dirty="0">
              <a:solidFill>
                <a:schemeClr val="bg1"/>
              </a:solidFill>
            </a:endParaRPr>
          </a:p>
        </p:txBody>
      </p:sp>
      <p:sp>
        <p:nvSpPr>
          <p:cNvPr id="3" name="Slide Number Placeholder 2"/>
          <p:cNvSpPr>
            <a:spLocks noGrp="1"/>
          </p:cNvSpPr>
          <p:nvPr>
            <p:ph type="sldNum" sz="quarter" idx="12"/>
          </p:nvPr>
        </p:nvSpPr>
        <p:spPr/>
        <p:txBody>
          <a:bodyPr/>
          <a:lstStyle/>
          <a:p>
            <a:fld id="{0CFEC368-1D7A-4F81-ABF6-AE0E36BAF64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8022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5"/>
                </a:solidFill>
              </a:rPr>
              <a:t>Benefits to Art Students:</a:t>
            </a:r>
            <a:endParaRPr lang="en-US" i="1" dirty="0">
              <a:solidFill>
                <a:schemeClr val="accent5"/>
              </a:solidFill>
            </a:endParaRPr>
          </a:p>
        </p:txBody>
      </p:sp>
      <p:sp>
        <p:nvSpPr>
          <p:cNvPr id="6" name="Content Placeholder 5"/>
          <p:cNvSpPr>
            <a:spLocks noGrp="1"/>
          </p:cNvSpPr>
          <p:nvPr>
            <p:ph idx="1"/>
          </p:nvPr>
        </p:nvSpPr>
        <p:spPr/>
        <p:txBody>
          <a:bodyPr/>
          <a:lstStyle/>
          <a:p>
            <a:pPr marL="0" lvl="0" indent="0">
              <a:buNone/>
            </a:pPr>
            <a:r>
              <a:rPr lang="x-none" smtClean="0"/>
              <a:t>[</a:t>
            </a:r>
            <a:r>
              <a:rPr lang="en-US" dirty="0" smtClean="0"/>
              <a:t>E</a:t>
            </a:r>
            <a:r>
              <a:rPr lang="x-none" smtClean="0"/>
              <a:t>xperimental </a:t>
            </a:r>
            <a:r>
              <a:rPr lang="x-none"/>
              <a:t>film] is such a lofty term and it’s used a lot, [but] here we were truly experimenting, which is the most beautiful part about it. You are producing something through experiment. </a:t>
            </a:r>
            <a:endParaRPr lang="en-US" dirty="0" smtClean="0"/>
          </a:p>
          <a:p>
            <a:pPr marL="0" lvl="0" indent="0" algn="r">
              <a:buNone/>
            </a:pPr>
            <a:r>
              <a:rPr lang="x-none" smtClean="0"/>
              <a:t>–</a:t>
            </a:r>
            <a:r>
              <a:rPr lang="x-none"/>
              <a:t>Art student (Sub 16, int 1)</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30</a:t>
            </a:fld>
            <a:endParaRPr lang="en-US" dirty="0"/>
          </a:p>
        </p:txBody>
      </p:sp>
    </p:spTree>
    <p:extLst>
      <p:ext uri="{BB962C8B-B14F-4D97-AF65-F5344CB8AC3E}">
        <p14:creationId xmlns:p14="http://schemas.microsoft.com/office/powerpoint/2010/main" val="3595434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chemeClr val="accent5"/>
                </a:solidFill>
              </a:rPr>
              <a:t>Benefits to Art Students:</a:t>
            </a:r>
          </a:p>
        </p:txBody>
      </p:sp>
      <p:sp>
        <p:nvSpPr>
          <p:cNvPr id="3" name="Content Placeholder 2"/>
          <p:cNvSpPr>
            <a:spLocks noGrp="1"/>
          </p:cNvSpPr>
          <p:nvPr>
            <p:ph idx="1"/>
          </p:nvPr>
        </p:nvSpPr>
        <p:spPr/>
        <p:txBody>
          <a:bodyPr>
            <a:normAutofit fontScale="92500" lnSpcReduction="20000"/>
          </a:bodyPr>
          <a:lstStyle/>
          <a:p>
            <a:pPr marL="0" lvl="0" indent="0">
              <a:buNone/>
            </a:pPr>
            <a:r>
              <a:rPr lang="x-none"/>
              <a:t>In terms of appreciating flows and keeping a keen eye out for it, that’s totally improved drastically… I don’t want to make another film without including one flow vis. </a:t>
            </a:r>
            <a:endParaRPr lang="en-US" dirty="0" smtClean="0"/>
          </a:p>
          <a:p>
            <a:pPr marL="0" lvl="0" indent="0" algn="r">
              <a:buNone/>
            </a:pPr>
            <a:r>
              <a:rPr lang="x-none" smtClean="0"/>
              <a:t>–</a:t>
            </a:r>
            <a:r>
              <a:rPr lang="x-none"/>
              <a:t>Art student (Sub 07, int 2</a:t>
            </a:r>
            <a:r>
              <a:rPr lang="x-none" smtClean="0"/>
              <a:t>)</a:t>
            </a:r>
            <a:endParaRPr lang="en-US" dirty="0" smtClean="0"/>
          </a:p>
          <a:p>
            <a:pPr marL="0" lvl="0" indent="0" algn="r">
              <a:buNone/>
            </a:pPr>
            <a:endParaRPr lang="en-US" dirty="0"/>
          </a:p>
          <a:p>
            <a:pPr marL="0" lvl="0" indent="0">
              <a:buNone/>
            </a:pPr>
            <a:r>
              <a:rPr lang="x-none"/>
              <a:t>I learned to investigate texturally … It’s right under your nose, bubbles in the dishwasher, water under your feet by the creek… it opened up a more microscopic kind of beauty</a:t>
            </a:r>
            <a:r>
              <a:rPr lang="x-none" smtClean="0"/>
              <a:t>.</a:t>
            </a:r>
            <a:endParaRPr lang="en-US" dirty="0" smtClean="0"/>
          </a:p>
          <a:p>
            <a:pPr marL="0" lvl="0" indent="0" algn="r">
              <a:buNone/>
            </a:pPr>
            <a:r>
              <a:rPr lang="x-none" smtClean="0"/>
              <a:t> </a:t>
            </a:r>
            <a:r>
              <a:rPr lang="x-none"/>
              <a:t>–Art student (Sub 16, int 2)</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31</a:t>
            </a:fld>
            <a:endParaRPr lang="en-US" dirty="0"/>
          </a:p>
        </p:txBody>
      </p:sp>
    </p:spTree>
    <p:extLst>
      <p:ext uri="{BB962C8B-B14F-4D97-AF65-F5344CB8AC3E}">
        <p14:creationId xmlns:p14="http://schemas.microsoft.com/office/powerpoint/2010/main" val="1463546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8229600" cy="4876800"/>
          </a:xfrm>
        </p:spPr>
        <p:txBody>
          <a:bodyPr>
            <a:normAutofit lnSpcReduction="10000"/>
          </a:bodyPr>
          <a:lstStyle/>
          <a:p>
            <a:pPr marL="0" lvl="0" indent="0">
              <a:buNone/>
            </a:pPr>
            <a:r>
              <a:rPr lang="x-none" smtClean="0"/>
              <a:t> </a:t>
            </a:r>
            <a:r>
              <a:rPr lang="x-none"/>
              <a:t>[in other courses] you create such a rigid thought process rather than a really flexible, dynamic space</a:t>
            </a:r>
            <a:r>
              <a:rPr lang="x-none" smtClean="0"/>
              <a:t>.</a:t>
            </a:r>
            <a:endParaRPr lang="en-US" dirty="0" smtClean="0"/>
          </a:p>
          <a:p>
            <a:pPr marL="0" lvl="0" indent="0" algn="r">
              <a:buNone/>
            </a:pPr>
            <a:r>
              <a:rPr lang="x-none" smtClean="0"/>
              <a:t> </a:t>
            </a:r>
            <a:r>
              <a:rPr lang="x-none"/>
              <a:t>–Eng. student (Sub 09, int 1</a:t>
            </a:r>
            <a:r>
              <a:rPr lang="x-none" smtClean="0"/>
              <a:t>)</a:t>
            </a:r>
            <a:endParaRPr lang="en-US" dirty="0" smtClean="0"/>
          </a:p>
          <a:p>
            <a:pPr marL="0" lvl="0" indent="0" algn="r">
              <a:buNone/>
            </a:pPr>
            <a:endParaRPr lang="en-US" dirty="0"/>
          </a:p>
          <a:p>
            <a:pPr marL="0" lvl="0" indent="0">
              <a:buNone/>
            </a:pPr>
            <a:r>
              <a:rPr lang="x-none"/>
              <a:t>You can modify your pathway [in Flow Vis]. In math there’s only one way, but in [Flow Vis] it was more along the lines of this experiment is how you choose to direct it. </a:t>
            </a:r>
            <a:endParaRPr lang="en-US" dirty="0" smtClean="0"/>
          </a:p>
          <a:p>
            <a:pPr marL="0" lvl="0" indent="0" algn="r">
              <a:buNone/>
            </a:pPr>
            <a:r>
              <a:rPr lang="x-none" smtClean="0"/>
              <a:t>–</a:t>
            </a:r>
            <a:r>
              <a:rPr lang="x-none"/>
              <a:t>Eng. student (Sub 03, int 2</a:t>
            </a:r>
            <a:r>
              <a:rPr lang="x-none" smtClean="0"/>
              <a:t>)</a:t>
            </a:r>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32</a:t>
            </a:fld>
            <a:endParaRPr lang="en-US" dirty="0"/>
          </a:p>
        </p:txBody>
      </p:sp>
      <p:sp>
        <p:nvSpPr>
          <p:cNvPr id="8" name="Title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r>
              <a:rPr lang="en-US" i="1" dirty="0">
                <a:solidFill>
                  <a:schemeClr val="accent5"/>
                </a:solidFill>
              </a:rPr>
              <a:t>Aesthetic goals </a:t>
            </a:r>
            <a:r>
              <a:rPr lang="en-US" i="1" dirty="0" smtClean="0">
                <a:solidFill>
                  <a:schemeClr val="accent5"/>
                </a:solidFill>
              </a:rPr>
              <a:t>have multiple answers:</a:t>
            </a:r>
            <a:endParaRPr lang="en-US" i="1" dirty="0">
              <a:solidFill>
                <a:schemeClr val="accent5"/>
              </a:solidFill>
            </a:endParaRPr>
          </a:p>
        </p:txBody>
      </p:sp>
    </p:spTree>
    <p:extLst>
      <p:ext uri="{BB962C8B-B14F-4D97-AF65-F5344CB8AC3E}">
        <p14:creationId xmlns:p14="http://schemas.microsoft.com/office/powerpoint/2010/main" val="387304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solidFill>
                  <a:schemeClr val="bg1"/>
                </a:solidFill>
              </a:rPr>
              <a:t>Transformative Experience (TE) Qualities</a:t>
            </a:r>
            <a:endParaRPr lang="en-US" dirty="0">
              <a:solidFill>
                <a:schemeClr val="bg1"/>
              </a:solidFill>
            </a:endParaRPr>
          </a:p>
        </p:txBody>
      </p:sp>
      <p:sp>
        <p:nvSpPr>
          <p:cNvPr id="3" name="Content Placeholder 2"/>
          <p:cNvSpPr>
            <a:spLocks noGrp="1"/>
          </p:cNvSpPr>
          <p:nvPr>
            <p:ph idx="1"/>
          </p:nvPr>
        </p:nvSpPr>
        <p:spPr>
          <a:xfrm>
            <a:off x="412679" y="1889918"/>
            <a:ext cx="8229600" cy="4602163"/>
          </a:xfrm>
        </p:spPr>
        <p:txBody>
          <a:bodyPr>
            <a:normAutofit fontScale="92500" lnSpcReduction="20000"/>
          </a:bodyPr>
          <a:lstStyle/>
          <a:p>
            <a:pPr marL="880110" lvl="1" indent="-514350">
              <a:buClr>
                <a:schemeClr val="accent5"/>
              </a:buClr>
              <a:buFont typeface="+mj-lt"/>
              <a:buAutoNum type="arabicPeriod"/>
            </a:pPr>
            <a:r>
              <a:rPr lang="en-US" sz="3000" b="1" dirty="0" smtClean="0">
                <a:solidFill>
                  <a:schemeClr val="accent5"/>
                </a:solidFill>
                <a:latin typeface="+mj-lt"/>
              </a:rPr>
              <a:t>Motivated Use</a:t>
            </a:r>
            <a:br>
              <a:rPr lang="en-US" sz="3000" b="1" dirty="0" smtClean="0">
                <a:solidFill>
                  <a:schemeClr val="accent5"/>
                </a:solidFill>
                <a:latin typeface="+mj-lt"/>
              </a:rPr>
            </a:br>
            <a:r>
              <a:rPr lang="en-US" sz="3200" dirty="0">
                <a:solidFill>
                  <a:schemeClr val="accent5"/>
                </a:solidFill>
                <a:latin typeface="+mj-lt"/>
              </a:rPr>
              <a:t>using Knowledge, Skills and Abilities outside of the original (classroom) setting</a:t>
            </a:r>
          </a:p>
          <a:p>
            <a:pPr marL="880110" lvl="1" indent="-514350">
              <a:buClr>
                <a:schemeClr val="accent5"/>
              </a:buClr>
              <a:buFont typeface="+mj-lt"/>
              <a:buAutoNum type="arabicPeriod"/>
            </a:pPr>
            <a:endParaRPr lang="en-US" sz="3000" b="1" dirty="0">
              <a:solidFill>
                <a:schemeClr val="accent5"/>
              </a:solidFill>
              <a:latin typeface="+mj-lt"/>
            </a:endParaRPr>
          </a:p>
          <a:p>
            <a:pPr marL="880110" lvl="1" indent="-514350">
              <a:buClr>
                <a:schemeClr val="accent5"/>
              </a:buClr>
              <a:buFont typeface="+mj-lt"/>
              <a:buAutoNum type="arabicPeriod"/>
            </a:pPr>
            <a:r>
              <a:rPr lang="en-US" sz="3000" b="1" dirty="0">
                <a:solidFill>
                  <a:schemeClr val="accent5"/>
                </a:solidFill>
                <a:latin typeface="+mj-lt"/>
              </a:rPr>
              <a:t>Expanded </a:t>
            </a:r>
            <a:r>
              <a:rPr lang="en-US" sz="3000" b="1" dirty="0" smtClean="0">
                <a:solidFill>
                  <a:schemeClr val="accent5"/>
                </a:solidFill>
                <a:latin typeface="+mj-lt"/>
              </a:rPr>
              <a:t>Perception</a:t>
            </a:r>
            <a:br>
              <a:rPr lang="en-US" sz="3000" b="1" dirty="0" smtClean="0">
                <a:solidFill>
                  <a:schemeClr val="accent5"/>
                </a:solidFill>
                <a:latin typeface="+mj-lt"/>
              </a:rPr>
            </a:br>
            <a:r>
              <a:rPr lang="en-US" sz="3200" dirty="0">
                <a:solidFill>
                  <a:schemeClr val="accent5"/>
                </a:solidFill>
                <a:latin typeface="+mj-lt"/>
              </a:rPr>
              <a:t>also called </a:t>
            </a:r>
            <a:r>
              <a:rPr lang="en-US" sz="3200" i="1" dirty="0">
                <a:solidFill>
                  <a:schemeClr val="accent5"/>
                </a:solidFill>
                <a:latin typeface="+mj-lt"/>
              </a:rPr>
              <a:t>transfer</a:t>
            </a:r>
            <a:r>
              <a:rPr lang="en-US" sz="3200" dirty="0">
                <a:solidFill>
                  <a:schemeClr val="accent5"/>
                </a:solidFill>
                <a:latin typeface="+mj-lt"/>
              </a:rPr>
              <a:t>, </a:t>
            </a:r>
            <a:r>
              <a:rPr lang="en-US" sz="3200" i="1" dirty="0" smtClean="0">
                <a:solidFill>
                  <a:schemeClr val="accent5"/>
                </a:solidFill>
                <a:latin typeface="+mj-lt"/>
              </a:rPr>
              <a:t>awareness, </a:t>
            </a:r>
            <a:r>
              <a:rPr lang="en-US" sz="3200" dirty="0" smtClean="0">
                <a:solidFill>
                  <a:schemeClr val="accent5"/>
                </a:solidFill>
                <a:latin typeface="+mj-lt"/>
              </a:rPr>
              <a:t>or </a:t>
            </a:r>
            <a:br>
              <a:rPr lang="en-US" sz="3200" dirty="0" smtClean="0">
                <a:solidFill>
                  <a:schemeClr val="accent5"/>
                </a:solidFill>
                <a:latin typeface="+mj-lt"/>
              </a:rPr>
            </a:br>
            <a:r>
              <a:rPr lang="en-US" sz="3200" i="1" dirty="0" smtClean="0">
                <a:solidFill>
                  <a:schemeClr val="accent5"/>
                </a:solidFill>
                <a:latin typeface="+mj-lt"/>
              </a:rPr>
              <a:t>activation </a:t>
            </a:r>
            <a:r>
              <a:rPr lang="en-US" sz="3200" i="1" dirty="0">
                <a:solidFill>
                  <a:schemeClr val="accent5"/>
                </a:solidFill>
                <a:latin typeface="+mj-lt"/>
              </a:rPr>
              <a:t>of </a:t>
            </a:r>
            <a:r>
              <a:rPr lang="en-US" sz="3200" i="1" dirty="0" smtClean="0">
                <a:solidFill>
                  <a:schemeClr val="accent5"/>
                </a:solidFill>
                <a:latin typeface="+mj-lt"/>
              </a:rPr>
              <a:t>resources</a:t>
            </a:r>
            <a:endParaRPr lang="en-US" sz="3200" i="1" dirty="0">
              <a:solidFill>
                <a:schemeClr val="accent5"/>
              </a:solidFill>
              <a:latin typeface="+mj-lt"/>
            </a:endParaRPr>
          </a:p>
          <a:p>
            <a:pPr marL="880110" lvl="1" indent="-514350">
              <a:buClr>
                <a:schemeClr val="accent5"/>
              </a:buClr>
              <a:buFont typeface="+mj-lt"/>
              <a:buAutoNum type="arabicPeriod"/>
            </a:pPr>
            <a:endParaRPr lang="en-US" sz="3000" b="1" dirty="0" smtClean="0">
              <a:solidFill>
                <a:schemeClr val="accent5"/>
              </a:solidFill>
              <a:latin typeface="+mj-lt"/>
            </a:endParaRPr>
          </a:p>
          <a:p>
            <a:pPr marL="880110" lvl="1" indent="-514350">
              <a:buClr>
                <a:schemeClr val="accent5"/>
              </a:buClr>
              <a:buFont typeface="+mj-lt"/>
              <a:buAutoNum type="arabicPeriod"/>
            </a:pPr>
            <a:r>
              <a:rPr lang="en-US" sz="3000" b="1" dirty="0" smtClean="0">
                <a:solidFill>
                  <a:schemeClr val="accent5"/>
                </a:solidFill>
                <a:latin typeface="+mj-lt"/>
              </a:rPr>
              <a:t>Affective Value</a:t>
            </a:r>
            <a:br>
              <a:rPr lang="en-US" sz="3000" b="1" dirty="0" smtClean="0">
                <a:solidFill>
                  <a:schemeClr val="accent5"/>
                </a:solidFill>
                <a:latin typeface="+mj-lt"/>
              </a:rPr>
            </a:br>
            <a:r>
              <a:rPr lang="en-US" sz="3200" dirty="0">
                <a:solidFill>
                  <a:schemeClr val="accent5"/>
                </a:solidFill>
                <a:latin typeface="+mj-lt"/>
              </a:rPr>
              <a:t>positive emotional </a:t>
            </a:r>
            <a:r>
              <a:rPr lang="en-US" sz="3200" dirty="0" smtClean="0">
                <a:solidFill>
                  <a:schemeClr val="accent5"/>
                </a:solidFill>
                <a:latin typeface="+mj-lt"/>
              </a:rPr>
              <a:t>responses</a:t>
            </a:r>
            <a:endParaRPr lang="en-US" sz="3000" b="1" dirty="0" smtClean="0">
              <a:solidFill>
                <a:schemeClr val="accent5"/>
              </a:solidFill>
              <a:latin typeface="+mj-lt"/>
            </a:endParaRPr>
          </a:p>
          <a:p>
            <a:pPr marL="365760" lvl="1" indent="0" algn="r">
              <a:buClr>
                <a:schemeClr val="accent5"/>
              </a:buClr>
              <a:buNone/>
            </a:pPr>
            <a:r>
              <a:rPr lang="en-US" sz="2000" dirty="0" smtClean="0">
                <a:solidFill>
                  <a:schemeClr val="accent5"/>
                </a:solidFill>
                <a:latin typeface="+mj-lt"/>
              </a:rPr>
              <a:t>(Pugh 2011)</a:t>
            </a:r>
            <a:endParaRPr lang="en-US" sz="2000" dirty="0">
              <a:solidFill>
                <a:schemeClr val="accent5"/>
              </a:solidFill>
              <a:latin typeface="+mj-lt"/>
            </a:endParaRPr>
          </a:p>
          <a:p>
            <a:pPr>
              <a:buClr>
                <a:schemeClr val="accent5"/>
              </a:buClr>
            </a:pPr>
            <a:endParaRPr lang="en-US" dirty="0">
              <a:solidFill>
                <a:schemeClr val="accent5"/>
              </a:solidFill>
              <a:latin typeface="+mj-lt"/>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01729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Aesthetics?</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solidFill>
                  <a:schemeClr val="accent5"/>
                </a:solidFill>
              </a:rPr>
              <a:t>The artistic appeal of an object or experience:</a:t>
            </a:r>
          </a:p>
          <a:p>
            <a:pPr marL="0" indent="0">
              <a:buNone/>
            </a:pPr>
            <a:r>
              <a:rPr lang="en-US" dirty="0" smtClean="0"/>
              <a:t>Does not have to be “pretty”</a:t>
            </a:r>
          </a:p>
          <a:p>
            <a:r>
              <a:rPr lang="en-US" dirty="0"/>
              <a:t>Symmetry</a:t>
            </a:r>
          </a:p>
          <a:p>
            <a:r>
              <a:rPr lang="en-US" dirty="0" smtClean="0"/>
              <a:t>Destruction </a:t>
            </a:r>
            <a:r>
              <a:rPr lang="en-US" dirty="0"/>
              <a:t/>
            </a:r>
            <a:br>
              <a:rPr lang="en-US" dirty="0"/>
            </a:br>
            <a:r>
              <a:rPr lang="en-US" dirty="0" smtClean="0"/>
              <a:t>or Power</a:t>
            </a:r>
          </a:p>
          <a:p>
            <a:r>
              <a:rPr lang="en-US" dirty="0" smtClean="0"/>
              <a:t>Oddness or </a:t>
            </a:r>
            <a:r>
              <a:rPr lang="en-US" dirty="0"/>
              <a:t/>
            </a:r>
            <a:br>
              <a:rPr lang="en-US" dirty="0"/>
            </a:br>
            <a:r>
              <a:rPr lang="en-US" dirty="0" smtClean="0"/>
              <a:t>Grotesque</a:t>
            </a:r>
          </a:p>
          <a:p>
            <a:pPr lvl="1"/>
            <a:endParaRPr lang="en-US" dirty="0" smtClean="0"/>
          </a:p>
        </p:txBody>
      </p:sp>
      <p:sp>
        <p:nvSpPr>
          <p:cNvPr id="4" name="Slide Number Placeholder 3"/>
          <p:cNvSpPr>
            <a:spLocks noGrp="1"/>
          </p:cNvSpPr>
          <p:nvPr>
            <p:ph type="sldNum" sz="quarter" idx="12"/>
          </p:nvPr>
        </p:nvSpPr>
        <p:spPr/>
        <p:txBody>
          <a:bodyPr/>
          <a:lstStyle/>
          <a:p>
            <a:fld id="{5744759D-0EFF-4FB2-9CCE-04E00944F0FE}" type="slidenum">
              <a:rPr lang="en-US" smtClean="0"/>
              <a:pPr/>
              <a:t>5</a:t>
            </a:fld>
            <a:endParaRPr lang="en-US" dirty="0"/>
          </a:p>
        </p:txBody>
      </p:sp>
      <p:pic>
        <p:nvPicPr>
          <p:cNvPr id="1026" name="Picture 2" descr="C:\Users\Kate\AppData\Local\Microsoft\Windows\INetCache\IE\43QHMO6N\200px-Simetria-bilateria.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840" y="2438400"/>
            <a:ext cx="341376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2895600"/>
            <a:ext cx="4617720" cy="39250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2784534"/>
            <a:ext cx="5156140" cy="2625665"/>
          </a:xfrm>
          <a:prstGeom prst="rect">
            <a:avLst/>
          </a:prstGeom>
        </p:spPr>
      </p:pic>
    </p:spTree>
    <p:extLst>
      <p:ext uri="{BB962C8B-B14F-4D97-AF65-F5344CB8AC3E}">
        <p14:creationId xmlns:p14="http://schemas.microsoft.com/office/powerpoint/2010/main" val="5228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Aesthetics?</a:t>
            </a:r>
            <a:endParaRPr lang="en-US" dirty="0"/>
          </a:p>
        </p:txBody>
      </p:sp>
      <p:sp>
        <p:nvSpPr>
          <p:cNvPr id="3" name="Content Placeholder 2"/>
          <p:cNvSpPr>
            <a:spLocks noGrp="1"/>
          </p:cNvSpPr>
          <p:nvPr>
            <p:ph idx="1"/>
          </p:nvPr>
        </p:nvSpPr>
        <p:spPr>
          <a:xfrm>
            <a:off x="457200" y="1600201"/>
            <a:ext cx="8229600" cy="2667000"/>
          </a:xfrm>
        </p:spPr>
        <p:txBody>
          <a:bodyPr>
            <a:normAutofit/>
          </a:bodyPr>
          <a:lstStyle/>
          <a:p>
            <a:pPr marL="0" indent="0">
              <a:buNone/>
            </a:pPr>
            <a:r>
              <a:rPr lang="en-US" i="1" dirty="0" smtClean="0">
                <a:solidFill>
                  <a:schemeClr val="accent5"/>
                </a:solidFill>
              </a:rPr>
              <a:t>Another </a:t>
            </a:r>
            <a:r>
              <a:rPr lang="en-US" i="1" dirty="0">
                <a:solidFill>
                  <a:schemeClr val="accent5"/>
                </a:solidFill>
              </a:rPr>
              <a:t>way of thinking: </a:t>
            </a:r>
          </a:p>
          <a:p>
            <a:pPr marL="0" indent="0">
              <a:buNone/>
            </a:pPr>
            <a:r>
              <a:rPr lang="en-US" dirty="0" smtClean="0"/>
              <a:t>Aesthetics as psychological measure of affect, “the </a:t>
            </a:r>
            <a:r>
              <a:rPr lang="en-US" dirty="0"/>
              <a:t>study of those mental processes that underlie disinterested evaluative </a:t>
            </a:r>
            <a:r>
              <a:rPr lang="en-US" dirty="0" smtClean="0"/>
              <a:t>experiences” (Palmer, </a:t>
            </a:r>
            <a:r>
              <a:rPr lang="en-US" dirty="0" err="1" smtClean="0"/>
              <a:t>Schloss</a:t>
            </a:r>
            <a:r>
              <a:rPr lang="en-US" dirty="0" smtClean="0"/>
              <a:t>, </a:t>
            </a:r>
            <a:r>
              <a:rPr lang="en-US" dirty="0" err="1" smtClean="0"/>
              <a:t>Sammartino</a:t>
            </a:r>
            <a:r>
              <a:rPr lang="en-US" dirty="0" smtClean="0"/>
              <a:t> 2011)</a:t>
            </a:r>
          </a:p>
          <a:p>
            <a:pPr marL="0" indent="0">
              <a:buNone/>
            </a:pPr>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6</a:t>
            </a:fld>
            <a:endParaRPr lang="en-US" dirty="0"/>
          </a:p>
        </p:txBody>
      </p:sp>
      <p:cxnSp>
        <p:nvCxnSpPr>
          <p:cNvPr id="5" name="Straight Arrow Connector 4"/>
          <p:cNvCxnSpPr/>
          <p:nvPr/>
        </p:nvCxnSpPr>
        <p:spPr>
          <a:xfrm>
            <a:off x="1981200" y="5410200"/>
            <a:ext cx="5181600" cy="0"/>
          </a:xfrm>
          <a:prstGeom prst="straightConnector1">
            <a:avLst/>
          </a:prstGeom>
          <a:ln w="254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381000" y="4907340"/>
            <a:ext cx="16002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solidFill>
                  <a:schemeClr val="bg1"/>
                </a:solidFill>
              </a:rPr>
              <a:t>Oh wow! That’s wonderful! I love it!”</a:t>
            </a:r>
            <a:endParaRPr lang="en-US" sz="2400" dirty="0">
              <a:solidFill>
                <a:schemeClr val="bg1"/>
              </a:solidFill>
            </a:endParaRPr>
          </a:p>
        </p:txBody>
      </p:sp>
      <p:sp>
        <p:nvSpPr>
          <p:cNvPr id="7" name="TextBox 7"/>
          <p:cNvSpPr txBox="1"/>
          <p:nvPr/>
        </p:nvSpPr>
        <p:spPr>
          <a:xfrm>
            <a:off x="7239000" y="4876800"/>
            <a:ext cx="1447801"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2400" i="1" dirty="0" smtClean="0">
                <a:solidFill>
                  <a:schemeClr val="bg1"/>
                </a:solidFill>
              </a:rPr>
              <a:t>“Oh yuck! That’s awful! I hate it!”</a:t>
            </a:r>
            <a:r>
              <a:rPr lang="en-US" sz="2400" dirty="0" smtClean="0">
                <a:solidFill>
                  <a:schemeClr val="bg1"/>
                </a:solidFill>
              </a:rPr>
              <a:t> </a:t>
            </a:r>
          </a:p>
          <a:p>
            <a:endParaRPr lang="en-US" sz="2400" dirty="0">
              <a:solidFill>
                <a:schemeClr val="bg1"/>
              </a:solidFill>
            </a:endParaRPr>
          </a:p>
        </p:txBody>
      </p:sp>
    </p:spTree>
    <p:extLst>
      <p:ext uri="{BB962C8B-B14F-4D97-AF65-F5344CB8AC3E}">
        <p14:creationId xmlns:p14="http://schemas.microsoft.com/office/powerpoint/2010/main" val="382066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Aesthetics?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a:t>A guiding algorithm to find more of what you like</a:t>
            </a:r>
          </a:p>
          <a:p>
            <a:pPr marL="0" indent="0" algn="ctr">
              <a:buNone/>
            </a:pPr>
            <a:endParaRPr lang="en-US" sz="4800"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7</a:t>
            </a:fld>
            <a:endParaRPr lang="en-US" dirty="0"/>
          </a:p>
        </p:txBody>
      </p:sp>
      <p:cxnSp>
        <p:nvCxnSpPr>
          <p:cNvPr id="5" name="Straight Arrow Connector 4"/>
          <p:cNvCxnSpPr/>
          <p:nvPr/>
        </p:nvCxnSpPr>
        <p:spPr>
          <a:xfrm>
            <a:off x="1981200" y="5410200"/>
            <a:ext cx="5181600" cy="0"/>
          </a:xfrm>
          <a:prstGeom prst="straightConnector1">
            <a:avLst/>
          </a:prstGeom>
          <a:ln w="254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 name="TextBox 6"/>
          <p:cNvSpPr txBox="1"/>
          <p:nvPr/>
        </p:nvSpPr>
        <p:spPr>
          <a:xfrm>
            <a:off x="304800" y="4876800"/>
            <a:ext cx="16764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solidFill>
                  <a:schemeClr val="bg1"/>
                </a:solidFill>
              </a:rPr>
              <a:t>Oh wow! That’s wonderful! I love it!”</a:t>
            </a:r>
            <a:endParaRPr lang="en-US" sz="2400" dirty="0">
              <a:solidFill>
                <a:schemeClr val="bg1"/>
              </a:solidFill>
            </a:endParaRPr>
          </a:p>
        </p:txBody>
      </p:sp>
      <p:sp>
        <p:nvSpPr>
          <p:cNvPr id="7" name="TextBox 7"/>
          <p:cNvSpPr txBox="1"/>
          <p:nvPr/>
        </p:nvSpPr>
        <p:spPr>
          <a:xfrm>
            <a:off x="7239000" y="4876800"/>
            <a:ext cx="1447801"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2400" i="1" dirty="0" smtClean="0">
                <a:solidFill>
                  <a:schemeClr val="bg1"/>
                </a:solidFill>
              </a:rPr>
              <a:t>“Oh yuck! That’s awful! I hate it!”</a:t>
            </a:r>
            <a:r>
              <a:rPr lang="en-US" sz="2400" dirty="0" smtClean="0">
                <a:solidFill>
                  <a:schemeClr val="bg1"/>
                </a:solidFill>
              </a:rPr>
              <a:t> </a:t>
            </a:r>
          </a:p>
          <a:p>
            <a:endParaRPr lang="en-US" sz="2400" dirty="0">
              <a:solidFill>
                <a:schemeClr val="bg1"/>
              </a:solidFill>
            </a:endParaRPr>
          </a:p>
        </p:txBody>
      </p:sp>
    </p:spTree>
    <p:extLst>
      <p:ext uri="{BB962C8B-B14F-4D97-AF65-F5344CB8AC3E}">
        <p14:creationId xmlns:p14="http://schemas.microsoft.com/office/powerpoint/2010/main" val="224154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3" y="-1"/>
            <a:ext cx="9063437" cy="6858001"/>
          </a:xfrm>
          <a:prstGeom prst="rect">
            <a:avLst/>
          </a:prstGeom>
        </p:spPr>
      </p:pic>
      <p:sp>
        <p:nvSpPr>
          <p:cNvPr id="2" name="Title 1"/>
          <p:cNvSpPr>
            <a:spLocks noGrp="1"/>
          </p:cNvSpPr>
          <p:nvPr>
            <p:ph type="title"/>
          </p:nvPr>
        </p:nvSpPr>
        <p:spPr/>
        <p:txBody>
          <a:bodyPr>
            <a:normAutofit/>
          </a:bodyPr>
          <a:lstStyle/>
          <a:p>
            <a:r>
              <a:rPr lang="en-US" dirty="0" smtClean="0">
                <a:solidFill>
                  <a:schemeClr val="bg1"/>
                </a:solidFill>
              </a:rPr>
              <a:t>What’s </a:t>
            </a:r>
            <a:r>
              <a:rPr lang="en-US" dirty="0" smtClean="0"/>
              <a:t>unusual a</a:t>
            </a:r>
            <a:r>
              <a:rPr lang="en-US" dirty="0" smtClean="0">
                <a:solidFill>
                  <a:schemeClr val="bg1"/>
                </a:solidFill>
              </a:rPr>
              <a:t>bout Flow Vis?</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marL="514350" indent="-514350">
              <a:spcAft>
                <a:spcPts val="1800"/>
              </a:spcAft>
              <a:buClr>
                <a:schemeClr val="bg1"/>
              </a:buClr>
              <a:buFont typeface="+mj-lt"/>
              <a:buAutoNum type="arabicPeriod"/>
            </a:pPr>
            <a:r>
              <a:rPr lang="en-US" sz="2800" dirty="0" smtClean="0">
                <a:solidFill>
                  <a:schemeClr val="bg1"/>
                </a:solidFill>
                <a:latin typeface="+mj-lt"/>
                <a:ea typeface="+mj-ea"/>
                <a:cs typeface="+mj-cs"/>
              </a:rPr>
              <a:t>Heterogeneous mix of students – </a:t>
            </a:r>
            <a:r>
              <a:rPr lang="en-US" sz="2800" i="1" dirty="0" smtClean="0">
                <a:solidFill>
                  <a:schemeClr val="bg1"/>
                </a:solidFill>
                <a:latin typeface="+mj-lt"/>
                <a:ea typeface="+mj-ea"/>
                <a:cs typeface="+mj-cs"/>
              </a:rPr>
              <a:t> about ¼ the students are film, design, or photography students</a:t>
            </a:r>
            <a:endParaRPr lang="en-US" sz="2800" dirty="0" smtClean="0">
              <a:solidFill>
                <a:schemeClr val="bg1"/>
              </a:solidFill>
              <a:latin typeface="+mj-lt"/>
              <a:ea typeface="+mj-ea"/>
              <a:cs typeface="+mj-cs"/>
            </a:endParaRPr>
          </a:p>
          <a:p>
            <a:pPr marL="514350" indent="-514350">
              <a:spcAft>
                <a:spcPts val="1800"/>
              </a:spcAft>
              <a:buClr>
                <a:schemeClr val="bg1"/>
              </a:buClr>
              <a:buFont typeface="+mj-lt"/>
              <a:buAutoNum type="arabicPeriod"/>
            </a:pPr>
            <a:r>
              <a:rPr lang="en-US" sz="2800" dirty="0" smtClean="0">
                <a:solidFill>
                  <a:schemeClr val="bg1"/>
                </a:solidFill>
                <a:latin typeface="+mj-lt"/>
                <a:ea typeface="+mj-ea"/>
                <a:cs typeface="+mj-cs"/>
              </a:rPr>
              <a:t>Resource </a:t>
            </a:r>
            <a:r>
              <a:rPr lang="en-US" sz="2800" dirty="0">
                <a:solidFill>
                  <a:schemeClr val="bg1"/>
                </a:solidFill>
                <a:latin typeface="+mj-lt"/>
                <a:ea typeface="+mj-ea"/>
                <a:cs typeface="+mj-cs"/>
              </a:rPr>
              <a:t>Teams </a:t>
            </a:r>
            <a:r>
              <a:rPr lang="en-US" sz="2800" dirty="0" smtClean="0">
                <a:solidFill>
                  <a:schemeClr val="bg1"/>
                </a:solidFill>
                <a:latin typeface="+mj-lt"/>
              </a:rPr>
              <a:t>– </a:t>
            </a:r>
            <a:r>
              <a:rPr lang="en-US" sz="2800" i="1" dirty="0" smtClean="0">
                <a:solidFill>
                  <a:schemeClr val="bg1"/>
                </a:solidFill>
                <a:latin typeface="+mj-lt"/>
              </a:rPr>
              <a:t>teammates as support; students still produce individual work</a:t>
            </a:r>
          </a:p>
          <a:p>
            <a:pPr marL="514350" indent="-514350">
              <a:spcAft>
                <a:spcPts val="1800"/>
              </a:spcAft>
              <a:buClr>
                <a:schemeClr val="bg1"/>
              </a:buClr>
              <a:buFont typeface="+mj-lt"/>
              <a:buAutoNum type="arabicPeriod"/>
            </a:pPr>
            <a:r>
              <a:rPr lang="en-US" sz="2800" dirty="0">
                <a:solidFill>
                  <a:schemeClr val="bg1"/>
                </a:solidFill>
                <a:latin typeface="+mj-lt"/>
                <a:ea typeface="+mj-ea"/>
                <a:cs typeface="+mj-cs"/>
              </a:rPr>
              <a:t>Aesthetics</a:t>
            </a:r>
            <a:r>
              <a:rPr lang="en-US" sz="2800" dirty="0" smtClean="0">
                <a:solidFill>
                  <a:schemeClr val="bg1"/>
                </a:solidFill>
                <a:latin typeface="+mj-lt"/>
              </a:rPr>
              <a:t> – </a:t>
            </a:r>
            <a:r>
              <a:rPr lang="en-US" sz="2800" i="1" dirty="0" smtClean="0">
                <a:solidFill>
                  <a:schemeClr val="bg1"/>
                </a:solidFill>
                <a:latin typeface="+mj-lt"/>
              </a:rPr>
              <a:t>equal emphasis with the scientific </a:t>
            </a:r>
          </a:p>
          <a:p>
            <a:pPr marL="514350" indent="-514350">
              <a:spcAft>
                <a:spcPts val="1800"/>
              </a:spcAft>
              <a:buClr>
                <a:schemeClr val="bg1"/>
              </a:buClr>
              <a:buFont typeface="+mj-lt"/>
              <a:buAutoNum type="arabicPeriod"/>
            </a:pPr>
            <a:r>
              <a:rPr lang="en-US" sz="2800" dirty="0">
                <a:solidFill>
                  <a:schemeClr val="bg1"/>
                </a:solidFill>
                <a:latin typeface="+mj-lt"/>
                <a:ea typeface="+mj-ea"/>
                <a:cs typeface="+mj-cs"/>
              </a:rPr>
              <a:t>Creativity</a:t>
            </a:r>
            <a:r>
              <a:rPr lang="en-US" sz="2800" dirty="0">
                <a:solidFill>
                  <a:schemeClr val="bg1"/>
                </a:solidFill>
                <a:latin typeface="+mj-lt"/>
              </a:rPr>
              <a:t> – </a:t>
            </a:r>
            <a:r>
              <a:rPr lang="en-US" sz="2800" i="1" dirty="0">
                <a:solidFill>
                  <a:schemeClr val="bg1"/>
                </a:solidFill>
                <a:latin typeface="+mj-lt"/>
              </a:rPr>
              <a:t>novel images valued more</a:t>
            </a:r>
          </a:p>
          <a:p>
            <a:pPr marL="514350" indent="-514350">
              <a:spcAft>
                <a:spcPts val="1800"/>
              </a:spcAft>
              <a:buClr>
                <a:schemeClr val="bg1"/>
              </a:buClr>
              <a:buFont typeface="+mj-lt"/>
              <a:buAutoNum type="arabicPeriod"/>
            </a:pPr>
            <a:r>
              <a:rPr lang="en-US" sz="2800" dirty="0" smtClean="0">
                <a:solidFill>
                  <a:schemeClr val="bg1"/>
                </a:solidFill>
                <a:latin typeface="+mj-lt"/>
                <a:ea typeface="+mj-ea"/>
                <a:cs typeface="+mj-cs"/>
              </a:rPr>
              <a:t>Choice</a:t>
            </a:r>
            <a:r>
              <a:rPr lang="en-US" sz="2800" dirty="0" smtClean="0">
                <a:solidFill>
                  <a:schemeClr val="bg1"/>
                </a:solidFill>
                <a:latin typeface="+mj-lt"/>
              </a:rPr>
              <a:t> – </a:t>
            </a:r>
            <a:r>
              <a:rPr lang="en-US" sz="2800" i="1" dirty="0">
                <a:solidFill>
                  <a:schemeClr val="bg1"/>
                </a:solidFill>
                <a:latin typeface="+mj-lt"/>
              </a:rPr>
              <a:t>o</a:t>
            </a:r>
            <a:r>
              <a:rPr lang="en-US" sz="2800" i="1" dirty="0" smtClean="0">
                <a:solidFill>
                  <a:schemeClr val="bg1"/>
                </a:solidFill>
                <a:latin typeface="+mj-lt"/>
              </a:rPr>
              <a:t>pen-ended assignments</a:t>
            </a:r>
          </a:p>
          <a:p>
            <a:pPr marL="514350" indent="-514350">
              <a:spcAft>
                <a:spcPts val="1800"/>
              </a:spcAft>
              <a:buClr>
                <a:schemeClr val="bg1"/>
              </a:buClr>
              <a:buFont typeface="+mj-lt"/>
              <a:buAutoNum type="arabicPeriod"/>
            </a:pPr>
            <a:r>
              <a:rPr lang="en-US" sz="2800" dirty="0" smtClean="0">
                <a:solidFill>
                  <a:schemeClr val="bg1"/>
                </a:solidFill>
                <a:latin typeface="+mj-lt"/>
                <a:ea typeface="+mj-ea"/>
                <a:cs typeface="+mj-cs"/>
              </a:rPr>
              <a:t>Public </a:t>
            </a:r>
            <a:r>
              <a:rPr lang="en-US" sz="2800" dirty="0">
                <a:solidFill>
                  <a:schemeClr val="bg1"/>
                </a:solidFill>
                <a:latin typeface="+mj-lt"/>
                <a:ea typeface="+mj-ea"/>
                <a:cs typeface="+mj-cs"/>
              </a:rPr>
              <a:t>presentation and critique</a:t>
            </a:r>
          </a:p>
          <a:p>
            <a:pPr marL="514350" indent="-514350">
              <a:buClr>
                <a:schemeClr val="bg1"/>
              </a:buClr>
              <a:buFont typeface="+mj-lt"/>
              <a:buAutoNum type="arabicPeriod"/>
            </a:pPr>
            <a:endParaRPr lang="en-US" sz="2800" dirty="0" smtClean="0">
              <a:solidFill>
                <a:schemeClr val="bg1"/>
              </a:solidFill>
              <a:latin typeface="+mj-lt"/>
            </a:endParaRPr>
          </a:p>
          <a:p>
            <a:pPr marL="514350" indent="-514350">
              <a:buClr>
                <a:schemeClr val="bg1"/>
              </a:buClr>
              <a:buFont typeface="+mj-lt"/>
              <a:buAutoNum type="arabicPeriod"/>
            </a:pPr>
            <a:endParaRPr lang="en-US" sz="2800" dirty="0">
              <a:solidFill>
                <a:schemeClr val="bg1"/>
              </a:solidFill>
              <a:latin typeface="+mj-lt"/>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8</a:t>
            </a:fld>
            <a:endParaRPr lang="en-US">
              <a:solidFill>
                <a:prstClr val="black">
                  <a:tint val="75000"/>
                </a:prstClr>
              </a:solidFill>
            </a:endParaRPr>
          </a:p>
        </p:txBody>
      </p:sp>
      <p:sp>
        <p:nvSpPr>
          <p:cNvPr id="4" name="TextBox 3"/>
          <p:cNvSpPr txBox="1"/>
          <p:nvPr/>
        </p:nvSpPr>
        <p:spPr>
          <a:xfrm>
            <a:off x="6533424" y="6570121"/>
            <a:ext cx="1848576" cy="276999"/>
          </a:xfrm>
          <a:prstGeom prst="rect">
            <a:avLst/>
          </a:prstGeom>
          <a:noFill/>
        </p:spPr>
        <p:txBody>
          <a:bodyPr wrap="square" rtlCol="0">
            <a:spAutoFit/>
          </a:bodyPr>
          <a:lstStyle/>
          <a:p>
            <a:r>
              <a:rPr lang="en-US" sz="1200" dirty="0">
                <a:solidFill>
                  <a:schemeClr val="bg1"/>
                </a:solidFill>
              </a:rPr>
              <a:t>Michael </a:t>
            </a:r>
            <a:r>
              <a:rPr lang="en-US" sz="1200" dirty="0" err="1">
                <a:solidFill>
                  <a:schemeClr val="bg1"/>
                </a:solidFill>
              </a:rPr>
              <a:t>Souchek</a:t>
            </a:r>
            <a:r>
              <a:rPr lang="en-US" sz="1200" dirty="0">
                <a:solidFill>
                  <a:schemeClr val="bg1"/>
                </a:solidFill>
              </a:rPr>
              <a:t> (2013</a:t>
            </a:r>
            <a:r>
              <a:rPr lang="en-US" sz="1200" dirty="0" smtClean="0">
                <a:solidFill>
                  <a:schemeClr val="bg1"/>
                </a:solidFill>
              </a:rPr>
              <a:t>)</a:t>
            </a:r>
            <a:endParaRPr lang="en-US" sz="1000" dirty="0"/>
          </a:p>
        </p:txBody>
      </p:sp>
      <p:sp>
        <p:nvSpPr>
          <p:cNvPr id="7" name="TextBox 6"/>
          <p:cNvSpPr txBox="1"/>
          <p:nvPr/>
        </p:nvSpPr>
        <p:spPr>
          <a:xfrm rot="19289855">
            <a:off x="65841" y="3303815"/>
            <a:ext cx="5278538" cy="830997"/>
          </a:xfrm>
          <a:prstGeom prst="rect">
            <a:avLst/>
          </a:prstGeom>
          <a:noFill/>
        </p:spPr>
        <p:txBody>
          <a:bodyPr wrap="square" rtlCol="0">
            <a:spAutoFit/>
          </a:bodyPr>
          <a:lstStyle/>
          <a:p>
            <a:r>
              <a:rPr lang="en-US" sz="4800" b="1" dirty="0" smtClean="0"/>
              <a:t>For Engineers</a:t>
            </a:r>
            <a:endParaRPr lang="en-US" sz="4800" b="1" dirty="0"/>
          </a:p>
        </p:txBody>
      </p:sp>
    </p:spTree>
    <p:extLst>
      <p:ext uri="{BB962C8B-B14F-4D97-AF65-F5344CB8AC3E}">
        <p14:creationId xmlns:p14="http://schemas.microsoft.com/office/powerpoint/2010/main" val="34761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3" y="-1"/>
            <a:ext cx="9063437" cy="6858001"/>
          </a:xfrm>
          <a:prstGeom prst="rect">
            <a:avLst/>
          </a:prstGeom>
        </p:spPr>
      </p:pic>
      <p:sp>
        <p:nvSpPr>
          <p:cNvPr id="2" name="Title 1"/>
          <p:cNvSpPr>
            <a:spLocks noGrp="1"/>
          </p:cNvSpPr>
          <p:nvPr>
            <p:ph type="title"/>
          </p:nvPr>
        </p:nvSpPr>
        <p:spPr/>
        <p:txBody>
          <a:bodyPr>
            <a:normAutofit/>
          </a:bodyPr>
          <a:lstStyle/>
          <a:p>
            <a:r>
              <a:rPr lang="en-US" dirty="0" smtClean="0">
                <a:solidFill>
                  <a:schemeClr val="bg1"/>
                </a:solidFill>
              </a:rPr>
              <a:t>What’s </a:t>
            </a:r>
            <a:r>
              <a:rPr lang="en-US" dirty="0" smtClean="0"/>
              <a:t>unusual a</a:t>
            </a:r>
            <a:r>
              <a:rPr lang="en-US" dirty="0" smtClean="0">
                <a:solidFill>
                  <a:schemeClr val="bg1"/>
                </a:solidFill>
              </a:rPr>
              <a:t>bout Flow Vis?</a:t>
            </a:r>
            <a:endParaRPr lang="en-US" dirty="0">
              <a:solidFill>
                <a:schemeClr val="bg1"/>
              </a:solidFill>
            </a:endParaRPr>
          </a:p>
        </p:txBody>
      </p:sp>
      <p:sp>
        <p:nvSpPr>
          <p:cNvPr id="3" name="Content Placeholder 2"/>
          <p:cNvSpPr>
            <a:spLocks noGrp="1"/>
          </p:cNvSpPr>
          <p:nvPr>
            <p:ph idx="1"/>
          </p:nvPr>
        </p:nvSpPr>
        <p:spPr>
          <a:xfrm>
            <a:off x="457200" y="1600200"/>
            <a:ext cx="8382000" cy="4525963"/>
          </a:xfrm>
        </p:spPr>
        <p:txBody>
          <a:bodyPr>
            <a:normAutofit/>
          </a:bodyPr>
          <a:lstStyle/>
          <a:p>
            <a:pPr marL="514350" indent="-514350">
              <a:buClr>
                <a:schemeClr val="bg1"/>
              </a:buClr>
              <a:buFont typeface="+mj-lt"/>
              <a:buAutoNum type="arabicPeriod"/>
            </a:pPr>
            <a:r>
              <a:rPr lang="en-US" sz="4000" dirty="0" smtClean="0">
                <a:solidFill>
                  <a:schemeClr val="bg1"/>
                </a:solidFill>
                <a:latin typeface="+mj-lt"/>
              </a:rPr>
              <a:t>We ask engineers to act more like artists</a:t>
            </a:r>
          </a:p>
          <a:p>
            <a:pPr marL="514350" indent="-514350">
              <a:buClr>
                <a:schemeClr val="bg1"/>
              </a:buClr>
              <a:buFont typeface="+mj-lt"/>
              <a:buAutoNum type="arabicPeriod"/>
            </a:pPr>
            <a:r>
              <a:rPr lang="en-US" sz="4000" dirty="0" smtClean="0">
                <a:latin typeface="+mj-lt"/>
              </a:rPr>
              <a:t>We ask artists to act more like engineers or scientists</a:t>
            </a:r>
            <a:endParaRPr lang="en-US" sz="4000" dirty="0" smtClean="0">
              <a:solidFill>
                <a:schemeClr val="bg1"/>
              </a:solidFill>
              <a:latin typeface="+mj-lt"/>
            </a:endParaRPr>
          </a:p>
          <a:p>
            <a:pPr marL="514350" indent="-514350">
              <a:buClr>
                <a:schemeClr val="bg1"/>
              </a:buClr>
              <a:buFont typeface="+mj-lt"/>
              <a:buAutoNum type="arabicPeriod"/>
            </a:pPr>
            <a:endParaRPr lang="en-US" sz="4000" dirty="0">
              <a:solidFill>
                <a:schemeClr val="bg1"/>
              </a:solidFill>
              <a:latin typeface="+mj-lt"/>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prstClr val="black">
                    <a:tint val="75000"/>
                  </a:prstClr>
                </a:solidFill>
              </a:rPr>
              <a:pPr/>
              <a:t>9</a:t>
            </a:fld>
            <a:endParaRPr lang="en-US">
              <a:solidFill>
                <a:prstClr val="black">
                  <a:tint val="75000"/>
                </a:prstClr>
              </a:solidFill>
            </a:endParaRPr>
          </a:p>
        </p:txBody>
      </p:sp>
      <p:sp>
        <p:nvSpPr>
          <p:cNvPr id="4" name="TextBox 3"/>
          <p:cNvSpPr txBox="1"/>
          <p:nvPr/>
        </p:nvSpPr>
        <p:spPr>
          <a:xfrm>
            <a:off x="6533424" y="6570121"/>
            <a:ext cx="1848576" cy="276999"/>
          </a:xfrm>
          <a:prstGeom prst="rect">
            <a:avLst/>
          </a:prstGeom>
          <a:noFill/>
        </p:spPr>
        <p:txBody>
          <a:bodyPr wrap="square" rtlCol="0">
            <a:spAutoFit/>
          </a:bodyPr>
          <a:lstStyle/>
          <a:p>
            <a:r>
              <a:rPr lang="en-US" sz="1200" dirty="0">
                <a:solidFill>
                  <a:schemeClr val="bg1"/>
                </a:solidFill>
              </a:rPr>
              <a:t>Michael </a:t>
            </a:r>
            <a:r>
              <a:rPr lang="en-US" sz="1200" dirty="0" err="1">
                <a:solidFill>
                  <a:schemeClr val="bg1"/>
                </a:solidFill>
              </a:rPr>
              <a:t>Souchek</a:t>
            </a:r>
            <a:r>
              <a:rPr lang="en-US" sz="1200" dirty="0">
                <a:solidFill>
                  <a:schemeClr val="bg1"/>
                </a:solidFill>
              </a:rPr>
              <a:t> (2013</a:t>
            </a:r>
            <a:r>
              <a:rPr lang="en-US" sz="1200" dirty="0" smtClean="0">
                <a:solidFill>
                  <a:schemeClr val="bg1"/>
                </a:solidFill>
              </a:rPr>
              <a:t>)</a:t>
            </a:r>
            <a:endParaRPr lang="en-US" sz="1000" dirty="0"/>
          </a:p>
        </p:txBody>
      </p:sp>
    </p:spTree>
    <p:extLst>
      <p:ext uri="{BB962C8B-B14F-4D97-AF65-F5344CB8AC3E}">
        <p14:creationId xmlns:p14="http://schemas.microsoft.com/office/powerpoint/2010/main" val="895677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s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DissTheme</Template>
  <TotalTime>1271</TotalTime>
  <Words>2318</Words>
  <Application>Microsoft Office PowerPoint</Application>
  <PresentationFormat>On-screen Show (4:3)</PresentationFormat>
  <Paragraphs>272</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DissTheme</vt:lpstr>
      <vt:lpstr>Aesthetics and Expanding Perception in Fluid Physics</vt:lpstr>
      <vt:lpstr>Flow Visualization</vt:lpstr>
      <vt:lpstr>Example of Transformative Experience</vt:lpstr>
      <vt:lpstr>Transformative Experience (TE) Qualities</vt:lpstr>
      <vt:lpstr>What do we mean by Aesthetics?</vt:lpstr>
      <vt:lpstr>What do we mean by Aesthetics?</vt:lpstr>
      <vt:lpstr>What do we mean by Aesthetics?</vt:lpstr>
      <vt:lpstr>What’s unusual about Flow Vis?</vt:lpstr>
      <vt:lpstr>What’s unusual about Flow Vis?</vt:lpstr>
      <vt:lpstr>Data Collection</vt:lpstr>
      <vt:lpstr>Data Collection</vt:lpstr>
      <vt:lpstr>Data Collection</vt:lpstr>
      <vt:lpstr>General Positive Impacts</vt:lpstr>
      <vt:lpstr>I learned to investigate texturally … It’s right under your nose, bubbles in the dishwasher, water under your feet by the creek… it opened up a more microscopic kind of beauty.     –Art student (Sub 16, int 2)</vt:lpstr>
      <vt:lpstr>Do our engineers act like artists?</vt:lpstr>
      <vt:lpstr>Do our artists act like engineers? </vt:lpstr>
      <vt:lpstr>PowerPoint Presentation</vt:lpstr>
      <vt:lpstr>PowerPoint Presentation</vt:lpstr>
      <vt:lpstr>PowerPoint Presentation</vt:lpstr>
      <vt:lpstr>Aesthetic goals have multiple answers:</vt:lpstr>
      <vt:lpstr>Conclusions:</vt:lpstr>
      <vt:lpstr>Final Thoughts</vt:lpstr>
      <vt:lpstr>Thank you</vt:lpstr>
      <vt:lpstr>Flow Vis Student Work</vt:lpstr>
      <vt:lpstr>We need to view knowledge as both Acquisition and Participation</vt:lpstr>
      <vt:lpstr>Mutual Respect:</vt:lpstr>
      <vt:lpstr>Reflection Deepens Understanding:</vt:lpstr>
      <vt:lpstr>PowerPoint Presentation</vt:lpstr>
      <vt:lpstr>Motivating:</vt:lpstr>
      <vt:lpstr>Benefits to Art Students:</vt:lpstr>
      <vt:lpstr>Benefits to Art Students:</vt:lpstr>
      <vt:lpstr>Aesthetic goals have multiple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Goodman</dc:creator>
  <cp:lastModifiedBy>Kate Goodman</cp:lastModifiedBy>
  <cp:revision>59</cp:revision>
  <dcterms:created xsi:type="dcterms:W3CDTF">2015-10-14T19:45:37Z</dcterms:created>
  <dcterms:modified xsi:type="dcterms:W3CDTF">2015-10-25T01:11:58Z</dcterms:modified>
</cp:coreProperties>
</file>