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Proxima Nova"/>
      <p:regular r:id="rId17"/>
      <p:bold r:id="rId18"/>
      <p:italic r:id="rId19"/>
      <p:boldItalic r:id="rId20"/>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font" Target="fonts/ProximaNova-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roximaNova-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roximaNova-italic.fntdata"/><Relationship Id="rId6" Type="http://schemas.openxmlformats.org/officeDocument/2006/relationships/slide" Target="slides/slide1.xml"/><Relationship Id="rId18" Type="http://schemas.openxmlformats.org/officeDocument/2006/relationships/font" Target="fonts/ProximaNova-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9" name="Shape 5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6" name="Shape 76"/>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latin typeface="Times New Roman"/>
                <a:ea typeface="Times New Roman"/>
                <a:cs typeface="Times New Roman"/>
                <a:sym typeface="Times New Roman"/>
              </a:rPr>
              <a:t>Tinto’s (1975) model of student integration was also based in part on Durkheim’s suicide model, but posited that student attrition was linked to both formal and informal academic experiences as well as social integration.</a:t>
            </a:r>
            <a:r>
              <a:rPr lang="en"/>
              <a:t>				</a:t>
            </a:r>
          </a:p>
          <a:p>
            <a:pPr>
              <a:spcBef>
                <a:spcPts val="0"/>
              </a:spcBef>
              <a:buNone/>
            </a:pPr>
            <a:r>
              <a:rPr lang="en">
                <a:latin typeface="Times New Roman"/>
                <a:ea typeface="Times New Roman"/>
                <a:cs typeface="Times New Roman"/>
                <a:sym typeface="Times New Roman"/>
              </a:rPr>
              <a:t>Spady proposed five variables (academic potential, normative congruence, grade performance, intellectual development and friendship support) contributed to social integration and could be indirectly linked to the decision to drop out of school through the intervening variables of satisfaction and commitment.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a:lnSpc>
                <a:spcPct val="115000"/>
              </a:lnSpc>
              <a:spcBef>
                <a:spcPts val="0"/>
              </a:spcBef>
              <a:spcAft>
                <a:spcPts val="1600"/>
              </a:spcAft>
              <a:buNone/>
            </a:pPr>
            <a:r>
              <a:rPr lang="en" sz="1400">
                <a:solidFill>
                  <a:schemeClr val="accent3"/>
                </a:solidFill>
                <a:latin typeface="Proxima Nova"/>
                <a:ea typeface="Proxima Nova"/>
                <a:cs typeface="Proxima Nova"/>
                <a:sym typeface="Proxima Nova"/>
              </a:rPr>
              <a:t>Defining Retention: % of first time, first year, UG students who continue the next year.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5" name="Shape 9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8" name="Shape 8"/>
        <p:cNvGrpSpPr/>
        <p:nvPr/>
      </p:nvGrpSpPr>
      <p:grpSpPr>
        <a:xfrm>
          <a:off x="0" y="0"/>
          <a:ext cx="0" cy="0"/>
          <a:chOff x="0" y="0"/>
          <a:chExt cx="0" cy="0"/>
        </a:xfrm>
      </p:grpSpPr>
      <p:cxnSp>
        <p:nvCxnSpPr>
          <p:cNvPr id="9" name="Shape 9"/>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0" name="Shape 10"/>
          <p:cNvSpPr txBox="1"/>
          <p:nvPr>
            <p:ph type="ctrTitle"/>
          </p:nvPr>
        </p:nvSpPr>
        <p:spPr>
          <a:xfrm>
            <a:off x="510450" y="1257300"/>
            <a:ext cx="8123100" cy="1588500"/>
          </a:xfrm>
          <a:prstGeom prst="rect">
            <a:avLst/>
          </a:prstGeom>
        </p:spPr>
        <p:txBody>
          <a:bodyPr anchorCtr="0" anchor="b" bIns="91425" lIns="91425" rIns="91425" tIns="91425"/>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p:txBody>
      </p:sp>
      <p:sp>
        <p:nvSpPr>
          <p:cNvPr id="11" name="Shape 11"/>
          <p:cNvSpPr txBox="1"/>
          <p:nvPr>
            <p:ph idx="1" type="subTitle"/>
          </p:nvPr>
        </p:nvSpPr>
        <p:spPr>
          <a:xfrm>
            <a:off x="510450" y="3182312"/>
            <a:ext cx="8123100" cy="629999"/>
          </a:xfrm>
          <a:prstGeom prst="rect">
            <a:avLst/>
          </a:prstGeom>
        </p:spPr>
        <p:txBody>
          <a:bodyPr anchorCtr="0" anchor="t" bIns="91425" lIns="91425" rIns="91425" tIns="91425"/>
          <a:lstStyle>
            <a:lvl1pPr>
              <a:lnSpc>
                <a:spcPct val="100000"/>
              </a:lnSpc>
              <a:spcBef>
                <a:spcPts val="0"/>
              </a:spcBef>
              <a:spcAft>
                <a:spcPts val="0"/>
              </a:spcAft>
              <a:buClr>
                <a:schemeClr val="lt1"/>
              </a:buClr>
              <a:buSzPct val="100000"/>
              <a:buNone/>
              <a:defRPr sz="2400">
                <a:solidFill>
                  <a:schemeClr val="lt1"/>
                </a:solidFill>
              </a:defRPr>
            </a:lvl1pPr>
            <a:lvl2pPr>
              <a:lnSpc>
                <a:spcPct val="100000"/>
              </a:lnSpc>
              <a:spcBef>
                <a:spcPts val="0"/>
              </a:spcBef>
              <a:spcAft>
                <a:spcPts val="0"/>
              </a:spcAft>
              <a:buClr>
                <a:schemeClr val="lt1"/>
              </a:buClr>
              <a:buSzPct val="100000"/>
              <a:buNone/>
              <a:defRPr sz="2400">
                <a:solidFill>
                  <a:schemeClr val="lt1"/>
                </a:solidFill>
              </a:defRPr>
            </a:lvl2pPr>
            <a:lvl3pPr>
              <a:lnSpc>
                <a:spcPct val="100000"/>
              </a:lnSpc>
              <a:spcBef>
                <a:spcPts val="0"/>
              </a:spcBef>
              <a:spcAft>
                <a:spcPts val="0"/>
              </a:spcAft>
              <a:buClr>
                <a:schemeClr val="lt1"/>
              </a:buClr>
              <a:buSzPct val="100000"/>
              <a:buNone/>
              <a:defRPr sz="2400">
                <a:solidFill>
                  <a:schemeClr val="lt1"/>
                </a:solidFill>
              </a:defRPr>
            </a:lvl3pPr>
            <a:lvl4pPr>
              <a:lnSpc>
                <a:spcPct val="100000"/>
              </a:lnSpc>
              <a:spcBef>
                <a:spcPts val="0"/>
              </a:spcBef>
              <a:spcAft>
                <a:spcPts val="0"/>
              </a:spcAft>
              <a:buClr>
                <a:schemeClr val="lt1"/>
              </a:buClr>
              <a:buSzPct val="100000"/>
              <a:buNone/>
              <a:defRPr sz="2400">
                <a:solidFill>
                  <a:schemeClr val="lt1"/>
                </a:solidFill>
              </a:defRPr>
            </a:lvl4pPr>
            <a:lvl5pPr>
              <a:lnSpc>
                <a:spcPct val="100000"/>
              </a:lnSpc>
              <a:spcBef>
                <a:spcPts val="0"/>
              </a:spcBef>
              <a:spcAft>
                <a:spcPts val="0"/>
              </a:spcAft>
              <a:buClr>
                <a:schemeClr val="lt1"/>
              </a:buClr>
              <a:buSzPct val="100000"/>
              <a:buNone/>
              <a:defRPr sz="2400">
                <a:solidFill>
                  <a:schemeClr val="lt1"/>
                </a:solidFill>
              </a:defRPr>
            </a:lvl5pPr>
            <a:lvl6pPr>
              <a:lnSpc>
                <a:spcPct val="100000"/>
              </a:lnSpc>
              <a:spcBef>
                <a:spcPts val="0"/>
              </a:spcBef>
              <a:spcAft>
                <a:spcPts val="0"/>
              </a:spcAft>
              <a:buClr>
                <a:schemeClr val="lt1"/>
              </a:buClr>
              <a:buSzPct val="100000"/>
              <a:buNone/>
              <a:defRPr sz="2400">
                <a:solidFill>
                  <a:schemeClr val="lt1"/>
                </a:solidFill>
              </a:defRPr>
            </a:lvl6pPr>
            <a:lvl7pPr>
              <a:lnSpc>
                <a:spcPct val="100000"/>
              </a:lnSpc>
              <a:spcBef>
                <a:spcPts val="0"/>
              </a:spcBef>
              <a:spcAft>
                <a:spcPts val="0"/>
              </a:spcAft>
              <a:buClr>
                <a:schemeClr val="lt1"/>
              </a:buClr>
              <a:buSzPct val="100000"/>
              <a:buNone/>
              <a:defRPr sz="2400">
                <a:solidFill>
                  <a:schemeClr val="lt1"/>
                </a:solidFill>
              </a:defRPr>
            </a:lvl7pPr>
            <a:lvl8pPr>
              <a:lnSpc>
                <a:spcPct val="100000"/>
              </a:lnSpc>
              <a:spcBef>
                <a:spcPts val="0"/>
              </a:spcBef>
              <a:spcAft>
                <a:spcPts val="0"/>
              </a:spcAft>
              <a:buClr>
                <a:schemeClr val="lt1"/>
              </a:buClr>
              <a:buSzPct val="100000"/>
              <a:buNone/>
              <a:defRPr sz="2400">
                <a:solidFill>
                  <a:schemeClr val="lt1"/>
                </a:solidFill>
              </a:defRPr>
            </a:lvl8pPr>
            <a:lvl9pPr>
              <a:lnSpc>
                <a:spcPct val="100000"/>
              </a:lnSpc>
              <a:spcBef>
                <a:spcPts val="0"/>
              </a:spcBef>
              <a:spcAft>
                <a:spcPts val="0"/>
              </a:spcAft>
              <a:buClr>
                <a:schemeClr val="lt1"/>
              </a:buClr>
              <a:buSzPct val="100000"/>
              <a:buNone/>
              <a:defRPr sz="2400">
                <a:solidFill>
                  <a:schemeClr val="lt1"/>
                </a:solidFill>
              </a:defRPr>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7" name="Shape 47"/>
        <p:cNvGrpSpPr/>
        <p:nvPr/>
      </p:nvGrpSpPr>
      <p:grpSpPr>
        <a:xfrm>
          <a:off x="0" y="0"/>
          <a:ext cx="0" cy="0"/>
          <a:chOff x="0" y="0"/>
          <a:chExt cx="0" cy="0"/>
        </a:xfrm>
      </p:grpSpPr>
      <p:sp>
        <p:nvSpPr>
          <p:cNvPr id="48" name="Shape 48"/>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49" name="Shape 49"/>
          <p:cNvSpPr txBox="1"/>
          <p:nvPr>
            <p:ph type="title"/>
          </p:nvPr>
        </p:nvSpPr>
        <p:spPr>
          <a:xfrm>
            <a:off x="311700" y="991475"/>
            <a:ext cx="8520599" cy="1917899"/>
          </a:xfrm>
          <a:prstGeom prst="rect">
            <a:avLst/>
          </a:prstGeom>
        </p:spPr>
        <p:txBody>
          <a:bodyPr anchorCtr="0" anchor="ctr" bIns="91425" lIns="91425" rIns="91425" tIns="91425"/>
          <a:lstStyle>
            <a:lvl1pPr algn="ctr">
              <a:spcBef>
                <a:spcPts val="0"/>
              </a:spcBef>
              <a:buSzPct val="100000"/>
              <a:defRPr b="1" sz="14000"/>
            </a:lvl1pPr>
            <a:lvl2pPr algn="ctr">
              <a:spcBef>
                <a:spcPts val="0"/>
              </a:spcBef>
              <a:buSzPct val="100000"/>
              <a:defRPr b="1" sz="14000"/>
            </a:lvl2pPr>
            <a:lvl3pPr algn="ctr">
              <a:spcBef>
                <a:spcPts val="0"/>
              </a:spcBef>
              <a:buSzPct val="100000"/>
              <a:defRPr b="1" sz="14000"/>
            </a:lvl3pPr>
            <a:lvl4pPr algn="ctr">
              <a:spcBef>
                <a:spcPts val="0"/>
              </a:spcBef>
              <a:buSzPct val="100000"/>
              <a:defRPr b="1" sz="14000"/>
            </a:lvl4pPr>
            <a:lvl5pPr algn="ctr">
              <a:spcBef>
                <a:spcPts val="0"/>
              </a:spcBef>
              <a:buSzPct val="100000"/>
              <a:defRPr b="1" sz="14000"/>
            </a:lvl5pPr>
            <a:lvl6pPr algn="ctr">
              <a:spcBef>
                <a:spcPts val="0"/>
              </a:spcBef>
              <a:buSzPct val="100000"/>
              <a:defRPr b="1" sz="14000"/>
            </a:lvl6pPr>
            <a:lvl7pPr algn="ctr">
              <a:spcBef>
                <a:spcPts val="0"/>
              </a:spcBef>
              <a:buSzPct val="100000"/>
              <a:defRPr b="1" sz="14000"/>
            </a:lvl7pPr>
            <a:lvl8pPr algn="ctr">
              <a:spcBef>
                <a:spcPts val="0"/>
              </a:spcBef>
              <a:buSzPct val="100000"/>
              <a:defRPr b="1" sz="14000"/>
            </a:lvl8pPr>
            <a:lvl9pPr algn="ctr">
              <a:spcBef>
                <a:spcPts val="0"/>
              </a:spcBef>
              <a:buSzPct val="100000"/>
              <a:defRPr b="1" sz="14000"/>
            </a:lvl9pPr>
          </a:lstStyle>
          <a:p/>
        </p:txBody>
      </p:sp>
      <p:sp>
        <p:nvSpPr>
          <p:cNvPr id="50" name="Shape 50"/>
          <p:cNvSpPr txBox="1"/>
          <p:nvPr>
            <p:ph idx="1" type="body"/>
          </p:nvPr>
        </p:nvSpPr>
        <p:spPr>
          <a:xfrm>
            <a:off x="311700" y="3071300"/>
            <a:ext cx="8520599" cy="901799"/>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3" name="Shape 13"/>
        <p:cNvGrpSpPr/>
        <p:nvPr/>
      </p:nvGrpSpPr>
      <p:grpSpPr>
        <a:xfrm>
          <a:off x="0" y="0"/>
          <a:ext cx="0" cy="0"/>
          <a:chOff x="0" y="0"/>
          <a:chExt cx="0" cy="0"/>
        </a:xfrm>
      </p:grpSpPr>
      <p:cxnSp>
        <p:nvCxnSpPr>
          <p:cNvPr id="14" name="Shape 14"/>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5" name="Shape 15"/>
          <p:cNvSpPr txBox="1"/>
          <p:nvPr>
            <p:ph type="title"/>
          </p:nvPr>
        </p:nvSpPr>
        <p:spPr>
          <a:xfrm>
            <a:off x="510450" y="2057400"/>
            <a:ext cx="8123100" cy="778800"/>
          </a:xfrm>
          <a:prstGeom prst="rect">
            <a:avLst/>
          </a:prstGeom>
        </p:spPr>
        <p:txBody>
          <a:bodyPr anchorCtr="0" anchor="b" bIns="91425" lIns="91425" rIns="91425" tIns="91425"/>
          <a:lstStyle>
            <a:lvl1pPr>
              <a:spcBef>
                <a:spcPts val="0"/>
              </a:spcBef>
              <a:buClr>
                <a:schemeClr val="lt1"/>
              </a:buClr>
              <a:buSzPct val="100000"/>
              <a:defRPr sz="3600">
                <a:solidFill>
                  <a:schemeClr val="lt1"/>
                </a:solidFill>
              </a:defRPr>
            </a:lvl1pPr>
            <a:lvl2pPr>
              <a:spcBef>
                <a:spcPts val="0"/>
              </a:spcBef>
              <a:buClr>
                <a:schemeClr val="lt1"/>
              </a:buClr>
              <a:buSzPct val="100000"/>
              <a:defRPr sz="3600">
                <a:solidFill>
                  <a:schemeClr val="lt1"/>
                </a:solidFill>
              </a:defRPr>
            </a:lvl2pPr>
            <a:lvl3pPr>
              <a:spcBef>
                <a:spcPts val="0"/>
              </a:spcBef>
              <a:buClr>
                <a:schemeClr val="lt1"/>
              </a:buClr>
              <a:buSzPct val="100000"/>
              <a:defRPr sz="3600">
                <a:solidFill>
                  <a:schemeClr val="lt1"/>
                </a:solidFill>
              </a:defRPr>
            </a:lvl3pPr>
            <a:lvl4pPr>
              <a:spcBef>
                <a:spcPts val="0"/>
              </a:spcBef>
              <a:buClr>
                <a:schemeClr val="lt1"/>
              </a:buClr>
              <a:buSzPct val="100000"/>
              <a:defRPr sz="3600">
                <a:solidFill>
                  <a:schemeClr val="lt1"/>
                </a:solidFill>
              </a:defRPr>
            </a:lvl4pPr>
            <a:lvl5pPr>
              <a:spcBef>
                <a:spcPts val="0"/>
              </a:spcBef>
              <a:buClr>
                <a:schemeClr val="lt1"/>
              </a:buClr>
              <a:buSzPct val="100000"/>
              <a:defRPr sz="3600">
                <a:solidFill>
                  <a:schemeClr val="lt1"/>
                </a:solidFill>
              </a:defRPr>
            </a:lvl5pPr>
            <a:lvl6pPr>
              <a:spcBef>
                <a:spcPts val="0"/>
              </a:spcBef>
              <a:buClr>
                <a:schemeClr val="lt1"/>
              </a:buClr>
              <a:buSzPct val="100000"/>
              <a:defRPr sz="3600">
                <a:solidFill>
                  <a:schemeClr val="lt1"/>
                </a:solidFill>
              </a:defRPr>
            </a:lvl6pPr>
            <a:lvl7pPr>
              <a:spcBef>
                <a:spcPts val="0"/>
              </a:spcBef>
              <a:buClr>
                <a:schemeClr val="lt1"/>
              </a:buClr>
              <a:buSzPct val="100000"/>
              <a:defRPr sz="3600">
                <a:solidFill>
                  <a:schemeClr val="lt1"/>
                </a:solidFill>
              </a:defRPr>
            </a:lvl7pPr>
            <a:lvl8pPr>
              <a:spcBef>
                <a:spcPts val="0"/>
              </a:spcBef>
              <a:buClr>
                <a:schemeClr val="lt1"/>
              </a:buClr>
              <a:buSzPct val="100000"/>
              <a:defRPr sz="3600">
                <a:solidFill>
                  <a:schemeClr val="lt1"/>
                </a:solidFill>
              </a:defRPr>
            </a:lvl8pPr>
            <a:lvl9pPr>
              <a:spcBef>
                <a:spcPts val="0"/>
              </a:spcBef>
              <a:buClr>
                <a:schemeClr val="lt1"/>
              </a:buClr>
              <a:buSzPct val="100000"/>
              <a:defRPr sz="3600">
                <a:solidFill>
                  <a:schemeClr val="lt1"/>
                </a:solidFill>
              </a:defRPr>
            </a:lvl9pPr>
          </a:lstStyle>
          <a:p/>
        </p:txBody>
      </p:sp>
      <p:sp>
        <p:nvSpPr>
          <p:cNvPr id="16" name="Shape 1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19" name="Shape 19"/>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2" name="Shape 22"/>
        <p:cNvGrpSpPr/>
        <p:nvPr/>
      </p:nvGrpSpPr>
      <p:grpSpPr>
        <a:xfrm>
          <a:off x="0" y="0"/>
          <a:ext cx="0" cy="0"/>
          <a:chOff x="0" y="0"/>
          <a:chExt cx="0" cy="0"/>
        </a:xfrm>
      </p:grpSpPr>
      <p:sp>
        <p:nvSpPr>
          <p:cNvPr id="23" name="Shape 23"/>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5" name="Shape 25"/>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6" name="Shape 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7" name="Shape 27"/>
        <p:cNvGrpSpPr/>
        <p:nvPr/>
      </p:nvGrpSpPr>
      <p:grpSpPr>
        <a:xfrm>
          <a:off x="0" y="0"/>
          <a:ext cx="0" cy="0"/>
          <a:chOff x="0" y="0"/>
          <a:chExt cx="0" cy="0"/>
        </a:xfrm>
      </p:grpSpPr>
      <p:sp>
        <p:nvSpPr>
          <p:cNvPr id="28" name="Shape 28"/>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0" name="Shape 30"/>
        <p:cNvGrpSpPr/>
        <p:nvPr/>
      </p:nvGrpSpPr>
      <p:grpSpPr>
        <a:xfrm>
          <a:off x="0" y="0"/>
          <a:ext cx="0" cy="0"/>
          <a:chOff x="0" y="0"/>
          <a:chExt cx="0" cy="0"/>
        </a:xfrm>
      </p:grpSpPr>
      <p:sp>
        <p:nvSpPr>
          <p:cNvPr id="31" name="Shape 31"/>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2" name="Shape 32"/>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4" name="Shape 34"/>
        <p:cNvGrpSpPr/>
        <p:nvPr/>
      </p:nvGrpSpPr>
      <p:grpSpPr>
        <a:xfrm>
          <a:off x="0" y="0"/>
          <a:ext cx="0" cy="0"/>
          <a:chOff x="0" y="0"/>
          <a:chExt cx="0" cy="0"/>
        </a:xfrm>
      </p:grpSpPr>
      <p:sp>
        <p:nvSpPr>
          <p:cNvPr id="35" name="Shape 35"/>
          <p:cNvSpPr txBox="1"/>
          <p:nvPr>
            <p:ph type="title"/>
          </p:nvPr>
        </p:nvSpPr>
        <p:spPr>
          <a:xfrm>
            <a:off x="490250" y="526350"/>
            <a:ext cx="5797500" cy="4090800"/>
          </a:xfrm>
          <a:prstGeom prst="rect">
            <a:avLst/>
          </a:prstGeom>
        </p:spPr>
        <p:txBody>
          <a:bodyPr anchorCtr="0" anchor="ctr"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36" name="Shape 3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7" name="Shape 37"/>
        <p:cNvGrpSpPr/>
        <p:nvPr/>
      </p:nvGrpSpPr>
      <p:grpSpPr>
        <a:xfrm>
          <a:off x="0" y="0"/>
          <a:ext cx="0" cy="0"/>
          <a:chOff x="0" y="0"/>
          <a:chExt cx="0" cy="0"/>
        </a:xfrm>
      </p:grpSpPr>
      <p:sp>
        <p:nvSpPr>
          <p:cNvPr id="38" name="Shape 38"/>
          <p:cNvSpPr/>
          <p:nvPr/>
        </p:nvSpPr>
        <p:spPr>
          <a:xfrm>
            <a:off x="4572000" y="75"/>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39" name="Shape 39"/>
          <p:cNvCxnSpPr/>
          <p:nvPr/>
        </p:nvCxnSpPr>
        <p:spPr>
          <a:xfrm>
            <a:off x="5029675" y="4495500"/>
            <a:ext cx="468300" cy="0"/>
          </a:xfrm>
          <a:prstGeom prst="straightConnector1">
            <a:avLst/>
          </a:prstGeom>
          <a:noFill/>
          <a:ln cap="flat" cmpd="sng" w="19050">
            <a:solidFill>
              <a:schemeClr val="lt2"/>
            </a:solidFill>
            <a:prstDash val="solid"/>
            <a:round/>
            <a:headEnd len="med" w="med" type="none"/>
            <a:tailEnd len="med" w="med" type="none"/>
          </a:ln>
        </p:spPr>
      </p:cxnSp>
      <p:sp>
        <p:nvSpPr>
          <p:cNvPr id="40" name="Shape 40"/>
          <p:cNvSpPr txBox="1"/>
          <p:nvPr>
            <p:ph type="title"/>
          </p:nvPr>
        </p:nvSpPr>
        <p:spPr>
          <a:xfrm>
            <a:off x="265500" y="1205825"/>
            <a:ext cx="4045199" cy="1509599"/>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41" name="Shape 41"/>
          <p:cNvSpPr txBox="1"/>
          <p:nvPr>
            <p:ph idx="1" type="subTitle"/>
          </p:nvPr>
        </p:nvSpPr>
        <p:spPr>
          <a:xfrm>
            <a:off x="265500" y="2769000"/>
            <a:ext cx="4045199" cy="13455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42" name="Shape 42"/>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p:txBody>
      </p:sp>
      <p:sp>
        <p:nvSpPr>
          <p:cNvPr id="43" name="Shape 4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4" name="Shape 44"/>
        <p:cNvGrpSpPr/>
        <p:nvPr/>
      </p:nvGrpSpPr>
      <p:grpSpPr>
        <a:xfrm>
          <a:off x="0" y="0"/>
          <a:ext cx="0" cy="0"/>
          <a:chOff x="0" y="0"/>
          <a:chExt cx="0" cy="0"/>
        </a:xfrm>
      </p:grpSpPr>
      <p:sp>
        <p:nvSpPr>
          <p:cNvPr id="45" name="Shape 45"/>
          <p:cNvSpPr txBox="1"/>
          <p:nvPr>
            <p:ph idx="1" type="body"/>
          </p:nvPr>
        </p:nvSpPr>
        <p:spPr>
          <a:xfrm>
            <a:off x="311700" y="4236825"/>
            <a:ext cx="5998800" cy="598799"/>
          </a:xfrm>
          <a:prstGeom prst="rect">
            <a:avLst/>
          </a:prstGeom>
        </p:spPr>
        <p:txBody>
          <a:bodyPr anchorCtr="0" anchor="ctr" bIns="91425" lIns="91425" rIns="91425" tIns="91425"/>
          <a:lstStyle>
            <a:lvl1pPr>
              <a:lnSpc>
                <a:spcPct val="100000"/>
              </a:lnSpc>
              <a:spcBef>
                <a:spcPts val="0"/>
              </a:spcBef>
              <a:spcAft>
                <a:spcPts val="0"/>
              </a:spcAft>
              <a:buSzPct val="100000"/>
              <a:buNone/>
              <a:defRPr sz="2100"/>
            </a:lvl1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ctrTitle"/>
          </p:nvPr>
        </p:nvSpPr>
        <p:spPr>
          <a:xfrm>
            <a:off x="510450" y="1257300"/>
            <a:ext cx="8123100" cy="1588500"/>
          </a:xfrm>
          <a:prstGeom prst="rect">
            <a:avLst/>
          </a:prstGeom>
        </p:spPr>
        <p:txBody>
          <a:bodyPr anchorCtr="0" anchor="b" bIns="91425" lIns="91425" rIns="91425" tIns="91425">
            <a:noAutofit/>
          </a:bodyPr>
          <a:lstStyle/>
          <a:p>
            <a:pPr>
              <a:spcBef>
                <a:spcPts val="0"/>
              </a:spcBef>
              <a:buNone/>
            </a:pPr>
            <a:r>
              <a:rPr lang="en"/>
              <a:t>Using an Asset-Based Approach to Examine Why Students Succeed in Science</a:t>
            </a:r>
          </a:p>
        </p:txBody>
      </p:sp>
      <p:sp>
        <p:nvSpPr>
          <p:cNvPr id="56" name="Shape 56"/>
          <p:cNvSpPr txBox="1"/>
          <p:nvPr>
            <p:ph idx="1" type="subTitle"/>
          </p:nvPr>
        </p:nvSpPr>
        <p:spPr>
          <a:xfrm>
            <a:off x="510450" y="3182312"/>
            <a:ext cx="8123100" cy="629999"/>
          </a:xfrm>
          <a:prstGeom prst="rect">
            <a:avLst/>
          </a:prstGeom>
        </p:spPr>
        <p:txBody>
          <a:bodyPr anchorCtr="0" anchor="t" bIns="91425" lIns="91425" rIns="91425" tIns="91425">
            <a:noAutofit/>
          </a:bodyPr>
          <a:lstStyle/>
          <a:p>
            <a:pPr rtl="0">
              <a:spcBef>
                <a:spcPts val="0"/>
              </a:spcBef>
              <a:buNone/>
            </a:pPr>
            <a:r>
              <a:rPr lang="en"/>
              <a:t>DBER October 27, 2016</a:t>
            </a:r>
          </a:p>
          <a:p>
            <a:pPr>
              <a:spcBef>
                <a:spcPts val="0"/>
              </a:spcBef>
              <a:buNone/>
            </a:pPr>
            <a:r>
              <a:rPr lang="en"/>
              <a:t>Faculty Chancellor’s Award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idx="1" type="body"/>
          </p:nvPr>
        </p:nvSpPr>
        <p:spPr>
          <a:xfrm>
            <a:off x="311700" y="810225"/>
            <a:ext cx="3999899" cy="3758700"/>
          </a:xfrm>
          <a:prstGeom prst="rect">
            <a:avLst/>
          </a:prstGeom>
        </p:spPr>
        <p:txBody>
          <a:bodyPr anchorCtr="0" anchor="t" bIns="91425" lIns="91425" rIns="91425" tIns="91425">
            <a:noAutofit/>
          </a:bodyPr>
          <a:lstStyle/>
          <a:p>
            <a:pPr rtl="0">
              <a:spcBef>
                <a:spcPts val="0"/>
              </a:spcBef>
              <a:buNone/>
            </a:pPr>
            <a:r>
              <a:rPr b="1" lang="en" sz="1800"/>
              <a:t>What pre-college socialization and preparation factors sustained your interest in STEM fields? How?</a:t>
            </a:r>
          </a:p>
          <a:p>
            <a:pPr indent="-228600" lvl="0" marL="457200" rtl="0">
              <a:spcBef>
                <a:spcPts val="0"/>
              </a:spcBef>
            </a:pPr>
            <a:r>
              <a:rPr lang="en"/>
              <a:t>Family support</a:t>
            </a:r>
          </a:p>
          <a:p>
            <a:pPr indent="-228600" lvl="0" marL="457200" rtl="0">
              <a:spcBef>
                <a:spcPts val="0"/>
              </a:spcBef>
            </a:pPr>
            <a:r>
              <a:rPr lang="en"/>
              <a:t>Out of school science experiences</a:t>
            </a:r>
          </a:p>
          <a:p>
            <a:pPr indent="-228600" lvl="0" marL="457200" rtl="0">
              <a:spcBef>
                <a:spcPts val="0"/>
              </a:spcBef>
            </a:pPr>
            <a:r>
              <a:rPr lang="en"/>
              <a:t>k-12 academic engagement (e.g., science clubs)</a:t>
            </a:r>
          </a:p>
          <a:p>
            <a:pPr indent="-228600" lvl="0" marL="457200">
              <a:spcBef>
                <a:spcPts val="0"/>
              </a:spcBef>
            </a:pPr>
            <a:r>
              <a:rPr lang="en"/>
              <a:t>Inspiring educators</a:t>
            </a:r>
          </a:p>
        </p:txBody>
      </p:sp>
      <p:sp>
        <p:nvSpPr>
          <p:cNvPr id="109" name="Shape 109"/>
          <p:cNvSpPr txBox="1"/>
          <p:nvPr>
            <p:ph idx="2" type="body"/>
          </p:nvPr>
        </p:nvSpPr>
        <p:spPr>
          <a:xfrm>
            <a:off x="4832400" y="810225"/>
            <a:ext cx="3999899" cy="3758700"/>
          </a:xfrm>
          <a:prstGeom prst="rect">
            <a:avLst/>
          </a:prstGeom>
        </p:spPr>
        <p:txBody>
          <a:bodyPr anchorCtr="0" anchor="t" bIns="91425" lIns="91425" rIns="91425" tIns="91425">
            <a:noAutofit/>
          </a:bodyPr>
          <a:lstStyle/>
          <a:p>
            <a:pPr rtl="0">
              <a:spcBef>
                <a:spcPts val="0"/>
              </a:spcBef>
              <a:buNone/>
            </a:pPr>
            <a:r>
              <a:rPr b="1" lang="en" sz="1800"/>
              <a:t>What college socialization and preparation factors compelled you to persist in STEM fields? How?</a:t>
            </a:r>
          </a:p>
          <a:p>
            <a:pPr indent="-228600" lvl="0" marL="457200" rtl="0">
              <a:spcBef>
                <a:spcPts val="0"/>
              </a:spcBef>
            </a:pPr>
            <a:r>
              <a:rPr lang="en"/>
              <a:t>Classroom interactions</a:t>
            </a:r>
          </a:p>
          <a:p>
            <a:pPr indent="-228600" lvl="0" marL="457200" rtl="0">
              <a:spcBef>
                <a:spcPts val="0"/>
              </a:spcBef>
            </a:pPr>
            <a:r>
              <a:rPr lang="en"/>
              <a:t>Innovative pedagogies</a:t>
            </a:r>
          </a:p>
          <a:p>
            <a:pPr indent="-228600" lvl="0" marL="457200" rtl="0">
              <a:spcBef>
                <a:spcPts val="0"/>
              </a:spcBef>
            </a:pPr>
            <a:r>
              <a:rPr lang="en"/>
              <a:t>UG research experiences</a:t>
            </a:r>
          </a:p>
          <a:p>
            <a:pPr indent="-228600" lvl="0" marL="457200">
              <a:spcBef>
                <a:spcPts val="0"/>
              </a:spcBef>
            </a:pPr>
            <a:r>
              <a:rPr lang="en"/>
              <a:t>Financial Aid</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510450" y="2478550"/>
            <a:ext cx="8123100" cy="662399"/>
          </a:xfrm>
          <a:prstGeom prst="rect">
            <a:avLst/>
          </a:prstGeom>
        </p:spPr>
        <p:txBody>
          <a:bodyPr anchorCtr="0" anchor="b" bIns="91425" lIns="91425" rIns="91425" tIns="91425">
            <a:noAutofit/>
          </a:bodyPr>
          <a:lstStyle/>
          <a:p>
            <a:pPr lvl="0" rtl="0">
              <a:spcBef>
                <a:spcPts val="0"/>
              </a:spcBef>
              <a:buNone/>
            </a:pPr>
            <a:r>
              <a:rPr lang="en"/>
              <a:t>Rejoin - Summarize &amp; Qts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Presentation Format</a:t>
            </a:r>
          </a:p>
        </p:txBody>
      </p:sp>
      <p:sp>
        <p:nvSpPr>
          <p:cNvPr id="62" name="Shape 62"/>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
              <a:t>Vexation, Venture, &amp; Incubation</a:t>
            </a:r>
          </a:p>
          <a:p>
            <a:pPr indent="0" marL="457200" rtl="0">
              <a:spcBef>
                <a:spcPts val="0"/>
              </a:spcBef>
              <a:buNone/>
            </a:pPr>
            <a:r>
              <a:rPr lang="en" u="sng"/>
              <a:t>Vexation</a:t>
            </a:r>
            <a:r>
              <a:rPr lang="en"/>
              <a:t> - Explanation of what it is that “vexes” you about some aspect of your work. (5 mins)</a:t>
            </a:r>
          </a:p>
          <a:p>
            <a:pPr indent="457200" rtl="0">
              <a:spcBef>
                <a:spcPts val="0"/>
              </a:spcBef>
              <a:buNone/>
            </a:pPr>
            <a:r>
              <a:rPr lang="en" u="sng"/>
              <a:t>Venture</a:t>
            </a:r>
            <a:r>
              <a:rPr lang="en"/>
              <a:t> - Explanation of my proposed study. (5 mins)</a:t>
            </a:r>
          </a:p>
          <a:p>
            <a:pPr indent="457200" rtl="0">
              <a:spcBef>
                <a:spcPts val="0"/>
              </a:spcBef>
              <a:buNone/>
            </a:pPr>
            <a:r>
              <a:rPr lang="en" u="sng"/>
              <a:t>Incubation</a:t>
            </a:r>
            <a:r>
              <a:rPr lang="en"/>
              <a:t> - Opportunity for audience assistance/feedback. (10 mins)</a:t>
            </a:r>
          </a:p>
          <a:p>
            <a:pPr indent="457200">
              <a:spcBef>
                <a:spcPts val="0"/>
              </a:spcBef>
              <a:buNone/>
            </a:pPr>
            <a:r>
              <a:rPr lang="en"/>
              <a:t>Rejoin - whole group rejoins for summary and questions (5 mins)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263050" y="2057400"/>
            <a:ext cx="8370599" cy="778800"/>
          </a:xfrm>
          <a:prstGeom prst="rect">
            <a:avLst/>
          </a:prstGeom>
        </p:spPr>
        <p:txBody>
          <a:bodyPr anchorCtr="0" anchor="b" bIns="91425" lIns="91425" rIns="91425" tIns="91425">
            <a:noAutofit/>
          </a:bodyPr>
          <a:lstStyle/>
          <a:p>
            <a:pPr>
              <a:spcBef>
                <a:spcPts val="0"/>
              </a:spcBef>
              <a:buNone/>
            </a:pPr>
            <a:r>
              <a:rPr lang="en"/>
              <a:t>Vexation - Retention in Undergrad STEM</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55700"/>
            <a:ext cx="8520599" cy="572699"/>
          </a:xfrm>
          <a:prstGeom prst="rect">
            <a:avLst/>
          </a:prstGeom>
        </p:spPr>
        <p:txBody>
          <a:bodyPr anchorCtr="0" anchor="t" bIns="91425" lIns="91425" rIns="91425" tIns="91425">
            <a:noAutofit/>
          </a:bodyPr>
          <a:lstStyle/>
          <a:p>
            <a:pPr>
              <a:spcBef>
                <a:spcPts val="0"/>
              </a:spcBef>
              <a:buNone/>
            </a:pPr>
            <a:r>
              <a:rPr lang="en"/>
              <a:t>A brief history of student retention….</a:t>
            </a:r>
          </a:p>
        </p:txBody>
      </p:sp>
      <p:sp>
        <p:nvSpPr>
          <p:cNvPr id="73" name="Shape 73"/>
          <p:cNvSpPr txBox="1"/>
          <p:nvPr>
            <p:ph idx="1" type="body"/>
          </p:nvPr>
        </p:nvSpPr>
        <p:spPr>
          <a:xfrm>
            <a:off x="311700" y="628400"/>
            <a:ext cx="8674499" cy="4422299"/>
          </a:xfrm>
          <a:prstGeom prst="rect">
            <a:avLst/>
          </a:prstGeom>
        </p:spPr>
        <p:txBody>
          <a:bodyPr anchorCtr="0" anchor="t" bIns="91425" lIns="91425" rIns="91425" tIns="91425">
            <a:noAutofit/>
          </a:bodyPr>
          <a:lstStyle/>
          <a:p>
            <a:pPr rtl="0">
              <a:spcBef>
                <a:spcPts val="0"/>
              </a:spcBef>
              <a:buNone/>
            </a:pPr>
            <a:r>
              <a:rPr lang="en"/>
              <a:t>1862: Morrill Land Grant Act</a:t>
            </a:r>
          </a:p>
          <a:p>
            <a:pPr indent="-228600" lvl="0" marL="457200" rtl="0">
              <a:spcBef>
                <a:spcPts val="0"/>
              </a:spcBef>
            </a:pPr>
            <a:r>
              <a:rPr lang="en"/>
              <a:t>provided grants of land to finance colleges (agriculture and mechanic arts).</a:t>
            </a:r>
          </a:p>
          <a:p>
            <a:pPr indent="-228600" lvl="0" marL="457200" rtl="0">
              <a:spcBef>
                <a:spcPts val="0"/>
              </a:spcBef>
            </a:pPr>
            <a:r>
              <a:rPr lang="en"/>
              <a:t>Increases in general population.</a:t>
            </a:r>
          </a:p>
          <a:p>
            <a:pPr rtl="0">
              <a:spcBef>
                <a:spcPts val="0"/>
              </a:spcBef>
              <a:buNone/>
            </a:pPr>
            <a:r>
              <a:rPr lang="en"/>
              <a:t>1930s-60s: McNeely Study &amp; GI Bill</a:t>
            </a:r>
          </a:p>
          <a:p>
            <a:pPr indent="-228600" lvl="0" marL="457200" rtl="0">
              <a:spcBef>
                <a:spcPts val="0"/>
              </a:spcBef>
            </a:pPr>
            <a:r>
              <a:rPr lang="en"/>
              <a:t>Looked at student demographic variables, social engagement, </a:t>
            </a:r>
            <a:r>
              <a:rPr lang="en" u="sng"/>
              <a:t>departure</a:t>
            </a:r>
          </a:p>
          <a:p>
            <a:pPr indent="-228600" lvl="0" marL="457200" rtl="0">
              <a:spcBef>
                <a:spcPts val="0"/>
              </a:spcBef>
            </a:pPr>
            <a:r>
              <a:rPr lang="en"/>
              <a:t>Significant increase in veteran enrollment (~2 million)</a:t>
            </a:r>
          </a:p>
          <a:p>
            <a:pPr rtl="0">
              <a:spcBef>
                <a:spcPts val="0"/>
              </a:spcBef>
              <a:buNone/>
            </a:pPr>
            <a:r>
              <a:rPr lang="en"/>
              <a:t>1970s-Present: </a:t>
            </a:r>
          </a:p>
          <a:p>
            <a:pPr indent="-228600" lvl="0" marL="457200" rtl="0">
              <a:spcBef>
                <a:spcPts val="0"/>
              </a:spcBef>
            </a:pPr>
            <a:r>
              <a:rPr lang="en"/>
              <a:t>Spady’s student </a:t>
            </a:r>
            <a:r>
              <a:rPr lang="en" u="sng"/>
              <a:t>dropout</a:t>
            </a:r>
            <a:r>
              <a:rPr lang="en"/>
              <a:t> model</a:t>
            </a:r>
          </a:p>
          <a:p>
            <a:pPr indent="-228600" lvl="0" marL="457200" rtl="0">
              <a:spcBef>
                <a:spcPts val="0"/>
              </a:spcBef>
            </a:pPr>
            <a:r>
              <a:rPr lang="en"/>
              <a:t>Durkheims student </a:t>
            </a:r>
            <a:r>
              <a:rPr lang="en" u="sng"/>
              <a:t>suicide</a:t>
            </a:r>
            <a:r>
              <a:rPr lang="en"/>
              <a:t> model</a:t>
            </a:r>
          </a:p>
          <a:p>
            <a:pPr indent="-228600" lvl="0" marL="457200" rtl="0">
              <a:spcBef>
                <a:spcPts val="0"/>
              </a:spcBef>
            </a:pPr>
            <a:r>
              <a:rPr lang="en"/>
              <a:t>Tinto’s student integration model (focus on </a:t>
            </a:r>
            <a:r>
              <a:rPr lang="en" u="sng"/>
              <a:t>attrition</a:t>
            </a:r>
            <a:r>
              <a:rPr lang="en"/>
              <a:t>) 				</a:t>
            </a:r>
            <a:r>
              <a:rPr lang="en" sz="600"/>
              <a:t>*Berger &amp; Lyon (2005)</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599" cy="572699"/>
          </a:xfrm>
          <a:prstGeom prst="rect">
            <a:avLst/>
          </a:prstGeom>
        </p:spPr>
        <p:txBody>
          <a:bodyPr anchorCtr="0" anchor="t" bIns="91425" lIns="91425" rIns="91425" tIns="91425">
            <a:noAutofit/>
          </a:bodyPr>
          <a:lstStyle/>
          <a:p>
            <a:pPr rtl="0">
              <a:spcBef>
                <a:spcPts val="0"/>
              </a:spcBef>
              <a:buNone/>
            </a:pPr>
            <a:r>
              <a:rPr lang="en"/>
              <a:t>How do we frame students pursuing STEM?</a:t>
            </a:r>
          </a:p>
          <a:p>
            <a:pPr>
              <a:spcBef>
                <a:spcPts val="0"/>
              </a:spcBef>
              <a:buNone/>
            </a:pPr>
            <a:r>
              <a:t/>
            </a:r>
            <a:endParaRPr/>
          </a:p>
        </p:txBody>
      </p:sp>
      <p:sp>
        <p:nvSpPr>
          <p:cNvPr id="79" name="Shape 79"/>
          <p:cNvSpPr txBox="1"/>
          <p:nvPr>
            <p:ph idx="1" type="body"/>
          </p:nvPr>
        </p:nvSpPr>
        <p:spPr>
          <a:xfrm>
            <a:off x="311700" y="1431050"/>
            <a:ext cx="3999899" cy="3137699"/>
          </a:xfrm>
          <a:prstGeom prst="rect">
            <a:avLst/>
          </a:prstGeom>
        </p:spPr>
        <p:txBody>
          <a:bodyPr anchorCtr="0" anchor="t" bIns="91425" lIns="91425" rIns="91425" tIns="91425">
            <a:noAutofit/>
          </a:bodyPr>
          <a:lstStyle/>
          <a:p>
            <a:pPr rtl="0">
              <a:spcBef>
                <a:spcPts val="0"/>
              </a:spcBef>
              <a:buNone/>
            </a:pPr>
            <a:r>
              <a:rPr lang="en"/>
              <a:t>Why are students so underprepared for college level math and science courses?</a:t>
            </a:r>
          </a:p>
          <a:p>
            <a:pPr rtl="0">
              <a:spcBef>
                <a:spcPts val="0"/>
              </a:spcBef>
              <a:buNone/>
            </a:pPr>
            <a:r>
              <a:rPr lang="en"/>
              <a:t>Why are Black and Latina/o students’ grades and other indicators of academic achievement disproportionately lower than their White peers?</a:t>
            </a:r>
          </a:p>
          <a:p>
            <a:pPr rtl="0">
              <a:spcBef>
                <a:spcPts val="0"/>
              </a:spcBef>
              <a:buNone/>
            </a:pPr>
            <a:r>
              <a:rPr lang="en"/>
              <a:t>Why do so few first-generation students complete STEM degrees?</a:t>
            </a:r>
          </a:p>
          <a:p>
            <a:pPr rtl="0">
              <a:spcBef>
                <a:spcPts val="0"/>
              </a:spcBef>
              <a:buNone/>
            </a:pPr>
            <a:r>
              <a:t/>
            </a:r>
            <a:endParaRPr/>
          </a:p>
          <a:p>
            <a:pPr rtl="0">
              <a:spcBef>
                <a:spcPts val="0"/>
              </a:spcBef>
              <a:buNone/>
            </a:pPr>
            <a:r>
              <a:rPr lang="en"/>
              <a:t>*</a:t>
            </a:r>
            <a:r>
              <a:rPr lang="en" sz="600"/>
              <a:t>Harper 2010</a:t>
            </a:r>
          </a:p>
          <a:p>
            <a:pPr>
              <a:spcBef>
                <a:spcPts val="0"/>
              </a:spcBef>
              <a:buNone/>
            </a:pPr>
            <a:r>
              <a:t/>
            </a:r>
            <a:endParaRPr/>
          </a:p>
        </p:txBody>
      </p:sp>
      <p:sp>
        <p:nvSpPr>
          <p:cNvPr id="80" name="Shape 80"/>
          <p:cNvSpPr txBox="1"/>
          <p:nvPr>
            <p:ph idx="2" type="body"/>
          </p:nvPr>
        </p:nvSpPr>
        <p:spPr>
          <a:xfrm>
            <a:off x="4583800" y="1431050"/>
            <a:ext cx="3999899" cy="3137699"/>
          </a:xfrm>
          <a:prstGeom prst="rect">
            <a:avLst/>
          </a:prstGeom>
        </p:spPr>
        <p:txBody>
          <a:bodyPr anchorCtr="0" anchor="t" bIns="91425" lIns="91425" rIns="91425" tIns="91425">
            <a:noAutofit/>
          </a:bodyPr>
          <a:lstStyle/>
          <a:p>
            <a:pPr lvl="0" rtl="0">
              <a:spcBef>
                <a:spcPts val="0"/>
              </a:spcBef>
              <a:buNone/>
            </a:pPr>
            <a:r>
              <a:rPr lang="en"/>
              <a:t>Pathological Discourse:</a:t>
            </a:r>
          </a:p>
          <a:p>
            <a:pPr lvl="0" rtl="0">
              <a:spcBef>
                <a:spcPts val="0"/>
              </a:spcBef>
              <a:buNone/>
            </a:pPr>
            <a:r>
              <a:rPr lang="en"/>
              <a:t>Survival, Mortality, Suicide</a:t>
            </a:r>
          </a:p>
          <a:p>
            <a:pPr rtl="0">
              <a:spcBef>
                <a:spcPts val="0"/>
              </a:spcBef>
              <a:buNone/>
            </a:pPr>
            <a:r>
              <a:rPr lang="en" sz="600"/>
              <a:t>*Demetriou &amp; Schmitz-Sciborski (2011)</a:t>
            </a:r>
          </a:p>
          <a:p>
            <a:pPr rtl="0">
              <a:spcBef>
                <a:spcPts val="0"/>
              </a:spcBef>
              <a:buNone/>
            </a:pPr>
            <a:r>
              <a:t/>
            </a:r>
            <a:endParaRPr u="sng"/>
          </a:p>
          <a:p>
            <a:pPr lvl="0" rtl="0">
              <a:spcBef>
                <a:spcPts val="0"/>
              </a:spcBef>
              <a:buNone/>
            </a:pPr>
            <a:r>
              <a:rPr lang="en" u="sng"/>
              <a:t>Reinforces deficit perspectives of students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Reframing Retention: Focusing on Assets</a:t>
            </a:r>
          </a:p>
        </p:txBody>
      </p:sp>
      <p:sp>
        <p:nvSpPr>
          <p:cNvPr id="86" name="Shape 86"/>
          <p:cNvSpPr txBox="1"/>
          <p:nvPr>
            <p:ph idx="1" type="body"/>
          </p:nvPr>
        </p:nvSpPr>
        <p:spPr>
          <a:xfrm>
            <a:off x="311700" y="1367900"/>
            <a:ext cx="3999899" cy="3276900"/>
          </a:xfrm>
          <a:prstGeom prst="rect">
            <a:avLst/>
          </a:prstGeom>
        </p:spPr>
        <p:txBody>
          <a:bodyPr anchorCtr="0" anchor="t" bIns="91425" lIns="91425" rIns="91425" tIns="91425">
            <a:noAutofit/>
          </a:bodyPr>
          <a:lstStyle/>
          <a:p>
            <a:pPr lvl="0" rtl="0">
              <a:spcBef>
                <a:spcPts val="0"/>
              </a:spcBef>
              <a:buNone/>
            </a:pPr>
            <a:r>
              <a:rPr lang="en"/>
              <a:t>Why are students so underprepared for college level math and science courses?</a:t>
            </a:r>
          </a:p>
          <a:p>
            <a:pPr lvl="0" rtl="0">
              <a:spcBef>
                <a:spcPts val="0"/>
              </a:spcBef>
              <a:buNone/>
            </a:pPr>
            <a:r>
              <a:rPr lang="en"/>
              <a:t>Why are Black and Latina/o students’ grades and other indicators of academic achievement disproportionately lower than their White peers?</a:t>
            </a:r>
          </a:p>
          <a:p>
            <a:pPr lvl="0" rtl="0">
              <a:spcBef>
                <a:spcPts val="0"/>
              </a:spcBef>
              <a:buNone/>
            </a:pPr>
            <a:r>
              <a:rPr lang="en"/>
              <a:t>Why do so few first-generation students complete STEM degrees?</a:t>
            </a:r>
          </a:p>
          <a:p>
            <a:pPr lvl="0" rtl="0">
              <a:spcBef>
                <a:spcPts val="0"/>
              </a:spcBef>
              <a:buNone/>
            </a:pPr>
            <a:r>
              <a:t/>
            </a:r>
            <a:endParaRPr/>
          </a:p>
          <a:p>
            <a:pPr lvl="0" rtl="0">
              <a:spcBef>
                <a:spcPts val="0"/>
              </a:spcBef>
              <a:buNone/>
            </a:pPr>
            <a:r>
              <a:rPr lang="en"/>
              <a:t>*</a:t>
            </a:r>
            <a:r>
              <a:rPr lang="en" sz="600"/>
              <a:t>Harper 2010</a:t>
            </a:r>
          </a:p>
          <a:p>
            <a:pPr lvl="0" rtl="0">
              <a:spcBef>
                <a:spcPts val="0"/>
              </a:spcBef>
              <a:buNone/>
            </a:pPr>
            <a:r>
              <a:t/>
            </a:r>
            <a:endParaRPr/>
          </a:p>
        </p:txBody>
      </p:sp>
      <p:sp>
        <p:nvSpPr>
          <p:cNvPr id="87" name="Shape 87"/>
          <p:cNvSpPr txBox="1"/>
          <p:nvPr>
            <p:ph idx="2" type="body"/>
          </p:nvPr>
        </p:nvSpPr>
        <p:spPr>
          <a:xfrm>
            <a:off x="4727175" y="1291700"/>
            <a:ext cx="3999899" cy="3276900"/>
          </a:xfrm>
          <a:prstGeom prst="rect">
            <a:avLst/>
          </a:prstGeom>
        </p:spPr>
        <p:txBody>
          <a:bodyPr anchorCtr="0" anchor="t" bIns="91425" lIns="91425" rIns="91425" tIns="91425">
            <a:noAutofit/>
          </a:bodyPr>
          <a:lstStyle/>
          <a:p>
            <a:pPr lvl="0" rtl="0">
              <a:spcBef>
                <a:spcPts val="0"/>
              </a:spcBef>
              <a:buNone/>
            </a:pPr>
            <a:r>
              <a:rPr lang="en"/>
              <a:t>What stimulates and sustains students’ interest in attaining degrees in STEM fields?</a:t>
            </a:r>
          </a:p>
          <a:p>
            <a:pPr lvl="0" rtl="0">
              <a:spcBef>
                <a:spcPts val="0"/>
              </a:spcBef>
              <a:buNone/>
            </a:pPr>
            <a:r>
              <a:rPr lang="en"/>
              <a:t>How did African-American and Latina/o manage to persist despite transition issues, racial stereotypes, academic underpreparedness, and other negative forces? </a:t>
            </a:r>
          </a:p>
          <a:p>
            <a:pPr lvl="0" rtl="0">
              <a:spcBef>
                <a:spcPts val="0"/>
              </a:spcBef>
              <a:buNone/>
            </a:pPr>
            <a:r>
              <a:rPr lang="en"/>
              <a:t>What are common aspects of successful first-generation students’ pathways in STEM?</a:t>
            </a:r>
          </a:p>
          <a:p>
            <a:pPr lvl="0" rtl="0">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510450" y="2329850"/>
            <a:ext cx="8123100" cy="1268400"/>
          </a:xfrm>
          <a:prstGeom prst="rect">
            <a:avLst/>
          </a:prstGeom>
        </p:spPr>
        <p:txBody>
          <a:bodyPr anchorCtr="0" anchor="b" bIns="91425" lIns="91425" rIns="91425" tIns="91425">
            <a:noAutofit/>
          </a:bodyPr>
          <a:lstStyle/>
          <a:p>
            <a:pPr>
              <a:spcBef>
                <a:spcPts val="0"/>
              </a:spcBef>
              <a:buNone/>
            </a:pPr>
            <a:r>
              <a:rPr lang="en"/>
              <a:t>Venture - Asset Based Approach to Exploring Student Retention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599" cy="572699"/>
          </a:xfrm>
          <a:prstGeom prst="rect">
            <a:avLst/>
          </a:prstGeom>
        </p:spPr>
        <p:txBody>
          <a:bodyPr anchorCtr="0" anchor="t" bIns="91425" lIns="91425" rIns="91425" tIns="91425">
            <a:noAutofit/>
          </a:bodyPr>
          <a:lstStyle/>
          <a:p>
            <a:pPr lvl="0" rtl="0">
              <a:spcBef>
                <a:spcPts val="0"/>
              </a:spcBef>
              <a:buNone/>
            </a:pPr>
            <a:r>
              <a:rPr lang="en"/>
              <a:t>Proposed Study - Mixed Methods Approach</a:t>
            </a:r>
          </a:p>
        </p:txBody>
      </p:sp>
      <p:sp>
        <p:nvSpPr>
          <p:cNvPr id="98" name="Shape 98"/>
          <p:cNvSpPr txBox="1"/>
          <p:nvPr>
            <p:ph idx="1" type="body"/>
          </p:nvPr>
        </p:nvSpPr>
        <p:spPr>
          <a:xfrm>
            <a:off x="311700" y="1683600"/>
            <a:ext cx="8520599" cy="2885399"/>
          </a:xfrm>
          <a:prstGeom prst="rect">
            <a:avLst/>
          </a:prstGeom>
        </p:spPr>
        <p:txBody>
          <a:bodyPr anchorCtr="0" anchor="t" bIns="91425" lIns="91425" rIns="91425" tIns="91425">
            <a:noAutofit/>
          </a:bodyPr>
          <a:lstStyle/>
          <a:p>
            <a:pPr lvl="0" rtl="0">
              <a:spcBef>
                <a:spcPts val="0"/>
              </a:spcBef>
              <a:buNone/>
            </a:pPr>
            <a:r>
              <a:rPr lang="en"/>
              <a:t>Phase  1 - Conduct focus group interviews with STEM undergraduates. (Spring 2016, n = 30))</a:t>
            </a:r>
          </a:p>
          <a:p>
            <a:pPr lvl="0" rtl="0">
              <a:spcBef>
                <a:spcPts val="0"/>
              </a:spcBef>
              <a:buNone/>
            </a:pPr>
            <a:r>
              <a:rPr lang="en"/>
              <a:t>Phase 2 - Develop asset-based survey based on phase 1 data and literature. (Spring-Summer 2016)</a:t>
            </a:r>
          </a:p>
          <a:p>
            <a:pPr lvl="0" rtl="0">
              <a:spcBef>
                <a:spcPts val="0"/>
              </a:spcBef>
              <a:buNone/>
            </a:pPr>
            <a:r>
              <a:rPr lang="en"/>
              <a:t>Phase 3 (??) - Collaborate with the Center for Assessment, Design, Research, and Evaluation (CADRE) to refine survey and implement on larger scale.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510450" y="2478550"/>
            <a:ext cx="8123100" cy="662399"/>
          </a:xfrm>
          <a:prstGeom prst="rect">
            <a:avLst/>
          </a:prstGeom>
        </p:spPr>
        <p:txBody>
          <a:bodyPr anchorCtr="0" anchor="b" bIns="91425" lIns="91425" rIns="91425" tIns="91425">
            <a:noAutofit/>
          </a:bodyPr>
          <a:lstStyle/>
          <a:p>
            <a:pPr lvl="0" rtl="0">
              <a:spcBef>
                <a:spcPts val="0"/>
              </a:spcBef>
              <a:buNone/>
            </a:pPr>
            <a:r>
              <a:rPr lang="en"/>
              <a:t>Incubation - In Need of Feedback</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