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4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4" r:id="rId1"/>
  </p:sldMasterIdLst>
  <p:notesMasterIdLst>
    <p:notesMasterId r:id="rId103"/>
  </p:notesMasterIdLst>
  <p:handoutMasterIdLst>
    <p:handoutMasterId r:id="rId104"/>
  </p:handoutMasterIdLst>
  <p:sldIdLst>
    <p:sldId id="317" r:id="rId2"/>
    <p:sldId id="1375" r:id="rId3"/>
    <p:sldId id="1063" r:id="rId4"/>
    <p:sldId id="1064" r:id="rId5"/>
    <p:sldId id="1001" r:id="rId6"/>
    <p:sldId id="1002" r:id="rId7"/>
    <p:sldId id="1114" r:id="rId8"/>
    <p:sldId id="1067" r:id="rId9"/>
    <p:sldId id="1069" r:id="rId10"/>
    <p:sldId id="911" r:id="rId11"/>
    <p:sldId id="1256" r:id="rId12"/>
    <p:sldId id="1120" r:id="rId13"/>
    <p:sldId id="1068" r:id="rId14"/>
    <p:sldId id="1070" r:id="rId15"/>
    <p:sldId id="1071" r:id="rId16"/>
    <p:sldId id="1072" r:id="rId17"/>
    <p:sldId id="1073" r:id="rId18"/>
    <p:sldId id="1075" r:id="rId19"/>
    <p:sldId id="1076" r:id="rId20"/>
    <p:sldId id="1077" r:id="rId21"/>
    <p:sldId id="1078" r:id="rId22"/>
    <p:sldId id="1079" r:id="rId23"/>
    <p:sldId id="1080" r:id="rId24"/>
    <p:sldId id="1074" r:id="rId25"/>
    <p:sldId id="841" r:id="rId26"/>
    <p:sldId id="851" r:id="rId27"/>
    <p:sldId id="1081" r:id="rId28"/>
    <p:sldId id="1082" r:id="rId29"/>
    <p:sldId id="1083" r:id="rId30"/>
    <p:sldId id="1084" r:id="rId31"/>
    <p:sldId id="1666" r:id="rId32"/>
    <p:sldId id="1087" r:id="rId33"/>
    <p:sldId id="1088" r:id="rId34"/>
    <p:sldId id="1090" r:id="rId35"/>
    <p:sldId id="1545" r:id="rId36"/>
    <p:sldId id="1099" r:id="rId37"/>
    <p:sldId id="972" r:id="rId38"/>
    <p:sldId id="914" r:id="rId39"/>
    <p:sldId id="1146" r:id="rId40"/>
    <p:sldId id="1034" r:id="rId41"/>
    <p:sldId id="1484" r:id="rId42"/>
    <p:sldId id="1147" r:id="rId43"/>
    <p:sldId id="1664" r:id="rId44"/>
    <p:sldId id="1239" r:id="rId45"/>
    <p:sldId id="1264" r:id="rId46"/>
    <p:sldId id="1546" r:id="rId47"/>
    <p:sldId id="1258" r:id="rId48"/>
    <p:sldId id="1259" r:id="rId49"/>
    <p:sldId id="1457" r:id="rId50"/>
    <p:sldId id="1260" r:id="rId51"/>
    <p:sldId id="1261" r:id="rId52"/>
    <p:sldId id="1262" r:id="rId53"/>
    <p:sldId id="1263" r:id="rId54"/>
    <p:sldId id="1164" r:id="rId55"/>
    <p:sldId id="1669" r:id="rId56"/>
    <p:sldId id="1238" r:id="rId57"/>
    <p:sldId id="1199" r:id="rId58"/>
    <p:sldId id="1206" r:id="rId59"/>
    <p:sldId id="1224" r:id="rId60"/>
    <p:sldId id="1241" r:id="rId61"/>
    <p:sldId id="1273" r:id="rId62"/>
    <p:sldId id="1275" r:id="rId63"/>
    <p:sldId id="1237" r:id="rId64"/>
    <p:sldId id="1274" r:id="rId65"/>
    <p:sldId id="1277" r:id="rId66"/>
    <p:sldId id="1195" r:id="rId67"/>
    <p:sldId id="1278" r:id="rId68"/>
    <p:sldId id="1665" r:id="rId69"/>
    <p:sldId id="1547" r:id="rId70"/>
    <p:sldId id="1668" r:id="rId71"/>
    <p:sldId id="1551" r:id="rId72"/>
    <p:sldId id="1555" r:id="rId73"/>
    <p:sldId id="1559" r:id="rId74"/>
    <p:sldId id="1560" r:id="rId75"/>
    <p:sldId id="1561" r:id="rId76"/>
    <p:sldId id="1563" r:id="rId77"/>
    <p:sldId id="1567" r:id="rId78"/>
    <p:sldId id="1566" r:id="rId79"/>
    <p:sldId id="1571" r:id="rId80"/>
    <p:sldId id="1537" r:id="rId81"/>
    <p:sldId id="1573" r:id="rId82"/>
    <p:sldId id="1574" r:id="rId83"/>
    <p:sldId id="1581" r:id="rId84"/>
    <p:sldId id="1723" r:id="rId85"/>
    <p:sldId id="1176" r:id="rId86"/>
    <p:sldId id="1177" r:id="rId87"/>
    <p:sldId id="1182" r:id="rId88"/>
    <p:sldId id="1174" r:id="rId89"/>
    <p:sldId id="1686" r:id="rId90"/>
    <p:sldId id="1687" r:id="rId91"/>
    <p:sldId id="1724" r:id="rId92"/>
    <p:sldId id="1577" r:id="rId93"/>
    <p:sldId id="1582" r:id="rId94"/>
    <p:sldId id="1667" r:id="rId95"/>
    <p:sldId id="1179" r:id="rId96"/>
    <p:sldId id="1171" r:id="rId97"/>
    <p:sldId id="1544" r:id="rId98"/>
    <p:sldId id="1491" r:id="rId99"/>
    <p:sldId id="1475" r:id="rId100"/>
    <p:sldId id="1643" r:id="rId101"/>
    <p:sldId id="1644" r:id="rId10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5"/>
      <p:bold r:id="rId106"/>
      <p:italic r:id="rId107"/>
      <p:boldItalic r:id="rId108"/>
    </p:embeddedFont>
    <p:embeddedFont>
      <p:font typeface="cmex10" panose="020B0604020202020204"/>
      <p:regular r:id="rId109"/>
    </p:embeddedFont>
    <p:embeddedFont>
      <p:font typeface="cmmi10" panose="020B0604020202020204"/>
      <p:regular r:id="rId110"/>
    </p:embeddedFont>
    <p:embeddedFont>
      <p:font typeface="cmmi8" panose="020B0604020202020204"/>
      <p:regular r:id="rId111"/>
    </p:embeddedFont>
    <p:embeddedFont>
      <p:font typeface="cmr10" panose="020B0604020202020204"/>
      <p:regular r:id="rId112"/>
    </p:embeddedFont>
    <p:embeddedFont>
      <p:font typeface="cmr7" panose="020B0604020202020204"/>
      <p:regular r:id="rId113"/>
    </p:embeddedFont>
    <p:embeddedFont>
      <p:font typeface="cmsy10" panose="020B0604020202020204"/>
      <p:regular r:id="rId114"/>
    </p:embeddedFont>
    <p:embeddedFont>
      <p:font typeface="cmsy8" panose="020B0604020202020204"/>
      <p:regular r:id="rId115"/>
    </p:embeddedFont>
    <p:embeddedFont>
      <p:font typeface="Garamond" panose="02020404030301010803" pitchFamily="18" charset="0"/>
      <p:regular r:id="rId116"/>
      <p:bold r:id="rId117"/>
      <p:italic r:id="rId118"/>
    </p:embeddedFont>
    <p:embeddedFont>
      <p:font typeface="Times" panose="02020603050405020304" pitchFamily="18" charset="0"/>
      <p:regular r:id="rId119"/>
      <p:bold r:id="rId120"/>
      <p:italic r:id="rId121"/>
      <p:boldItalic r:id="rId122"/>
    </p:embeddedFont>
  </p:embeddedFontLst>
  <p:custDataLst>
    <p:tags r:id="rId123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65" autoAdjust="0"/>
    <p:restoredTop sz="93979" autoAdjust="0"/>
  </p:normalViewPr>
  <p:slideViewPr>
    <p:cSldViewPr>
      <p:cViewPr varScale="1">
        <p:scale>
          <a:sx n="154" d="100"/>
          <a:sy n="154" d="100"/>
        </p:scale>
        <p:origin x="20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18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90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3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8.fntdata"/><Relationship Id="rId16" Type="http://schemas.openxmlformats.org/officeDocument/2006/relationships/slide" Target="slides/slide15.xml"/><Relationship Id="rId107" Type="http://schemas.openxmlformats.org/officeDocument/2006/relationships/font" Target="fonts/font3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gs" Target="tags/tag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9.fntdata"/><Relationship Id="rId118" Type="http://schemas.openxmlformats.org/officeDocument/2006/relationships/font" Target="fonts/font14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108" Type="http://schemas.openxmlformats.org/officeDocument/2006/relationships/font" Target="fonts/font4.fntdata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0.fntdata"/><Relationship Id="rId119" Type="http://schemas.openxmlformats.org/officeDocument/2006/relationships/font" Target="fonts/font15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5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Relationship Id="rId120" Type="http://schemas.openxmlformats.org/officeDocument/2006/relationships/font" Target="fonts/font16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6.fntdata"/><Relationship Id="rId115" Type="http://schemas.openxmlformats.org/officeDocument/2006/relationships/font" Target="fonts/font1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1.fntdata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7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7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2.fntdata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212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212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1CD4306-2876-48B9-AD10-39CD4188140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059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13DD9F84-CBE3-49F7-9048-AF79D900D95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385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078F9-518D-4FBB-90D0-74FEF999A5D0}" type="slidenum">
              <a:rPr lang="fr-FR"/>
              <a:pPr/>
              <a:t>1</a:t>
            </a:fld>
            <a:endParaRPr lang="fr-FR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86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87AB7-4C10-4288-9CD2-0D92D7D7ACE6}" type="slidenum">
              <a:rPr lang="fr-FR"/>
              <a:pPr/>
              <a:t>15</a:t>
            </a:fld>
            <a:endParaRPr lang="fr-FR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48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875A31-D55B-4F6B-B089-A703813ADD29}" type="slidenum">
              <a:rPr lang="fr-FR"/>
              <a:pPr/>
              <a:t>16</a:t>
            </a:fld>
            <a:endParaRPr lang="fr-FR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18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59662-C5C6-4EF3-BF2C-7580A3A98177}" type="slidenum">
              <a:rPr lang="fr-FR"/>
              <a:pPr/>
              <a:t>17</a:t>
            </a:fld>
            <a:endParaRPr lang="fr-FR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84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C7A9F4-5144-45D1-AB6F-09CEBE123486}" type="slidenum">
              <a:rPr lang="fr-FR"/>
              <a:pPr/>
              <a:t>18</a:t>
            </a:fld>
            <a:endParaRPr lang="fr-FR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39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290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448348-9B5B-4AD9-BAC8-739482398C0F}" type="slidenum">
              <a:rPr lang="fr-FR"/>
              <a:pPr/>
              <a:t>20</a:t>
            </a:fld>
            <a:endParaRPr lang="fr-FR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84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0D4CC5-1231-406C-B7CD-26FC88857A6D}" type="slidenum">
              <a:rPr lang="fr-FR"/>
              <a:pPr/>
              <a:t>24</a:t>
            </a:fld>
            <a:endParaRPr lang="fr-FR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357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99CD52-9423-4526-8EEC-5244022583E7}" type="slidenum">
              <a:rPr lang="fr-FR"/>
              <a:pPr/>
              <a:t>28</a:t>
            </a:fld>
            <a:endParaRPr lang="fr-FR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27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CD966-5997-4AF8-B511-77EF58122BB8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705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66748C-C6B9-4019-81A2-9DB84E8E25E0}" type="slidenum">
              <a:rPr lang="fr-FR"/>
              <a:pPr/>
              <a:t>39</a:t>
            </a:fld>
            <a:endParaRPr lang="fr-FR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64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551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A06B0-C24E-4871-A349-4918856C74E3}" type="slidenum">
              <a:rPr lang="fr-FR"/>
              <a:pPr/>
              <a:t>42</a:t>
            </a:fld>
            <a:endParaRPr lang="fr-FR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34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CD966-5997-4AF8-B511-77EF58122BB8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6904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F7F98A-7F24-4B0F-B58F-6C44D0C04701}" type="slidenum">
              <a:rPr lang="fr-FR"/>
              <a:pPr/>
              <a:t>47</a:t>
            </a:fld>
            <a:endParaRPr lang="fr-FR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61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7F31C7-DBF9-418E-B397-6E1A2D1B596E}" type="slidenum">
              <a:rPr lang="fr-FR"/>
              <a:pPr/>
              <a:t>48</a:t>
            </a:fld>
            <a:endParaRPr lang="fr-FR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40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21CD15-A42C-408C-9D32-E8FA961BB694}" type="slidenum">
              <a:rPr lang="fr-FR"/>
              <a:pPr/>
              <a:t>51</a:t>
            </a:fld>
            <a:endParaRPr lang="fr-FR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34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CD966-5997-4AF8-B511-77EF58122BB8}" type="slidenum">
              <a:rPr lang="fr-FR" smtClean="0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5774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159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CD966-5997-4AF8-B511-77EF58122BB8}" type="slidenum">
              <a:rPr lang="fr-FR" smtClean="0"/>
              <a:pPr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6904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the Gaudin-Yang </a:t>
            </a:r>
            <a:r>
              <a:rPr lang="fr-CH" sz="1200" b="0" i="0" u="none" strike="noStrike" kern="1200" baseline="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parameter</a:t>
            </a:r>
            <a:r>
              <a:rPr lang="fr-CH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at the wire center is equal to -1.7;-1.9;-2.3;-2.6 and -3:0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354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L=5.5 \mu m T=55 </a:t>
            </a:r>
            <a:r>
              <a:rPr lang="en-US" dirty="0" err="1"/>
              <a:t>nK</a:t>
            </a:r>
            <a:r>
              <a:rPr lang="en-US" dirty="0"/>
              <a:t> \rho_0 = 1.6 / \mu 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98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6131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/>
              <a:t>Spielman</a:t>
            </a:r>
            <a:r>
              <a:rPr lang="fr-CH" baseline="0" dirty="0"/>
              <a:t> 87Rb </a:t>
            </a:r>
            <a:r>
              <a:rPr lang="fr-CH" baseline="0" dirty="0" err="1"/>
              <a:t>atoms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2815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510038-B5B6-4219-992E-6D68B05DA49A}" type="slidenum">
              <a:rPr lang="fr-FR"/>
              <a:pPr/>
              <a:t>96</a:t>
            </a:fld>
            <a:endParaRPr lang="fr-FR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81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510038-B5B6-4219-992E-6D68B05DA49A}" type="slidenum">
              <a:rPr lang="fr-FR"/>
              <a:pPr/>
              <a:t>97</a:t>
            </a:fld>
            <a:endParaRPr lang="fr-FR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537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7ECDE7-7E58-45EE-950A-D92A908BF4D8}" type="slidenum">
              <a:rPr lang="fr-FR"/>
              <a:pPr/>
              <a:t>5</a:t>
            </a:fld>
            <a:endParaRPr lang="fr-F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73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595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141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886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A9ED2C-F352-4957-BA4F-E45EE6A83E9A}" type="slidenum">
              <a:rPr lang="fr-FR"/>
              <a:pPr/>
              <a:t>13</a:t>
            </a:fld>
            <a:endParaRPr lang="fr-FR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19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D9F84-CBE3-49F7-9048-AF79D900D95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41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8" name="Picture 16" descr="fond_ppt_blu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491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916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916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B615B16-F8FF-49AC-8226-3B55DD824994}" type="slidenum">
              <a:rPr lang="fr-FR"/>
              <a:pPr/>
              <a:t>‹#›</a:t>
            </a:fld>
            <a:endParaRPr lang="fr-FR"/>
          </a:p>
        </p:txBody>
      </p:sp>
      <p:pic>
        <p:nvPicPr>
          <p:cNvPr id="49170" name="Picture 18" descr="SNF_RGB_4_NE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060696" y="5897563"/>
            <a:ext cx="2519362" cy="833437"/>
          </a:xfrm>
          <a:prstGeom prst="rect">
            <a:avLst/>
          </a:prstGeom>
          <a:noFill/>
        </p:spPr>
      </p:pic>
      <p:sp>
        <p:nvSpPr>
          <p:cNvPr id="49173" name="Rectangle 21"/>
          <p:cNvSpPr>
            <a:spLocks noChangeArrowheads="1"/>
          </p:cNvSpPr>
          <p:nvPr userDrawn="1"/>
        </p:nvSpPr>
        <p:spPr bwMode="auto">
          <a:xfrm>
            <a:off x="7740650" y="5229225"/>
            <a:ext cx="1403350" cy="162877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9171" name="Picture 19" descr="MaNEP_norm_medium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1138" y="5229225"/>
            <a:ext cx="1312862" cy="1628775"/>
          </a:xfrm>
          <a:prstGeom prst="rect">
            <a:avLst/>
          </a:prstGeom>
          <a:noFill/>
        </p:spPr>
      </p:pic>
      <p:pic>
        <p:nvPicPr>
          <p:cNvPr id="49174" name="Picture 22" descr="sur_fond70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842000"/>
            <a:ext cx="2832100" cy="1016000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258" y="5665984"/>
            <a:ext cx="1164831" cy="1164831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0"/>
            <a:ext cx="3221850" cy="6836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4" name="Picture 2" descr="https://dqmp.unige.ch/wp-content/uploads/2018/06/DQMP-Logo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91307"/>
            <a:ext cx="3105345" cy="55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7D2FF9F-ADE5-4F42-9336-B37CB9FBFCE1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DD08D1-3973-4BFB-BE69-C62CDC36EB63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23D1285-76B0-48A8-A5E9-CBCF35A0DD88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775090-5744-4355-9FA4-4E0A289CF7EA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7E8D92-70BC-423A-89AD-806928DAD324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04DB47-6692-45DA-8D46-EA364238A8C6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33FE30-FA28-4A60-8168-DF2D1E09282A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01377A-B9BF-4838-8BAA-1F81B7E9C9F8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B44D19-89D0-4035-9891-2F6EFBD266F1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120F30-C58D-46FC-9145-104D8B288597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E5FFA0-25A8-4FE5-8DCD-0C6130D23DB9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6D56056-458C-47F4-847B-F096E84A6933}" type="slidenum">
              <a:rPr lang="fr-FR"/>
              <a:pPr/>
              <a:t>‹#›</a:t>
            </a:fld>
            <a:endParaRPr lang="fr-FR"/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813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81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1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481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481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6.jpg"/><Relationship Id="rId4" Type="http://schemas.openxmlformats.org/officeDocument/2006/relationships/image" Target="../media/image255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4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9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wmf"/><Relationship Id="rId4" Type="http://schemas.openxmlformats.org/officeDocument/2006/relationships/oleObject" Target="../embeddings/oleObject10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wmf"/><Relationship Id="rId9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uturity.org/one-dimensional-electrons-physics-1858622/" TargetMode="External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87.wmf"/><Relationship Id="rId7" Type="http://schemas.openxmlformats.org/officeDocument/2006/relationships/image" Target="../media/image89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91.wmf"/><Relationship Id="rId5" Type="http://schemas.openxmlformats.org/officeDocument/2006/relationships/image" Target="../media/image88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90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06.wmf"/><Relationship Id="rId3" Type="http://schemas.openxmlformats.org/officeDocument/2006/relationships/image" Target="../media/image31.png"/><Relationship Id="rId7" Type="http://schemas.openxmlformats.org/officeDocument/2006/relationships/image" Target="../media/image103.wmf"/><Relationship Id="rId12" Type="http://schemas.openxmlformats.org/officeDocument/2006/relationships/oleObject" Target="../embeddings/oleObject21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105.wmf"/><Relationship Id="rId5" Type="http://schemas.openxmlformats.org/officeDocument/2006/relationships/image" Target="../media/image102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04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109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08.png"/><Relationship Id="rId4" Type="http://schemas.openxmlformats.org/officeDocument/2006/relationships/image" Target="../media/image10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114.wmf"/><Relationship Id="rId7" Type="http://schemas.openxmlformats.org/officeDocument/2006/relationships/image" Target="../media/image116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15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117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119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6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oleObject" Target="../embeddings/oleObject30.bin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wmf"/><Relationship Id="rId9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7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0.png"/><Relationship Id="rId4" Type="http://schemas.openxmlformats.org/officeDocument/2006/relationships/image" Target="../media/image139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4.jpeg"/><Relationship Id="rId11" Type="http://schemas.openxmlformats.org/officeDocument/2006/relationships/image" Target="../media/image149.png"/><Relationship Id="rId5" Type="http://schemas.openxmlformats.org/officeDocument/2006/relationships/image" Target="../media/image143.jpeg"/><Relationship Id="rId10" Type="http://schemas.openxmlformats.org/officeDocument/2006/relationships/image" Target="../media/image148.jpeg"/><Relationship Id="rId4" Type="http://schemas.openxmlformats.org/officeDocument/2006/relationships/image" Target="../media/image142.jpeg"/><Relationship Id="rId9" Type="http://schemas.openxmlformats.org/officeDocument/2006/relationships/image" Target="../media/image1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4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3.png"/><Relationship Id="rId5" Type="http://schemas.openxmlformats.org/officeDocument/2006/relationships/image" Target="../media/image152.wmf"/><Relationship Id="rId4" Type="http://schemas.openxmlformats.org/officeDocument/2006/relationships/oleObject" Target="../embeddings/oleObject34.bin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7.png"/><Relationship Id="rId7" Type="http://schemas.openxmlformats.org/officeDocument/2006/relationships/hyperlink" Target="https://arxiv.org/abs/cond-mat/0403487" TargetMode="External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9" Type="http://schemas.openxmlformats.org/officeDocument/2006/relationships/image" Target="../media/image16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wmf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3" Type="http://schemas.openxmlformats.org/officeDocument/2006/relationships/image" Target="../media/image167.png"/><Relationship Id="rId7" Type="http://schemas.openxmlformats.org/officeDocument/2006/relationships/image" Target="../media/image171.jpe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0.jpg"/><Relationship Id="rId5" Type="http://schemas.openxmlformats.org/officeDocument/2006/relationships/image" Target="../media/image169.png"/><Relationship Id="rId4" Type="http://schemas.openxmlformats.org/officeDocument/2006/relationships/image" Target="../media/image168.png"/><Relationship Id="rId9" Type="http://schemas.openxmlformats.org/officeDocument/2006/relationships/image" Target="../media/image17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92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202.wmf"/><Relationship Id="rId3" Type="http://schemas.openxmlformats.org/officeDocument/2006/relationships/image" Target="../media/image197.png"/><Relationship Id="rId7" Type="http://schemas.openxmlformats.org/officeDocument/2006/relationships/image" Target="../media/image199.wmf"/><Relationship Id="rId12" Type="http://schemas.openxmlformats.org/officeDocument/2006/relationships/oleObject" Target="../embeddings/oleObject40.bin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201.wmf"/><Relationship Id="rId5" Type="http://schemas.openxmlformats.org/officeDocument/2006/relationships/image" Target="../media/image198.wmf"/><Relationship Id="rId15" Type="http://schemas.openxmlformats.org/officeDocument/2006/relationships/image" Target="../media/image204.png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200.wmf"/><Relationship Id="rId14" Type="http://schemas.openxmlformats.org/officeDocument/2006/relationships/image" Target="../media/image20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7" Type="http://schemas.openxmlformats.org/officeDocument/2006/relationships/image" Target="../media/image209.wmf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1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6.png"/><Relationship Id="rId11" Type="http://schemas.openxmlformats.org/officeDocument/2006/relationships/image" Target="../media/image220.png"/><Relationship Id="rId5" Type="http://schemas.openxmlformats.org/officeDocument/2006/relationships/image" Target="../media/image215.png"/><Relationship Id="rId10" Type="http://schemas.openxmlformats.org/officeDocument/2006/relationships/image" Target="../media/image219.wmf"/><Relationship Id="rId4" Type="http://schemas.openxmlformats.org/officeDocument/2006/relationships/image" Target="../media/image214.png"/><Relationship Id="rId9" Type="http://schemas.openxmlformats.org/officeDocument/2006/relationships/oleObject" Target="../embeddings/oleObject42.bin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5.png"/><Relationship Id="rId4" Type="http://schemas.openxmlformats.org/officeDocument/2006/relationships/image" Target="../media/image224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wmf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wmf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1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7" Type="http://schemas.openxmlformats.org/officeDocument/2006/relationships/image" Target="../media/image212.png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5.png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4" Type="http://schemas.openxmlformats.org/officeDocument/2006/relationships/image" Target="../media/image243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w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04" y="683695"/>
            <a:ext cx="9144000" cy="3455988"/>
          </a:xfrm>
        </p:spPr>
        <p:txBody>
          <a:bodyPr/>
          <a:lstStyle/>
          <a:p>
            <a:r>
              <a:rPr lang="fr-FR" b="0" dirty="0"/>
              <a:t>Low </a:t>
            </a:r>
            <a:r>
              <a:rPr lang="fr-FR" b="0" dirty="0" err="1"/>
              <a:t>dimensional</a:t>
            </a:r>
            <a:r>
              <a:rPr lang="fr-FR" b="0" dirty="0"/>
              <a:t> </a:t>
            </a:r>
            <a:br>
              <a:rPr lang="fr-FR" b="0" dirty="0"/>
            </a:br>
            <a:r>
              <a:rPr lang="fr-FR" b="0" dirty="0"/>
              <a:t>quantum </a:t>
            </a:r>
            <a:r>
              <a:rPr lang="fr-FR" b="0" dirty="0" err="1"/>
              <a:t>gases</a:t>
            </a:r>
            <a:endParaRPr lang="fr-FR" b="0" dirty="0"/>
          </a:p>
        </p:txBody>
      </p:sp>
      <p:sp>
        <p:nvSpPr>
          <p:cNvPr id="131077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71120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TexPoint fonts used in EMF. </a:t>
            </a:r>
          </a:p>
          <a:p>
            <a:r>
              <a:rPr lang="en-US"/>
              <a:t>Read the TexPoint manual before you delete this box.: </a:t>
            </a:r>
            <a:r>
              <a:rPr lang="en-US">
                <a:latin typeface="cmmi8" pitchFamily="34" charset="0"/>
              </a:rPr>
              <a:t>A</a:t>
            </a:r>
            <a:r>
              <a:rPr lang="en-US">
                <a:latin typeface="cmex10" pitchFamily="34" charset="0"/>
              </a:rPr>
              <a:t>A</a:t>
            </a:r>
            <a:r>
              <a:rPr lang="en-US">
                <a:latin typeface="cmsy8" pitchFamily="34" charset="0"/>
              </a:rPr>
              <a:t>A</a:t>
            </a:r>
            <a:r>
              <a:rPr lang="en-US">
                <a:latin typeface="cmmi10" pitchFamily="34" charset="0"/>
              </a:rPr>
              <a:t>A</a:t>
            </a:r>
            <a:r>
              <a:rPr lang="en-US">
                <a:latin typeface="cmr10" pitchFamily="34" charset="0"/>
              </a:rPr>
              <a:t>A</a:t>
            </a:r>
            <a:r>
              <a:rPr lang="en-US">
                <a:latin typeface="cmsy10" pitchFamily="34" charset="0"/>
              </a:rPr>
              <a:t>A</a:t>
            </a:r>
            <a:r>
              <a:rPr lang="en-US">
                <a:latin typeface="cmr7" pitchFamily="34" charset="0"/>
              </a:rPr>
              <a:t>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12091" y="3879050"/>
            <a:ext cx="69786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3200" dirty="0"/>
              <a:t>T. Giamarchi</a:t>
            </a:r>
          </a:p>
          <a:p>
            <a:pPr>
              <a:spcBef>
                <a:spcPct val="50000"/>
              </a:spcBef>
            </a:pPr>
            <a:r>
              <a:rPr lang="fr-CH" sz="3200" dirty="0"/>
              <a:t>http://dqmp.unige.ch/giamarchi/</a:t>
            </a:r>
            <a:endParaRPr lang="fr-F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0-19-852500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2481" y="5452"/>
            <a:ext cx="1399559" cy="20748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540" y="-226926"/>
            <a:ext cx="8229600" cy="1143000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1530" y="683695"/>
            <a:ext cx="9144000" cy="625004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4000" dirty="0"/>
              <a:t>TG, Quantum </a:t>
            </a:r>
            <a:r>
              <a:rPr lang="fr-CH" sz="4000" dirty="0" err="1"/>
              <a:t>physics</a:t>
            </a:r>
            <a:r>
              <a:rPr lang="fr-CH" sz="4000" dirty="0"/>
              <a:t> in one </a:t>
            </a:r>
            <a:br>
              <a:rPr lang="fr-CH" sz="4000" dirty="0"/>
            </a:br>
            <a:r>
              <a:rPr lang="fr-CH" sz="4000" dirty="0"/>
              <a:t>dimension, Oxford (2004)</a:t>
            </a:r>
          </a:p>
          <a:p>
            <a:pPr>
              <a:spcBef>
                <a:spcPct val="50000"/>
              </a:spcBef>
            </a:pPr>
            <a:r>
              <a:rPr lang="fr-CH" sz="4000" dirty="0"/>
              <a:t>TG in ``</a:t>
            </a:r>
            <a:r>
              <a:rPr lang="fr-CH" sz="4000" dirty="0" err="1"/>
              <a:t>Understanding</a:t>
            </a:r>
            <a:r>
              <a:rPr lang="fr-CH" sz="4000" dirty="0"/>
              <a:t> Q. Phase Transitions’’, Ed. L. Carr, CRC </a:t>
            </a:r>
            <a:r>
              <a:rPr lang="fr-CH" sz="4000" dirty="0" err="1"/>
              <a:t>Press</a:t>
            </a:r>
            <a:r>
              <a:rPr lang="fr-CH" sz="4000" dirty="0"/>
              <a:t> (2010) </a:t>
            </a:r>
          </a:p>
          <a:p>
            <a:pPr>
              <a:spcBef>
                <a:spcPct val="50000"/>
              </a:spcBef>
            </a:pPr>
            <a:r>
              <a:rPr lang="fr-CH" sz="4000" dirty="0"/>
              <a:t>M. </a:t>
            </a:r>
            <a:r>
              <a:rPr lang="fr-CH" sz="4000" dirty="0" err="1"/>
              <a:t>Cazalilla</a:t>
            </a:r>
            <a:r>
              <a:rPr lang="fr-CH" sz="4000" dirty="0"/>
              <a:t> et al., </a:t>
            </a:r>
            <a:br>
              <a:rPr lang="fr-CH" sz="4000" dirty="0"/>
            </a:br>
            <a:r>
              <a:rPr lang="fr-CH" sz="4000" dirty="0" err="1"/>
              <a:t>Rev</a:t>
            </a:r>
            <a:r>
              <a:rPr lang="fr-CH" sz="4000" dirty="0"/>
              <a:t>. </a:t>
            </a:r>
            <a:r>
              <a:rPr lang="fr-CH" sz="4000" dirty="0" err="1"/>
              <a:t>Mod</a:t>
            </a:r>
            <a:r>
              <a:rPr lang="fr-CH" sz="4000" dirty="0"/>
              <a:t>. Phys.</a:t>
            </a:r>
            <a:r>
              <a:rPr lang="fr-FR" sz="4000" dirty="0"/>
              <a:t>83 1405 (2011)</a:t>
            </a:r>
          </a:p>
          <a:p>
            <a:pPr>
              <a:spcBef>
                <a:spcPct val="50000"/>
              </a:spcBef>
            </a:pPr>
            <a:r>
              <a:rPr lang="fr-FR" sz="4000" dirty="0"/>
              <a:t>TG, Int J. </a:t>
            </a:r>
            <a:r>
              <a:rPr lang="fr-FR" sz="4000" dirty="0" err="1"/>
              <a:t>Mod</a:t>
            </a:r>
            <a:r>
              <a:rPr lang="fr-FR" sz="4000" dirty="0"/>
              <a:t>. Phys. B 26 1244004 (2012)</a:t>
            </a:r>
          </a:p>
          <a:p>
            <a:pPr>
              <a:spcBef>
                <a:spcPct val="50000"/>
              </a:spcBef>
            </a:pPr>
            <a:r>
              <a:rPr lang="fr-FR" sz="4000" dirty="0"/>
              <a:t>TG, C. R. Acad. </a:t>
            </a:r>
            <a:r>
              <a:rPr lang="fr-FR" sz="4000" dirty="0" err="1"/>
              <a:t>Sci</a:t>
            </a:r>
            <a:r>
              <a:rPr lang="fr-FR" sz="4000" dirty="0"/>
              <a:t>. 17 322 (2016)</a:t>
            </a:r>
            <a:endParaRPr lang="fr-CH" sz="4000" dirty="0"/>
          </a:p>
        </p:txBody>
      </p:sp>
    </p:spTree>
    <p:extLst>
      <p:ext uri="{BB962C8B-B14F-4D97-AF65-F5344CB8AC3E}">
        <p14:creationId xmlns:p14="http://schemas.microsoft.com/office/powerpoint/2010/main" val="204086779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195D1F-C8C4-4FD8-879D-DD3A931FD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65" y="1428073"/>
            <a:ext cx="6369377" cy="13589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1B84E5-C60B-4B0D-AB8B-6A0CE77E4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65" y="2829218"/>
            <a:ext cx="4167575" cy="24834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976D59-730F-4292-8C77-0593EF9AE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4886432"/>
            <a:ext cx="4866572" cy="1895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94AF7-57A9-4F08-9D17-84E5FE140A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3" t="19553" r="49776" b="68003"/>
          <a:stretch/>
        </p:blipFill>
        <p:spPr>
          <a:xfrm>
            <a:off x="7724579" y="8402"/>
            <a:ext cx="1417098" cy="153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7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53" y="163675"/>
            <a:ext cx="8229600" cy="1143000"/>
          </a:xfrm>
        </p:spPr>
        <p:txBody>
          <a:bodyPr/>
          <a:lstStyle/>
          <a:p>
            <a:r>
              <a:rPr lang="fr-CH" dirty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37494"/>
            <a:ext cx="8229600" cy="628650"/>
          </a:xfrm>
        </p:spPr>
        <p:txBody>
          <a:bodyPr/>
          <a:lstStyle/>
          <a:p>
            <a:r>
              <a:rPr lang="fr-CH" dirty="0"/>
              <a:t>Tour of one </a:t>
            </a:r>
            <a:r>
              <a:rPr lang="fr-CH" dirty="0" err="1"/>
              <a:t>dimensional</a:t>
            </a:r>
            <a:r>
              <a:rPr lang="fr-CH" dirty="0"/>
              <a:t> physics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6568" y="2153542"/>
            <a:ext cx="8229600" cy="106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fr-CH" sz="32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Luttinger</a:t>
            </a:r>
            <a:r>
              <a:rPr kumimoji="0" lang="fr-CH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32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liquid</a:t>
            </a:r>
            <a:r>
              <a:rPr kumimoji="0" lang="fr-CH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32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theory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provides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framework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to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study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this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physics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and to go </a:t>
            </a:r>
            <a:r>
              <a:rPr kumimoji="0" lang="fr-CH" sz="3200" b="0" i="0" u="none" strike="noStrike" kern="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beyond</a:t>
            </a:r>
            <a:r>
              <a:rPr kumimoji="0" lang="fr-CH" sz="3200" b="0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4350" y="5664591"/>
            <a:ext cx="82931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en-US" sz="3200" kern="0" noProof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Remarkable and complementary realization in condensed matter and cold atomic gases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2334" y="3370071"/>
            <a:ext cx="8229600" cy="117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en-US" sz="32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Beautiful open problems: out of equilibrium, disorder, coupled chains, impurities, etc. ……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49135" y="4440179"/>
            <a:ext cx="8229600" cy="117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en-US" sz="32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Requires interplay of analytical and numerical techniques (and new ideas!) to make progress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595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And </a:t>
            </a:r>
            <a:r>
              <a:rPr lang="fr-CH" dirty="0" err="1"/>
              <a:t>now</a:t>
            </a:r>
            <a:r>
              <a:rPr lang="fr-CH" dirty="0"/>
              <a:t> </a:t>
            </a:r>
            <a:r>
              <a:rPr lang="fr-CH" dirty="0" err="1"/>
              <a:t>we</a:t>
            </a:r>
            <a:r>
              <a:rPr lang="fr-CH" dirty="0"/>
              <a:t> </a:t>
            </a:r>
            <a:r>
              <a:rPr lang="fr-CH" dirty="0" err="1"/>
              <a:t>start</a:t>
            </a:r>
            <a:r>
              <a:rPr lang="en-CH" dirty="0"/>
              <a:t>…</a:t>
            </a:r>
            <a:r>
              <a:rPr lang="fr-C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5764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4" y="818710"/>
            <a:ext cx="8145905" cy="434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91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0"/>
            <a:ext cx="8229600" cy="1143000"/>
          </a:xfrm>
        </p:spPr>
        <p:txBody>
          <a:bodyPr/>
          <a:lstStyle/>
          <a:p>
            <a:r>
              <a:rPr lang="fr-CH" dirty="0" err="1"/>
              <a:t>Typical</a:t>
            </a:r>
            <a:r>
              <a:rPr lang="fr-CH" dirty="0"/>
              <a:t> </a:t>
            </a:r>
            <a:r>
              <a:rPr lang="fr-CH" dirty="0" err="1"/>
              <a:t>problem</a:t>
            </a:r>
            <a:r>
              <a:rPr lang="fr-CH" dirty="0"/>
              <a:t> (</a:t>
            </a:r>
            <a:r>
              <a:rPr lang="fr-CH" dirty="0" err="1"/>
              <a:t>e.g</a:t>
            </a:r>
            <a:r>
              <a:rPr lang="fr-CH" dirty="0"/>
              <a:t>. Bosons)</a:t>
            </a:r>
            <a:endParaRPr lang="fr-FR" dirty="0"/>
          </a:p>
        </p:txBody>
      </p:sp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260350" y="1476508"/>
            <a:ext cx="4465638" cy="64851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CH" dirty="0"/>
              <a:t> </a:t>
            </a:r>
            <a:r>
              <a:rPr lang="fr-CH" sz="3600" dirty="0"/>
              <a:t>Continuum:</a:t>
            </a:r>
            <a:endParaRPr lang="fr-FR" sz="3600" dirty="0"/>
          </a:p>
        </p:txBody>
      </p:sp>
      <p:pic>
        <p:nvPicPr>
          <p:cNvPr id="2662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187708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46" name="Text Box 6"/>
          <p:cNvSpPr txBox="1">
            <a:spLocks noChangeArrowheads="1"/>
          </p:cNvSpPr>
          <p:nvPr/>
        </p:nvSpPr>
        <p:spPr bwMode="auto">
          <a:xfrm>
            <a:off x="304800" y="3654558"/>
            <a:ext cx="4465638" cy="64851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CH" dirty="0"/>
              <a:t> </a:t>
            </a:r>
            <a:r>
              <a:rPr lang="fr-CH" sz="3600" dirty="0" err="1"/>
              <a:t>Lattice</a:t>
            </a:r>
            <a:r>
              <a:rPr lang="fr-CH" sz="3600" dirty="0"/>
              <a:t>:</a:t>
            </a:r>
            <a:endParaRPr lang="fr-FR" sz="3600" dirty="0"/>
          </a:p>
        </p:txBody>
      </p:sp>
      <p:pic>
        <p:nvPicPr>
          <p:cNvPr id="8" name="Picture 7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4905508"/>
            <a:ext cx="8109228" cy="977900"/>
          </a:xfrm>
          <a:prstGeom prst="rect">
            <a:avLst/>
          </a:prstGeom>
          <a:noFill/>
          <a:ln/>
          <a:effectLst/>
        </p:spPr>
      </p:pic>
      <p:pic>
        <p:nvPicPr>
          <p:cNvPr id="26624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9650" y="3298958"/>
            <a:ext cx="41624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875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Luttinger</a:t>
            </a:r>
            <a:r>
              <a:rPr lang="en-US" dirty="0"/>
              <a:t> liquid physics</a:t>
            </a:r>
          </a:p>
        </p:txBody>
      </p:sp>
    </p:spTree>
    <p:extLst>
      <p:ext uri="{BB962C8B-B14F-4D97-AF65-F5344CB8AC3E}">
        <p14:creationId xmlns:p14="http://schemas.microsoft.com/office/powerpoint/2010/main" val="1118304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Labelling the particles</a:t>
            </a:r>
            <a:endParaRPr lang="fr-FR"/>
          </a:p>
        </p:txBody>
      </p:sp>
      <p:pic>
        <p:nvPicPr>
          <p:cNvPr id="130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47434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73463"/>
            <a:ext cx="591185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056" name="Text Box 8"/>
          <p:cNvSpPr txBox="1">
            <a:spLocks noChangeArrowheads="1"/>
          </p:cNvSpPr>
          <p:nvPr/>
        </p:nvSpPr>
        <p:spPr bwMode="auto">
          <a:xfrm>
            <a:off x="5651500" y="1484313"/>
            <a:ext cx="3240088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/>
              <a:t>1D: unique </a:t>
            </a:r>
            <a:r>
              <a:rPr lang="fr-CH" sz="3600" dirty="0" err="1"/>
              <a:t>way</a:t>
            </a:r>
            <a:r>
              <a:rPr lang="fr-CH" sz="3600" dirty="0"/>
              <a:t> of labelling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4818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2670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595312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1082" name="Text Box 10"/>
          <p:cNvSpPr txBox="1">
            <a:spLocks noChangeArrowheads="1"/>
          </p:cNvSpPr>
          <p:nvPr/>
        </p:nvSpPr>
        <p:spPr bwMode="auto">
          <a:xfrm>
            <a:off x="395288" y="2708275"/>
            <a:ext cx="4105275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>
                <a:latin typeface="Symbol" pitchFamily="18" charset="2"/>
                <a:sym typeface="Symbol" pitchFamily="18" charset="2"/>
              </a:rPr>
              <a:t></a:t>
            </a:r>
            <a:r>
              <a:rPr lang="fr-CH" sz="3600" dirty="0">
                <a:latin typeface="Symbol" pitchFamily="18" charset="2"/>
              </a:rPr>
              <a:t>(</a:t>
            </a:r>
            <a:r>
              <a:rPr lang="fr-CH" sz="3600" dirty="0"/>
              <a:t>x) varies </a:t>
            </a:r>
            <a:r>
              <a:rPr lang="fr-CH" sz="3600" dirty="0" err="1"/>
              <a:t>slowly</a:t>
            </a:r>
            <a:endParaRPr lang="fr-FR" sz="3600" dirty="0"/>
          </a:p>
        </p:txBody>
      </p:sp>
      <p:grpSp>
        <p:nvGrpSpPr>
          <p:cNvPr id="131083" name="Group 11"/>
          <p:cNvGrpSpPr>
            <a:grpSpLocks/>
          </p:cNvGrpSpPr>
          <p:nvPr/>
        </p:nvGrpSpPr>
        <p:grpSpPr bwMode="auto">
          <a:xfrm>
            <a:off x="827088" y="3789362"/>
            <a:ext cx="5794375" cy="1377949"/>
            <a:chOff x="190" y="2608"/>
            <a:chExt cx="3650" cy="868"/>
          </a:xfrm>
        </p:grpSpPr>
        <p:sp>
          <p:nvSpPr>
            <p:cNvPr id="131084" name="Line 12"/>
            <p:cNvSpPr>
              <a:spLocks noChangeShapeType="1"/>
            </p:cNvSpPr>
            <p:nvPr/>
          </p:nvSpPr>
          <p:spPr bwMode="auto">
            <a:xfrm>
              <a:off x="192" y="2766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1085" name="Oval 13"/>
            <p:cNvSpPr>
              <a:spLocks noChangeArrowheads="1"/>
            </p:cNvSpPr>
            <p:nvPr/>
          </p:nvSpPr>
          <p:spPr bwMode="auto">
            <a:xfrm>
              <a:off x="192" y="2714"/>
              <a:ext cx="96" cy="10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086" name="Oval 14"/>
            <p:cNvSpPr>
              <a:spLocks noChangeArrowheads="1"/>
            </p:cNvSpPr>
            <p:nvPr/>
          </p:nvSpPr>
          <p:spPr bwMode="auto">
            <a:xfrm>
              <a:off x="624" y="2714"/>
              <a:ext cx="96" cy="10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087" name="Oval 15"/>
            <p:cNvSpPr>
              <a:spLocks noChangeArrowheads="1"/>
            </p:cNvSpPr>
            <p:nvPr/>
          </p:nvSpPr>
          <p:spPr bwMode="auto">
            <a:xfrm>
              <a:off x="1104" y="2714"/>
              <a:ext cx="96" cy="10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088" name="Oval 16"/>
            <p:cNvSpPr>
              <a:spLocks noChangeArrowheads="1"/>
            </p:cNvSpPr>
            <p:nvPr/>
          </p:nvSpPr>
          <p:spPr bwMode="auto">
            <a:xfrm>
              <a:off x="1584" y="2714"/>
              <a:ext cx="96" cy="10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089" name="Line 17"/>
            <p:cNvSpPr>
              <a:spLocks noChangeShapeType="1"/>
            </p:cNvSpPr>
            <p:nvPr/>
          </p:nvSpPr>
          <p:spPr bwMode="auto">
            <a:xfrm>
              <a:off x="190" y="2608"/>
              <a:ext cx="19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1090" name="Line 18"/>
            <p:cNvSpPr>
              <a:spLocks noChangeShapeType="1"/>
            </p:cNvSpPr>
            <p:nvPr/>
          </p:nvSpPr>
          <p:spPr bwMode="auto">
            <a:xfrm>
              <a:off x="672" y="2610"/>
              <a:ext cx="96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1091" name="Line 19"/>
            <p:cNvSpPr>
              <a:spLocks noChangeShapeType="1"/>
            </p:cNvSpPr>
            <p:nvPr/>
          </p:nvSpPr>
          <p:spPr bwMode="auto">
            <a:xfrm flipH="1">
              <a:off x="1008" y="2610"/>
              <a:ext cx="14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1092" name="Line 20"/>
            <p:cNvSpPr>
              <a:spLocks noChangeShapeType="1"/>
            </p:cNvSpPr>
            <p:nvPr/>
          </p:nvSpPr>
          <p:spPr bwMode="auto">
            <a:xfrm flipH="1">
              <a:off x="1440" y="2610"/>
              <a:ext cx="14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31093" name="Group 21"/>
            <p:cNvGrpSpPr>
              <a:grpSpLocks/>
            </p:cNvGrpSpPr>
            <p:nvPr/>
          </p:nvGrpSpPr>
          <p:grpSpPr bwMode="auto">
            <a:xfrm>
              <a:off x="2208" y="2610"/>
              <a:ext cx="1586" cy="210"/>
              <a:chOff x="2208" y="4032"/>
              <a:chExt cx="1586" cy="194"/>
            </a:xfrm>
          </p:grpSpPr>
          <p:sp>
            <p:nvSpPr>
              <p:cNvPr id="131094" name="Line 22"/>
              <p:cNvSpPr>
                <a:spLocks noChangeShapeType="1"/>
              </p:cNvSpPr>
              <p:nvPr/>
            </p:nvSpPr>
            <p:spPr bwMode="auto">
              <a:xfrm>
                <a:off x="2210" y="4178"/>
                <a:ext cx="158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095" name="Oval 23"/>
              <p:cNvSpPr>
                <a:spLocks noChangeArrowheads="1"/>
              </p:cNvSpPr>
              <p:nvPr/>
            </p:nvSpPr>
            <p:spPr bwMode="auto">
              <a:xfrm>
                <a:off x="2210" y="413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096" name="Oval 24"/>
              <p:cNvSpPr>
                <a:spLocks noChangeArrowheads="1"/>
              </p:cNvSpPr>
              <p:nvPr/>
            </p:nvSpPr>
            <p:spPr bwMode="auto">
              <a:xfrm>
                <a:off x="2642" y="413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097" name="Oval 25"/>
              <p:cNvSpPr>
                <a:spLocks noChangeArrowheads="1"/>
              </p:cNvSpPr>
              <p:nvPr/>
            </p:nvSpPr>
            <p:spPr bwMode="auto">
              <a:xfrm>
                <a:off x="3122" y="413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098" name="Oval 26"/>
              <p:cNvSpPr>
                <a:spLocks noChangeArrowheads="1"/>
              </p:cNvSpPr>
              <p:nvPr/>
            </p:nvSpPr>
            <p:spPr bwMode="auto">
              <a:xfrm>
                <a:off x="3602" y="413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099" name="Line 27"/>
              <p:cNvSpPr>
                <a:spLocks noChangeShapeType="1"/>
              </p:cNvSpPr>
              <p:nvPr/>
            </p:nvSpPr>
            <p:spPr bwMode="auto">
              <a:xfrm>
                <a:off x="2208" y="4032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31100" name="Line 28"/>
            <p:cNvSpPr>
              <a:spLocks noChangeShapeType="1"/>
            </p:cNvSpPr>
            <p:nvPr/>
          </p:nvSpPr>
          <p:spPr bwMode="auto">
            <a:xfrm>
              <a:off x="2640" y="2610"/>
              <a:ext cx="19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101" name="Line 29"/>
            <p:cNvSpPr>
              <a:spLocks noChangeShapeType="1"/>
            </p:cNvSpPr>
            <p:nvPr/>
          </p:nvSpPr>
          <p:spPr bwMode="auto">
            <a:xfrm>
              <a:off x="3168" y="2610"/>
              <a:ext cx="19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102" name="Line 30"/>
            <p:cNvSpPr>
              <a:spLocks noChangeShapeType="1"/>
            </p:cNvSpPr>
            <p:nvPr/>
          </p:nvSpPr>
          <p:spPr bwMode="auto">
            <a:xfrm>
              <a:off x="3648" y="2610"/>
              <a:ext cx="192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1103" name="Freeform 31"/>
            <p:cNvSpPr>
              <a:spLocks/>
            </p:cNvSpPr>
            <p:nvPr/>
          </p:nvSpPr>
          <p:spPr bwMode="auto">
            <a:xfrm>
              <a:off x="192" y="3078"/>
              <a:ext cx="1536" cy="373"/>
            </a:xfrm>
            <a:custGeom>
              <a:avLst/>
              <a:gdLst>
                <a:gd name="T0" fmla="*/ 0 w 1536"/>
                <a:gd name="T1" fmla="*/ 288 h 344"/>
                <a:gd name="T2" fmla="*/ 336 w 1536"/>
                <a:gd name="T3" fmla="*/ 288 h 344"/>
                <a:gd name="T4" fmla="*/ 720 w 1536"/>
                <a:gd name="T5" fmla="*/ 0 h 344"/>
                <a:gd name="T6" fmla="*/ 1104 w 1536"/>
                <a:gd name="T7" fmla="*/ 288 h 344"/>
                <a:gd name="T8" fmla="*/ 1536 w 1536"/>
                <a:gd name="T9" fmla="*/ 33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6" h="344">
                  <a:moveTo>
                    <a:pt x="0" y="288"/>
                  </a:moveTo>
                  <a:cubicBezTo>
                    <a:pt x="108" y="312"/>
                    <a:pt x="216" y="336"/>
                    <a:pt x="336" y="288"/>
                  </a:cubicBezTo>
                  <a:cubicBezTo>
                    <a:pt x="456" y="240"/>
                    <a:pt x="592" y="0"/>
                    <a:pt x="720" y="0"/>
                  </a:cubicBezTo>
                  <a:cubicBezTo>
                    <a:pt x="848" y="0"/>
                    <a:pt x="968" y="232"/>
                    <a:pt x="1104" y="288"/>
                  </a:cubicBezTo>
                  <a:cubicBezTo>
                    <a:pt x="1240" y="344"/>
                    <a:pt x="1464" y="328"/>
                    <a:pt x="1536" y="33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1104" name="Freeform 32"/>
            <p:cNvSpPr>
              <a:spLocks/>
            </p:cNvSpPr>
            <p:nvPr/>
          </p:nvSpPr>
          <p:spPr bwMode="auto">
            <a:xfrm>
              <a:off x="2304" y="2938"/>
              <a:ext cx="1345" cy="538"/>
            </a:xfrm>
            <a:custGeom>
              <a:avLst/>
              <a:gdLst>
                <a:gd name="T0" fmla="*/ 0 w 1345"/>
                <a:gd name="T1" fmla="*/ 114 h 497"/>
                <a:gd name="T2" fmla="*/ 42 w 1345"/>
                <a:gd name="T3" fmla="*/ 124 h 497"/>
                <a:gd name="T4" fmla="*/ 83 w 1345"/>
                <a:gd name="T5" fmla="*/ 186 h 497"/>
                <a:gd name="T6" fmla="*/ 207 w 1345"/>
                <a:gd name="T7" fmla="*/ 486 h 497"/>
                <a:gd name="T8" fmla="*/ 249 w 1345"/>
                <a:gd name="T9" fmla="*/ 476 h 497"/>
                <a:gd name="T10" fmla="*/ 311 w 1345"/>
                <a:gd name="T11" fmla="*/ 227 h 497"/>
                <a:gd name="T12" fmla="*/ 424 w 1345"/>
                <a:gd name="T13" fmla="*/ 21 h 497"/>
                <a:gd name="T14" fmla="*/ 538 w 1345"/>
                <a:gd name="T15" fmla="*/ 352 h 497"/>
                <a:gd name="T16" fmla="*/ 559 w 1345"/>
                <a:gd name="T17" fmla="*/ 414 h 497"/>
                <a:gd name="T18" fmla="*/ 600 w 1345"/>
                <a:gd name="T19" fmla="*/ 476 h 497"/>
                <a:gd name="T20" fmla="*/ 693 w 1345"/>
                <a:gd name="T21" fmla="*/ 445 h 497"/>
                <a:gd name="T22" fmla="*/ 745 w 1345"/>
                <a:gd name="T23" fmla="*/ 372 h 497"/>
                <a:gd name="T24" fmla="*/ 828 w 1345"/>
                <a:gd name="T25" fmla="*/ 186 h 497"/>
                <a:gd name="T26" fmla="*/ 869 w 1345"/>
                <a:gd name="T27" fmla="*/ 124 h 497"/>
                <a:gd name="T28" fmla="*/ 942 w 1345"/>
                <a:gd name="T29" fmla="*/ 114 h 497"/>
                <a:gd name="T30" fmla="*/ 993 w 1345"/>
                <a:gd name="T31" fmla="*/ 289 h 497"/>
                <a:gd name="T32" fmla="*/ 1066 w 1345"/>
                <a:gd name="T33" fmla="*/ 434 h 497"/>
                <a:gd name="T34" fmla="*/ 1159 w 1345"/>
                <a:gd name="T35" fmla="*/ 455 h 497"/>
                <a:gd name="T36" fmla="*/ 1221 w 1345"/>
                <a:gd name="T37" fmla="*/ 341 h 497"/>
                <a:gd name="T38" fmla="*/ 1345 w 1345"/>
                <a:gd name="T39" fmla="*/ 103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5" h="497">
                  <a:moveTo>
                    <a:pt x="0" y="114"/>
                  </a:moveTo>
                  <a:cubicBezTo>
                    <a:pt x="14" y="117"/>
                    <a:pt x="31" y="115"/>
                    <a:pt x="42" y="124"/>
                  </a:cubicBezTo>
                  <a:cubicBezTo>
                    <a:pt x="61" y="140"/>
                    <a:pt x="83" y="186"/>
                    <a:pt x="83" y="186"/>
                  </a:cubicBezTo>
                  <a:cubicBezTo>
                    <a:pt x="98" y="276"/>
                    <a:pt x="130" y="438"/>
                    <a:pt x="207" y="486"/>
                  </a:cubicBezTo>
                  <a:cubicBezTo>
                    <a:pt x="217" y="479"/>
                    <a:pt x="243" y="486"/>
                    <a:pt x="249" y="476"/>
                  </a:cubicBezTo>
                  <a:cubicBezTo>
                    <a:pt x="292" y="408"/>
                    <a:pt x="288" y="301"/>
                    <a:pt x="311" y="227"/>
                  </a:cubicBezTo>
                  <a:cubicBezTo>
                    <a:pt x="344" y="158"/>
                    <a:pt x="386" y="0"/>
                    <a:pt x="424" y="21"/>
                  </a:cubicBezTo>
                  <a:cubicBezTo>
                    <a:pt x="446" y="111"/>
                    <a:pt x="486" y="276"/>
                    <a:pt x="538" y="352"/>
                  </a:cubicBezTo>
                  <a:cubicBezTo>
                    <a:pt x="545" y="373"/>
                    <a:pt x="547" y="396"/>
                    <a:pt x="559" y="414"/>
                  </a:cubicBezTo>
                  <a:cubicBezTo>
                    <a:pt x="573" y="435"/>
                    <a:pt x="600" y="476"/>
                    <a:pt x="600" y="476"/>
                  </a:cubicBezTo>
                  <a:cubicBezTo>
                    <a:pt x="632" y="470"/>
                    <a:pt x="669" y="472"/>
                    <a:pt x="693" y="445"/>
                  </a:cubicBezTo>
                  <a:cubicBezTo>
                    <a:pt x="713" y="423"/>
                    <a:pt x="745" y="372"/>
                    <a:pt x="745" y="372"/>
                  </a:cubicBezTo>
                  <a:cubicBezTo>
                    <a:pt x="767" y="307"/>
                    <a:pt x="797" y="247"/>
                    <a:pt x="828" y="186"/>
                  </a:cubicBezTo>
                  <a:cubicBezTo>
                    <a:pt x="839" y="164"/>
                    <a:pt x="849" y="185"/>
                    <a:pt x="869" y="124"/>
                  </a:cubicBezTo>
                  <a:cubicBezTo>
                    <a:pt x="889" y="63"/>
                    <a:pt x="902" y="74"/>
                    <a:pt x="942" y="114"/>
                  </a:cubicBezTo>
                  <a:cubicBezTo>
                    <a:pt x="956" y="173"/>
                    <a:pt x="976" y="231"/>
                    <a:pt x="993" y="289"/>
                  </a:cubicBezTo>
                  <a:cubicBezTo>
                    <a:pt x="1013" y="358"/>
                    <a:pt x="1012" y="399"/>
                    <a:pt x="1066" y="434"/>
                  </a:cubicBezTo>
                  <a:cubicBezTo>
                    <a:pt x="1086" y="497"/>
                    <a:pt x="1104" y="477"/>
                    <a:pt x="1159" y="455"/>
                  </a:cubicBezTo>
                  <a:cubicBezTo>
                    <a:pt x="1182" y="419"/>
                    <a:pt x="1221" y="341"/>
                    <a:pt x="1221" y="341"/>
                  </a:cubicBezTo>
                  <a:cubicBezTo>
                    <a:pt x="1252" y="282"/>
                    <a:pt x="1324" y="143"/>
                    <a:pt x="1345" y="10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31107" name="Text Box 35"/>
          <p:cNvSpPr txBox="1">
            <a:spLocks noChangeArrowheads="1"/>
          </p:cNvSpPr>
          <p:nvPr/>
        </p:nvSpPr>
        <p:spPr bwMode="auto">
          <a:xfrm>
            <a:off x="7092950" y="3789363"/>
            <a:ext cx="18716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4000" dirty="0"/>
              <a:t>CDW</a:t>
            </a:r>
            <a:endParaRPr lang="fr-FR" sz="4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293373" y="5409220"/>
          <a:ext cx="1518090" cy="867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5320" imgH="203040" progId="Equation.DSMT4">
                  <p:embed/>
                </p:oleObj>
              </mc:Choice>
              <mc:Fallback>
                <p:oleObj name="Equation" r:id="rId5" imgW="355320" imgH="20304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93373" y="5409220"/>
                        <a:ext cx="1518090" cy="867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4241800" y="5354638"/>
          <a:ext cx="2439988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71320" imgH="228600" progId="Equation.DSMT4">
                  <p:embed/>
                </p:oleObj>
              </mc:Choice>
              <mc:Fallback>
                <p:oleObj name="Equation" r:id="rId7" imgW="571320" imgH="228600" progId="Equation.DSMT4">
                  <p:embed/>
                  <p:pic>
                    <p:nvPicPr>
                      <p:cNvPr id="31" name="Object 3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41800" y="5354638"/>
                        <a:ext cx="2439988" cy="976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757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2" grpId="0"/>
      <p:bldP spid="13110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4813"/>
            <a:ext cx="3419475" cy="77152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</p:pic>
      <p:pic>
        <p:nvPicPr>
          <p:cNvPr id="267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844675"/>
            <a:ext cx="4381500" cy="904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</p:pic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4500563" y="476250"/>
            <a:ext cx="4391025" cy="64851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</a:t>
            </a:r>
            <a:r>
              <a:rPr lang="fr-CH" sz="3600" dirty="0">
                <a:solidFill>
                  <a:schemeClr val="folHlink"/>
                </a:solidFill>
                <a:latin typeface="Symbol" pitchFamily="18" charset="2"/>
              </a:rPr>
              <a:t>:</a:t>
            </a:r>
            <a:r>
              <a:rPr lang="fr-CH" sz="3600" dirty="0">
                <a:solidFill>
                  <a:schemeClr val="folHlink"/>
                </a:solidFill>
              </a:rPr>
              <a:t> </a:t>
            </a:r>
            <a:r>
              <a:rPr lang="fr-CH" sz="3600" dirty="0" err="1">
                <a:solidFill>
                  <a:schemeClr val="folHlink"/>
                </a:solidFill>
              </a:rPr>
              <a:t>superfluid</a:t>
            </a:r>
            <a:r>
              <a:rPr lang="fr-CH" sz="3600" dirty="0">
                <a:solidFill>
                  <a:schemeClr val="folHlink"/>
                </a:solidFill>
              </a:rPr>
              <a:t> phase</a:t>
            </a:r>
            <a:endParaRPr lang="fr-FR" sz="3600" dirty="0">
              <a:solidFill>
                <a:schemeClr val="folHlink"/>
              </a:solidFill>
            </a:endParaRPr>
          </a:p>
        </p:txBody>
      </p:sp>
      <p:sp>
        <p:nvSpPr>
          <p:cNvPr id="267272" name="Text Box 8"/>
          <p:cNvSpPr txBox="1">
            <a:spLocks noChangeArrowheads="1"/>
          </p:cNvSpPr>
          <p:nvPr/>
        </p:nvSpPr>
        <p:spPr bwMode="auto">
          <a:xfrm>
            <a:off x="5219700" y="1700213"/>
            <a:ext cx="3529013" cy="120251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3600" dirty="0">
                <a:solidFill>
                  <a:schemeClr val="folHlink"/>
                </a:solidFill>
              </a:rPr>
              <a:t>Quantum fluctuations</a:t>
            </a:r>
            <a:endParaRPr lang="fr-FR" sz="3600" dirty="0">
              <a:solidFill>
                <a:schemeClr val="folHlink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700" y="3206750"/>
            <a:ext cx="61245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93700" y="4629150"/>
            <a:ext cx="8208962" cy="1114425"/>
            <a:chOff x="431" y="1979"/>
            <a:chExt cx="5171" cy="702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31" y="2160"/>
              <a:ext cx="44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5057" y="2115"/>
              <a:ext cx="5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fr-CH" sz="3200">
                  <a:latin typeface="Garamond" pitchFamily="18" charset="0"/>
                </a:rPr>
                <a:t>U</a:t>
              </a:r>
              <a:endParaRPr lang="fr-FR" sz="3200">
                <a:latin typeface="Garamond" pitchFamily="18" charset="0"/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612" y="1979"/>
              <a:ext cx="0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76" y="2341"/>
              <a:ext cx="3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fr-CH" sz="2800">
                  <a:latin typeface="Garamond" pitchFamily="18" charset="0"/>
                </a:rPr>
                <a:t>0</a:t>
              </a:r>
              <a:endParaRPr lang="fr-FR" sz="2800">
                <a:latin typeface="Garamond" pitchFamily="18" charset="0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333" y="2023"/>
              <a:ext cx="0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147" y="2354"/>
              <a:ext cx="3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800">
                  <a:latin typeface="cmsy10" pitchFamily="34" charset="0"/>
                </a:rPr>
                <a:t>1</a:t>
              </a:r>
            </a:p>
          </p:txBody>
        </p:sp>
      </p:grpSp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349250" y="5743575"/>
            <a:ext cx="8208962" cy="1114425"/>
            <a:chOff x="431" y="1979"/>
            <a:chExt cx="5171" cy="702"/>
          </a:xfrm>
        </p:grpSpPr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31" y="2160"/>
              <a:ext cx="44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5057" y="2115"/>
              <a:ext cx="5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fr-CH" sz="3200">
                  <a:latin typeface="Garamond" pitchFamily="18" charset="0"/>
                </a:rPr>
                <a:t>K</a:t>
              </a:r>
              <a:endParaRPr lang="fr-FR" sz="3200">
                <a:latin typeface="Garamond" pitchFamily="18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612" y="1979"/>
              <a:ext cx="0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476" y="2341"/>
              <a:ext cx="3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800" dirty="0">
                  <a:latin typeface="cmsy10" pitchFamily="34" charset="0"/>
                </a:rPr>
                <a:t>1</a:t>
              </a:r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3333" y="2023"/>
              <a:ext cx="0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3147" y="2354"/>
              <a:ext cx="3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800">
                  <a:latin typeface="Garamond" pitchFamily="18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747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7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1" grpId="0"/>
      <p:bldP spid="26727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Correlations</a:t>
            </a:r>
            <a:endParaRPr lang="fr-FR"/>
          </a:p>
        </p:txBody>
      </p:sp>
      <p:pic>
        <p:nvPicPr>
          <p:cNvPr id="275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01065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5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05263"/>
            <a:ext cx="7015163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5462" name="Group 6"/>
          <p:cNvGrpSpPr>
            <a:grpSpLocks/>
          </p:cNvGrpSpPr>
          <p:nvPr/>
        </p:nvGrpSpPr>
        <p:grpSpPr bwMode="auto">
          <a:xfrm>
            <a:off x="457200" y="6324600"/>
            <a:ext cx="3352800" cy="533400"/>
            <a:chOff x="288" y="3984"/>
            <a:chExt cx="2112" cy="336"/>
          </a:xfrm>
        </p:grpSpPr>
        <p:sp>
          <p:nvSpPr>
            <p:cNvPr id="275463" name="Line 7"/>
            <p:cNvSpPr>
              <a:spLocks noChangeShapeType="1"/>
            </p:cNvSpPr>
            <p:nvPr/>
          </p:nvSpPr>
          <p:spPr bwMode="auto">
            <a:xfrm>
              <a:off x="288" y="4152"/>
              <a:ext cx="2112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4" name="Line 8"/>
            <p:cNvSpPr>
              <a:spLocks noChangeShapeType="1"/>
            </p:cNvSpPr>
            <p:nvPr/>
          </p:nvSpPr>
          <p:spPr bwMode="auto">
            <a:xfrm>
              <a:off x="528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5" name="Line 9"/>
            <p:cNvSpPr>
              <a:spLocks noChangeShapeType="1"/>
            </p:cNvSpPr>
            <p:nvPr/>
          </p:nvSpPr>
          <p:spPr bwMode="auto">
            <a:xfrm>
              <a:off x="768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6" name="Line 10"/>
            <p:cNvSpPr>
              <a:spLocks noChangeShapeType="1"/>
            </p:cNvSpPr>
            <p:nvPr/>
          </p:nvSpPr>
          <p:spPr bwMode="auto">
            <a:xfrm>
              <a:off x="1008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7" name="Line 11"/>
            <p:cNvSpPr>
              <a:spLocks noChangeShapeType="1"/>
            </p:cNvSpPr>
            <p:nvPr/>
          </p:nvSpPr>
          <p:spPr bwMode="auto">
            <a:xfrm>
              <a:off x="1248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8" name="Line 12"/>
            <p:cNvSpPr>
              <a:spLocks noChangeShapeType="1"/>
            </p:cNvSpPr>
            <p:nvPr/>
          </p:nvSpPr>
          <p:spPr bwMode="auto">
            <a:xfrm>
              <a:off x="1440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69" name="Line 13"/>
            <p:cNvSpPr>
              <a:spLocks noChangeShapeType="1"/>
            </p:cNvSpPr>
            <p:nvPr/>
          </p:nvSpPr>
          <p:spPr bwMode="auto">
            <a:xfrm>
              <a:off x="1680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70" name="Line 14"/>
            <p:cNvSpPr>
              <a:spLocks noChangeShapeType="1"/>
            </p:cNvSpPr>
            <p:nvPr/>
          </p:nvSpPr>
          <p:spPr bwMode="auto">
            <a:xfrm>
              <a:off x="1872" y="3984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71" name="Oval 15"/>
            <p:cNvSpPr>
              <a:spLocks noChangeArrowheads="1"/>
            </p:cNvSpPr>
            <p:nvPr/>
          </p:nvSpPr>
          <p:spPr bwMode="auto">
            <a:xfrm>
              <a:off x="432" y="4080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72" name="Oval 16"/>
            <p:cNvSpPr>
              <a:spLocks noChangeArrowheads="1"/>
            </p:cNvSpPr>
            <p:nvPr/>
          </p:nvSpPr>
          <p:spPr bwMode="auto">
            <a:xfrm>
              <a:off x="960" y="4080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73" name="Oval 17"/>
            <p:cNvSpPr>
              <a:spLocks noChangeArrowheads="1"/>
            </p:cNvSpPr>
            <p:nvPr/>
          </p:nvSpPr>
          <p:spPr bwMode="auto">
            <a:xfrm>
              <a:off x="1344" y="4080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74" name="Oval 18"/>
            <p:cNvSpPr>
              <a:spLocks noChangeArrowheads="1"/>
            </p:cNvSpPr>
            <p:nvPr/>
          </p:nvSpPr>
          <p:spPr bwMode="auto">
            <a:xfrm>
              <a:off x="1824" y="4080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75475" name="Group 19"/>
          <p:cNvGrpSpPr>
            <a:grpSpLocks/>
          </p:cNvGrpSpPr>
          <p:nvPr/>
        </p:nvGrpSpPr>
        <p:grpSpPr bwMode="auto">
          <a:xfrm>
            <a:off x="4859338" y="6324600"/>
            <a:ext cx="3352800" cy="533400"/>
            <a:chOff x="3072" y="3840"/>
            <a:chExt cx="2112" cy="336"/>
          </a:xfrm>
        </p:grpSpPr>
        <p:sp>
          <p:nvSpPr>
            <p:cNvPr id="275476" name="Line 20"/>
            <p:cNvSpPr>
              <a:spLocks noChangeShapeType="1"/>
            </p:cNvSpPr>
            <p:nvPr/>
          </p:nvSpPr>
          <p:spPr bwMode="auto">
            <a:xfrm>
              <a:off x="3072" y="4008"/>
              <a:ext cx="2112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77" name="Line 21"/>
            <p:cNvSpPr>
              <a:spLocks noChangeShapeType="1"/>
            </p:cNvSpPr>
            <p:nvPr/>
          </p:nvSpPr>
          <p:spPr bwMode="auto">
            <a:xfrm>
              <a:off x="3312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78" name="Line 22"/>
            <p:cNvSpPr>
              <a:spLocks noChangeShapeType="1"/>
            </p:cNvSpPr>
            <p:nvPr/>
          </p:nvSpPr>
          <p:spPr bwMode="auto">
            <a:xfrm>
              <a:off x="3552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79" name="Line 23"/>
            <p:cNvSpPr>
              <a:spLocks noChangeShapeType="1"/>
            </p:cNvSpPr>
            <p:nvPr/>
          </p:nvSpPr>
          <p:spPr bwMode="auto">
            <a:xfrm>
              <a:off x="3792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80" name="Line 24"/>
            <p:cNvSpPr>
              <a:spLocks noChangeShapeType="1"/>
            </p:cNvSpPr>
            <p:nvPr/>
          </p:nvSpPr>
          <p:spPr bwMode="auto">
            <a:xfrm>
              <a:off x="4032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81" name="Line 25"/>
            <p:cNvSpPr>
              <a:spLocks noChangeShapeType="1"/>
            </p:cNvSpPr>
            <p:nvPr/>
          </p:nvSpPr>
          <p:spPr bwMode="auto">
            <a:xfrm>
              <a:off x="4224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82" name="Line 26"/>
            <p:cNvSpPr>
              <a:spLocks noChangeShapeType="1"/>
            </p:cNvSpPr>
            <p:nvPr/>
          </p:nvSpPr>
          <p:spPr bwMode="auto">
            <a:xfrm>
              <a:off x="4464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83" name="Line 27"/>
            <p:cNvSpPr>
              <a:spLocks noChangeShapeType="1"/>
            </p:cNvSpPr>
            <p:nvPr/>
          </p:nvSpPr>
          <p:spPr bwMode="auto">
            <a:xfrm>
              <a:off x="4656" y="3840"/>
              <a:ext cx="0" cy="33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75484" name="Oval 28"/>
            <p:cNvSpPr>
              <a:spLocks noChangeArrowheads="1"/>
            </p:cNvSpPr>
            <p:nvPr/>
          </p:nvSpPr>
          <p:spPr bwMode="auto">
            <a:xfrm>
              <a:off x="3216" y="3936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85" name="Oval 29"/>
            <p:cNvSpPr>
              <a:spLocks noChangeArrowheads="1"/>
            </p:cNvSpPr>
            <p:nvPr/>
          </p:nvSpPr>
          <p:spPr bwMode="auto">
            <a:xfrm>
              <a:off x="3456" y="3936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86" name="Oval 30"/>
            <p:cNvSpPr>
              <a:spLocks noChangeArrowheads="1"/>
            </p:cNvSpPr>
            <p:nvPr/>
          </p:nvSpPr>
          <p:spPr bwMode="auto">
            <a:xfrm>
              <a:off x="3984" y="3936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75487" name="Oval 31"/>
            <p:cNvSpPr>
              <a:spLocks noChangeArrowheads="1"/>
            </p:cNvSpPr>
            <p:nvPr/>
          </p:nvSpPr>
          <p:spPr bwMode="auto">
            <a:xfrm>
              <a:off x="4176" y="3936"/>
              <a:ext cx="144" cy="14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2895600" y="4005263"/>
            <a:ext cx="0" cy="2143125"/>
          </a:xfrm>
          <a:prstGeom prst="line">
            <a:avLst/>
          </a:prstGeom>
          <a:ln w="889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124200" y="4005263"/>
            <a:ext cx="108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35482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5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5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0" y="593685"/>
            <a:ext cx="6570730" cy="507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1570" y="5994285"/>
            <a:ext cx="8325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S(q,</a:t>
            </a:r>
            <a:r>
              <a:rPr lang="en-US" sz="2800" dirty="0">
                <a:latin typeface="cmmi10"/>
              </a:rPr>
              <a:t>!</a:t>
            </a:r>
            <a:r>
              <a:rPr lang="en-US" sz="2800" dirty="0"/>
              <a:t>) J.S. Caux et al PRA 74 031605 (2006)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394972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of the lectures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199" y="3370531"/>
            <a:ext cx="8229600" cy="1063715"/>
          </a:xfrm>
        </p:spPr>
        <p:txBody>
          <a:bodyPr/>
          <a:lstStyle/>
          <a:p>
            <a:r>
              <a:rPr lang="en-US" dirty="0"/>
              <a:t>More on TLL (</a:t>
            </a:r>
            <a:r>
              <a:rPr lang="en-US" dirty="0" err="1"/>
              <a:t>factionalization</a:t>
            </a:r>
            <a:r>
              <a:rPr lang="en-US" dirty="0"/>
              <a:t>, topology, etc.)</a:t>
            </a:r>
            <a:br>
              <a:rPr lang="en-US" dirty="0"/>
            </a:br>
            <a:r>
              <a:rPr lang="en-US" dirty="0"/>
              <a:t>Effect of perturbations (Lattice and disorder)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31860" y="5139190"/>
            <a:ext cx="8460620" cy="106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Notions of transport in 1D</a:t>
            </a:r>
            <a:br>
              <a:rPr lang="en-US" kern="0" dirty="0"/>
            </a:br>
            <a:r>
              <a:rPr lang="en-US" kern="0" dirty="0"/>
              <a:t>From 1D to 3D; Ladders; Dimensional crossover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1622" y="1763815"/>
            <a:ext cx="8229600" cy="106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Equilibrium, basic notions of </a:t>
            </a:r>
            <a:r>
              <a:rPr lang="en-US" kern="0" dirty="0" err="1"/>
              <a:t>Tomonaga-Luttinger</a:t>
            </a:r>
            <a:r>
              <a:rPr lang="en-US" kern="0" dirty="0"/>
              <a:t> liquid</a:t>
            </a:r>
          </a:p>
        </p:txBody>
      </p:sp>
    </p:spTree>
    <p:extLst>
      <p:ext uri="{BB962C8B-B14F-4D97-AF65-F5344CB8AC3E}">
        <p14:creationId xmlns:p14="http://schemas.microsoft.com/office/powerpoint/2010/main" val="1892100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Finite temperature</a:t>
            </a:r>
          </a:p>
        </p:txBody>
      </p:sp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84582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 dirty="0" err="1"/>
              <a:t>Conformal</a:t>
            </a:r>
            <a:r>
              <a:rPr lang="fr-FR" sz="3600" dirty="0"/>
              <a:t> </a:t>
            </a:r>
            <a:r>
              <a:rPr lang="fr-FR" sz="3600" dirty="0" err="1"/>
              <a:t>theory</a:t>
            </a:r>
            <a:endParaRPr lang="fr-FR" sz="3600" dirty="0"/>
          </a:p>
        </p:txBody>
      </p:sp>
      <p:sp>
        <p:nvSpPr>
          <p:cNvPr id="284676" name="Oval 4"/>
          <p:cNvSpPr>
            <a:spLocks noChangeArrowheads="1"/>
          </p:cNvSpPr>
          <p:nvPr/>
        </p:nvSpPr>
        <p:spPr bwMode="auto">
          <a:xfrm>
            <a:off x="990600" y="2514600"/>
            <a:ext cx="685800" cy="1295400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1295400" y="2514600"/>
            <a:ext cx="5486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78" name="Line 6"/>
          <p:cNvSpPr>
            <a:spLocks noChangeShapeType="1"/>
          </p:cNvSpPr>
          <p:nvPr/>
        </p:nvSpPr>
        <p:spPr bwMode="auto">
          <a:xfrm>
            <a:off x="1371600" y="3810000"/>
            <a:ext cx="5486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79" name="Oval 7"/>
          <p:cNvSpPr>
            <a:spLocks noChangeArrowheads="1"/>
          </p:cNvSpPr>
          <p:nvPr/>
        </p:nvSpPr>
        <p:spPr bwMode="auto">
          <a:xfrm>
            <a:off x="6400800" y="2514600"/>
            <a:ext cx="685800" cy="1295400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4680" name="Text Box 8"/>
          <p:cNvSpPr txBox="1">
            <a:spLocks noChangeArrowheads="1"/>
          </p:cNvSpPr>
          <p:nvPr/>
        </p:nvSpPr>
        <p:spPr bwMode="auto">
          <a:xfrm>
            <a:off x="7543800" y="2743200"/>
            <a:ext cx="1143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latin typeface="Symbol" pitchFamily="18" charset="2"/>
              </a:rPr>
              <a:t>b</a:t>
            </a:r>
          </a:p>
        </p:txBody>
      </p:sp>
      <p:sp>
        <p:nvSpPr>
          <p:cNvPr id="284681" name="Line 9"/>
          <p:cNvSpPr>
            <a:spLocks noChangeShapeType="1"/>
          </p:cNvSpPr>
          <p:nvPr/>
        </p:nvSpPr>
        <p:spPr bwMode="auto">
          <a:xfrm>
            <a:off x="1295400" y="4114800"/>
            <a:ext cx="0" cy="2514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82" name="Line 10"/>
          <p:cNvSpPr>
            <a:spLocks noChangeShapeType="1"/>
          </p:cNvSpPr>
          <p:nvPr/>
        </p:nvSpPr>
        <p:spPr bwMode="auto">
          <a:xfrm>
            <a:off x="1295400" y="6629400"/>
            <a:ext cx="548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83" name="Freeform 11"/>
          <p:cNvSpPr>
            <a:spLocks/>
          </p:cNvSpPr>
          <p:nvPr/>
        </p:nvSpPr>
        <p:spPr bwMode="auto">
          <a:xfrm>
            <a:off x="1295400" y="4495800"/>
            <a:ext cx="3276600" cy="762000"/>
          </a:xfrm>
          <a:custGeom>
            <a:avLst/>
            <a:gdLst>
              <a:gd name="T0" fmla="*/ 0 w 2064"/>
              <a:gd name="T1" fmla="*/ 0 h 480"/>
              <a:gd name="T2" fmla="*/ 1296 w 2064"/>
              <a:gd name="T3" fmla="*/ 336 h 480"/>
              <a:gd name="T4" fmla="*/ 2064 w 2064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4" h="480">
                <a:moveTo>
                  <a:pt x="0" y="0"/>
                </a:moveTo>
                <a:cubicBezTo>
                  <a:pt x="476" y="128"/>
                  <a:pt x="952" y="256"/>
                  <a:pt x="1296" y="336"/>
                </a:cubicBezTo>
                <a:cubicBezTo>
                  <a:pt x="1640" y="416"/>
                  <a:pt x="1852" y="448"/>
                  <a:pt x="2064" y="480"/>
                </a:cubicBezTo>
              </a:path>
            </a:pathLst>
          </a:custGeom>
          <a:noFill/>
          <a:ln w="571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84" name="Freeform 12"/>
          <p:cNvSpPr>
            <a:spLocks/>
          </p:cNvSpPr>
          <p:nvPr/>
        </p:nvSpPr>
        <p:spPr bwMode="auto">
          <a:xfrm>
            <a:off x="4572000" y="5257800"/>
            <a:ext cx="2057400" cy="1143000"/>
          </a:xfrm>
          <a:custGeom>
            <a:avLst/>
            <a:gdLst>
              <a:gd name="T0" fmla="*/ 0 w 1296"/>
              <a:gd name="T1" fmla="*/ 0 h 720"/>
              <a:gd name="T2" fmla="*/ 336 w 1296"/>
              <a:gd name="T3" fmla="*/ 336 h 720"/>
              <a:gd name="T4" fmla="*/ 816 w 1296"/>
              <a:gd name="T5" fmla="*/ 576 h 720"/>
              <a:gd name="T6" fmla="*/ 1296 w 1296"/>
              <a:gd name="T7" fmla="*/ 72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6" h="720">
                <a:moveTo>
                  <a:pt x="0" y="0"/>
                </a:moveTo>
                <a:cubicBezTo>
                  <a:pt x="100" y="120"/>
                  <a:pt x="200" y="240"/>
                  <a:pt x="336" y="336"/>
                </a:cubicBezTo>
                <a:cubicBezTo>
                  <a:pt x="472" y="432"/>
                  <a:pt x="656" y="512"/>
                  <a:pt x="816" y="576"/>
                </a:cubicBezTo>
                <a:cubicBezTo>
                  <a:pt x="976" y="640"/>
                  <a:pt x="1136" y="680"/>
                  <a:pt x="1296" y="720"/>
                </a:cubicBezTo>
              </a:path>
            </a:pathLst>
          </a:custGeom>
          <a:noFill/>
          <a:ln w="5715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85" name="Line 13"/>
          <p:cNvSpPr>
            <a:spLocks noChangeShapeType="1"/>
          </p:cNvSpPr>
          <p:nvPr/>
        </p:nvSpPr>
        <p:spPr bwMode="auto">
          <a:xfrm flipV="1">
            <a:off x="4572000" y="4419600"/>
            <a:ext cx="0" cy="2209800"/>
          </a:xfrm>
          <a:prstGeom prst="line">
            <a:avLst/>
          </a:prstGeom>
          <a:noFill/>
          <a:ln w="57150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4686" name="Text Box 14"/>
          <p:cNvSpPr txBox="1">
            <a:spLocks noChangeArrowheads="1"/>
          </p:cNvSpPr>
          <p:nvPr/>
        </p:nvSpPr>
        <p:spPr bwMode="auto">
          <a:xfrm>
            <a:off x="0" y="3962400"/>
            <a:ext cx="11430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 dirty="0">
                <a:latin typeface="Symbol" pitchFamily="18" charset="2"/>
              </a:rPr>
              <a:t>c</a:t>
            </a:r>
          </a:p>
        </p:txBody>
      </p:sp>
      <p:graphicFrame>
        <p:nvGraphicFramePr>
          <p:cNvPr id="284687" name="Object 15"/>
          <p:cNvGraphicFramePr>
            <a:graphicFrameLocks noChangeAspect="1"/>
          </p:cNvGraphicFramePr>
          <p:nvPr/>
        </p:nvGraphicFramePr>
        <p:xfrm>
          <a:off x="1752600" y="5029200"/>
          <a:ext cx="13589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9040" imgH="469800" progId="Equation.3">
                  <p:embed/>
                </p:oleObj>
              </mc:Choice>
              <mc:Fallback>
                <p:oleObj name="Equation" r:id="rId3" imgW="419040" imgH="469800" progId="Equation.3">
                  <p:embed/>
                  <p:pic>
                    <p:nvPicPr>
                      <p:cNvPr id="2846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029200"/>
                        <a:ext cx="13589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4688" name="Object 16"/>
          <p:cNvGraphicFramePr>
            <a:graphicFrameLocks noChangeAspect="1"/>
          </p:cNvGraphicFramePr>
          <p:nvPr/>
        </p:nvGraphicFramePr>
        <p:xfrm>
          <a:off x="5438775" y="4394200"/>
          <a:ext cx="3705225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65160" imgH="330120" progId="Equation.3">
                  <p:embed/>
                </p:oleObj>
              </mc:Choice>
              <mc:Fallback>
                <p:oleObj name="Equation" r:id="rId5" imgW="965160" imgH="330120" progId="Equation.3">
                  <p:embed/>
                  <p:pic>
                    <p:nvPicPr>
                      <p:cNvPr id="2846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775" y="4394200"/>
                        <a:ext cx="3705225" cy="126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37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4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1D systems</a:t>
            </a:r>
          </a:p>
        </p:txBody>
      </p:sp>
    </p:spTree>
    <p:extLst>
      <p:ext uri="{BB962C8B-B14F-4D97-AF65-F5344CB8AC3E}">
        <p14:creationId xmlns:p14="http://schemas.microsoft.com/office/powerpoint/2010/main" val="4022436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Spins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900" y="3962400"/>
            <a:ext cx="857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Powerlaw</a:t>
            </a:r>
            <a:r>
              <a:rPr lang="en-US" sz="3200" dirty="0"/>
              <a:t> correlation functions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" y="4584700"/>
            <a:ext cx="72199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500" y="6273225"/>
            <a:ext cx="671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Non universal exponents K(</a:t>
            </a:r>
            <a:r>
              <a:rPr lang="en-US" sz="3200" dirty="0" err="1"/>
              <a:t>h,J</a:t>
            </a:r>
            <a:r>
              <a:rPr lang="en-US" sz="3200" dirty="0"/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384300"/>
            <a:ext cx="914400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</a:pPr>
            <a:r>
              <a:rPr lang="fr-CH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Use boson or fermions </a:t>
            </a:r>
            <a:r>
              <a:rPr lang="fr-CH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mapping</a:t>
            </a:r>
            <a:endParaRPr lang="fr-FR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7051" y="2087562"/>
          <a:ext cx="4945050" cy="717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74640" imgH="228600" progId="Equation.DSMT4">
                  <p:embed/>
                </p:oleObj>
              </mc:Choice>
              <mc:Fallback>
                <p:oleObj name="Equation" r:id="rId3" imgW="1574640" imgH="22860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051" y="2087562"/>
                        <a:ext cx="4945050" cy="7178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27050" y="2808408"/>
          <a:ext cx="4623387" cy="113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00200" imgH="393480" progId="Equation.DSMT4">
                  <p:embed/>
                </p:oleObj>
              </mc:Choice>
              <mc:Fallback>
                <p:oleObj name="Equation" r:id="rId5" imgW="1600200" imgH="39348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7050" y="2808408"/>
                        <a:ext cx="4623387" cy="113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6022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Fermions</a:t>
            </a:r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50" y="1428751"/>
            <a:ext cx="4209893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" y="2451100"/>
            <a:ext cx="83600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4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510" y="4653137"/>
            <a:ext cx="6623050" cy="123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9250" y="3784600"/>
            <a:ext cx="8623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Right (+</a:t>
            </a:r>
            <a:r>
              <a:rPr lang="en-US" sz="4400" dirty="0" err="1">
                <a:latin typeface="Garamond"/>
              </a:rPr>
              <a:t>k</a:t>
            </a:r>
            <a:r>
              <a:rPr lang="en-US" sz="4400" baseline="-25000" dirty="0" err="1">
                <a:latin typeface="Garamond"/>
              </a:rPr>
              <a:t>F</a:t>
            </a:r>
            <a:r>
              <a:rPr lang="en-US" sz="4400" dirty="0"/>
              <a:t>) and left (-</a:t>
            </a:r>
            <a:r>
              <a:rPr lang="en-US" sz="4400" dirty="0" err="1">
                <a:latin typeface="Garamond"/>
              </a:rPr>
              <a:t>k</a:t>
            </a:r>
            <a:r>
              <a:rPr lang="en-US" sz="4400" baseline="-25000" dirty="0" err="1">
                <a:latin typeface="Garamond"/>
              </a:rPr>
              <a:t>F</a:t>
            </a:r>
            <a:r>
              <a:rPr lang="en-US" sz="4400" dirty="0"/>
              <a:t>) particles</a:t>
            </a:r>
          </a:p>
        </p:txBody>
      </p:sp>
      <p:pic>
        <p:nvPicPr>
          <p:cNvPr id="144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0054" y="5272640"/>
            <a:ext cx="2937122" cy="159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981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Luttinger</a:t>
            </a:r>
            <a:r>
              <a:rPr lang="fr-FR" dirty="0"/>
              <a:t> </a:t>
            </a:r>
            <a:r>
              <a:rPr lang="fr-FR" dirty="0" err="1"/>
              <a:t>liquid</a:t>
            </a:r>
            <a:r>
              <a:rPr lang="fr-FR" dirty="0"/>
              <a:t> concept</a:t>
            </a:r>
          </a:p>
        </p:txBody>
      </p:sp>
      <p:sp>
        <p:nvSpPr>
          <p:cNvPr id="286723" name="Text Box 3"/>
          <p:cNvSpPr txBox="1">
            <a:spLocks noChangeArrowheads="1"/>
          </p:cNvSpPr>
          <p:nvPr/>
        </p:nvSpPr>
        <p:spPr bwMode="auto">
          <a:xfrm>
            <a:off x="457200" y="1905000"/>
            <a:ext cx="8077200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FR" dirty="0"/>
              <a:t> </a:t>
            </a:r>
            <a:r>
              <a:rPr lang="fr-FR" sz="4000" dirty="0"/>
              <a:t>How </a:t>
            </a:r>
            <a:r>
              <a:rPr lang="fr-FR" sz="4000" dirty="0" err="1"/>
              <a:t>much</a:t>
            </a:r>
            <a:r>
              <a:rPr lang="fr-FR" sz="4000" dirty="0"/>
              <a:t> </a:t>
            </a:r>
            <a:r>
              <a:rPr lang="fr-FR" sz="4000" dirty="0" err="1"/>
              <a:t>is</a:t>
            </a:r>
            <a:r>
              <a:rPr lang="fr-FR" sz="4000" dirty="0"/>
              <a:t> </a:t>
            </a:r>
            <a:r>
              <a:rPr lang="fr-FR" sz="4000" dirty="0" err="1"/>
              <a:t>perturbative</a:t>
            </a:r>
            <a:r>
              <a:rPr lang="fr-FR" sz="4000" dirty="0"/>
              <a:t> ?</a:t>
            </a:r>
          </a:p>
        </p:txBody>
      </p:sp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457200" y="3124200"/>
            <a:ext cx="8077200" cy="132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FR" dirty="0"/>
              <a:t> </a:t>
            </a:r>
            <a:r>
              <a:rPr lang="fr-FR" sz="4000" dirty="0" err="1"/>
              <a:t>Nothing</a:t>
            </a:r>
            <a:r>
              <a:rPr lang="fr-FR" sz="4000" dirty="0"/>
              <a:t> (Haldane):</a:t>
            </a:r>
            <a:br>
              <a:rPr lang="fr-FR" sz="4000" dirty="0"/>
            </a:br>
            <a:r>
              <a:rPr lang="fr-FR" sz="4000" dirty="0"/>
              <a:t> </a:t>
            </a:r>
            <a:r>
              <a:rPr lang="fr-FR" sz="4000" dirty="0" err="1"/>
              <a:t>provided</a:t>
            </a:r>
            <a:r>
              <a:rPr lang="fr-FR" sz="4000" dirty="0"/>
              <a:t> the correct </a:t>
            </a:r>
            <a:r>
              <a:rPr lang="fr-FR" sz="4000" dirty="0" err="1"/>
              <a:t>u,K</a:t>
            </a:r>
            <a:r>
              <a:rPr lang="fr-FR" sz="4000" dirty="0"/>
              <a:t> are </a:t>
            </a:r>
            <a:r>
              <a:rPr lang="fr-FR" sz="4000" dirty="0" err="1"/>
              <a:t>used</a:t>
            </a:r>
            <a:endParaRPr lang="fr-FR" sz="4000" dirty="0"/>
          </a:p>
        </p:txBody>
      </p:sp>
      <p:sp>
        <p:nvSpPr>
          <p:cNvPr id="286725" name="Text Box 5"/>
          <p:cNvSpPr txBox="1">
            <a:spLocks noChangeArrowheads="1"/>
          </p:cNvSpPr>
          <p:nvPr/>
        </p:nvSpPr>
        <p:spPr bwMode="auto">
          <a:xfrm>
            <a:off x="457200" y="5029200"/>
            <a:ext cx="807720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FR" dirty="0"/>
              <a:t> </a:t>
            </a:r>
            <a:r>
              <a:rPr lang="fr-FR" sz="3600" dirty="0" err="1"/>
              <a:t>Low</a:t>
            </a:r>
            <a:r>
              <a:rPr lang="fr-FR" sz="3600" dirty="0"/>
              <a:t> </a:t>
            </a:r>
            <a:r>
              <a:rPr lang="fr-FR" sz="3600" dirty="0" err="1"/>
              <a:t>energy</a:t>
            </a:r>
            <a:r>
              <a:rPr lang="fr-FR" sz="3600" dirty="0"/>
              <a:t> </a:t>
            </a:r>
            <a:r>
              <a:rPr lang="fr-FR" sz="3600" dirty="0" err="1"/>
              <a:t>properties</a:t>
            </a:r>
            <a:r>
              <a:rPr lang="fr-FR" sz="3600" dirty="0"/>
              <a:t>: </a:t>
            </a:r>
            <a:r>
              <a:rPr lang="fr-FR" sz="3600" dirty="0" err="1"/>
              <a:t>Luttinger</a:t>
            </a:r>
            <a:r>
              <a:rPr lang="fr-FR" sz="3600" dirty="0"/>
              <a:t> </a:t>
            </a:r>
            <a:r>
              <a:rPr lang="fr-FR" sz="3600" dirty="0" err="1"/>
              <a:t>liquid</a:t>
            </a:r>
            <a:r>
              <a:rPr lang="fr-FR" sz="3600" dirty="0"/>
              <a:t> (fermions, bosons, spins…)</a:t>
            </a:r>
          </a:p>
        </p:txBody>
      </p:sp>
      <p:pic>
        <p:nvPicPr>
          <p:cNvPr id="6" name="Picture 5" descr="haldane_duncan.jpg"/>
          <p:cNvPicPr>
            <a:picLocks noChangeAspect="1"/>
          </p:cNvPicPr>
          <p:nvPr/>
        </p:nvPicPr>
        <p:blipFill>
          <a:blip r:embed="rId3" cstate="print"/>
          <a:srcRect l="14516" r="16129" b="22581"/>
          <a:stretch>
            <a:fillRect/>
          </a:stretch>
        </p:blipFill>
        <p:spPr>
          <a:xfrm>
            <a:off x="7697414" y="14007"/>
            <a:ext cx="1446585" cy="16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4" grpId="0" autoUpdateAnimBg="0"/>
      <p:bldP spid="286725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9700" y="3251200"/>
            <a:ext cx="50577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Luttinger</a:t>
            </a:r>
            <a:r>
              <a:rPr lang="en-US" dirty="0"/>
              <a:t> parameters</a:t>
            </a:r>
          </a:p>
        </p:txBody>
      </p:sp>
      <p:pic>
        <p:nvPicPr>
          <p:cNvPr id="7004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3829050"/>
            <a:ext cx="4711700" cy="2733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04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3900" y="2717800"/>
            <a:ext cx="70485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8350" y="1339850"/>
            <a:ext cx="6518275" cy="117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4926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1650" y="1268760"/>
            <a:ext cx="6597225" cy="461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Attractive Hubbard model</a:t>
            </a:r>
            <a:endParaRPr lang="fr-FR" dirty="0"/>
          </a:p>
        </p:txBody>
      </p:sp>
      <p:sp>
        <p:nvSpPr>
          <p:cNvPr id="5" name="TextBox 4"/>
          <p:cNvSpPr txBox="1"/>
          <p:nvPr/>
        </p:nvSpPr>
        <p:spPr>
          <a:xfrm>
            <a:off x="836584" y="6039290"/>
            <a:ext cx="7605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TG + B. S. </a:t>
            </a:r>
            <a:r>
              <a:rPr lang="en-US" sz="3600" dirty="0" err="1"/>
              <a:t>Shastry</a:t>
            </a:r>
            <a:r>
              <a:rPr lang="en-US" sz="3600" dirty="0"/>
              <a:t> PRB 51 10915 (1995)</a:t>
            </a:r>
          </a:p>
        </p:txBody>
      </p:sp>
    </p:spTree>
    <p:extLst>
      <p:ext uri="{BB962C8B-B14F-4D97-AF65-F5344CB8AC3E}">
        <p14:creationId xmlns:p14="http://schemas.microsoft.com/office/powerpoint/2010/main" val="409099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``Quantitative’’ theory possible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540" y="2213865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Trick: use thermodynamics and BA or </a:t>
            </a:r>
            <a:r>
              <a:rPr lang="en-US" sz="3200" dirty="0" err="1"/>
              <a:t>numerics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31540" y="3203975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Compressibility: u/K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540" y="4014065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Response to a twist in boundary: u 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540" y="504918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Specific heat : T/u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1540" y="585927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72203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Tonks limit</a:t>
            </a:r>
            <a:endParaRPr lang="fr-FR"/>
          </a:p>
        </p:txBody>
      </p:sp>
      <p:sp>
        <p:nvSpPr>
          <p:cNvPr id="282629" name="Line 5"/>
          <p:cNvSpPr>
            <a:spLocks noChangeShapeType="1"/>
          </p:cNvSpPr>
          <p:nvPr/>
        </p:nvSpPr>
        <p:spPr bwMode="auto">
          <a:xfrm>
            <a:off x="323850" y="1712913"/>
            <a:ext cx="5105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82630" name="Oval 6"/>
          <p:cNvSpPr>
            <a:spLocks noChangeArrowheads="1"/>
          </p:cNvSpPr>
          <p:nvPr/>
        </p:nvSpPr>
        <p:spPr bwMode="auto">
          <a:xfrm>
            <a:off x="476250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1" name="Oval 7"/>
          <p:cNvSpPr>
            <a:spLocks noChangeArrowheads="1"/>
          </p:cNvSpPr>
          <p:nvPr/>
        </p:nvSpPr>
        <p:spPr bwMode="auto">
          <a:xfrm>
            <a:off x="1238250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2" name="Oval 8"/>
          <p:cNvSpPr>
            <a:spLocks noChangeArrowheads="1"/>
          </p:cNvSpPr>
          <p:nvPr/>
        </p:nvSpPr>
        <p:spPr bwMode="auto">
          <a:xfrm>
            <a:off x="2000250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3" name="Oval 9"/>
          <p:cNvSpPr>
            <a:spLocks noChangeArrowheads="1"/>
          </p:cNvSpPr>
          <p:nvPr/>
        </p:nvSpPr>
        <p:spPr bwMode="auto">
          <a:xfrm>
            <a:off x="2771775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4" name="Oval 10"/>
          <p:cNvSpPr>
            <a:spLocks noChangeArrowheads="1"/>
          </p:cNvSpPr>
          <p:nvPr/>
        </p:nvSpPr>
        <p:spPr bwMode="auto">
          <a:xfrm>
            <a:off x="3524250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5" name="Oval 11"/>
          <p:cNvSpPr>
            <a:spLocks noChangeArrowheads="1"/>
          </p:cNvSpPr>
          <p:nvPr/>
        </p:nvSpPr>
        <p:spPr bwMode="auto">
          <a:xfrm>
            <a:off x="4286250" y="1484313"/>
            <a:ext cx="457200" cy="457200"/>
          </a:xfrm>
          <a:prstGeom prst="ellipse">
            <a:avLst/>
          </a:prstGeom>
          <a:solidFill>
            <a:schemeClr val="hlink"/>
          </a:solidFill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82637" name="Text Box 13"/>
          <p:cNvSpPr txBox="1">
            <a:spLocks noChangeArrowheads="1"/>
          </p:cNvSpPr>
          <p:nvPr/>
        </p:nvSpPr>
        <p:spPr bwMode="auto">
          <a:xfrm>
            <a:off x="250825" y="2276475"/>
            <a:ext cx="65532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/>
              <a:t>U = </a:t>
            </a:r>
            <a:r>
              <a:rPr lang="en-US" sz="3600" dirty="0">
                <a:latin typeface="cmsy10"/>
              </a:rPr>
              <a:t>1</a:t>
            </a:r>
            <a:r>
              <a:rPr lang="fr-CH" sz="3600" dirty="0"/>
              <a:t> : </a:t>
            </a:r>
            <a:r>
              <a:rPr lang="fr-CH" sz="3600" dirty="0" err="1"/>
              <a:t>spinless</a:t>
            </a:r>
            <a:r>
              <a:rPr lang="fr-CH" sz="3600" dirty="0"/>
              <a:t> fermions</a:t>
            </a:r>
            <a:endParaRPr lang="fr-FR" sz="3600" dirty="0"/>
          </a:p>
        </p:txBody>
      </p:sp>
      <p:sp>
        <p:nvSpPr>
          <p:cNvPr id="282638" name="Text Box 14"/>
          <p:cNvSpPr txBox="1">
            <a:spLocks noChangeArrowheads="1"/>
          </p:cNvSpPr>
          <p:nvPr/>
        </p:nvSpPr>
        <p:spPr bwMode="auto">
          <a:xfrm>
            <a:off x="323850" y="3141663"/>
            <a:ext cx="6119813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>
                <a:solidFill>
                  <a:schemeClr val="folHlink"/>
                </a:solidFill>
              </a:rPr>
              <a:t>Not for n(k) : </a:t>
            </a:r>
            <a:r>
              <a:rPr lang="fr-CH" sz="3600" dirty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</a:t>
            </a:r>
            <a:r>
              <a:rPr lang="fr-CH" sz="3600" baseline="-25000" dirty="0">
                <a:solidFill>
                  <a:schemeClr val="folHlink"/>
                </a:solidFill>
                <a:sym typeface="Symbol" pitchFamily="18" charset="2"/>
              </a:rPr>
              <a:t>F</a:t>
            </a:r>
            <a:r>
              <a:rPr lang="fr-CH" sz="3600" dirty="0">
                <a:solidFill>
                  <a:schemeClr val="folHlink"/>
                </a:solidFill>
              </a:rPr>
              <a:t> </a:t>
            </a:r>
            <a:r>
              <a:rPr lang="fr-CH" sz="3600" dirty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</a:t>
            </a:r>
            <a:r>
              <a:rPr lang="fr-CH" sz="3600" dirty="0">
                <a:solidFill>
                  <a:schemeClr val="folHlink"/>
                </a:solidFill>
              </a:rPr>
              <a:t> </a:t>
            </a:r>
            <a:r>
              <a:rPr lang="fr-CH" sz="3600" dirty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</a:t>
            </a:r>
            <a:r>
              <a:rPr lang="fr-CH" sz="3600" baseline="-25000" dirty="0">
                <a:solidFill>
                  <a:schemeClr val="folHlink"/>
                </a:solidFill>
                <a:sym typeface="Symbol" pitchFamily="18" charset="2"/>
              </a:rPr>
              <a:t>B</a:t>
            </a:r>
            <a:endParaRPr lang="fr-FR" sz="3600" baseline="-25000" dirty="0">
              <a:solidFill>
                <a:schemeClr val="folHlink"/>
              </a:solidFill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50825" y="4014065"/>
            <a:ext cx="3132931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Free fermions: </a:t>
            </a:r>
            <a:endParaRPr lang="fr-FR" sz="36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752850" y="3807116"/>
          <a:ext cx="4621825" cy="1187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28800" imgH="469800" progId="Equation.DSMT4">
                  <p:embed/>
                </p:oleObj>
              </mc:Choice>
              <mc:Fallback>
                <p:oleObj name="Equation" r:id="rId3" imgW="1828800" imgH="46980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52850" y="3807116"/>
                        <a:ext cx="4621825" cy="1187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445831" y="4859939"/>
            <a:ext cx="1444625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>
                <a:solidFill>
                  <a:srgbClr val="FFFF00"/>
                </a:solidFill>
              </a:rPr>
              <a:t>K=1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50825" y="5814265"/>
            <a:ext cx="3132931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/>
              <a:t>Note: </a:t>
            </a:r>
            <a:endParaRPr lang="fr-FR" sz="36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383756" y="5552130"/>
          <a:ext cx="3708524" cy="1172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85720" imgH="469800" progId="Equation.DSMT4">
                  <p:embed/>
                </p:oleObj>
              </mc:Choice>
              <mc:Fallback>
                <p:oleObj name="Equation" r:id="rId5" imgW="1485720" imgH="46980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83756" y="5552130"/>
                        <a:ext cx="3708524" cy="11727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65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826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8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31214E-7 L 0.03247 -0.0018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826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31" grpId="0" animBg="1"/>
      <p:bldP spid="282633" grpId="0" animBg="1"/>
      <p:bldP spid="282637" grpId="0"/>
      <p:bldP spid="282638" grpId="0"/>
      <p:bldP spid="14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Tests of </a:t>
            </a:r>
            <a:r>
              <a:rPr lang="en-US" dirty="0" err="1"/>
              <a:t>Luttinger</a:t>
            </a:r>
            <a:r>
              <a:rPr lang="en-US" dirty="0"/>
              <a:t> liquids</a:t>
            </a:r>
          </a:p>
        </p:txBody>
      </p:sp>
    </p:spTree>
    <p:extLst>
      <p:ext uri="{BB962C8B-B14F-4D97-AF65-F5344CB8AC3E}">
        <p14:creationId xmlns:p14="http://schemas.microsoft.com/office/powerpoint/2010/main" val="217735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3212"/>
          </a:xfrm>
        </p:spPr>
        <p:txBody>
          <a:bodyPr/>
          <a:lstStyle/>
          <a:p>
            <a:r>
              <a:rPr lang="en-US" dirty="0"/>
              <a:t>Why one dimension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42622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0"/>
            <a:ext cx="8229600" cy="1143000"/>
          </a:xfrm>
        </p:spPr>
        <p:txBody>
          <a:bodyPr/>
          <a:lstStyle/>
          <a:p>
            <a:r>
              <a:rPr lang="en-US" dirty="0"/>
              <a:t>Organic conductors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71450" y="1206500"/>
            <a:ext cx="3600449" cy="2800349"/>
            <a:chOff x="3172" y="634"/>
            <a:chExt cx="2336" cy="1791"/>
          </a:xfrm>
        </p:grpSpPr>
        <p:pic>
          <p:nvPicPr>
            <p:cNvPr id="4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2" y="634"/>
              <a:ext cx="2336" cy="1791"/>
            </a:xfrm>
            <a:prstGeom prst="rect">
              <a:avLst/>
            </a:prstGeom>
            <a:noFill/>
          </p:spPr>
        </p:pic>
        <p:sp>
          <p:nvSpPr>
            <p:cNvPr id="5" name="AutoShape 13"/>
            <p:cNvSpPr>
              <a:spLocks noChangeArrowheads="1"/>
            </p:cNvSpPr>
            <p:nvPr/>
          </p:nvSpPr>
          <p:spPr bwMode="auto">
            <a:xfrm rot="686933">
              <a:off x="3232" y="1833"/>
              <a:ext cx="101" cy="504"/>
            </a:xfrm>
            <a:prstGeom prst="upArrow">
              <a:avLst>
                <a:gd name="adj1" fmla="val 26944"/>
                <a:gd name="adj2" fmla="val 154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AutoShape 14"/>
            <p:cNvSpPr>
              <a:spLocks noChangeArrowheads="1"/>
            </p:cNvSpPr>
            <p:nvPr/>
          </p:nvSpPr>
          <p:spPr bwMode="auto">
            <a:xfrm rot="4131904">
              <a:off x="3401" y="2008"/>
              <a:ext cx="85" cy="461"/>
            </a:xfrm>
            <a:prstGeom prst="upArrow">
              <a:avLst>
                <a:gd name="adj1" fmla="val 36630"/>
                <a:gd name="adj2" fmla="val 14764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0" hangingPunct="0">
                <a:spcBef>
                  <a:spcPct val="0"/>
                </a:spcBef>
              </a:pPr>
              <a:endParaRPr lang="en-US" sz="2400">
                <a:latin typeface="Times"/>
              </a:endParaRPr>
            </a:p>
          </p:txBody>
        </p:sp>
        <p:sp>
          <p:nvSpPr>
            <p:cNvPr id="7" name="Text Box 15"/>
            <p:cNvSpPr txBox="1">
              <a:spLocks noChangeArrowheads="1"/>
            </p:cNvSpPr>
            <p:nvPr/>
          </p:nvSpPr>
          <p:spPr bwMode="auto">
            <a:xfrm>
              <a:off x="3634" y="1975"/>
              <a:ext cx="164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/>
                </a:rPr>
                <a:t>c</a:t>
              </a:r>
              <a:endParaRPr lang="fr-FR" sz="2400">
                <a:latin typeface="Times"/>
              </a:endParaRPr>
            </a:p>
          </p:txBody>
        </p:sp>
        <p:sp>
          <p:nvSpPr>
            <p:cNvPr id="8" name="Text Box 16"/>
            <p:cNvSpPr txBox="1">
              <a:spLocks noChangeArrowheads="1"/>
            </p:cNvSpPr>
            <p:nvPr/>
          </p:nvSpPr>
          <p:spPr bwMode="auto">
            <a:xfrm>
              <a:off x="3258" y="1546"/>
              <a:ext cx="172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/>
                </a:rPr>
                <a:t>b</a:t>
              </a:r>
              <a:endParaRPr lang="fr-FR" sz="2400">
                <a:latin typeface="Times"/>
              </a:endParaRPr>
            </a:p>
          </p:txBody>
        </p:sp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9575" y="1295400"/>
            <a:ext cx="49244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93394" y="1384300"/>
            <a:ext cx="4850606" cy="401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71900" y="5518150"/>
            <a:ext cx="53721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400" dirty="0">
                <a:latin typeface="Times New Roman" pitchFamily="18" charset="0"/>
              </a:rPr>
              <a:t>A. Schwartz et al. PRB 58 1261 (1998)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60350" y="6096000"/>
            <a:ext cx="6089650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200" dirty="0">
                <a:solidFill>
                  <a:srgbClr val="FFFF00"/>
                </a:solidFill>
                <a:latin typeface="Times New Roman" pitchFamily="18" charset="0"/>
              </a:rPr>
              <a:t>First observation of LL/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</a:rPr>
              <a:t>powerlaw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</a:rPr>
              <a:t> !!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5207000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TG PRB (91) :</a:t>
            </a:r>
            <a:br>
              <a:rPr lang="en-US" sz="2400" dirty="0"/>
            </a:br>
            <a:r>
              <a:rPr lang="en-US" sz="2400" dirty="0" err="1"/>
              <a:t>Physica</a:t>
            </a:r>
            <a:r>
              <a:rPr lang="en-US" sz="2400" dirty="0"/>
              <a:t> B 230 (1996)</a:t>
            </a:r>
          </a:p>
        </p:txBody>
      </p:sp>
      <p:pic>
        <p:nvPicPr>
          <p:cNvPr id="15" name="Picture 1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35" y="4284095"/>
            <a:ext cx="3150350" cy="63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4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6BAE-83D2-4CF4-89DA-AEC81D63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gases</a:t>
            </a:r>
          </a:p>
        </p:txBody>
      </p:sp>
    </p:spTree>
    <p:extLst>
      <p:ext uri="{BB962C8B-B14F-4D97-AF65-F5344CB8AC3E}">
        <p14:creationId xmlns:p14="http://schemas.microsoft.com/office/powerpoint/2010/main" val="3961384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21" y="1328419"/>
            <a:ext cx="5355595" cy="121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515" y="2695344"/>
            <a:ext cx="2362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9527" y="2683368"/>
            <a:ext cx="504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21" y="4006204"/>
            <a:ext cx="3607446" cy="265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2392" y="2931018"/>
            <a:ext cx="5669974" cy="368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://science.psu.edu/alert/photos/faculty/WeissDavid7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324" y="26633"/>
            <a:ext cx="1485165" cy="213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Bosons (continuum)</a:t>
            </a:r>
          </a:p>
        </p:txBody>
      </p:sp>
    </p:spTree>
    <p:extLst>
      <p:ext uri="{BB962C8B-B14F-4D97-AF65-F5344CB8AC3E}">
        <p14:creationId xmlns:p14="http://schemas.microsoft.com/office/powerpoint/2010/main" val="6346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lattices (dilute)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1990" y="2215174"/>
            <a:ext cx="44386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27050" y="1517650"/>
            <a:ext cx="8312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B. </a:t>
            </a:r>
            <a:r>
              <a:rPr lang="en-US" sz="2800" dirty="0" err="1"/>
              <a:t>Paredes</a:t>
            </a:r>
            <a:r>
              <a:rPr lang="en-US" sz="2800" dirty="0"/>
              <a:t> et al., Nature 429 277 (2004)</a:t>
            </a:r>
          </a:p>
        </p:txBody>
      </p:sp>
      <p:pic>
        <p:nvPicPr>
          <p:cNvPr id="6" name="Picture 3" descr="C:\Users\Giam\Desktop\IMPRS\bloch.jpg"/>
          <p:cNvPicPr>
            <a:picLocks noChangeAspect="1" noChangeArrowheads="1"/>
          </p:cNvPicPr>
          <p:nvPr/>
        </p:nvPicPr>
        <p:blipFill>
          <a:blip r:embed="rId3" cstate="print"/>
          <a:srcRect l="33007" r="14851"/>
          <a:stretch>
            <a:fillRect/>
          </a:stretch>
        </p:blipFill>
        <p:spPr bwMode="auto">
          <a:xfrm>
            <a:off x="7776796" y="0"/>
            <a:ext cx="1367204" cy="1706563"/>
          </a:xfrm>
          <a:prstGeom prst="rect">
            <a:avLst/>
          </a:prstGeom>
          <a:noFill/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96635" y="6174305"/>
          <a:ext cx="3422600" cy="57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63560" imgH="279360" progId="Equation.DSMT4">
                  <p:embed/>
                </p:oleObj>
              </mc:Choice>
              <mc:Fallback>
                <p:oleObj name="Equation" r:id="rId4" imgW="1663560" imgH="27936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96635" y="6174305"/>
                        <a:ext cx="3422600" cy="574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087" y="2215174"/>
            <a:ext cx="3375375" cy="453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456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0"/>
            <a:ext cx="8229600" cy="1143000"/>
          </a:xfrm>
        </p:spPr>
        <p:txBody>
          <a:bodyPr/>
          <a:lstStyle/>
          <a:p>
            <a:r>
              <a:rPr lang="en-US" dirty="0"/>
              <a:t>Atom chips</a:t>
            </a: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84300"/>
            <a:ext cx="4000500" cy="303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96900" y="5814265"/>
            <a:ext cx="341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K large (42)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6450" y="4584700"/>
            <a:ext cx="422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S. </a:t>
            </a:r>
            <a:r>
              <a:rPr lang="en-US" sz="2400" dirty="0" err="1"/>
              <a:t>Hofferberth</a:t>
            </a:r>
            <a:r>
              <a:rPr lang="en-US" sz="2400" dirty="0"/>
              <a:t> et al. Nat. Phys 4 489 (2008)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31540" y="4578059"/>
          <a:ext cx="3465385" cy="1035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04840" imgH="330120" progId="Equation.DSMT4">
                  <p:embed/>
                </p:oleObj>
              </mc:Choice>
              <mc:Fallback>
                <p:oleObj name="Equation" r:id="rId3" imgW="1104840" imgH="33012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1540" y="4578059"/>
                        <a:ext cx="3465385" cy="1035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8" t="7413" r="10369" b="38519"/>
          <a:stretch/>
        </p:blipFill>
        <p:spPr>
          <a:xfrm>
            <a:off x="7932304" y="0"/>
            <a:ext cx="1211695" cy="1384299"/>
          </a:xfrm>
          <a:prstGeom prst="rect">
            <a:avLst/>
          </a:prstGeom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2" y="5479162"/>
            <a:ext cx="1106373" cy="123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19" y="5479163"/>
            <a:ext cx="1125125" cy="1199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94" y="5479163"/>
            <a:ext cx="907905" cy="123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71879" y="1462678"/>
            <a:ext cx="4245510" cy="296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021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195" y="47625"/>
            <a:ext cx="8229600" cy="1143000"/>
          </a:xfrm>
        </p:spPr>
        <p:txBody>
          <a:bodyPr/>
          <a:lstStyle/>
          <a:p>
            <a:r>
              <a:rPr lang="fr-CH" dirty="0"/>
              <a:t>Charge </a:t>
            </a:r>
            <a:r>
              <a:rPr lang="fr-CH" dirty="0" err="1"/>
              <a:t>velocity</a:t>
            </a:r>
            <a:endParaRPr lang="fr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79" y="1313765"/>
            <a:ext cx="7451645" cy="13654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802" y="11735"/>
            <a:ext cx="1122754" cy="1397470"/>
          </a:xfrm>
          <a:prstGeom prst="rect">
            <a:avLst/>
          </a:prstGeom>
        </p:spPr>
      </p:pic>
      <p:pic>
        <p:nvPicPr>
          <p:cNvPr id="44036" name="Picture 4" descr="https://dqmp.unige.ch/giamarchi/local/people/photos/square/pjotrs.grisin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" y="0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6914" y="2894567"/>
            <a:ext cx="4889979" cy="31897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779" y="2888940"/>
            <a:ext cx="3162323" cy="37528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5013030"/>
            <a:ext cx="3648102" cy="16287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26995" y="61743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H" dirty="0">
                <a:latin typeface="Calibri" panose="020F0502020204030204" pitchFamily="34" charset="0"/>
                <a:hlinkClick r:id="rId8"/>
              </a:rPr>
              <a:t>https://www.futurity.org/one-dimensional-electrons-physics-1858622/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815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9207"/>
          </a:xfrm>
        </p:spPr>
        <p:txBody>
          <a:bodyPr/>
          <a:lstStyle/>
          <a:p>
            <a:r>
              <a:rPr lang="fr-CH" dirty="0" err="1"/>
              <a:t>Other</a:t>
            </a:r>
            <a:r>
              <a:rPr lang="fr-CH" dirty="0"/>
              <a:t> important 1D </a:t>
            </a:r>
            <a:r>
              <a:rPr lang="fr-CH" dirty="0" err="1"/>
              <a:t>properties</a:t>
            </a:r>
            <a:br>
              <a:rPr lang="fr-CH" dirty="0"/>
            </a:br>
            <a:r>
              <a:rPr lang="fr-CH" dirty="0" err="1"/>
              <a:t>Fractionalization</a:t>
            </a:r>
            <a:r>
              <a:rPr lang="fr-CH" dirty="0"/>
              <a:t> of excitations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8661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692351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" name="Down Arrow 3"/>
          <p:cNvSpPr/>
          <p:nvPr/>
        </p:nvSpPr>
        <p:spPr>
          <a:xfrm>
            <a:off x="218673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Down Arrow 4"/>
          <p:cNvSpPr/>
          <p:nvPr/>
        </p:nvSpPr>
        <p:spPr>
          <a:xfrm>
            <a:off x="367190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Down Arrow 5"/>
          <p:cNvSpPr/>
          <p:nvPr/>
        </p:nvSpPr>
        <p:spPr>
          <a:xfrm>
            <a:off x="506705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Down Arrow 6"/>
          <p:cNvSpPr/>
          <p:nvPr/>
        </p:nvSpPr>
        <p:spPr>
          <a:xfrm>
            <a:off x="655222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Down Arrow 7"/>
          <p:cNvSpPr/>
          <p:nvPr/>
        </p:nvSpPr>
        <p:spPr>
          <a:xfrm>
            <a:off x="799238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Down Arrow 8"/>
          <p:cNvSpPr/>
          <p:nvPr/>
        </p:nvSpPr>
        <p:spPr>
          <a:xfrm flipV="1">
            <a:off x="151166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Down Arrow 9"/>
          <p:cNvSpPr/>
          <p:nvPr/>
        </p:nvSpPr>
        <p:spPr>
          <a:xfrm flipV="1">
            <a:off x="292786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Down Arrow 10"/>
          <p:cNvSpPr/>
          <p:nvPr/>
        </p:nvSpPr>
        <p:spPr>
          <a:xfrm flipV="1">
            <a:off x="434697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Down Arrow 11"/>
          <p:cNvSpPr/>
          <p:nvPr/>
        </p:nvSpPr>
        <p:spPr>
          <a:xfrm flipV="1">
            <a:off x="587714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Down Arrow 12"/>
          <p:cNvSpPr/>
          <p:nvPr/>
        </p:nvSpPr>
        <p:spPr>
          <a:xfrm flipV="1">
            <a:off x="727230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33272"/>
              </p:ext>
            </p:extLst>
          </p:nvPr>
        </p:nvGraphicFramePr>
        <p:xfrm>
          <a:off x="297850" y="3277406"/>
          <a:ext cx="1355227" cy="57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203040" progId="Equation.DSMT4">
                  <p:embed/>
                </p:oleObj>
              </mc:Choice>
              <mc:Fallback>
                <p:oleObj name="Equation" r:id="rId2" imgW="482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7850" y="3277406"/>
                        <a:ext cx="1355227" cy="570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330594"/>
              </p:ext>
            </p:extLst>
          </p:nvPr>
        </p:nvGraphicFramePr>
        <p:xfrm>
          <a:off x="2043384" y="3277406"/>
          <a:ext cx="1569211" cy="57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58720" imgH="203040" progId="Equation.DSMT4">
                  <p:embed/>
                </p:oleObj>
              </mc:Choice>
              <mc:Fallback>
                <p:oleObj name="Equation" r:id="rId4" imgW="5587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43384" y="3277406"/>
                        <a:ext cx="1569211" cy="570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Down Arrow 15"/>
          <p:cNvSpPr/>
          <p:nvPr/>
        </p:nvSpPr>
        <p:spPr>
          <a:xfrm>
            <a:off x="660306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Down Arrow 16"/>
          <p:cNvSpPr/>
          <p:nvPr/>
        </p:nvSpPr>
        <p:spPr>
          <a:xfrm>
            <a:off x="2154690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Down Arrow 17"/>
          <p:cNvSpPr/>
          <p:nvPr/>
        </p:nvSpPr>
        <p:spPr>
          <a:xfrm>
            <a:off x="3639855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Down Arrow 18"/>
          <p:cNvSpPr/>
          <p:nvPr/>
        </p:nvSpPr>
        <p:spPr>
          <a:xfrm>
            <a:off x="5035010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Down Arrow 19"/>
          <p:cNvSpPr/>
          <p:nvPr/>
        </p:nvSpPr>
        <p:spPr>
          <a:xfrm>
            <a:off x="6520175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1" name="Down Arrow 20"/>
          <p:cNvSpPr/>
          <p:nvPr/>
        </p:nvSpPr>
        <p:spPr>
          <a:xfrm>
            <a:off x="7960335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2" name="Down Arrow 21"/>
          <p:cNvSpPr/>
          <p:nvPr/>
        </p:nvSpPr>
        <p:spPr>
          <a:xfrm flipV="1">
            <a:off x="1479615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" name="Down Arrow 22"/>
          <p:cNvSpPr/>
          <p:nvPr/>
        </p:nvSpPr>
        <p:spPr>
          <a:xfrm flipV="1">
            <a:off x="2895820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" name="Down Arrow 23"/>
          <p:cNvSpPr/>
          <p:nvPr/>
        </p:nvSpPr>
        <p:spPr>
          <a:xfrm flipV="1">
            <a:off x="4314930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" name="Down Arrow 24"/>
          <p:cNvSpPr/>
          <p:nvPr/>
        </p:nvSpPr>
        <p:spPr>
          <a:xfrm flipV="1">
            <a:off x="5845100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" name="Down Arrow 25"/>
          <p:cNvSpPr/>
          <p:nvPr/>
        </p:nvSpPr>
        <p:spPr>
          <a:xfrm flipV="1">
            <a:off x="7240255" y="4679015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7" name="Down Arrow 26"/>
          <p:cNvSpPr/>
          <p:nvPr/>
        </p:nvSpPr>
        <p:spPr>
          <a:xfrm flipV="1">
            <a:off x="39455" y="4634288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8" name="Down Arrow 27"/>
          <p:cNvSpPr/>
          <p:nvPr/>
        </p:nvSpPr>
        <p:spPr>
          <a:xfrm flipV="1">
            <a:off x="71500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9" name="Down Arrow 28"/>
          <p:cNvSpPr/>
          <p:nvPr/>
        </p:nvSpPr>
        <p:spPr>
          <a:xfrm flipV="1">
            <a:off x="-2784865" y="3879328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0" name="Down Arrow 29"/>
          <p:cNvSpPr/>
          <p:nvPr/>
        </p:nvSpPr>
        <p:spPr>
          <a:xfrm flipV="1">
            <a:off x="8667455" y="2360639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1" name="Down Arrow 30"/>
          <p:cNvSpPr/>
          <p:nvPr/>
        </p:nvSpPr>
        <p:spPr>
          <a:xfrm flipV="1">
            <a:off x="8635410" y="4634287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2" name="Oval 31"/>
          <p:cNvSpPr/>
          <p:nvPr/>
        </p:nvSpPr>
        <p:spPr>
          <a:xfrm>
            <a:off x="507894" y="4206739"/>
            <a:ext cx="1530170" cy="1530170"/>
          </a:xfrm>
          <a:prstGeom prst="ellipse">
            <a:avLst/>
          </a:prstGeom>
          <a:solidFill>
            <a:srgbClr val="00B050">
              <a:alpha val="22000"/>
            </a:srgbClr>
          </a:solidFill>
          <a:ln>
            <a:solidFill>
              <a:schemeClr val="tx1">
                <a:alpha val="4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3" name="Oval 32"/>
          <p:cNvSpPr/>
          <p:nvPr/>
        </p:nvSpPr>
        <p:spPr>
          <a:xfrm>
            <a:off x="7137285" y="4206739"/>
            <a:ext cx="1530170" cy="1530170"/>
          </a:xfrm>
          <a:prstGeom prst="ellipse">
            <a:avLst/>
          </a:prstGeom>
          <a:solidFill>
            <a:srgbClr val="00B050">
              <a:alpha val="22000"/>
            </a:srgbClr>
          </a:solidFill>
          <a:ln>
            <a:solidFill>
              <a:schemeClr val="tx1">
                <a:alpha val="4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071480"/>
              </p:ext>
            </p:extLst>
          </p:nvPr>
        </p:nvGraphicFramePr>
        <p:xfrm>
          <a:off x="313834" y="5893698"/>
          <a:ext cx="1854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203040" progId="Equation.DSMT4">
                  <p:embed/>
                </p:oleObj>
              </mc:Choice>
              <mc:Fallback>
                <p:oleObj name="Equation" r:id="rId6" imgW="6602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3834" y="5893698"/>
                        <a:ext cx="18542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874079"/>
              </p:ext>
            </p:extLst>
          </p:nvPr>
        </p:nvGraphicFramePr>
        <p:xfrm>
          <a:off x="6673195" y="5893698"/>
          <a:ext cx="1854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60240" imgH="203040" progId="Equation.DSMT4">
                  <p:embed/>
                </p:oleObj>
              </mc:Choice>
              <mc:Fallback>
                <p:oleObj name="Equation" r:id="rId8" imgW="6602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673195" y="5893698"/>
                        <a:ext cx="18542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4888744" y="3277406"/>
            <a:ext cx="1912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Magnon</a:t>
            </a:r>
            <a:endParaRPr lang="fr-CH" sz="4000" dirty="0"/>
          </a:p>
        </p:txBody>
      </p:sp>
      <p:sp>
        <p:nvSpPr>
          <p:cNvPr id="39" name="TextBox 38"/>
          <p:cNvSpPr txBox="1"/>
          <p:nvPr/>
        </p:nvSpPr>
        <p:spPr>
          <a:xfrm>
            <a:off x="3639855" y="5722137"/>
            <a:ext cx="1912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Spinons</a:t>
            </a:r>
            <a:endParaRPr lang="fr-CH" sz="4000" dirty="0"/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143319"/>
              </p:ext>
            </p:extLst>
          </p:nvPr>
        </p:nvGraphicFramePr>
        <p:xfrm>
          <a:off x="3521207" y="1268759"/>
          <a:ext cx="2265927" cy="83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65160" imgH="355320" progId="Equation.DSMT4">
                  <p:embed/>
                </p:oleObj>
              </mc:Choice>
              <mc:Fallback>
                <p:oleObj name="Equation" r:id="rId10" imgW="965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21207" y="1268759"/>
                        <a:ext cx="2265927" cy="834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Fractionalization of excitations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7269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094C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8" grpId="0"/>
      <p:bldP spid="3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757658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" name="Down Arrow 3"/>
          <p:cNvSpPr/>
          <p:nvPr/>
        </p:nvSpPr>
        <p:spPr>
          <a:xfrm>
            <a:off x="2252042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Down Arrow 4"/>
          <p:cNvSpPr/>
          <p:nvPr/>
        </p:nvSpPr>
        <p:spPr>
          <a:xfrm>
            <a:off x="3737207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Down Arrow 5"/>
          <p:cNvSpPr/>
          <p:nvPr/>
        </p:nvSpPr>
        <p:spPr>
          <a:xfrm>
            <a:off x="4457287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Down Arrow 6"/>
          <p:cNvSpPr/>
          <p:nvPr/>
        </p:nvSpPr>
        <p:spPr>
          <a:xfrm>
            <a:off x="5942452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Down Arrow 7"/>
          <p:cNvSpPr/>
          <p:nvPr/>
        </p:nvSpPr>
        <p:spPr>
          <a:xfrm>
            <a:off x="7382612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Down Arrow 8"/>
          <p:cNvSpPr/>
          <p:nvPr/>
        </p:nvSpPr>
        <p:spPr>
          <a:xfrm flipV="1">
            <a:off x="1576967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Down Arrow 9"/>
          <p:cNvSpPr/>
          <p:nvPr/>
        </p:nvSpPr>
        <p:spPr>
          <a:xfrm flipV="1">
            <a:off x="2993172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Down Arrow 10"/>
          <p:cNvSpPr/>
          <p:nvPr/>
        </p:nvSpPr>
        <p:spPr>
          <a:xfrm>
            <a:off x="8732762" y="1688363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Down Arrow 11"/>
          <p:cNvSpPr/>
          <p:nvPr/>
        </p:nvSpPr>
        <p:spPr>
          <a:xfrm flipV="1">
            <a:off x="5267377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Down Arrow 12"/>
          <p:cNvSpPr/>
          <p:nvPr/>
        </p:nvSpPr>
        <p:spPr>
          <a:xfrm flipV="1">
            <a:off x="6662532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Down Arrow 13"/>
          <p:cNvSpPr/>
          <p:nvPr/>
        </p:nvSpPr>
        <p:spPr>
          <a:xfrm flipV="1">
            <a:off x="136807" y="1688364"/>
            <a:ext cx="360040" cy="675075"/>
          </a:xfrm>
          <a:prstGeom prst="down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Down Arrow 14"/>
          <p:cNvSpPr/>
          <p:nvPr/>
        </p:nvSpPr>
        <p:spPr>
          <a:xfrm flipV="1">
            <a:off x="8057687" y="1688364"/>
            <a:ext cx="360040" cy="675075"/>
          </a:xfrm>
          <a:prstGeom prst="downArrow">
            <a:avLst/>
          </a:prstGeom>
          <a:solidFill>
            <a:srgbClr val="FF33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35724" y="2618910"/>
            <a:ext cx="8229600" cy="7200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Hidden (topological) order parameters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35724" y="3474005"/>
            <a:ext cx="8229600" cy="7200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Continuum of excitations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291" y="4194085"/>
            <a:ext cx="456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E(k) = </a:t>
            </a:r>
            <a:r>
              <a:rPr lang="en-US" sz="3200" dirty="0" err="1">
                <a:latin typeface="Garamond"/>
              </a:rPr>
              <a:t>cos</a:t>
            </a:r>
            <a:r>
              <a:rPr lang="en-US" sz="3200" dirty="0">
                <a:latin typeface="Garamond"/>
              </a:rPr>
              <a:t>(k</a:t>
            </a:r>
            <a:r>
              <a:rPr lang="en-US" sz="3200" baseline="-25000" dirty="0">
                <a:latin typeface="Garamond"/>
              </a:rPr>
              <a:t>1</a:t>
            </a:r>
            <a:r>
              <a:rPr lang="en-US" sz="3200" dirty="0"/>
              <a:t>) + </a:t>
            </a:r>
            <a:r>
              <a:rPr lang="en-US" sz="3200" dirty="0" err="1">
                <a:latin typeface="Garamond"/>
              </a:rPr>
              <a:t>cos</a:t>
            </a:r>
            <a:r>
              <a:rPr lang="en-US" sz="3200" dirty="0">
                <a:latin typeface="Garamond"/>
              </a:rPr>
              <a:t>(k</a:t>
            </a:r>
            <a:r>
              <a:rPr lang="en-US" sz="3200" baseline="-25000" dirty="0">
                <a:latin typeface="Garamond"/>
              </a:rPr>
              <a:t>2</a:t>
            </a:r>
            <a:r>
              <a:rPr lang="en-US" sz="3200" dirty="0"/>
              <a:t>)</a:t>
            </a:r>
            <a:endParaRPr lang="fr-CH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823352" y="4914165"/>
            <a:ext cx="2227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 = </a:t>
            </a:r>
            <a:r>
              <a:rPr lang="en-US" sz="3200" dirty="0">
                <a:latin typeface="Garamond"/>
              </a:rPr>
              <a:t>k</a:t>
            </a:r>
            <a:r>
              <a:rPr lang="en-US" sz="3200" baseline="-25000" dirty="0">
                <a:latin typeface="Garamond"/>
              </a:rPr>
              <a:t>1</a:t>
            </a:r>
            <a:r>
              <a:rPr lang="en-US" sz="3200" dirty="0"/>
              <a:t> + </a:t>
            </a:r>
            <a:r>
              <a:rPr lang="en-US" sz="3200" dirty="0">
                <a:latin typeface="Garamond"/>
              </a:rPr>
              <a:t>k</a:t>
            </a:r>
            <a:r>
              <a:rPr lang="en-US" sz="3200" baseline="-25000" dirty="0">
                <a:latin typeface="Garamond"/>
              </a:rPr>
              <a:t>2</a:t>
            </a:r>
            <a:endParaRPr lang="fr-CH" sz="3200" baseline="-25000" dirty="0">
              <a:latin typeface="Garamond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029" y="3474005"/>
            <a:ext cx="4114528" cy="32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 bwMode="auto">
          <a:xfrm>
            <a:off x="136807" y="188640"/>
            <a:ext cx="895599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en-US" dirty="0" err="1"/>
              <a:t>Magnons</a:t>
            </a:r>
            <a:r>
              <a:rPr lang="en-US" dirty="0"/>
              <a:t> and </a:t>
            </a:r>
            <a:r>
              <a:rPr lang="en-US" dirty="0" err="1"/>
              <a:t>spinons</a:t>
            </a:r>
            <a:r>
              <a:rPr lang="en-US" dirty="0"/>
              <a:t>: 1 = ½ + ½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7018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Oval 2"/>
          <p:cNvSpPr>
            <a:spLocks noChangeArrowheads="1"/>
          </p:cNvSpPr>
          <p:nvPr/>
        </p:nvSpPr>
        <p:spPr bwMode="auto">
          <a:xfrm>
            <a:off x="1133475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27" name="Oval 3"/>
          <p:cNvSpPr>
            <a:spLocks noChangeArrowheads="1"/>
          </p:cNvSpPr>
          <p:nvPr/>
        </p:nvSpPr>
        <p:spPr bwMode="auto">
          <a:xfrm>
            <a:off x="692150" y="38354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28" name="Oval 4"/>
          <p:cNvSpPr>
            <a:spLocks noChangeArrowheads="1"/>
          </p:cNvSpPr>
          <p:nvPr/>
        </p:nvSpPr>
        <p:spPr bwMode="auto">
          <a:xfrm>
            <a:off x="1581150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29" name="Oval 5"/>
          <p:cNvSpPr>
            <a:spLocks noChangeArrowheads="1"/>
          </p:cNvSpPr>
          <p:nvPr/>
        </p:nvSpPr>
        <p:spPr bwMode="auto">
          <a:xfrm>
            <a:off x="2028825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0" name="Rectangle 6"/>
          <p:cNvSpPr>
            <a:spLocks noGrp="1" noChangeArrowheads="1"/>
          </p:cNvSpPr>
          <p:nvPr>
            <p:ph type="title"/>
          </p:nvPr>
        </p:nvSpPr>
        <p:spPr>
          <a:xfrm>
            <a:off x="1171575" y="2247900"/>
            <a:ext cx="2085975" cy="1143000"/>
          </a:xfrm>
        </p:spPr>
        <p:txBody>
          <a:bodyPr/>
          <a:lstStyle/>
          <a:p>
            <a:r>
              <a:rPr lang="en-US" b="0" dirty="0">
                <a:latin typeface="Times New Roman" pitchFamily="18" charset="0"/>
              </a:rPr>
              <a:t>Spin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645025" y="3635375"/>
            <a:ext cx="381000" cy="706438"/>
            <a:chOff x="2848" y="2566"/>
            <a:chExt cx="240" cy="445"/>
          </a:xfrm>
        </p:grpSpPr>
        <p:sp>
          <p:nvSpPr>
            <p:cNvPr id="333832" name="Oval 8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33" name="AutoShape 9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3834" name="Oval 10"/>
          <p:cNvSpPr>
            <a:spLocks noChangeArrowheads="1"/>
          </p:cNvSpPr>
          <p:nvPr/>
        </p:nvSpPr>
        <p:spPr bwMode="auto">
          <a:xfrm>
            <a:off x="3794125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5" name="AutoShape 11"/>
          <p:cNvSpPr>
            <a:spLocks noChangeArrowheads="1"/>
          </p:cNvSpPr>
          <p:nvPr/>
        </p:nvSpPr>
        <p:spPr bwMode="auto">
          <a:xfrm rot="753402" flipV="1">
            <a:off x="39274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6" name="Oval 12"/>
          <p:cNvSpPr>
            <a:spLocks noChangeArrowheads="1"/>
          </p:cNvSpPr>
          <p:nvPr/>
        </p:nvSpPr>
        <p:spPr bwMode="auto">
          <a:xfrm>
            <a:off x="3346450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7" name="AutoShape 13"/>
          <p:cNvSpPr>
            <a:spLocks noChangeArrowheads="1"/>
          </p:cNvSpPr>
          <p:nvPr/>
        </p:nvSpPr>
        <p:spPr bwMode="auto">
          <a:xfrm rot="739302">
            <a:off x="34702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8" name="Oval 14"/>
          <p:cNvSpPr>
            <a:spLocks noChangeArrowheads="1"/>
          </p:cNvSpPr>
          <p:nvPr/>
        </p:nvSpPr>
        <p:spPr bwMode="auto">
          <a:xfrm>
            <a:off x="2905125" y="3848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9" name="AutoShape 15"/>
          <p:cNvSpPr>
            <a:spLocks noChangeArrowheads="1"/>
          </p:cNvSpPr>
          <p:nvPr/>
        </p:nvSpPr>
        <p:spPr bwMode="auto">
          <a:xfrm rot="809682" flipV="1">
            <a:off x="3038475" y="3648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0" name="Oval 16"/>
          <p:cNvSpPr>
            <a:spLocks noChangeArrowheads="1"/>
          </p:cNvSpPr>
          <p:nvPr/>
        </p:nvSpPr>
        <p:spPr bwMode="auto">
          <a:xfrm>
            <a:off x="2470150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1" name="AutoShape 17"/>
          <p:cNvSpPr>
            <a:spLocks noChangeArrowheads="1"/>
          </p:cNvSpPr>
          <p:nvPr/>
        </p:nvSpPr>
        <p:spPr bwMode="auto">
          <a:xfrm rot="739302">
            <a:off x="819150" y="3648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2" name="AutoShape 18"/>
          <p:cNvSpPr>
            <a:spLocks noChangeArrowheads="1"/>
          </p:cNvSpPr>
          <p:nvPr/>
        </p:nvSpPr>
        <p:spPr bwMode="auto">
          <a:xfrm rot="809682" flipV="1">
            <a:off x="2159000" y="3635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3" name="AutoShape 19"/>
          <p:cNvSpPr>
            <a:spLocks noChangeArrowheads="1"/>
          </p:cNvSpPr>
          <p:nvPr/>
        </p:nvSpPr>
        <p:spPr bwMode="auto">
          <a:xfrm rot="739302">
            <a:off x="2609850" y="36385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4" name="AutoShape 20"/>
          <p:cNvSpPr>
            <a:spLocks noChangeArrowheads="1"/>
          </p:cNvSpPr>
          <p:nvPr/>
        </p:nvSpPr>
        <p:spPr bwMode="auto">
          <a:xfrm rot="739302">
            <a:off x="1682750" y="3635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45" name="AutoShape 21"/>
          <p:cNvSpPr>
            <a:spLocks noChangeArrowheads="1"/>
          </p:cNvSpPr>
          <p:nvPr/>
        </p:nvSpPr>
        <p:spPr bwMode="auto">
          <a:xfrm rot="809682" flipV="1">
            <a:off x="12604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070475" y="3632200"/>
            <a:ext cx="381000" cy="706438"/>
            <a:chOff x="3116" y="2570"/>
            <a:chExt cx="240" cy="445"/>
          </a:xfrm>
        </p:grpSpPr>
        <p:sp>
          <p:nvSpPr>
            <p:cNvPr id="333847" name="Oval 23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48" name="AutoShape 24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3849" name="Oval 25"/>
          <p:cNvSpPr>
            <a:spLocks noChangeArrowheads="1"/>
          </p:cNvSpPr>
          <p:nvPr/>
        </p:nvSpPr>
        <p:spPr bwMode="auto">
          <a:xfrm>
            <a:off x="260350" y="38322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50" name="AutoShape 26"/>
          <p:cNvSpPr>
            <a:spLocks noChangeArrowheads="1"/>
          </p:cNvSpPr>
          <p:nvPr/>
        </p:nvSpPr>
        <p:spPr bwMode="auto">
          <a:xfrm rot="-10057696">
            <a:off x="384175" y="36226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51" name="Oval 27"/>
          <p:cNvSpPr>
            <a:spLocks noChangeArrowheads="1"/>
          </p:cNvSpPr>
          <p:nvPr/>
        </p:nvSpPr>
        <p:spPr bwMode="auto">
          <a:xfrm>
            <a:off x="3609975" y="3409950"/>
            <a:ext cx="120015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219575" y="3629025"/>
            <a:ext cx="381000" cy="706438"/>
            <a:chOff x="2580" y="2562"/>
            <a:chExt cx="240" cy="445"/>
          </a:xfrm>
        </p:grpSpPr>
        <p:sp>
          <p:nvSpPr>
            <p:cNvPr id="333853" name="Oval 29"/>
            <p:cNvSpPr>
              <a:spLocks noChangeArrowheads="1"/>
            </p:cNvSpPr>
            <p:nvPr/>
          </p:nvSpPr>
          <p:spPr bwMode="auto">
            <a:xfrm>
              <a:off x="2580" y="2694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54" name="AutoShape 30"/>
            <p:cNvSpPr>
              <a:spLocks noChangeArrowheads="1"/>
            </p:cNvSpPr>
            <p:nvPr/>
          </p:nvSpPr>
          <p:spPr bwMode="auto">
            <a:xfrm rot="-20872557">
              <a:off x="2658" y="2562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3856" name="Rectangle 32"/>
          <p:cNvSpPr>
            <a:spLocks noChangeArrowheads="1"/>
          </p:cNvSpPr>
          <p:nvPr/>
        </p:nvSpPr>
        <p:spPr bwMode="auto">
          <a:xfrm>
            <a:off x="5489575" y="2260600"/>
            <a:ext cx="2543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Charge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499100" y="3632200"/>
            <a:ext cx="381000" cy="706438"/>
            <a:chOff x="2848" y="2566"/>
            <a:chExt cx="240" cy="445"/>
          </a:xfrm>
        </p:grpSpPr>
        <p:sp>
          <p:nvSpPr>
            <p:cNvPr id="333858" name="Oval 34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59" name="AutoShape 35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5924550" y="3629025"/>
            <a:ext cx="381000" cy="706438"/>
            <a:chOff x="3116" y="2570"/>
            <a:chExt cx="240" cy="445"/>
          </a:xfrm>
        </p:grpSpPr>
        <p:sp>
          <p:nvSpPr>
            <p:cNvPr id="333861" name="Oval 37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62" name="AutoShape 38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6353175" y="3638550"/>
            <a:ext cx="381000" cy="706438"/>
            <a:chOff x="2848" y="2566"/>
            <a:chExt cx="240" cy="445"/>
          </a:xfrm>
        </p:grpSpPr>
        <p:sp>
          <p:nvSpPr>
            <p:cNvPr id="333864" name="Oval 40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65" name="AutoShape 41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6778625" y="3635375"/>
            <a:ext cx="381000" cy="706438"/>
            <a:chOff x="3116" y="2570"/>
            <a:chExt cx="240" cy="445"/>
          </a:xfrm>
        </p:grpSpPr>
        <p:sp>
          <p:nvSpPr>
            <p:cNvPr id="333867" name="Oval 43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68" name="AutoShape 44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7207250" y="3625850"/>
            <a:ext cx="381000" cy="706438"/>
            <a:chOff x="2848" y="2566"/>
            <a:chExt cx="240" cy="445"/>
          </a:xfrm>
        </p:grpSpPr>
        <p:sp>
          <p:nvSpPr>
            <p:cNvPr id="333870" name="Oval 46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71" name="AutoShape 47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48"/>
          <p:cNvGrpSpPr>
            <a:grpSpLocks/>
          </p:cNvGrpSpPr>
          <p:nvPr/>
        </p:nvGrpSpPr>
        <p:grpSpPr bwMode="auto">
          <a:xfrm>
            <a:off x="7632700" y="3622675"/>
            <a:ext cx="381000" cy="706438"/>
            <a:chOff x="3116" y="2570"/>
            <a:chExt cx="240" cy="445"/>
          </a:xfrm>
        </p:grpSpPr>
        <p:sp>
          <p:nvSpPr>
            <p:cNvPr id="333873" name="Oval 49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74" name="AutoShape 50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51"/>
          <p:cNvGrpSpPr>
            <a:grpSpLocks/>
          </p:cNvGrpSpPr>
          <p:nvPr/>
        </p:nvGrpSpPr>
        <p:grpSpPr bwMode="auto">
          <a:xfrm>
            <a:off x="8061325" y="3622675"/>
            <a:ext cx="381000" cy="706438"/>
            <a:chOff x="2848" y="2566"/>
            <a:chExt cx="240" cy="445"/>
          </a:xfrm>
        </p:grpSpPr>
        <p:sp>
          <p:nvSpPr>
            <p:cNvPr id="333876" name="Oval 52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77" name="AutoShape 53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54"/>
          <p:cNvGrpSpPr>
            <a:grpSpLocks/>
          </p:cNvGrpSpPr>
          <p:nvPr/>
        </p:nvGrpSpPr>
        <p:grpSpPr bwMode="auto">
          <a:xfrm>
            <a:off x="8486775" y="3619500"/>
            <a:ext cx="381000" cy="706438"/>
            <a:chOff x="3116" y="2570"/>
            <a:chExt cx="240" cy="445"/>
          </a:xfrm>
        </p:grpSpPr>
        <p:sp>
          <p:nvSpPr>
            <p:cNvPr id="333879" name="Oval 55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80" name="AutoShape 56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3891" name="Oval 67"/>
          <p:cNvSpPr>
            <a:spLocks noChangeArrowheads="1"/>
          </p:cNvSpPr>
          <p:nvPr/>
        </p:nvSpPr>
        <p:spPr bwMode="auto">
          <a:xfrm>
            <a:off x="3797300" y="3406775"/>
            <a:ext cx="120015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92" name="Text Box 68"/>
          <p:cNvSpPr txBox="1">
            <a:spLocks noChangeArrowheads="1"/>
          </p:cNvSpPr>
          <p:nvPr/>
        </p:nvSpPr>
        <p:spPr bwMode="auto">
          <a:xfrm>
            <a:off x="250825" y="5084763"/>
            <a:ext cx="2592388" cy="71006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4000" dirty="0" err="1"/>
              <a:t>Spinon</a:t>
            </a:r>
            <a:endParaRPr lang="fr-FR" sz="4000" dirty="0"/>
          </a:p>
        </p:txBody>
      </p:sp>
      <p:sp>
        <p:nvSpPr>
          <p:cNvPr id="333893" name="Text Box 69"/>
          <p:cNvSpPr txBox="1">
            <a:spLocks noChangeArrowheads="1"/>
          </p:cNvSpPr>
          <p:nvPr/>
        </p:nvSpPr>
        <p:spPr bwMode="auto">
          <a:xfrm>
            <a:off x="6300788" y="5084763"/>
            <a:ext cx="2592387" cy="71006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4000" dirty="0"/>
              <a:t>Holon</a:t>
            </a:r>
            <a:endParaRPr lang="fr-FR" sz="4000" dirty="0"/>
          </a:p>
        </p:txBody>
      </p:sp>
      <p:sp>
        <p:nvSpPr>
          <p:cNvPr id="60" name="Title 1"/>
          <p:cNvSpPr txBox="1">
            <a:spLocks/>
          </p:cNvSpPr>
          <p:nvPr/>
        </p:nvSpPr>
        <p:spPr bwMode="auto">
          <a:xfrm>
            <a:off x="457200" y="274637"/>
            <a:ext cx="8229600" cy="148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en-US" dirty="0"/>
              <a:t>Deconstruction of the electron: </a:t>
            </a:r>
            <a:br>
              <a:rPr lang="en-US" dirty="0"/>
            </a:br>
            <a:r>
              <a:rPr lang="en-US" dirty="0"/>
              <a:t>spin-charge separation 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36790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-0.31268 0.00255 " pathEditMode="relative" rAng="0" ptsTypes="AA">
                                      <p:cBhvr>
                                        <p:cTn id="19" dur="10200" fill="hold"/>
                                        <p:tgtEl>
                                          <p:spTgt spid="3338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42" y="11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700" fill="hold"/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22" dur="1700" fill="hold"/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700" fill="hold"/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0800000">
                                      <p:cBhvr>
                                        <p:cTn id="25" dur="1600" fill="hold"/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700" fill="hold"/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1700" fill="hold"/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700" fill="hold"/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0800000">
                                      <p:cBhvr>
                                        <p:cTn id="31" dur="1700" fill="hold"/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7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34" dur="17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7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0800000">
                                      <p:cBhvr>
                                        <p:cTn id="37" dur="17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700" fill="hold"/>
                                        <p:tgtEl>
                                          <p:spTgt spid="3338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1700" fill="hold"/>
                                        <p:tgtEl>
                                          <p:spTgt spid="3338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700" fill="hold"/>
                                        <p:tgtEl>
                                          <p:spTgt spid="3338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43" dur="1700" fill="hold"/>
                                        <p:tgtEl>
                                          <p:spTgt spid="333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700" fill="hold"/>
                                        <p:tgtEl>
                                          <p:spTgt spid="3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46" dur="1700" fill="hold"/>
                                        <p:tgtEl>
                                          <p:spTgt spid="3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700" fill="hold"/>
                                        <p:tgtEl>
                                          <p:spTgt spid="3338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mph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0800000">
                                      <p:cBhvr>
                                        <p:cTn id="49" dur="1700" fill="hold"/>
                                        <p:tgtEl>
                                          <p:spTgt spid="3338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700" fill="hold"/>
                                        <p:tgtEl>
                                          <p:spTgt spid="333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1700" fill="hold"/>
                                        <p:tgtEl>
                                          <p:spTgt spid="333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700" fill="hold"/>
                                        <p:tgtEl>
                                          <p:spTgt spid="3338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10800000">
                                      <p:cBhvr>
                                        <p:cTn id="55" dur="1700" fill="hold"/>
                                        <p:tgtEl>
                                          <p:spTgt spid="3338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33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3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0139 L 0.42291 -0.00139 " pathEditMode="relative" rAng="0" ptsTypes="AA">
                                      <p:cBhvr>
                                        <p:cTn id="72" dur="14500" fill="hold"/>
                                        <p:tgtEl>
                                          <p:spTgt spid="333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" y="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35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35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33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30" grpId="0"/>
      <p:bldP spid="333835" grpId="0" animBg="1"/>
      <p:bldP spid="333837" grpId="0" animBg="1"/>
      <p:bldP spid="333839" grpId="0" animBg="1"/>
      <p:bldP spid="333842" grpId="0" animBg="1"/>
      <p:bldP spid="333843" grpId="0" animBg="1"/>
      <p:bldP spid="333844" grpId="0" animBg="1"/>
      <p:bldP spid="333851" grpId="0" animBg="1"/>
      <p:bldP spid="333851" grpId="1" animBg="1"/>
      <p:bldP spid="333856" grpId="0"/>
      <p:bldP spid="333891" grpId="0" animBg="1"/>
      <p:bldP spid="333891" grpId="1" animBg="1"/>
      <p:bldP spid="333892" grpId="0"/>
      <p:bldP spid="3338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urban legends about 1D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78749"/>
          </a:xfrm>
        </p:spPr>
        <p:txBody>
          <a:bodyPr/>
          <a:lstStyle/>
          <a:p>
            <a:r>
              <a:rPr lang="en-US" sz="3600" dirty="0"/>
              <a:t>It is a toy model to understand higher dimensional systems.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3474005"/>
            <a:ext cx="8229600" cy="137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sz="3600" kern="0" dirty="0"/>
              <a:t>It does not exist in nature ! This is only for theorists !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3500" y="5499230"/>
            <a:ext cx="8229600" cy="76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sz="3600" kern="0" dirty="0"/>
              <a:t>Everything is understood there anyway ! </a:t>
            </a:r>
          </a:p>
        </p:txBody>
      </p:sp>
    </p:spTree>
    <p:extLst>
      <p:ext uri="{BB962C8B-B14F-4D97-AF65-F5344CB8AC3E}">
        <p14:creationId xmlns:p14="http://schemas.microsoft.com/office/powerpoint/2010/main" val="62709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1530" y="1223755"/>
            <a:ext cx="1977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arXiv:1605.05661v2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8650"/>
            <a:ext cx="7068536" cy="819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41" y="1731894"/>
            <a:ext cx="6763694" cy="3067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30" y="4464115"/>
            <a:ext cx="3581900" cy="23053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1990" y="5616801"/>
            <a:ext cx="3277057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Doped</a:t>
            </a:r>
            <a:r>
              <a:rPr lang="fr-CH" dirty="0"/>
              <a:t> Hubbard model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03" y="1673805"/>
            <a:ext cx="8486281" cy="37354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06" y="6264316"/>
            <a:ext cx="3420380" cy="41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9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AutoShape 2"/>
          <p:cNvSpPr>
            <a:spLocks noChangeArrowheads="1"/>
          </p:cNvSpPr>
          <p:nvPr/>
        </p:nvSpPr>
        <p:spPr bwMode="auto">
          <a:xfrm>
            <a:off x="3781425" y="320040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5" name="AutoShape 3"/>
          <p:cNvSpPr>
            <a:spLocks noChangeArrowheads="1"/>
          </p:cNvSpPr>
          <p:nvPr/>
        </p:nvSpPr>
        <p:spPr bwMode="auto">
          <a:xfrm>
            <a:off x="3346450" y="319405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6" name="AutoShape 4"/>
          <p:cNvSpPr>
            <a:spLocks noChangeArrowheads="1"/>
          </p:cNvSpPr>
          <p:nvPr/>
        </p:nvSpPr>
        <p:spPr bwMode="auto">
          <a:xfrm>
            <a:off x="2905125" y="319087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7" name="AutoShape 5"/>
          <p:cNvSpPr>
            <a:spLocks noChangeArrowheads="1"/>
          </p:cNvSpPr>
          <p:nvPr/>
        </p:nvSpPr>
        <p:spPr bwMode="auto">
          <a:xfrm>
            <a:off x="2470150" y="318452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8" name="AutoShape 6"/>
          <p:cNvSpPr>
            <a:spLocks noChangeArrowheads="1"/>
          </p:cNvSpPr>
          <p:nvPr/>
        </p:nvSpPr>
        <p:spPr bwMode="auto">
          <a:xfrm>
            <a:off x="1139825" y="319722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9" name="AutoShape 7"/>
          <p:cNvSpPr>
            <a:spLocks noChangeArrowheads="1"/>
          </p:cNvSpPr>
          <p:nvPr/>
        </p:nvSpPr>
        <p:spPr bwMode="auto">
          <a:xfrm>
            <a:off x="2032000" y="319405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0" name="AutoShape 8"/>
          <p:cNvSpPr>
            <a:spLocks noChangeArrowheads="1"/>
          </p:cNvSpPr>
          <p:nvPr/>
        </p:nvSpPr>
        <p:spPr bwMode="auto">
          <a:xfrm>
            <a:off x="1587500" y="318770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1" name="AutoShape 9"/>
          <p:cNvSpPr>
            <a:spLocks noChangeArrowheads="1"/>
          </p:cNvSpPr>
          <p:nvPr/>
        </p:nvSpPr>
        <p:spPr bwMode="auto">
          <a:xfrm>
            <a:off x="7629525" y="320992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2" name="AutoShape 10"/>
          <p:cNvSpPr>
            <a:spLocks noChangeArrowheads="1"/>
          </p:cNvSpPr>
          <p:nvPr/>
        </p:nvSpPr>
        <p:spPr bwMode="auto">
          <a:xfrm>
            <a:off x="7204075" y="320357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3" name="AutoShape 11"/>
          <p:cNvSpPr>
            <a:spLocks noChangeArrowheads="1"/>
          </p:cNvSpPr>
          <p:nvPr/>
        </p:nvSpPr>
        <p:spPr bwMode="auto">
          <a:xfrm>
            <a:off x="6775450" y="321310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4" name="AutoShape 12"/>
          <p:cNvSpPr>
            <a:spLocks noChangeArrowheads="1"/>
          </p:cNvSpPr>
          <p:nvPr/>
        </p:nvSpPr>
        <p:spPr bwMode="auto">
          <a:xfrm>
            <a:off x="6350000" y="320675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5" name="AutoShape 13"/>
          <p:cNvSpPr>
            <a:spLocks noChangeArrowheads="1"/>
          </p:cNvSpPr>
          <p:nvPr/>
        </p:nvSpPr>
        <p:spPr bwMode="auto">
          <a:xfrm>
            <a:off x="5918200" y="320357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6" name="AutoShape 14"/>
          <p:cNvSpPr>
            <a:spLocks noChangeArrowheads="1"/>
          </p:cNvSpPr>
          <p:nvPr/>
        </p:nvSpPr>
        <p:spPr bwMode="auto">
          <a:xfrm>
            <a:off x="5492750" y="319722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7" name="AutoShape 15"/>
          <p:cNvSpPr>
            <a:spLocks noChangeArrowheads="1"/>
          </p:cNvSpPr>
          <p:nvPr/>
        </p:nvSpPr>
        <p:spPr bwMode="auto">
          <a:xfrm>
            <a:off x="4210050" y="3209925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8" name="AutoShape 16"/>
          <p:cNvSpPr>
            <a:spLocks noChangeArrowheads="1"/>
          </p:cNvSpPr>
          <p:nvPr/>
        </p:nvSpPr>
        <p:spPr bwMode="auto">
          <a:xfrm>
            <a:off x="5064125" y="320675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89" name="AutoShape 17"/>
          <p:cNvSpPr>
            <a:spLocks noChangeArrowheads="1"/>
          </p:cNvSpPr>
          <p:nvPr/>
        </p:nvSpPr>
        <p:spPr bwMode="auto">
          <a:xfrm>
            <a:off x="4638675" y="3200400"/>
            <a:ext cx="400050" cy="1590675"/>
          </a:xfrm>
          <a:prstGeom prst="roundRect">
            <a:avLst>
              <a:gd name="adj" fmla="val 45699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0" name="Rectangle 18"/>
          <p:cNvSpPr>
            <a:spLocks noGrp="1" noChangeArrowheads="1"/>
          </p:cNvSpPr>
          <p:nvPr>
            <p:ph type="title"/>
          </p:nvPr>
        </p:nvSpPr>
        <p:spPr>
          <a:xfrm>
            <a:off x="1187450" y="1125538"/>
            <a:ext cx="2085975" cy="1143000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Spin</a:t>
            </a:r>
          </a:p>
        </p:txBody>
      </p:sp>
      <p:sp>
        <p:nvSpPr>
          <p:cNvPr id="335891" name="Rectangle 19"/>
          <p:cNvSpPr>
            <a:spLocks noChangeArrowheads="1"/>
          </p:cNvSpPr>
          <p:nvPr/>
        </p:nvSpPr>
        <p:spPr bwMode="auto">
          <a:xfrm>
            <a:off x="23495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Spin-Charge Separation </a:t>
            </a:r>
            <a:b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higher D ?</a:t>
            </a:r>
          </a:p>
        </p:txBody>
      </p:sp>
      <p:sp>
        <p:nvSpPr>
          <p:cNvPr id="335892" name="Rectangle 20"/>
          <p:cNvSpPr>
            <a:spLocks noChangeArrowheads="1"/>
          </p:cNvSpPr>
          <p:nvPr/>
        </p:nvSpPr>
        <p:spPr bwMode="auto">
          <a:xfrm>
            <a:off x="5508625" y="1196975"/>
            <a:ext cx="2543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Charge</a:t>
            </a:r>
          </a:p>
        </p:txBody>
      </p:sp>
      <p:sp>
        <p:nvSpPr>
          <p:cNvPr id="335893" name="Oval 21"/>
          <p:cNvSpPr>
            <a:spLocks noChangeArrowheads="1"/>
          </p:cNvSpPr>
          <p:nvPr/>
        </p:nvSpPr>
        <p:spPr bwMode="auto">
          <a:xfrm rot="10800000">
            <a:off x="1130300" y="4397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4" name="Oval 22"/>
          <p:cNvSpPr>
            <a:spLocks noChangeArrowheads="1"/>
          </p:cNvSpPr>
          <p:nvPr/>
        </p:nvSpPr>
        <p:spPr bwMode="auto">
          <a:xfrm rot="10800000">
            <a:off x="688975" y="4394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5" name="Oval 23"/>
          <p:cNvSpPr>
            <a:spLocks noChangeArrowheads="1"/>
          </p:cNvSpPr>
          <p:nvPr/>
        </p:nvSpPr>
        <p:spPr bwMode="auto">
          <a:xfrm rot="10800000">
            <a:off x="1577975" y="4397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6" name="Oval 24"/>
          <p:cNvSpPr>
            <a:spLocks noChangeArrowheads="1"/>
          </p:cNvSpPr>
          <p:nvPr/>
        </p:nvSpPr>
        <p:spPr bwMode="auto">
          <a:xfrm rot="10800000">
            <a:off x="2025650" y="4397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7" name="Oval 25"/>
          <p:cNvSpPr>
            <a:spLocks noChangeArrowheads="1"/>
          </p:cNvSpPr>
          <p:nvPr/>
        </p:nvSpPr>
        <p:spPr bwMode="auto">
          <a:xfrm rot="10800000">
            <a:off x="4641850" y="44037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8" name="AutoShape 26"/>
          <p:cNvSpPr>
            <a:spLocks noChangeArrowheads="1"/>
          </p:cNvSpPr>
          <p:nvPr/>
        </p:nvSpPr>
        <p:spPr bwMode="auto">
          <a:xfrm rot="-20828214">
            <a:off x="4765675" y="4194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99" name="Oval 27"/>
          <p:cNvSpPr>
            <a:spLocks noChangeArrowheads="1"/>
          </p:cNvSpPr>
          <p:nvPr/>
        </p:nvSpPr>
        <p:spPr bwMode="auto">
          <a:xfrm rot="10800000">
            <a:off x="3790950" y="4400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0" name="AutoShape 28"/>
          <p:cNvSpPr>
            <a:spLocks noChangeArrowheads="1"/>
          </p:cNvSpPr>
          <p:nvPr/>
        </p:nvSpPr>
        <p:spPr bwMode="auto">
          <a:xfrm rot="11582886" flipV="1">
            <a:off x="3924300" y="42005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1" name="Oval 29"/>
          <p:cNvSpPr>
            <a:spLocks noChangeArrowheads="1"/>
          </p:cNvSpPr>
          <p:nvPr/>
        </p:nvSpPr>
        <p:spPr bwMode="auto">
          <a:xfrm rot="10800000">
            <a:off x="3343275" y="4400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2" name="AutoShape 30"/>
          <p:cNvSpPr>
            <a:spLocks noChangeArrowheads="1"/>
          </p:cNvSpPr>
          <p:nvPr/>
        </p:nvSpPr>
        <p:spPr bwMode="auto">
          <a:xfrm rot="-10031215">
            <a:off x="3467100" y="42005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3" name="Oval 31"/>
          <p:cNvSpPr>
            <a:spLocks noChangeArrowheads="1"/>
          </p:cNvSpPr>
          <p:nvPr/>
        </p:nvSpPr>
        <p:spPr bwMode="auto">
          <a:xfrm rot="10800000">
            <a:off x="2901950" y="44069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4" name="AutoShape 32"/>
          <p:cNvSpPr>
            <a:spLocks noChangeArrowheads="1"/>
          </p:cNvSpPr>
          <p:nvPr/>
        </p:nvSpPr>
        <p:spPr bwMode="auto">
          <a:xfrm rot="11639165" flipV="1">
            <a:off x="3035300" y="42068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5" name="Oval 33"/>
          <p:cNvSpPr>
            <a:spLocks noChangeArrowheads="1"/>
          </p:cNvSpPr>
          <p:nvPr/>
        </p:nvSpPr>
        <p:spPr bwMode="auto">
          <a:xfrm rot="10800000">
            <a:off x="2466975" y="4400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6" name="AutoShape 34"/>
          <p:cNvSpPr>
            <a:spLocks noChangeArrowheads="1"/>
          </p:cNvSpPr>
          <p:nvPr/>
        </p:nvSpPr>
        <p:spPr bwMode="auto">
          <a:xfrm rot="-10031215">
            <a:off x="815975" y="42068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7" name="AutoShape 35"/>
          <p:cNvSpPr>
            <a:spLocks noChangeArrowheads="1"/>
          </p:cNvSpPr>
          <p:nvPr/>
        </p:nvSpPr>
        <p:spPr bwMode="auto">
          <a:xfrm rot="11639165" flipV="1">
            <a:off x="2155825" y="4194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8" name="AutoShape 36"/>
          <p:cNvSpPr>
            <a:spLocks noChangeArrowheads="1"/>
          </p:cNvSpPr>
          <p:nvPr/>
        </p:nvSpPr>
        <p:spPr bwMode="auto">
          <a:xfrm rot="-10031215">
            <a:off x="2606675" y="41973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09" name="AutoShape 37"/>
          <p:cNvSpPr>
            <a:spLocks noChangeArrowheads="1"/>
          </p:cNvSpPr>
          <p:nvPr/>
        </p:nvSpPr>
        <p:spPr bwMode="auto">
          <a:xfrm rot="-10031215">
            <a:off x="1679575" y="4194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0" name="AutoShape 38"/>
          <p:cNvSpPr>
            <a:spLocks noChangeArrowheads="1"/>
          </p:cNvSpPr>
          <p:nvPr/>
        </p:nvSpPr>
        <p:spPr bwMode="auto">
          <a:xfrm rot="11639165" flipV="1">
            <a:off x="1257300" y="42005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1" name="Oval 39"/>
          <p:cNvSpPr>
            <a:spLocks noChangeArrowheads="1"/>
          </p:cNvSpPr>
          <p:nvPr/>
        </p:nvSpPr>
        <p:spPr bwMode="auto">
          <a:xfrm rot="10800000">
            <a:off x="5067300" y="4400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2" name="AutoShape 40"/>
          <p:cNvSpPr>
            <a:spLocks noChangeArrowheads="1"/>
          </p:cNvSpPr>
          <p:nvPr/>
        </p:nvSpPr>
        <p:spPr bwMode="auto">
          <a:xfrm rot="-31643075">
            <a:off x="5191125" y="4191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3" name="Oval 41"/>
          <p:cNvSpPr>
            <a:spLocks noChangeArrowheads="1"/>
          </p:cNvSpPr>
          <p:nvPr/>
        </p:nvSpPr>
        <p:spPr bwMode="auto">
          <a:xfrm rot="10800000">
            <a:off x="257175" y="43910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4" name="AutoShape 42"/>
          <p:cNvSpPr>
            <a:spLocks noChangeArrowheads="1"/>
          </p:cNvSpPr>
          <p:nvPr/>
        </p:nvSpPr>
        <p:spPr bwMode="auto">
          <a:xfrm rot="-20828214">
            <a:off x="381000" y="41814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5" name="Oval 43"/>
          <p:cNvSpPr>
            <a:spLocks noChangeArrowheads="1"/>
          </p:cNvSpPr>
          <p:nvPr/>
        </p:nvSpPr>
        <p:spPr bwMode="auto">
          <a:xfrm rot="10800000">
            <a:off x="4216400" y="4397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6" name="AutoShape 44"/>
          <p:cNvSpPr>
            <a:spLocks noChangeArrowheads="1"/>
          </p:cNvSpPr>
          <p:nvPr/>
        </p:nvSpPr>
        <p:spPr bwMode="auto">
          <a:xfrm rot="-31643075">
            <a:off x="4340225" y="41878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7" name="Oval 45"/>
          <p:cNvSpPr>
            <a:spLocks noChangeArrowheads="1"/>
          </p:cNvSpPr>
          <p:nvPr/>
        </p:nvSpPr>
        <p:spPr bwMode="auto">
          <a:xfrm rot="10800000">
            <a:off x="5495925" y="4400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8" name="AutoShape 46"/>
          <p:cNvSpPr>
            <a:spLocks noChangeArrowheads="1"/>
          </p:cNvSpPr>
          <p:nvPr/>
        </p:nvSpPr>
        <p:spPr bwMode="auto">
          <a:xfrm rot="-20828214">
            <a:off x="5619750" y="4191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19" name="Oval 47"/>
          <p:cNvSpPr>
            <a:spLocks noChangeArrowheads="1"/>
          </p:cNvSpPr>
          <p:nvPr/>
        </p:nvSpPr>
        <p:spPr bwMode="auto">
          <a:xfrm rot="10800000">
            <a:off x="5921375" y="4397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0" name="AutoShape 48"/>
          <p:cNvSpPr>
            <a:spLocks noChangeArrowheads="1"/>
          </p:cNvSpPr>
          <p:nvPr/>
        </p:nvSpPr>
        <p:spPr bwMode="auto">
          <a:xfrm rot="-31643075">
            <a:off x="6045200" y="41878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1" name="Oval 49"/>
          <p:cNvSpPr>
            <a:spLocks noChangeArrowheads="1"/>
          </p:cNvSpPr>
          <p:nvPr/>
        </p:nvSpPr>
        <p:spPr bwMode="auto">
          <a:xfrm rot="10800000">
            <a:off x="6350000" y="44069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2" name="AutoShape 50"/>
          <p:cNvSpPr>
            <a:spLocks noChangeArrowheads="1"/>
          </p:cNvSpPr>
          <p:nvPr/>
        </p:nvSpPr>
        <p:spPr bwMode="auto">
          <a:xfrm rot="-20828214">
            <a:off x="6473825" y="41973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3" name="Oval 51"/>
          <p:cNvSpPr>
            <a:spLocks noChangeArrowheads="1"/>
          </p:cNvSpPr>
          <p:nvPr/>
        </p:nvSpPr>
        <p:spPr bwMode="auto">
          <a:xfrm rot="10800000">
            <a:off x="6775450" y="44037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4" name="AutoShape 52"/>
          <p:cNvSpPr>
            <a:spLocks noChangeArrowheads="1"/>
          </p:cNvSpPr>
          <p:nvPr/>
        </p:nvSpPr>
        <p:spPr bwMode="auto">
          <a:xfrm rot="-31643075">
            <a:off x="6899275" y="4194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5" name="Oval 53"/>
          <p:cNvSpPr>
            <a:spLocks noChangeArrowheads="1"/>
          </p:cNvSpPr>
          <p:nvPr/>
        </p:nvSpPr>
        <p:spPr bwMode="auto">
          <a:xfrm rot="10800000">
            <a:off x="7204075" y="4394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6" name="AutoShape 54"/>
          <p:cNvSpPr>
            <a:spLocks noChangeArrowheads="1"/>
          </p:cNvSpPr>
          <p:nvPr/>
        </p:nvSpPr>
        <p:spPr bwMode="auto">
          <a:xfrm rot="-20828214">
            <a:off x="7327900" y="41846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7" name="Oval 55"/>
          <p:cNvSpPr>
            <a:spLocks noChangeArrowheads="1"/>
          </p:cNvSpPr>
          <p:nvPr/>
        </p:nvSpPr>
        <p:spPr bwMode="auto">
          <a:xfrm rot="10800000">
            <a:off x="7629525" y="43910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8" name="AutoShape 56"/>
          <p:cNvSpPr>
            <a:spLocks noChangeArrowheads="1"/>
          </p:cNvSpPr>
          <p:nvPr/>
        </p:nvSpPr>
        <p:spPr bwMode="auto">
          <a:xfrm rot="-31643075">
            <a:off x="7753350" y="41814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29" name="Oval 57"/>
          <p:cNvSpPr>
            <a:spLocks noChangeArrowheads="1"/>
          </p:cNvSpPr>
          <p:nvPr/>
        </p:nvSpPr>
        <p:spPr bwMode="auto">
          <a:xfrm rot="10800000">
            <a:off x="8058150" y="43910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0" name="AutoShape 58"/>
          <p:cNvSpPr>
            <a:spLocks noChangeArrowheads="1"/>
          </p:cNvSpPr>
          <p:nvPr/>
        </p:nvSpPr>
        <p:spPr bwMode="auto">
          <a:xfrm rot="-20828214">
            <a:off x="8181975" y="41814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1" name="Oval 59"/>
          <p:cNvSpPr>
            <a:spLocks noChangeArrowheads="1"/>
          </p:cNvSpPr>
          <p:nvPr/>
        </p:nvSpPr>
        <p:spPr bwMode="auto">
          <a:xfrm rot="10800000">
            <a:off x="8483600" y="43878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2" name="AutoShape 60"/>
          <p:cNvSpPr>
            <a:spLocks noChangeArrowheads="1"/>
          </p:cNvSpPr>
          <p:nvPr/>
        </p:nvSpPr>
        <p:spPr bwMode="auto">
          <a:xfrm rot="-31643075">
            <a:off x="8607425" y="41783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3" name="Oval 61"/>
          <p:cNvSpPr>
            <a:spLocks noChangeArrowheads="1"/>
          </p:cNvSpPr>
          <p:nvPr/>
        </p:nvSpPr>
        <p:spPr bwMode="auto">
          <a:xfrm rot="10800000">
            <a:off x="1127125" y="3251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4" name="Oval 62"/>
          <p:cNvSpPr>
            <a:spLocks noChangeArrowheads="1"/>
          </p:cNvSpPr>
          <p:nvPr/>
        </p:nvSpPr>
        <p:spPr bwMode="auto">
          <a:xfrm rot="10800000">
            <a:off x="685800" y="32480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5" name="Oval 63"/>
          <p:cNvSpPr>
            <a:spLocks noChangeArrowheads="1"/>
          </p:cNvSpPr>
          <p:nvPr/>
        </p:nvSpPr>
        <p:spPr bwMode="auto">
          <a:xfrm rot="10800000">
            <a:off x="1574800" y="3251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6" name="Oval 64"/>
          <p:cNvSpPr>
            <a:spLocks noChangeArrowheads="1"/>
          </p:cNvSpPr>
          <p:nvPr/>
        </p:nvSpPr>
        <p:spPr bwMode="auto">
          <a:xfrm rot="10800000">
            <a:off x="2022475" y="3251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7" name="Oval 65"/>
          <p:cNvSpPr>
            <a:spLocks noChangeArrowheads="1"/>
          </p:cNvSpPr>
          <p:nvPr/>
        </p:nvSpPr>
        <p:spPr bwMode="auto">
          <a:xfrm rot="10800000">
            <a:off x="4638675" y="3257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8" name="AutoShape 66"/>
          <p:cNvSpPr>
            <a:spLocks noChangeArrowheads="1"/>
          </p:cNvSpPr>
          <p:nvPr/>
        </p:nvSpPr>
        <p:spPr bwMode="auto">
          <a:xfrm rot="-20828214">
            <a:off x="4762500" y="3048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39" name="Oval 67"/>
          <p:cNvSpPr>
            <a:spLocks noChangeArrowheads="1"/>
          </p:cNvSpPr>
          <p:nvPr/>
        </p:nvSpPr>
        <p:spPr bwMode="auto">
          <a:xfrm rot="10800000">
            <a:off x="3787775" y="3254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0" name="AutoShape 68"/>
          <p:cNvSpPr>
            <a:spLocks noChangeArrowheads="1"/>
          </p:cNvSpPr>
          <p:nvPr/>
        </p:nvSpPr>
        <p:spPr bwMode="auto">
          <a:xfrm rot="11582886" flipV="1">
            <a:off x="3921125" y="30543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1" name="Oval 69"/>
          <p:cNvSpPr>
            <a:spLocks noChangeArrowheads="1"/>
          </p:cNvSpPr>
          <p:nvPr/>
        </p:nvSpPr>
        <p:spPr bwMode="auto">
          <a:xfrm rot="10800000">
            <a:off x="3340100" y="3254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2" name="AutoShape 70"/>
          <p:cNvSpPr>
            <a:spLocks noChangeArrowheads="1"/>
          </p:cNvSpPr>
          <p:nvPr/>
        </p:nvSpPr>
        <p:spPr bwMode="auto">
          <a:xfrm rot="-10031215">
            <a:off x="3463925" y="30543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3" name="Oval 71"/>
          <p:cNvSpPr>
            <a:spLocks noChangeArrowheads="1"/>
          </p:cNvSpPr>
          <p:nvPr/>
        </p:nvSpPr>
        <p:spPr bwMode="auto">
          <a:xfrm rot="10800000">
            <a:off x="2898775" y="32607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4" name="AutoShape 72"/>
          <p:cNvSpPr>
            <a:spLocks noChangeArrowheads="1"/>
          </p:cNvSpPr>
          <p:nvPr/>
        </p:nvSpPr>
        <p:spPr bwMode="auto">
          <a:xfrm rot="11639165" flipV="1">
            <a:off x="3032125" y="30607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5" name="Oval 73"/>
          <p:cNvSpPr>
            <a:spLocks noChangeArrowheads="1"/>
          </p:cNvSpPr>
          <p:nvPr/>
        </p:nvSpPr>
        <p:spPr bwMode="auto">
          <a:xfrm rot="10800000">
            <a:off x="2463800" y="3254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6" name="AutoShape 74"/>
          <p:cNvSpPr>
            <a:spLocks noChangeArrowheads="1"/>
          </p:cNvSpPr>
          <p:nvPr/>
        </p:nvSpPr>
        <p:spPr bwMode="auto">
          <a:xfrm rot="-10031215">
            <a:off x="812800" y="30607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7" name="AutoShape 75"/>
          <p:cNvSpPr>
            <a:spLocks noChangeArrowheads="1"/>
          </p:cNvSpPr>
          <p:nvPr/>
        </p:nvSpPr>
        <p:spPr bwMode="auto">
          <a:xfrm rot="11639165" flipV="1">
            <a:off x="2152650" y="3048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8" name="AutoShape 76"/>
          <p:cNvSpPr>
            <a:spLocks noChangeArrowheads="1"/>
          </p:cNvSpPr>
          <p:nvPr/>
        </p:nvSpPr>
        <p:spPr bwMode="auto">
          <a:xfrm rot="-10031215">
            <a:off x="2603500" y="3051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49" name="AutoShape 77"/>
          <p:cNvSpPr>
            <a:spLocks noChangeArrowheads="1"/>
          </p:cNvSpPr>
          <p:nvPr/>
        </p:nvSpPr>
        <p:spPr bwMode="auto">
          <a:xfrm rot="-10031215">
            <a:off x="1676400" y="3048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0" name="AutoShape 78"/>
          <p:cNvSpPr>
            <a:spLocks noChangeArrowheads="1"/>
          </p:cNvSpPr>
          <p:nvPr/>
        </p:nvSpPr>
        <p:spPr bwMode="auto">
          <a:xfrm rot="11639165" flipV="1">
            <a:off x="1254125" y="30543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1" name="Oval 79"/>
          <p:cNvSpPr>
            <a:spLocks noChangeArrowheads="1"/>
          </p:cNvSpPr>
          <p:nvPr/>
        </p:nvSpPr>
        <p:spPr bwMode="auto">
          <a:xfrm rot="10800000">
            <a:off x="5064125" y="3254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2" name="AutoShape 80"/>
          <p:cNvSpPr>
            <a:spLocks noChangeArrowheads="1"/>
          </p:cNvSpPr>
          <p:nvPr/>
        </p:nvSpPr>
        <p:spPr bwMode="auto">
          <a:xfrm rot="-31643075">
            <a:off x="5187950" y="30448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3" name="Oval 81"/>
          <p:cNvSpPr>
            <a:spLocks noChangeArrowheads="1"/>
          </p:cNvSpPr>
          <p:nvPr/>
        </p:nvSpPr>
        <p:spPr bwMode="auto">
          <a:xfrm rot="10800000">
            <a:off x="254000" y="32448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4" name="AutoShape 82"/>
          <p:cNvSpPr>
            <a:spLocks noChangeArrowheads="1"/>
          </p:cNvSpPr>
          <p:nvPr/>
        </p:nvSpPr>
        <p:spPr bwMode="auto">
          <a:xfrm rot="-20828214">
            <a:off x="377825" y="30353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5" name="Oval 83"/>
          <p:cNvSpPr>
            <a:spLocks noChangeArrowheads="1"/>
          </p:cNvSpPr>
          <p:nvPr/>
        </p:nvSpPr>
        <p:spPr bwMode="auto">
          <a:xfrm rot="10800000">
            <a:off x="4213225" y="3251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6" name="AutoShape 84"/>
          <p:cNvSpPr>
            <a:spLocks noChangeArrowheads="1"/>
          </p:cNvSpPr>
          <p:nvPr/>
        </p:nvSpPr>
        <p:spPr bwMode="auto">
          <a:xfrm rot="-31643075">
            <a:off x="4337050" y="30416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7" name="Oval 85"/>
          <p:cNvSpPr>
            <a:spLocks noChangeArrowheads="1"/>
          </p:cNvSpPr>
          <p:nvPr/>
        </p:nvSpPr>
        <p:spPr bwMode="auto">
          <a:xfrm rot="10800000">
            <a:off x="5492750" y="32543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8" name="AutoShape 86"/>
          <p:cNvSpPr>
            <a:spLocks noChangeArrowheads="1"/>
          </p:cNvSpPr>
          <p:nvPr/>
        </p:nvSpPr>
        <p:spPr bwMode="auto">
          <a:xfrm rot="-20828214">
            <a:off x="5616575" y="30448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59" name="Oval 87"/>
          <p:cNvSpPr>
            <a:spLocks noChangeArrowheads="1"/>
          </p:cNvSpPr>
          <p:nvPr/>
        </p:nvSpPr>
        <p:spPr bwMode="auto">
          <a:xfrm rot="10800000">
            <a:off x="5918200" y="32512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0" name="AutoShape 88"/>
          <p:cNvSpPr>
            <a:spLocks noChangeArrowheads="1"/>
          </p:cNvSpPr>
          <p:nvPr/>
        </p:nvSpPr>
        <p:spPr bwMode="auto">
          <a:xfrm rot="-31643075">
            <a:off x="6042025" y="30416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1" name="Oval 89"/>
          <p:cNvSpPr>
            <a:spLocks noChangeArrowheads="1"/>
          </p:cNvSpPr>
          <p:nvPr/>
        </p:nvSpPr>
        <p:spPr bwMode="auto">
          <a:xfrm rot="10800000">
            <a:off x="6346825" y="32607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2" name="AutoShape 90"/>
          <p:cNvSpPr>
            <a:spLocks noChangeArrowheads="1"/>
          </p:cNvSpPr>
          <p:nvPr/>
        </p:nvSpPr>
        <p:spPr bwMode="auto">
          <a:xfrm rot="-20828214">
            <a:off x="6470650" y="30511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3" name="Oval 91"/>
          <p:cNvSpPr>
            <a:spLocks noChangeArrowheads="1"/>
          </p:cNvSpPr>
          <p:nvPr/>
        </p:nvSpPr>
        <p:spPr bwMode="auto">
          <a:xfrm rot="10800000">
            <a:off x="6772275" y="32575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4" name="AutoShape 92"/>
          <p:cNvSpPr>
            <a:spLocks noChangeArrowheads="1"/>
          </p:cNvSpPr>
          <p:nvPr/>
        </p:nvSpPr>
        <p:spPr bwMode="auto">
          <a:xfrm rot="-31643075">
            <a:off x="6896100" y="30480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5" name="Oval 93"/>
          <p:cNvSpPr>
            <a:spLocks noChangeArrowheads="1"/>
          </p:cNvSpPr>
          <p:nvPr/>
        </p:nvSpPr>
        <p:spPr bwMode="auto">
          <a:xfrm rot="10800000">
            <a:off x="7200900" y="32480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6" name="AutoShape 94"/>
          <p:cNvSpPr>
            <a:spLocks noChangeArrowheads="1"/>
          </p:cNvSpPr>
          <p:nvPr/>
        </p:nvSpPr>
        <p:spPr bwMode="auto">
          <a:xfrm rot="-20828214">
            <a:off x="7324725" y="30384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7" name="Oval 95"/>
          <p:cNvSpPr>
            <a:spLocks noChangeArrowheads="1"/>
          </p:cNvSpPr>
          <p:nvPr/>
        </p:nvSpPr>
        <p:spPr bwMode="auto">
          <a:xfrm rot="10800000">
            <a:off x="7626350" y="32448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8" name="AutoShape 96"/>
          <p:cNvSpPr>
            <a:spLocks noChangeArrowheads="1"/>
          </p:cNvSpPr>
          <p:nvPr/>
        </p:nvSpPr>
        <p:spPr bwMode="auto">
          <a:xfrm rot="-31643075">
            <a:off x="7750175" y="30353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69" name="Oval 97"/>
          <p:cNvSpPr>
            <a:spLocks noChangeArrowheads="1"/>
          </p:cNvSpPr>
          <p:nvPr/>
        </p:nvSpPr>
        <p:spPr bwMode="auto">
          <a:xfrm rot="10800000">
            <a:off x="8054975" y="32448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0" name="AutoShape 98"/>
          <p:cNvSpPr>
            <a:spLocks noChangeArrowheads="1"/>
          </p:cNvSpPr>
          <p:nvPr/>
        </p:nvSpPr>
        <p:spPr bwMode="auto">
          <a:xfrm rot="-20828214">
            <a:off x="8178800" y="30353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1" name="Oval 99"/>
          <p:cNvSpPr>
            <a:spLocks noChangeArrowheads="1"/>
          </p:cNvSpPr>
          <p:nvPr/>
        </p:nvSpPr>
        <p:spPr bwMode="auto">
          <a:xfrm rot="10800000">
            <a:off x="8480425" y="32416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2" name="AutoShape 100"/>
          <p:cNvSpPr>
            <a:spLocks noChangeArrowheads="1"/>
          </p:cNvSpPr>
          <p:nvPr/>
        </p:nvSpPr>
        <p:spPr bwMode="auto">
          <a:xfrm rot="-31643075">
            <a:off x="8604250" y="30321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3" name="Oval 101"/>
          <p:cNvSpPr>
            <a:spLocks noChangeArrowheads="1"/>
          </p:cNvSpPr>
          <p:nvPr/>
        </p:nvSpPr>
        <p:spPr bwMode="auto">
          <a:xfrm>
            <a:off x="1143000" y="26670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4" name="Oval 102"/>
          <p:cNvSpPr>
            <a:spLocks noChangeArrowheads="1"/>
          </p:cNvSpPr>
          <p:nvPr/>
        </p:nvSpPr>
        <p:spPr bwMode="auto">
          <a:xfrm>
            <a:off x="701675" y="26638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5" name="Oval 103"/>
          <p:cNvSpPr>
            <a:spLocks noChangeArrowheads="1"/>
          </p:cNvSpPr>
          <p:nvPr/>
        </p:nvSpPr>
        <p:spPr bwMode="auto">
          <a:xfrm>
            <a:off x="1590675" y="26670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6" name="Oval 104"/>
          <p:cNvSpPr>
            <a:spLocks noChangeArrowheads="1"/>
          </p:cNvSpPr>
          <p:nvPr/>
        </p:nvSpPr>
        <p:spPr bwMode="auto">
          <a:xfrm>
            <a:off x="2038350" y="26670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7" name="Oval 105"/>
          <p:cNvSpPr>
            <a:spLocks noChangeArrowheads="1"/>
          </p:cNvSpPr>
          <p:nvPr/>
        </p:nvSpPr>
        <p:spPr bwMode="auto">
          <a:xfrm>
            <a:off x="4654550" y="26733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8" name="AutoShape 106"/>
          <p:cNvSpPr>
            <a:spLocks noChangeArrowheads="1"/>
          </p:cNvSpPr>
          <p:nvPr/>
        </p:nvSpPr>
        <p:spPr bwMode="auto">
          <a:xfrm rot="-10138121">
            <a:off x="4778375" y="24638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79" name="Oval 107"/>
          <p:cNvSpPr>
            <a:spLocks noChangeArrowheads="1"/>
          </p:cNvSpPr>
          <p:nvPr/>
        </p:nvSpPr>
        <p:spPr bwMode="auto">
          <a:xfrm>
            <a:off x="3803650" y="26701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0" name="AutoShape 108"/>
          <p:cNvSpPr>
            <a:spLocks noChangeArrowheads="1"/>
          </p:cNvSpPr>
          <p:nvPr/>
        </p:nvSpPr>
        <p:spPr bwMode="auto">
          <a:xfrm rot="672975" flipV="1">
            <a:off x="3937000" y="24701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1" name="Oval 109"/>
          <p:cNvSpPr>
            <a:spLocks noChangeArrowheads="1"/>
          </p:cNvSpPr>
          <p:nvPr/>
        </p:nvSpPr>
        <p:spPr bwMode="auto">
          <a:xfrm>
            <a:off x="3355975" y="26701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2" name="AutoShape 110"/>
          <p:cNvSpPr>
            <a:spLocks noChangeArrowheads="1"/>
          </p:cNvSpPr>
          <p:nvPr/>
        </p:nvSpPr>
        <p:spPr bwMode="auto">
          <a:xfrm rot="658877">
            <a:off x="3479800" y="24701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3" name="Oval 111"/>
          <p:cNvSpPr>
            <a:spLocks noChangeArrowheads="1"/>
          </p:cNvSpPr>
          <p:nvPr/>
        </p:nvSpPr>
        <p:spPr bwMode="auto">
          <a:xfrm>
            <a:off x="2914650" y="26765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4" name="AutoShape 112"/>
          <p:cNvSpPr>
            <a:spLocks noChangeArrowheads="1"/>
          </p:cNvSpPr>
          <p:nvPr/>
        </p:nvSpPr>
        <p:spPr bwMode="auto">
          <a:xfrm rot="729257" flipV="1">
            <a:off x="3048000" y="24765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5" name="Oval 113"/>
          <p:cNvSpPr>
            <a:spLocks noChangeArrowheads="1"/>
          </p:cNvSpPr>
          <p:nvPr/>
        </p:nvSpPr>
        <p:spPr bwMode="auto">
          <a:xfrm>
            <a:off x="2479675" y="26701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6" name="AutoShape 114"/>
          <p:cNvSpPr>
            <a:spLocks noChangeArrowheads="1"/>
          </p:cNvSpPr>
          <p:nvPr/>
        </p:nvSpPr>
        <p:spPr bwMode="auto">
          <a:xfrm rot="658877">
            <a:off x="828675" y="24765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7" name="AutoShape 115"/>
          <p:cNvSpPr>
            <a:spLocks noChangeArrowheads="1"/>
          </p:cNvSpPr>
          <p:nvPr/>
        </p:nvSpPr>
        <p:spPr bwMode="auto">
          <a:xfrm rot="729257" flipV="1">
            <a:off x="2168525" y="24638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8" name="AutoShape 116"/>
          <p:cNvSpPr>
            <a:spLocks noChangeArrowheads="1"/>
          </p:cNvSpPr>
          <p:nvPr/>
        </p:nvSpPr>
        <p:spPr bwMode="auto">
          <a:xfrm rot="658877">
            <a:off x="2619375" y="24669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89" name="AutoShape 117"/>
          <p:cNvSpPr>
            <a:spLocks noChangeArrowheads="1"/>
          </p:cNvSpPr>
          <p:nvPr/>
        </p:nvSpPr>
        <p:spPr bwMode="auto">
          <a:xfrm rot="658877">
            <a:off x="1692275" y="24638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0" name="AutoShape 118"/>
          <p:cNvSpPr>
            <a:spLocks noChangeArrowheads="1"/>
          </p:cNvSpPr>
          <p:nvPr/>
        </p:nvSpPr>
        <p:spPr bwMode="auto">
          <a:xfrm rot="729257" flipV="1">
            <a:off x="1270000" y="24701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1" name="Oval 119"/>
          <p:cNvSpPr>
            <a:spLocks noChangeArrowheads="1"/>
          </p:cNvSpPr>
          <p:nvPr/>
        </p:nvSpPr>
        <p:spPr bwMode="auto">
          <a:xfrm>
            <a:off x="5080000" y="26701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2" name="AutoShape 120"/>
          <p:cNvSpPr>
            <a:spLocks noChangeArrowheads="1"/>
          </p:cNvSpPr>
          <p:nvPr/>
        </p:nvSpPr>
        <p:spPr bwMode="auto">
          <a:xfrm rot="-20952982">
            <a:off x="5203825" y="24606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3" name="Oval 121"/>
          <p:cNvSpPr>
            <a:spLocks noChangeArrowheads="1"/>
          </p:cNvSpPr>
          <p:nvPr/>
        </p:nvSpPr>
        <p:spPr bwMode="auto">
          <a:xfrm>
            <a:off x="269875" y="26606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4" name="AutoShape 122"/>
          <p:cNvSpPr>
            <a:spLocks noChangeArrowheads="1"/>
          </p:cNvSpPr>
          <p:nvPr/>
        </p:nvSpPr>
        <p:spPr bwMode="auto">
          <a:xfrm rot="-10138121">
            <a:off x="393700" y="24511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5" name="Oval 123"/>
          <p:cNvSpPr>
            <a:spLocks noChangeArrowheads="1"/>
          </p:cNvSpPr>
          <p:nvPr/>
        </p:nvSpPr>
        <p:spPr bwMode="auto">
          <a:xfrm>
            <a:off x="4229100" y="26670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6" name="AutoShape 124"/>
          <p:cNvSpPr>
            <a:spLocks noChangeArrowheads="1"/>
          </p:cNvSpPr>
          <p:nvPr/>
        </p:nvSpPr>
        <p:spPr bwMode="auto">
          <a:xfrm rot="-20952982">
            <a:off x="4352925" y="24574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7" name="Oval 125"/>
          <p:cNvSpPr>
            <a:spLocks noChangeArrowheads="1"/>
          </p:cNvSpPr>
          <p:nvPr/>
        </p:nvSpPr>
        <p:spPr bwMode="auto">
          <a:xfrm>
            <a:off x="5508625" y="26701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8" name="AutoShape 126"/>
          <p:cNvSpPr>
            <a:spLocks noChangeArrowheads="1"/>
          </p:cNvSpPr>
          <p:nvPr/>
        </p:nvSpPr>
        <p:spPr bwMode="auto">
          <a:xfrm rot="-10138121">
            <a:off x="5632450" y="24606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999" name="Oval 127"/>
          <p:cNvSpPr>
            <a:spLocks noChangeArrowheads="1"/>
          </p:cNvSpPr>
          <p:nvPr/>
        </p:nvSpPr>
        <p:spPr bwMode="auto">
          <a:xfrm>
            <a:off x="5934075" y="26670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0" name="AutoShape 128"/>
          <p:cNvSpPr>
            <a:spLocks noChangeArrowheads="1"/>
          </p:cNvSpPr>
          <p:nvPr/>
        </p:nvSpPr>
        <p:spPr bwMode="auto">
          <a:xfrm rot="-20952982">
            <a:off x="6057900" y="24574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1" name="Oval 129"/>
          <p:cNvSpPr>
            <a:spLocks noChangeArrowheads="1"/>
          </p:cNvSpPr>
          <p:nvPr/>
        </p:nvSpPr>
        <p:spPr bwMode="auto">
          <a:xfrm>
            <a:off x="6362700" y="26765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2" name="AutoShape 130"/>
          <p:cNvSpPr>
            <a:spLocks noChangeArrowheads="1"/>
          </p:cNvSpPr>
          <p:nvPr/>
        </p:nvSpPr>
        <p:spPr bwMode="auto">
          <a:xfrm rot="-10138121">
            <a:off x="6486525" y="24669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3" name="Oval 131"/>
          <p:cNvSpPr>
            <a:spLocks noChangeArrowheads="1"/>
          </p:cNvSpPr>
          <p:nvPr/>
        </p:nvSpPr>
        <p:spPr bwMode="auto">
          <a:xfrm>
            <a:off x="6788150" y="26733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4" name="AutoShape 132"/>
          <p:cNvSpPr>
            <a:spLocks noChangeArrowheads="1"/>
          </p:cNvSpPr>
          <p:nvPr/>
        </p:nvSpPr>
        <p:spPr bwMode="auto">
          <a:xfrm rot="-20952982">
            <a:off x="6911975" y="24638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5" name="Oval 133"/>
          <p:cNvSpPr>
            <a:spLocks noChangeArrowheads="1"/>
          </p:cNvSpPr>
          <p:nvPr/>
        </p:nvSpPr>
        <p:spPr bwMode="auto">
          <a:xfrm>
            <a:off x="7216775" y="26638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6" name="AutoShape 134"/>
          <p:cNvSpPr>
            <a:spLocks noChangeArrowheads="1"/>
          </p:cNvSpPr>
          <p:nvPr/>
        </p:nvSpPr>
        <p:spPr bwMode="auto">
          <a:xfrm rot="-10138121">
            <a:off x="7340600" y="24542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7" name="Oval 135"/>
          <p:cNvSpPr>
            <a:spLocks noChangeArrowheads="1"/>
          </p:cNvSpPr>
          <p:nvPr/>
        </p:nvSpPr>
        <p:spPr bwMode="auto">
          <a:xfrm>
            <a:off x="7642225" y="26606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8" name="AutoShape 136"/>
          <p:cNvSpPr>
            <a:spLocks noChangeArrowheads="1"/>
          </p:cNvSpPr>
          <p:nvPr/>
        </p:nvSpPr>
        <p:spPr bwMode="auto">
          <a:xfrm rot="-20952982">
            <a:off x="7766050" y="24511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09" name="Oval 137"/>
          <p:cNvSpPr>
            <a:spLocks noChangeArrowheads="1"/>
          </p:cNvSpPr>
          <p:nvPr/>
        </p:nvSpPr>
        <p:spPr bwMode="auto">
          <a:xfrm>
            <a:off x="8070850" y="26606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0" name="AutoShape 138"/>
          <p:cNvSpPr>
            <a:spLocks noChangeArrowheads="1"/>
          </p:cNvSpPr>
          <p:nvPr/>
        </p:nvSpPr>
        <p:spPr bwMode="auto">
          <a:xfrm rot="-10138121">
            <a:off x="8194675" y="24511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1" name="Oval 139"/>
          <p:cNvSpPr>
            <a:spLocks noChangeArrowheads="1"/>
          </p:cNvSpPr>
          <p:nvPr/>
        </p:nvSpPr>
        <p:spPr bwMode="auto">
          <a:xfrm>
            <a:off x="8496300" y="26574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2" name="AutoShape 140"/>
          <p:cNvSpPr>
            <a:spLocks noChangeArrowheads="1"/>
          </p:cNvSpPr>
          <p:nvPr/>
        </p:nvSpPr>
        <p:spPr bwMode="auto">
          <a:xfrm rot="-20952982">
            <a:off x="8620125" y="24479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3" name="Oval 141"/>
          <p:cNvSpPr>
            <a:spLocks noChangeArrowheads="1"/>
          </p:cNvSpPr>
          <p:nvPr/>
        </p:nvSpPr>
        <p:spPr bwMode="auto">
          <a:xfrm>
            <a:off x="1130300" y="49879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4" name="Oval 142"/>
          <p:cNvSpPr>
            <a:spLocks noChangeArrowheads="1"/>
          </p:cNvSpPr>
          <p:nvPr/>
        </p:nvSpPr>
        <p:spPr bwMode="auto">
          <a:xfrm>
            <a:off x="688975" y="4984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5" name="Oval 143"/>
          <p:cNvSpPr>
            <a:spLocks noChangeArrowheads="1"/>
          </p:cNvSpPr>
          <p:nvPr/>
        </p:nvSpPr>
        <p:spPr bwMode="auto">
          <a:xfrm>
            <a:off x="1577975" y="49879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6" name="Oval 144"/>
          <p:cNvSpPr>
            <a:spLocks noChangeArrowheads="1"/>
          </p:cNvSpPr>
          <p:nvPr/>
        </p:nvSpPr>
        <p:spPr bwMode="auto">
          <a:xfrm>
            <a:off x="2025650" y="49879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7" name="Oval 145"/>
          <p:cNvSpPr>
            <a:spLocks noChangeArrowheads="1"/>
          </p:cNvSpPr>
          <p:nvPr/>
        </p:nvSpPr>
        <p:spPr bwMode="auto">
          <a:xfrm>
            <a:off x="4641850" y="49942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8" name="AutoShape 146"/>
          <p:cNvSpPr>
            <a:spLocks noChangeArrowheads="1"/>
          </p:cNvSpPr>
          <p:nvPr/>
        </p:nvSpPr>
        <p:spPr bwMode="auto">
          <a:xfrm rot="-31583708">
            <a:off x="4765675" y="4784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19" name="Oval 147"/>
          <p:cNvSpPr>
            <a:spLocks noChangeArrowheads="1"/>
          </p:cNvSpPr>
          <p:nvPr/>
        </p:nvSpPr>
        <p:spPr bwMode="auto">
          <a:xfrm>
            <a:off x="3790950" y="4991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0" name="AutoShape 148"/>
          <p:cNvSpPr>
            <a:spLocks noChangeArrowheads="1"/>
          </p:cNvSpPr>
          <p:nvPr/>
        </p:nvSpPr>
        <p:spPr bwMode="auto">
          <a:xfrm rot="827388" flipV="1">
            <a:off x="3924300" y="4791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1" name="Oval 149"/>
          <p:cNvSpPr>
            <a:spLocks noChangeArrowheads="1"/>
          </p:cNvSpPr>
          <p:nvPr/>
        </p:nvSpPr>
        <p:spPr bwMode="auto">
          <a:xfrm>
            <a:off x="3343275" y="4991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2" name="AutoShape 150"/>
          <p:cNvSpPr>
            <a:spLocks noChangeArrowheads="1"/>
          </p:cNvSpPr>
          <p:nvPr/>
        </p:nvSpPr>
        <p:spPr bwMode="auto">
          <a:xfrm rot="-20786711">
            <a:off x="3467100" y="4791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3" name="Oval 151"/>
          <p:cNvSpPr>
            <a:spLocks noChangeArrowheads="1"/>
          </p:cNvSpPr>
          <p:nvPr/>
        </p:nvSpPr>
        <p:spPr bwMode="auto">
          <a:xfrm>
            <a:off x="2901950" y="49974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4" name="AutoShape 152"/>
          <p:cNvSpPr>
            <a:spLocks noChangeArrowheads="1"/>
          </p:cNvSpPr>
          <p:nvPr/>
        </p:nvSpPr>
        <p:spPr bwMode="auto">
          <a:xfrm rot="883667" flipV="1">
            <a:off x="3035300" y="47974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5" name="Oval 153"/>
          <p:cNvSpPr>
            <a:spLocks noChangeArrowheads="1"/>
          </p:cNvSpPr>
          <p:nvPr/>
        </p:nvSpPr>
        <p:spPr bwMode="auto">
          <a:xfrm>
            <a:off x="2466975" y="4991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6" name="AutoShape 154"/>
          <p:cNvSpPr>
            <a:spLocks noChangeArrowheads="1"/>
          </p:cNvSpPr>
          <p:nvPr/>
        </p:nvSpPr>
        <p:spPr bwMode="auto">
          <a:xfrm rot="-20786711">
            <a:off x="815975" y="47974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7" name="AutoShape 155"/>
          <p:cNvSpPr>
            <a:spLocks noChangeArrowheads="1"/>
          </p:cNvSpPr>
          <p:nvPr/>
        </p:nvSpPr>
        <p:spPr bwMode="auto">
          <a:xfrm rot="883667" flipV="1">
            <a:off x="2155825" y="4784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8" name="AutoShape 156"/>
          <p:cNvSpPr>
            <a:spLocks noChangeArrowheads="1"/>
          </p:cNvSpPr>
          <p:nvPr/>
        </p:nvSpPr>
        <p:spPr bwMode="auto">
          <a:xfrm rot="-20786711">
            <a:off x="2606675" y="47879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29" name="AutoShape 157"/>
          <p:cNvSpPr>
            <a:spLocks noChangeArrowheads="1"/>
          </p:cNvSpPr>
          <p:nvPr/>
        </p:nvSpPr>
        <p:spPr bwMode="auto">
          <a:xfrm rot="-20786711">
            <a:off x="1679575" y="4784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0" name="AutoShape 158"/>
          <p:cNvSpPr>
            <a:spLocks noChangeArrowheads="1"/>
          </p:cNvSpPr>
          <p:nvPr/>
        </p:nvSpPr>
        <p:spPr bwMode="auto">
          <a:xfrm rot="883667" flipV="1">
            <a:off x="1257300" y="4791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1" name="Oval 159"/>
          <p:cNvSpPr>
            <a:spLocks noChangeArrowheads="1"/>
          </p:cNvSpPr>
          <p:nvPr/>
        </p:nvSpPr>
        <p:spPr bwMode="auto">
          <a:xfrm>
            <a:off x="5067300" y="4991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2" name="AutoShape 160"/>
          <p:cNvSpPr>
            <a:spLocks noChangeArrowheads="1"/>
          </p:cNvSpPr>
          <p:nvPr/>
        </p:nvSpPr>
        <p:spPr bwMode="auto">
          <a:xfrm rot="-42398569">
            <a:off x="5191125" y="47815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3" name="Oval 161"/>
          <p:cNvSpPr>
            <a:spLocks noChangeArrowheads="1"/>
          </p:cNvSpPr>
          <p:nvPr/>
        </p:nvSpPr>
        <p:spPr bwMode="auto">
          <a:xfrm>
            <a:off x="257175" y="4981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4" name="AutoShape 162"/>
          <p:cNvSpPr>
            <a:spLocks noChangeArrowheads="1"/>
          </p:cNvSpPr>
          <p:nvPr/>
        </p:nvSpPr>
        <p:spPr bwMode="auto">
          <a:xfrm rot="-31583708">
            <a:off x="381000" y="47720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5" name="Oval 163"/>
          <p:cNvSpPr>
            <a:spLocks noChangeArrowheads="1"/>
          </p:cNvSpPr>
          <p:nvPr/>
        </p:nvSpPr>
        <p:spPr bwMode="auto">
          <a:xfrm>
            <a:off x="4216400" y="49879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6" name="AutoShape 164"/>
          <p:cNvSpPr>
            <a:spLocks noChangeArrowheads="1"/>
          </p:cNvSpPr>
          <p:nvPr/>
        </p:nvSpPr>
        <p:spPr bwMode="auto">
          <a:xfrm rot="-42398569">
            <a:off x="4340225" y="4778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7" name="Oval 165"/>
          <p:cNvSpPr>
            <a:spLocks noChangeArrowheads="1"/>
          </p:cNvSpPr>
          <p:nvPr/>
        </p:nvSpPr>
        <p:spPr bwMode="auto">
          <a:xfrm>
            <a:off x="5495925" y="4991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8" name="AutoShape 166"/>
          <p:cNvSpPr>
            <a:spLocks noChangeArrowheads="1"/>
          </p:cNvSpPr>
          <p:nvPr/>
        </p:nvSpPr>
        <p:spPr bwMode="auto">
          <a:xfrm rot="-31583708">
            <a:off x="5619750" y="47815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39" name="Oval 167"/>
          <p:cNvSpPr>
            <a:spLocks noChangeArrowheads="1"/>
          </p:cNvSpPr>
          <p:nvPr/>
        </p:nvSpPr>
        <p:spPr bwMode="auto">
          <a:xfrm>
            <a:off x="5921375" y="49879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0" name="AutoShape 168"/>
          <p:cNvSpPr>
            <a:spLocks noChangeArrowheads="1"/>
          </p:cNvSpPr>
          <p:nvPr/>
        </p:nvSpPr>
        <p:spPr bwMode="auto">
          <a:xfrm rot="-42398569">
            <a:off x="6045200" y="4778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1" name="Oval 169"/>
          <p:cNvSpPr>
            <a:spLocks noChangeArrowheads="1"/>
          </p:cNvSpPr>
          <p:nvPr/>
        </p:nvSpPr>
        <p:spPr bwMode="auto">
          <a:xfrm>
            <a:off x="6350000" y="49974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2" name="AutoShape 170"/>
          <p:cNvSpPr>
            <a:spLocks noChangeArrowheads="1"/>
          </p:cNvSpPr>
          <p:nvPr/>
        </p:nvSpPr>
        <p:spPr bwMode="auto">
          <a:xfrm rot="-31583708">
            <a:off x="6473825" y="47879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3" name="Oval 171"/>
          <p:cNvSpPr>
            <a:spLocks noChangeArrowheads="1"/>
          </p:cNvSpPr>
          <p:nvPr/>
        </p:nvSpPr>
        <p:spPr bwMode="auto">
          <a:xfrm>
            <a:off x="6775450" y="49942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4" name="AutoShape 172"/>
          <p:cNvSpPr>
            <a:spLocks noChangeArrowheads="1"/>
          </p:cNvSpPr>
          <p:nvPr/>
        </p:nvSpPr>
        <p:spPr bwMode="auto">
          <a:xfrm rot="-42398569">
            <a:off x="6899275" y="4784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5" name="Oval 173"/>
          <p:cNvSpPr>
            <a:spLocks noChangeArrowheads="1"/>
          </p:cNvSpPr>
          <p:nvPr/>
        </p:nvSpPr>
        <p:spPr bwMode="auto">
          <a:xfrm>
            <a:off x="7204075" y="4984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6" name="AutoShape 174"/>
          <p:cNvSpPr>
            <a:spLocks noChangeArrowheads="1"/>
          </p:cNvSpPr>
          <p:nvPr/>
        </p:nvSpPr>
        <p:spPr bwMode="auto">
          <a:xfrm rot="-31583708">
            <a:off x="7327900" y="477520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7" name="Oval 175"/>
          <p:cNvSpPr>
            <a:spLocks noChangeArrowheads="1"/>
          </p:cNvSpPr>
          <p:nvPr/>
        </p:nvSpPr>
        <p:spPr bwMode="auto">
          <a:xfrm>
            <a:off x="7629525" y="4981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8" name="AutoShape 176"/>
          <p:cNvSpPr>
            <a:spLocks noChangeArrowheads="1"/>
          </p:cNvSpPr>
          <p:nvPr/>
        </p:nvSpPr>
        <p:spPr bwMode="auto">
          <a:xfrm rot="-42398569">
            <a:off x="7753350" y="47720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49" name="Oval 177"/>
          <p:cNvSpPr>
            <a:spLocks noChangeArrowheads="1"/>
          </p:cNvSpPr>
          <p:nvPr/>
        </p:nvSpPr>
        <p:spPr bwMode="auto">
          <a:xfrm>
            <a:off x="8058150" y="4981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0" name="AutoShape 178"/>
          <p:cNvSpPr>
            <a:spLocks noChangeArrowheads="1"/>
          </p:cNvSpPr>
          <p:nvPr/>
        </p:nvSpPr>
        <p:spPr bwMode="auto">
          <a:xfrm rot="-31583708">
            <a:off x="8181975" y="47720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1" name="Oval 179"/>
          <p:cNvSpPr>
            <a:spLocks noChangeArrowheads="1"/>
          </p:cNvSpPr>
          <p:nvPr/>
        </p:nvSpPr>
        <p:spPr bwMode="auto">
          <a:xfrm>
            <a:off x="8483600" y="49784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2" name="AutoShape 180"/>
          <p:cNvSpPr>
            <a:spLocks noChangeArrowheads="1"/>
          </p:cNvSpPr>
          <p:nvPr/>
        </p:nvSpPr>
        <p:spPr bwMode="auto">
          <a:xfrm rot="-42398569">
            <a:off x="8607425" y="47688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3" name="Oval 181"/>
          <p:cNvSpPr>
            <a:spLocks noChangeArrowheads="1"/>
          </p:cNvSpPr>
          <p:nvPr/>
        </p:nvSpPr>
        <p:spPr bwMode="auto">
          <a:xfrm>
            <a:off x="1133475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4" name="Oval 182"/>
          <p:cNvSpPr>
            <a:spLocks noChangeArrowheads="1"/>
          </p:cNvSpPr>
          <p:nvPr/>
        </p:nvSpPr>
        <p:spPr bwMode="auto">
          <a:xfrm>
            <a:off x="692150" y="38354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5" name="Oval 183"/>
          <p:cNvSpPr>
            <a:spLocks noChangeArrowheads="1"/>
          </p:cNvSpPr>
          <p:nvPr/>
        </p:nvSpPr>
        <p:spPr bwMode="auto">
          <a:xfrm>
            <a:off x="1581150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56" name="Oval 184"/>
          <p:cNvSpPr>
            <a:spLocks noChangeArrowheads="1"/>
          </p:cNvSpPr>
          <p:nvPr/>
        </p:nvSpPr>
        <p:spPr bwMode="auto">
          <a:xfrm>
            <a:off x="2028825" y="383857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85"/>
          <p:cNvGrpSpPr>
            <a:grpSpLocks/>
          </p:cNvGrpSpPr>
          <p:nvPr/>
        </p:nvGrpSpPr>
        <p:grpSpPr bwMode="auto">
          <a:xfrm>
            <a:off x="4645025" y="3635375"/>
            <a:ext cx="381000" cy="706438"/>
            <a:chOff x="2848" y="2566"/>
            <a:chExt cx="240" cy="445"/>
          </a:xfrm>
        </p:grpSpPr>
        <p:sp>
          <p:nvSpPr>
            <p:cNvPr id="336058" name="Oval 186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59" name="AutoShape 187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6060" name="Oval 188"/>
          <p:cNvSpPr>
            <a:spLocks noChangeArrowheads="1"/>
          </p:cNvSpPr>
          <p:nvPr/>
        </p:nvSpPr>
        <p:spPr bwMode="auto">
          <a:xfrm>
            <a:off x="3794125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1" name="AutoShape 189"/>
          <p:cNvSpPr>
            <a:spLocks noChangeArrowheads="1"/>
          </p:cNvSpPr>
          <p:nvPr/>
        </p:nvSpPr>
        <p:spPr bwMode="auto">
          <a:xfrm rot="753402" flipV="1">
            <a:off x="39274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2" name="Oval 190"/>
          <p:cNvSpPr>
            <a:spLocks noChangeArrowheads="1"/>
          </p:cNvSpPr>
          <p:nvPr/>
        </p:nvSpPr>
        <p:spPr bwMode="auto">
          <a:xfrm>
            <a:off x="3346450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3" name="AutoShape 191"/>
          <p:cNvSpPr>
            <a:spLocks noChangeArrowheads="1"/>
          </p:cNvSpPr>
          <p:nvPr/>
        </p:nvSpPr>
        <p:spPr bwMode="auto">
          <a:xfrm rot="739302">
            <a:off x="34702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4" name="Oval 192"/>
          <p:cNvSpPr>
            <a:spLocks noChangeArrowheads="1"/>
          </p:cNvSpPr>
          <p:nvPr/>
        </p:nvSpPr>
        <p:spPr bwMode="auto">
          <a:xfrm>
            <a:off x="2905125" y="384810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5" name="AutoShape 193"/>
          <p:cNvSpPr>
            <a:spLocks noChangeArrowheads="1"/>
          </p:cNvSpPr>
          <p:nvPr/>
        </p:nvSpPr>
        <p:spPr bwMode="auto">
          <a:xfrm rot="809682" flipV="1">
            <a:off x="3038475" y="3648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6" name="Oval 194"/>
          <p:cNvSpPr>
            <a:spLocks noChangeArrowheads="1"/>
          </p:cNvSpPr>
          <p:nvPr/>
        </p:nvSpPr>
        <p:spPr bwMode="auto">
          <a:xfrm>
            <a:off x="2470150" y="3841750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7" name="AutoShape 195"/>
          <p:cNvSpPr>
            <a:spLocks noChangeArrowheads="1"/>
          </p:cNvSpPr>
          <p:nvPr/>
        </p:nvSpPr>
        <p:spPr bwMode="auto">
          <a:xfrm rot="739302">
            <a:off x="819150" y="36480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8" name="AutoShape 196"/>
          <p:cNvSpPr>
            <a:spLocks noChangeArrowheads="1"/>
          </p:cNvSpPr>
          <p:nvPr/>
        </p:nvSpPr>
        <p:spPr bwMode="auto">
          <a:xfrm rot="809682" flipV="1">
            <a:off x="2159000" y="3635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69" name="AutoShape 197"/>
          <p:cNvSpPr>
            <a:spLocks noChangeArrowheads="1"/>
          </p:cNvSpPr>
          <p:nvPr/>
        </p:nvSpPr>
        <p:spPr bwMode="auto">
          <a:xfrm rot="739302">
            <a:off x="2609850" y="3638550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70" name="AutoShape 198"/>
          <p:cNvSpPr>
            <a:spLocks noChangeArrowheads="1"/>
          </p:cNvSpPr>
          <p:nvPr/>
        </p:nvSpPr>
        <p:spPr bwMode="auto">
          <a:xfrm rot="739302">
            <a:off x="1682750" y="36353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71" name="AutoShape 199"/>
          <p:cNvSpPr>
            <a:spLocks noChangeArrowheads="1"/>
          </p:cNvSpPr>
          <p:nvPr/>
        </p:nvSpPr>
        <p:spPr bwMode="auto">
          <a:xfrm rot="809682" flipV="1">
            <a:off x="1260475" y="364172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00"/>
          <p:cNvGrpSpPr>
            <a:grpSpLocks/>
          </p:cNvGrpSpPr>
          <p:nvPr/>
        </p:nvGrpSpPr>
        <p:grpSpPr bwMode="auto">
          <a:xfrm>
            <a:off x="5070475" y="3632200"/>
            <a:ext cx="381000" cy="706438"/>
            <a:chOff x="3116" y="2570"/>
            <a:chExt cx="240" cy="445"/>
          </a:xfrm>
        </p:grpSpPr>
        <p:sp>
          <p:nvSpPr>
            <p:cNvPr id="336073" name="Oval 201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74" name="AutoShape 202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6075" name="Oval 203"/>
          <p:cNvSpPr>
            <a:spLocks noChangeArrowheads="1"/>
          </p:cNvSpPr>
          <p:nvPr/>
        </p:nvSpPr>
        <p:spPr bwMode="auto">
          <a:xfrm>
            <a:off x="260350" y="3832225"/>
            <a:ext cx="381000" cy="37147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076" name="AutoShape 204"/>
          <p:cNvSpPr>
            <a:spLocks noChangeArrowheads="1"/>
          </p:cNvSpPr>
          <p:nvPr/>
        </p:nvSpPr>
        <p:spPr bwMode="auto">
          <a:xfrm rot="-10057696">
            <a:off x="384175" y="3622675"/>
            <a:ext cx="142875" cy="706438"/>
          </a:xfrm>
          <a:prstGeom prst="upArrow">
            <a:avLst>
              <a:gd name="adj1" fmla="val 50000"/>
              <a:gd name="adj2" fmla="val 1236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205"/>
          <p:cNvGrpSpPr>
            <a:grpSpLocks/>
          </p:cNvGrpSpPr>
          <p:nvPr/>
        </p:nvGrpSpPr>
        <p:grpSpPr bwMode="auto">
          <a:xfrm>
            <a:off x="4219575" y="3629025"/>
            <a:ext cx="381000" cy="706438"/>
            <a:chOff x="2580" y="2562"/>
            <a:chExt cx="240" cy="445"/>
          </a:xfrm>
        </p:grpSpPr>
        <p:sp>
          <p:nvSpPr>
            <p:cNvPr id="336078" name="Oval 206"/>
            <p:cNvSpPr>
              <a:spLocks noChangeArrowheads="1"/>
            </p:cNvSpPr>
            <p:nvPr/>
          </p:nvSpPr>
          <p:spPr bwMode="auto">
            <a:xfrm>
              <a:off x="2580" y="2694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79" name="AutoShape 207"/>
            <p:cNvSpPr>
              <a:spLocks noChangeArrowheads="1"/>
            </p:cNvSpPr>
            <p:nvPr/>
          </p:nvSpPr>
          <p:spPr bwMode="auto">
            <a:xfrm rot="-20872557">
              <a:off x="2658" y="2562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08"/>
          <p:cNvGrpSpPr>
            <a:grpSpLocks/>
          </p:cNvGrpSpPr>
          <p:nvPr/>
        </p:nvGrpSpPr>
        <p:grpSpPr bwMode="auto">
          <a:xfrm>
            <a:off x="5499100" y="3632200"/>
            <a:ext cx="381000" cy="706438"/>
            <a:chOff x="2848" y="2566"/>
            <a:chExt cx="240" cy="445"/>
          </a:xfrm>
        </p:grpSpPr>
        <p:sp>
          <p:nvSpPr>
            <p:cNvPr id="336081" name="Oval 209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82" name="AutoShape 210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11"/>
          <p:cNvGrpSpPr>
            <a:grpSpLocks/>
          </p:cNvGrpSpPr>
          <p:nvPr/>
        </p:nvGrpSpPr>
        <p:grpSpPr bwMode="auto">
          <a:xfrm>
            <a:off x="5924550" y="3629025"/>
            <a:ext cx="381000" cy="706438"/>
            <a:chOff x="3116" y="2570"/>
            <a:chExt cx="240" cy="445"/>
          </a:xfrm>
        </p:grpSpPr>
        <p:sp>
          <p:nvSpPr>
            <p:cNvPr id="336084" name="Oval 212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85" name="AutoShape 213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214"/>
          <p:cNvGrpSpPr>
            <a:grpSpLocks/>
          </p:cNvGrpSpPr>
          <p:nvPr/>
        </p:nvGrpSpPr>
        <p:grpSpPr bwMode="auto">
          <a:xfrm>
            <a:off x="6353175" y="3638550"/>
            <a:ext cx="381000" cy="706438"/>
            <a:chOff x="2848" y="2566"/>
            <a:chExt cx="240" cy="445"/>
          </a:xfrm>
        </p:grpSpPr>
        <p:sp>
          <p:nvSpPr>
            <p:cNvPr id="336087" name="Oval 215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88" name="AutoShape 216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217"/>
          <p:cNvGrpSpPr>
            <a:grpSpLocks/>
          </p:cNvGrpSpPr>
          <p:nvPr/>
        </p:nvGrpSpPr>
        <p:grpSpPr bwMode="auto">
          <a:xfrm>
            <a:off x="6778625" y="3635375"/>
            <a:ext cx="381000" cy="706438"/>
            <a:chOff x="3116" y="2570"/>
            <a:chExt cx="240" cy="445"/>
          </a:xfrm>
        </p:grpSpPr>
        <p:sp>
          <p:nvSpPr>
            <p:cNvPr id="336090" name="Oval 218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91" name="AutoShape 219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220"/>
          <p:cNvGrpSpPr>
            <a:grpSpLocks/>
          </p:cNvGrpSpPr>
          <p:nvPr/>
        </p:nvGrpSpPr>
        <p:grpSpPr bwMode="auto">
          <a:xfrm>
            <a:off x="7207250" y="3625850"/>
            <a:ext cx="381000" cy="706438"/>
            <a:chOff x="2848" y="2566"/>
            <a:chExt cx="240" cy="445"/>
          </a:xfrm>
        </p:grpSpPr>
        <p:sp>
          <p:nvSpPr>
            <p:cNvPr id="336093" name="Oval 221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94" name="AutoShape 222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223"/>
          <p:cNvGrpSpPr>
            <a:grpSpLocks/>
          </p:cNvGrpSpPr>
          <p:nvPr/>
        </p:nvGrpSpPr>
        <p:grpSpPr bwMode="auto">
          <a:xfrm>
            <a:off x="7632700" y="3622675"/>
            <a:ext cx="381000" cy="706438"/>
            <a:chOff x="3116" y="2570"/>
            <a:chExt cx="240" cy="445"/>
          </a:xfrm>
        </p:grpSpPr>
        <p:sp>
          <p:nvSpPr>
            <p:cNvPr id="336096" name="Oval 224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097" name="AutoShape 225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226"/>
          <p:cNvGrpSpPr>
            <a:grpSpLocks/>
          </p:cNvGrpSpPr>
          <p:nvPr/>
        </p:nvGrpSpPr>
        <p:grpSpPr bwMode="auto">
          <a:xfrm>
            <a:off x="8061325" y="3622675"/>
            <a:ext cx="381000" cy="706438"/>
            <a:chOff x="2848" y="2566"/>
            <a:chExt cx="240" cy="445"/>
          </a:xfrm>
        </p:grpSpPr>
        <p:sp>
          <p:nvSpPr>
            <p:cNvPr id="336099" name="Oval 227"/>
            <p:cNvSpPr>
              <a:spLocks noChangeArrowheads="1"/>
            </p:cNvSpPr>
            <p:nvPr/>
          </p:nvSpPr>
          <p:spPr bwMode="auto">
            <a:xfrm>
              <a:off x="2848" y="2698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100" name="AutoShape 228"/>
            <p:cNvSpPr>
              <a:spLocks noChangeArrowheads="1"/>
            </p:cNvSpPr>
            <p:nvPr/>
          </p:nvSpPr>
          <p:spPr bwMode="auto">
            <a:xfrm rot="-10057696">
              <a:off x="2926" y="2566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229"/>
          <p:cNvGrpSpPr>
            <a:grpSpLocks/>
          </p:cNvGrpSpPr>
          <p:nvPr/>
        </p:nvGrpSpPr>
        <p:grpSpPr bwMode="auto">
          <a:xfrm>
            <a:off x="8486775" y="3619500"/>
            <a:ext cx="381000" cy="706438"/>
            <a:chOff x="3116" y="2570"/>
            <a:chExt cx="240" cy="445"/>
          </a:xfrm>
        </p:grpSpPr>
        <p:sp>
          <p:nvSpPr>
            <p:cNvPr id="336102" name="Oval 230"/>
            <p:cNvSpPr>
              <a:spLocks noChangeArrowheads="1"/>
            </p:cNvSpPr>
            <p:nvPr/>
          </p:nvSpPr>
          <p:spPr bwMode="auto">
            <a:xfrm>
              <a:off x="3116" y="2702"/>
              <a:ext cx="24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103" name="AutoShape 231"/>
            <p:cNvSpPr>
              <a:spLocks noChangeArrowheads="1"/>
            </p:cNvSpPr>
            <p:nvPr/>
          </p:nvSpPr>
          <p:spPr bwMode="auto">
            <a:xfrm rot="-20872557">
              <a:off x="3194" y="2570"/>
              <a:ext cx="90" cy="445"/>
            </a:xfrm>
            <a:prstGeom prst="upArrow">
              <a:avLst>
                <a:gd name="adj1" fmla="val 50000"/>
                <a:gd name="adj2" fmla="val 123611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6104" name="Oval 232"/>
          <p:cNvSpPr>
            <a:spLocks noChangeArrowheads="1"/>
          </p:cNvSpPr>
          <p:nvPr/>
        </p:nvSpPr>
        <p:spPr bwMode="auto">
          <a:xfrm>
            <a:off x="3609975" y="3409950"/>
            <a:ext cx="120015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105" name="Oval 233"/>
          <p:cNvSpPr>
            <a:spLocks noChangeArrowheads="1"/>
          </p:cNvSpPr>
          <p:nvPr/>
        </p:nvSpPr>
        <p:spPr bwMode="auto">
          <a:xfrm>
            <a:off x="3797300" y="3406775"/>
            <a:ext cx="120015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110" name="Text Box 238"/>
          <p:cNvSpPr txBox="1">
            <a:spLocks noChangeArrowheads="1"/>
          </p:cNvSpPr>
          <p:nvPr/>
        </p:nvSpPr>
        <p:spPr bwMode="auto">
          <a:xfrm>
            <a:off x="395288" y="5589588"/>
            <a:ext cx="8137525" cy="57943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3200"/>
              <a:t>Energy increases with spin-charge separation</a:t>
            </a:r>
            <a:endParaRPr lang="fr-FR" sz="3200"/>
          </a:p>
        </p:txBody>
      </p:sp>
      <p:sp>
        <p:nvSpPr>
          <p:cNvPr id="336111" name="Text Box 239"/>
          <p:cNvSpPr txBox="1">
            <a:spLocks noChangeArrowheads="1"/>
          </p:cNvSpPr>
          <p:nvPr/>
        </p:nvSpPr>
        <p:spPr bwMode="auto">
          <a:xfrm>
            <a:off x="395288" y="6278563"/>
            <a:ext cx="8137525" cy="57943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3200"/>
              <a:t>Confinement of spin-charge: « quasiparticle »</a:t>
            </a:r>
            <a:endParaRPr lang="fr-FR" sz="3200"/>
          </a:p>
        </p:txBody>
      </p:sp>
    </p:spTree>
    <p:extLst>
      <p:ext uri="{BB962C8B-B14F-4D97-AF65-F5344CB8AC3E}">
        <p14:creationId xmlns:p14="http://schemas.microsoft.com/office/powerpoint/2010/main" val="3568571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1.11111E-6 L -0.34167 0.00139 " pathEditMode="relative" rAng="0" ptsTypes="AA">
                                      <p:cBhvr>
                                        <p:cTn id="19" dur="10200" fill="hold"/>
                                        <p:tgtEl>
                                          <p:spTgt spid="336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700" fill="hold"/>
                                        <p:tgtEl>
                                          <p:spTgt spid="336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22" dur="1700" fill="hold"/>
                                        <p:tgtEl>
                                          <p:spTgt spid="336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700" fill="hold"/>
                                        <p:tgtEl>
                                          <p:spTgt spid="3360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0800000">
                                      <p:cBhvr>
                                        <p:cTn id="25" dur="1600" fill="hold"/>
                                        <p:tgtEl>
                                          <p:spTgt spid="336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700" fill="hold"/>
                                        <p:tgtEl>
                                          <p:spTgt spid="336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1700" fill="hold"/>
                                        <p:tgtEl>
                                          <p:spTgt spid="336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700" fill="hold"/>
                                        <p:tgtEl>
                                          <p:spTgt spid="336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0800000">
                                      <p:cBhvr>
                                        <p:cTn id="34" dur="1700" fill="hold"/>
                                        <p:tgtEl>
                                          <p:spTgt spid="336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700" fill="hold"/>
                                        <p:tgtEl>
                                          <p:spTgt spid="336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40" dur="1700" fill="hold"/>
                                        <p:tgtEl>
                                          <p:spTgt spid="336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700" fill="hold"/>
                                        <p:tgtEl>
                                          <p:spTgt spid="336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0800000">
                                      <p:cBhvr>
                                        <p:cTn id="43" dur="1700" fill="hold"/>
                                        <p:tgtEl>
                                          <p:spTgt spid="336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700" fill="hold"/>
                                        <p:tgtEl>
                                          <p:spTgt spid="336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1700" fill="hold"/>
                                        <p:tgtEl>
                                          <p:spTgt spid="336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700" fill="hold"/>
                                        <p:tgtEl>
                                          <p:spTgt spid="3360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10800000">
                                      <p:cBhvr>
                                        <p:cTn id="52" dur="1700" fill="hold"/>
                                        <p:tgtEl>
                                          <p:spTgt spid="336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700" fill="hold"/>
                                        <p:tgtEl>
                                          <p:spTgt spid="336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58" dur="1700" fill="hold"/>
                                        <p:tgtEl>
                                          <p:spTgt spid="336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700" fill="hold"/>
                                        <p:tgtEl>
                                          <p:spTgt spid="3360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0800000">
                                      <p:cBhvr>
                                        <p:cTn id="61" dur="1700" fill="hold"/>
                                        <p:tgtEl>
                                          <p:spTgt spid="336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35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700" fill="hold"/>
                                        <p:tgtEl>
                                          <p:spTgt spid="336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1700" fill="hold"/>
                                        <p:tgtEl>
                                          <p:spTgt spid="336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700" fill="hold"/>
                                        <p:tgtEl>
                                          <p:spTgt spid="3360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10800000">
                                      <p:cBhvr>
                                        <p:cTn id="70" dur="1700" fill="hold"/>
                                        <p:tgtEl>
                                          <p:spTgt spid="336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3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700" fill="hold"/>
                                        <p:tgtEl>
                                          <p:spTgt spid="336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76" dur="1700" fill="hold"/>
                                        <p:tgtEl>
                                          <p:spTgt spid="336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700" fill="hold"/>
                                        <p:tgtEl>
                                          <p:spTgt spid="3360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8" presetClass="emph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10800000">
                                      <p:cBhvr>
                                        <p:cTn id="79" dur="1700" fill="hold"/>
                                        <p:tgtEl>
                                          <p:spTgt spid="336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10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3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33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0139 L 0.42291 -0.00139 " pathEditMode="relative" rAng="0" ptsTypes="AA">
                                      <p:cBhvr>
                                        <p:cTn id="94" dur="14500" fill="hold"/>
                                        <p:tgtEl>
                                          <p:spTgt spid="336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33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5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3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89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35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5" presetClass="path" presetSubtype="0" accel="50000" decel="5000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33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5" presetClass="path" presetSubtype="0" accel="50000" decel="5000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Motion origin="layout" path="M 0.00035 0.00046 L -0.04652 0.00046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9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33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5" presetClass="path" presetSubtype="0" accel="50000" decel="50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2.22222E-6 0.00139 L -0.04584 0.00139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335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33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36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36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 animBg="1"/>
      <p:bldP spid="335875" grpId="0" animBg="1"/>
      <p:bldP spid="335876" grpId="0" animBg="1"/>
      <p:bldP spid="335877" grpId="0" animBg="1"/>
      <p:bldP spid="335878" grpId="0" animBg="1"/>
      <p:bldP spid="335879" grpId="0" animBg="1"/>
      <p:bldP spid="335880" grpId="0" animBg="1"/>
      <p:bldP spid="335881" grpId="0" animBg="1"/>
      <p:bldP spid="335882" grpId="0" animBg="1"/>
      <p:bldP spid="335883" grpId="0" animBg="1"/>
      <p:bldP spid="335884" grpId="0" animBg="1"/>
      <p:bldP spid="335885" grpId="0" animBg="1"/>
      <p:bldP spid="335886" grpId="0" animBg="1"/>
      <p:bldP spid="335887" grpId="0" animBg="1"/>
      <p:bldP spid="335888" grpId="0" animBg="1"/>
      <p:bldP spid="335889" grpId="0" animBg="1"/>
      <p:bldP spid="335890" grpId="0"/>
      <p:bldP spid="335892" grpId="0"/>
      <p:bldP spid="336061" grpId="0" animBg="1"/>
      <p:bldP spid="336063" grpId="0" animBg="1"/>
      <p:bldP spid="336065" grpId="0" animBg="1"/>
      <p:bldP spid="336068" grpId="0" animBg="1"/>
      <p:bldP spid="336069" grpId="0" animBg="1"/>
      <p:bldP spid="336070" grpId="0" animBg="1"/>
      <p:bldP spid="336071" grpId="0" animBg="1"/>
      <p:bldP spid="336104" grpId="0" animBg="1"/>
      <p:bldP spid="336104" grpId="1" animBg="1"/>
      <p:bldP spid="336105" grpId="0" animBg="1"/>
      <p:bldP spid="336105" grpId="1" animBg="1"/>
      <p:bldP spid="336110" grpId="0"/>
      <p:bldP spid="3361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034" y="1610130"/>
            <a:ext cx="4477930" cy="3564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15" y="3785207"/>
            <a:ext cx="7860567" cy="29253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198" y="74249"/>
            <a:ext cx="8229600" cy="1143000"/>
          </a:xfrm>
        </p:spPr>
        <p:txBody>
          <a:bodyPr/>
          <a:lstStyle/>
          <a:p>
            <a:r>
              <a:rPr lang="en-US" dirty="0"/>
              <a:t>Confinement of </a:t>
            </a:r>
            <a:r>
              <a:rPr lang="en-US" dirty="0" err="1"/>
              <a:t>spinons</a:t>
            </a:r>
            <a:r>
              <a:rPr lang="en-US" dirty="0"/>
              <a:t> </a:t>
            </a:r>
            <a:r>
              <a:rPr lang="en-US" dirty="0" err="1"/>
              <a:t>BaCoVO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E80B1-0D35-4B1E-B549-2B8FE458A02C}"/>
              </a:ext>
            </a:extLst>
          </p:cNvPr>
          <p:cNvSpPr txBox="1"/>
          <p:nvPr/>
        </p:nvSpPr>
        <p:spPr>
          <a:xfrm>
            <a:off x="651079" y="998730"/>
            <a:ext cx="72458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CH" sz="1800" dirty="0"/>
              <a:t>Q. Faure, S. Takayoshi, et al. Nat. Phys 14, 716 (2018)</a:t>
            </a:r>
          </a:p>
        </p:txBody>
      </p:sp>
    </p:spTree>
    <p:extLst>
      <p:ext uri="{BB962C8B-B14F-4D97-AF65-F5344CB8AC3E}">
        <p14:creationId xmlns:p14="http://schemas.microsoft.com/office/powerpoint/2010/main" val="374655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872" y="188640"/>
            <a:ext cx="8229600" cy="1143000"/>
          </a:xfrm>
        </p:spPr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04800" y="1517649"/>
            <a:ext cx="8489950" cy="200136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Good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theoretical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methods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to deal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with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the case of a ``simple’’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equilibrium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1d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systems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analytics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numerics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 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6161" y="3428999"/>
            <a:ext cx="8489950" cy="193521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Stepping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stone to go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beyond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many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exciting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questions and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problems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(out of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equilibrium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disorder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many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chains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etc.) 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67522" y="5364214"/>
            <a:ext cx="8489950" cy="9779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Controled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experimental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realizations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in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condensed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matter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cold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atoms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41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0141E-0827-497F-AE6F-DA6379A7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r>
              <a:rPr lang="en-US" dirty="0"/>
              <a:t>Effect of lattices:</a:t>
            </a:r>
            <a:br>
              <a:rPr lang="en-US" dirty="0"/>
            </a:br>
            <a:r>
              <a:rPr lang="en-US" dirty="0"/>
              <a:t>Mott transition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7841565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0141E-0827-497F-AE6F-DA6379A7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r>
              <a:rPr lang="en-US" dirty="0"/>
              <a:t>Mott transition</a:t>
            </a:r>
            <a:endParaRPr lang="en-CH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38F48-7588-4AA4-9C94-72ED8A6DD627}"/>
              </a:ext>
            </a:extLst>
          </p:cNvPr>
          <p:cNvSpPr/>
          <p:nvPr/>
        </p:nvSpPr>
        <p:spPr>
          <a:xfrm>
            <a:off x="838200" y="2273300"/>
            <a:ext cx="355600" cy="1911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E3A1A85-C629-4300-A1A3-C75A488A1B08}"/>
              </a:ext>
            </a:extLst>
          </p:cNvPr>
          <p:cNvCxnSpPr/>
          <p:nvPr/>
        </p:nvCxnSpPr>
        <p:spPr>
          <a:xfrm rot="16200000" flipV="1">
            <a:off x="-184150" y="2984500"/>
            <a:ext cx="24003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5ED951-B7FB-4817-ADB5-696E9A11122C}"/>
              </a:ext>
            </a:extLst>
          </p:cNvPr>
          <p:cNvCxnSpPr/>
          <p:nvPr/>
        </p:nvCxnSpPr>
        <p:spPr>
          <a:xfrm>
            <a:off x="1016000" y="4186238"/>
            <a:ext cx="315595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34DCD75-D960-4E59-9D0D-D00A7FF34356}"/>
              </a:ext>
            </a:extLst>
          </p:cNvPr>
          <p:cNvSpPr txBox="1"/>
          <p:nvPr/>
        </p:nvSpPr>
        <p:spPr>
          <a:xfrm>
            <a:off x="1282700" y="1873250"/>
            <a:ext cx="97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5BA8EA-88A1-43D8-9FE5-13119685B1E7}"/>
              </a:ext>
            </a:extLst>
          </p:cNvPr>
          <p:cNvSpPr txBox="1"/>
          <p:nvPr/>
        </p:nvSpPr>
        <p:spPr>
          <a:xfrm>
            <a:off x="4349750" y="3606800"/>
            <a:ext cx="168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Symbol" panose="05050102010706020507" pitchFamily="18" charset="2"/>
              </a:rPr>
              <a:t>d</a:t>
            </a:r>
            <a:r>
              <a:rPr lang="en-US" sz="3600" dirty="0"/>
              <a:t> = n-1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A9C6BB-7AC1-4827-B3DD-AD0227B8175D}"/>
              </a:ext>
            </a:extLst>
          </p:cNvPr>
          <p:cNvSpPr txBox="1">
            <a:spLocks/>
          </p:cNvSpPr>
          <p:nvPr/>
        </p:nvSpPr>
        <p:spPr>
          <a:xfrm>
            <a:off x="349250" y="4495800"/>
            <a:ext cx="8229600" cy="6731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/>
              <a:t>Mott insulator (n=1)</a:t>
            </a:r>
            <a:endParaRPr lang="en-US" kern="0" dirty="0"/>
          </a:p>
        </p:txBody>
      </p:sp>
      <p:pic>
        <p:nvPicPr>
          <p:cNvPr id="9" name="Picture 4" descr="http://www.nanotech-now.com/news_images/31576.gif">
            <a:extLst>
              <a:ext uri="{FF2B5EF4-FFF2-40B4-BE49-F238E27FC236}">
                <a16:creationId xmlns:a16="http://schemas.microsoft.com/office/drawing/2014/main" id="{46FD6495-3754-48B0-BB42-E974B0C03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0050" y="1295400"/>
            <a:ext cx="2133600" cy="3200402"/>
          </a:xfrm>
          <a:prstGeom prst="rect">
            <a:avLst/>
          </a:prstGeom>
          <a:noFill/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474BFF-0484-418B-8CD9-B257631D5ECA}"/>
              </a:ext>
            </a:extLst>
          </p:cNvPr>
          <p:cNvSpPr txBox="1">
            <a:spLocks/>
          </p:cNvSpPr>
          <p:nvPr/>
        </p:nvSpPr>
        <p:spPr bwMode="auto">
          <a:xfrm>
            <a:off x="349250" y="5162550"/>
            <a:ext cx="82296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 &lt; T_N : antiferromagnetic phase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BC5B23-9F63-4A96-8F05-A45F9ABE5759}"/>
              </a:ext>
            </a:extLst>
          </p:cNvPr>
          <p:cNvSpPr txBox="1"/>
          <p:nvPr/>
        </p:nvSpPr>
        <p:spPr>
          <a:xfrm>
            <a:off x="2127250" y="2006600"/>
            <a:ext cx="622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679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build="p"/>
      <p:bldP spid="8" grpId="1" build="p"/>
      <p:bldP spid="10" grpId="0"/>
      <p:bldP spid="10" grpId="1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545" y="13939"/>
            <a:ext cx="8229600" cy="1143000"/>
          </a:xfrm>
        </p:spPr>
        <p:txBody>
          <a:bodyPr/>
          <a:lstStyle/>
          <a:p>
            <a:r>
              <a:rPr lang="fr-CH" dirty="0" err="1"/>
              <a:t>Periodic</a:t>
            </a:r>
            <a:r>
              <a:rPr lang="fr-CH" dirty="0"/>
              <a:t> </a:t>
            </a:r>
            <a:r>
              <a:rPr lang="fr-CH" dirty="0" err="1"/>
              <a:t>lattice</a:t>
            </a:r>
            <a:endParaRPr lang="fr-FR" dirty="0"/>
          </a:p>
        </p:txBody>
      </p:sp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313765"/>
            <a:ext cx="4465638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5949" name="Text Box 13"/>
          <p:cNvSpPr txBox="1">
            <a:spLocks noChangeArrowheads="1"/>
          </p:cNvSpPr>
          <p:nvPr/>
        </p:nvSpPr>
        <p:spPr bwMode="auto">
          <a:xfrm>
            <a:off x="0" y="3213100"/>
            <a:ext cx="6300788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CH" dirty="0"/>
              <a:t> </a:t>
            </a:r>
            <a:r>
              <a:rPr lang="fr-CH" sz="3600" dirty="0" err="1"/>
              <a:t>Incommensurate</a:t>
            </a:r>
            <a:r>
              <a:rPr lang="fr-CH" sz="3600" dirty="0"/>
              <a:t>: Q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</a:t>
            </a:r>
            <a:r>
              <a:rPr lang="fr-CH" sz="3600" dirty="0"/>
              <a:t> 2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</a:t>
            </a:r>
            <a:r>
              <a:rPr lang="fr-CH" sz="3600" dirty="0"/>
              <a:t>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</a:t>
            </a:r>
            <a:r>
              <a:rPr lang="fr-CH" sz="3600" baseline="-25000" dirty="0">
                <a:sym typeface="Symbol" pitchFamily="18" charset="2"/>
              </a:rPr>
              <a:t>0</a:t>
            </a:r>
            <a:endParaRPr lang="fr-FR" sz="3600" baseline="-25000" dirty="0"/>
          </a:p>
        </p:txBody>
      </p:sp>
      <p:sp>
        <p:nvSpPr>
          <p:cNvPr id="295950" name="Text Box 14"/>
          <p:cNvSpPr txBox="1">
            <a:spLocks noChangeArrowheads="1"/>
          </p:cNvSpPr>
          <p:nvPr/>
        </p:nvSpPr>
        <p:spPr bwMode="auto">
          <a:xfrm>
            <a:off x="0" y="5157788"/>
            <a:ext cx="6300788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CH" dirty="0"/>
              <a:t> </a:t>
            </a:r>
            <a:r>
              <a:rPr lang="fr-CH" sz="3600" dirty="0" err="1"/>
              <a:t>Commensutate</a:t>
            </a:r>
            <a:r>
              <a:rPr lang="fr-CH" sz="3600" dirty="0"/>
              <a:t>: Q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=</a:t>
            </a:r>
            <a:r>
              <a:rPr lang="fr-CH" sz="3600" dirty="0"/>
              <a:t> 2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</a:t>
            </a:r>
            <a:r>
              <a:rPr lang="fr-CH" sz="3600" dirty="0"/>
              <a:t> </a:t>
            </a:r>
            <a:r>
              <a:rPr lang="fr-CH" sz="3600" dirty="0">
                <a:latin typeface="Symbol" pitchFamily="18" charset="2"/>
                <a:sym typeface="Symbol" pitchFamily="18" charset="2"/>
              </a:rPr>
              <a:t></a:t>
            </a:r>
            <a:r>
              <a:rPr lang="fr-CH" sz="3600" baseline="-25000" dirty="0">
                <a:sym typeface="Symbol" pitchFamily="18" charset="2"/>
              </a:rPr>
              <a:t>0</a:t>
            </a:r>
            <a:endParaRPr lang="fr-FR" sz="3600" baseline="-25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31539" y="4059069"/>
          <a:ext cx="5175575" cy="948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3880" imgH="279360" progId="Equation.DSMT4">
                  <p:embed/>
                </p:oleObj>
              </mc:Choice>
              <mc:Fallback>
                <p:oleObj name="Equation" r:id="rId4" imgW="1523880" imgH="27936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1539" y="4059069"/>
                        <a:ext cx="5175575" cy="9488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16000" y="5807075"/>
          <a:ext cx="4268788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57120" imgH="279360" progId="Equation.DSMT4">
                  <p:embed/>
                </p:oleObj>
              </mc:Choice>
              <mc:Fallback>
                <p:oleObj name="Equation" r:id="rId6" imgW="1257120" imgH="279360" progId="Equation.DSMT4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5807075"/>
                        <a:ext cx="4268788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4120" imgH="177480" progId="Equation.DSMT4">
                  <p:embed/>
                </p:oleObj>
              </mc:Choice>
              <mc:Fallback>
                <p:oleObj name="Equation" r:id="rId8" imgW="114120" imgH="17748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887034" y="1497140"/>
          <a:ext cx="3813627" cy="699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3880" imgH="279360" progId="Equation.DSMT4">
                  <p:embed/>
                </p:oleObj>
              </mc:Choice>
              <mc:Fallback>
                <p:oleObj name="Equation" r:id="rId10" imgW="1523880" imgH="2793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87034" y="1497140"/>
                        <a:ext cx="3813627" cy="6991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896925" y="2604707"/>
          <a:ext cx="51181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44440" imgH="279360" progId="Equation.DSMT4">
                  <p:embed/>
                </p:oleObj>
              </mc:Choice>
              <mc:Fallback>
                <p:oleObj name="Equation" r:id="rId12" imgW="2044440" imgH="27936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925" y="2604707"/>
                        <a:ext cx="51181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93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5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9" grpId="0"/>
      <p:bldP spid="29595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Competition</a:t>
            </a:r>
            <a:endParaRPr lang="fr-FR" dirty="0"/>
          </a:p>
        </p:txBody>
      </p:sp>
      <p:graphicFrame>
        <p:nvGraphicFramePr>
          <p:cNvPr id="146439" name="Object 7"/>
          <p:cNvGraphicFramePr>
            <a:graphicFrameLocks noChangeAspect="1"/>
          </p:cNvGraphicFramePr>
          <p:nvPr/>
        </p:nvGraphicFramePr>
        <p:xfrm>
          <a:off x="457200" y="1412875"/>
          <a:ext cx="8424863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77960" imgH="393480" progId="Equation.DSMT4">
                  <p:embed/>
                </p:oleObj>
              </mc:Choice>
              <mc:Fallback>
                <p:oleObj name="Equation" r:id="rId3" imgW="2577960" imgH="393480" progId="Equation.DSMT4">
                  <p:embed/>
                  <p:pic>
                    <p:nvPicPr>
                      <p:cNvPr id="1464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12875"/>
                        <a:ext cx="8424863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644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860800"/>
            <a:ext cx="4392613" cy="276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5306456" y="3486211"/>
            <a:ext cx="3715861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3600" dirty="0" err="1"/>
              <a:t>Beresinskii-Kosterlitz-Thouless</a:t>
            </a:r>
            <a:r>
              <a:rPr lang="fr-CH" sz="3600" dirty="0"/>
              <a:t> transition at K=2</a:t>
            </a:r>
            <a:endParaRPr lang="fr-FR" sz="3600" dirty="0"/>
          </a:p>
        </p:txBody>
      </p:sp>
      <p:sp>
        <p:nvSpPr>
          <p:cNvPr id="146446" name="Text Box 14"/>
          <p:cNvSpPr txBox="1">
            <a:spLocks noChangeArrowheads="1"/>
          </p:cNvSpPr>
          <p:nvPr/>
        </p:nvSpPr>
        <p:spPr bwMode="auto">
          <a:xfrm>
            <a:off x="5508623" y="5532380"/>
            <a:ext cx="3311525" cy="132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4000" dirty="0"/>
              <a:t>String </a:t>
            </a:r>
            <a:r>
              <a:rPr lang="fr-CH" sz="4000" dirty="0" err="1"/>
              <a:t>order</a:t>
            </a:r>
            <a:r>
              <a:rPr lang="fr-CH" sz="4000" dirty="0"/>
              <a:t> </a:t>
            </a:r>
            <a:br>
              <a:rPr lang="fr-CH" sz="4000" dirty="0"/>
            </a:br>
            <a:r>
              <a:rPr lang="fr-CH" sz="4000" dirty="0" err="1"/>
              <a:t>parameter</a:t>
            </a:r>
            <a:endParaRPr lang="fr-FR" sz="4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618741"/>
              </p:ext>
            </p:extLst>
          </p:nvPr>
        </p:nvGraphicFramePr>
        <p:xfrm>
          <a:off x="412750" y="2708275"/>
          <a:ext cx="5729288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15840" imgH="279360" progId="Equation.DSMT4">
                  <p:embed/>
                </p:oleObj>
              </mc:Choice>
              <mc:Fallback>
                <p:oleObj name="Equation" r:id="rId6" imgW="1815840" imgH="27936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2750" y="2708275"/>
                        <a:ext cx="5729288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253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3" grpId="0"/>
      <p:bldP spid="14644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BKT transition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31857" y="2576815"/>
            <a:ext cx="8480285" cy="106371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BKT: remarkable </a:t>
            </a:r>
            <a:r>
              <a:rPr lang="en-US" kern="0" dirty="0" err="1"/>
              <a:t>transision</a:t>
            </a:r>
            <a:r>
              <a:rPr lang="en-US" kern="0" dirty="0"/>
              <a:t> going outside the paradigm of Landau’s phase transitions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13278" y="3640440"/>
            <a:ext cx="8229600" cy="75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A transition </a:t>
            </a:r>
            <a:r>
              <a:rPr lang="en-US" kern="0" dirty="0" err="1"/>
              <a:t>wihout</a:t>
            </a:r>
            <a:r>
              <a:rPr lang="en-US" kern="0" dirty="0"/>
              <a:t> an order parameter </a:t>
            </a:r>
            <a:endParaRPr lang="en-US" dirty="0"/>
          </a:p>
          <a:p>
            <a:endParaRPr lang="en-US" kern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524213" cy="1867161"/>
          </a:xfrm>
          <a:prstGeom prst="rect">
            <a:avLst/>
          </a:prstGeom>
        </p:spPr>
      </p:pic>
      <p:pic>
        <p:nvPicPr>
          <p:cNvPr id="8" name="Picture 2" descr="Image result for kosterlitz thoul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7778" r="70317" b="39067"/>
          <a:stretch/>
        </p:blipFill>
        <p:spPr bwMode="auto">
          <a:xfrm>
            <a:off x="7359823" y="5014950"/>
            <a:ext cx="1784177" cy="18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kosterlitz thoul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3" t="4878" r="2751" b="24248"/>
          <a:stretch/>
        </p:blipFill>
        <p:spPr bwMode="auto">
          <a:xfrm>
            <a:off x="7631427" y="60334"/>
            <a:ext cx="1493729" cy="18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10031" y="6980244"/>
            <a:ext cx="3394559" cy="2914197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13278" y="4224985"/>
            <a:ext cx="6869011" cy="56866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Topological Vortex excitations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263733" y="7720131"/>
            <a:ext cx="4958731" cy="117174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Phase transition without order parameter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820" y="4800799"/>
            <a:ext cx="2050290" cy="1760155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2006714" y="1533800"/>
          <a:ext cx="5059111" cy="815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86000" imgH="368280" progId="Equation.DSMT4">
                  <p:embed/>
                </p:oleObj>
              </mc:Choice>
              <mc:Fallback>
                <p:oleObj name="Equation" r:id="rId5" imgW="2286000" imgH="36828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6714" y="1533800"/>
                        <a:ext cx="5059111" cy="8150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961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0"/>
            <a:ext cx="8229600" cy="1143000"/>
          </a:xfrm>
        </p:spPr>
        <p:txBody>
          <a:bodyPr/>
          <a:lstStyle/>
          <a:p>
            <a:r>
              <a:rPr lang="fr-FR" dirty="0"/>
              <a:t>One dimension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specially</a:t>
            </a:r>
            <a:r>
              <a:rPr lang="fr-FR" dirty="0"/>
              <a:t> </a:t>
            </a:r>
            <a:r>
              <a:rPr lang="fr-FR" dirty="0" err="1"/>
              <a:t>interesting</a:t>
            </a:r>
            <a:endParaRPr lang="fr-FR" dirty="0"/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45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fr-FR" sz="3200" dirty="0"/>
              <a:t> </a:t>
            </a:r>
            <a:r>
              <a:rPr lang="fr-FR" sz="3600" dirty="0">
                <a:solidFill>
                  <a:srgbClr val="FF0000"/>
                </a:solidFill>
              </a:rPr>
              <a:t>No </a:t>
            </a:r>
            <a:r>
              <a:rPr lang="fr-FR" sz="3600" dirty="0" err="1">
                <a:solidFill>
                  <a:srgbClr val="FF0000"/>
                </a:solidFill>
              </a:rPr>
              <a:t>individual</a:t>
            </a:r>
            <a:r>
              <a:rPr lang="fr-FR" sz="3600" dirty="0">
                <a:solidFill>
                  <a:srgbClr val="FF0000"/>
                </a:solidFill>
              </a:rPr>
              <a:t> excitation </a:t>
            </a:r>
            <a:r>
              <a:rPr lang="fr-FR" sz="3600" dirty="0" err="1">
                <a:solidFill>
                  <a:srgbClr val="FF0000"/>
                </a:solidFill>
              </a:rPr>
              <a:t>can</a:t>
            </a:r>
            <a:r>
              <a:rPr lang="fr-FR" sz="3600" dirty="0">
                <a:solidFill>
                  <a:srgbClr val="FF0000"/>
                </a:solidFill>
              </a:rPr>
              <a:t> </a:t>
            </a:r>
            <a:r>
              <a:rPr lang="fr-FR" sz="3600" dirty="0" err="1">
                <a:solidFill>
                  <a:srgbClr val="FF0000"/>
                </a:solidFill>
              </a:rPr>
              <a:t>exist</a:t>
            </a:r>
            <a:r>
              <a:rPr lang="fr-FR" sz="3600" dirty="0">
                <a:solidFill>
                  <a:srgbClr val="FF0000"/>
                </a:solidFill>
              </a:rPr>
              <a:t> (</a:t>
            </a:r>
            <a:r>
              <a:rPr lang="fr-FR" sz="3600" dirty="0" err="1">
                <a:solidFill>
                  <a:srgbClr val="FF0000"/>
                </a:solidFill>
              </a:rPr>
              <a:t>only</a:t>
            </a:r>
            <a:r>
              <a:rPr lang="fr-FR" sz="3600" dirty="0">
                <a:solidFill>
                  <a:srgbClr val="FF0000"/>
                </a:solidFill>
              </a:rPr>
              <a:t> collective </a:t>
            </a:r>
            <a:r>
              <a:rPr lang="fr-FR" sz="3600" dirty="0" err="1">
                <a:solidFill>
                  <a:srgbClr val="FF0000"/>
                </a:solidFill>
              </a:rPr>
              <a:t>ones</a:t>
            </a:r>
            <a:r>
              <a:rPr lang="fr-FR" sz="3600" dirty="0">
                <a:solidFill>
                  <a:srgbClr val="FF0000"/>
                </a:solidFill>
              </a:rPr>
              <a:t>)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11188" y="2708275"/>
            <a:ext cx="1981200" cy="1485900"/>
            <a:chOff x="480" y="2232"/>
            <a:chExt cx="1248" cy="936"/>
          </a:xfrm>
        </p:grpSpPr>
        <p:sp>
          <p:nvSpPr>
            <p:cNvPr id="74756" name="Rectangle 4"/>
            <p:cNvSpPr>
              <a:spLocks noChangeArrowheads="1"/>
            </p:cNvSpPr>
            <p:nvPr/>
          </p:nvSpPr>
          <p:spPr bwMode="auto">
            <a:xfrm>
              <a:off x="480" y="2232"/>
              <a:ext cx="1248" cy="93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57" name="Oval 5"/>
            <p:cNvSpPr>
              <a:spLocks noChangeArrowheads="1"/>
            </p:cNvSpPr>
            <p:nvPr/>
          </p:nvSpPr>
          <p:spPr bwMode="auto">
            <a:xfrm>
              <a:off x="912" y="2908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58" name="Oval 6"/>
            <p:cNvSpPr>
              <a:spLocks noChangeArrowheads="1"/>
            </p:cNvSpPr>
            <p:nvPr/>
          </p:nvSpPr>
          <p:spPr bwMode="auto">
            <a:xfrm>
              <a:off x="672" y="2960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59" name="Oval 7"/>
            <p:cNvSpPr>
              <a:spLocks noChangeArrowheads="1"/>
            </p:cNvSpPr>
            <p:nvPr/>
          </p:nvSpPr>
          <p:spPr bwMode="auto">
            <a:xfrm>
              <a:off x="912" y="2440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0" name="Oval 8"/>
            <p:cNvSpPr>
              <a:spLocks noChangeArrowheads="1"/>
            </p:cNvSpPr>
            <p:nvPr/>
          </p:nvSpPr>
          <p:spPr bwMode="auto">
            <a:xfrm>
              <a:off x="1200" y="2908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1" name="Oval 9"/>
            <p:cNvSpPr>
              <a:spLocks noChangeArrowheads="1"/>
            </p:cNvSpPr>
            <p:nvPr/>
          </p:nvSpPr>
          <p:spPr bwMode="auto">
            <a:xfrm>
              <a:off x="1296" y="2648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2" name="Oval 10"/>
            <p:cNvSpPr>
              <a:spLocks noChangeArrowheads="1"/>
            </p:cNvSpPr>
            <p:nvPr/>
          </p:nvSpPr>
          <p:spPr bwMode="auto">
            <a:xfrm>
              <a:off x="1536" y="2336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3" name="Oval 11"/>
            <p:cNvSpPr>
              <a:spLocks noChangeArrowheads="1"/>
            </p:cNvSpPr>
            <p:nvPr/>
          </p:nvSpPr>
          <p:spPr bwMode="auto">
            <a:xfrm>
              <a:off x="1152" y="2336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4" name="Oval 12"/>
            <p:cNvSpPr>
              <a:spLocks noChangeArrowheads="1"/>
            </p:cNvSpPr>
            <p:nvPr/>
          </p:nvSpPr>
          <p:spPr bwMode="auto">
            <a:xfrm>
              <a:off x="624" y="2752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5" name="Oval 13"/>
            <p:cNvSpPr>
              <a:spLocks noChangeArrowheads="1"/>
            </p:cNvSpPr>
            <p:nvPr/>
          </p:nvSpPr>
          <p:spPr bwMode="auto">
            <a:xfrm>
              <a:off x="1536" y="2700"/>
              <a:ext cx="48" cy="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4766" name="Oval 14"/>
            <p:cNvSpPr>
              <a:spLocks noChangeArrowheads="1"/>
            </p:cNvSpPr>
            <p:nvPr/>
          </p:nvSpPr>
          <p:spPr bwMode="auto">
            <a:xfrm>
              <a:off x="816" y="2352"/>
              <a:ext cx="240" cy="26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3276600" y="3141663"/>
            <a:ext cx="5105400" cy="457200"/>
            <a:chOff x="2064" y="1968"/>
            <a:chExt cx="3216" cy="288"/>
          </a:xfrm>
        </p:grpSpPr>
        <p:sp>
          <p:nvSpPr>
            <p:cNvPr id="74778" name="Line 26"/>
            <p:cNvSpPr>
              <a:spLocks noChangeShapeType="1"/>
            </p:cNvSpPr>
            <p:nvPr/>
          </p:nvSpPr>
          <p:spPr bwMode="auto">
            <a:xfrm>
              <a:off x="2064" y="2112"/>
              <a:ext cx="3216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74779" name="Oval 27"/>
            <p:cNvSpPr>
              <a:spLocks noChangeArrowheads="1"/>
            </p:cNvSpPr>
            <p:nvPr/>
          </p:nvSpPr>
          <p:spPr bwMode="auto">
            <a:xfrm>
              <a:off x="216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74780" name="Oval 28"/>
            <p:cNvSpPr>
              <a:spLocks noChangeArrowheads="1"/>
            </p:cNvSpPr>
            <p:nvPr/>
          </p:nvSpPr>
          <p:spPr bwMode="auto">
            <a:xfrm>
              <a:off x="264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74781" name="Oval 29"/>
            <p:cNvSpPr>
              <a:spLocks noChangeArrowheads="1"/>
            </p:cNvSpPr>
            <p:nvPr/>
          </p:nvSpPr>
          <p:spPr bwMode="auto">
            <a:xfrm>
              <a:off x="312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74782" name="Oval 30"/>
            <p:cNvSpPr>
              <a:spLocks noChangeArrowheads="1"/>
            </p:cNvSpPr>
            <p:nvPr/>
          </p:nvSpPr>
          <p:spPr bwMode="auto">
            <a:xfrm>
              <a:off x="360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74783" name="Oval 31"/>
            <p:cNvSpPr>
              <a:spLocks noChangeArrowheads="1"/>
            </p:cNvSpPr>
            <p:nvPr/>
          </p:nvSpPr>
          <p:spPr bwMode="auto">
            <a:xfrm>
              <a:off x="408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74784" name="Oval 32"/>
            <p:cNvSpPr>
              <a:spLocks noChangeArrowheads="1"/>
            </p:cNvSpPr>
            <p:nvPr/>
          </p:nvSpPr>
          <p:spPr bwMode="auto">
            <a:xfrm>
              <a:off x="4560" y="1968"/>
              <a:ext cx="288" cy="288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4786" name="Text Box 34"/>
          <p:cNvSpPr txBox="1">
            <a:spLocks noChangeArrowheads="1"/>
          </p:cNvSpPr>
          <p:nvPr/>
        </p:nvSpPr>
        <p:spPr bwMode="auto">
          <a:xfrm>
            <a:off x="468313" y="4724400"/>
            <a:ext cx="6491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fr-FR" sz="3200"/>
              <a:t> </a:t>
            </a:r>
            <a:r>
              <a:rPr lang="fr-FR" sz="3600">
                <a:solidFill>
                  <a:srgbClr val="FF0000"/>
                </a:solidFill>
              </a:rPr>
              <a:t>Strong quantum fluctuations</a:t>
            </a:r>
          </a:p>
        </p:txBody>
      </p:sp>
      <p:sp>
        <p:nvSpPr>
          <p:cNvPr id="74789" name="Text Box 37"/>
          <p:cNvSpPr txBox="1">
            <a:spLocks noChangeArrowheads="1"/>
          </p:cNvSpPr>
          <p:nvPr/>
        </p:nvSpPr>
        <p:spPr bwMode="auto">
          <a:xfrm>
            <a:off x="3657600" y="5837238"/>
            <a:ext cx="431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fr-CH" sz="3600" dirty="0" err="1">
                <a:solidFill>
                  <a:schemeClr val="folHlink"/>
                </a:solidFill>
              </a:rPr>
              <a:t>Difficult</a:t>
            </a:r>
            <a:r>
              <a:rPr lang="fr-CH" sz="3600" dirty="0">
                <a:solidFill>
                  <a:schemeClr val="folHlink"/>
                </a:solidFill>
              </a:rPr>
              <a:t> to </a:t>
            </a:r>
            <a:r>
              <a:rPr lang="fr-CH" sz="3600" dirty="0" err="1">
                <a:solidFill>
                  <a:schemeClr val="folHlink"/>
                </a:solidFill>
              </a:rPr>
              <a:t>order</a:t>
            </a:r>
            <a:endParaRPr lang="fr-FR" sz="3600" dirty="0">
              <a:solidFill>
                <a:schemeClr val="folHlink"/>
              </a:solidFill>
            </a:endParaRPr>
          </a:p>
        </p:txBody>
      </p:sp>
      <p:pic>
        <p:nvPicPr>
          <p:cNvPr id="27" name="Picture 26" descr="cars_high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9700" y="2139950"/>
            <a:ext cx="4092746" cy="2718753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03238" y="5619749"/>
          <a:ext cx="2628602" cy="892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2840" imgH="228600" progId="Equation.DSMT4">
                  <p:embed/>
                </p:oleObj>
              </mc:Choice>
              <mc:Fallback>
                <p:oleObj name="Equation" r:id="rId4" imgW="672840" imgH="22860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3238" y="5619749"/>
                        <a:ext cx="2628602" cy="8927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345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4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86" grpId="0" autoUpdateAnimBg="0"/>
      <p:bldP spid="74789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Vortex operator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07199" y="1467392"/>
          <a:ext cx="2735188" cy="693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01440" imgH="228600" progId="Equation.DSMT4">
                  <p:embed/>
                </p:oleObj>
              </mc:Choice>
              <mc:Fallback>
                <p:oleObj name="Equation" r:id="rId2" imgW="901440" imgH="22860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7199" y="1467392"/>
                        <a:ext cx="2735188" cy="693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067055" y="1461598"/>
          <a:ext cx="3442324" cy="699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330120" progId="Equation.DSMT4">
                  <p:embed/>
                </p:oleObj>
              </mc:Choice>
              <mc:Fallback>
                <p:oleObj name="Equation" r:id="rId4" imgW="1625400" imgH="3301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67055" y="1461598"/>
                        <a:ext cx="3442324" cy="699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296525" y="2409859"/>
            <a:ext cx="4050451" cy="2414296"/>
            <a:chOff x="296525" y="2409859"/>
            <a:chExt cx="4050451" cy="2414296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296525" y="4104075"/>
              <a:ext cx="3285365" cy="0"/>
            </a:xfrm>
            <a:prstGeom prst="straightConnector1">
              <a:avLst/>
            </a:prstGeom>
            <a:ln w="698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 flipV="1">
              <a:off x="2001690" y="2414376"/>
              <a:ext cx="5027" cy="2409779"/>
            </a:xfrm>
            <a:prstGeom prst="straightConnector1">
              <a:avLst/>
            </a:prstGeom>
            <a:ln w="698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775198" y="3813401"/>
              <a:ext cx="5717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x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27426" y="2409859"/>
              <a:ext cx="5717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Symbol" panose="05050102010706020507" pitchFamily="18" charset="2"/>
                </a:rPr>
                <a:t>t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96525" y="3472975"/>
              <a:ext cx="2494620" cy="0"/>
            </a:xfrm>
            <a:prstGeom prst="line">
              <a:avLst/>
            </a:prstGeom>
            <a:ln w="857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2540289" y="3290961"/>
              <a:ext cx="360040" cy="31503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5986" y="3463541"/>
              <a:ext cx="5717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0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0689" y="2781722"/>
              <a:ext cx="7783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2</a:t>
              </a:r>
              <a:r>
                <a:rPr lang="en-US" sz="4000" dirty="0">
                  <a:latin typeface="Symbol" panose="05050102010706020507" pitchFamily="18" charset="2"/>
                </a:rPr>
                <a:t>p</a:t>
              </a:r>
            </a:p>
          </p:txBody>
        </p:sp>
      </p:grp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067055" y="2541790"/>
          <a:ext cx="2735184" cy="693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01440" imgH="228600" progId="Equation.DSMT4">
                  <p:embed/>
                </p:oleObj>
              </mc:Choice>
              <mc:Fallback>
                <p:oleObj name="Equation" r:id="rId6" imgW="901440" imgH="228600" progId="Equation.DSMT4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67055" y="2541790"/>
                        <a:ext cx="2735184" cy="693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737765" y="3448478"/>
            <a:ext cx="4100903" cy="72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Vortex </a:t>
            </a:r>
            <a:r>
              <a:rPr lang="en-US" dirty="0"/>
              <a:t>operator for </a:t>
            </a:r>
            <a:r>
              <a:rPr lang="en-US" dirty="0">
                <a:latin typeface="Symbol" panose="05050102010706020507" pitchFamily="18" charset="2"/>
              </a:rPr>
              <a:t>q</a:t>
            </a:r>
            <a:endParaRPr lang="en-US" kern="0" dirty="0">
              <a:latin typeface="Symbol" panose="05050102010706020507" pitchFamily="18" charset="2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54299" y="5526819"/>
          <a:ext cx="8259763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47760" imgH="431640" progId="Equation.DSMT4">
                  <p:embed/>
                </p:oleObj>
              </mc:Choice>
              <mc:Fallback>
                <p:oleObj name="Equation" r:id="rId8" imgW="3047760" imgH="43164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4299" y="5526819"/>
                        <a:ext cx="8259763" cy="116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4737765" y="4126174"/>
            <a:ext cx="4289730" cy="72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K : inverse temperature</a:t>
            </a:r>
            <a:endParaRPr lang="en-US" kern="0" dirty="0">
              <a:latin typeface="Symbol" panose="05050102010706020507" pitchFamily="18" charset="2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737765" y="4813258"/>
            <a:ext cx="4289730" cy="72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g : vortex fugacity</a:t>
            </a:r>
            <a:endParaRPr lang="en-US" kern="0" dirty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1079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4"/>
            <a:ext cx="2537960" cy="199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2085" name="Text Box 5"/>
          <p:cNvSpPr txBox="1">
            <a:spLocks noChangeArrowheads="1"/>
          </p:cNvSpPr>
          <p:nvPr/>
        </p:nvSpPr>
        <p:spPr bwMode="auto">
          <a:xfrm>
            <a:off x="6362753" y="218540"/>
            <a:ext cx="277300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fr-CH" sz="3200" dirty="0" err="1">
                <a:latin typeface="Garamond" pitchFamily="18" charset="0"/>
              </a:rPr>
              <a:t>Mott</a:t>
            </a:r>
            <a:r>
              <a:rPr lang="fr-CH" sz="3200" dirty="0">
                <a:latin typeface="Garamond" pitchFamily="18" charset="0"/>
              </a:rPr>
              <a:t> </a:t>
            </a:r>
            <a:r>
              <a:rPr lang="fr-CH" sz="3200" dirty="0" err="1">
                <a:latin typeface="Garamond" pitchFamily="18" charset="0"/>
              </a:rPr>
              <a:t>insulator</a:t>
            </a:r>
            <a:r>
              <a:rPr lang="fr-CH" sz="3200" dirty="0">
                <a:latin typeface="Garamond" pitchFamily="18" charset="0"/>
              </a:rPr>
              <a:t>:</a:t>
            </a:r>
            <a:br>
              <a:rPr lang="fr-CH" sz="3200" dirty="0">
                <a:latin typeface="Garamond" pitchFamily="18" charset="0"/>
              </a:rPr>
            </a:br>
            <a:r>
              <a:rPr lang="fr-CH" sz="3200" dirty="0">
                <a:latin typeface="Symbol" pitchFamily="18" charset="2"/>
                <a:sym typeface="Symbol" pitchFamily="18" charset="2"/>
              </a:rPr>
              <a:t></a:t>
            </a:r>
            <a:r>
              <a:rPr lang="fr-CH" sz="3200" dirty="0">
                <a:latin typeface="Garamond" pitchFamily="18" charset="0"/>
              </a:rPr>
              <a:t> </a:t>
            </a:r>
            <a:r>
              <a:rPr lang="fr-CH" sz="3200" dirty="0" err="1">
                <a:latin typeface="Garamond" pitchFamily="18" charset="0"/>
              </a:rPr>
              <a:t>is</a:t>
            </a:r>
            <a:r>
              <a:rPr lang="fr-CH" sz="3200" dirty="0">
                <a:latin typeface="Garamond" pitchFamily="18" charset="0"/>
              </a:rPr>
              <a:t> </a:t>
            </a:r>
            <a:r>
              <a:rPr lang="fr-CH" sz="3200" dirty="0" err="1">
                <a:latin typeface="Garamond" pitchFamily="18" charset="0"/>
              </a:rPr>
              <a:t>locked</a:t>
            </a:r>
            <a:endParaRPr lang="fr-FR" sz="3200" dirty="0">
              <a:latin typeface="Garamond" pitchFamily="18" charset="0"/>
            </a:endParaRPr>
          </a:p>
        </p:txBody>
      </p:sp>
      <p:sp>
        <p:nvSpPr>
          <p:cNvPr id="302086" name="Text Box 6"/>
          <p:cNvSpPr txBox="1">
            <a:spLocks noChangeArrowheads="1"/>
          </p:cNvSpPr>
          <p:nvPr/>
        </p:nvSpPr>
        <p:spPr bwMode="auto">
          <a:xfrm>
            <a:off x="6329055" y="1349766"/>
            <a:ext cx="277300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fr-CH" sz="3200" dirty="0" err="1">
                <a:latin typeface="Garamond" pitchFamily="18" charset="0"/>
              </a:rPr>
              <a:t>Density</a:t>
            </a:r>
            <a:r>
              <a:rPr lang="fr-CH" sz="3200" dirty="0">
                <a:latin typeface="Garamond" pitchFamily="18" charset="0"/>
              </a:rPr>
              <a:t> </a:t>
            </a:r>
            <a:r>
              <a:rPr lang="fr-CH" sz="3200" dirty="0" err="1">
                <a:latin typeface="Garamond" pitchFamily="18" charset="0"/>
              </a:rPr>
              <a:t>is</a:t>
            </a:r>
            <a:r>
              <a:rPr lang="fr-CH" sz="3200" dirty="0">
                <a:latin typeface="Garamond" pitchFamily="18" charset="0"/>
              </a:rPr>
              <a:t> </a:t>
            </a:r>
            <a:r>
              <a:rPr lang="fr-CH" sz="3200" dirty="0" err="1">
                <a:latin typeface="Garamond" pitchFamily="18" charset="0"/>
              </a:rPr>
              <a:t>fixed</a:t>
            </a:r>
            <a:endParaRPr lang="fr-FR" sz="3200" dirty="0">
              <a:latin typeface="Garamond" pitchFamily="18" charset="0"/>
            </a:endParaRPr>
          </a:p>
        </p:txBody>
      </p:sp>
      <p:sp>
        <p:nvSpPr>
          <p:cNvPr id="302087" name="Text Box 7"/>
          <p:cNvSpPr txBox="1">
            <a:spLocks noChangeArrowheads="1"/>
          </p:cNvSpPr>
          <p:nvPr/>
        </p:nvSpPr>
        <p:spPr bwMode="auto">
          <a:xfrm>
            <a:off x="352375" y="4914389"/>
            <a:ext cx="6767512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3600" dirty="0"/>
              <a:t>Gap in the excitation </a:t>
            </a:r>
            <a:r>
              <a:rPr lang="fr-CH" sz="3600" dirty="0" err="1"/>
              <a:t>spectrum</a:t>
            </a:r>
            <a:endParaRPr lang="fr-FR" sz="3600" dirty="0"/>
          </a:p>
        </p:txBody>
      </p:sp>
      <p:pic>
        <p:nvPicPr>
          <p:cNvPr id="302100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431" y="1718810"/>
            <a:ext cx="3341977" cy="2399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2101" name="Text Box 21"/>
          <p:cNvSpPr txBox="1">
            <a:spLocks noChangeArrowheads="1"/>
          </p:cNvSpPr>
          <p:nvPr/>
        </p:nvSpPr>
        <p:spPr bwMode="auto">
          <a:xfrm>
            <a:off x="375166" y="4207527"/>
            <a:ext cx="824495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2800" dirty="0"/>
              <a:t>T. </a:t>
            </a:r>
            <a:r>
              <a:rPr lang="fr-CH" sz="2800" dirty="0" err="1"/>
              <a:t>Kuhner</a:t>
            </a:r>
            <a:r>
              <a:rPr lang="fr-CH" sz="2800" dirty="0"/>
              <a:t> et al. PRB 61 12474 (2000) </a:t>
            </a:r>
            <a:endParaRPr lang="fr-FR" sz="2800" dirty="0"/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237185" y="2092253"/>
            <a:ext cx="2804066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2800" dirty="0"/>
              <a:t>TG, </a:t>
            </a:r>
            <a:r>
              <a:rPr lang="fr-CH" sz="2800" dirty="0" err="1"/>
              <a:t>Physica</a:t>
            </a:r>
            <a:r>
              <a:rPr lang="fr-CH" sz="2800" dirty="0"/>
              <a:t> B </a:t>
            </a:r>
            <a:br>
              <a:rPr lang="fr-CH" sz="2800" dirty="0"/>
            </a:br>
            <a:r>
              <a:rPr lang="fr-CH" sz="2800" dirty="0"/>
              <a:t>230 975(97):</a:t>
            </a:r>
            <a:br>
              <a:rPr lang="fr-CH" sz="2800" dirty="0"/>
            </a:br>
            <a:r>
              <a:rPr lang="fr-CH" sz="2800" dirty="0" err="1"/>
              <a:t>arXiv</a:t>
            </a:r>
            <a:r>
              <a:rPr lang="fr-CH" sz="2800" dirty="0"/>
              <a:t>/0605472 (Salerno lectures);</a:t>
            </a:r>
          </a:p>
          <a:p>
            <a:pPr>
              <a:spcBef>
                <a:spcPct val="50000"/>
              </a:spcBef>
            </a:pPr>
            <a:r>
              <a:rPr lang="fr-CH" sz="2800" dirty="0"/>
              <a:t>Oxford (2004);</a:t>
            </a:r>
          </a:p>
          <a:p>
            <a:pPr>
              <a:spcBef>
                <a:spcPct val="50000"/>
              </a:spcBef>
            </a:pPr>
            <a:r>
              <a:rPr lang="fr-CH" sz="2800" dirty="0"/>
              <a:t>M. Cazalilla et al., </a:t>
            </a:r>
            <a:br>
              <a:rPr lang="fr-CH" sz="2800" dirty="0"/>
            </a:br>
            <a:r>
              <a:rPr lang="fr-CH" sz="2800" dirty="0" err="1"/>
              <a:t>Rev</a:t>
            </a:r>
            <a:r>
              <a:rPr lang="fr-CH" sz="2800" dirty="0"/>
              <a:t>. </a:t>
            </a:r>
            <a:r>
              <a:rPr lang="fr-CH" sz="2800" dirty="0" err="1"/>
              <a:t>Mod</a:t>
            </a:r>
            <a:r>
              <a:rPr lang="fr-CH" sz="2800" dirty="0"/>
              <a:t>. Phys.83 1405 (2011)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203834" y="5665564"/>
          <a:ext cx="3209877" cy="96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61760" imgH="228600" progId="Equation.DSMT4">
                  <p:embed/>
                </p:oleObj>
              </mc:Choice>
              <mc:Fallback>
                <p:oleObj name="Equation" r:id="rId5" imgW="761760" imgH="22860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03834" y="5665564"/>
                        <a:ext cx="3209877" cy="96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300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02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7" grpId="0"/>
      <p:bldP spid="302101" grpId="0"/>
      <p:bldP spid="1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4256965" y="2268328"/>
            <a:ext cx="4673355" cy="463846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2400" dirty="0"/>
              <a:t>E. Haller et al. Nature 466 597 (2010)</a:t>
            </a:r>
            <a:endParaRPr lang="fr-FR" sz="2400" dirty="0"/>
          </a:p>
        </p:txBody>
      </p:sp>
      <p:pic>
        <p:nvPicPr>
          <p:cNvPr id="2508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7105" y="234200"/>
            <a:ext cx="3278755" cy="112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8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515" y="188640"/>
            <a:ext cx="3897195" cy="254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r="13134" b="40660"/>
          <a:stretch/>
        </p:blipFill>
        <p:spPr>
          <a:xfrm>
            <a:off x="4256965" y="188640"/>
            <a:ext cx="995922" cy="1154141"/>
          </a:xfrm>
          <a:prstGeom prst="rect">
            <a:avLst/>
          </a:prstGeom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3401870" y="6394154"/>
            <a:ext cx="5580620" cy="463846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fr-CH" sz="2400" dirty="0"/>
              <a:t>G. Boeris et al. PRA 93 93, 011601(R) (2016)</a:t>
            </a:r>
            <a:endParaRPr lang="fr-F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26" y="3429000"/>
            <a:ext cx="4111195" cy="2858565"/>
          </a:xfrm>
          <a:prstGeom prst="rect">
            <a:avLst/>
          </a:prstGeom>
        </p:spPr>
      </p:pic>
      <p:pic>
        <p:nvPicPr>
          <p:cNvPr id="66562" name="Picture 2" descr="Image result for giovanni modugno floren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56" y="3437359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Image result for laurent sanchez palenc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16" y="3437359"/>
            <a:ext cx="776026" cy="110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7572097" y="4858282"/>
            <a:ext cx="1410394" cy="117173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2800" dirty="0">
                <a:solidFill>
                  <a:srgbClr val="FFFF00"/>
                </a:solidFill>
              </a:rPr>
              <a:t>Shows:</a:t>
            </a:r>
          </a:p>
          <a:p>
            <a:pPr algn="l">
              <a:spcBef>
                <a:spcPct val="50000"/>
              </a:spcBef>
            </a:pPr>
            <a:r>
              <a:rPr lang="fr-CH" sz="2800" dirty="0">
                <a:solidFill>
                  <a:srgbClr val="FFFF00"/>
                </a:solidFill>
              </a:rPr>
              <a:t>K* = 2</a:t>
            </a:r>
            <a:endParaRPr lang="fr-FR" sz="2800" dirty="0">
              <a:solidFill>
                <a:srgbClr val="FFFF00"/>
              </a:solidFill>
            </a:endParaRP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4725398" y="4966004"/>
            <a:ext cx="2447527" cy="95628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CH" sz="2800" dirty="0" err="1"/>
              <a:t>Renormalized</a:t>
            </a:r>
            <a:r>
              <a:rPr lang="fr-CH" sz="2800" dirty="0"/>
              <a:t> Sine-Gordon</a:t>
            </a:r>
            <a:endParaRPr lang="fr-FR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926595" y="5502349"/>
            <a:ext cx="3762259" cy="266911"/>
          </a:xfrm>
          <a:prstGeom prst="straightConnector1">
            <a:avLst/>
          </a:prstGeom>
          <a:ln w="698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66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0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 local (topological) order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66555" y="1583795"/>
          <a:ext cx="2664465" cy="617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203040" progId="Equation.DSMT4">
                  <p:embed/>
                </p:oleObj>
              </mc:Choice>
              <mc:Fallback>
                <p:oleObj name="Equation" r:id="rId3" imgW="876240" imgH="20304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6555" y="1583795"/>
                        <a:ext cx="2664465" cy="6178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980" y="1538075"/>
            <a:ext cx="3772426" cy="800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526" y="3120155"/>
            <a:ext cx="5040560" cy="1534546"/>
          </a:xfrm>
          <a:prstGeom prst="rect">
            <a:avLst/>
          </a:prstGeom>
        </p:spPr>
      </p:pic>
      <p:sp>
        <p:nvSpPr>
          <p:cNvPr id="8" name="Content Placeholder 5"/>
          <p:cNvSpPr txBox="1">
            <a:spLocks/>
          </p:cNvSpPr>
          <p:nvPr/>
        </p:nvSpPr>
        <p:spPr bwMode="auto">
          <a:xfrm>
            <a:off x="5922150" y="3729316"/>
            <a:ext cx="2070230" cy="43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kern="0" dirty="0"/>
              <a:t>Science (2011)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r="66380" b="52596"/>
          <a:stretch/>
        </p:blipFill>
        <p:spPr>
          <a:xfrm>
            <a:off x="1469234" y="4849919"/>
            <a:ext cx="1755120" cy="16437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t="48062" r="66380"/>
          <a:stretch/>
        </p:blipFill>
        <p:spPr>
          <a:xfrm>
            <a:off x="3584487" y="4849919"/>
            <a:ext cx="1755120" cy="1801007"/>
          </a:xfrm>
          <a:prstGeom prst="rect">
            <a:avLst/>
          </a:prstGeom>
        </p:spPr>
      </p:pic>
      <p:pic>
        <p:nvPicPr>
          <p:cNvPr id="11" name="Picture 3" descr="C:\Users\Giam\Desktop\IMPRS\bloch.jpg"/>
          <p:cNvPicPr>
            <a:picLocks noChangeAspect="1" noChangeArrowheads="1"/>
          </p:cNvPicPr>
          <p:nvPr/>
        </p:nvPicPr>
        <p:blipFill>
          <a:blip r:embed="rId8" cstate="print"/>
          <a:srcRect l="33007" r="14851"/>
          <a:stretch>
            <a:fillRect/>
          </a:stretch>
        </p:blipFill>
        <p:spPr bwMode="auto">
          <a:xfrm>
            <a:off x="7902370" y="5252728"/>
            <a:ext cx="994199" cy="1240973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2047" y="2481536"/>
            <a:ext cx="4096322" cy="4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8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Topological excitations </a:t>
            </a:r>
            <a:r>
              <a:rPr lang="fr-CH" dirty="0" err="1"/>
              <a:t>is</a:t>
            </a:r>
            <a:r>
              <a:rPr lang="fr-CH" dirty="0"/>
              <a:t> the </a:t>
            </a:r>
            <a:r>
              <a:rPr lang="fr-CH" dirty="0" err="1"/>
              <a:t>norm</a:t>
            </a:r>
            <a:r>
              <a:rPr lang="fr-CH" dirty="0"/>
              <a:t> in 1D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845" y="1583795"/>
            <a:ext cx="2790310" cy="3934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750" y="5829532"/>
            <a:ext cx="4724435" cy="64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5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E0472-D097-47CC-96BF-783D24F40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Disorder (equilibrium)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24521-1744-46CD-B34F-4DD22D719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497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84232"/>
          </a:xfrm>
        </p:spPr>
        <p:txBody>
          <a:bodyPr/>
          <a:lstStyle/>
          <a:p>
            <a:r>
              <a:rPr lang="en-US" dirty="0"/>
              <a:t>Example: localization of 1D interacting bosons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69E4B93-D5D1-4788-B273-7D78DA45D4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9147" y="2257485"/>
          <a:ext cx="6345705" cy="1171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76440" imgH="457200" progId="Equation.DSMT4">
                  <p:embed/>
                </p:oleObj>
              </mc:Choice>
              <mc:Fallback>
                <p:oleObj name="Equation" r:id="rId2" imgW="2476440" imgH="4572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69E4B93-D5D1-4788-B273-7D78DA45D4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9147" y="2257485"/>
                        <a:ext cx="6345705" cy="11715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41E0F10-5B35-40CF-8377-005950FCD306}"/>
              </a:ext>
            </a:extLst>
          </p:cNvPr>
          <p:cNvSpPr txBox="1"/>
          <p:nvPr/>
        </p:nvSpPr>
        <p:spPr>
          <a:xfrm>
            <a:off x="1736685" y="4137466"/>
            <a:ext cx="7689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TG + H. J. Schulz EPL 3 1287 (1987); PRB 37 325 (1988)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B455B6-DB7B-40DE-BA8E-81784DFD0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546" y="3605611"/>
            <a:ext cx="1263088" cy="145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A4DCF3-BE09-40E6-92E1-3B35A6EAB1C9}"/>
              </a:ext>
            </a:extLst>
          </p:cNvPr>
          <p:cNvSpPr txBox="1"/>
          <p:nvPr/>
        </p:nvSpPr>
        <p:spPr>
          <a:xfrm>
            <a:off x="996950" y="5304761"/>
            <a:ext cx="7689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 err="1"/>
              <a:t>Competition</a:t>
            </a:r>
            <a:r>
              <a:rPr lang="fr-CH" sz="2400" dirty="0"/>
              <a:t> Disorder vs Interactions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A8A905-A434-4AF4-8AC7-B791C9AF1ACB}"/>
              </a:ext>
            </a:extLst>
          </p:cNvPr>
          <p:cNvSpPr txBox="1"/>
          <p:nvPr/>
        </p:nvSpPr>
        <p:spPr>
          <a:xfrm>
            <a:off x="996950" y="6056787"/>
            <a:ext cx="7689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Existence of a </a:t>
            </a:r>
            <a:r>
              <a:rPr lang="fr-CH" sz="2400" dirty="0" err="1"/>
              <a:t>Many</a:t>
            </a:r>
            <a:r>
              <a:rPr lang="fr-CH" sz="2400" dirty="0"/>
              <a:t>-Body </a:t>
            </a:r>
            <a:r>
              <a:rPr lang="fr-CH" sz="2400" dirty="0" err="1"/>
              <a:t>localized</a:t>
            </a:r>
            <a:r>
              <a:rPr lang="fr-CH" sz="2400" dirty="0"/>
              <a:t> phase: Bose glass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418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/>
              <a:t>Bose glass phase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31540" y="2483895"/>
            <a:ext cx="8712460" cy="4374105"/>
            <a:chOff x="431540" y="2483895"/>
            <a:chExt cx="8712460" cy="4374105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1327150" y="6013271"/>
              <a:ext cx="671195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rot="5400000" flipH="1" flipV="1">
              <a:off x="-346077" y="4336904"/>
              <a:ext cx="3260695" cy="47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388100" y="5657671"/>
              <a:ext cx="2755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                U [interactions]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1540" y="2483895"/>
              <a:ext cx="1111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D</a:t>
              </a:r>
              <a:r>
                <a:rPr lang="en-US" sz="3600" baseline="-25000" dirty="0"/>
                <a:t>b</a:t>
              </a: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1060450" y="6191071"/>
              <a:ext cx="576262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642230" y="5297631"/>
            <a:ext cx="111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Garamond"/>
              </a:rPr>
              <a:t>U</a:t>
            </a:r>
            <a:r>
              <a:rPr lang="en-US" sz="3600" baseline="-25000" dirty="0" err="1">
                <a:latin typeface="Garamond"/>
              </a:rPr>
              <a:t>c</a:t>
            </a:r>
            <a:endParaRPr lang="en-US" sz="3600" baseline="-25000" dirty="0">
              <a:latin typeface="Garamon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37185" y="4352526"/>
            <a:ext cx="2044700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Bose Glass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61810" y="4667561"/>
            <a:ext cx="2044700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Superfluid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60526" y="3203975"/>
            <a:ext cx="66623" cy="276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334278" y="3756644"/>
            <a:ext cx="5337110" cy="2256452"/>
          </a:xfrm>
          <a:custGeom>
            <a:avLst/>
            <a:gdLst>
              <a:gd name="connsiteX0" fmla="*/ 0 w 5337110"/>
              <a:gd name="connsiteY0" fmla="*/ 2209799 h 2256452"/>
              <a:gd name="connsiteX1" fmla="*/ 2509934 w 5337110"/>
              <a:gd name="connsiteY1" fmla="*/ 7775 h 2256452"/>
              <a:gd name="connsiteX2" fmla="*/ 5337110 w 5337110"/>
              <a:gd name="connsiteY2" fmla="*/ 2256452 h 2256452"/>
              <a:gd name="connsiteX3" fmla="*/ 5337110 w 5337110"/>
              <a:gd name="connsiteY3" fmla="*/ 2256452 h 225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7110" h="2256452">
                <a:moveTo>
                  <a:pt x="0" y="2209799"/>
                </a:moveTo>
                <a:cubicBezTo>
                  <a:pt x="810208" y="1104899"/>
                  <a:pt x="1620416" y="0"/>
                  <a:pt x="2509934" y="7775"/>
                </a:cubicBezTo>
                <a:cubicBezTo>
                  <a:pt x="3399452" y="15551"/>
                  <a:pt x="5337110" y="2256452"/>
                  <a:pt x="5337110" y="2256452"/>
                </a:cubicBezTo>
                <a:lnTo>
                  <a:pt x="5337110" y="2256452"/>
                </a:lnTo>
              </a:path>
            </a:pathLst>
          </a:cu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6507215" y="5882696"/>
            <a:ext cx="270030" cy="27003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2" cstate="print"/>
          <a:srcRect b="48288"/>
          <a:stretch>
            <a:fillRect/>
          </a:stretch>
        </p:blipFill>
        <p:spPr bwMode="auto">
          <a:xfrm>
            <a:off x="0" y="3564015"/>
            <a:ext cx="2295255" cy="70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2" cstate="print"/>
          <a:srcRect t="50450"/>
          <a:stretch>
            <a:fillRect/>
          </a:stretch>
        </p:blipFill>
        <p:spPr bwMode="auto">
          <a:xfrm>
            <a:off x="5922150" y="3407421"/>
            <a:ext cx="3039065" cy="9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1F5731F-35A2-42E4-AE5F-B8E81653F4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9997" y="2038253"/>
          <a:ext cx="4453195" cy="834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18960" imgH="228600" progId="Equation.DSMT4">
                  <p:embed/>
                </p:oleObj>
              </mc:Choice>
              <mc:Fallback>
                <p:oleObj name="Equation" r:id="rId3" imgW="1218960" imgH="2286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1F5731F-35A2-42E4-AE5F-B8E81653F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9997" y="2038253"/>
                        <a:ext cx="4453195" cy="834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192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20" grpId="0" animBg="1"/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545" y="0"/>
            <a:ext cx="8229600" cy="1143000"/>
          </a:xfrm>
        </p:spPr>
        <p:txBody>
          <a:bodyPr/>
          <a:lstStyle/>
          <a:p>
            <a:r>
              <a:rPr lang="fr-CH" dirty="0" err="1"/>
              <a:t>Other</a:t>
            </a:r>
            <a:r>
              <a:rPr lang="fr-CH" dirty="0"/>
              <a:t> </a:t>
            </a:r>
            <a:r>
              <a:rPr lang="fr-CH" dirty="0" err="1"/>
              <a:t>potentials</a:t>
            </a:r>
            <a:r>
              <a:rPr lang="fr-CH" dirty="0"/>
              <a:t>: </a:t>
            </a:r>
            <a:r>
              <a:rPr lang="fr-CH" dirty="0" err="1"/>
              <a:t>Biperiodics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3511" y="2027877"/>
            <a:ext cx="3977452" cy="3652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33510" y="5842337"/>
            <a:ext cx="44104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G. Roux et al. PRA 78 023628 (2008);</a:t>
            </a:r>
          </a:p>
          <a:p>
            <a:r>
              <a:rPr lang="en-US" sz="2000" dirty="0"/>
              <a:t>T. </a:t>
            </a:r>
            <a:r>
              <a:rPr lang="en-US" sz="2000" dirty="0" err="1"/>
              <a:t>Roscilde</a:t>
            </a:r>
            <a:r>
              <a:rPr lang="en-US" sz="2000" dirty="0"/>
              <a:t>, Phys. Rev. A 77,</a:t>
            </a:r>
            <a:r>
              <a:rPr lang="en-US" sz="2000" b="1" dirty="0"/>
              <a:t> </a:t>
            </a:r>
            <a:r>
              <a:rPr lang="en-US" sz="2000" dirty="0"/>
              <a:t>063605 2008;</a:t>
            </a:r>
          </a:p>
          <a:p>
            <a:r>
              <a:rPr lang="en-US" sz="2000" dirty="0"/>
              <a:t>X. Deng et al PRA 78, 013625 (2008);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6022" y="4464115"/>
            <a:ext cx="4410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Effect of interactions?</a:t>
            </a:r>
          </a:p>
          <a:p>
            <a:r>
              <a:rPr lang="en-US" sz="3200" dirty="0"/>
              <a:t>Same as ``true’’ disorder ? </a:t>
            </a:r>
          </a:p>
        </p:txBody>
      </p:sp>
      <p:sp>
        <p:nvSpPr>
          <p:cNvPr id="4" name="Rectangle 3"/>
          <p:cNvSpPr/>
          <p:nvPr/>
        </p:nvSpPr>
        <p:spPr>
          <a:xfrm>
            <a:off x="24512" y="588850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J. Vidal, D. </a:t>
            </a:r>
            <a:r>
              <a:rPr lang="en-US" dirty="0" err="1"/>
              <a:t>Mouhanna</a:t>
            </a:r>
            <a:r>
              <a:rPr lang="en-US" dirty="0"/>
              <a:t>, TG PRL 83 3908 (1999); PRB 65 014201 (2001)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310512" y="1133745"/>
          <a:ext cx="4804122" cy="557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68480" imgH="228600" progId="Equation.DSMT4">
                  <p:embed/>
                </p:oleObj>
              </mc:Choice>
              <mc:Fallback>
                <p:oleObj name="Equation" r:id="rId3" imgW="1968480" imgH="22860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0512" y="1133745"/>
                        <a:ext cx="4804122" cy="557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1520" y="2528900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U= 0</a:t>
            </a:r>
            <a:br>
              <a:rPr lang="en-US" sz="3200" dirty="0"/>
            </a:br>
            <a:r>
              <a:rPr lang="en-US" sz="3200" dirty="0" err="1"/>
              <a:t>Aubry</a:t>
            </a:r>
            <a:r>
              <a:rPr lang="en-US" sz="3200" dirty="0"/>
              <a:t>-André model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Localization transition</a:t>
            </a:r>
            <a:endParaRPr lang="fr-CH" sz="3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710" y="2077342"/>
            <a:ext cx="3644005" cy="355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5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559" y="-50170"/>
            <a:ext cx="8229600" cy="1534182"/>
          </a:xfrm>
        </p:spPr>
        <p:txBody>
          <a:bodyPr/>
          <a:lstStyle/>
          <a:p>
            <a:r>
              <a:rPr lang="fr-CH" dirty="0"/>
              <a:t>Quasi-</a:t>
            </a:r>
            <a:r>
              <a:rPr lang="fr-CH" dirty="0" err="1"/>
              <a:t>periodics</a:t>
            </a:r>
            <a:r>
              <a:rPr lang="fr-CH" dirty="0"/>
              <a:t> and interactions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5495" y="1035588"/>
            <a:ext cx="8075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C. D’Errico, E. Lucioni et al.  PRL (2014);</a:t>
            </a:r>
          </a:p>
          <a:p>
            <a:r>
              <a:rPr lang="it-IT" sz="2800" dirty="0"/>
              <a:t>L. Gori et al PRA 93 033650 (2016)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" y="5696885"/>
            <a:ext cx="1135573" cy="11355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" y="4541997"/>
            <a:ext cx="1125125" cy="1125125"/>
          </a:xfrm>
          <a:prstGeom prst="rect">
            <a:avLst/>
          </a:prstGeom>
        </p:spPr>
      </p:pic>
      <p:pic>
        <p:nvPicPr>
          <p:cNvPr id="12" name="Picture 2" descr="http://www.lens.unifi.it/images/random_people/d%27erric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30" y="2320444"/>
            <a:ext cx="1124316" cy="1124318"/>
          </a:xfrm>
          <a:prstGeom prst="rect">
            <a:avLst/>
          </a:prstGeom>
          <a:noFill/>
        </p:spPr>
      </p:pic>
      <p:pic>
        <p:nvPicPr>
          <p:cNvPr id="13" name="Picture 4" descr="http://www.lens.unifi.it/images/random_people/lucion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30" y="3445080"/>
            <a:ext cx="1149005" cy="1149007"/>
          </a:xfrm>
          <a:prstGeom prst="rect">
            <a:avLst/>
          </a:prstGeom>
          <a:noFill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728689" y="1953119"/>
            <a:ext cx="4770530" cy="46619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1660" y="1898211"/>
            <a:ext cx="6910378" cy="4276094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07582" y="1161878"/>
            <a:ext cx="1436418" cy="124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0" name="Picture 2" descr="https://phy.duke.edu/sites/phy.duke.edu/files/styles/page_image/public/news-images/ThomasBarthel.jpg?itok=6y0bylnl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t="28083" r="50199" b="39540"/>
          <a:stretch/>
        </p:blipFill>
        <p:spPr bwMode="auto">
          <a:xfrm>
            <a:off x="7940421" y="5392298"/>
            <a:ext cx="121513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7" descr="prof_SF2.png">
            <a:extLst>
              <a:ext uri="{FF2B5EF4-FFF2-40B4-BE49-F238E27FC236}">
                <a16:creationId xmlns:a16="http://schemas.microsoft.com/office/drawing/2014/main" id="{4CC8E949-FD8F-475B-9364-A7477755F5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973" y="4159788"/>
            <a:ext cx="1453675" cy="122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1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510" y="4123153"/>
            <a:ext cx="3286979" cy="2269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CM or cold atoms Systems</a:t>
            </a:r>
          </a:p>
        </p:txBody>
      </p:sp>
      <p:pic>
        <p:nvPicPr>
          <p:cNvPr id="3" name="Picture 4" descr="C:\Users\Giam\Google Drive\Desktop\Colloquium\spins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69" y="4419110"/>
            <a:ext cx="2835315" cy="215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41530" y="1975742"/>
            <a:ext cx="2250250" cy="1896934"/>
            <a:chOff x="3172" y="634"/>
            <a:chExt cx="2336" cy="1791"/>
          </a:xfrm>
        </p:grpSpPr>
        <p:pic>
          <p:nvPicPr>
            <p:cNvPr id="5" name="Picture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72" y="634"/>
              <a:ext cx="2336" cy="1791"/>
            </a:xfrm>
            <a:prstGeom prst="rect">
              <a:avLst/>
            </a:prstGeom>
            <a:noFill/>
          </p:spPr>
        </p:pic>
        <p:sp>
          <p:nvSpPr>
            <p:cNvPr id="6" name="AutoShape 13"/>
            <p:cNvSpPr>
              <a:spLocks noChangeArrowheads="1"/>
            </p:cNvSpPr>
            <p:nvPr/>
          </p:nvSpPr>
          <p:spPr bwMode="auto">
            <a:xfrm rot="686933">
              <a:off x="3232" y="1833"/>
              <a:ext cx="101" cy="504"/>
            </a:xfrm>
            <a:prstGeom prst="upArrow">
              <a:avLst>
                <a:gd name="adj1" fmla="val 26944"/>
                <a:gd name="adj2" fmla="val 154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AutoShape 14"/>
            <p:cNvSpPr>
              <a:spLocks noChangeArrowheads="1"/>
            </p:cNvSpPr>
            <p:nvPr/>
          </p:nvSpPr>
          <p:spPr bwMode="auto">
            <a:xfrm rot="4131904">
              <a:off x="3401" y="2008"/>
              <a:ext cx="85" cy="461"/>
            </a:xfrm>
            <a:prstGeom prst="upArrow">
              <a:avLst>
                <a:gd name="adj1" fmla="val 36630"/>
                <a:gd name="adj2" fmla="val 14764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0" hangingPunct="0">
                <a:spcBef>
                  <a:spcPct val="0"/>
                </a:spcBef>
              </a:pPr>
              <a:endParaRPr lang="en-US" sz="2400">
                <a:latin typeface="Times" charset="0"/>
              </a:endParaRPr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>
              <a:off x="3634" y="1975"/>
              <a:ext cx="164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 charset="0"/>
                </a:rPr>
                <a:t>c</a:t>
              </a:r>
              <a:endParaRPr lang="fr-FR" sz="2400">
                <a:latin typeface="Times" charset="0"/>
              </a:endParaRP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3258" y="1546"/>
              <a:ext cx="172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 charset="0"/>
                </a:rPr>
                <a:t>b</a:t>
              </a:r>
              <a:endParaRPr lang="fr-FR" sz="2400">
                <a:latin typeface="Times" charset="0"/>
              </a:endParaRPr>
            </a:p>
          </p:txBody>
        </p:sp>
      </p:grp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2689106" y="1828403"/>
            <a:ext cx="2107919" cy="2230667"/>
            <a:chOff x="3072" y="1728"/>
            <a:chExt cx="1728" cy="2160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072" y="1728"/>
              <a:ext cx="1728" cy="21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16" y="1872"/>
              <a:ext cx="1380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515" y="4319153"/>
            <a:ext cx="3311860" cy="211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5129" y="1975742"/>
            <a:ext cx="3593790" cy="141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18296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5887B4-878B-4EAA-BDC7-2579E2643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33" y="1313765"/>
            <a:ext cx="7010400" cy="1495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D4B30A-2799-466A-A8C0-D5519B156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821" y="3113965"/>
            <a:ext cx="6905625" cy="3438525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3923F5E-AEEA-4215-BB45-6CF61CF57F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2800" y="446088"/>
          <a:ext cx="483393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080" imgH="228600" progId="Equation.DSMT4">
                  <p:embed/>
                </p:oleObj>
              </mc:Choice>
              <mc:Fallback>
                <p:oleObj name="Equation" r:id="rId4" imgW="1981080" imgH="2286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3923F5E-AEEA-4215-BB45-6CF61CF57F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2800" y="446088"/>
                        <a:ext cx="4833938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8A70BA6D-6DE9-412C-8B7B-9645034C1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942" y="0"/>
            <a:ext cx="1178750" cy="1178750"/>
          </a:xfrm>
          <a:prstGeom prst="rect">
            <a:avLst/>
          </a:prstGeom>
        </p:spPr>
      </p:pic>
      <p:pic>
        <p:nvPicPr>
          <p:cNvPr id="81931" name="Picture 11">
            <a:extLst>
              <a:ext uri="{FF2B5EF4-FFF2-40B4-BE49-F238E27FC236}">
                <a16:creationId xmlns:a16="http://schemas.microsoft.com/office/drawing/2014/main" id="{03CAB103-B1C0-4975-99EA-A5A13B2D8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09" y="0"/>
            <a:ext cx="1029410" cy="126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41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D6720-A9F2-4444-ADF2-1DBE7E27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d.c.</a:t>
            </a:r>
            <a:r>
              <a:rPr lang="en-US" dirty="0"/>
              <a:t> transport at finite 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8A2E2F-9450-41B1-902E-A62C38A175C0}"/>
              </a:ext>
            </a:extLst>
          </p:cNvPr>
          <p:cNvSpPr txBox="1"/>
          <p:nvPr/>
        </p:nvSpPr>
        <p:spPr>
          <a:xfrm>
            <a:off x="206515" y="1898830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In 1D all states are exponentially localized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EDC92-B691-4CBA-9CB9-BD46E9066409}"/>
              </a:ext>
            </a:extLst>
          </p:cNvPr>
          <p:cNvSpPr txBox="1"/>
          <p:nvPr/>
        </p:nvSpPr>
        <p:spPr>
          <a:xfrm>
            <a:off x="227784" y="2827511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Finite T: sweeps energy E with probability f(E)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1F05D0-059D-422E-89C5-58B988E67565}"/>
              </a:ext>
            </a:extLst>
          </p:cNvPr>
          <p:cNvSpPr txBox="1"/>
          <p:nvPr/>
        </p:nvSpPr>
        <p:spPr>
          <a:xfrm>
            <a:off x="234208" y="3699030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No interactions </a:t>
            </a:r>
            <a:r>
              <a:rPr lang="en-US" sz="3200" dirty="0">
                <a:latin typeface="Symbol" panose="05050102010706020507" pitchFamily="18" charset="2"/>
              </a:rPr>
              <a:t>s</a:t>
            </a:r>
            <a:r>
              <a:rPr lang="en-US" sz="3200" dirty="0"/>
              <a:t>(T)=0 for all T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E1107-99D4-446E-87E1-1219F185D272}"/>
              </a:ext>
            </a:extLst>
          </p:cNvPr>
          <p:cNvSpPr txBox="1"/>
          <p:nvPr/>
        </p:nvSpPr>
        <p:spPr>
          <a:xfrm>
            <a:off x="296525" y="4779150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</a:rPr>
              <a:t>Needs coupling to a thermal bath (phonons, etc.)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F0C39E-3FF7-47F5-AE6A-7D2C20CA3FC2}"/>
              </a:ext>
            </a:extLst>
          </p:cNvPr>
          <p:cNvSpPr txBox="1"/>
          <p:nvPr/>
        </p:nvSpPr>
        <p:spPr>
          <a:xfrm>
            <a:off x="311986" y="5679250"/>
            <a:ext cx="8550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</a:rPr>
              <a:t>Or with interactions can the system be its own thermal bath ?</a:t>
            </a:r>
          </a:p>
        </p:txBody>
      </p:sp>
    </p:spTree>
    <p:extLst>
      <p:ext uri="{BB962C8B-B14F-4D97-AF65-F5344CB8AC3E}">
        <p14:creationId xmlns:p14="http://schemas.microsoft.com/office/powerpoint/2010/main" val="373644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78CD-7FBC-4834-A413-3115FAB02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9127"/>
          </a:xfrm>
        </p:spPr>
        <p:txBody>
          <a:bodyPr/>
          <a:lstStyle/>
          <a:p>
            <a:r>
              <a:rPr lang="en-US" dirty="0"/>
              <a:t>With a bath</a:t>
            </a:r>
          </a:p>
        </p:txBody>
      </p:sp>
    </p:spTree>
    <p:extLst>
      <p:ext uri="{BB962C8B-B14F-4D97-AF65-F5344CB8AC3E}">
        <p14:creationId xmlns:p14="http://schemas.microsoft.com/office/powerpoint/2010/main" val="15597409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d.c.</a:t>
            </a:r>
            <a:r>
              <a:rPr lang="en-US" dirty="0"/>
              <a:t> transport (high 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150095"/>
            <a:ext cx="5738137" cy="4288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1A0B9-CDE9-4E71-957B-1C3DB5B0FFB7}"/>
              </a:ext>
            </a:extLst>
          </p:cNvPr>
          <p:cNvSpPr txBox="1"/>
          <p:nvPr/>
        </p:nvSpPr>
        <p:spPr>
          <a:xfrm>
            <a:off x="727075" y="1417638"/>
            <a:ext cx="7689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TG + H. J. Schulz EPL 3 1287 (1987); PRB 37 325 (1988)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74152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EB180-20C4-4FC4-BBCA-71596165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306"/>
            <a:ext cx="8229600" cy="1143000"/>
          </a:xfrm>
        </p:spPr>
        <p:txBody>
          <a:bodyPr/>
          <a:lstStyle/>
          <a:p>
            <a:r>
              <a:rPr lang="en-US" dirty="0"/>
              <a:t>Transport with a Thermostat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8A3AB-FC59-412A-9A8A-D80AA51B3504}"/>
              </a:ext>
            </a:extLst>
          </p:cNvPr>
          <p:cNvSpPr txBox="1"/>
          <p:nvPr/>
        </p:nvSpPr>
        <p:spPr>
          <a:xfrm>
            <a:off x="296525" y="1054258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Mott variable range hopping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B9D63-7283-4F6C-90F8-0F65D0A3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72" y="1761886"/>
            <a:ext cx="3857625" cy="2533650"/>
          </a:xfrm>
          <a:prstGeom prst="rect">
            <a:avLst/>
          </a:prstGeom>
        </p:spPr>
      </p:pic>
      <p:pic>
        <p:nvPicPr>
          <p:cNvPr id="82946" name="Picture 2">
            <a:extLst>
              <a:ext uri="{FF2B5EF4-FFF2-40B4-BE49-F238E27FC236}">
                <a16:creationId xmlns:a16="http://schemas.microsoft.com/office/drawing/2014/main" id="{6483AA49-190E-4B07-AC87-62F8CB9A9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335" y="1770896"/>
            <a:ext cx="1710190" cy="50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8" name="Picture 4">
            <a:extLst>
              <a:ext uri="{FF2B5EF4-FFF2-40B4-BE49-F238E27FC236}">
                <a16:creationId xmlns:a16="http://schemas.microsoft.com/office/drawing/2014/main" id="{65F28091-D82A-4F84-A59D-09BD12DDC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335" y="2483895"/>
            <a:ext cx="1803936" cy="6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0" name="Picture 6">
            <a:extLst>
              <a:ext uri="{FF2B5EF4-FFF2-40B4-BE49-F238E27FC236}">
                <a16:creationId xmlns:a16="http://schemas.microsoft.com/office/drawing/2014/main" id="{C76FB3FF-7816-48CD-889F-1CF6C538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63" y="1795361"/>
            <a:ext cx="1117510" cy="48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>
            <a:extLst>
              <a:ext uri="{FF2B5EF4-FFF2-40B4-BE49-F238E27FC236}">
                <a16:creationId xmlns:a16="http://schemas.microsoft.com/office/drawing/2014/main" id="{8F53D8B6-C78A-4587-8BAF-0FC4CF9D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931" y="3503700"/>
            <a:ext cx="2794562" cy="78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20230B-1971-4906-8FAF-E42FDD662EF4}"/>
              </a:ext>
            </a:extLst>
          </p:cNvPr>
          <p:cNvSpPr txBox="1"/>
          <p:nvPr/>
        </p:nvSpPr>
        <p:spPr>
          <a:xfrm>
            <a:off x="457200" y="4480311"/>
            <a:ext cx="855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1D with interactions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CBD62-B469-4CD8-B6B9-7ED4FE17CE1C}"/>
              </a:ext>
            </a:extLst>
          </p:cNvPr>
          <p:cNvSpPr txBox="1"/>
          <p:nvPr/>
        </p:nvSpPr>
        <p:spPr>
          <a:xfrm>
            <a:off x="519684" y="5140398"/>
            <a:ext cx="7832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T. </a:t>
            </a:r>
            <a:r>
              <a:rPr lang="en-US" sz="1800" dirty="0" err="1"/>
              <a:t>Nattermann</a:t>
            </a:r>
            <a:r>
              <a:rPr lang="en-US" sz="1800" dirty="0"/>
              <a:t>, TG, P. Le doussal, PRL 91, 056603 (2003)</a:t>
            </a:r>
          </a:p>
          <a:p>
            <a:r>
              <a:rPr lang="en-US" sz="1800" dirty="0"/>
              <a:t> </a:t>
            </a:r>
            <a:r>
              <a:rPr lang="en-US" sz="1800" b="1" u="sng" dirty="0" err="1">
                <a:hlinkClick r:id="rId7" tooltip="Abstract"/>
              </a:rPr>
              <a:t>arXiv:cond-mat</a:t>
            </a:r>
            <a:r>
              <a:rPr lang="en-US" sz="1800" b="1" u="sng" dirty="0">
                <a:hlinkClick r:id="rId7" tooltip="Abstract"/>
              </a:rPr>
              <a:t>/0403487</a:t>
            </a:r>
            <a:r>
              <a:rPr lang="en-US" sz="1800" dirty="0"/>
              <a:t> </a:t>
            </a:r>
          </a:p>
        </p:txBody>
      </p:sp>
      <p:pic>
        <p:nvPicPr>
          <p:cNvPr id="82954" name="Picture 10">
            <a:extLst>
              <a:ext uri="{FF2B5EF4-FFF2-40B4-BE49-F238E27FC236}">
                <a16:creationId xmlns:a16="http://schemas.microsoft.com/office/drawing/2014/main" id="{5884D02F-3BFF-4F4C-91A3-A4461E651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75" y="5862041"/>
            <a:ext cx="4028296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C68869-0A58-4E47-B295-A176996D3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64599" y="19805"/>
            <a:ext cx="1061472" cy="132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417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78CD-7FBC-4834-A413-3115FAB02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9127"/>
          </a:xfrm>
        </p:spPr>
        <p:txBody>
          <a:bodyPr/>
          <a:lstStyle/>
          <a:p>
            <a:r>
              <a:rPr lang="en-US" dirty="0"/>
              <a:t>Without a bath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C115C9-35F6-4CC3-913D-3EE8EEFF8D8B}"/>
              </a:ext>
            </a:extLst>
          </p:cNvPr>
          <p:cNvSpPr txBox="1"/>
          <p:nvPr/>
        </p:nvSpPr>
        <p:spPr>
          <a:xfrm>
            <a:off x="206515" y="1898830"/>
            <a:ext cx="8550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</a:rPr>
              <a:t>With interactions can other particles be a ``bath’’ for one particle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D71FAB-14B2-4637-9BC6-64CD08DBEC8A}"/>
              </a:ext>
            </a:extLst>
          </p:cNvPr>
          <p:cNvSpPr txBox="1"/>
          <p:nvPr/>
        </p:nvSpPr>
        <p:spPr>
          <a:xfrm>
            <a:off x="227421" y="3429000"/>
            <a:ext cx="8550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</a:rPr>
              <a:t>Can the system reach the thermodynamic equilibrium ? And explore ergodically the phase space ? </a:t>
            </a:r>
          </a:p>
        </p:txBody>
      </p:sp>
    </p:spTree>
    <p:extLst>
      <p:ext uri="{BB962C8B-B14F-4D97-AF65-F5344CB8AC3E}">
        <p14:creationId xmlns:p14="http://schemas.microsoft.com/office/powerpoint/2010/main" val="26408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10" y="274638"/>
            <a:ext cx="8865985" cy="994122"/>
          </a:xfrm>
        </p:spPr>
        <p:txBody>
          <a:bodyPr/>
          <a:lstStyle/>
          <a:p>
            <a:r>
              <a:rPr lang="en-US" dirty="0"/>
              <a:t>Many body localization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9027" y="1443262"/>
            <a:ext cx="855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Basko, Aleiner, </a:t>
            </a:r>
            <a:r>
              <a:rPr lang="en-US" sz="2400" dirty="0" err="1"/>
              <a:t>Altshuler</a:t>
            </a:r>
            <a:r>
              <a:rPr lang="en-US" sz="2400" dirty="0"/>
              <a:t>; </a:t>
            </a:r>
            <a:r>
              <a:rPr lang="en-US" sz="2400" dirty="0" err="1"/>
              <a:t>Gornyi</a:t>
            </a:r>
            <a:r>
              <a:rPr lang="en-US" sz="2400" dirty="0"/>
              <a:t>, Mirlin Polyakov; Huse, ……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DBF1EC-492C-429C-8CFA-75F04194B58A}"/>
              </a:ext>
            </a:extLst>
          </p:cNvPr>
          <p:cNvSpPr txBox="1"/>
          <p:nvPr/>
        </p:nvSpPr>
        <p:spPr>
          <a:xfrm>
            <a:off x="319027" y="2070228"/>
            <a:ext cx="8550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Dmitry A. Abanin, Ehud Altman, Immanuel Bloch, and Maksym Serbyn,  Rev. Mod. Phys. </a:t>
            </a:r>
            <a:r>
              <a:rPr lang="en-US" sz="2400" b="1" dirty="0"/>
              <a:t>91</a:t>
            </a:r>
            <a:r>
              <a:rPr lang="en-US" sz="2400" dirty="0"/>
              <a:t>, 021001 (2019)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30827E-5227-416A-BECC-F0B5BDCBEBA9}"/>
              </a:ext>
            </a:extLst>
          </p:cNvPr>
          <p:cNvSpPr txBox="1"/>
          <p:nvPr/>
        </p:nvSpPr>
        <p:spPr>
          <a:xfrm>
            <a:off x="296525" y="3153270"/>
            <a:ext cx="8550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No thermostat </a:t>
            </a:r>
            <a:r>
              <a:rPr lang="en-US" sz="3200" dirty="0">
                <a:solidFill>
                  <a:srgbClr val="FFFF00"/>
                </a:solidFill>
                <a:latin typeface="Symbol" panose="05050102010706020507" pitchFamily="18" charset="2"/>
              </a:rPr>
              <a:t>s</a:t>
            </a:r>
            <a:r>
              <a:rPr lang="en-US" sz="3200" dirty="0">
                <a:solidFill>
                  <a:srgbClr val="FFFF00"/>
                </a:solidFill>
              </a:rPr>
              <a:t>(T) = 0 if T&lt;T* even with interactions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2951CE-E4D9-4E68-962D-A12887581ACB}"/>
              </a:ext>
            </a:extLst>
          </p:cNvPr>
          <p:cNvSpPr txBox="1"/>
          <p:nvPr/>
        </p:nvSpPr>
        <p:spPr>
          <a:xfrm>
            <a:off x="319027" y="4482533"/>
            <a:ext cx="8550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The system is not ergodic even at finite temperatures/energies</a:t>
            </a:r>
          </a:p>
        </p:txBody>
      </p:sp>
    </p:spTree>
    <p:extLst>
      <p:ext uri="{BB962C8B-B14F-4D97-AF65-F5344CB8AC3E}">
        <p14:creationId xmlns:p14="http://schemas.microsoft.com/office/powerpoint/2010/main" val="42215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243"/>
            <a:ext cx="8229600" cy="1143000"/>
          </a:xfrm>
        </p:spPr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7025" y="1365286"/>
            <a:ext cx="8489950" cy="146130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Remarkable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interplay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between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localization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interactions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14794" y="2663915"/>
            <a:ext cx="8489950" cy="193521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Consequences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challenges both in equilibrium (LIP) and out of equilibrium (MBL).  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14794" y="4599130"/>
            <a:ext cx="8489950" cy="130514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Experimental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possibilities</a:t>
            </a:r>
            <a:r>
              <a:rPr lang="fr-CH" sz="4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to explore these </a:t>
            </a:r>
            <a:r>
              <a:rPr lang="fr-CH" sz="4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phenomena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43F3490-F4B0-4B9D-B9DB-F89024239A8D}"/>
              </a:ext>
            </a:extLst>
          </p:cNvPr>
          <p:cNvSpPr txBox="1">
            <a:spLocks noChangeArrowheads="1"/>
          </p:cNvSpPr>
          <p:nvPr/>
        </p:nvSpPr>
        <p:spPr>
          <a:xfrm>
            <a:off x="346769" y="5910116"/>
            <a:ext cx="8489950" cy="7834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fr-CH" sz="4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Need </a:t>
            </a:r>
            <a:r>
              <a:rPr lang="fr-CH" sz="4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better</a:t>
            </a:r>
            <a:r>
              <a:rPr lang="fr-CH" sz="4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fr-CH" sz="4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tools</a:t>
            </a:r>
            <a:r>
              <a:rPr lang="fr-CH" sz="4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!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681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16D4-F7E7-41D6-B932-60A24B82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25401804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93" y="111675"/>
            <a:ext cx="8229600" cy="1143000"/>
          </a:xfrm>
        </p:spPr>
        <p:txBody>
          <a:bodyPr/>
          <a:lstStyle/>
          <a:p>
            <a:r>
              <a:rPr lang="fr-CH" dirty="0"/>
              <a:t>Transport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747" y="1370605"/>
            <a:ext cx="8480285" cy="748680"/>
          </a:xfrm>
        </p:spPr>
        <p:txBody>
          <a:bodyPr/>
          <a:lstStyle/>
          <a:p>
            <a:r>
              <a:rPr lang="fr-CH" dirty="0"/>
              <a:t>Condensed </a:t>
            </a:r>
            <a:r>
              <a:rPr lang="fr-CH" dirty="0" err="1"/>
              <a:t>matter</a:t>
            </a:r>
            <a:r>
              <a:rPr lang="fr-CH" dirty="0"/>
              <a:t>: a «routine» probe for </a:t>
            </a:r>
            <a:r>
              <a:rPr lang="fr-CH" dirty="0" err="1"/>
              <a:t>materials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031940" y="2331876"/>
            <a:ext cx="4653407" cy="199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 err="1"/>
              <a:t>Theoretically</a:t>
            </a:r>
            <a:r>
              <a:rPr lang="fr-CH" kern="0" dirty="0"/>
              <a:t>: </a:t>
            </a:r>
            <a:br>
              <a:rPr lang="fr-CH" kern="0" dirty="0"/>
            </a:br>
            <a:r>
              <a:rPr lang="fr-CH" kern="0" dirty="0" err="1"/>
              <a:t>complicated</a:t>
            </a:r>
            <a:r>
              <a:rPr lang="fr-CH" kern="0" dirty="0"/>
              <a:t> ! </a:t>
            </a:r>
            <a:br>
              <a:rPr lang="fr-CH" kern="0" dirty="0"/>
            </a:br>
            <a:r>
              <a:rPr lang="fr-CH" kern="0" dirty="0"/>
              <a:t>Out of equilibrium</a:t>
            </a:r>
            <a:endParaRPr lang="en-US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30315" y="6130697"/>
            <a:ext cx="8229600" cy="7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 err="1">
                <a:solidFill>
                  <a:srgbClr val="FFFF00"/>
                </a:solidFill>
              </a:rPr>
              <a:t>Often</a:t>
            </a:r>
            <a:r>
              <a:rPr lang="fr-CH" kern="0" dirty="0">
                <a:solidFill>
                  <a:srgbClr val="FFFF00"/>
                </a:solidFill>
              </a:rPr>
              <a:t> (but not </a:t>
            </a:r>
            <a:r>
              <a:rPr lang="fr-CH" kern="0" dirty="0" err="1">
                <a:solidFill>
                  <a:srgbClr val="FFFF00"/>
                </a:solidFill>
              </a:rPr>
              <a:t>always</a:t>
            </a:r>
            <a:r>
              <a:rPr lang="fr-CH" kern="0" dirty="0">
                <a:solidFill>
                  <a:srgbClr val="FFFF00"/>
                </a:solidFill>
              </a:rPr>
              <a:t> !) : </a:t>
            </a:r>
            <a:r>
              <a:rPr lang="fr-CH" kern="0" dirty="0" err="1">
                <a:solidFill>
                  <a:srgbClr val="FFFF00"/>
                </a:solidFill>
              </a:rPr>
              <a:t>linear</a:t>
            </a:r>
            <a:r>
              <a:rPr lang="fr-CH" kern="0" dirty="0">
                <a:solidFill>
                  <a:srgbClr val="FFFF00"/>
                </a:solidFill>
              </a:rPr>
              <a:t> </a:t>
            </a:r>
            <a:r>
              <a:rPr lang="fr-CH" kern="0" dirty="0" err="1">
                <a:solidFill>
                  <a:srgbClr val="FFFF00"/>
                </a:solidFill>
              </a:rPr>
              <a:t>response</a:t>
            </a:r>
            <a:r>
              <a:rPr lang="fr-CH" kern="0" dirty="0">
                <a:solidFill>
                  <a:srgbClr val="FFFF00"/>
                </a:solidFill>
              </a:rPr>
              <a:t> I=G V</a:t>
            </a:r>
            <a:endParaRPr lang="en-US" kern="0" dirty="0">
              <a:solidFill>
                <a:srgbClr val="FFFF00"/>
              </a:solidFill>
            </a:endParaRPr>
          </a:p>
        </p:txBody>
      </p:sp>
      <p:pic>
        <p:nvPicPr>
          <p:cNvPr id="8" name="Picture 6" descr="http://www.miniscience.com/kits/KITSEC/Simple_Electric_Circuit_ON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0" y="2235215"/>
            <a:ext cx="2700300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8C86B2-F29A-4FA8-9018-7CFD0848C308}"/>
              </a:ext>
            </a:extLst>
          </p:cNvPr>
          <p:cNvSpPr txBox="1">
            <a:spLocks/>
          </p:cNvSpPr>
          <p:nvPr/>
        </p:nvSpPr>
        <p:spPr bwMode="auto">
          <a:xfrm>
            <a:off x="341530" y="4349367"/>
            <a:ext cx="3192435" cy="7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 err="1"/>
              <a:t>Typical</a:t>
            </a:r>
            <a:r>
              <a:rPr lang="fr-CH" kern="0" dirty="0"/>
              <a:t> situation</a:t>
            </a:r>
            <a:endParaRPr lang="en-US" kern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3C13BA-845F-4429-9A4C-30F15E79D064}"/>
              </a:ext>
            </a:extLst>
          </p:cNvPr>
          <p:cNvGrpSpPr/>
          <p:nvPr/>
        </p:nvGrpSpPr>
        <p:grpSpPr>
          <a:xfrm>
            <a:off x="452827" y="5320607"/>
            <a:ext cx="3811617" cy="540060"/>
            <a:chOff x="455747" y="6084295"/>
            <a:chExt cx="3811617" cy="5400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5A7DCC-2263-4E01-94EF-612BC75F5FA2}"/>
                </a:ext>
              </a:extLst>
            </p:cNvPr>
            <p:cNvSpPr/>
            <p:nvPr/>
          </p:nvSpPr>
          <p:spPr>
            <a:xfrm>
              <a:off x="455747" y="6084295"/>
              <a:ext cx="1460958" cy="5400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7AF430-32F2-4E52-AE58-113C04991ED2}"/>
                </a:ext>
              </a:extLst>
            </p:cNvPr>
            <p:cNvSpPr/>
            <p:nvPr/>
          </p:nvSpPr>
          <p:spPr>
            <a:xfrm>
              <a:off x="2806406" y="6084295"/>
              <a:ext cx="1460958" cy="5400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CE768E1-47BF-425B-AB7B-00B865BA5B6A}"/>
                </a:ext>
              </a:extLst>
            </p:cNvPr>
            <p:cNvCxnSpPr>
              <a:stCxn id="4" idx="3"/>
              <a:endCxn id="10" idx="1"/>
            </p:cNvCxnSpPr>
            <p:nvPr/>
          </p:nvCxnSpPr>
          <p:spPr>
            <a:xfrm>
              <a:off x="1916705" y="6354325"/>
              <a:ext cx="889701" cy="0"/>
            </a:xfrm>
            <a:prstGeom prst="line">
              <a:avLst/>
            </a:prstGeom>
            <a:ln w="952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7">
            <a:extLst>
              <a:ext uri="{FF2B5EF4-FFF2-40B4-BE49-F238E27FC236}">
                <a16:creationId xmlns:a16="http://schemas.microsoft.com/office/drawing/2014/main" id="{CFF5D1DC-FD8B-4812-8322-8E96E252B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2370" y="4217195"/>
            <a:ext cx="1963662" cy="162125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118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Drastic evolution of the 1d world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73643" y="1763815"/>
            <a:ext cx="8229600" cy="126014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New methods (DMRG, correlations from BA, etc.)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248980"/>
            <a:ext cx="8229600" cy="126014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New systems (cold atoms, magnetic insulators, etc.)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111" y="4838942"/>
            <a:ext cx="8229600" cy="126014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New questions (strong SOC, out of equilibrium, </a:t>
            </a:r>
            <a:r>
              <a:rPr lang="en-US" dirty="0" err="1"/>
              <a:t>etc</a:t>
            </a:r>
            <a:r>
              <a:rPr lang="en-US" dirty="0"/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7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fr-CH" dirty="0"/>
              <a:t>	Questions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81589" y="2981497"/>
            <a:ext cx="7863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dirty="0" err="1"/>
              <a:t>Kubo</a:t>
            </a:r>
            <a:r>
              <a:rPr lang="fr-CH" sz="3200" dirty="0"/>
              <a:t>; Memory </a:t>
            </a:r>
            <a:r>
              <a:rPr lang="fr-CH" sz="3200" dirty="0" err="1"/>
              <a:t>function</a:t>
            </a:r>
            <a:r>
              <a:rPr lang="fr-CH" sz="3200" dirty="0"/>
              <a:t>; </a:t>
            </a:r>
            <a:r>
              <a:rPr lang="fr-CH" sz="3200" dirty="0" err="1"/>
              <a:t>Landauer</a:t>
            </a:r>
            <a:r>
              <a:rPr lang="fr-CH" sz="3200" dirty="0"/>
              <a:t>; </a:t>
            </a:r>
            <a:r>
              <a:rPr lang="fr-CH" sz="3200" dirty="0" err="1"/>
              <a:t>Keldysh</a:t>
            </a:r>
            <a:r>
              <a:rPr lang="fr-CH" sz="3200" dirty="0"/>
              <a:t>; …..</a:t>
            </a:r>
            <a:endParaRPr lang="en-US" sz="32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B5535B8-AAE3-4AB6-B197-32A9033A41FF}"/>
              </a:ext>
            </a:extLst>
          </p:cNvPr>
          <p:cNvSpPr txBox="1">
            <a:spLocks/>
          </p:cNvSpPr>
          <p:nvPr/>
        </p:nvSpPr>
        <p:spPr>
          <a:xfrm>
            <a:off x="399365" y="1228188"/>
            <a:ext cx="8345270" cy="112512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dirty="0"/>
              <a:t>I=f(V)  </a:t>
            </a:r>
            <a:r>
              <a:rPr lang="en-US" kern="0" dirty="0"/>
              <a:t>Reflects the properties of the system </a:t>
            </a:r>
            <a:br>
              <a:rPr lang="en-US" kern="0" dirty="0"/>
            </a:br>
            <a:r>
              <a:rPr lang="en-US" kern="0" dirty="0"/>
              <a:t>(interferences – metal, insulator, etc.)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32AE84-7EDE-41D8-BEB2-2E6B6D6370F2}"/>
              </a:ext>
            </a:extLst>
          </p:cNvPr>
          <p:cNvSpPr txBox="1">
            <a:spLocks/>
          </p:cNvSpPr>
          <p:nvPr/>
        </p:nvSpPr>
        <p:spPr bwMode="auto">
          <a:xfrm>
            <a:off x="399365" y="2414929"/>
            <a:ext cx="8937485" cy="76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/>
              <a:t>Methods ? </a:t>
            </a:r>
            <a:endParaRPr lang="en-US" kern="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F788C3-78A6-45D5-A35B-8A18A1FE355D}"/>
              </a:ext>
            </a:extLst>
          </p:cNvPr>
          <p:cNvSpPr txBox="1">
            <a:spLocks/>
          </p:cNvSpPr>
          <p:nvPr/>
        </p:nvSpPr>
        <p:spPr bwMode="auto">
          <a:xfrm>
            <a:off x="459269" y="4242740"/>
            <a:ext cx="8937485" cy="76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/>
              <a:t>Expectations for </a:t>
            </a:r>
            <a:r>
              <a:rPr lang="fr-CH" kern="0" dirty="0" err="1"/>
              <a:t>small</a:t>
            </a:r>
            <a:r>
              <a:rPr lang="fr-CH" kern="0" dirty="0"/>
              <a:t> V:  </a:t>
            </a:r>
            <a:endParaRPr lang="en-US" kern="0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E79441B-DEF9-4D38-98EB-56C30DDD50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97125" y="4329100"/>
          <a:ext cx="2693043" cy="1077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457200" progId="Equation.DSMT4">
                  <p:embed/>
                </p:oleObj>
              </mc:Choice>
              <mc:Fallback>
                <p:oleObj name="Equation" r:id="rId2" imgW="1143000" imgH="4572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E79441B-DEF9-4D38-98EB-56C30DDD50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97125" y="4329100"/>
                        <a:ext cx="2693043" cy="10772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612FBC-71BC-4E2E-AA9D-B378E09FCCA3}"/>
              </a:ext>
            </a:extLst>
          </p:cNvPr>
          <p:cNvSpPr txBox="1">
            <a:spLocks/>
          </p:cNvSpPr>
          <p:nvPr/>
        </p:nvSpPr>
        <p:spPr bwMode="auto">
          <a:xfrm>
            <a:off x="459269" y="5629812"/>
            <a:ext cx="7623121" cy="76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fr-CH" kern="0" dirty="0"/>
              <a:t>Other transport(s): spin, </a:t>
            </a:r>
            <a:r>
              <a:rPr lang="fr-CH" kern="0" dirty="0" err="1"/>
              <a:t>temperature</a:t>
            </a:r>
            <a:r>
              <a:rPr lang="fr-CH" kern="0" dirty="0"/>
              <a:t>, etc. 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6005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7" grpId="0"/>
      <p:bldP spid="1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72" y="1455712"/>
            <a:ext cx="4888668" cy="990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005793"/>
            <a:ext cx="2203563" cy="2921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53" y="2618910"/>
            <a:ext cx="3313163" cy="2103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72" y="4824155"/>
            <a:ext cx="3257727" cy="1737455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atoms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0" r="10309" b="21503"/>
          <a:stretch/>
        </p:blipFill>
        <p:spPr>
          <a:xfrm>
            <a:off x="6702" y="0"/>
            <a:ext cx="1433748" cy="1475792"/>
          </a:xfrm>
          <a:prstGeom prst="rect">
            <a:avLst/>
          </a:prstGeom>
        </p:spPr>
      </p:pic>
      <p:pic>
        <p:nvPicPr>
          <p:cNvPr id="62466" name="Picture 2" descr="Image result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-14022" r="-6300" b="22039"/>
          <a:stretch/>
        </p:blipFill>
        <p:spPr bwMode="auto">
          <a:xfrm>
            <a:off x="7694229" y="-276483"/>
            <a:ext cx="1590204" cy="195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miniscience.com/kits/KITSEC/Simple_Electric_Circuit_ON_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264097" y="3088977"/>
            <a:ext cx="4219674" cy="31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1950" y="2777810"/>
            <a:ext cx="4796169" cy="37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1" y="4194085"/>
            <a:ext cx="3891897" cy="323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83" y="3252267"/>
            <a:ext cx="4860540" cy="782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100" y="2978950"/>
            <a:ext cx="3492679" cy="3619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21" y="4676647"/>
            <a:ext cx="4482789" cy="1921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43505-467F-43AB-A789-C76717581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0" y="98630"/>
            <a:ext cx="9001000" cy="1143000"/>
          </a:xfrm>
        </p:spPr>
        <p:txBody>
          <a:bodyPr/>
          <a:lstStyle/>
          <a:p>
            <a:r>
              <a:rPr lang="en-US" dirty="0"/>
              <a:t>1D ballistic: quantized conductance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704AA5-7F05-4020-8008-DC8680302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1233061"/>
            <a:ext cx="3859070" cy="1484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90196F-0E66-4345-9A36-A717F169D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2010" y="1226949"/>
            <a:ext cx="2488157" cy="14847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1CCD28-7C01-4C05-A081-4411A7EA5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9769" y="1493403"/>
            <a:ext cx="1543129" cy="91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0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r>
              <a:rPr lang="en-US" dirty="0"/>
              <a:t>Atomtronic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08889" y="2061139"/>
            <a:ext cx="6726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M. Lebrat, P. Grisins et al., PRX 8 011053 (18)</a:t>
            </a:r>
          </a:p>
        </p:txBody>
      </p:sp>
      <p:pic>
        <p:nvPicPr>
          <p:cNvPr id="65538" name="Picture 2" descr="http://dqmp.unige.ch/giamarchi/local/people/photos/square/pjotrs.grisi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139" y="633610"/>
            <a:ext cx="1295304" cy="129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889" y="2921151"/>
            <a:ext cx="4410490" cy="32878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7" y="633610"/>
            <a:ext cx="1151382" cy="12953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288" y="2875967"/>
            <a:ext cx="863644" cy="34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7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interactions: band insulator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70" y="1628800"/>
            <a:ext cx="4051508" cy="2032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360" y="2060040"/>
            <a:ext cx="5760640" cy="4723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19" y="3872066"/>
            <a:ext cx="3240361" cy="2893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015" y="1790051"/>
            <a:ext cx="4143719" cy="6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4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05" y="274638"/>
            <a:ext cx="8910990" cy="1143000"/>
          </a:xfrm>
        </p:spPr>
        <p:txBody>
          <a:bodyPr/>
          <a:lstStyle/>
          <a:p>
            <a:r>
              <a:rPr lang="en-US" dirty="0"/>
              <a:t>What happens  with interactions?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5" y="2078850"/>
            <a:ext cx="2911054" cy="6490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35" y="3474005"/>
            <a:ext cx="4860540" cy="948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39" y="5409220"/>
            <a:ext cx="3313062" cy="7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Luther-Emery liquid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41530" y="1612089"/>
            <a:ext cx="8345270" cy="7200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Gap in the spin sector (singlet pairing) </a:t>
            </a:r>
            <a:br>
              <a:rPr lang="en-US" kern="0" dirty="0"/>
            </a:br>
            <a:endParaRPr lang="en-US" kern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393883"/>
            <a:ext cx="4590510" cy="1789521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41530" y="4690506"/>
            <a:ext cx="8345270" cy="7200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kern="0" dirty="0"/>
              <a:t>Conductance determined by the charge sector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70" y="5530938"/>
            <a:ext cx="4050450" cy="9713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925" y="5530938"/>
            <a:ext cx="3285875" cy="877733"/>
          </a:xfrm>
          <a:prstGeom prst="rect">
            <a:avLst/>
          </a:prstGeom>
        </p:spPr>
      </p:pic>
      <p:pic>
        <p:nvPicPr>
          <p:cNvPr id="11" name="Picture 10" descr="01-luther.jpg"/>
          <p:cNvPicPr>
            <a:picLocks noChangeAspect="1"/>
          </p:cNvPicPr>
          <p:nvPr/>
        </p:nvPicPr>
        <p:blipFill>
          <a:blip r:embed="rId5" cstate="print"/>
          <a:srcRect l="11111" r="13056" b="31739"/>
          <a:stretch>
            <a:fillRect/>
          </a:stretch>
        </p:blipFill>
        <p:spPr>
          <a:xfrm>
            <a:off x="20865" y="0"/>
            <a:ext cx="1032081" cy="1187081"/>
          </a:xfrm>
          <a:prstGeom prst="rect">
            <a:avLst/>
          </a:prstGeom>
        </p:spPr>
      </p:pic>
      <p:pic>
        <p:nvPicPr>
          <p:cNvPr id="12" name="Picture 11" descr="emer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45133" y="4443"/>
            <a:ext cx="1098867" cy="11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04212"/>
          </a:xfrm>
        </p:spPr>
        <p:txBody>
          <a:bodyPr/>
          <a:lstStyle/>
          <a:p>
            <a:r>
              <a:rPr lang="fr-CH" dirty="0" err="1"/>
              <a:t>Many</a:t>
            </a:r>
            <a:r>
              <a:rPr lang="fr-CH" dirty="0"/>
              <a:t>-body </a:t>
            </a:r>
            <a:r>
              <a:rPr lang="fr-CH" dirty="0" err="1"/>
              <a:t>insulator</a:t>
            </a:r>
            <a:r>
              <a:rPr lang="fr-CH" dirty="0"/>
              <a:t> </a:t>
            </a:r>
            <a:br>
              <a:rPr lang="fr-CH" dirty="0"/>
            </a:br>
            <a:r>
              <a:rPr lang="fr-CH" dirty="0"/>
              <a:t>``</a:t>
            </a:r>
            <a:r>
              <a:rPr lang="fr-CH" dirty="0" err="1"/>
              <a:t>pinned</a:t>
            </a:r>
            <a:r>
              <a:rPr lang="fr-CH" dirty="0"/>
              <a:t>’’ L.E. </a:t>
            </a:r>
            <a:r>
              <a:rPr lang="fr-CH" dirty="0" err="1"/>
              <a:t>liquid</a:t>
            </a:r>
            <a:endParaRPr lang="fr-C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575" y="2933945"/>
            <a:ext cx="7766844" cy="24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7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00" y="98630"/>
            <a:ext cx="9072500" cy="1143000"/>
          </a:xfrm>
        </p:spPr>
        <p:txBody>
          <a:bodyPr/>
          <a:lstStyle/>
          <a:p>
            <a:r>
              <a:rPr lang="en-US" dirty="0"/>
              <a:t>Experimental evidence for L.E. liquid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289" y="1358770"/>
            <a:ext cx="6256922" cy="525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860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499F-8EC4-4414-BD99-944B1AFEE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transport </a:t>
            </a:r>
          </a:p>
        </p:txBody>
      </p:sp>
      <p:pic>
        <p:nvPicPr>
          <p:cNvPr id="3" name="Picture 33" descr="https://dqmp.unige.ch/giamarchi/local/people/photos/square/anne-maria.visuri.png">
            <a:extLst>
              <a:ext uri="{FF2B5EF4-FFF2-40B4-BE49-F238E27FC236}">
                <a16:creationId xmlns:a16="http://schemas.microsoft.com/office/drawing/2014/main" id="{2406FD8C-A104-4994-8F90-5CE0E0582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" y="0"/>
            <a:ext cx="1223755" cy="122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28559B-9F7B-4816-9888-4963DA0C2688}"/>
              </a:ext>
            </a:extLst>
          </p:cNvPr>
          <p:cNvSpPr/>
          <p:nvPr/>
        </p:nvSpPr>
        <p:spPr>
          <a:xfrm>
            <a:off x="1376645" y="1692276"/>
            <a:ext cx="67262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dirty="0">
                <a:solidFill>
                  <a:srgbClr val="FFFF00"/>
                </a:solidFill>
              </a:rPr>
              <a:t>A.-M. Visuri, M. Lebrat, S. Häusler, L. Corman and TG,  </a:t>
            </a:r>
            <a:r>
              <a:rPr lang="en-US" sz="3200" dirty="0">
                <a:solidFill>
                  <a:srgbClr val="FFFF00"/>
                </a:solidFill>
              </a:rPr>
              <a:t>PRR </a:t>
            </a:r>
            <a:r>
              <a:rPr lang="en-US" sz="3200" b="1" dirty="0">
                <a:solidFill>
                  <a:srgbClr val="FFFF00"/>
                </a:solidFill>
              </a:rPr>
              <a:t>2</a:t>
            </a:r>
            <a:r>
              <a:rPr lang="en-US" sz="3200" dirty="0">
                <a:solidFill>
                  <a:srgbClr val="FFFF00"/>
                </a:solidFill>
              </a:rPr>
              <a:t>, 023062 (2020)</a:t>
            </a:r>
          </a:p>
        </p:txBody>
      </p:sp>
    </p:spTree>
    <p:extLst>
      <p:ext uri="{BB962C8B-B14F-4D97-AF65-F5344CB8AC3E}">
        <p14:creationId xmlns:p14="http://schemas.microsoft.com/office/powerpoint/2010/main" val="3930173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treat ?</a:t>
            </a:r>
          </a:p>
        </p:txBody>
      </p:sp>
    </p:spTree>
    <p:extLst>
      <p:ext uri="{BB962C8B-B14F-4D97-AF65-F5344CB8AC3E}">
        <p14:creationId xmlns:p14="http://schemas.microsoft.com/office/powerpoint/2010/main" val="326231367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Spin transport and spin drag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140" y="2228984"/>
            <a:ext cx="2340260" cy="181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605" y="2228984"/>
            <a:ext cx="2402843" cy="1800200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991534" y="1332829"/>
          <a:ext cx="5249831" cy="712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7680" imgH="241200" progId="Equation.DSMT4">
                  <p:embed/>
                </p:oleObj>
              </mc:Choice>
              <mc:Fallback>
                <p:oleObj name="Equation" r:id="rId4" imgW="1777680" imgH="24120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91534" y="1332829"/>
                        <a:ext cx="5249831" cy="712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1510" y="6129300"/>
            <a:ext cx="2250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/>
              <a:t>Spin Drag: 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906815" y="6145522"/>
          <a:ext cx="862474" cy="712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1960" imgH="241200" progId="Equation.DSMT4">
                  <p:embed/>
                </p:oleObj>
              </mc:Choice>
              <mc:Fallback>
                <p:oleObj name="Equation" r:id="rId6" imgW="291960" imgH="241200" progId="Equation.DSMT4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06815" y="6145522"/>
                        <a:ext cx="862474" cy="7124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740275" y="6145213"/>
          <a:ext cx="42703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4880" imgH="241200" progId="Equation.DSMT4">
                  <p:embed/>
                </p:oleObj>
              </mc:Choice>
              <mc:Fallback>
                <p:oleObj name="Equation" r:id="rId8" imgW="164880" imgH="24120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40275" y="6145213"/>
                        <a:ext cx="427038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4502150" y="22066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120" imgH="177480" progId="Equation.DSMT4">
                  <p:embed/>
                </p:oleObj>
              </mc:Choice>
              <mc:Fallback>
                <p:oleObj name="Equation" r:id="rId10" imgW="114120" imgH="17748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02150" y="22066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5919788" y="6054725"/>
          <a:ext cx="217170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241200" progId="Equation.DSMT4">
                  <p:embed/>
                </p:oleObj>
              </mc:Choice>
              <mc:Fallback>
                <p:oleObj name="Equation" r:id="rId12" imgW="660240" imgH="24120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919788" y="6054725"/>
                        <a:ext cx="2171700" cy="795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0B3C4B7-E532-45C2-B70E-CF0EA8119E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496" y="4566025"/>
            <a:ext cx="3771900" cy="990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2A3B3B-7B94-45E0-B2C1-EA4C6F97560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6116" y="4253882"/>
            <a:ext cx="2636798" cy="166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2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4754D-D393-4F2E-8C15-953735B56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(using Sine-Gordon)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FEC3B-D6B6-42D2-9250-9836372B4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176" y="1434832"/>
            <a:ext cx="3920451" cy="24606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C07EC8-B816-4188-BA39-B871DA8EB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615" y="4118695"/>
            <a:ext cx="6660740" cy="2460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965B9F-AA00-4AA7-86FE-7501BB275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49" y="2306913"/>
            <a:ext cx="2989675" cy="7128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ABB613-EAF8-4837-A741-C48F1158F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04" y="1486829"/>
            <a:ext cx="4771931" cy="680742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65452A0-B78A-4589-A3E9-63C9BBFDEF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128" y="3194185"/>
          <a:ext cx="1338050" cy="547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8720" imgH="228600" progId="Equation.DSMT4">
                  <p:embed/>
                </p:oleObj>
              </mc:Choice>
              <mc:Fallback>
                <p:oleObj name="Equation" r:id="rId6" imgW="558720" imgH="2286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65452A0-B78A-4589-A3E9-63C9BBFDEF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1128" y="3194185"/>
                        <a:ext cx="1338050" cy="547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01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19989-25A6-425B-B8DF-8B8EFB7F7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with experiments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9BE026-0106-4416-972F-2066D99D3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30" y="1417637"/>
            <a:ext cx="5342260" cy="33535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6615D1-B4C5-4D7D-BA12-F207FBEBD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865" y="3429000"/>
            <a:ext cx="5730056" cy="335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FC0A1-9882-4A08-9A27-75575020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79" y="38180"/>
            <a:ext cx="8229600" cy="1143000"/>
          </a:xfrm>
        </p:spPr>
        <p:txBody>
          <a:bodyPr/>
          <a:lstStyle/>
          <a:p>
            <a:r>
              <a:rPr lang="en-US" dirty="0"/>
              <a:t>Lindblad reservoirs and losses</a:t>
            </a:r>
          </a:p>
        </p:txBody>
      </p:sp>
      <p:pic>
        <p:nvPicPr>
          <p:cNvPr id="3" name="Picture 2" descr="https://dqmp.unige.ch/giamarchi/local/people/photos/square/michele.filippone.png">
            <a:extLst>
              <a:ext uri="{FF2B5EF4-FFF2-40B4-BE49-F238E27FC236}">
                <a16:creationId xmlns:a16="http://schemas.microsoft.com/office/drawing/2014/main" id="{2C95360B-68AC-4A99-975E-C82FCBEC5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814" y="10599"/>
            <a:ext cx="835539" cy="83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561405-48CA-41F6-BCE1-2DD8DD3B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3944" cy="885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CB9B96-235B-4CE1-B094-70F4CDAEE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4" y="4914165"/>
            <a:ext cx="741609" cy="8793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D14C4D-DAB1-4968-9D11-832912880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45" y="1727222"/>
            <a:ext cx="2835315" cy="19356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EE60DB-D0F7-47B6-97CD-A67141512005}"/>
              </a:ext>
            </a:extLst>
          </p:cNvPr>
          <p:cNvSpPr/>
          <p:nvPr/>
        </p:nvSpPr>
        <p:spPr>
          <a:xfrm>
            <a:off x="1190630" y="1142171"/>
            <a:ext cx="71107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FFF00"/>
                </a:solidFill>
              </a:rPr>
              <a:t>T. Jin, M. Filippone, TG PRB 102 205131 (2021</a:t>
            </a:r>
            <a:r>
              <a:rPr lang="en-US" sz="2000" dirty="0">
                <a:solidFill>
                  <a:srgbClr val="FFFF00"/>
                </a:solidFill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9314B9-0085-4C69-92BB-9D05EA76DC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504" y="1727222"/>
            <a:ext cx="2006666" cy="7112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3533B6-42CF-4ED4-B950-2E8F8B0AEB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5504" y="2528699"/>
            <a:ext cx="2957032" cy="875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9B0C06-12D3-4F7B-AC07-BEF70256E0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545" y="3753123"/>
            <a:ext cx="5940660" cy="995688"/>
          </a:xfrm>
          <a:prstGeom prst="rect">
            <a:avLst/>
          </a:prstGeom>
        </p:spPr>
      </p:pic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3207E17-4604-47C3-BBD9-0AF8256B80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433694"/>
              </p:ext>
            </p:extLst>
          </p:nvPr>
        </p:nvGraphicFramePr>
        <p:xfrm>
          <a:off x="1061610" y="5409220"/>
          <a:ext cx="2132342" cy="50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80800" imgH="279360" progId="Equation.DSMT4">
                  <p:embed/>
                </p:oleObj>
              </mc:Choice>
              <mc:Fallback>
                <p:oleObj name="Equation" r:id="rId9" imgW="11808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53207E17-4604-47C3-BBD9-0AF8256B80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61610" y="5409220"/>
                        <a:ext cx="2132342" cy="50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FB2519B7-2B42-49BF-BFEF-B07D33F26C06}"/>
              </a:ext>
            </a:extLst>
          </p:cNvPr>
          <p:cNvSpPr/>
          <p:nvPr/>
        </p:nvSpPr>
        <p:spPr>
          <a:xfrm>
            <a:off x="971600" y="4912658"/>
            <a:ext cx="57212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FFF00"/>
                </a:solidFill>
              </a:rPr>
              <a:t>T. Jin, J. Ferreira, M. Filippone, TG </a:t>
            </a:r>
            <a:r>
              <a:rPr lang="en-US" sz="2000" dirty="0" err="1">
                <a:solidFill>
                  <a:srgbClr val="FFFF00"/>
                </a:solidFill>
              </a:rPr>
              <a:t>arxiv</a:t>
            </a:r>
            <a:r>
              <a:rPr lang="en-US" sz="2000" dirty="0">
                <a:solidFill>
                  <a:srgbClr val="FFFF00"/>
                </a:solidFill>
              </a:rPr>
              <a:t>/2106.14765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294A0A-F4E6-424E-AD0E-4A74BFD005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7053" y="5319501"/>
            <a:ext cx="4407126" cy="14732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EC3ED3-06D9-4BF3-953C-2A28A13D60E8}"/>
              </a:ext>
            </a:extLst>
          </p:cNvPr>
          <p:cNvSpPr txBox="1"/>
          <p:nvPr/>
        </p:nvSpPr>
        <p:spPr>
          <a:xfrm>
            <a:off x="763944" y="6039290"/>
            <a:ext cx="1332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Ballistic ? </a:t>
            </a:r>
            <a:br>
              <a:rPr lang="en-US" dirty="0"/>
            </a:br>
            <a:r>
              <a:rPr lang="en-US" dirty="0"/>
              <a:t>Diffusive ? </a:t>
            </a:r>
          </a:p>
        </p:txBody>
      </p:sp>
    </p:spTree>
    <p:extLst>
      <p:ext uri="{BB962C8B-B14F-4D97-AF65-F5344CB8AC3E}">
        <p14:creationId xmlns:p14="http://schemas.microsoft.com/office/powerpoint/2010/main" val="5145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gauge fields</a:t>
            </a:r>
          </a:p>
        </p:txBody>
      </p:sp>
    </p:spTree>
    <p:extLst>
      <p:ext uri="{BB962C8B-B14F-4D97-AF65-F5344CB8AC3E}">
        <p14:creationId xmlns:p14="http://schemas.microsoft.com/office/powerpoint/2010/main" val="13373798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49217"/>
          </a:xfrm>
        </p:spPr>
        <p:txBody>
          <a:bodyPr/>
          <a:lstStyle/>
          <a:p>
            <a:r>
              <a:rPr lang="fr-CH" dirty="0"/>
              <a:t>Meissner </a:t>
            </a:r>
            <a:r>
              <a:rPr lang="fr-CH" dirty="0" err="1"/>
              <a:t>effect</a:t>
            </a:r>
            <a:r>
              <a:rPr lang="fr-CH" dirty="0"/>
              <a:t> in </a:t>
            </a:r>
            <a:r>
              <a:rPr lang="fr-CH" dirty="0" err="1"/>
              <a:t>bosonic</a:t>
            </a:r>
            <a:r>
              <a:rPr lang="fr-CH" dirty="0"/>
              <a:t> </a:t>
            </a:r>
            <a:r>
              <a:rPr lang="fr-CH" dirty="0" err="1"/>
              <a:t>ladders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701570" y="3293985"/>
            <a:ext cx="8354942" cy="184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algn="l"/>
            <a:r>
              <a:rPr lang="en-US" sz="4000" b="0" dirty="0">
                <a:solidFill>
                  <a:schemeClr val="tx1"/>
                </a:solidFill>
                <a:effectLst/>
              </a:rPr>
              <a:t>E. Orignac, TG, PRB 64 144515 (2001)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52151"/>
          <a:stretch/>
        </p:blipFill>
        <p:spPr>
          <a:xfrm>
            <a:off x="1871700" y="5153942"/>
            <a:ext cx="5864319" cy="1215135"/>
          </a:xfrm>
          <a:prstGeom prst="rect">
            <a:avLst/>
          </a:prstGeom>
        </p:spPr>
      </p:pic>
      <p:pic>
        <p:nvPicPr>
          <p:cNvPr id="6" name="Picture 5" descr="edmond.orignac.jpg"/>
          <p:cNvPicPr>
            <a:picLocks noChangeAspect="1"/>
          </p:cNvPicPr>
          <p:nvPr/>
        </p:nvPicPr>
        <p:blipFill>
          <a:blip r:embed="rId3" cstate="print"/>
          <a:srcRect l="1275" r="5335" b="22389"/>
          <a:stretch>
            <a:fillRect/>
          </a:stretch>
        </p:blipFill>
        <p:spPr>
          <a:xfrm>
            <a:off x="18988" y="1518766"/>
            <a:ext cx="1641553" cy="170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9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30" y="413664"/>
            <a:ext cx="7290810" cy="2694043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66554" y="3429000"/>
          <a:ext cx="2062047" cy="81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11000" imgH="279360" progId="Equation.DSMT4">
                  <p:embed/>
                </p:oleObj>
              </mc:Choice>
              <mc:Fallback>
                <p:oleObj name="Equation" r:id="rId3" imgW="711000" imgH="27936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6554" y="3429000"/>
                        <a:ext cx="2062047" cy="810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69" y="4464114"/>
            <a:ext cx="5985665" cy="204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03" y="602637"/>
            <a:ext cx="4561137" cy="19751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255" y="3482208"/>
            <a:ext cx="835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/>
              <a:t>Orbital </a:t>
            </a:r>
            <a:r>
              <a:rPr lang="fr-CH" sz="3600" dirty="0" err="1"/>
              <a:t>currents</a:t>
            </a:r>
            <a:r>
              <a:rPr lang="fr-CH" sz="3600" dirty="0"/>
              <a:t> (``Meissner’’ </a:t>
            </a:r>
            <a:r>
              <a:rPr lang="fr-CH" sz="3600" dirty="0" err="1"/>
              <a:t>effect</a:t>
            </a:r>
            <a:r>
              <a:rPr lang="fr-CH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79255" y="4329100"/>
            <a:ext cx="835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/>
              <a:t>Field ``Hc1’’: </a:t>
            </a:r>
            <a:r>
              <a:rPr lang="fr-CH" sz="3600" dirty="0" err="1"/>
              <a:t>appearance</a:t>
            </a:r>
            <a:r>
              <a:rPr lang="fr-CH" sz="3600" dirty="0"/>
              <a:t> of </a:t>
            </a:r>
            <a:r>
              <a:rPr lang="fr-CH" sz="3600" dirty="0" err="1"/>
              <a:t>vortices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050" y="413665"/>
            <a:ext cx="4033663" cy="26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1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Artificial</a:t>
            </a:r>
            <a:r>
              <a:rPr lang="fr-CH" dirty="0"/>
              <a:t> gauge </a:t>
            </a:r>
            <a:r>
              <a:rPr lang="fr-CH" dirty="0" err="1"/>
              <a:t>field</a:t>
            </a:r>
            <a:r>
              <a:rPr lang="fr-CH" dirty="0"/>
              <a:t> (cold </a:t>
            </a:r>
            <a:r>
              <a:rPr lang="fr-CH" dirty="0" err="1"/>
              <a:t>atoms</a:t>
            </a:r>
            <a:r>
              <a:rPr lang="fr-CH" dirty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395206"/>
            <a:ext cx="761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M Atala et al. Nat </a:t>
            </a:r>
            <a:r>
              <a:rPr lang="fr-CH" sz="2800" dirty="0" err="1"/>
              <a:t>Phys</a:t>
            </a:r>
            <a:r>
              <a:rPr lang="fr-CH" sz="2800" dirty="0"/>
              <a:t>, 10 588 (2014)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50" y="3150557"/>
            <a:ext cx="6455992" cy="30045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36" y="2933946"/>
            <a:ext cx="4221343" cy="3653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8685" y="2796997"/>
            <a:ext cx="5259217" cy="39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1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Hall </a:t>
            </a:r>
            <a:r>
              <a:rPr lang="fr-CH" dirty="0" err="1"/>
              <a:t>effect</a:t>
            </a:r>
            <a:endParaRPr lang="fr-CH" dirty="0"/>
          </a:p>
        </p:txBody>
      </p:sp>
      <p:pic>
        <p:nvPicPr>
          <p:cNvPr id="10" name="Picture 2" descr="https://upload.wikimedia.org/wikipedia/en/1/19/Hall_Effect_Measurement_Setup_for_Electro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15" y="1683844"/>
            <a:ext cx="3513517" cy="226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683844"/>
            <a:ext cx="43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Non </a:t>
            </a:r>
            <a:r>
              <a:rPr lang="fr-CH" sz="2800" dirty="0" err="1"/>
              <a:t>interacting</a:t>
            </a:r>
            <a:r>
              <a:rPr lang="fr-CH" sz="2800" dirty="0"/>
              <a:t>  ``simple’’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4707015" y="2396888"/>
          <a:ext cx="3015335" cy="15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680" imgH="444240" progId="Equation.DSMT4">
                  <p:embed/>
                </p:oleObj>
              </mc:Choice>
              <mc:Fallback>
                <p:oleObj name="Equation" r:id="rId3" imgW="850680" imgH="44424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7015" y="2396888"/>
                        <a:ext cx="3015335" cy="157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21867" y="4332470"/>
            <a:ext cx="8300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>
                <a:solidFill>
                  <a:srgbClr val="FFFF00"/>
                </a:solidFill>
              </a:rPr>
              <a:t>No interactions: </a:t>
            </a:r>
            <a:r>
              <a:rPr lang="fr-CH" sz="3600" dirty="0" err="1">
                <a:solidFill>
                  <a:srgbClr val="FFFF00"/>
                </a:solidFill>
              </a:rPr>
              <a:t>curvature</a:t>
            </a:r>
            <a:r>
              <a:rPr lang="fr-CH" sz="3600" dirty="0">
                <a:solidFill>
                  <a:srgbClr val="FFFF00"/>
                </a:solidFill>
              </a:rPr>
              <a:t> of fermi surface</a:t>
            </a:r>
            <a:br>
              <a:rPr lang="fr-CH" sz="3600" dirty="0">
                <a:solidFill>
                  <a:srgbClr val="FFFF00"/>
                </a:solidFill>
              </a:rPr>
            </a:br>
            <a:r>
              <a:rPr lang="fr-CH" sz="3600" dirty="0">
                <a:solidFill>
                  <a:srgbClr val="FFFF00"/>
                </a:solidFill>
              </a:rPr>
              <a:t>- </a:t>
            </a:r>
            <a:r>
              <a:rPr lang="fr-CH" sz="3600" dirty="0" err="1">
                <a:solidFill>
                  <a:srgbClr val="FFFF00"/>
                </a:solidFill>
              </a:rPr>
              <a:t>topological</a:t>
            </a:r>
            <a:r>
              <a:rPr lang="fr-CH" sz="3600" dirty="0">
                <a:solidFill>
                  <a:srgbClr val="FFFF00"/>
                </a:solidFill>
              </a:rPr>
              <a:t> formula (</a:t>
            </a:r>
            <a:r>
              <a:rPr lang="fr-CH" sz="3600" dirty="0" err="1">
                <a:solidFill>
                  <a:srgbClr val="FFFF00"/>
                </a:solidFill>
              </a:rPr>
              <a:t>Thouless-Kohmoto</a:t>
            </a:r>
            <a:r>
              <a:rPr lang="fr-CH" sz="36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446" y="5935533"/>
            <a:ext cx="830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>
                <a:solidFill>
                  <a:srgbClr val="FFFF00"/>
                </a:solidFill>
              </a:rPr>
              <a:t>With interactions: open question </a:t>
            </a:r>
          </a:p>
        </p:txBody>
      </p:sp>
    </p:spTree>
    <p:extLst>
      <p:ext uri="{BB962C8B-B14F-4D97-AF65-F5344CB8AC3E}">
        <p14:creationId xmlns:p14="http://schemas.microsoft.com/office/powerpoint/2010/main" val="163844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51520" y="1"/>
            <a:ext cx="8229600" cy="5486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sz="2800" dirty="0"/>
              <a:t>``Standard’’ many body theory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624" y="720622"/>
            <a:ext cx="950651" cy="101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7048" y="682528"/>
            <a:ext cx="1020603" cy="105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://cnls.lanl.gov/Conferences/Many-BodyTheories/feenb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425" y="682528"/>
            <a:ext cx="947457" cy="105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mta.hu/fileadmin/2010/05/tiszteleti/Dzyaloshinskii_Igor__Eredeti_Felbont_s_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85"/>
          <a:stretch/>
        </p:blipFill>
        <p:spPr bwMode="auto">
          <a:xfrm>
            <a:off x="4782066" y="685745"/>
            <a:ext cx="1005069" cy="108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upload.wikimedia.org/wikipedia/en/a/a3/Larkin-2-2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319" y="643966"/>
            <a:ext cx="840913" cy="106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951010" y="2194642"/>
            <a:ext cx="5355595" cy="65991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dirty="0"/>
              <a:t>Exact Solutions (Bethe </a:t>
            </a:r>
            <a:r>
              <a:rPr lang="en-US" dirty="0" err="1"/>
              <a:t>ansatz</a:t>
            </a:r>
            <a:r>
              <a:rPr lang="en-US" dirty="0"/>
              <a:t>)</a:t>
            </a:r>
          </a:p>
        </p:txBody>
      </p:sp>
      <p:pic>
        <p:nvPicPr>
          <p:cNvPr id="10" name="Picture 8" descr="http://www.nobelprize.org/nobel_prizes/physics/laureates/1967/beth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07" y="2785481"/>
            <a:ext cx="724409" cy="101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lie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66320" y="2820017"/>
            <a:ext cx="1002054" cy="945995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7786" y="4408204"/>
            <a:ext cx="3493372" cy="91303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sz="2800" dirty="0"/>
              <a:t>Field theories</a:t>
            </a:r>
            <a:br>
              <a:rPr lang="en-US" sz="2800" dirty="0"/>
            </a:br>
            <a:r>
              <a:rPr lang="en-US" sz="2800" dirty="0"/>
              <a:t>(</a:t>
            </a:r>
            <a:r>
              <a:rPr lang="en-US" sz="2800" dirty="0" err="1"/>
              <a:t>bosonization</a:t>
            </a:r>
            <a:r>
              <a:rPr lang="en-US" sz="2800" dirty="0"/>
              <a:t>, CFT) </a:t>
            </a:r>
          </a:p>
        </p:txBody>
      </p:sp>
      <p:pic>
        <p:nvPicPr>
          <p:cNvPr id="13" name="Picture 12" descr="01-luther.jpg"/>
          <p:cNvPicPr>
            <a:picLocks noChangeAspect="1"/>
          </p:cNvPicPr>
          <p:nvPr/>
        </p:nvPicPr>
        <p:blipFill>
          <a:blip r:embed="rId10" cstate="print"/>
          <a:srcRect l="11111" r="13056" b="31739"/>
          <a:stretch>
            <a:fillRect/>
          </a:stretch>
        </p:blipFill>
        <p:spPr>
          <a:xfrm>
            <a:off x="160308" y="5504521"/>
            <a:ext cx="1032081" cy="1187081"/>
          </a:xfrm>
          <a:prstGeom prst="rect">
            <a:avLst/>
          </a:prstGeom>
        </p:spPr>
      </p:pic>
      <p:pic>
        <p:nvPicPr>
          <p:cNvPr id="14" name="Picture 13" descr="emery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95039" y="5504521"/>
            <a:ext cx="1098867" cy="118263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201" y="5495755"/>
            <a:ext cx="1069927" cy="1191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5570619" y="4316161"/>
            <a:ext cx="3493372" cy="91303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en-US" sz="2800" dirty="0" err="1"/>
              <a:t>Numerics</a:t>
            </a:r>
            <a:br>
              <a:rPr lang="en-US" sz="2800" dirty="0"/>
            </a:br>
            <a:r>
              <a:rPr lang="en-US" sz="2800" dirty="0"/>
              <a:t>(DMRG, MC, etc.) </a:t>
            </a:r>
          </a:p>
        </p:txBody>
      </p:sp>
      <p:pic>
        <p:nvPicPr>
          <p:cNvPr id="17" name="Picture 2" descr="http://www.physics.uci.edu/faculty/whit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28718" y="5373707"/>
            <a:ext cx="1183088" cy="1188387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421650" y="1999273"/>
            <a:ext cx="6165685" cy="204156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874" y="4425020"/>
            <a:ext cx="3960061" cy="228698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97940" y="4425020"/>
            <a:ext cx="3960061" cy="228698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Up Arrow 20"/>
          <p:cNvSpPr/>
          <p:nvPr/>
        </p:nvSpPr>
        <p:spPr>
          <a:xfrm rot="16200000">
            <a:off x="7359820" y="2931943"/>
            <a:ext cx="1733319" cy="1035115"/>
          </a:xfrm>
          <a:prstGeom prst="leftUpArrow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-Up Arrow 21"/>
          <p:cNvSpPr/>
          <p:nvPr/>
        </p:nvSpPr>
        <p:spPr>
          <a:xfrm rot="5400000" flipH="1">
            <a:off x="-94428" y="2923961"/>
            <a:ext cx="1749281" cy="1035115"/>
          </a:xfrm>
          <a:prstGeom prst="leftUpArrow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>
            <a:off x="4069153" y="5321243"/>
            <a:ext cx="889817" cy="448017"/>
          </a:xfrm>
          <a:prstGeom prst="leftRightArrow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2" name="Picture 2" descr="Image resul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64" y="5321243"/>
            <a:ext cx="1009942" cy="127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99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Hall </a:t>
            </a:r>
            <a:r>
              <a:rPr lang="fr-CH" dirty="0" err="1"/>
              <a:t>effect</a:t>
            </a:r>
            <a:r>
              <a:rPr lang="fr-CH" dirty="0"/>
              <a:t>: </a:t>
            </a:r>
            <a:r>
              <a:rPr lang="fr-CH" dirty="0" err="1"/>
              <a:t>measurements</a:t>
            </a:r>
            <a:endParaRPr lang="fr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24" y="1419158"/>
            <a:ext cx="5608169" cy="5250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790" y="1367177"/>
            <a:ext cx="6343667" cy="535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Hall </a:t>
            </a:r>
            <a:r>
              <a:rPr lang="fr-CH" dirty="0" err="1"/>
              <a:t>effect</a:t>
            </a:r>
            <a:r>
              <a:rPr lang="fr-CH" dirty="0"/>
              <a:t> on </a:t>
            </a:r>
            <a:r>
              <a:rPr lang="fr-CH" dirty="0" err="1"/>
              <a:t>ladders</a:t>
            </a:r>
            <a:endParaRPr lang="fr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14" y="2798930"/>
            <a:ext cx="4184485" cy="2115235"/>
          </a:xfrm>
          <a:prstGeom prst="rect">
            <a:avLst/>
          </a:prstGeom>
        </p:spPr>
      </p:pic>
      <p:pic>
        <p:nvPicPr>
          <p:cNvPr id="4" name="Picture 6" descr="https://dqmp.unige.ch/giamarchi/local/people/photos/square/sebastian.greschn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69"/>
            <a:ext cx="1710190" cy="1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qmp.unige.ch/giamarchi/local/people/photos/square/michele.filippo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67" y="12469"/>
            <a:ext cx="1780633" cy="17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36301" y="1417638"/>
            <a:ext cx="4015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solidFill>
                  <a:srgbClr val="FFFF00"/>
                </a:solidFill>
              </a:rPr>
              <a:t>S. </a:t>
            </a:r>
            <a:r>
              <a:rPr lang="fr-CH" sz="2400" dirty="0" err="1">
                <a:solidFill>
                  <a:srgbClr val="FFFF00"/>
                </a:solidFill>
              </a:rPr>
              <a:t>Greshner</a:t>
            </a:r>
            <a:r>
              <a:rPr lang="fr-CH" sz="2400" dirty="0">
                <a:solidFill>
                  <a:srgbClr val="FFFF00"/>
                </a:solidFill>
              </a:rPr>
              <a:t>, M. Filippone, TG, PRL </a:t>
            </a:r>
            <a:r>
              <a:rPr lang="en-CH" sz="2400" dirty="0">
                <a:solidFill>
                  <a:srgbClr val="FFFF00"/>
                </a:solidFill>
              </a:rPr>
              <a:t>122, 083402 (19)</a:t>
            </a:r>
            <a:endParaRPr lang="fr-CH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085" y="60076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dirty="0" err="1"/>
              <a:t>Experiments</a:t>
            </a:r>
            <a:r>
              <a:rPr lang="fr-CH" sz="3200" dirty="0"/>
              <a:t>: out of equilibrium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3954" y="531921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dirty="0" err="1"/>
              <a:t>Analytic</a:t>
            </a:r>
            <a:r>
              <a:rPr lang="fr-CH" sz="3200" dirty="0"/>
              <a:t>: </a:t>
            </a:r>
            <a:r>
              <a:rPr lang="fr-CH" sz="3200" dirty="0" err="1"/>
              <a:t>calculation</a:t>
            </a:r>
            <a:r>
              <a:rPr lang="fr-CH" sz="3200" dirty="0"/>
              <a:t> on a 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E0BC9C-47A5-4E82-AB50-77A139584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943" y="2359799"/>
            <a:ext cx="2715818" cy="22631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635C9F-BCCA-40D4-9796-64C36D295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7205" y="4734145"/>
            <a:ext cx="2655295" cy="203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9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qmp.unige.ch/giamarchi/local/people/photos/rectangle/charles.bardy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3" t="4521" r="15190" b="8068"/>
          <a:stretch/>
        </p:blipFill>
        <p:spPr bwMode="auto">
          <a:xfrm>
            <a:off x="10053" y="14798"/>
            <a:ext cx="911312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Vanishing</a:t>
            </a:r>
            <a:r>
              <a:rPr lang="fr-CH" dirty="0"/>
              <a:t> Hall </a:t>
            </a:r>
            <a:r>
              <a:rPr lang="fr-CH" dirty="0" err="1"/>
              <a:t>response</a:t>
            </a:r>
            <a:endParaRPr lang="fr-CH" dirty="0"/>
          </a:p>
        </p:txBody>
      </p:sp>
      <p:sp>
        <p:nvSpPr>
          <p:cNvPr id="7" name="TextBox 6"/>
          <p:cNvSpPr txBox="1"/>
          <p:nvPr/>
        </p:nvSpPr>
        <p:spPr>
          <a:xfrm>
            <a:off x="926595" y="1446645"/>
            <a:ext cx="8100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solidFill>
                  <a:srgbClr val="FFFF00"/>
                </a:solidFill>
              </a:rPr>
              <a:t>M. Filippone, C.E. Bardyn, S. </a:t>
            </a:r>
            <a:r>
              <a:rPr lang="fr-CH" sz="2400" dirty="0" err="1">
                <a:solidFill>
                  <a:srgbClr val="FFFF00"/>
                </a:solidFill>
              </a:rPr>
              <a:t>Greshner</a:t>
            </a:r>
            <a:r>
              <a:rPr lang="fr-CH" sz="2400" dirty="0">
                <a:solidFill>
                  <a:srgbClr val="FFFF00"/>
                </a:solidFill>
              </a:rPr>
              <a:t>, TG, PRL 123, 086803 (19)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231" y="2173451"/>
            <a:ext cx="2966439" cy="1935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2EA537-E00F-424E-8FE4-0F9BA53E2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35" y="4194085"/>
            <a:ext cx="3600561" cy="25652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7C39D5-D99F-429B-A08B-232AD4165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761" y="2117791"/>
            <a:ext cx="4401704" cy="28140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C84D335-1BBD-4E74-AB45-783B52F234B9}"/>
              </a:ext>
            </a:extLst>
          </p:cNvPr>
          <p:cNvSpPr txBox="1"/>
          <p:nvPr/>
        </p:nvSpPr>
        <p:spPr>
          <a:xfrm>
            <a:off x="5112060" y="5544235"/>
            <a:ext cx="3375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>
                <a:solidFill>
                  <a:srgbClr val="FFFF00"/>
                </a:solidFill>
              </a:rPr>
              <a:t>Exact </a:t>
            </a:r>
            <a:r>
              <a:rPr lang="fr-CH" sz="2800" dirty="0" err="1">
                <a:solidFill>
                  <a:srgbClr val="FFFF00"/>
                </a:solidFill>
              </a:rPr>
              <a:t>zero</a:t>
            </a:r>
            <a:r>
              <a:rPr lang="fr-CH" sz="2800" dirty="0">
                <a:solidFill>
                  <a:srgbClr val="FFFF00"/>
                </a:solidFill>
              </a:rPr>
              <a:t> of the Hall </a:t>
            </a:r>
            <a:r>
              <a:rPr lang="fr-CH" sz="2800" dirty="0" err="1">
                <a:solidFill>
                  <a:srgbClr val="FFFF00"/>
                </a:solidFill>
              </a:rPr>
              <a:t>effect</a:t>
            </a:r>
            <a:r>
              <a:rPr lang="fr-CH" sz="2800" dirty="0">
                <a:solidFill>
                  <a:srgbClr val="FFFF00"/>
                </a:solidFill>
              </a:rPr>
              <a:t> for LB </a:t>
            </a:r>
            <a:r>
              <a:rPr lang="fr-CH" sz="2800" dirty="0" err="1">
                <a:solidFill>
                  <a:srgbClr val="FFFF00"/>
                </a:solidFill>
              </a:rPr>
              <a:t>geometry</a:t>
            </a:r>
            <a:endParaRPr lang="fr-CH" sz="2800" dirty="0">
              <a:solidFill>
                <a:srgbClr val="FFFF00"/>
              </a:solidFill>
            </a:endParaRPr>
          </a:p>
        </p:txBody>
      </p:sp>
      <p:pic>
        <p:nvPicPr>
          <p:cNvPr id="14" name="Picture 6" descr="https://dqmp.unige.ch/giamarchi/local/people/photos/square/sebastian.greschner.png">
            <a:extLst>
              <a:ext uri="{FF2B5EF4-FFF2-40B4-BE49-F238E27FC236}">
                <a16:creationId xmlns:a16="http://schemas.microsoft.com/office/drawing/2014/main" id="{A8A98AFB-C0C8-4C54-930F-13B84EEC3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" y="1183047"/>
            <a:ext cx="911312" cy="9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dqmp.unige.ch/giamarchi/local/people/photos/square/michele.filippone.png">
            <a:extLst>
              <a:ext uri="{FF2B5EF4-FFF2-40B4-BE49-F238E27FC236}">
                <a16:creationId xmlns:a16="http://schemas.microsoft.com/office/drawing/2014/main" id="{CBD9A38F-67A4-457D-A70A-39ABE1805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445" y="2014"/>
            <a:ext cx="1000555" cy="98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8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555" y="179539"/>
            <a:ext cx="8229600" cy="1143000"/>
          </a:xfrm>
        </p:spPr>
        <p:txBody>
          <a:bodyPr/>
          <a:lstStyle/>
          <a:p>
            <a:r>
              <a:rPr lang="fr-CH" dirty="0"/>
              <a:t>Hall </a:t>
            </a:r>
            <a:r>
              <a:rPr lang="fr-CH" dirty="0" err="1"/>
              <a:t>votage</a:t>
            </a:r>
            <a:r>
              <a:rPr lang="fr-CH" dirty="0"/>
              <a:t> vs </a:t>
            </a:r>
            <a:r>
              <a:rPr lang="fr-CH" dirty="0" err="1"/>
              <a:t>polarization</a:t>
            </a:r>
            <a:endParaRPr lang="fr-CH" dirty="0"/>
          </a:p>
        </p:txBody>
      </p:sp>
      <p:pic>
        <p:nvPicPr>
          <p:cNvPr id="4" name="Picture 6" descr="https://dqmp.unige.ch/giamarchi/local/people/photos/square/sebastian.gresch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21" y="-11628"/>
            <a:ext cx="1235384" cy="12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7339" y="1264308"/>
            <a:ext cx="507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solidFill>
                  <a:srgbClr val="FFFF00"/>
                </a:solidFill>
              </a:rPr>
              <a:t>M. Buser, S. </a:t>
            </a:r>
            <a:r>
              <a:rPr lang="fr-CH" sz="2400" dirty="0" err="1">
                <a:solidFill>
                  <a:srgbClr val="FFFF00"/>
                </a:solidFill>
              </a:rPr>
              <a:t>Greshner</a:t>
            </a:r>
            <a:r>
              <a:rPr lang="fr-CH" sz="2400" dirty="0">
                <a:solidFill>
                  <a:srgbClr val="FFFF00"/>
                </a:solidFill>
              </a:rPr>
              <a:t>, U. Schollwöck, TG, PRL </a:t>
            </a:r>
            <a:r>
              <a:rPr lang="en-CH" sz="2400" dirty="0">
                <a:solidFill>
                  <a:srgbClr val="FFFF00"/>
                </a:solidFill>
              </a:rPr>
              <a:t>12</a:t>
            </a:r>
            <a:r>
              <a:rPr lang="en-US" sz="2400" dirty="0">
                <a:solidFill>
                  <a:srgbClr val="FFFF00"/>
                </a:solidFill>
              </a:rPr>
              <a:t>6</a:t>
            </a:r>
            <a:r>
              <a:rPr lang="en-CH" sz="2400" dirty="0">
                <a:solidFill>
                  <a:srgbClr val="FFFF00"/>
                </a:solidFill>
              </a:rPr>
              <a:t>, </a:t>
            </a:r>
            <a:r>
              <a:rPr lang="en-US" sz="2400" dirty="0">
                <a:solidFill>
                  <a:srgbClr val="FFFF00"/>
                </a:solidFill>
              </a:rPr>
              <a:t>030501</a:t>
            </a:r>
            <a:r>
              <a:rPr lang="en-CH" sz="2400" dirty="0">
                <a:solidFill>
                  <a:srgbClr val="FFFF00"/>
                </a:solidFill>
              </a:rPr>
              <a:t> (</a:t>
            </a:r>
            <a:r>
              <a:rPr lang="en-US" sz="2400" dirty="0">
                <a:solidFill>
                  <a:srgbClr val="FFFF00"/>
                </a:solidFill>
              </a:rPr>
              <a:t>21</a:t>
            </a:r>
            <a:r>
              <a:rPr lang="en-CH" sz="2400" dirty="0">
                <a:solidFill>
                  <a:srgbClr val="FFFF00"/>
                </a:solidFill>
              </a:rPr>
              <a:t>)</a:t>
            </a:r>
            <a:endParaRPr lang="fr-CH" sz="2400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C3998-E1C1-4812-8188-07090D974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299" y="1374178"/>
            <a:ext cx="1080590" cy="12897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14F315-A775-44DB-959A-B71913F3C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519" y="12469"/>
            <a:ext cx="1057463" cy="1348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4D8A42-FB3B-45FA-B1DA-DF3AEF7F5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515" y="2438890"/>
            <a:ext cx="3994283" cy="15301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EB617A-9F14-406D-B3A9-55EAAC05D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10" y="5454225"/>
            <a:ext cx="5353325" cy="11621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65931D-3FBC-4C0C-925D-937621BF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130" y="3369167"/>
            <a:ext cx="3303289" cy="33234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352741-CA81-4F81-9347-6D42A5286B2F}"/>
              </a:ext>
            </a:extLst>
          </p:cNvPr>
          <p:cNvSpPr txBox="1"/>
          <p:nvPr/>
        </p:nvSpPr>
        <p:spPr>
          <a:xfrm>
            <a:off x="341530" y="4265960"/>
            <a:ext cx="507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Practical protocol to compute Hall </a:t>
            </a:r>
            <a:r>
              <a:rPr lang="en-US" sz="2400" b="1" dirty="0">
                <a:solidFill>
                  <a:srgbClr val="FFFF00"/>
                </a:solidFill>
              </a:rPr>
              <a:t>voltage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Vh</a:t>
            </a:r>
            <a:r>
              <a:rPr lang="en-US" sz="2400" dirty="0">
                <a:solidFill>
                  <a:srgbClr val="FFFF00"/>
                </a:solidFill>
              </a:rPr>
              <a:t> from Hall </a:t>
            </a:r>
            <a:r>
              <a:rPr lang="en-US" sz="2400" b="1" dirty="0">
                <a:solidFill>
                  <a:srgbClr val="FFFF00"/>
                </a:solidFill>
              </a:rPr>
              <a:t>polarization</a:t>
            </a:r>
            <a:r>
              <a:rPr lang="en-US" sz="2400" dirty="0">
                <a:solidFill>
                  <a:srgbClr val="FFFF00"/>
                </a:solidFill>
              </a:rPr>
              <a:t> Ph</a:t>
            </a:r>
            <a:endParaRPr lang="fr-CH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8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C65CA-1E20-4C98-A9B7-90A8F118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Dimensional crossover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A6B25-A4EC-4647-AB75-62C829588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509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68058" y="199282"/>
            <a:ext cx="7383159" cy="67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Largely open physics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3484" y="883472"/>
            <a:ext cx="8480285" cy="153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Strong difficulties to treat (analytics, numeric)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41530" y="3789040"/>
            <a:ext cx="8480285" cy="153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Many studies limited to non-interacting case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68058" y="2336256"/>
            <a:ext cx="8480285" cy="153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Allows to incorporate SOC and magnetic field effects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32997" y="5241824"/>
            <a:ext cx="8480285" cy="153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Relevant for many experimental systems</a:t>
            </a:r>
          </a:p>
        </p:txBody>
      </p:sp>
    </p:spTree>
    <p:extLst>
      <p:ext uri="{BB962C8B-B14F-4D97-AF65-F5344CB8AC3E}">
        <p14:creationId xmlns:p14="http://schemas.microsoft.com/office/powerpoint/2010/main" val="237279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5372100" y="1250950"/>
            <a:ext cx="3600449" cy="2800349"/>
            <a:chOff x="3172" y="634"/>
            <a:chExt cx="2336" cy="1791"/>
          </a:xfrm>
        </p:grpSpPr>
        <p:pic>
          <p:nvPicPr>
            <p:cNvPr id="11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72" y="634"/>
              <a:ext cx="2336" cy="1791"/>
            </a:xfrm>
            <a:prstGeom prst="rect">
              <a:avLst/>
            </a:prstGeom>
            <a:noFill/>
          </p:spPr>
        </p:pic>
        <p:sp>
          <p:nvSpPr>
            <p:cNvPr id="12" name="AutoShape 13"/>
            <p:cNvSpPr>
              <a:spLocks noChangeArrowheads="1"/>
            </p:cNvSpPr>
            <p:nvPr/>
          </p:nvSpPr>
          <p:spPr bwMode="auto">
            <a:xfrm rot="686933">
              <a:off x="3232" y="1833"/>
              <a:ext cx="101" cy="504"/>
            </a:xfrm>
            <a:prstGeom prst="upArrow">
              <a:avLst>
                <a:gd name="adj1" fmla="val 26944"/>
                <a:gd name="adj2" fmla="val 154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14"/>
            <p:cNvSpPr>
              <a:spLocks noChangeArrowheads="1"/>
            </p:cNvSpPr>
            <p:nvPr/>
          </p:nvSpPr>
          <p:spPr bwMode="auto">
            <a:xfrm rot="4131904">
              <a:off x="3401" y="2008"/>
              <a:ext cx="85" cy="461"/>
            </a:xfrm>
            <a:prstGeom prst="upArrow">
              <a:avLst>
                <a:gd name="adj1" fmla="val 36630"/>
                <a:gd name="adj2" fmla="val 14764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0" hangingPunct="0">
                <a:spcBef>
                  <a:spcPct val="0"/>
                </a:spcBef>
              </a:pPr>
              <a:endParaRPr lang="en-US" sz="2400">
                <a:latin typeface="Times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3634" y="1975"/>
              <a:ext cx="164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/>
                </a:rPr>
                <a:t>c</a:t>
              </a:r>
              <a:endParaRPr lang="fr-FR" sz="2400">
                <a:latin typeface="Times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3258" y="1546"/>
              <a:ext cx="172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fr-FR" sz="2400">
                  <a:solidFill>
                    <a:schemeClr val="bg1"/>
                  </a:solidFill>
                  <a:latin typeface="Times"/>
                </a:rPr>
                <a:t>b</a:t>
              </a:r>
              <a:endParaRPr lang="fr-FR" sz="2400">
                <a:latin typeface="Times"/>
              </a:endParaRPr>
            </a:p>
          </p:txBody>
        </p:sp>
      </p:grp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457325"/>
            <a:ext cx="4013200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1187450" y="6172200"/>
            <a:ext cx="58324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D. Jaccard et al., J. Phys. C, 13 L89 (2001)</a:t>
            </a:r>
          </a:p>
        </p:txBody>
      </p:sp>
      <p:sp>
        <p:nvSpPr>
          <p:cNvPr id="1259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  <a:noFill/>
          <a:ln/>
        </p:spPr>
        <p:txBody>
          <a:bodyPr/>
          <a:lstStyle/>
          <a:p>
            <a:r>
              <a:rPr lang="fr-CH" dirty="0" err="1"/>
              <a:t>Deconfinement</a:t>
            </a:r>
            <a:endParaRPr lang="fr-FR" dirty="0"/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6516688" y="4508500"/>
            <a:ext cx="2160587" cy="1019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2000"/>
              <a:t>TG Chemical Review 104 5037 (2004)</a:t>
            </a:r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121307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animBg="1"/>
      <p:bldP spid="12596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  <a:noFill/>
          <a:ln/>
        </p:spPr>
        <p:txBody>
          <a:bodyPr/>
          <a:lstStyle/>
          <a:p>
            <a:r>
              <a:rPr lang="fr-CH" dirty="0" err="1"/>
              <a:t>Deconfinement</a:t>
            </a:r>
            <a:endParaRPr lang="fr-FR" dirty="0"/>
          </a:p>
        </p:txBody>
      </p:sp>
      <p:pic>
        <p:nvPicPr>
          <p:cNvPr id="12595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6875" y="1562101"/>
            <a:ext cx="5832475" cy="430688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</p:pic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791580" y="6076375"/>
            <a:ext cx="8137525" cy="64633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dirty="0"/>
              <a:t>P. </a:t>
            </a:r>
            <a:r>
              <a:rPr lang="fr-CH" dirty="0" err="1"/>
              <a:t>Auban</a:t>
            </a:r>
            <a:r>
              <a:rPr lang="fr-CH" dirty="0"/>
              <a:t>-</a:t>
            </a:r>
            <a:r>
              <a:rPr lang="fr-CH" dirty="0" err="1"/>
              <a:t>Senzier</a:t>
            </a:r>
            <a:r>
              <a:rPr lang="fr-CH" dirty="0"/>
              <a:t>, D. Jérome, C. Carcel and J.M. Fabre J de Physique IV, (2004)</a:t>
            </a:r>
            <a:br>
              <a:rPr lang="fr-CH" dirty="0"/>
            </a:br>
            <a:r>
              <a:rPr lang="fr-CH" dirty="0"/>
              <a:t>A. </a:t>
            </a:r>
            <a:r>
              <a:rPr lang="fr-CH" dirty="0" err="1"/>
              <a:t>Pashkin</a:t>
            </a:r>
            <a:r>
              <a:rPr lang="fr-CH" dirty="0"/>
              <a:t>, M. </a:t>
            </a:r>
            <a:r>
              <a:rPr lang="fr-CH" dirty="0" err="1"/>
              <a:t>Dressel</a:t>
            </a:r>
            <a:r>
              <a:rPr lang="fr-CH" dirty="0"/>
              <a:t>, M. </a:t>
            </a:r>
            <a:r>
              <a:rPr lang="fr-CH" dirty="0" err="1"/>
              <a:t>Hanfland</a:t>
            </a:r>
            <a:r>
              <a:rPr lang="fr-CH" dirty="0"/>
              <a:t>, C. A. Kuntscher, PRB 81 125109 (2010)</a:t>
            </a:r>
            <a:endParaRPr lang="fr-FR" dirty="0"/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468313" y="3846460"/>
            <a:ext cx="2160587" cy="1019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2000" dirty="0"/>
              <a:t>TG Chemical </a:t>
            </a:r>
            <a:r>
              <a:rPr lang="es-ES_tradnl" sz="2000" dirty="0" err="1"/>
              <a:t>Review</a:t>
            </a:r>
            <a:r>
              <a:rPr lang="es-ES_tradnl" sz="2000" dirty="0"/>
              <a:t> 104 5037 (2004)</a:t>
            </a:r>
            <a:endParaRPr lang="fr-FR" sz="20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62102"/>
            <a:ext cx="3536885" cy="207697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275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9" grpId="0" animBg="1"/>
      <p:bldP spid="12596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(Cluster) - DMFT</a:t>
            </a:r>
          </a:p>
        </p:txBody>
      </p:sp>
      <p:sp>
        <p:nvSpPr>
          <p:cNvPr id="4" name="Rectangle 3"/>
          <p:cNvSpPr/>
          <p:nvPr/>
        </p:nvSpPr>
        <p:spPr>
          <a:xfrm>
            <a:off x="393700" y="1250950"/>
            <a:ext cx="8445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S. </a:t>
            </a:r>
            <a:r>
              <a:rPr lang="en-US" sz="2400" dirty="0" err="1"/>
              <a:t>Biermann</a:t>
            </a:r>
            <a:r>
              <a:rPr lang="en-US" sz="2400" dirty="0"/>
              <a:t>, A. Georges, A. Lichtenstein, TG, PRL 87 276405 (2001)</a:t>
            </a:r>
          </a:p>
          <a:p>
            <a:r>
              <a:rPr lang="en-US" sz="2400" dirty="0"/>
              <a:t>C. Berthod et al. PRL 97, 136401 (2006) 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1700" y="2406650"/>
            <a:ext cx="613410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04800" y="5162550"/>
            <a:ext cx="826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Bath must be self consistently determined</a:t>
            </a:r>
            <a:endParaRPr lang="fr-FR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" y="3206750"/>
            <a:ext cx="5378450" cy="321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68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Transverse transport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566555" y="2123855"/>
            <a:ext cx="4230470" cy="0"/>
          </a:xfrm>
          <a:prstGeom prst="line">
            <a:avLst/>
          </a:prstGeom>
          <a:ln w="635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66555" y="2618910"/>
            <a:ext cx="4230470" cy="0"/>
          </a:xfrm>
          <a:prstGeom prst="line">
            <a:avLst/>
          </a:prstGeom>
          <a:ln w="635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66555" y="3158970"/>
            <a:ext cx="4230470" cy="0"/>
          </a:xfrm>
          <a:prstGeom prst="line">
            <a:avLst/>
          </a:prstGeom>
          <a:ln w="635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72100" y="2081752"/>
            <a:ext cx="3214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Perpendicular hopping t’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47400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 &gt; t’: tunneling, not usual transport </a:t>
            </a:r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441692" y="4393748"/>
          <a:ext cx="5280025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520" imgH="482400" progId="Equation.DSMT4">
                  <p:embed/>
                </p:oleObj>
              </mc:Choice>
              <mc:Fallback>
                <p:oleObj name="Equation" r:id="rId2" imgW="1244520" imgH="482400" progId="Equation.DSMT4">
                  <p:embed/>
                  <p:pic>
                    <p:nvPicPr>
                      <p:cNvPr id="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692" y="4393748"/>
                        <a:ext cx="5280025" cy="204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/>
        </p:nvCxnSpPr>
        <p:spPr>
          <a:xfrm flipV="1">
            <a:off x="1151620" y="2123855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736685" y="2101352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411760" y="2101352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41830" y="2123855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626895" y="2101352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346975" y="2081752"/>
            <a:ext cx="0" cy="1035115"/>
          </a:xfrm>
          <a:prstGeom prst="line">
            <a:avLst/>
          </a:prstGeom>
          <a:ln w="25400">
            <a:solidFill>
              <a:srgbClr val="FFFF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00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610"/>
  <p:tag name="DEFAULTHEIGHT" val="431"/>
  <p:tag name="DEFAULTDISPLAYSOURCE" val="\documentclass{article}\pagestyle{empty}&#10;\usepackage[usenames]{color}&#10;\begin{document}&#10;\color{Yellow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color{yellow}&#10;$$&#10;H = -J \sum_{\langle i,j \rangle} b^\dagger_i b_j &#10;+ U \sum_i n_i (n_i -1) - \mu \sum_i n_i&#10;$$&#10;\end{document}&#10;"/>
  <p:tag name="FILENAME" val="txp_fig"/>
  <p:tag name="FORMAT" val="png16m"/>
  <p:tag name="RES" val="1200"/>
  <p:tag name="BLEND" val="0"/>
  <p:tag name="TRANSPARENT" val="1"/>
  <p:tag name="TBUG" val="0"/>
  <p:tag name="ALLOWFS" val="0"/>
  <p:tag name="MAGNIFICATION" val="1997"/>
  <p:tag name="ORIGWIDTH" val="199"/>
  <p:tag name="PICTUREFILESIZE" val="1503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[usenames]{color}&#10;\pagestyle{empty}&#10;\begin{document}&#10;\color{yellow}&#10;&#10;$$ \sigma(\omega) \sim \omega^{-\nu}$$&#10;\end{document}"/>
  <p:tag name="IGUANATEXSIZE" val="20"/>
</p:tagLst>
</file>

<file path=ppt/theme/theme1.xml><?xml version="1.0" encoding="utf-8"?>
<a:theme xmlns:a="http://schemas.openxmlformats.org/drawingml/2006/main" name="Ruisseau">
  <a:themeElements>
    <a:clrScheme name="Ruisseau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Ruisseau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uisseau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isseau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5811</TotalTime>
  <Words>2209</Words>
  <Application>Microsoft Office PowerPoint</Application>
  <PresentationFormat>On-screen Show (4:3)</PresentationFormat>
  <Paragraphs>339</Paragraphs>
  <Slides>101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17" baseType="lpstr">
      <vt:lpstr>cmr7</vt:lpstr>
      <vt:lpstr>Garamond</vt:lpstr>
      <vt:lpstr>cmmi8</vt:lpstr>
      <vt:lpstr>cmsy10</vt:lpstr>
      <vt:lpstr>cmsy8</vt:lpstr>
      <vt:lpstr>Wingdings</vt:lpstr>
      <vt:lpstr>cmmi10</vt:lpstr>
      <vt:lpstr>cmr10</vt:lpstr>
      <vt:lpstr>Times New Roman</vt:lpstr>
      <vt:lpstr>cmex10</vt:lpstr>
      <vt:lpstr>Symbol</vt:lpstr>
      <vt:lpstr>Times</vt:lpstr>
      <vt:lpstr>Calibri</vt:lpstr>
      <vt:lpstr>Arial</vt:lpstr>
      <vt:lpstr>Ruisseau</vt:lpstr>
      <vt:lpstr>Equation</vt:lpstr>
      <vt:lpstr>Low dimensional  quantum gases</vt:lpstr>
      <vt:lpstr>Plan of the lectures</vt:lpstr>
      <vt:lpstr>Why one dimension ? </vt:lpstr>
      <vt:lpstr>Three urban legends about 1D</vt:lpstr>
      <vt:lpstr>One dimension is specially interesting</vt:lpstr>
      <vt:lpstr>Many CM or cold atoms Systems</vt:lpstr>
      <vt:lpstr>Drastic evolution of the 1d world</vt:lpstr>
      <vt:lpstr>How to treat ?</vt:lpstr>
      <vt:lpstr>PowerPoint Presentation</vt:lpstr>
      <vt:lpstr>References</vt:lpstr>
      <vt:lpstr>And now we start….</vt:lpstr>
      <vt:lpstr>PowerPoint Presentation</vt:lpstr>
      <vt:lpstr>Typical problem (e.g. Bosons)</vt:lpstr>
      <vt:lpstr>Luttinger liquid physics</vt:lpstr>
      <vt:lpstr>Labelling the particles</vt:lpstr>
      <vt:lpstr>PowerPoint Presentation</vt:lpstr>
      <vt:lpstr>PowerPoint Presentation</vt:lpstr>
      <vt:lpstr>Correlations</vt:lpstr>
      <vt:lpstr>PowerPoint Presentation</vt:lpstr>
      <vt:lpstr>Finite temperature</vt:lpstr>
      <vt:lpstr>Other 1D systems</vt:lpstr>
      <vt:lpstr> Spins</vt:lpstr>
      <vt:lpstr>Fermions</vt:lpstr>
      <vt:lpstr>Luttinger liquid concept</vt:lpstr>
      <vt:lpstr>Luttinger parameters</vt:lpstr>
      <vt:lpstr>Attractive Hubbard model</vt:lpstr>
      <vt:lpstr>``Quantitative’’ theory possible</vt:lpstr>
      <vt:lpstr>Tonks limit</vt:lpstr>
      <vt:lpstr>Tests of Luttinger liquids</vt:lpstr>
      <vt:lpstr>Organic conductors</vt:lpstr>
      <vt:lpstr>Cold gases</vt:lpstr>
      <vt:lpstr>Bosons (continuum)</vt:lpstr>
      <vt:lpstr>Optical lattices (dilute)</vt:lpstr>
      <vt:lpstr>Atom chips</vt:lpstr>
      <vt:lpstr>Charge velocity</vt:lpstr>
      <vt:lpstr>Other important 1D properties Fractionalization of excitations</vt:lpstr>
      <vt:lpstr>Fractionalization of excitations</vt:lpstr>
      <vt:lpstr>PowerPoint Presentation</vt:lpstr>
      <vt:lpstr>Spin</vt:lpstr>
      <vt:lpstr>PowerPoint Presentation</vt:lpstr>
      <vt:lpstr>Doped Hubbard model</vt:lpstr>
      <vt:lpstr>Spin</vt:lpstr>
      <vt:lpstr>Confinement of spinons BaCoVO</vt:lpstr>
      <vt:lpstr>Take home message</vt:lpstr>
      <vt:lpstr>Effect of lattices: Mott transition</vt:lpstr>
      <vt:lpstr>Mott transition</vt:lpstr>
      <vt:lpstr>Periodic lattice</vt:lpstr>
      <vt:lpstr>Competition</vt:lpstr>
      <vt:lpstr>BKT transition</vt:lpstr>
      <vt:lpstr>Vortex operator</vt:lpstr>
      <vt:lpstr>PowerPoint Presentation</vt:lpstr>
      <vt:lpstr>PowerPoint Presentation</vt:lpstr>
      <vt:lpstr>Non local (topological) order </vt:lpstr>
      <vt:lpstr>Topological excitations is the norm in 1D</vt:lpstr>
      <vt:lpstr>Disorder (equilibrium)</vt:lpstr>
      <vt:lpstr>Example: localization of 1D interacting bosons</vt:lpstr>
      <vt:lpstr>Bose glass phase</vt:lpstr>
      <vt:lpstr>Other potentials: Biperiodics</vt:lpstr>
      <vt:lpstr>Quasi-periodics and interactions</vt:lpstr>
      <vt:lpstr>PowerPoint Presentation</vt:lpstr>
      <vt:lpstr>d.c. transport at finite T</vt:lpstr>
      <vt:lpstr>With a bath</vt:lpstr>
      <vt:lpstr>d.c. transport (high T)</vt:lpstr>
      <vt:lpstr>Transport with a Thermostat</vt:lpstr>
      <vt:lpstr>Without a bath</vt:lpstr>
      <vt:lpstr>Many body localization</vt:lpstr>
      <vt:lpstr>Take home message</vt:lpstr>
      <vt:lpstr>Transport</vt:lpstr>
      <vt:lpstr>Transport </vt:lpstr>
      <vt:lpstr> Questions</vt:lpstr>
      <vt:lpstr>Cold atoms</vt:lpstr>
      <vt:lpstr>1D ballistic: quantized conductance</vt:lpstr>
      <vt:lpstr>Atomtronic</vt:lpstr>
      <vt:lpstr>No interactions: band insulator</vt:lpstr>
      <vt:lpstr>What happens  with interactions?</vt:lpstr>
      <vt:lpstr>Luther-Emery liquid</vt:lpstr>
      <vt:lpstr>Many-body insulator  ``pinned’’ L.E. liquid</vt:lpstr>
      <vt:lpstr>Experimental evidence for L.E. liquid</vt:lpstr>
      <vt:lpstr>Spin transport </vt:lpstr>
      <vt:lpstr>Spin transport and spin drag</vt:lpstr>
      <vt:lpstr>Solution (using Sine-Gordon)</vt:lpstr>
      <vt:lpstr>Comparison with experiments</vt:lpstr>
      <vt:lpstr>Lindblad reservoirs and losses</vt:lpstr>
      <vt:lpstr>Artificial gauge fields</vt:lpstr>
      <vt:lpstr>Meissner effect in bosonic ladders</vt:lpstr>
      <vt:lpstr>PowerPoint Presentation</vt:lpstr>
      <vt:lpstr>PowerPoint Presentation</vt:lpstr>
      <vt:lpstr>Artificial gauge field (cold atoms)</vt:lpstr>
      <vt:lpstr>Hall effect</vt:lpstr>
      <vt:lpstr>Hall effect: measurements</vt:lpstr>
      <vt:lpstr>Hall effect on ladders</vt:lpstr>
      <vt:lpstr>Vanishing Hall response</vt:lpstr>
      <vt:lpstr>Hall votage vs polarization</vt:lpstr>
      <vt:lpstr>Dimensional crossover</vt:lpstr>
      <vt:lpstr>PowerPoint Presentation</vt:lpstr>
      <vt:lpstr>Deconfinement</vt:lpstr>
      <vt:lpstr>Deconfinement</vt:lpstr>
      <vt:lpstr>Chain (Cluster) - DMFT</vt:lpstr>
      <vt:lpstr>Transverse transport</vt:lpstr>
      <vt:lpstr>DMRG</vt:lpstr>
      <vt:lpstr>Conclusions</vt:lpstr>
    </vt:vector>
  </TitlesOfParts>
  <Company>Universite de Geneve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Deconfinement</dc:title>
  <dc:creator>Thierry Giamarchi</dc:creator>
  <cp:lastModifiedBy>Thierry Giamarchi</cp:lastModifiedBy>
  <cp:revision>595</cp:revision>
  <dcterms:created xsi:type="dcterms:W3CDTF">2004-03-03T22:07:59Z</dcterms:created>
  <dcterms:modified xsi:type="dcterms:W3CDTF">2021-07-28T15:07:48Z</dcterms:modified>
</cp:coreProperties>
</file>