
<file path=[Content_Types].xml><?xml version="1.0" encoding="utf-8"?>
<Types xmlns="http://schemas.openxmlformats.org/package/2006/content-types">
  <Default Extension="avi" ContentType="video/x-msvideo"/>
  <Default Extension="emf" ContentType="image/x-emf"/>
  <Default Extension="jpeg" ContentType="image/jpeg"/>
  <Default Extension="m4v" ContentType="video/unknown"/>
  <Default Extension="mov" ContentType="video/quicktime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636" r:id="rId2"/>
    <p:sldId id="261" r:id="rId3"/>
    <p:sldId id="275" r:id="rId4"/>
    <p:sldId id="619" r:id="rId5"/>
    <p:sldId id="617" r:id="rId6"/>
    <p:sldId id="323" r:id="rId7"/>
    <p:sldId id="349" r:id="rId8"/>
    <p:sldId id="620" r:id="rId9"/>
    <p:sldId id="624" r:id="rId10"/>
    <p:sldId id="637" r:id="rId11"/>
    <p:sldId id="623" r:id="rId12"/>
    <p:sldId id="622" r:id="rId13"/>
    <p:sldId id="629" r:id="rId14"/>
    <p:sldId id="621" r:id="rId15"/>
    <p:sldId id="627" r:id="rId16"/>
    <p:sldId id="282" r:id="rId17"/>
    <p:sldId id="288" r:id="rId18"/>
    <p:sldId id="346" r:id="rId19"/>
    <p:sldId id="628" r:id="rId20"/>
    <p:sldId id="365" r:id="rId21"/>
    <p:sldId id="635" r:id="rId22"/>
    <p:sldId id="62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761BAB-D6A7-CB48-BB8B-9A619F7472EC}" v="63" dt="2026-07-14T11:41:46.8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15"/>
    <p:restoredTop sz="88071"/>
  </p:normalViewPr>
  <p:slideViewPr>
    <p:cSldViewPr snapToGrid="0">
      <p:cViewPr varScale="1">
        <p:scale>
          <a:sx n="103" d="100"/>
          <a:sy n="103" d="100"/>
        </p:scale>
        <p:origin x="6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2T08:00:15.490"/>
    </inkml:context>
    <inkml:brush xml:id="br0">
      <inkml:brushProperty name="height" value="0.053" units="cm"/>
      <inkml:brushProperty name="color" value="#FF0000"/>
    </inkml:brush>
  </inkml:definitions>
  <inkml:trace contextRef="#ctx0" brushRef="#br0">27346 15264 20506,'-8'-1'-2476,"3"-4"1,3 1 91,2-6 942,0 7 1202,-7-4 1,6 5 324,-5-3 220,-2 3 0,6-6-171,-3 3 0,4 1-659,1-6 462,0 7 223,0-4 0,6 7 544,4 0 1,-1 2-620,1 3 1,-5 2 0,4 5 0,-1-4 38,1-1 1,1 5-599,5-2 621,0 3 1,1-2 0,-3-1 0,-1 2-66,-2 1 1,0-3 0,6 1 0,-1 0 69,0 3 0,1 0 1,-1-3-52,0 0 0,-1-1 0,-2 3 0,-2-1 0,0-2-516,-2 2 0,6 2 360,-4 1 1,-1-1 0,-1-2-48,-1-2 39,5 0-44,-4 5 19,1-6 1,-1-3-120,-3-6 280,-3 0 292,5 0 409,-7 0-1027,0-6 1,0 2 236,0-6-1375,0 7 345,0-4 530,7 7 431,1 0 0,7 7 1,1 1-1</inkml:trace>
  <inkml:trace contextRef="#ctx0" brushRef="#br0" timeOffset="1">27636 15524 19478,'11'-14'-3394,"-1"4"3060,-7 3-132,4 7 852,-7 0 1,-2 0 266,-3 0-425,-3 0 1,-8 7-130,1 3 0,0 2 0,0 0 0,1-2-116,4 2 1,-4 2 0,4 1 0,-2 0 80,2 1 1,-2-1 0,5 2-1,1 1-102,-1 3 0,-5 4 0,3-3 0,-1 0 58,0 0 1,0 4-1,-5-4 1,1 0-195,4 0 0,-4 3 0,4-4 0,-2-3-27,2-1 1,2-1 0,4-1-797,-1 0 134,-7 0 779,11-6-248,-6-2 441,7-7 0,0-2 0,0-3-413,0-5 0,0 1 0,0-1-136,0-2 0,1-1 1,3-3-176,1 1 0,7 5 764,-2 0 1,4 0 0,1-6 0</inkml:trace>
  <inkml:trace contextRef="#ctx0" brushRef="#br0" timeOffset="2">27575 15493 18407,'0'-8'-1993,"0"1"0,2 7 2429,3 0 0,4 0 0,6 0 1,0 0-207,0 0 0,1 0 0,1 0 0,1 0-123,3 0 0,1 0 0,-4 0 0,3 0-26,-3 0 0,4 0 1,1 0-1,-1 0-79,0 0 0,0 0 0,-4 0 1,3 0-55,-3 0 0,-1 0 1,-1 0-1,-1 0-74,0 0 0,0 0 599,1 0 0,-6-2-399,0-3 0,-8 4 0,-2-4-106,-9 3 1,-4 2-1,-3 0 1,1 0 29,0 0 1,-7 0 0,-4 0-1,-1 0 2,2 0 0,-4 0 0,4 0 0,-3 0 42,3 0 1,-2 0-1,6 0 1,1 0 132,-2 0 1,10 0 0,-3 0-151,1 0 1,6 0-209,-2 0 194,6 0 1,-3 2 221,7 3-714,0-4 1,2 6-666,3-7 1157,4 0 0,6 0 0,0 0 0,2 0 15,4 0 1,-3 0 0,6-2 0,0-1 15,-1-2 0,3 0 0,3 3 0,-2-1-54,-2-2 0,-4 0 0,2 5-65,0 0 0,-3 0 0,-7-2-246,-2-3 567,-5 3 1,-7-5 0,-4 7 1076,-6 0-1302,-2 0 1,-7 2 0,-1 1 0,3 3 73,1-3 1,1 0 0,1 1 0,0 1-75,-1-2 1,1-1-1,0-2 1,0 2-34,-1 3 0,1-4 0,0 4 0,0-3-56,-1-2 1,1 0 0,0 0-1,0 0-31,-1 0 0,1 0 0,0 0 150,-1 0 1,1 0 55,0 0 0,5 0 21,0 0 1,4 0-68,-4 0-10,7 0 1,-4-2 0,5-1-966,-3-2 675,4-7 0,-6 9 1,5-7 22,-3-2 0,3 3 0,-4 1 1,0-1 5,1 1 1,-6-2-1,2-6 43,1 1 0,-6 5 0,5 0 0,-1-1 22,0 3 0,2-6 0,-4 4 0,2-2 27,-2 2 0,-2-3 1,1 2-1,1-2-3,2-2 0,-1 4 1,-4 1-1,1-2 174,4-1 1,-3 3-1,4-1 1,-1 0-69,0-3 1,5-1-1,-4 0 202,3-1-309,0 1 1,5 0 21,-4-1 0,3 1-90,-3 0-261,3 6 0,0 4 425,-3 10 1,4 4 0,-4 6 0,3 0-102,2 1 0,0-1 0,0 0 1,0 1 93,0-1 0,7 0 1,3 0-1,2 2 111,-2 4 0,4-4 0,-4 3 0,3-3 113,3-2 0,-1 0 1,0 1 432,0-1-536,1 0 1,-6 0 0,0 1-1,2-3 35,1-3 1,1 4 0,-2-4-1,-4 4-318,-1 1 1,5 0 0,-4 1-270,1-1 0,3-5 127,-7 0 1,2-1-299,-2 1 0,-2-3 393,7-7 1,-5 0 0,6 1 51,1 4 0,-4-3 276,2 3 0,0 4 0,6-1 0</inkml:trace>
  <inkml:trace contextRef="#ctx0" brushRef="#br0" timeOffset="3">27560 15524 18153,'0'-15'-4432,"0"4"3017,0 1 833,0 7 817,0-4 1,-5 14 0,-2 1-42,-1 1 1,3 4 0,-6-2 224,0 2-337,4 2 1,-7 1 0,4 1 0,-4 1-119,-1 3 0,0 4 0,0-3 0,-1 2 232,1 3 0,0-3 1,0 1-1,-1 1-56,1-3 0,1 5 1,3-8-1,2-1-66,2-2 0,-3-2 1,3-2-1,1-1-13,-1-2 0,2-5 0,3 4-439,-3-2 369,3-2 1,-5-7 0,7-3-129,0-5 0,2 1 0,2-1 0,2-2-46,3-1 0,1-8 1,5 1-1,1 0 140,-1-2 1,0 5 0,0-5-1,1 1 17,-1 1 1,-2-5 0,-1 2 0,-1 1 31,0 0 0,3 0 1,0 4-1,-3-3 16,0 3 1,-6 1-1,3 1 354,-1 1 1,0 2-232,-2 2 358,-3-2-508,4 11 1,-6-3 0,-1 10-1,-4 4 111,-6-1 1,3 6-1,-2-4 1,-2 5 2,-2 5 1,-1-1 0,0 7 0,-2 1 5,-4 2 0,3 1 1,-6 1-1,2-1-15,3 1 1,2-6 0,2-1-1,1-2-72,4-3 1,-2-2-293,7-2-963,0-7-29,5-1-341,0-7 1131,0 7-472,0-5 935,0 4 1,-7 1 0,-1 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B85DAF-5E3C-A740-B028-0893D9A738EB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8E051-C740-EB46-9235-75C0E929B0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29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B769A-6673-0C57-3744-9F42EF00D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9A74BB-7876-5D9F-3136-13E4473739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77EFE2-A825-BFA0-56AD-7FA86F988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www.taylorfrancis.com</a:t>
            </a:r>
            <a:r>
              <a:rPr lang="en-US" dirty="0"/>
              <a:t>/chapters/edit/10.1201/b18633-4/chemical-physics-colloid-systems-interfaces-peter-kralchevsky-krassimir-danov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ABEBEE-52B3-8699-5D3D-84463AB9AC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18E051-C740-EB46-9235-75C0E929B0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869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83A1FE69-DC12-0140-8757-16C7E1D794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C78D8CBF-4260-5E40-B406-040C31344E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66C16948-C2C3-014E-AA93-B31DC7DB67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A390AAB-42A8-9A49-9C05-4D92A8B97513}" type="slidenum">
              <a:rPr lang="en-US" altLang="en-US" sz="1200">
                <a:latin typeface="Calibri" panose="020F0502020204030204" pitchFamily="34" charset="0"/>
              </a:rPr>
              <a:pPr eaLnBrk="1" hangingPunct="1"/>
              <a:t>3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600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18E051-C740-EB46-9235-75C0E929B0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65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is the shape sphere?</a:t>
            </a:r>
          </a:p>
          <a:p>
            <a:r>
              <a:rPr lang="en-US" dirty="0"/>
              <a:t>Why is it vibrating? Bubbles on earth don’t vibrates</a:t>
            </a:r>
          </a:p>
          <a:p>
            <a:r>
              <a:rPr lang="en-US" dirty="0"/>
              <a:t>What keep the shape spherical -surface tension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054F27-182E-E347-A69C-7BE73AC5417C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00989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>
            <a:extLst>
              <a:ext uri="{FF2B5EF4-FFF2-40B4-BE49-F238E27FC236}">
                <a16:creationId xmlns:a16="http://schemas.microsoft.com/office/drawing/2014/main" id="{3ADC82FF-AE11-6A4F-A221-D51205DCAD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5A7A407-98EB-1149-8F10-98F26378EA76}" type="slidenum">
              <a:rPr lang="en-US" altLang="en-US" sz="1200"/>
              <a:pPr eaLnBrk="1" hangingPunct="1"/>
              <a:t>7</a:t>
            </a:fld>
            <a:endParaRPr lang="en-US" altLang="en-US" sz="1200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E7AC7B6E-A54D-2C4A-AA2D-0983FBA13A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403601DD-F1E1-5B49-A76E-5A185E93B0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88908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{\bf{f}} ds=\sigma(</a:t>
                </a:r>
                <a:r>
                  <a:rPr lang="en-US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s+ds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){\bf{t}}(</a:t>
                </a:r>
                <a:r>
                  <a:rPr lang="en-US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s+ds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)-\sigma(s) {\bf{t}}(s)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{\bf{f}} =\frac{d}{ds}\left(\sigma{\bf{t}}\right)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{\bf{f}} +\left({\bf{T}}_2-\bf{T}_1\right)\</a:t>
                </a:r>
                <a:r>
                  <a:rPr lang="en-US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cdot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{\bf n}=0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\frac{d{\bf{t}}}{ds}=-H {\bf{n}}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minus sign appears because, as you move along the curve, the tangent rotates </a:t>
                </a:r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toward the interior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while the outward normal points in the opposite direction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Because </a:t>
                </a:r>
                <a14:m>
                  <m:oMath xmlns:m="http://schemas.openxmlformats.org/officeDocument/2006/math">
                    <m:r>
                      <a:rPr lang="en-US" sz="12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𝐧</m:t>
                    </m:r>
                  </m:oMath>
                </a14:m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points outward, the force f points </a:t>
                </a:r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inward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: surface tension always acts to shrink the interface. This is why the outward-normal convention is commonly adopted in continuum mechanics and in membrane mechanics 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Note that this  convention is opposite to the one used in many differential geometry textbooks.</a:t>
                </a: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{\bf{f}} ds=\sigma(</a:t>
                </a:r>
                <a:r>
                  <a:rPr lang="en-US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s+ds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){\bf{t}}(</a:t>
                </a:r>
                <a:r>
                  <a:rPr lang="en-US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s+ds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)-\sigma(s) {\bf{t}}(s)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{\bf{f}} =\frac{d}{ds}\left(\sigma{\bf{t}}\right)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{\bf{f}} +\left({\bf{T}}_2-\bf{T}_1\right)\</a:t>
                </a:r>
                <a:r>
                  <a:rPr lang="en-US" sz="1200" kern="1200" dirty="0" err="1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cdot</a:t>
                </a: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{\bf n}=0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\frac{d{\bf{t}}}{ds}=-H {\bf{n}}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The minus sign appears because, as you move along the curve, the tangent rotates </a:t>
                </a:r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toward the interior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while the outward normal points in the opposite direction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Because </a:t>
                </a:r>
                <a:r>
                  <a:rPr lang="en-US" sz="1200" b="1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𝐧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 points outward, the force f points </a:t>
                </a:r>
                <a:r>
                  <a:rPr lang="en-US" sz="1200" b="1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inward</a:t>
                </a: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: surface tension always acts to shrink the interface. This is why the outward-normal convention is commonly adopted in continuum mechanics and in membrane mechanics 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US" sz="1200" b="0" i="0" u="none" strike="noStrike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b="0" i="0" u="none" strike="noStrike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Note that this  convention is opposite to the one used in many differential geometry textbooks.</a:t>
                </a:r>
                <a:endParaRPr lang="en-US" sz="120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18E051-C740-EB46-9235-75C0E929B0E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455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mbKAwk-OG_w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F8F56-DCE6-594E-AEAE-0817655A088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37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the origin of the lateral capillary forces is the </a:t>
            </a:r>
            <a:r>
              <a:rPr lang="en-US" altLang="en-US" i="1" dirty="0">
                <a:latin typeface="Arial" panose="020B0604020202020204" pitchFamily="34" charset="0"/>
                <a:ea typeface="ＭＳ Ｐゴシック" panose="020B0600070205080204" pitchFamily="34" charset="-128"/>
              </a:rPr>
              <a:t>deformation of the liquid surface, which is supposed to be flat in the absence of </a:t>
            </a: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particles. The larger the interfacial deformation created by the particles, the stronger the capillary interaction between them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18E051-C740-EB46-9235-75C0E929B0E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706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43470-B400-2F48-B14A-D3A9D04461D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700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9AE60-4081-3661-5397-1A06D2F32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F8EBA-2BB5-3E87-EFF2-2199858FD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ECCA6-A815-43E7-9AC2-57187B9ED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3EB72-667E-D341-AFAA-0F2825E405A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35D29-B64C-E29B-A149-CFDE51923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D7C260-4795-D36D-F964-3FC2A2FA7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59CC5-4187-A548-BE6B-D58AA26D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7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16AC2-70EE-ABED-923F-9D6FE6564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90F661-6A35-032D-5228-CA799C8AF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AF21A4-646D-B4EE-ED41-F3EF2134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3EB72-667E-D341-AFAA-0F2825E405A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6CA05-A41B-983A-4EE9-A1DE419F4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8C9B9-C5C5-F616-D86D-ACD7ECEF7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59CC5-4187-A548-BE6B-D58AA26D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420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73BDA0-63BE-ADAA-7019-34106CB7B0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24CF75-1BC6-0E21-FF60-4C6F9E987B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E7923-3A97-209C-B47C-26BACD2E2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3EB72-667E-D341-AFAA-0F2825E405A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F3CFB-853D-56C4-44B4-415445BBD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48483-912E-7F74-E6D7-0BC2888C7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59CC5-4187-A548-BE6B-D58AA26D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1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DC81-C227-7DDF-4FF7-C21739F2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86647-7C7B-03BD-D9D9-4456727B8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D4ABC-FA6A-0D33-C11B-638D3610D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3EB72-667E-D341-AFAA-0F2825E405A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2EAFC-EA41-355E-CEB3-7E7998CF5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C06D3-B4E0-0902-64A9-B0AF5BC4E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59CC5-4187-A548-BE6B-D58AA26D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285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32526-FBFD-02E7-42F9-543E3CF36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4104BE-8E73-84D1-8AF7-3F91C8B98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D2126-3F16-0621-2805-75DD1B64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3EB72-667E-D341-AFAA-0F2825E405A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502FD-FD64-E9BB-86B2-3A6E1A15D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6CF4D-EC2B-B394-948F-7A07B9AB5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59CC5-4187-A548-BE6B-D58AA26D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900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1960C-46ED-5E66-4FCB-7B46AB55F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7C3FB-93A9-DDCF-42AF-677FB44A41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5C9047-FFF0-3E18-4CA6-E3E508019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EC5DAD-A59A-9FA8-45B3-F9309ABE8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3EB72-667E-D341-AFAA-0F2825E405A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9EC35A-7110-BA80-5664-1C29D48EF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F5323F-DAAD-A457-4B51-F0078F640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59CC5-4187-A548-BE6B-D58AA26D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8A3B7-CB25-2620-E5A9-BD083C97D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97309-805C-F232-1F50-CAD03CCA5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E132AD-E8FE-5B4B-0694-24881164D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5AB5F-9DC3-F04E-8264-57F1AA19D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D4C596-BB0D-2481-5CCD-5ECDA792B4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0EF1FF-E145-FFCB-E111-523983496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3EB72-667E-D341-AFAA-0F2825E405A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3A8690-57DB-64B0-B87E-9672DF2A3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BBC038-0F9F-FCD7-D67F-4A4FAFFB6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59CC5-4187-A548-BE6B-D58AA26D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3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B4585-0EE0-21D7-FC3A-AFB4917D0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75D97A-4E94-BCE7-DCB2-AAA01E565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3EB72-667E-D341-AFAA-0F2825E405A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0A1778-9F99-C61C-1428-04A44CE4C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5AE8C3-78E4-E3DA-3E82-5199B1BFE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59CC5-4187-A548-BE6B-D58AA26D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15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477ED4-91F0-7956-32BE-1A41C7EB7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3EB72-667E-D341-AFAA-0F2825E405A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BB24A0-8BFB-8296-BD03-EC9914014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37A7B-73E0-E8F3-88E0-07EF6E324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59CC5-4187-A548-BE6B-D58AA26D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21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19AC7-380F-0048-F9B3-6F99B9654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6B8F0-DF35-CECA-9565-1E6CE2A45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F3602E-1A6D-A819-3125-77445F343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748B5-B00B-F610-58A7-C1D39DB04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3EB72-667E-D341-AFAA-0F2825E405A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85DAEA-8F3C-E616-9620-A606F6FC5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09678F-374C-0803-5060-75352AAD4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59CC5-4187-A548-BE6B-D58AA26D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49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24234-3E03-F8A6-66EE-09E6C7A3E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3761D0-D161-8731-F2B4-CD5DF103D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7E71D-A8F6-10BD-B778-D0671940EC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AAC24E-FFB5-A0EE-A871-9A4BAD688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3EB72-667E-D341-AFAA-0F2825E405A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D3AA5-CB07-C672-E613-2837FFE7C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2A2798-13CE-3CA2-AD71-5837E674B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59CC5-4187-A548-BE6B-D58AA26D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18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A87EE8-248B-6196-40EA-830120C3C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E033B-0822-B4CB-BC78-3A943D98C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35217-DA47-8BE5-CD71-55280E2A59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C3EB72-667E-D341-AFAA-0F2825E405A2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6FF07-8AFB-BBBB-4334-9B0C180B42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ECAFF-6804-114D-5129-7D88C542D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759CC5-4187-A548-BE6B-D58AA26D3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0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oleObject" Target="file:///Users/petia/Box%20Sync/teaching/TEACHING_NU/495/ENGS34/09W/midterm_09.doc&#12336;&#12336;&#12336;&#13876;%7d!OLE_LINK2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tags" Target="../tags/tag3.xml"/><Relationship Id="rId7" Type="http://schemas.openxmlformats.org/officeDocument/2006/relationships/image" Target="../media/image37.png"/><Relationship Id="rId2" Type="http://schemas.openxmlformats.org/officeDocument/2006/relationships/video" Target="../media/media5.m4v"/><Relationship Id="rId1" Type="http://schemas.microsoft.com/office/2007/relationships/media" Target="../media/media5.m4v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3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cmu.edu/biolphys/deserno/pdf/meniscus.pdf" TargetMode="Externa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4v"/><Relationship Id="rId1" Type="http://schemas.microsoft.com/office/2007/relationships/media" Target="../media/media6.m4v"/><Relationship Id="rId5" Type="http://schemas.openxmlformats.org/officeDocument/2006/relationships/image" Target="../media/image49.tiff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50.png"/><Relationship Id="rId4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3" Type="http://schemas.microsoft.com/office/2007/relationships/media" Target="../media/media9.avi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57.png"/><Relationship Id="rId2" Type="http://schemas.openxmlformats.org/officeDocument/2006/relationships/video" Target="../media/media8.avi"/><Relationship Id="rId1" Type="http://schemas.microsoft.com/office/2007/relationships/media" Target="../media/media8.avi"/><Relationship Id="rId6" Type="http://schemas.openxmlformats.org/officeDocument/2006/relationships/video" Target="../media/media10.avi"/><Relationship Id="rId11" Type="http://schemas.openxmlformats.org/officeDocument/2006/relationships/image" Target="../media/image56.png"/><Relationship Id="rId5" Type="http://schemas.microsoft.com/office/2007/relationships/media" Target="../media/media10.avi"/><Relationship Id="rId10" Type="http://schemas.openxmlformats.org/officeDocument/2006/relationships/image" Target="../media/image55.png"/><Relationship Id="rId4" Type="http://schemas.openxmlformats.org/officeDocument/2006/relationships/video" Target="../media/media9.avi"/><Relationship Id="rId9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microsoft.com/office/2007/relationships/media" Target="../media/media11.mov"/><Relationship Id="rId7" Type="http://schemas.openxmlformats.org/officeDocument/2006/relationships/image" Target="../media/image59.png"/><Relationship Id="rId2" Type="http://schemas.openxmlformats.org/officeDocument/2006/relationships/video" Target="file:////Users/petia/Library/CloudStorage/OneDrive-NorthwesternUniversity/Movies/bush_mesovelia-A.mov" TargetMode="External"/><Relationship Id="rId1" Type="http://schemas.microsoft.com/office/2007/relationships/media" Target="file:////Users/petia/Library/CloudStorage/OneDrive-NorthwesternUniversity/Movies/bush_mesovelia-A.mov" TargetMode="External"/><Relationship Id="rId6" Type="http://schemas.openxmlformats.org/officeDocument/2006/relationships/image" Target="../media/image58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2.png"/><Relationship Id="rId4" Type="http://schemas.openxmlformats.org/officeDocument/2006/relationships/video" Target="../media/media11.mov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3.m4v"/><Relationship Id="rId7" Type="http://schemas.openxmlformats.org/officeDocument/2006/relationships/image" Target="../media/image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7.jpeg"/><Relationship Id="rId4" Type="http://schemas.openxmlformats.org/officeDocument/2006/relationships/video" Target="../media/media3.m4v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tiff"/><Relationship Id="rId7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5" Type="http://schemas.openxmlformats.org/officeDocument/2006/relationships/image" Target="../media/image66.tiff"/><Relationship Id="rId4" Type="http://schemas.openxmlformats.org/officeDocument/2006/relationships/image" Target="../media/image65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video" Target="https://www.youtube.com/embed/beY2z2IcZ6g?feature=oembed" TargetMode="External"/><Relationship Id="rId7" Type="http://schemas.openxmlformats.org/officeDocument/2006/relationships/notesSlide" Target="../notesSlides/notesSlide2.xml"/><Relationship Id="rId12" Type="http://schemas.openxmlformats.org/officeDocument/2006/relationships/hyperlink" Target="https://www.youtube.com/watch?v=VwhNLaRCD-4" TargetMode="Externa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0.png"/><Relationship Id="rId5" Type="http://schemas.openxmlformats.org/officeDocument/2006/relationships/video" Target="../media/media4.mp4"/><Relationship Id="rId10" Type="http://schemas.openxmlformats.org/officeDocument/2006/relationships/image" Target="../media/image9.jpeg"/><Relationship Id="rId4" Type="http://schemas.microsoft.com/office/2007/relationships/media" Target="../media/media4.mp4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jpeg"/><Relationship Id="rId2" Type="http://schemas.openxmlformats.org/officeDocument/2006/relationships/video" Target="https://www.youtube.com/embed/bKk_7NIKY3Y?feature=oembed" TargetMode="External"/><Relationship Id="rId1" Type="http://schemas.openxmlformats.org/officeDocument/2006/relationships/video" Target="https://www.youtube.com/embed/wJzUcAFLWI8?feature=oembed" TargetMode="External"/><Relationship Id="rId6" Type="http://schemas.openxmlformats.org/officeDocument/2006/relationships/image" Target="../media/image12.tiff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emf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image" Target="../media/image30.emf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4.png"/><Relationship Id="rId12" Type="http://schemas.openxmlformats.org/officeDocument/2006/relationships/image" Target="../media/image29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3.png"/><Relationship Id="rId11" Type="http://schemas.openxmlformats.org/officeDocument/2006/relationships/image" Target="../media/image28.emf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F932F-460A-492B-A1BE-0195AB157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BA1328-9CE3-E9E7-2330-F43FBA303BB1}"/>
              </a:ext>
            </a:extLst>
          </p:cNvPr>
          <p:cNvSpPr txBox="1"/>
          <p:nvPr/>
        </p:nvSpPr>
        <p:spPr>
          <a:xfrm>
            <a:off x="289432" y="866671"/>
            <a:ext cx="40234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Complex fluids: Interfaces </a:t>
            </a:r>
          </a:p>
        </p:txBody>
      </p:sp>
      <p:pic>
        <p:nvPicPr>
          <p:cNvPr id="2" name="Picture 21" descr="blendIza1">
            <a:extLst>
              <a:ext uri="{FF2B5EF4-FFF2-40B4-BE49-F238E27FC236}">
                <a16:creationId xmlns:a16="http://schemas.microsoft.com/office/drawing/2014/main" id="{0561F96C-091E-26A9-0DA5-5AADD5E31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246" y="2079171"/>
            <a:ext cx="3957638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2">
            <a:extLst>
              <a:ext uri="{FF2B5EF4-FFF2-40B4-BE49-F238E27FC236}">
                <a16:creationId xmlns:a16="http://schemas.microsoft.com/office/drawing/2014/main" id="{2BB90FB4-B1D8-543C-42D0-529B66EB7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1446" y="6547985"/>
            <a:ext cx="16446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/>
              <a:t>Iza&amp;Bousmina (2000)</a:t>
            </a:r>
          </a:p>
        </p:txBody>
      </p:sp>
      <p:sp>
        <p:nvSpPr>
          <p:cNvPr id="6" name="Line 25">
            <a:extLst>
              <a:ext uri="{FF2B5EF4-FFF2-40B4-BE49-F238E27FC236}">
                <a16:creationId xmlns:a16="http://schemas.microsoft.com/office/drawing/2014/main" id="{24163882-978C-1556-6EBE-9EA6883380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7846" y="1774371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Text Box 26">
            <a:extLst>
              <a:ext uri="{FF2B5EF4-FFF2-40B4-BE49-F238E27FC236}">
                <a16:creationId xmlns:a16="http://schemas.microsoft.com/office/drawing/2014/main" id="{0DAA6A29-3046-351C-009E-93BAACF02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047" y="1774371"/>
            <a:ext cx="10906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/>
              <a:t>flow started</a:t>
            </a:r>
          </a:p>
        </p:txBody>
      </p:sp>
      <p:sp>
        <p:nvSpPr>
          <p:cNvPr id="8" name="Text Box 27">
            <a:extLst>
              <a:ext uri="{FF2B5EF4-FFF2-40B4-BE49-F238E27FC236}">
                <a16:creationId xmlns:a16="http://schemas.microsoft.com/office/drawing/2014/main" id="{AD9681D5-4140-F1C7-4881-F7F12CEF3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3047" y="3526971"/>
            <a:ext cx="1179513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/>
              <a:t>flow stopped</a:t>
            </a:r>
          </a:p>
        </p:txBody>
      </p:sp>
      <p:sp>
        <p:nvSpPr>
          <p:cNvPr id="9" name="Text Box 28">
            <a:extLst>
              <a:ext uri="{FF2B5EF4-FFF2-40B4-BE49-F238E27FC236}">
                <a16:creationId xmlns:a16="http://schemas.microsoft.com/office/drawing/2014/main" id="{D72CE8C5-2BFC-E326-42F3-9DFDDB2B4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6646" y="1698172"/>
            <a:ext cx="890588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/>
              <a:t>no shear</a:t>
            </a:r>
          </a:p>
        </p:txBody>
      </p:sp>
      <p:pic>
        <p:nvPicPr>
          <p:cNvPr id="10" name="dropshear2.mov">
            <a:hlinkClick r:id="" action="ppaction://media"/>
            <a:extLst>
              <a:ext uri="{FF2B5EF4-FFF2-40B4-BE49-F238E27FC236}">
                <a16:creationId xmlns:a16="http://schemas.microsoft.com/office/drawing/2014/main" id="{A322F1C4-6D8A-E890-A4FE-57CB80950E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78368" y="609601"/>
            <a:ext cx="3124200" cy="3124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DEF3F1-C5C2-F0A5-8120-B41B146C263A}"/>
              </a:ext>
            </a:extLst>
          </p:cNvPr>
          <p:cNvSpPr txBox="1"/>
          <p:nvPr/>
        </p:nvSpPr>
        <p:spPr>
          <a:xfrm>
            <a:off x="664029" y="2079171"/>
            <a:ext cx="2579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Petia M. Vlahovska</a:t>
            </a:r>
          </a:p>
          <a:p>
            <a:pPr algn="ctr"/>
            <a:r>
              <a:rPr lang="en-US" dirty="0"/>
              <a:t>Northwestern University</a:t>
            </a:r>
          </a:p>
        </p:txBody>
      </p:sp>
    </p:spTree>
    <p:extLst>
      <p:ext uri="{BB962C8B-B14F-4D97-AF65-F5344CB8AC3E}">
        <p14:creationId xmlns:p14="http://schemas.microsoft.com/office/powerpoint/2010/main" val="187509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15C5CB-38F0-55B7-3BA5-5CB79FEB587A}"/>
              </a:ext>
            </a:extLst>
          </p:cNvPr>
          <p:cNvSpPr txBox="1"/>
          <p:nvPr/>
        </p:nvSpPr>
        <p:spPr>
          <a:xfrm>
            <a:off x="605481" y="889686"/>
            <a:ext cx="10676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at equilibrium surface tension is uniform, and there are no gradients. If surface tension is nonuniform (e.g. due to temperature or surfactant nonuniformities) this drives flow</a:t>
            </a:r>
          </a:p>
          <a:p>
            <a:endParaRPr lang="en-US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A330782-05C3-3BA6-CB6A-FD16EB66AA3D}"/>
              </a:ext>
            </a:extLst>
          </p:cNvPr>
          <p:cNvGrpSpPr/>
          <p:nvPr/>
        </p:nvGrpSpPr>
        <p:grpSpPr>
          <a:xfrm>
            <a:off x="972527" y="2794000"/>
            <a:ext cx="2116662" cy="2111632"/>
            <a:chOff x="972527" y="2794000"/>
            <a:chExt cx="1143000" cy="1270000"/>
          </a:xfrm>
        </p:grpSpPr>
        <p:grpSp>
          <p:nvGrpSpPr>
            <p:cNvPr id="9" name="Group 228">
              <a:extLst>
                <a:ext uri="{FF2B5EF4-FFF2-40B4-BE49-F238E27FC236}">
                  <a16:creationId xmlns:a16="http://schemas.microsoft.com/office/drawing/2014/main" id="{568E2FBA-6599-E75C-8C4B-BD0E9AECAF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72527" y="2794000"/>
              <a:ext cx="1143000" cy="1270000"/>
              <a:chOff x="3552" y="1008"/>
              <a:chExt cx="1296" cy="1440"/>
            </a:xfrm>
          </p:grpSpPr>
          <p:sp>
            <p:nvSpPr>
              <p:cNvPr id="10" name="Rectangle 229">
                <a:extLst>
                  <a:ext uri="{FF2B5EF4-FFF2-40B4-BE49-F238E27FC236}">
                    <a16:creationId xmlns:a16="http://schemas.microsoft.com/office/drawing/2014/main" id="{774E687B-B3BC-B1ED-007B-3020A719E9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2" y="1296"/>
                <a:ext cx="1296" cy="1152"/>
              </a:xfrm>
              <a:prstGeom prst="rect">
                <a:avLst/>
              </a:prstGeom>
              <a:solidFill>
                <a:srgbClr val="EAEAEA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endParaRPr lang="en-US" altLang="en-US" sz="1800"/>
              </a:p>
            </p:txBody>
          </p:sp>
          <p:sp>
            <p:nvSpPr>
              <p:cNvPr id="11" name="Line 230">
                <a:extLst>
                  <a:ext uri="{FF2B5EF4-FFF2-40B4-BE49-F238E27FC236}">
                    <a16:creationId xmlns:a16="http://schemas.microsoft.com/office/drawing/2014/main" id="{09CB927C-8C57-E2F8-4EAB-5BCD4D9891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48" y="1008"/>
                <a:ext cx="0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231">
                <a:extLst>
                  <a:ext uri="{FF2B5EF4-FFF2-40B4-BE49-F238E27FC236}">
                    <a16:creationId xmlns:a16="http://schemas.microsoft.com/office/drawing/2014/main" id="{0C55A144-47C0-3F04-6556-5E7246D1B1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52" y="1056"/>
                <a:ext cx="0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" name="Oval 260">
              <a:extLst>
                <a:ext uri="{FF2B5EF4-FFF2-40B4-BE49-F238E27FC236}">
                  <a16:creationId xmlns:a16="http://schemas.microsoft.com/office/drawing/2014/main" id="{6B09D69C-4D3A-F0E9-818D-B2BCACE11A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9052" y="2982913"/>
              <a:ext cx="69850" cy="682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4" name="Oval 262">
              <a:extLst>
                <a:ext uri="{FF2B5EF4-FFF2-40B4-BE49-F238E27FC236}">
                  <a16:creationId xmlns:a16="http://schemas.microsoft.com/office/drawing/2014/main" id="{397820D4-3F7F-401D-5079-43745C9E2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2528" y="2982913"/>
              <a:ext cx="68263" cy="682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5" name="Freeform 263">
              <a:extLst>
                <a:ext uri="{FF2B5EF4-FFF2-40B4-BE49-F238E27FC236}">
                  <a16:creationId xmlns:a16="http://schemas.microsoft.com/office/drawing/2014/main" id="{DCB11DD5-6F1A-B9BE-45FF-02B1B34A2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403" y="2868613"/>
              <a:ext cx="49213" cy="120650"/>
            </a:xfrm>
            <a:custGeom>
              <a:avLst/>
              <a:gdLst>
                <a:gd name="T0" fmla="*/ 2147483647 w 35"/>
                <a:gd name="T1" fmla="*/ 2147483647 h 84"/>
                <a:gd name="T2" fmla="*/ 2147483647 w 35"/>
                <a:gd name="T3" fmla="*/ 2147483647 h 84"/>
                <a:gd name="T4" fmla="*/ 2147483647 w 35"/>
                <a:gd name="T5" fmla="*/ 0 h 84"/>
                <a:gd name="T6" fmla="*/ 0 60000 65536"/>
                <a:gd name="T7" fmla="*/ 0 60000 65536"/>
                <a:gd name="T8" fmla="*/ 0 60000 65536"/>
                <a:gd name="T9" fmla="*/ 0 w 35"/>
                <a:gd name="T10" fmla="*/ 0 h 84"/>
                <a:gd name="T11" fmla="*/ 35 w 35"/>
                <a:gd name="T12" fmla="*/ 84 h 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" h="84">
                  <a:moveTo>
                    <a:pt x="17" y="84"/>
                  </a:moveTo>
                  <a:cubicBezTo>
                    <a:pt x="11" y="65"/>
                    <a:pt x="0" y="48"/>
                    <a:pt x="25" y="40"/>
                  </a:cubicBezTo>
                  <a:cubicBezTo>
                    <a:pt x="35" y="25"/>
                    <a:pt x="33" y="16"/>
                    <a:pt x="25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265">
              <a:extLst>
                <a:ext uri="{FF2B5EF4-FFF2-40B4-BE49-F238E27FC236}">
                  <a16:creationId xmlns:a16="http://schemas.microsoft.com/office/drawing/2014/main" id="{0D0CA0CE-759D-4EFF-6A8A-4859274B3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753" y="2862263"/>
              <a:ext cx="42863" cy="120650"/>
            </a:xfrm>
            <a:custGeom>
              <a:avLst/>
              <a:gdLst>
                <a:gd name="T0" fmla="*/ 2147483647 w 30"/>
                <a:gd name="T1" fmla="*/ 2147483647 h 84"/>
                <a:gd name="T2" fmla="*/ 2147483647 w 30"/>
                <a:gd name="T3" fmla="*/ 2147483647 h 84"/>
                <a:gd name="T4" fmla="*/ 2147483647 w 30"/>
                <a:gd name="T5" fmla="*/ 2147483647 h 84"/>
                <a:gd name="T6" fmla="*/ 2147483647 w 30"/>
                <a:gd name="T7" fmla="*/ 2147483647 h 84"/>
                <a:gd name="T8" fmla="*/ 2147483647 w 30"/>
                <a:gd name="T9" fmla="*/ 0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84"/>
                <a:gd name="T17" fmla="*/ 30 w 30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84">
                  <a:moveTo>
                    <a:pt x="16" y="84"/>
                  </a:moveTo>
                  <a:cubicBezTo>
                    <a:pt x="0" y="60"/>
                    <a:pt x="15" y="82"/>
                    <a:pt x="24" y="56"/>
                  </a:cubicBezTo>
                  <a:cubicBezTo>
                    <a:pt x="23" y="52"/>
                    <a:pt x="23" y="47"/>
                    <a:pt x="20" y="44"/>
                  </a:cubicBezTo>
                  <a:cubicBezTo>
                    <a:pt x="17" y="41"/>
                    <a:pt x="9" y="44"/>
                    <a:pt x="8" y="40"/>
                  </a:cubicBezTo>
                  <a:cubicBezTo>
                    <a:pt x="0" y="16"/>
                    <a:pt x="30" y="18"/>
                    <a:pt x="12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267">
              <a:extLst>
                <a:ext uri="{FF2B5EF4-FFF2-40B4-BE49-F238E27FC236}">
                  <a16:creationId xmlns:a16="http://schemas.microsoft.com/office/drawing/2014/main" id="{994516CD-4D0F-A393-8F97-78B6964A0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5428" y="2982913"/>
              <a:ext cx="68263" cy="682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8" name="Oval 269">
              <a:extLst>
                <a:ext uri="{FF2B5EF4-FFF2-40B4-BE49-F238E27FC236}">
                  <a16:creationId xmlns:a16="http://schemas.microsoft.com/office/drawing/2014/main" id="{E0DAE454-6FDA-3F34-1805-6DFF82A22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8903" y="2982913"/>
              <a:ext cx="68263" cy="682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9" name="Freeform 270">
              <a:extLst>
                <a:ext uri="{FF2B5EF4-FFF2-40B4-BE49-F238E27FC236}">
                  <a16:creationId xmlns:a16="http://schemas.microsoft.com/office/drawing/2014/main" id="{14A0134E-D1E5-AA5D-B5C4-F06F2E3D4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3190" y="2868613"/>
              <a:ext cx="50800" cy="120650"/>
            </a:xfrm>
            <a:custGeom>
              <a:avLst/>
              <a:gdLst>
                <a:gd name="T0" fmla="*/ 2147483647 w 35"/>
                <a:gd name="T1" fmla="*/ 2147483647 h 84"/>
                <a:gd name="T2" fmla="*/ 2147483647 w 35"/>
                <a:gd name="T3" fmla="*/ 2147483647 h 84"/>
                <a:gd name="T4" fmla="*/ 2147483647 w 35"/>
                <a:gd name="T5" fmla="*/ 0 h 84"/>
                <a:gd name="T6" fmla="*/ 0 60000 65536"/>
                <a:gd name="T7" fmla="*/ 0 60000 65536"/>
                <a:gd name="T8" fmla="*/ 0 60000 65536"/>
                <a:gd name="T9" fmla="*/ 0 w 35"/>
                <a:gd name="T10" fmla="*/ 0 h 84"/>
                <a:gd name="T11" fmla="*/ 35 w 35"/>
                <a:gd name="T12" fmla="*/ 84 h 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" h="84">
                  <a:moveTo>
                    <a:pt x="17" y="84"/>
                  </a:moveTo>
                  <a:cubicBezTo>
                    <a:pt x="11" y="65"/>
                    <a:pt x="0" y="48"/>
                    <a:pt x="25" y="40"/>
                  </a:cubicBezTo>
                  <a:cubicBezTo>
                    <a:pt x="35" y="25"/>
                    <a:pt x="33" y="16"/>
                    <a:pt x="25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Freeform 272">
              <a:extLst>
                <a:ext uri="{FF2B5EF4-FFF2-40B4-BE49-F238E27FC236}">
                  <a16:creationId xmlns:a16="http://schemas.microsoft.com/office/drawing/2014/main" id="{E303443C-8FFD-74C5-E233-14B7EC63D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6540" y="2862263"/>
              <a:ext cx="42862" cy="120650"/>
            </a:xfrm>
            <a:custGeom>
              <a:avLst/>
              <a:gdLst>
                <a:gd name="T0" fmla="*/ 2147483647 w 30"/>
                <a:gd name="T1" fmla="*/ 2147483647 h 84"/>
                <a:gd name="T2" fmla="*/ 2147483647 w 30"/>
                <a:gd name="T3" fmla="*/ 2147483647 h 84"/>
                <a:gd name="T4" fmla="*/ 2147483647 w 30"/>
                <a:gd name="T5" fmla="*/ 2147483647 h 84"/>
                <a:gd name="T6" fmla="*/ 2147483647 w 30"/>
                <a:gd name="T7" fmla="*/ 2147483647 h 84"/>
                <a:gd name="T8" fmla="*/ 2147483647 w 30"/>
                <a:gd name="T9" fmla="*/ 0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84"/>
                <a:gd name="T17" fmla="*/ 30 w 30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84">
                  <a:moveTo>
                    <a:pt x="16" y="84"/>
                  </a:moveTo>
                  <a:cubicBezTo>
                    <a:pt x="0" y="60"/>
                    <a:pt x="15" y="82"/>
                    <a:pt x="24" y="56"/>
                  </a:cubicBezTo>
                  <a:cubicBezTo>
                    <a:pt x="23" y="52"/>
                    <a:pt x="23" y="47"/>
                    <a:pt x="20" y="44"/>
                  </a:cubicBezTo>
                  <a:cubicBezTo>
                    <a:pt x="17" y="41"/>
                    <a:pt x="9" y="44"/>
                    <a:pt x="8" y="40"/>
                  </a:cubicBezTo>
                  <a:cubicBezTo>
                    <a:pt x="0" y="16"/>
                    <a:pt x="30" y="18"/>
                    <a:pt x="12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Oval 274">
              <a:extLst>
                <a:ext uri="{FF2B5EF4-FFF2-40B4-BE49-F238E27FC236}">
                  <a16:creationId xmlns:a16="http://schemas.microsoft.com/office/drawing/2014/main" id="{E8B189DE-AFD2-3EA6-C42F-7891ED154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0215" y="2982913"/>
              <a:ext cx="69850" cy="682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22" name="Oval 276">
              <a:extLst>
                <a:ext uri="{FF2B5EF4-FFF2-40B4-BE49-F238E27FC236}">
                  <a16:creationId xmlns:a16="http://schemas.microsoft.com/office/drawing/2014/main" id="{2662C8F6-6BF2-4CF6-126C-745ED3265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3690" y="2982913"/>
              <a:ext cx="68262" cy="682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23" name="Freeform 277">
              <a:extLst>
                <a:ext uri="{FF2B5EF4-FFF2-40B4-BE49-F238E27FC236}">
                  <a16:creationId xmlns:a16="http://schemas.microsoft.com/office/drawing/2014/main" id="{3B8137A3-6AFF-36FE-061D-DBC941670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9565" y="2868613"/>
              <a:ext cx="50800" cy="120650"/>
            </a:xfrm>
            <a:custGeom>
              <a:avLst/>
              <a:gdLst>
                <a:gd name="T0" fmla="*/ 2147483647 w 35"/>
                <a:gd name="T1" fmla="*/ 2147483647 h 84"/>
                <a:gd name="T2" fmla="*/ 2147483647 w 35"/>
                <a:gd name="T3" fmla="*/ 2147483647 h 84"/>
                <a:gd name="T4" fmla="*/ 2147483647 w 35"/>
                <a:gd name="T5" fmla="*/ 0 h 84"/>
                <a:gd name="T6" fmla="*/ 0 60000 65536"/>
                <a:gd name="T7" fmla="*/ 0 60000 65536"/>
                <a:gd name="T8" fmla="*/ 0 60000 65536"/>
                <a:gd name="T9" fmla="*/ 0 w 35"/>
                <a:gd name="T10" fmla="*/ 0 h 84"/>
                <a:gd name="T11" fmla="*/ 35 w 35"/>
                <a:gd name="T12" fmla="*/ 84 h 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" h="84">
                  <a:moveTo>
                    <a:pt x="17" y="84"/>
                  </a:moveTo>
                  <a:cubicBezTo>
                    <a:pt x="11" y="65"/>
                    <a:pt x="0" y="48"/>
                    <a:pt x="25" y="40"/>
                  </a:cubicBezTo>
                  <a:cubicBezTo>
                    <a:pt x="35" y="25"/>
                    <a:pt x="33" y="16"/>
                    <a:pt x="25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Freeform 279">
              <a:extLst>
                <a:ext uri="{FF2B5EF4-FFF2-40B4-BE49-F238E27FC236}">
                  <a16:creationId xmlns:a16="http://schemas.microsoft.com/office/drawing/2014/main" id="{C8C56F48-6053-688D-1469-4D017445E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2915" y="2862263"/>
              <a:ext cx="42862" cy="120650"/>
            </a:xfrm>
            <a:custGeom>
              <a:avLst/>
              <a:gdLst>
                <a:gd name="T0" fmla="*/ 2147483647 w 30"/>
                <a:gd name="T1" fmla="*/ 2147483647 h 84"/>
                <a:gd name="T2" fmla="*/ 2147483647 w 30"/>
                <a:gd name="T3" fmla="*/ 2147483647 h 84"/>
                <a:gd name="T4" fmla="*/ 2147483647 w 30"/>
                <a:gd name="T5" fmla="*/ 2147483647 h 84"/>
                <a:gd name="T6" fmla="*/ 2147483647 w 30"/>
                <a:gd name="T7" fmla="*/ 2147483647 h 84"/>
                <a:gd name="T8" fmla="*/ 2147483647 w 30"/>
                <a:gd name="T9" fmla="*/ 0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84"/>
                <a:gd name="T17" fmla="*/ 30 w 30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84">
                  <a:moveTo>
                    <a:pt x="16" y="84"/>
                  </a:moveTo>
                  <a:cubicBezTo>
                    <a:pt x="0" y="60"/>
                    <a:pt x="15" y="82"/>
                    <a:pt x="24" y="56"/>
                  </a:cubicBezTo>
                  <a:cubicBezTo>
                    <a:pt x="23" y="52"/>
                    <a:pt x="23" y="47"/>
                    <a:pt x="20" y="44"/>
                  </a:cubicBezTo>
                  <a:cubicBezTo>
                    <a:pt x="17" y="41"/>
                    <a:pt x="9" y="44"/>
                    <a:pt x="8" y="40"/>
                  </a:cubicBezTo>
                  <a:cubicBezTo>
                    <a:pt x="0" y="16"/>
                    <a:pt x="30" y="18"/>
                    <a:pt x="12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Oval 289">
              <a:extLst>
                <a:ext uri="{FF2B5EF4-FFF2-40B4-BE49-F238E27FC236}">
                  <a16:creationId xmlns:a16="http://schemas.microsoft.com/office/drawing/2014/main" id="{5298DF6B-4806-92E5-17DE-9185AF32B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4853" y="2982913"/>
              <a:ext cx="68263" cy="682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26" name="Freeform 292">
              <a:extLst>
                <a:ext uri="{FF2B5EF4-FFF2-40B4-BE49-F238E27FC236}">
                  <a16:creationId xmlns:a16="http://schemas.microsoft.com/office/drawing/2014/main" id="{4D8C4930-C2B6-2740-17B4-2F10BFB55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3428" y="2878139"/>
              <a:ext cx="23813" cy="104775"/>
            </a:xfrm>
            <a:custGeom>
              <a:avLst/>
              <a:gdLst>
                <a:gd name="T0" fmla="*/ 2147483647 w 16"/>
                <a:gd name="T1" fmla="*/ 2147483647 h 73"/>
                <a:gd name="T2" fmla="*/ 2147483647 w 16"/>
                <a:gd name="T3" fmla="*/ 2147483647 h 73"/>
                <a:gd name="T4" fmla="*/ 2147483647 w 16"/>
                <a:gd name="T5" fmla="*/ 2147483647 h 73"/>
                <a:gd name="T6" fmla="*/ 0 w 16"/>
                <a:gd name="T7" fmla="*/ 2147483647 h 73"/>
                <a:gd name="T8" fmla="*/ 2147483647 w 16"/>
                <a:gd name="T9" fmla="*/ 2147483647 h 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73"/>
                <a:gd name="T17" fmla="*/ 16 w 16"/>
                <a:gd name="T18" fmla="*/ 73 h 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73">
                  <a:moveTo>
                    <a:pt x="8" y="73"/>
                  </a:moveTo>
                  <a:cubicBezTo>
                    <a:pt x="7" y="69"/>
                    <a:pt x="4" y="65"/>
                    <a:pt x="4" y="61"/>
                  </a:cubicBezTo>
                  <a:cubicBezTo>
                    <a:pt x="4" y="57"/>
                    <a:pt x="8" y="53"/>
                    <a:pt x="8" y="49"/>
                  </a:cubicBezTo>
                  <a:cubicBezTo>
                    <a:pt x="7" y="41"/>
                    <a:pt x="0" y="25"/>
                    <a:pt x="0" y="25"/>
                  </a:cubicBezTo>
                  <a:cubicBezTo>
                    <a:pt x="8" y="0"/>
                    <a:pt x="16" y="1"/>
                    <a:pt x="4" y="1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" name="Oval 296">
              <a:extLst>
                <a:ext uri="{FF2B5EF4-FFF2-40B4-BE49-F238E27FC236}">
                  <a16:creationId xmlns:a16="http://schemas.microsoft.com/office/drawing/2014/main" id="{49479AAD-DBEC-794E-0E6C-2ED6EAAC1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1228" y="2982913"/>
              <a:ext cx="68263" cy="682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28" name="Oval 297">
              <a:extLst>
                <a:ext uri="{FF2B5EF4-FFF2-40B4-BE49-F238E27FC236}">
                  <a16:creationId xmlns:a16="http://schemas.microsoft.com/office/drawing/2014/main" id="{3FF17E1E-201A-EA7D-137C-A90100011E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2965" y="2982913"/>
              <a:ext cx="68262" cy="682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29" name="Freeform 298">
              <a:extLst>
                <a:ext uri="{FF2B5EF4-FFF2-40B4-BE49-F238E27FC236}">
                  <a16:creationId xmlns:a16="http://schemas.microsoft.com/office/drawing/2014/main" id="{A11248F9-0491-4A90-9B86-548987191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840" y="2868613"/>
              <a:ext cx="49212" cy="120650"/>
            </a:xfrm>
            <a:custGeom>
              <a:avLst/>
              <a:gdLst>
                <a:gd name="T0" fmla="*/ 2147483647 w 35"/>
                <a:gd name="T1" fmla="*/ 2147483647 h 84"/>
                <a:gd name="T2" fmla="*/ 2147483647 w 35"/>
                <a:gd name="T3" fmla="*/ 2147483647 h 84"/>
                <a:gd name="T4" fmla="*/ 2147483647 w 35"/>
                <a:gd name="T5" fmla="*/ 0 h 84"/>
                <a:gd name="T6" fmla="*/ 0 60000 65536"/>
                <a:gd name="T7" fmla="*/ 0 60000 65536"/>
                <a:gd name="T8" fmla="*/ 0 60000 65536"/>
                <a:gd name="T9" fmla="*/ 0 w 35"/>
                <a:gd name="T10" fmla="*/ 0 h 84"/>
                <a:gd name="T11" fmla="*/ 35 w 35"/>
                <a:gd name="T12" fmla="*/ 84 h 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5" h="84">
                  <a:moveTo>
                    <a:pt x="17" y="84"/>
                  </a:moveTo>
                  <a:cubicBezTo>
                    <a:pt x="11" y="65"/>
                    <a:pt x="0" y="48"/>
                    <a:pt x="25" y="40"/>
                  </a:cubicBezTo>
                  <a:cubicBezTo>
                    <a:pt x="35" y="25"/>
                    <a:pt x="33" y="16"/>
                    <a:pt x="25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Freeform 299">
              <a:extLst>
                <a:ext uri="{FF2B5EF4-FFF2-40B4-BE49-F238E27FC236}">
                  <a16:creationId xmlns:a16="http://schemas.microsoft.com/office/drawing/2014/main" id="{B79E85F8-2C44-34DA-3FEC-91AFDA7E9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9803" y="2878139"/>
              <a:ext cx="22225" cy="104775"/>
            </a:xfrm>
            <a:custGeom>
              <a:avLst/>
              <a:gdLst>
                <a:gd name="T0" fmla="*/ 2147483647 w 16"/>
                <a:gd name="T1" fmla="*/ 2147483647 h 73"/>
                <a:gd name="T2" fmla="*/ 2147483647 w 16"/>
                <a:gd name="T3" fmla="*/ 2147483647 h 73"/>
                <a:gd name="T4" fmla="*/ 2147483647 w 16"/>
                <a:gd name="T5" fmla="*/ 2147483647 h 73"/>
                <a:gd name="T6" fmla="*/ 0 w 16"/>
                <a:gd name="T7" fmla="*/ 2147483647 h 73"/>
                <a:gd name="T8" fmla="*/ 2147483647 w 16"/>
                <a:gd name="T9" fmla="*/ 2147483647 h 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73"/>
                <a:gd name="T17" fmla="*/ 16 w 16"/>
                <a:gd name="T18" fmla="*/ 73 h 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73">
                  <a:moveTo>
                    <a:pt x="8" y="73"/>
                  </a:moveTo>
                  <a:cubicBezTo>
                    <a:pt x="7" y="69"/>
                    <a:pt x="4" y="65"/>
                    <a:pt x="4" y="61"/>
                  </a:cubicBezTo>
                  <a:cubicBezTo>
                    <a:pt x="4" y="57"/>
                    <a:pt x="8" y="53"/>
                    <a:pt x="8" y="49"/>
                  </a:cubicBezTo>
                  <a:cubicBezTo>
                    <a:pt x="7" y="41"/>
                    <a:pt x="0" y="25"/>
                    <a:pt x="0" y="25"/>
                  </a:cubicBezTo>
                  <a:cubicBezTo>
                    <a:pt x="8" y="0"/>
                    <a:pt x="16" y="1"/>
                    <a:pt x="4" y="1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305">
              <a:extLst>
                <a:ext uri="{FF2B5EF4-FFF2-40B4-BE49-F238E27FC236}">
                  <a16:creationId xmlns:a16="http://schemas.microsoft.com/office/drawing/2014/main" id="{2B26EC0C-D822-D0E2-D206-31326CEA8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6041" y="3414713"/>
              <a:ext cx="92075" cy="936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33" name="Oval 307">
              <a:extLst>
                <a:ext uri="{FF2B5EF4-FFF2-40B4-BE49-F238E27FC236}">
                  <a16:creationId xmlns:a16="http://schemas.microsoft.com/office/drawing/2014/main" id="{A70BB5DA-11AB-6FB5-9A20-DE666F7032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7028" y="3786188"/>
              <a:ext cx="93663" cy="936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34" name="Oval 308">
              <a:extLst>
                <a:ext uri="{FF2B5EF4-FFF2-40B4-BE49-F238E27FC236}">
                  <a16:creationId xmlns:a16="http://schemas.microsoft.com/office/drawing/2014/main" id="{B6EE2263-0AD1-27F7-7BC4-590E9E119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3115" y="3275013"/>
              <a:ext cx="95250" cy="9366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35" name="Freeform 312">
              <a:extLst>
                <a:ext uri="{FF2B5EF4-FFF2-40B4-BE49-F238E27FC236}">
                  <a16:creationId xmlns:a16="http://schemas.microsoft.com/office/drawing/2014/main" id="{A5745B30-47E6-B326-EFF0-940CBBDDB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0790" y="3446463"/>
              <a:ext cx="95250" cy="87312"/>
            </a:xfrm>
            <a:custGeom>
              <a:avLst/>
              <a:gdLst>
                <a:gd name="T0" fmla="*/ 2147483647 w 96"/>
                <a:gd name="T1" fmla="*/ 2147483647 h 90"/>
                <a:gd name="T2" fmla="*/ 2147483647 w 96"/>
                <a:gd name="T3" fmla="*/ 0 h 90"/>
                <a:gd name="T4" fmla="*/ 2147483647 w 96"/>
                <a:gd name="T5" fmla="*/ 2147483647 h 90"/>
                <a:gd name="T6" fmla="*/ 2147483647 w 96"/>
                <a:gd name="T7" fmla="*/ 2147483647 h 90"/>
                <a:gd name="T8" fmla="*/ 2147483647 w 96"/>
                <a:gd name="T9" fmla="*/ 2147483647 h 90"/>
                <a:gd name="T10" fmla="*/ 0 w 96"/>
                <a:gd name="T11" fmla="*/ 2147483647 h 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6"/>
                <a:gd name="T19" fmla="*/ 0 h 90"/>
                <a:gd name="T20" fmla="*/ 96 w 96"/>
                <a:gd name="T21" fmla="*/ 90 h 9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6" h="90">
                  <a:moveTo>
                    <a:pt x="96" y="28"/>
                  </a:moveTo>
                  <a:cubicBezTo>
                    <a:pt x="76" y="23"/>
                    <a:pt x="74" y="19"/>
                    <a:pt x="68" y="0"/>
                  </a:cubicBezTo>
                  <a:cubicBezTo>
                    <a:pt x="38" y="7"/>
                    <a:pt x="49" y="21"/>
                    <a:pt x="52" y="52"/>
                  </a:cubicBezTo>
                  <a:cubicBezTo>
                    <a:pt x="51" y="57"/>
                    <a:pt x="51" y="64"/>
                    <a:pt x="48" y="68"/>
                  </a:cubicBezTo>
                  <a:cubicBezTo>
                    <a:pt x="30" y="90"/>
                    <a:pt x="29" y="40"/>
                    <a:pt x="8" y="44"/>
                  </a:cubicBezTo>
                  <a:cubicBezTo>
                    <a:pt x="4" y="45"/>
                    <a:pt x="3" y="49"/>
                    <a:pt x="0" y="52"/>
                  </a:cubicBezTo>
                </a:path>
              </a:pathLst>
            </a:custGeom>
            <a:noFill/>
            <a:ln w="2857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Freeform 314">
              <a:extLst>
                <a:ext uri="{FF2B5EF4-FFF2-40B4-BE49-F238E27FC236}">
                  <a16:creationId xmlns:a16="http://schemas.microsoft.com/office/drawing/2014/main" id="{84F57AC2-F911-8535-49E1-1C20E96C8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3116" y="3181351"/>
              <a:ext cx="58737" cy="106363"/>
            </a:xfrm>
            <a:custGeom>
              <a:avLst/>
              <a:gdLst>
                <a:gd name="T0" fmla="*/ 2147483647 w 60"/>
                <a:gd name="T1" fmla="*/ 2147483647 h 109"/>
                <a:gd name="T2" fmla="*/ 2147483647 w 60"/>
                <a:gd name="T3" fmla="*/ 2147483647 h 109"/>
                <a:gd name="T4" fmla="*/ 2147483647 w 60"/>
                <a:gd name="T5" fmla="*/ 2147483647 h 109"/>
                <a:gd name="T6" fmla="*/ 0 w 60"/>
                <a:gd name="T7" fmla="*/ 2147483647 h 10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0"/>
                <a:gd name="T13" fmla="*/ 0 h 109"/>
                <a:gd name="T14" fmla="*/ 60 w 60"/>
                <a:gd name="T15" fmla="*/ 109 h 10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0" h="109">
                  <a:moveTo>
                    <a:pt x="60" y="109"/>
                  </a:moveTo>
                  <a:cubicBezTo>
                    <a:pt x="57" y="76"/>
                    <a:pt x="60" y="65"/>
                    <a:pt x="44" y="41"/>
                  </a:cubicBezTo>
                  <a:cubicBezTo>
                    <a:pt x="39" y="15"/>
                    <a:pt x="36" y="19"/>
                    <a:pt x="12" y="13"/>
                  </a:cubicBezTo>
                  <a:cubicBezTo>
                    <a:pt x="3" y="0"/>
                    <a:pt x="9" y="1"/>
                    <a:pt x="0" y="1"/>
                  </a:cubicBezTo>
                </a:path>
              </a:pathLst>
            </a:custGeom>
            <a:noFill/>
            <a:ln w="2857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" name="Freeform 315">
              <a:extLst>
                <a:ext uri="{FF2B5EF4-FFF2-40B4-BE49-F238E27FC236}">
                  <a16:creationId xmlns:a16="http://schemas.microsoft.com/office/drawing/2014/main" id="{E19E5780-0BCE-2CE5-1841-D14E672D8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6877" y="3681414"/>
              <a:ext cx="50800" cy="115887"/>
            </a:xfrm>
            <a:custGeom>
              <a:avLst/>
              <a:gdLst>
                <a:gd name="T0" fmla="*/ 0 w 52"/>
                <a:gd name="T1" fmla="*/ 2147483647 h 120"/>
                <a:gd name="T2" fmla="*/ 2147483647 w 52"/>
                <a:gd name="T3" fmla="*/ 2147483647 h 120"/>
                <a:gd name="T4" fmla="*/ 2147483647 w 52"/>
                <a:gd name="T5" fmla="*/ 2147483647 h 120"/>
                <a:gd name="T6" fmla="*/ 2147483647 w 52"/>
                <a:gd name="T7" fmla="*/ 2147483647 h 120"/>
                <a:gd name="T8" fmla="*/ 2147483647 w 52"/>
                <a:gd name="T9" fmla="*/ 0 h 1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120"/>
                <a:gd name="T17" fmla="*/ 52 w 52"/>
                <a:gd name="T18" fmla="*/ 120 h 1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120">
                  <a:moveTo>
                    <a:pt x="0" y="120"/>
                  </a:moveTo>
                  <a:cubicBezTo>
                    <a:pt x="12" y="114"/>
                    <a:pt x="29" y="116"/>
                    <a:pt x="40" y="108"/>
                  </a:cubicBezTo>
                  <a:cubicBezTo>
                    <a:pt x="48" y="102"/>
                    <a:pt x="46" y="88"/>
                    <a:pt x="52" y="80"/>
                  </a:cubicBezTo>
                  <a:cubicBezTo>
                    <a:pt x="34" y="74"/>
                    <a:pt x="42" y="66"/>
                    <a:pt x="24" y="60"/>
                  </a:cubicBezTo>
                  <a:cubicBezTo>
                    <a:pt x="20" y="38"/>
                    <a:pt x="24" y="24"/>
                    <a:pt x="24" y="0"/>
                  </a:cubicBezTo>
                </a:path>
              </a:pathLst>
            </a:custGeom>
            <a:noFill/>
            <a:ln w="28575">
              <a:solidFill>
                <a:srgbClr val="0000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DD2BD184-0218-F767-CC36-F1E64F845C7F}"/>
              </a:ext>
            </a:extLst>
          </p:cNvPr>
          <p:cNvSpPr txBox="1"/>
          <p:nvPr/>
        </p:nvSpPr>
        <p:spPr>
          <a:xfrm>
            <a:off x="3947864" y="2261159"/>
            <a:ext cx="6026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Surfactants: adsorb at interfaces and lower surface tension</a:t>
            </a:r>
          </a:p>
        </p:txBody>
      </p:sp>
      <p:pic>
        <p:nvPicPr>
          <p:cNvPr id="40" name="Picture 5" descr="amphiphile1">
            <a:extLst>
              <a:ext uri="{FF2B5EF4-FFF2-40B4-BE49-F238E27FC236}">
                <a16:creationId xmlns:a16="http://schemas.microsoft.com/office/drawing/2014/main" id="{966834CB-3EF3-E63B-93A2-E4B8C50D0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017" y="2864388"/>
            <a:ext cx="4981458" cy="378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462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>
            <a:extLst>
              <a:ext uri="{FF2B5EF4-FFF2-40B4-BE49-F238E27FC236}">
                <a16:creationId xmlns:a16="http://schemas.microsoft.com/office/drawing/2014/main" id="{6F3F0A96-7F0A-04C1-2291-D12DCA723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638" y="2783860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Two bubbles are connected by a tube. </a:t>
            </a:r>
            <a:r>
              <a:rPr lang="en-US" altLang="en-US" sz="1800" dirty="0">
                <a:sym typeface="Symbol" pitchFamily="2" charset="2"/>
              </a:rPr>
              <a:t>What happens when you open the valve? </a:t>
            </a:r>
          </a:p>
        </p:txBody>
      </p:sp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85BD2E63-11D5-8D0C-6CB8-3CAEE044F3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0737818"/>
              </p:ext>
            </p:extLst>
          </p:nvPr>
        </p:nvGraphicFramePr>
        <p:xfrm>
          <a:off x="845820" y="980241"/>
          <a:ext cx="5562600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11201400" imgH="3683000" progId="Word.Document.12">
                  <p:link updateAutomatic="1"/>
                </p:oleObj>
              </mc:Choice>
              <mc:Fallback>
                <p:oleObj name="Document" r:id="rId2" imgW="11201400" imgH="3683000" progId="Word.Document.12">
                  <p:link updateAutomatic="1"/>
                  <p:pic>
                    <p:nvPicPr>
                      <p:cNvPr id="4" name="Object 2">
                        <a:extLst>
                          <a:ext uri="{FF2B5EF4-FFF2-40B4-BE49-F238E27FC236}">
                            <a16:creationId xmlns:a16="http://schemas.microsoft.com/office/drawing/2014/main" id="{85BD2E63-11D5-8D0C-6CB8-3CAEE044F3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" y="980241"/>
                        <a:ext cx="5562600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DE09A083-8425-07FD-C7BC-5B7F900ED3BE}"/>
              </a:ext>
            </a:extLst>
          </p:cNvPr>
          <p:cNvSpPr/>
          <p:nvPr/>
        </p:nvSpPr>
        <p:spPr>
          <a:xfrm>
            <a:off x="251460" y="525814"/>
            <a:ext cx="5389712" cy="29041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1B65FB-37BA-E9C9-C146-4363F589DF36}"/>
              </a:ext>
            </a:extLst>
          </p:cNvPr>
          <p:cNvSpPr/>
          <p:nvPr/>
        </p:nvSpPr>
        <p:spPr>
          <a:xfrm>
            <a:off x="6137349" y="525814"/>
            <a:ext cx="5389712" cy="30687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B943F9-5163-14A4-EC58-C30F5FAC0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602" y="727384"/>
            <a:ext cx="2679700" cy="13843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EFBC4B2-471A-F282-6DDA-1C48B5486321}"/>
              </a:ext>
            </a:extLst>
          </p:cNvPr>
          <p:cNvSpPr txBox="1"/>
          <p:nvPr/>
        </p:nvSpPr>
        <p:spPr>
          <a:xfrm>
            <a:off x="6235532" y="2407697"/>
            <a:ext cx="5029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>
                <a:effectLst/>
                <a:latin typeface="Helvetica" pitchFamily="2" charset="0"/>
              </a:rPr>
              <a:t>Capillary adhesion: Two wetted surfaces can </a:t>
            </a:r>
            <a:r>
              <a:rPr lang="en-US" dirty="0">
                <a:latin typeface="Helvetica" pitchFamily="2" charset="0"/>
              </a:rPr>
              <a:t>adhere strongly if the liquid wets both surfaces. Estimate the force</a:t>
            </a:r>
            <a:endParaRPr lang="en-US" dirty="0">
              <a:effectLst/>
              <a:latin typeface="Helvetica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34A5D4-046E-6BB2-190E-6B6AF625E48F}"/>
              </a:ext>
            </a:extLst>
          </p:cNvPr>
          <p:cNvSpPr/>
          <p:nvPr/>
        </p:nvSpPr>
        <p:spPr>
          <a:xfrm>
            <a:off x="434340" y="3789242"/>
            <a:ext cx="11323320" cy="290415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07E75B-227A-A712-36ED-1F72D9061FFE}"/>
              </a:ext>
            </a:extLst>
          </p:cNvPr>
          <p:cNvSpPr txBox="1"/>
          <p:nvPr/>
        </p:nvSpPr>
        <p:spPr>
          <a:xfrm>
            <a:off x="434340" y="3915303"/>
            <a:ext cx="6781800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dirty="0">
                <a:effectLst/>
                <a:latin typeface="Helvetica" pitchFamily="2" charset="0"/>
              </a:rPr>
              <a:t>Self -propelling drop. (see paper by </a:t>
            </a:r>
            <a:r>
              <a:rPr lang="en-US" sz="1600" dirty="0" err="1">
                <a:effectLst/>
                <a:latin typeface="Helvetica" pitchFamily="2" charset="0"/>
              </a:rPr>
              <a:t>Lorenceau</a:t>
            </a:r>
            <a:r>
              <a:rPr lang="en-US" sz="1600" dirty="0">
                <a:effectLst/>
                <a:latin typeface="Helvetica" pitchFamily="2" charset="0"/>
              </a:rPr>
              <a:t> and </a:t>
            </a:r>
            <a:r>
              <a:rPr lang="en-US" sz="1600" dirty="0" err="1">
                <a:effectLst/>
                <a:latin typeface="Helvetica" pitchFamily="2" charset="0"/>
              </a:rPr>
              <a:t>Quere</a:t>
            </a:r>
            <a:r>
              <a:rPr lang="en-US" sz="1600" dirty="0">
                <a:effectLst/>
                <a:latin typeface="Helvetica" pitchFamily="2" charset="0"/>
              </a:rPr>
              <a:t> “Drops on a conical wire" , J. Fluid Mech. 2003 )</a:t>
            </a:r>
          </a:p>
          <a:p>
            <a:pPr>
              <a:buNone/>
            </a:pPr>
            <a:r>
              <a:rPr lang="en-US" sz="1600" dirty="0">
                <a:effectLst/>
                <a:latin typeface="Helvetica" pitchFamily="2" charset="0"/>
              </a:rPr>
              <a:t>An asymmetric capillary device may prompt spontaneous drop propulsion. An example of such</a:t>
            </a:r>
          </a:p>
          <a:p>
            <a:pPr>
              <a:buNone/>
            </a:pPr>
            <a:r>
              <a:rPr lang="en-US" sz="1600" dirty="0">
                <a:effectLst/>
                <a:latin typeface="Helvetica" pitchFamily="2" charset="0"/>
              </a:rPr>
              <a:t>motion is illustrated in the Figure. A drop of silicone oil is deposited on a conical copper wire (mean radius of 250  um), whose radius increases from the right to the left with a gradient dr/</a:t>
            </a:r>
            <a:r>
              <a:rPr lang="en-US" sz="1600" dirty="0" err="1">
                <a:effectLst/>
                <a:latin typeface="Helvetica" pitchFamily="2" charset="0"/>
              </a:rPr>
              <a:t>dz</a:t>
            </a:r>
            <a:r>
              <a:rPr lang="en-US" sz="1600" dirty="0">
                <a:effectLst/>
                <a:latin typeface="Helvetica" pitchFamily="2" charset="0"/>
              </a:rPr>
              <a:t> of the order of 1 %. Note that silicone oil totally wets copper. Four successive photographs are taken. The time interval between two snapshots is about 1 second.</a:t>
            </a:r>
          </a:p>
          <a:p>
            <a:pPr>
              <a:buNone/>
            </a:pPr>
            <a:endParaRPr lang="en-US" sz="1600" dirty="0">
              <a:latin typeface="Helvetica" pitchFamily="2" charset="0"/>
            </a:endParaRPr>
          </a:p>
          <a:p>
            <a:pPr>
              <a:buNone/>
            </a:pPr>
            <a:r>
              <a:rPr lang="en-US" sz="1600" dirty="0">
                <a:effectLst/>
                <a:latin typeface="Helvetica" pitchFamily="2" charset="0"/>
              </a:rPr>
              <a:t>In which direction does the drop move?</a:t>
            </a:r>
          </a:p>
          <a:p>
            <a:pPr>
              <a:buNone/>
            </a:pPr>
            <a:endParaRPr lang="en-US" sz="1600" dirty="0">
              <a:latin typeface="Helvetica" pitchFamily="2" charset="0"/>
            </a:endParaRPr>
          </a:p>
          <a:p>
            <a:pPr>
              <a:buNone/>
            </a:pPr>
            <a:endParaRPr lang="en-US" sz="1600" dirty="0">
              <a:effectLst/>
              <a:latin typeface="Helvetica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9A8B83-5336-FA10-9400-78B99E5B3A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4205" y="4311228"/>
            <a:ext cx="3905389" cy="141119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FA22F8C-1AC8-C5F0-D016-50A5E03AF88C}"/>
              </a:ext>
            </a:extLst>
          </p:cNvPr>
          <p:cNvSpPr txBox="1"/>
          <p:nvPr/>
        </p:nvSpPr>
        <p:spPr>
          <a:xfrm>
            <a:off x="434340" y="22495"/>
            <a:ext cx="1274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Questions:</a:t>
            </a:r>
          </a:p>
        </p:txBody>
      </p:sp>
    </p:spTree>
    <p:extLst>
      <p:ext uri="{BB962C8B-B14F-4D97-AF65-F5344CB8AC3E}">
        <p14:creationId xmlns:p14="http://schemas.microsoft.com/office/powerpoint/2010/main" val="638361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1_10.m4v" descr="v1_10.m4v">
            <a:hlinkClick r:id="" action="ppaction://media"/>
            <a:extLst>
              <a:ext uri="{FF2B5EF4-FFF2-40B4-BE49-F238E27FC236}">
                <a16:creationId xmlns:a16="http://schemas.microsoft.com/office/drawing/2014/main" id="{D62AE795-2D9F-6A75-B5C0-775FF2516E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5065" y="1347804"/>
            <a:ext cx="4307625" cy="3230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D21CD7-0DB4-EDAF-A879-EBBDF7CA3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52479" y="1435231"/>
            <a:ext cx="2295525" cy="2193925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DA6BD8-E3BE-6B66-6650-69210767B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48004" y="1531239"/>
            <a:ext cx="1893888" cy="2192338"/>
          </a:xfrm>
          <a:prstGeom prst="rect">
            <a:avLst/>
          </a:prstGeom>
          <a:noFill/>
        </p:spPr>
      </p:pic>
      <p:pic>
        <p:nvPicPr>
          <p:cNvPr id="7" name="Picture 12" descr="txp_fig">
            <a:extLst>
              <a:ext uri="{FF2B5EF4-FFF2-40B4-BE49-F238E27FC236}">
                <a16:creationId xmlns:a16="http://schemas.microsoft.com/office/drawing/2014/main" id="{F5A57160-D56B-4D85-D778-5D694739B745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534" y="2291651"/>
            <a:ext cx="1676400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AA07E36-151F-CBF8-3B1E-C0A09628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65934" y="6266105"/>
            <a:ext cx="27432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CC0447B-E18D-8F41-9548-25ADDCC6C6D0}" type="slidenum">
              <a:rPr lang="en-US" altLang="en-US" sz="1400"/>
              <a:pPr eaLnBrk="1" hangingPunct="1"/>
              <a:t>12</a:t>
            </a:fld>
            <a:endParaRPr lang="en-US" altLang="en-US" sz="1400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23644A36-D64C-6AD7-C34B-571EB16F6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479" y="275739"/>
            <a:ext cx="1666875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BFC7038-F698-CCB4-7C36-698B02398D8F}"/>
              </a:ext>
            </a:extLst>
          </p:cNvPr>
          <p:cNvSpPr txBox="1"/>
          <p:nvPr/>
        </p:nvSpPr>
        <p:spPr>
          <a:xfrm>
            <a:off x="5623600" y="4715754"/>
            <a:ext cx="3340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if the liquid is nonwetting?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40E7A6A3-98A2-D43E-BE7C-9A38BF5BB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892" y="4146648"/>
            <a:ext cx="1549819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8A3FE95-3054-033F-3CD5-6E6F07445937}"/>
              </a:ext>
            </a:extLst>
          </p:cNvPr>
          <p:cNvSpPr txBox="1"/>
          <p:nvPr/>
        </p:nvSpPr>
        <p:spPr>
          <a:xfrm>
            <a:off x="186681" y="6181173"/>
            <a:ext cx="332405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but why is the interface curved?</a:t>
            </a:r>
          </a:p>
        </p:txBody>
      </p:sp>
    </p:spTree>
    <p:extLst>
      <p:ext uri="{BB962C8B-B14F-4D97-AF65-F5344CB8AC3E}">
        <p14:creationId xmlns:p14="http://schemas.microsoft.com/office/powerpoint/2010/main" val="15898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8E3EFB8F-8015-3C10-779B-F679EC6C18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753" y="362352"/>
            <a:ext cx="4003431" cy="169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86280ED8-BA44-1A19-4C0E-E879E94BD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1468" y="2052516"/>
            <a:ext cx="166103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(de </a:t>
            </a:r>
            <a:r>
              <a:rPr lang="en-US" alt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Gennes</a:t>
            </a:r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book)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7501A261-F921-42B0-6CF7-D67333D302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615" y="2760958"/>
            <a:ext cx="2209800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9B0A7F63-1DE0-29B1-ACA0-999A2F9BC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3670" y="2391070"/>
            <a:ext cx="12112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Show that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542C6E4-6601-6B52-68CE-E549219CCA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64" y="362352"/>
            <a:ext cx="3581400" cy="685800"/>
          </a:xfrm>
        </p:spPr>
        <p:txBody>
          <a:bodyPr/>
          <a:lstStyle/>
          <a:p>
            <a:pPr algn="l" eaLnBrk="1" hangingPunct="1"/>
            <a:r>
              <a:rPr lang="en-US" altLang="en-US" sz="2000" i="1" dirty="0">
                <a:solidFill>
                  <a:srgbClr val="0000FF"/>
                </a:solidFill>
                <a:latin typeface="Calibri" panose="020F0502020204030204" pitchFamily="34" charset="0"/>
                <a:ea typeface="ＭＳ Ｐゴシック" panose="020B0600070205080204" pitchFamily="34" charset="-128"/>
              </a:rPr>
              <a:t>Wetting and contact angle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535B4205-124C-8BBC-26A5-2CE74DCF9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17" y="1196241"/>
            <a:ext cx="39909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D7158F4F-5C54-90FD-289E-F2487D5C4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20" y="3623806"/>
            <a:ext cx="21526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6">
            <a:extLst>
              <a:ext uri="{FF2B5EF4-FFF2-40B4-BE49-F238E27FC236}">
                <a16:creationId xmlns:a16="http://schemas.microsoft.com/office/drawing/2014/main" id="{9C8B8258-8254-CDC3-0F91-45D05B73E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321" y="4157205"/>
            <a:ext cx="173964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latin typeface="Calibri" panose="020F0502020204030204" pitchFamily="34" charset="0"/>
              </a:rPr>
              <a:t>Young</a:t>
            </a:r>
            <a:r>
              <a:rPr lang="ja-JP" altLang="en-US" sz="1800">
                <a:latin typeface="Calibri" panose="020F0502020204030204" pitchFamily="34" charset="0"/>
              </a:rPr>
              <a:t>’</a:t>
            </a:r>
            <a:r>
              <a:rPr lang="en-US" altLang="ja-JP" sz="1800">
                <a:latin typeface="Calibri" panose="020F0502020204030204" pitchFamily="34" charset="0"/>
              </a:rPr>
              <a:t>s relation</a:t>
            </a: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515888C0-5951-7046-2F3F-2C5CD79A0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570" y="3410803"/>
            <a:ext cx="2101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>
                <a:latin typeface="Times New Roman" panose="02020603050405020304" pitchFamily="18" charset="0"/>
              </a:rPr>
              <a:t>Kwok and Neumann, 1999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90E0F2B6-9864-4686-17EC-D2B55ACE6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386" y="4968140"/>
            <a:ext cx="218122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C8016F08-D0E3-BD5B-27B4-AF822D593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08" y="5149115"/>
            <a:ext cx="214312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9">
            <a:extLst>
              <a:ext uri="{FF2B5EF4-FFF2-40B4-BE49-F238E27FC236}">
                <a16:creationId xmlns:a16="http://schemas.microsoft.com/office/drawing/2014/main" id="{FF0B16D3-0A29-0583-177B-522A0E44D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5950" y="3715603"/>
            <a:ext cx="43268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(in </a:t>
            </a:r>
            <a:r>
              <a:rPr lang="en-US" altLang="en-US" sz="1800" dirty="0" err="1"/>
              <a:t>axisym</a:t>
            </a:r>
            <a:r>
              <a:rPr lang="en-US" altLang="en-US" sz="1800" dirty="0"/>
              <a:t> geometry – Bessel functions!)</a:t>
            </a:r>
          </a:p>
        </p:txBody>
      </p:sp>
    </p:spTree>
    <p:extLst>
      <p:ext uri="{BB962C8B-B14F-4D97-AF65-F5344CB8AC3E}">
        <p14:creationId xmlns:p14="http://schemas.microsoft.com/office/powerpoint/2010/main" val="42231806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366858-3564-F00E-7E51-055649994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02" y="406983"/>
            <a:ext cx="4194228" cy="5736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5D7F48-F318-FC02-846D-6075A0DEE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877" y="864055"/>
            <a:ext cx="3701568" cy="51298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9F5ACD-FD95-BB2C-9BB5-88E785A71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7170" y="4593180"/>
            <a:ext cx="2760167" cy="16952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475BA0-6748-ED7F-9993-0338870760E3}"/>
              </a:ext>
            </a:extLst>
          </p:cNvPr>
          <p:cNvSpPr txBox="1"/>
          <p:nvPr/>
        </p:nvSpPr>
        <p:spPr>
          <a:xfrm>
            <a:off x="4931228" y="5695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https://www.cmu.edu/biolphys/deserno/pdf/meniscus.pdf</a:t>
            </a:r>
            <a:r>
              <a:rPr lang="en-US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0C4C7E-FF49-B182-CCC9-CE139CFC2577}"/>
              </a:ext>
            </a:extLst>
          </p:cNvPr>
          <p:cNvSpPr txBox="1"/>
          <p:nvPr/>
        </p:nvSpPr>
        <p:spPr>
          <a:xfrm>
            <a:off x="9041813" y="1417320"/>
            <a:ext cx="2510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tension is denoted by 𝛾 </a:t>
            </a:r>
          </a:p>
        </p:txBody>
      </p:sp>
    </p:spTree>
    <p:extLst>
      <p:ext uri="{BB962C8B-B14F-4D97-AF65-F5344CB8AC3E}">
        <p14:creationId xmlns:p14="http://schemas.microsoft.com/office/powerpoint/2010/main" val="3203457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1_5.m4v" descr="v1_5.m4v">
            <a:hlinkClick r:id="" action="ppaction://media"/>
            <a:extLst>
              <a:ext uri="{FF2B5EF4-FFF2-40B4-BE49-F238E27FC236}">
                <a16:creationId xmlns:a16="http://schemas.microsoft.com/office/drawing/2014/main" id="{8C4B8B35-9191-3874-D38B-16A837AC7B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0718" y="875841"/>
            <a:ext cx="4064000" cy="304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7237C1-1160-54C2-9C4F-6A2D099FED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8210" y="5031109"/>
            <a:ext cx="3336508" cy="96533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E85BD9E-31B9-4828-8BE6-4D1BC08389F5}"/>
              </a:ext>
            </a:extLst>
          </p:cNvPr>
          <p:cNvSpPr txBox="1"/>
          <p:nvPr/>
        </p:nvSpPr>
        <p:spPr>
          <a:xfrm>
            <a:off x="5758542" y="1230086"/>
            <a:ext cx="5532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Q: The razor blade is heavier than the water. Why does it float?</a:t>
            </a:r>
          </a:p>
        </p:txBody>
      </p:sp>
    </p:spTree>
    <p:extLst>
      <p:ext uri="{BB962C8B-B14F-4D97-AF65-F5344CB8AC3E}">
        <p14:creationId xmlns:p14="http://schemas.microsoft.com/office/powerpoint/2010/main" val="22021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524001" y="228601"/>
            <a:ext cx="8614183" cy="618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i="1" dirty="0">
                <a:solidFill>
                  <a:srgbClr val="0000FF"/>
                </a:solidFill>
                <a:latin typeface="Arial" charset="0"/>
                <a:ea typeface="ＭＳ Ｐゴシック" charset="0"/>
                <a:cs typeface="ＭＳ Ｐゴシック" charset="0"/>
              </a:rPr>
              <a:t>The cheerios effect</a:t>
            </a:r>
          </a:p>
        </p:txBody>
      </p:sp>
      <p:pic>
        <p:nvPicPr>
          <p:cNvPr id="4" name="The Cheerios Effect   Real T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0989" y="1497803"/>
            <a:ext cx="6870023" cy="386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05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9B9EAD-EF1D-C440-9D18-D272516B2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82" y="215925"/>
            <a:ext cx="5470380" cy="405866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0AB182F-16D0-114F-BBC1-4CB8FBD498E2}"/>
              </a:ext>
            </a:extLst>
          </p:cNvPr>
          <p:cNvSpPr/>
          <p:nvPr/>
        </p:nvSpPr>
        <p:spPr>
          <a:xfrm>
            <a:off x="0" y="6152049"/>
            <a:ext cx="5321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NIcNrsTlbVU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51C9AD-D4DD-594E-96AE-036E52008E89}"/>
              </a:ext>
            </a:extLst>
          </p:cNvPr>
          <p:cNvSpPr/>
          <p:nvPr/>
        </p:nvSpPr>
        <p:spPr>
          <a:xfrm>
            <a:off x="8753856" y="3194304"/>
            <a:ext cx="499872" cy="3657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BD544BEF-D2B3-B89D-AA8D-59D2173C7E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748" y="196378"/>
            <a:ext cx="3854224" cy="3363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CDE4FA3C-6692-EF35-07B8-626568DF8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0936" y="3560064"/>
            <a:ext cx="37359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P.A. </a:t>
            </a:r>
            <a:r>
              <a:rPr lang="en-US" altLang="en-US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Kralchevsky</a:t>
            </a:r>
            <a:r>
              <a:rPr lang="en-US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, K. Nagayama </a:t>
            </a:r>
            <a:r>
              <a:rPr lang="ja-JP" altLang="en-US" sz="140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Advances in Colloid and Interface Science</a:t>
            </a:r>
            <a:r>
              <a:rPr lang="ja-JP" altLang="en-US" sz="140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 85 (2000) 145-192</a:t>
            </a:r>
            <a:endParaRPr lang="en-US" alt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CBD4D6F3-3078-C4C5-7A2C-CC70ED187F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005" y="4055951"/>
            <a:ext cx="4171385" cy="23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A30919D6-266F-8DC2-685F-2A39FBE523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8030" y="6277419"/>
            <a:ext cx="53218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 dirty="0"/>
              <a:t>Denkov, N.; Velev, O.; </a:t>
            </a:r>
            <a:r>
              <a:rPr lang="en-US" altLang="en-US" sz="1200" dirty="0" err="1"/>
              <a:t>Kralchevsky</a:t>
            </a:r>
            <a:r>
              <a:rPr lang="en-US" altLang="en-US" sz="1200" dirty="0"/>
              <a:t>, P.; Ivanov, I.; Yoshimura, H.; Nagayama, K. (1992). "Mechanism of formation of two-dimensional crystals from latex particles on substrates". Langmuir 8: 3183</a:t>
            </a:r>
          </a:p>
        </p:txBody>
      </p:sp>
    </p:spTree>
    <p:extLst>
      <p:ext uri="{BB962C8B-B14F-4D97-AF65-F5344CB8AC3E}">
        <p14:creationId xmlns:p14="http://schemas.microsoft.com/office/powerpoint/2010/main" val="1541191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8CE48A4-834B-824C-AF4E-64F38DCCE4AE}"/>
              </a:ext>
            </a:extLst>
          </p:cNvPr>
          <p:cNvSpPr/>
          <p:nvPr/>
        </p:nvSpPr>
        <p:spPr>
          <a:xfrm>
            <a:off x="0" y="6472464"/>
            <a:ext cx="79129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Cavallaro</a:t>
            </a:r>
            <a:r>
              <a:rPr lang="en-US" sz="1400" dirty="0"/>
              <a:t> et al Curvature-driven capillary migration and assembly of rod-like particles PNAS 2011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509308-8EDC-8944-BA70-20E192D20C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32485"/>
            <a:ext cx="5231826" cy="4560173"/>
          </a:xfrm>
          <a:prstGeom prst="rect">
            <a:avLst/>
          </a:prstGeom>
        </p:spPr>
      </p:pic>
      <p:pic>
        <p:nvPicPr>
          <p:cNvPr id="5" name="SM01.avi">
            <a:hlinkClick r:id="" action="ppaction://media"/>
            <a:extLst>
              <a:ext uri="{FF2B5EF4-FFF2-40B4-BE49-F238E27FC236}">
                <a16:creationId xmlns:a16="http://schemas.microsoft.com/office/drawing/2014/main" id="{9411E4D0-00A7-F740-A1A3-8C47FB7240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971537" y="480341"/>
            <a:ext cx="3060356" cy="2466637"/>
          </a:xfrm>
          <a:prstGeom prst="rect">
            <a:avLst/>
          </a:prstGeom>
        </p:spPr>
      </p:pic>
      <p:pic>
        <p:nvPicPr>
          <p:cNvPr id="6" name="SM02.avi">
            <a:hlinkClick r:id="" action="ppaction://media"/>
            <a:extLst>
              <a:ext uri="{FF2B5EF4-FFF2-40B4-BE49-F238E27FC236}">
                <a16:creationId xmlns:a16="http://schemas.microsoft.com/office/drawing/2014/main" id="{560EA899-A913-B94A-8524-96AC1FFFC74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03925" y="480341"/>
            <a:ext cx="3798876" cy="2514494"/>
          </a:xfrm>
          <a:prstGeom prst="rect">
            <a:avLst/>
          </a:prstGeom>
        </p:spPr>
      </p:pic>
      <p:pic>
        <p:nvPicPr>
          <p:cNvPr id="7" name="SM03.avi">
            <a:hlinkClick r:id="" action="ppaction://media"/>
            <a:extLst>
              <a:ext uri="{FF2B5EF4-FFF2-40B4-BE49-F238E27FC236}">
                <a16:creationId xmlns:a16="http://schemas.microsoft.com/office/drawing/2014/main" id="{17948A72-D931-7C40-8EF7-4FD8956BA3D1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960176" y="3260515"/>
            <a:ext cx="4339947" cy="311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52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8A8FE-339B-2B9B-F699-01DF9C772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rider2">
            <a:extLst>
              <a:ext uri="{FF2B5EF4-FFF2-40B4-BE49-F238E27FC236}">
                <a16:creationId xmlns:a16="http://schemas.microsoft.com/office/drawing/2014/main" id="{3C2B5291-F0B0-F562-D2D7-93BFB98C0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16" y="819150"/>
            <a:ext cx="2503468" cy="1911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E020BDAA-8090-2228-EADD-DFCB339CA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41" y="6334125"/>
            <a:ext cx="55083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dirty="0"/>
              <a:t>http://</a:t>
            </a:r>
            <a:r>
              <a:rPr lang="en-US" altLang="en-US" sz="1400" dirty="0" err="1"/>
              <a:t>www.nature.com</a:t>
            </a:r>
            <a:r>
              <a:rPr lang="en-US" altLang="en-US" sz="1400" dirty="0"/>
              <a:t>/nature/journal/v424/n6949/abs/nature01793.html</a:t>
            </a:r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370EA1F1-FF2C-78B2-EE62-8C98443FE0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978" y="819150"/>
            <a:ext cx="14478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14863416-C279-0EEE-EF05-BE6D7DE5C3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826" y="558965"/>
            <a:ext cx="2336800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ush_mesovelia-A.mov" descr="/Users/petia/Movies/bush_mesovelia-A.mov">
            <a:hlinkClick r:id="" action="ppaction://media"/>
            <a:extLst>
              <a:ext uri="{FF2B5EF4-FFF2-40B4-BE49-F238E27FC236}">
                <a16:creationId xmlns:a16="http://schemas.microsoft.com/office/drawing/2014/main" id="{6E5DF00D-229D-02F0-50EF-D0994E53C26E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890" y="3567050"/>
            <a:ext cx="2503469" cy="2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ush_beetleB.mov">
            <a:hlinkClick r:id="" action="ppaction://media"/>
            <a:extLst>
              <a:ext uri="{FF2B5EF4-FFF2-40B4-BE49-F238E27FC236}">
                <a16:creationId xmlns:a16="http://schemas.microsoft.com/office/drawing/2014/main" id="{98F8CB50-EBAB-43D7-B13F-1F2FC0838A8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80719" y="4222012"/>
            <a:ext cx="3513777" cy="142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98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 fullScrn="1"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930" y="1073717"/>
            <a:ext cx="3736242" cy="28046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8071" y="2217795"/>
            <a:ext cx="607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milk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 flipV="1">
            <a:off x="2872490" y="1367327"/>
            <a:ext cx="2181319" cy="1678637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535563" y="3045963"/>
            <a:ext cx="336927" cy="314232"/>
          </a:xfrm>
          <a:prstGeom prst="rect">
            <a:avLst/>
          </a:prstGeom>
          <a:noFill/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2872489" y="3360195"/>
            <a:ext cx="2581764" cy="247714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194279" y="664940"/>
            <a:ext cx="14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Zoom x 1000</a:t>
            </a:r>
          </a:p>
        </p:txBody>
      </p:sp>
      <p:pic>
        <p:nvPicPr>
          <p:cNvPr id="14" name="milkdroplets_LA3018.mp4">
            <a:hlinkClick r:id="" action="ppaction://media"/>
            <a:extLst>
              <a:ext uri="{FF2B5EF4-FFF2-40B4-BE49-F238E27FC236}">
                <a16:creationId xmlns:a16="http://schemas.microsoft.com/office/drawing/2014/main" id="{DF5849CE-D340-794A-971F-BD0DA316B4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989482" y="1362021"/>
            <a:ext cx="3050277" cy="2255934"/>
          </a:xfrm>
          <a:prstGeom prst="rect">
            <a:avLst/>
          </a:prstGeom>
        </p:spPr>
      </p:pic>
      <p:sp>
        <p:nvSpPr>
          <p:cNvPr id="20" name="TextBox 14">
            <a:extLst>
              <a:ext uri="{FF2B5EF4-FFF2-40B4-BE49-F238E27FC236}">
                <a16:creationId xmlns:a16="http://schemas.microsoft.com/office/drawing/2014/main" id="{0F9A360F-C7F8-B347-945F-FFD82B2EE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230" y="6248439"/>
            <a:ext cx="3429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Blood dense suspension:</a:t>
            </a:r>
          </a:p>
          <a:p>
            <a:pPr eaLnBrk="1" hangingPunct="1"/>
            <a:r>
              <a:rPr lang="en-US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RBC volume fraction ~ 40-45%  </a:t>
            </a:r>
          </a:p>
        </p:txBody>
      </p:sp>
      <p:pic>
        <p:nvPicPr>
          <p:cNvPr id="2" name="LeukocyteRollingMovie_short2.m4v" descr="LeukocyteRollingMovie_short2.m4v">
            <a:hlinkClick r:id="" action="ppaction://media"/>
            <a:extLst>
              <a:ext uri="{FF2B5EF4-FFF2-40B4-BE49-F238E27FC236}">
                <a16:creationId xmlns:a16="http://schemas.microsoft.com/office/drawing/2014/main" id="{7FB48056-C577-4946-82F7-AA34FF45A94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81963" y="4053385"/>
            <a:ext cx="3739487" cy="280461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8189A2B-2BB7-8347-B338-06D684130899}"/>
              </a:ext>
            </a:extLst>
          </p:cNvPr>
          <p:cNvSpPr/>
          <p:nvPr/>
        </p:nvSpPr>
        <p:spPr>
          <a:xfrm>
            <a:off x="3093656" y="5204345"/>
            <a:ext cx="75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blood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5664DB-CFFE-BB45-AFE7-32B4C17B9266}"/>
              </a:ext>
            </a:extLst>
          </p:cNvPr>
          <p:cNvSpPr/>
          <p:nvPr/>
        </p:nvSpPr>
        <p:spPr>
          <a:xfrm>
            <a:off x="-363787" y="87555"/>
            <a:ext cx="57985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Complex fluids/soft materials are structured</a:t>
            </a:r>
          </a:p>
        </p:txBody>
      </p:sp>
      <p:pic>
        <p:nvPicPr>
          <p:cNvPr id="22" name="Picture 3">
            <a:extLst>
              <a:ext uri="{FF2B5EF4-FFF2-40B4-BE49-F238E27FC236}">
                <a16:creationId xmlns:a16="http://schemas.microsoft.com/office/drawing/2014/main" id="{870756FD-1E2B-B741-9742-D7D9528BBF6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678" y="4552944"/>
            <a:ext cx="1735030" cy="1958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56AD16-0187-B44C-8EC0-73874EDEBFD9}"/>
              </a:ext>
            </a:extLst>
          </p:cNvPr>
          <p:cNvSpPr/>
          <p:nvPr/>
        </p:nvSpPr>
        <p:spPr>
          <a:xfrm>
            <a:off x="6686004" y="4816355"/>
            <a:ext cx="152400" cy="1366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45B9286-3BC9-B34A-862C-13C0702A4C87}"/>
              </a:ext>
            </a:extLst>
          </p:cNvPr>
          <p:cNvCxnSpPr>
            <a:cxnSpLocks/>
          </p:cNvCxnSpPr>
          <p:nvPr/>
        </p:nvCxnSpPr>
        <p:spPr>
          <a:xfrm>
            <a:off x="6738217" y="4952999"/>
            <a:ext cx="1664723" cy="502692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76DB2F8-71E6-7A44-89EB-B84C7DAA8198}"/>
              </a:ext>
            </a:extLst>
          </p:cNvPr>
          <p:cNvCxnSpPr>
            <a:cxnSpLocks/>
          </p:cNvCxnSpPr>
          <p:nvPr/>
        </p:nvCxnSpPr>
        <p:spPr>
          <a:xfrm flipV="1">
            <a:off x="6825705" y="4277171"/>
            <a:ext cx="1577235" cy="551546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5" descr="blood">
            <a:extLst>
              <a:ext uri="{FF2B5EF4-FFF2-40B4-BE49-F238E27FC236}">
                <a16:creationId xmlns:a16="http://schemas.microsoft.com/office/drawing/2014/main" id="{1B7C9BFA-371F-2A48-B715-953FA5033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539" y="4281484"/>
            <a:ext cx="1676400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91D91138-F730-E042-BF4D-2C32656F62BE}"/>
              </a:ext>
            </a:extLst>
          </p:cNvPr>
          <p:cNvSpPr/>
          <p:nvPr/>
        </p:nvSpPr>
        <p:spPr>
          <a:xfrm>
            <a:off x="8402940" y="2206645"/>
            <a:ext cx="845534" cy="76096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B07F649-7180-524F-9AF4-291C35449AF8}"/>
              </a:ext>
            </a:extLst>
          </p:cNvPr>
          <p:cNvSpPr/>
          <p:nvPr/>
        </p:nvSpPr>
        <p:spPr>
          <a:xfrm>
            <a:off x="5853131" y="833225"/>
            <a:ext cx="178760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drop size ~ microns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FF07574-983C-8D45-BC82-44F2CD11E005}"/>
              </a:ext>
            </a:extLst>
          </p:cNvPr>
          <p:cNvSpPr txBox="1"/>
          <p:nvPr/>
        </p:nvSpPr>
        <p:spPr>
          <a:xfrm>
            <a:off x="8311936" y="1362022"/>
            <a:ext cx="1979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Drops ( spherical)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F9B9CA-4518-144A-8B61-19FD49C1DDC4}"/>
              </a:ext>
            </a:extLst>
          </p:cNvPr>
          <p:cNvSpPr txBox="1"/>
          <p:nvPr/>
        </p:nvSpPr>
        <p:spPr>
          <a:xfrm>
            <a:off x="10028939" y="3776386"/>
            <a:ext cx="22323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RBCs (biconcave disks)</a:t>
            </a:r>
          </a:p>
        </p:txBody>
      </p:sp>
    </p:spTree>
    <p:extLst>
      <p:ext uri="{BB962C8B-B14F-4D97-AF65-F5344CB8AC3E}">
        <p14:creationId xmlns:p14="http://schemas.microsoft.com/office/powerpoint/2010/main" val="325922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6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7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video>
              <p:cMediaNode vol="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9A21167-CADD-9F44-A9BB-5574F1E9894B}"/>
              </a:ext>
            </a:extLst>
          </p:cNvPr>
          <p:cNvSpPr txBox="1"/>
          <p:nvPr/>
        </p:nvSpPr>
        <p:spPr>
          <a:xfrm>
            <a:off x="525504" y="433426"/>
            <a:ext cx="3626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Liquid interfaces are under tension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20C016-4329-3E4F-86BC-CFA412537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5797" y="5767387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pic>
        <p:nvPicPr>
          <p:cNvPr id="6" name="Picture 106" descr="C:\Documents and Settings\durian\My Documents\My Pictures\Foams\foamgrad_300.gif">
            <a:extLst>
              <a:ext uri="{FF2B5EF4-FFF2-40B4-BE49-F238E27FC236}">
                <a16:creationId xmlns:a16="http://schemas.microsoft.com/office/drawing/2014/main" id="{E924114A-2773-1044-87DA-7035EAF04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76" y="1033021"/>
            <a:ext cx="2106613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55">
            <a:extLst>
              <a:ext uri="{FF2B5EF4-FFF2-40B4-BE49-F238E27FC236}">
                <a16:creationId xmlns:a16="http://schemas.microsoft.com/office/drawing/2014/main" id="{8E85BD28-685E-EE44-BD01-01C6072F6815}"/>
              </a:ext>
            </a:extLst>
          </p:cNvPr>
          <p:cNvGrpSpPr>
            <a:grpSpLocks/>
          </p:cNvGrpSpPr>
          <p:nvPr/>
        </p:nvGrpSpPr>
        <p:grpSpPr bwMode="auto">
          <a:xfrm>
            <a:off x="8697027" y="1900236"/>
            <a:ext cx="1847850" cy="1790700"/>
            <a:chOff x="804" y="1728"/>
            <a:chExt cx="1164" cy="1128"/>
          </a:xfrm>
        </p:grpSpPr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5BC494B2-7CF5-AD45-BD08-94EBAEF896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4" y="1728"/>
              <a:ext cx="528" cy="660"/>
              <a:chOff x="804" y="1728"/>
              <a:chExt cx="528" cy="660"/>
            </a:xfrm>
          </p:grpSpPr>
          <p:sp>
            <p:nvSpPr>
              <p:cNvPr id="15" name="Line 4">
                <a:extLst>
                  <a:ext uri="{FF2B5EF4-FFF2-40B4-BE49-F238E27FC236}">
                    <a16:creationId xmlns:a16="http://schemas.microsoft.com/office/drawing/2014/main" id="{906F921F-6BF3-634A-8ED0-8771BA7569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728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9900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9">
                <a:extLst>
                  <a:ext uri="{FF2B5EF4-FFF2-40B4-BE49-F238E27FC236}">
                    <a16:creationId xmlns:a16="http://schemas.microsoft.com/office/drawing/2014/main" id="{AE5B51F9-6EE5-5D4D-B2A8-4E694FE18B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7200000">
                <a:off x="1068" y="2124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9900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6DAAE892-FF5C-C842-AFE8-CA20228C4C98}"/>
                </a:ext>
              </a:extLst>
            </p:cNvPr>
            <p:cNvGrpSpPr>
              <a:grpSpLocks/>
            </p:cNvGrpSpPr>
            <p:nvPr/>
          </p:nvGrpSpPr>
          <p:grpSpPr bwMode="auto">
            <a:xfrm rot="7200000">
              <a:off x="1374" y="1828"/>
              <a:ext cx="528" cy="660"/>
              <a:chOff x="804" y="1728"/>
              <a:chExt cx="528" cy="660"/>
            </a:xfrm>
          </p:grpSpPr>
          <p:sp>
            <p:nvSpPr>
              <p:cNvPr id="13" name="Line 12">
                <a:extLst>
                  <a:ext uri="{FF2B5EF4-FFF2-40B4-BE49-F238E27FC236}">
                    <a16:creationId xmlns:a16="http://schemas.microsoft.com/office/drawing/2014/main" id="{66423C5F-DB98-E94E-8DC2-5E76A68499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728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9900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3">
                <a:extLst>
                  <a:ext uri="{FF2B5EF4-FFF2-40B4-BE49-F238E27FC236}">
                    <a16:creationId xmlns:a16="http://schemas.microsoft.com/office/drawing/2014/main" id="{5870DFE1-AD36-144A-A856-3F9115F0F9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7200000">
                <a:off x="1068" y="2124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9900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4">
              <a:extLst>
                <a:ext uri="{FF2B5EF4-FFF2-40B4-BE49-F238E27FC236}">
                  <a16:creationId xmlns:a16="http://schemas.microsoft.com/office/drawing/2014/main" id="{EC6E70FC-14E8-0041-A633-0AD8DF905A83}"/>
                </a:ext>
              </a:extLst>
            </p:cNvPr>
            <p:cNvGrpSpPr>
              <a:grpSpLocks/>
            </p:cNvGrpSpPr>
            <p:nvPr/>
          </p:nvGrpSpPr>
          <p:grpSpPr bwMode="auto">
            <a:xfrm rot="-7200000">
              <a:off x="1002" y="2262"/>
              <a:ext cx="528" cy="660"/>
              <a:chOff x="804" y="1728"/>
              <a:chExt cx="528" cy="660"/>
            </a:xfrm>
          </p:grpSpPr>
          <p:sp>
            <p:nvSpPr>
              <p:cNvPr id="11" name="Line 15">
                <a:extLst>
                  <a:ext uri="{FF2B5EF4-FFF2-40B4-BE49-F238E27FC236}">
                    <a16:creationId xmlns:a16="http://schemas.microsoft.com/office/drawing/2014/main" id="{E85B1BF9-EE32-C24E-9763-A395F88801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728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9900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16">
                <a:extLst>
                  <a:ext uri="{FF2B5EF4-FFF2-40B4-BE49-F238E27FC236}">
                    <a16:creationId xmlns:a16="http://schemas.microsoft.com/office/drawing/2014/main" id="{0F7442CE-05CF-D14D-A740-57439C8CBA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7200000">
                <a:off x="1068" y="2124"/>
                <a:ext cx="0" cy="528"/>
              </a:xfrm>
              <a:prstGeom prst="line">
                <a:avLst/>
              </a:prstGeom>
              <a:noFill/>
              <a:ln w="38100">
                <a:solidFill>
                  <a:srgbClr val="9900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7" name="Group 96">
            <a:extLst>
              <a:ext uri="{FF2B5EF4-FFF2-40B4-BE49-F238E27FC236}">
                <a16:creationId xmlns:a16="http://schemas.microsoft.com/office/drawing/2014/main" id="{096C615C-3B94-1F41-B5F4-9BF0EF3DA575}"/>
              </a:ext>
            </a:extLst>
          </p:cNvPr>
          <p:cNvGrpSpPr>
            <a:grpSpLocks/>
          </p:cNvGrpSpPr>
          <p:nvPr/>
        </p:nvGrpSpPr>
        <p:grpSpPr bwMode="auto">
          <a:xfrm>
            <a:off x="6138573" y="2049815"/>
            <a:ext cx="1298575" cy="1081088"/>
            <a:chOff x="4424" y="2666"/>
            <a:chExt cx="818" cy="681"/>
          </a:xfrm>
        </p:grpSpPr>
        <p:grpSp>
          <p:nvGrpSpPr>
            <p:cNvPr id="18" name="Group 77">
              <a:extLst>
                <a:ext uri="{FF2B5EF4-FFF2-40B4-BE49-F238E27FC236}">
                  <a16:creationId xmlns:a16="http://schemas.microsoft.com/office/drawing/2014/main" id="{5373598C-BC15-EF47-AD5F-3C10146A0876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628" y="3007"/>
              <a:ext cx="425" cy="340"/>
              <a:chOff x="4623" y="3007"/>
              <a:chExt cx="848" cy="680"/>
            </a:xfrm>
          </p:grpSpPr>
          <p:grpSp>
            <p:nvGrpSpPr>
              <p:cNvPr id="37" name="Group 76">
                <a:extLst>
                  <a:ext uri="{FF2B5EF4-FFF2-40B4-BE49-F238E27FC236}">
                    <a16:creationId xmlns:a16="http://schemas.microsoft.com/office/drawing/2014/main" id="{38827C0C-EEA4-CA4A-BA61-A5B3DE02128A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5018" y="3007"/>
                <a:ext cx="453" cy="680"/>
                <a:chOff x="5018" y="3008"/>
                <a:chExt cx="453" cy="680"/>
              </a:xfrm>
            </p:grpSpPr>
            <p:sp>
              <p:nvSpPr>
                <p:cNvPr id="42" name="Line 61">
                  <a:extLst>
                    <a:ext uri="{FF2B5EF4-FFF2-40B4-BE49-F238E27FC236}">
                      <a16:creationId xmlns:a16="http://schemas.microsoft.com/office/drawing/2014/main" id="{2204340C-492D-024E-A968-9B43FDBF84A2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5440" y="3120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3" name="Line 62">
                  <a:extLst>
                    <a:ext uri="{FF2B5EF4-FFF2-40B4-BE49-F238E27FC236}">
                      <a16:creationId xmlns:a16="http://schemas.microsoft.com/office/drawing/2014/main" id="{EA361964-4F87-9940-901B-E038E8527658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5245" y="2781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4" name="Line 64">
                  <a:extLst>
                    <a:ext uri="{FF2B5EF4-FFF2-40B4-BE49-F238E27FC236}">
                      <a16:creationId xmlns:a16="http://schemas.microsoft.com/office/drawing/2014/main" id="{4F5DE70C-64E8-3C47-94A4-7084567BB81E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rot="-7200000">
                  <a:off x="5245" y="3461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8" name="Group 75">
                <a:extLst>
                  <a:ext uri="{FF2B5EF4-FFF2-40B4-BE49-F238E27FC236}">
                    <a16:creationId xmlns:a16="http://schemas.microsoft.com/office/drawing/2014/main" id="{EAC1C527-97F2-9F41-9886-080AEBF5EDEA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4623" y="3007"/>
                <a:ext cx="453" cy="680"/>
                <a:chOff x="4623" y="3007"/>
                <a:chExt cx="453" cy="680"/>
              </a:xfrm>
            </p:grpSpPr>
            <p:sp>
              <p:nvSpPr>
                <p:cNvPr id="39" name="Line 72">
                  <a:extLst>
                    <a:ext uri="{FF2B5EF4-FFF2-40B4-BE49-F238E27FC236}">
                      <a16:creationId xmlns:a16="http://schemas.microsoft.com/office/drawing/2014/main" id="{38822AA9-8E88-D74D-91F3-AB3B32B5DF9A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rot="-3600000">
                  <a:off x="4850" y="3460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0" name="Line 73">
                  <a:extLst>
                    <a:ext uri="{FF2B5EF4-FFF2-40B4-BE49-F238E27FC236}">
                      <a16:creationId xmlns:a16="http://schemas.microsoft.com/office/drawing/2014/main" id="{DDA5D3B6-81CC-B14A-916E-0CB2C25719B4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4850" y="2780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" name="Line 74">
                  <a:extLst>
                    <a:ext uri="{FF2B5EF4-FFF2-40B4-BE49-F238E27FC236}">
                      <a16:creationId xmlns:a16="http://schemas.microsoft.com/office/drawing/2014/main" id="{A425201B-8AE0-3143-BF25-0F8A851230EB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4653" y="3120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9" name="Group 78">
              <a:extLst>
                <a:ext uri="{FF2B5EF4-FFF2-40B4-BE49-F238E27FC236}">
                  <a16:creationId xmlns:a16="http://schemas.microsoft.com/office/drawing/2014/main" id="{BA3569DF-75E8-C041-9B59-849895E9705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429" y="2670"/>
              <a:ext cx="425" cy="340"/>
              <a:chOff x="4623" y="3007"/>
              <a:chExt cx="848" cy="680"/>
            </a:xfrm>
          </p:grpSpPr>
          <p:grpSp>
            <p:nvGrpSpPr>
              <p:cNvPr id="29" name="Group 79">
                <a:extLst>
                  <a:ext uri="{FF2B5EF4-FFF2-40B4-BE49-F238E27FC236}">
                    <a16:creationId xmlns:a16="http://schemas.microsoft.com/office/drawing/2014/main" id="{AC04B474-C33E-6F47-8C6B-9818EA89A7CD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5018" y="3007"/>
                <a:ext cx="453" cy="680"/>
                <a:chOff x="5018" y="3008"/>
                <a:chExt cx="453" cy="680"/>
              </a:xfrm>
            </p:grpSpPr>
            <p:sp>
              <p:nvSpPr>
                <p:cNvPr id="34" name="Line 80">
                  <a:extLst>
                    <a:ext uri="{FF2B5EF4-FFF2-40B4-BE49-F238E27FC236}">
                      <a16:creationId xmlns:a16="http://schemas.microsoft.com/office/drawing/2014/main" id="{F1A43CE0-A062-1048-A8B6-1DEB1AC661EF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5440" y="3120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5" name="Line 81">
                  <a:extLst>
                    <a:ext uri="{FF2B5EF4-FFF2-40B4-BE49-F238E27FC236}">
                      <a16:creationId xmlns:a16="http://schemas.microsoft.com/office/drawing/2014/main" id="{092956DB-AF2D-9E4B-904B-130660780605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5245" y="2781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6" name="Line 82">
                  <a:extLst>
                    <a:ext uri="{FF2B5EF4-FFF2-40B4-BE49-F238E27FC236}">
                      <a16:creationId xmlns:a16="http://schemas.microsoft.com/office/drawing/2014/main" id="{34DE6BD1-0A9B-454B-B2CC-2ED15D6096AE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rot="-7200000">
                  <a:off x="5245" y="3461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" name="Group 83">
                <a:extLst>
                  <a:ext uri="{FF2B5EF4-FFF2-40B4-BE49-F238E27FC236}">
                    <a16:creationId xmlns:a16="http://schemas.microsoft.com/office/drawing/2014/main" id="{AE697B0C-3F1E-2949-A33D-487A934F553C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4623" y="3007"/>
                <a:ext cx="453" cy="680"/>
                <a:chOff x="4623" y="3007"/>
                <a:chExt cx="453" cy="680"/>
              </a:xfrm>
            </p:grpSpPr>
            <p:sp>
              <p:nvSpPr>
                <p:cNvPr id="31" name="Line 84">
                  <a:extLst>
                    <a:ext uri="{FF2B5EF4-FFF2-40B4-BE49-F238E27FC236}">
                      <a16:creationId xmlns:a16="http://schemas.microsoft.com/office/drawing/2014/main" id="{8F447BCB-E6EE-B344-9139-D8B1F9555BAE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rot="-3600000">
                  <a:off x="4850" y="3460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" name="Line 85">
                  <a:extLst>
                    <a:ext uri="{FF2B5EF4-FFF2-40B4-BE49-F238E27FC236}">
                      <a16:creationId xmlns:a16="http://schemas.microsoft.com/office/drawing/2014/main" id="{92EA644E-1553-B34A-8061-1067049CE9FF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4850" y="2780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" name="Line 86">
                  <a:extLst>
                    <a:ext uri="{FF2B5EF4-FFF2-40B4-BE49-F238E27FC236}">
                      <a16:creationId xmlns:a16="http://schemas.microsoft.com/office/drawing/2014/main" id="{0BEA776E-4E0C-4F4F-B7A1-70D54308BF4C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4653" y="3120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20" name="Group 87">
              <a:extLst>
                <a:ext uri="{FF2B5EF4-FFF2-40B4-BE49-F238E27FC236}">
                  <a16:creationId xmlns:a16="http://schemas.microsoft.com/office/drawing/2014/main" id="{6A6C162A-BA0B-AF45-80E9-0F4C0D266BC5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823" y="2666"/>
              <a:ext cx="425" cy="340"/>
              <a:chOff x="4623" y="3007"/>
              <a:chExt cx="848" cy="680"/>
            </a:xfrm>
          </p:grpSpPr>
          <p:grpSp>
            <p:nvGrpSpPr>
              <p:cNvPr id="21" name="Group 88">
                <a:extLst>
                  <a:ext uri="{FF2B5EF4-FFF2-40B4-BE49-F238E27FC236}">
                    <a16:creationId xmlns:a16="http://schemas.microsoft.com/office/drawing/2014/main" id="{C3F71EE9-18C8-0D4A-9759-0EF1DC4F33C2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5018" y="3007"/>
                <a:ext cx="453" cy="680"/>
                <a:chOff x="5018" y="3008"/>
                <a:chExt cx="453" cy="680"/>
              </a:xfrm>
            </p:grpSpPr>
            <p:sp>
              <p:nvSpPr>
                <p:cNvPr id="26" name="Line 89">
                  <a:extLst>
                    <a:ext uri="{FF2B5EF4-FFF2-40B4-BE49-F238E27FC236}">
                      <a16:creationId xmlns:a16="http://schemas.microsoft.com/office/drawing/2014/main" id="{50667F61-A272-5F48-901A-D0E39706FBBB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5440" y="3120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7" name="Line 90">
                  <a:extLst>
                    <a:ext uri="{FF2B5EF4-FFF2-40B4-BE49-F238E27FC236}">
                      <a16:creationId xmlns:a16="http://schemas.microsoft.com/office/drawing/2014/main" id="{8BA3A446-95A4-A74A-B54E-CAC0F6291FF7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rot="7200000">
                  <a:off x="5245" y="2781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" name="Line 91">
                  <a:extLst>
                    <a:ext uri="{FF2B5EF4-FFF2-40B4-BE49-F238E27FC236}">
                      <a16:creationId xmlns:a16="http://schemas.microsoft.com/office/drawing/2014/main" id="{0924AC45-D01C-CA47-9F11-B633399854DB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rot="-7200000">
                  <a:off x="5245" y="3461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92">
                <a:extLst>
                  <a:ext uri="{FF2B5EF4-FFF2-40B4-BE49-F238E27FC236}">
                    <a16:creationId xmlns:a16="http://schemas.microsoft.com/office/drawing/2014/main" id="{A94DCFCE-F42F-DA4D-B3E1-58D771DAF1D4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4623" y="3007"/>
                <a:ext cx="453" cy="680"/>
                <a:chOff x="4623" y="3007"/>
                <a:chExt cx="453" cy="680"/>
              </a:xfrm>
            </p:grpSpPr>
            <p:sp>
              <p:nvSpPr>
                <p:cNvPr id="23" name="Line 93">
                  <a:extLst>
                    <a:ext uri="{FF2B5EF4-FFF2-40B4-BE49-F238E27FC236}">
                      <a16:creationId xmlns:a16="http://schemas.microsoft.com/office/drawing/2014/main" id="{44B22A0E-DB16-5B49-BB6F-A517FADCA920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rot="-3600000">
                  <a:off x="4850" y="3460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4" name="Line 94">
                  <a:extLst>
                    <a:ext uri="{FF2B5EF4-FFF2-40B4-BE49-F238E27FC236}">
                      <a16:creationId xmlns:a16="http://schemas.microsoft.com/office/drawing/2014/main" id="{8210D07B-E9CD-F14C-81AE-84A42DF0CE53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rot="3600000">
                  <a:off x="4850" y="2780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5" name="Line 95">
                  <a:extLst>
                    <a:ext uri="{FF2B5EF4-FFF2-40B4-BE49-F238E27FC236}">
                      <a16:creationId xmlns:a16="http://schemas.microsoft.com/office/drawing/2014/main" id="{AB47F32E-E289-0A4E-ACED-CE65D171F63B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>
                  <a:off x="4653" y="3120"/>
                  <a:ext cx="0" cy="453"/>
                </a:xfrm>
                <a:prstGeom prst="line">
                  <a:avLst/>
                </a:prstGeom>
                <a:noFill/>
                <a:ln w="38100">
                  <a:solidFill>
                    <a:srgbClr val="990033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5" name="TextBox 48">
            <a:extLst>
              <a:ext uri="{FF2B5EF4-FFF2-40B4-BE49-F238E27FC236}">
                <a16:creationId xmlns:a16="http://schemas.microsoft.com/office/drawing/2014/main" id="{4F0AAE4A-68CC-A240-B9BB-EB0803851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1907" y="3640885"/>
            <a:ext cx="46052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dirty="0"/>
              <a:t>For the intersection of soap film lamellae in a foam all tensions are the same, hence the angle is 120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A75F85E-980E-DB4A-B3E4-548F396D2E3A}"/>
              </a:ext>
            </a:extLst>
          </p:cNvPr>
          <p:cNvSpPr txBox="1"/>
          <p:nvPr/>
        </p:nvSpPr>
        <p:spPr>
          <a:xfrm>
            <a:off x="5821937" y="467495"/>
            <a:ext cx="1729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”Shape” of foam</a:t>
            </a:r>
          </a:p>
        </p:txBody>
      </p:sp>
      <p:sp>
        <p:nvSpPr>
          <p:cNvPr id="47" name="Right Arrow 46">
            <a:extLst>
              <a:ext uri="{FF2B5EF4-FFF2-40B4-BE49-F238E27FC236}">
                <a16:creationId xmlns:a16="http://schemas.microsoft.com/office/drawing/2014/main" id="{C005B0A2-F1F8-5A4A-83F1-70938819E717}"/>
              </a:ext>
            </a:extLst>
          </p:cNvPr>
          <p:cNvSpPr/>
          <p:nvPr/>
        </p:nvSpPr>
        <p:spPr>
          <a:xfrm>
            <a:off x="5146770" y="567162"/>
            <a:ext cx="358346" cy="1846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DCC5ECFC-5BDA-C543-98B7-19D0748AA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7049" y="1566717"/>
            <a:ext cx="2120900" cy="20828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6265AAB-C84B-F64B-8275-A89583DE2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4317942" y="4445580"/>
            <a:ext cx="1313416" cy="2234513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EF8A38A2-737E-0842-A8C5-643020D48BBC}"/>
              </a:ext>
            </a:extLst>
          </p:cNvPr>
          <p:cNvSpPr txBox="1"/>
          <p:nvPr/>
        </p:nvSpPr>
        <p:spPr>
          <a:xfrm>
            <a:off x="6367399" y="5498241"/>
            <a:ext cx="1286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Fruit fly eye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4E096E8-C073-0041-BB36-25675222AB2F}"/>
              </a:ext>
            </a:extLst>
          </p:cNvPr>
          <p:cNvSpPr/>
          <p:nvPr/>
        </p:nvSpPr>
        <p:spPr>
          <a:xfrm>
            <a:off x="3240204" y="6327147"/>
            <a:ext cx="7111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0" u="none" strike="noStrike" dirty="0">
                <a:solidFill>
                  <a:srgbClr val="000000"/>
                </a:solidFill>
                <a:effectLst/>
                <a:latin typeface="Open Sans"/>
              </a:rPr>
              <a:t>Physical modeling of cell geometric order in an epithelial tissue</a:t>
            </a:r>
          </a:p>
          <a:p>
            <a:r>
              <a:rPr lang="en-US" sz="1400" dirty="0" err="1">
                <a:solidFill>
                  <a:srgbClr val="000000"/>
                </a:solidFill>
                <a:latin typeface="Open Sans"/>
              </a:rPr>
              <a:t>Hilgenfeldt</a:t>
            </a:r>
            <a:r>
              <a:rPr lang="en-US" sz="1400" dirty="0">
                <a:solidFill>
                  <a:srgbClr val="000000"/>
                </a:solidFill>
                <a:latin typeface="Open Sans"/>
              </a:rPr>
              <a:t> et al, PNAS 2008</a:t>
            </a:r>
            <a:endParaRPr lang="en-US" sz="1400" i="0" u="none" strike="noStrike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51C0D08A-330A-3046-8EB6-E9A12EF2C0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5787" y="4736165"/>
            <a:ext cx="2431786" cy="211420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B9D9ADC-D831-924C-9ADE-B9452DE821F5}"/>
                  </a:ext>
                </a:extLst>
              </p14:cNvPr>
              <p14:cNvContentPartPr/>
              <p14:nvPr/>
            </p14:nvContentPartPr>
            <p14:xfrm>
              <a:off x="9795240" y="5396760"/>
              <a:ext cx="310680" cy="3736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B9D9ADC-D831-924C-9ADE-B9452DE821F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785880" y="5387400"/>
                <a:ext cx="329400" cy="39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38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1" grpId="0"/>
      <p:bldP spid="5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3C316D-C006-D7B2-6F55-94FF58F94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38" y="872252"/>
            <a:ext cx="6890245" cy="36761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878335-979F-913D-95D5-1E9E6BC69549}"/>
              </a:ext>
            </a:extLst>
          </p:cNvPr>
          <p:cNvSpPr txBox="1"/>
          <p:nvPr/>
        </p:nvSpPr>
        <p:spPr>
          <a:xfrm>
            <a:off x="441960" y="318254"/>
            <a:ext cx="2020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 on geometry: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9863A5-FB3C-F74C-980E-94C8EA90D6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3714" y="1280159"/>
            <a:ext cx="3607726" cy="28346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713B2F-417E-29C9-609F-C53F17C68C2D}"/>
              </a:ext>
            </a:extLst>
          </p:cNvPr>
          <p:cNvSpPr txBox="1"/>
          <p:nvPr/>
        </p:nvSpPr>
        <p:spPr>
          <a:xfrm>
            <a:off x="8549640" y="502920"/>
            <a:ext cx="2075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Giomi, 2013 review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CBD6C25-A881-56DA-A7E8-B242E90463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3713" y="4312920"/>
            <a:ext cx="3889151" cy="212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957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89EE3-37BC-FBF5-1C91-A61A93EBF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22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>
            <a:extLst>
              <a:ext uri="{FF2B5EF4-FFF2-40B4-BE49-F238E27FC236}">
                <a16:creationId xmlns:a16="http://schemas.microsoft.com/office/drawing/2014/main" id="{F67A59B8-E2EB-114A-903D-4EEABB5B8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981" y="348458"/>
            <a:ext cx="28686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FF"/>
                </a:solidFill>
                <a:latin typeface="Calibri" panose="020F0502020204030204" pitchFamily="34" charset="0"/>
              </a:rPr>
              <a:t>large surface to volume ratio</a:t>
            </a:r>
          </a:p>
        </p:txBody>
      </p:sp>
      <p:sp>
        <p:nvSpPr>
          <p:cNvPr id="27650" name="TextBox 12">
            <a:extLst>
              <a:ext uri="{FF2B5EF4-FFF2-40B4-BE49-F238E27FC236}">
                <a16:creationId xmlns:a16="http://schemas.microsoft.com/office/drawing/2014/main" id="{F54BB99B-98B0-5848-9FBB-830A38CDF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30" y="1428549"/>
            <a:ext cx="46656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latin typeface="Calibri" panose="020F0502020204030204" pitchFamily="34" charset="0"/>
              </a:rPr>
              <a:t>example: Take a sphere, chop it in N spheres, same volume but area increases ?? fold</a:t>
            </a:r>
          </a:p>
          <a:p>
            <a:pPr eaLnBrk="1" hangingPunct="1"/>
            <a:endParaRPr lang="en-US" altLang="en-US" sz="1800" dirty="0">
              <a:latin typeface="Calibri" panose="020F0502020204030204" pitchFamily="34" charset="0"/>
            </a:endParaRPr>
          </a:p>
          <a:p>
            <a:pPr eaLnBrk="1" hangingPunct="1"/>
            <a:endParaRPr lang="en-US" altLang="en-US" sz="1800" dirty="0">
              <a:latin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A3EA4A-E372-A649-8F65-85D632D84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330" y="157957"/>
            <a:ext cx="4338638" cy="36004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DC34EFB-3EA7-5446-A748-485C880A4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068" y="2288383"/>
            <a:ext cx="1141412" cy="1146175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9D7A73A-B1EC-F143-84E7-68497631A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806" y="2428082"/>
            <a:ext cx="314325" cy="3048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3D1C0CA-267F-1044-8D81-450D31C6FD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9294" y="2626519"/>
            <a:ext cx="314325" cy="3048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B0AFC24-1525-CB41-9843-83C82CF63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6269" y="2169319"/>
            <a:ext cx="314325" cy="3048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D4A3932-432F-A14E-9B52-EE95175F2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919" y="3083719"/>
            <a:ext cx="314325" cy="3048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F6999B8-0A1B-9244-96B6-15A69E57D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806" y="3047207"/>
            <a:ext cx="314325" cy="3048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9F8B646-296B-B54E-B12A-88F0BEB15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7756" y="2275682"/>
            <a:ext cx="314325" cy="3048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BA89961-C146-D14E-990D-9B37D1357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8244" y="2732882"/>
            <a:ext cx="314325" cy="3048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2B3C6E7-408A-474E-9C1E-532AA5AC6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3431" y="3236119"/>
            <a:ext cx="314325" cy="304800"/>
          </a:xfrm>
          <a:prstGeom prst="ellipse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02002F4-B46B-BD4B-9D52-534198080500}"/>
              </a:ext>
            </a:extLst>
          </p:cNvPr>
          <p:cNvCxnSpPr/>
          <p:nvPr/>
        </p:nvCxnSpPr>
        <p:spPr>
          <a:xfrm>
            <a:off x="1742281" y="2653508"/>
            <a:ext cx="684213" cy="158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3D09F4A-2F45-F14D-96F4-E448D70ABAD5}"/>
              </a:ext>
            </a:extLst>
          </p:cNvPr>
          <p:cNvCxnSpPr>
            <a:cxnSpLocks noChangeShapeType="1"/>
            <a:stCxn id="27649" idx="2"/>
          </p:cNvCxnSpPr>
          <p:nvPr/>
        </p:nvCxnSpPr>
        <p:spPr bwMode="auto">
          <a:xfrm rot="5400000">
            <a:off x="2296318" y="842169"/>
            <a:ext cx="254000" cy="635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3" name="TextBox 30">
            <a:extLst>
              <a:ext uri="{FF2B5EF4-FFF2-40B4-BE49-F238E27FC236}">
                <a16:creationId xmlns:a16="http://schemas.microsoft.com/office/drawing/2014/main" id="{EFDD3B11-9216-E544-A314-4791D4267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6431" y="972344"/>
            <a:ext cx="9836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i="1">
                <a:latin typeface="Calibri" panose="020F0502020204030204" pitchFamily="34" charset="0"/>
              </a:rPr>
              <a:t>unstable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82A75A9-10F4-6549-8531-3E76C847A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7132" y="114101"/>
            <a:ext cx="7082948" cy="36004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665" name="Rectangle 32">
            <a:extLst>
              <a:ext uri="{FF2B5EF4-FFF2-40B4-BE49-F238E27FC236}">
                <a16:creationId xmlns:a16="http://schemas.microsoft.com/office/drawing/2014/main" id="{4D907C98-5537-0844-AEF5-5335EF2A7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6111" y="146446"/>
            <a:ext cx="27252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thermal noise is important 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55DD2C4-5416-444C-A302-64AB866E580A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778624" y="640158"/>
            <a:ext cx="254000" cy="635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7" name="TextBox 34">
            <a:extLst>
              <a:ext uri="{FF2B5EF4-FFF2-40B4-BE49-F238E27FC236}">
                <a16:creationId xmlns:a16="http://schemas.microsoft.com/office/drawing/2014/main" id="{9FA51387-9744-5A49-95A4-A68A07561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770333"/>
            <a:ext cx="30208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i="1" dirty="0">
                <a:latin typeface="Calibri" panose="020F0502020204030204" pitchFamily="34" charset="0"/>
              </a:rPr>
              <a:t>Brownian motion, fluctuations</a:t>
            </a:r>
          </a:p>
        </p:txBody>
      </p:sp>
      <p:sp>
        <p:nvSpPr>
          <p:cNvPr id="2" name="TextBox 46">
            <a:extLst>
              <a:ext uri="{FF2B5EF4-FFF2-40B4-BE49-F238E27FC236}">
                <a16:creationId xmlns:a16="http://schemas.microsoft.com/office/drawing/2014/main" id="{05D85472-825B-B64E-9F84-F2C6DE36A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386" y="4091189"/>
            <a:ext cx="364013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rgbClr val="008000"/>
                </a:solidFill>
                <a:latin typeface="Calibri" panose="020F0502020204030204" pitchFamily="34" charset="0"/>
              </a:rPr>
              <a:t>deformable microstructure</a:t>
            </a:r>
          </a:p>
          <a:p>
            <a:pPr eaLnBrk="1" hangingPunct="1"/>
            <a:endParaRPr lang="en-US" altLang="en-US" sz="1800" dirty="0"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1800" i="1" dirty="0">
                <a:latin typeface="Calibri" panose="020F0502020204030204" pitchFamily="34" charset="0"/>
              </a:rPr>
              <a:t>      nonlinear response </a:t>
            </a:r>
          </a:p>
          <a:p>
            <a:pPr eaLnBrk="1" hangingPunct="1"/>
            <a:r>
              <a:rPr lang="en-US" altLang="en-US" sz="1800" i="1" dirty="0">
                <a:latin typeface="Calibri" panose="020F0502020204030204" pitchFamily="34" charset="0"/>
              </a:rPr>
              <a:t>(viscoelasticity, </a:t>
            </a:r>
          </a:p>
          <a:p>
            <a:pPr eaLnBrk="1" hangingPunct="1"/>
            <a:r>
              <a:rPr lang="en-US" altLang="en-US" sz="1800" i="1" dirty="0">
                <a:latin typeface="Calibri" panose="020F0502020204030204" pitchFamily="34" charset="0"/>
              </a:rPr>
              <a:t>non-Newtonian fluid mechanics, nonlinear elasticity)</a:t>
            </a:r>
          </a:p>
        </p:txBody>
      </p:sp>
      <p:sp>
        <p:nvSpPr>
          <p:cNvPr id="27670" name="Text Box 3">
            <a:extLst>
              <a:ext uri="{FF2B5EF4-FFF2-40B4-BE49-F238E27FC236}">
                <a16:creationId xmlns:a16="http://schemas.microsoft.com/office/drawing/2014/main" id="{DB30C60E-D1FA-D040-A236-5D40EE26C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0" y="5813029"/>
            <a:ext cx="16446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/>
              <a:t>Iza&amp;Bousmina (2000)</a:t>
            </a:r>
          </a:p>
        </p:txBody>
      </p:sp>
      <p:sp>
        <p:nvSpPr>
          <p:cNvPr id="27671" name="Line 5">
            <a:extLst>
              <a:ext uri="{FF2B5EF4-FFF2-40B4-BE49-F238E27FC236}">
                <a16:creationId xmlns:a16="http://schemas.microsoft.com/office/drawing/2014/main" id="{338084F2-8C89-7848-8443-FA516CF8B28F}"/>
              </a:ext>
            </a:extLst>
          </p:cNvPr>
          <p:cNvSpPr>
            <a:spLocks noChangeShapeType="1"/>
          </p:cNvSpPr>
          <p:nvPr/>
        </p:nvSpPr>
        <p:spPr bwMode="auto">
          <a:xfrm>
            <a:off x="6756400" y="4106467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2" name="Text Box 6">
            <a:extLst>
              <a:ext uri="{FF2B5EF4-FFF2-40B4-BE49-F238E27FC236}">
                <a16:creationId xmlns:a16="http://schemas.microsoft.com/office/drawing/2014/main" id="{F531570E-3F78-7B4F-9EE5-B58D099B4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2601" y="4106468"/>
            <a:ext cx="6334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/>
              <a:t>shear</a:t>
            </a:r>
          </a:p>
        </p:txBody>
      </p:sp>
      <p:sp>
        <p:nvSpPr>
          <p:cNvPr id="27673" name="Text Box 8">
            <a:extLst>
              <a:ext uri="{FF2B5EF4-FFF2-40B4-BE49-F238E27FC236}">
                <a16:creationId xmlns:a16="http://schemas.microsoft.com/office/drawing/2014/main" id="{A6900778-E762-3B43-8092-E8AE8958D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5200" y="4106468"/>
            <a:ext cx="890588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dirty="0"/>
              <a:t>no shear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1776BE4-826B-7948-8A6D-3B67B9F8C831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1901473" y="4607127"/>
            <a:ext cx="255587" cy="158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75" name="TextBox 52">
            <a:extLst>
              <a:ext uri="{FF2B5EF4-FFF2-40B4-BE49-F238E27FC236}">
                <a16:creationId xmlns:a16="http://schemas.microsoft.com/office/drawing/2014/main" id="{70CB0034-68C2-AE43-9975-611B76C1F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5464" y="5965429"/>
            <a:ext cx="2420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latin typeface="Calibri" panose="020F0502020204030204" pitchFamily="34" charset="0"/>
              </a:rPr>
              <a:t>(mayonnaise spreading)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02CA6A0-5AE3-D547-8B87-D6DDDC254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10" y="3862590"/>
            <a:ext cx="11544970" cy="278447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</a:endParaRPr>
          </a:p>
        </p:txBody>
      </p:sp>
      <p:pic>
        <p:nvPicPr>
          <p:cNvPr id="27677" name="Picture 54">
            <a:extLst>
              <a:ext uri="{FF2B5EF4-FFF2-40B4-BE49-F238E27FC236}">
                <a16:creationId xmlns:a16="http://schemas.microsoft.com/office/drawing/2014/main" id="{C9C86B27-A7C8-6B4A-8545-57CC93878D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0" y="4487467"/>
            <a:ext cx="3860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milkdroplets_LA3018.mp4">
            <a:hlinkClick r:id="" action="ppaction://media"/>
            <a:extLst>
              <a:ext uri="{FF2B5EF4-FFF2-40B4-BE49-F238E27FC236}">
                <a16:creationId xmlns:a16="http://schemas.microsoft.com/office/drawing/2014/main" id="{2AF6D003-C839-8742-A0F7-4D58805B25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20494" y="1238850"/>
            <a:ext cx="3238499" cy="2395140"/>
          </a:xfrm>
          <a:prstGeom prst="rect">
            <a:avLst/>
          </a:prstGeom>
        </p:spPr>
      </p:pic>
      <p:pic>
        <p:nvPicPr>
          <p:cNvPr id="4" name="Online Media 3" descr="Simulation of red blood cells in a retina capillary">
            <a:hlinkClick r:id="" action="ppaction://media"/>
            <a:extLst>
              <a:ext uri="{FF2B5EF4-FFF2-40B4-BE49-F238E27FC236}">
                <a16:creationId xmlns:a16="http://schemas.microsoft.com/office/drawing/2014/main" id="{0CF1E2A2-D214-05B5-8102-5A9894FB6B35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10"/>
          <a:stretch>
            <a:fillRect/>
          </a:stretch>
        </p:blipFill>
        <p:spPr>
          <a:xfrm>
            <a:off x="8833007" y="4317167"/>
            <a:ext cx="2540000" cy="1905000"/>
          </a:xfrm>
          <a:prstGeom prst="rect">
            <a:avLst/>
          </a:prstGeom>
        </p:spPr>
      </p:pic>
      <p:sp>
        <p:nvSpPr>
          <p:cNvPr id="5" name="Text Box 8">
            <a:extLst>
              <a:ext uri="{FF2B5EF4-FFF2-40B4-BE49-F238E27FC236}">
                <a16:creationId xmlns:a16="http://schemas.microsoft.com/office/drawing/2014/main" id="{D4CB8543-2880-6B33-25CD-6266BFDE6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2827" y="3966528"/>
            <a:ext cx="2771913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400" dirty="0"/>
              <a:t>blood flow in the microcirculation</a:t>
            </a:r>
          </a:p>
        </p:txBody>
      </p:sp>
      <p:pic>
        <p:nvPicPr>
          <p:cNvPr id="6" name="Red Blood Cell Flickering.mp4">
            <a:hlinkClick r:id="" action="ppaction://media"/>
            <a:extLst>
              <a:ext uri="{FF2B5EF4-FFF2-40B4-BE49-F238E27FC236}">
                <a16:creationId xmlns:a16="http://schemas.microsoft.com/office/drawing/2014/main" id="{9AD032C3-30AF-561A-251C-1BF208669075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543715" y="372351"/>
            <a:ext cx="2332256" cy="21086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EB1E4D-18A1-C8CE-5983-CC7B996E9439}"/>
              </a:ext>
            </a:extLst>
          </p:cNvPr>
          <p:cNvSpPr txBox="1"/>
          <p:nvPr/>
        </p:nvSpPr>
        <p:spPr>
          <a:xfrm>
            <a:off x="9331957" y="3165456"/>
            <a:ext cx="2594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Turlier</a:t>
            </a:r>
            <a:r>
              <a:rPr lang="en-US" sz="1200" dirty="0"/>
              <a:t> et al. Nature Physics (2016)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51C1A3-A715-F2FF-E3D0-BDCAA1BC154C}"/>
              </a:ext>
            </a:extLst>
          </p:cNvPr>
          <p:cNvSpPr txBox="1"/>
          <p:nvPr/>
        </p:nvSpPr>
        <p:spPr>
          <a:xfrm>
            <a:off x="9899932" y="2956144"/>
            <a:ext cx="14587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video Timo Betz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B7EC9C-AE16-AFF2-34D4-68C033625A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2355" y="2745110"/>
            <a:ext cx="3269917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050" b="0" dirty="0">
                <a:hlinkClick r:id="rId12"/>
              </a:rPr>
              <a:t>https://www.youtube.com/watch?v=VwhNLaRCD-4</a:t>
            </a:r>
            <a:r>
              <a:rPr lang="en-US" altLang="en-US" sz="1050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434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8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3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4F9144-2550-8974-B12A-41C535E1EB97}"/>
              </a:ext>
            </a:extLst>
          </p:cNvPr>
          <p:cNvSpPr txBox="1"/>
          <p:nvPr/>
        </p:nvSpPr>
        <p:spPr>
          <a:xfrm>
            <a:off x="2185516" y="1552470"/>
            <a:ext cx="7311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Interfaces: simple and complex, statics and dynamics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CC2F5-9E35-B7C4-4BFD-BF427CD2DF96}"/>
              </a:ext>
            </a:extLst>
          </p:cNvPr>
          <p:cNvSpPr txBox="1"/>
          <p:nvPr/>
        </p:nvSpPr>
        <p:spPr>
          <a:xfrm>
            <a:off x="272144" y="2960638"/>
            <a:ext cx="11430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1800">
                <a:latin typeface="Calibri" charset="0"/>
              </a:rPr>
              <a:t>“</a:t>
            </a:r>
            <a:r>
              <a:rPr lang="en-US" altLang="ja-JP" sz="1800" dirty="0">
                <a:latin typeface="Calibri" charset="0"/>
              </a:rPr>
              <a:t>simple</a:t>
            </a:r>
            <a:r>
              <a:rPr lang="ja-JP" altLang="en-US" sz="1800">
                <a:latin typeface="Calibri" charset="0"/>
              </a:rPr>
              <a:t>”</a:t>
            </a:r>
            <a:r>
              <a:rPr lang="en-US" altLang="ja-JP" sz="1800" dirty="0">
                <a:latin typeface="Calibri" charset="0"/>
              </a:rPr>
              <a:t> interfaces: surface tension, capillarity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latin typeface="Calibri" charset="0"/>
              </a:rPr>
              <a:t> </a:t>
            </a:r>
            <a:r>
              <a:rPr lang="ja-JP" altLang="en-US" sz="1800">
                <a:latin typeface="Calibri" charset="0"/>
              </a:rPr>
              <a:t>“</a:t>
            </a:r>
            <a:r>
              <a:rPr lang="en-US" altLang="ja-JP" sz="1800" dirty="0">
                <a:latin typeface="Calibri" charset="0"/>
              </a:rPr>
              <a:t>complex interfaces</a:t>
            </a:r>
            <a:r>
              <a:rPr lang="ja-JP" altLang="en-US" sz="1800">
                <a:latin typeface="Calibri" charset="0"/>
              </a:rPr>
              <a:t>”</a:t>
            </a:r>
            <a:r>
              <a:rPr lang="en-US" altLang="ja-JP" sz="1800" dirty="0">
                <a:latin typeface="Calibri" charset="0"/>
              </a:rPr>
              <a:t>: surfactants,  biological membranes, </a:t>
            </a:r>
            <a:r>
              <a:rPr lang="en-US" sz="1800" dirty="0">
                <a:latin typeface="Calibri" charset="0"/>
              </a:rPr>
              <a:t>charged interfaces</a:t>
            </a:r>
          </a:p>
        </p:txBody>
      </p:sp>
    </p:spTree>
    <p:extLst>
      <p:ext uri="{BB962C8B-B14F-4D97-AF65-F5344CB8AC3E}">
        <p14:creationId xmlns:p14="http://schemas.microsoft.com/office/powerpoint/2010/main" val="1190135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5">
            <a:extLst>
              <a:ext uri="{FF2B5EF4-FFF2-40B4-BE49-F238E27FC236}">
                <a16:creationId xmlns:a16="http://schemas.microsoft.com/office/drawing/2014/main" id="{D1816061-B192-EE41-81BC-F707B2930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239" y="127399"/>
            <a:ext cx="6454019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Typical Length Scales, Energies, Forces:</a:t>
            </a:r>
          </a:p>
          <a:p>
            <a:pPr eaLnBrk="1" hangingPunct="1"/>
            <a:endParaRPr lang="en-US" altLang="en-US" sz="1800" dirty="0"/>
          </a:p>
          <a:p>
            <a:pPr eaLnBrk="1" hangingPunct="1"/>
            <a:r>
              <a:rPr lang="en-US" altLang="en-US" sz="1800" dirty="0"/>
              <a:t>Length:</a:t>
            </a:r>
            <a:endParaRPr lang="en-US" altLang="en-US" sz="1800" b="0" dirty="0"/>
          </a:p>
          <a:p>
            <a:pPr eaLnBrk="1" hangingPunct="1"/>
            <a:r>
              <a:rPr lang="en-US" altLang="en-US" sz="1800" b="0" dirty="0"/>
              <a:t>1 nm = 10</a:t>
            </a:r>
            <a:r>
              <a:rPr lang="en-US" altLang="en-US" sz="1800" b="0" baseline="30000" dirty="0"/>
              <a:t>-9</a:t>
            </a:r>
            <a:r>
              <a:rPr lang="en-US" altLang="en-US" sz="1800" b="0" dirty="0"/>
              <a:t> m, red blood cells ~10 </a:t>
            </a:r>
            <a:r>
              <a:rPr lang="en-US" altLang="en-US" sz="1800" b="0" dirty="0" err="1"/>
              <a:t>μm</a:t>
            </a:r>
            <a:r>
              <a:rPr lang="en-US" altLang="en-US" sz="1800" b="0" dirty="0"/>
              <a:t> = 3-5*10</a:t>
            </a:r>
            <a:r>
              <a:rPr lang="en-US" altLang="en-US" sz="1800" b="0" baseline="30000" dirty="0"/>
              <a:t>-6</a:t>
            </a:r>
            <a:r>
              <a:rPr lang="en-US" altLang="en-US" sz="1800" b="0" dirty="0"/>
              <a:t> m</a:t>
            </a:r>
          </a:p>
          <a:p>
            <a:pPr eaLnBrk="1" hangingPunct="1"/>
            <a:r>
              <a:rPr lang="en-US" altLang="en-US" sz="1800" b="0" dirty="0"/>
              <a:t>average cell in our body: approx. 50 </a:t>
            </a:r>
            <a:r>
              <a:rPr lang="en-US" altLang="en-US" sz="1800" b="0" dirty="0" err="1"/>
              <a:t>μm</a:t>
            </a:r>
            <a:endParaRPr lang="en-US" altLang="en-US" sz="1800" b="0" dirty="0"/>
          </a:p>
          <a:p>
            <a:pPr eaLnBrk="1" hangingPunct="1"/>
            <a:endParaRPr lang="en-US" altLang="en-US" sz="1800" dirty="0"/>
          </a:p>
          <a:p>
            <a:pPr eaLnBrk="1" hangingPunct="1"/>
            <a:r>
              <a:rPr lang="en-US" altLang="en-US" sz="1800" dirty="0"/>
              <a:t>Energy:</a:t>
            </a:r>
          </a:p>
          <a:p>
            <a:pPr eaLnBrk="1" hangingPunct="1"/>
            <a:r>
              <a:rPr lang="en-US" altLang="en-US" sz="1800" b="0" dirty="0"/>
              <a:t>Thermal energy </a:t>
            </a:r>
          </a:p>
          <a:p>
            <a:pPr eaLnBrk="1" hangingPunct="1"/>
            <a:r>
              <a:rPr lang="en-US" altLang="en-US" sz="1800" b="0" dirty="0"/>
              <a:t>1 </a:t>
            </a:r>
            <a:r>
              <a:rPr lang="en-US" altLang="en-US" sz="1800" b="0" dirty="0" err="1"/>
              <a:t>k</a:t>
            </a:r>
            <a:r>
              <a:rPr lang="en-US" altLang="en-US" sz="1800" b="0" baseline="-25000" dirty="0" err="1"/>
              <a:t>B</a:t>
            </a:r>
            <a:r>
              <a:rPr lang="en-US" altLang="en-US" sz="1800" b="0" dirty="0" err="1"/>
              <a:t>T</a:t>
            </a:r>
            <a:r>
              <a:rPr lang="en-US" altLang="en-US" sz="1800" b="0" dirty="0"/>
              <a:t> =4.16×10</a:t>
            </a:r>
            <a:r>
              <a:rPr lang="en-US" altLang="en-US" sz="1800" b="0" baseline="30000" dirty="0"/>
              <a:t>−21 </a:t>
            </a:r>
            <a:r>
              <a:rPr lang="en-US" altLang="en-US" sz="1800" b="0" dirty="0"/>
              <a:t>J</a:t>
            </a:r>
            <a:endParaRPr lang="en-US" altLang="en-US" sz="1800" b="0" baseline="30000" dirty="0"/>
          </a:p>
          <a:p>
            <a:pPr lvl="1" eaLnBrk="1" hangingPunct="1"/>
            <a:r>
              <a:rPr lang="en-US" altLang="en-US" sz="1800" b="0" dirty="0"/>
              <a:t>≈ 0.6 kcal/</a:t>
            </a:r>
            <a:r>
              <a:rPr lang="en-US" altLang="en-US" sz="1800" b="0" dirty="0" err="1"/>
              <a:t>mol</a:t>
            </a:r>
            <a:r>
              <a:rPr lang="en-US" altLang="en-US" sz="1800" b="0" dirty="0"/>
              <a:t> ≈ 0.6 * 4.1868 kJ/</a:t>
            </a:r>
            <a:r>
              <a:rPr lang="en-US" altLang="en-US" sz="1800" b="0" dirty="0" err="1"/>
              <a:t>mol</a:t>
            </a:r>
            <a:endParaRPr lang="en-US" altLang="en-US" sz="1800" b="0" dirty="0"/>
          </a:p>
          <a:p>
            <a:pPr lvl="1" eaLnBrk="1" hangingPunct="1"/>
            <a:r>
              <a:rPr lang="en-US" altLang="en-US" sz="1800" b="0" dirty="0"/>
              <a:t>= 2.5 kJ/</a:t>
            </a:r>
            <a:r>
              <a:rPr lang="en-US" altLang="en-US" sz="1800" b="0" dirty="0" err="1"/>
              <a:t>mol</a:t>
            </a:r>
            <a:r>
              <a:rPr lang="en-US" altLang="en-US" sz="1800" b="0" dirty="0"/>
              <a:t> (298K)</a:t>
            </a:r>
          </a:p>
          <a:p>
            <a:pPr lvl="1" eaLnBrk="1" hangingPunct="1"/>
            <a:r>
              <a:rPr lang="en-US" altLang="en-US" sz="1800" b="0" dirty="0"/>
              <a:t>= 4.1 </a:t>
            </a:r>
            <a:r>
              <a:rPr lang="en-US" altLang="en-US" sz="1800" b="0" dirty="0" err="1"/>
              <a:t>pN</a:t>
            </a:r>
            <a:r>
              <a:rPr lang="en-US" altLang="en-US" sz="1800" b="0" dirty="0"/>
              <a:t> nm</a:t>
            </a:r>
          </a:p>
          <a:p>
            <a:pPr lvl="1" eaLnBrk="1" hangingPunct="1"/>
            <a:r>
              <a:rPr lang="en-US" altLang="en-US" sz="1800" b="0" dirty="0"/>
              <a:t>Boltzmann constant k</a:t>
            </a:r>
            <a:r>
              <a:rPr lang="en-US" altLang="en-US" sz="1800" b="0" baseline="-25000" dirty="0"/>
              <a:t>B</a:t>
            </a:r>
            <a:r>
              <a:rPr lang="en-US" altLang="en-US" sz="1800" b="0" dirty="0"/>
              <a:t>=1.38*10</a:t>
            </a:r>
            <a:r>
              <a:rPr lang="en-US" altLang="en-US" sz="1800" b="0" baseline="30000" dirty="0"/>
              <a:t>-23</a:t>
            </a:r>
            <a:r>
              <a:rPr lang="en-US" altLang="en-US" sz="1800" b="0" dirty="0"/>
              <a:t>JK</a:t>
            </a:r>
            <a:r>
              <a:rPr lang="en-US" altLang="en-US" sz="1800" b="0" baseline="30000" dirty="0"/>
              <a:t>-1</a:t>
            </a:r>
          </a:p>
          <a:p>
            <a:pPr eaLnBrk="1" hangingPunct="1"/>
            <a:endParaRPr lang="en-US" altLang="en-US" sz="1800" b="0" baseline="30000" dirty="0"/>
          </a:p>
          <a:p>
            <a:pPr eaLnBrk="1" hangingPunct="1"/>
            <a:r>
              <a:rPr lang="en-US" altLang="en-US" sz="1800" dirty="0"/>
              <a:t>Force:</a:t>
            </a:r>
          </a:p>
          <a:p>
            <a:pPr eaLnBrk="1" hangingPunct="1"/>
            <a:r>
              <a:rPr lang="en-US" altLang="en-US" sz="1800" b="0" dirty="0"/>
              <a:t>1 </a:t>
            </a:r>
            <a:r>
              <a:rPr lang="en-US" altLang="en-US" sz="1800" b="0" dirty="0" err="1"/>
              <a:t>pN</a:t>
            </a:r>
            <a:r>
              <a:rPr lang="en-US" altLang="en-US" sz="1800" b="0" dirty="0"/>
              <a:t> = 10</a:t>
            </a:r>
            <a:r>
              <a:rPr lang="en-US" altLang="en-US" sz="1800" b="0" baseline="30000" dirty="0"/>
              <a:t>-12</a:t>
            </a:r>
            <a:r>
              <a:rPr lang="en-US" altLang="en-US" sz="1800" b="0" dirty="0"/>
              <a:t> N</a:t>
            </a:r>
          </a:p>
          <a:p>
            <a:pPr eaLnBrk="1" hangingPunct="1"/>
            <a:endParaRPr lang="en-US" altLang="en-US" sz="1800" b="0" dirty="0"/>
          </a:p>
          <a:p>
            <a:pPr eaLnBrk="1" hangingPunct="1"/>
            <a:endParaRPr lang="en-US" altLang="en-US" sz="1800" b="0" dirty="0"/>
          </a:p>
          <a:p>
            <a:pPr eaLnBrk="1" hangingPunct="1"/>
            <a:r>
              <a:rPr lang="en-US" altLang="en-US" sz="1800" b="0" dirty="0"/>
              <a:t>C-C bond: approx. 100 </a:t>
            </a:r>
            <a:r>
              <a:rPr lang="en-US" altLang="en-US" sz="1800" b="0" dirty="0" err="1"/>
              <a:t>k</a:t>
            </a:r>
            <a:r>
              <a:rPr lang="en-US" altLang="en-US" sz="1800" b="0" baseline="-25000" dirty="0" err="1"/>
              <a:t>B</a:t>
            </a:r>
            <a:r>
              <a:rPr lang="en-US" altLang="en-US" sz="1800" b="0" dirty="0" err="1"/>
              <a:t>T</a:t>
            </a:r>
            <a:r>
              <a:rPr lang="en-US" altLang="en-US" sz="1800" b="0" dirty="0"/>
              <a:t> stable at room temperature</a:t>
            </a:r>
          </a:p>
          <a:p>
            <a:pPr eaLnBrk="1" hangingPunct="1"/>
            <a:r>
              <a:rPr lang="en-US" altLang="en-US" sz="1800" b="0" dirty="0"/>
              <a:t>H-bond: approx. 10 </a:t>
            </a:r>
            <a:r>
              <a:rPr lang="en-US" altLang="en-US" sz="1800" b="0" dirty="0" err="1"/>
              <a:t>k</a:t>
            </a:r>
            <a:r>
              <a:rPr lang="en-US" altLang="en-US" sz="1800" b="0" baseline="-25000" dirty="0" err="1"/>
              <a:t>B</a:t>
            </a:r>
            <a:r>
              <a:rPr lang="en-US" altLang="en-US" sz="1800" b="0" dirty="0" err="1"/>
              <a:t>T</a:t>
            </a:r>
            <a:endParaRPr lang="en-US" altLang="en-US" sz="1800" b="0" dirty="0"/>
          </a:p>
          <a:p>
            <a:pPr eaLnBrk="1" hangingPunct="1"/>
            <a:endParaRPr lang="en-US" altLang="en-US" sz="1800" b="0" dirty="0"/>
          </a:p>
          <a:p>
            <a:pPr eaLnBrk="1" hangingPunct="1"/>
            <a:r>
              <a:rPr lang="en-US" altLang="en-US" sz="1800" dirty="0"/>
              <a:t>Surface tension: </a:t>
            </a:r>
          </a:p>
          <a:p>
            <a:pPr eaLnBrk="1" hangingPunct="1"/>
            <a:r>
              <a:rPr lang="en-US" altLang="en-US" sz="1800" b="0" dirty="0"/>
              <a:t>water/oil 10</a:t>
            </a:r>
            <a:r>
              <a:rPr lang="en-US" altLang="en-US" sz="1800" b="0" baseline="30000" dirty="0"/>
              <a:t>-3</a:t>
            </a:r>
            <a:r>
              <a:rPr lang="en-US" altLang="en-US" sz="1800" b="0" dirty="0"/>
              <a:t> N/m~ 25 </a:t>
            </a:r>
            <a:r>
              <a:rPr lang="en-US" altLang="en-US" sz="1800" b="0" dirty="0" err="1"/>
              <a:t>k</a:t>
            </a:r>
            <a:r>
              <a:rPr lang="en-US" altLang="en-US" sz="1800" b="0" baseline="-25000" dirty="0" err="1"/>
              <a:t>B</a:t>
            </a:r>
            <a:r>
              <a:rPr lang="en-US" altLang="en-US" sz="1800" b="0" dirty="0" err="1"/>
              <a:t>T</a:t>
            </a:r>
            <a:r>
              <a:rPr lang="en-US" altLang="en-US" sz="1800" b="0" dirty="0"/>
              <a:t>/nm</a:t>
            </a:r>
            <a:r>
              <a:rPr lang="en-US" altLang="en-US" sz="1800" b="0" baseline="30000" dirty="0"/>
              <a:t>2</a:t>
            </a:r>
            <a:endParaRPr lang="en-US" altLang="en-US" sz="1800" b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216B8F-EF96-D108-F3AA-3350FF15B10F}"/>
              </a:ext>
            </a:extLst>
          </p:cNvPr>
          <p:cNvSpPr txBox="1"/>
          <p:nvPr/>
        </p:nvSpPr>
        <p:spPr>
          <a:xfrm>
            <a:off x="195942" y="2231572"/>
            <a:ext cx="9261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“SOFT”</a:t>
            </a:r>
          </a:p>
        </p:txBody>
      </p:sp>
    </p:spTree>
    <p:extLst>
      <p:ext uri="{BB962C8B-B14F-4D97-AF65-F5344CB8AC3E}">
        <p14:creationId xmlns:p14="http://schemas.microsoft.com/office/powerpoint/2010/main" val="3283289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4641AD3-80EF-8B4E-91D1-378FAC2BE014}"/>
              </a:ext>
            </a:extLst>
          </p:cNvPr>
          <p:cNvSpPr txBox="1"/>
          <p:nvPr/>
        </p:nvSpPr>
        <p:spPr>
          <a:xfrm>
            <a:off x="903514" y="391310"/>
            <a:ext cx="3761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is the shape of a soap bubble?</a:t>
            </a:r>
          </a:p>
        </p:txBody>
      </p:sp>
      <p:pic>
        <p:nvPicPr>
          <p:cNvPr id="12" name="Online Media 6" descr="Floating Bubble (Free to Use HD Stock Video Footage)">
            <a:hlinkClick r:id="" action="ppaction://media"/>
            <a:extLst>
              <a:ext uri="{FF2B5EF4-FFF2-40B4-BE49-F238E27FC236}">
                <a16:creationId xmlns:a16="http://schemas.microsoft.com/office/drawing/2014/main" id="{0016D204-A244-1D45-98AA-C3E94867CE6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03514" y="1474217"/>
            <a:ext cx="4064736" cy="22965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DDF62E1-7EE1-314F-BBDC-C9154CCA3DD4}"/>
              </a:ext>
            </a:extLst>
          </p:cNvPr>
          <p:cNvSpPr txBox="1"/>
          <p:nvPr/>
        </p:nvSpPr>
        <p:spPr>
          <a:xfrm>
            <a:off x="679203" y="5645451"/>
            <a:ext cx="53783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surface tension </a:t>
            </a:r>
            <a:r>
              <a:rPr lang="en-US" dirty="0"/>
              <a:t>keeps drops and bubbles </a:t>
            </a:r>
            <a:r>
              <a:rPr lang="en-US" dirty="0">
                <a:solidFill>
                  <a:srgbClr val="0432FF"/>
                </a:solidFill>
              </a:rPr>
              <a:t>spherical</a:t>
            </a:r>
          </a:p>
          <a:p>
            <a:r>
              <a:rPr lang="en-US" dirty="0">
                <a:solidFill>
                  <a:srgbClr val="FF0000"/>
                </a:solidFill>
              </a:rPr>
              <a:t>What is surface tension?</a:t>
            </a:r>
          </a:p>
          <a:p>
            <a:r>
              <a:rPr lang="en-US" dirty="0">
                <a:solidFill>
                  <a:srgbClr val="0432FF"/>
                </a:solidFill>
              </a:rPr>
              <a:t>How do describe and determine shapes?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BF98FF-C8A7-64CE-C711-ACECF4C41D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7598" y="3429000"/>
            <a:ext cx="4029170" cy="3016250"/>
          </a:xfrm>
          <a:prstGeom prst="rect">
            <a:avLst/>
          </a:prstGeom>
        </p:spPr>
      </p:pic>
      <p:pic>
        <p:nvPicPr>
          <p:cNvPr id="2" name="Online Media 2" descr="4K Video of Colorful Liquid in Space">
            <a:hlinkClick r:id="" action="ppaction://media"/>
            <a:extLst>
              <a:ext uri="{FF2B5EF4-FFF2-40B4-BE49-F238E27FC236}">
                <a16:creationId xmlns:a16="http://schemas.microsoft.com/office/drawing/2014/main" id="{B133BCD3-DF17-CE19-5959-7F4A9B046A9A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7223752" y="301625"/>
            <a:ext cx="4146255" cy="2342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1" name="TextBox 30">
            <a:extLst>
              <a:ext uri="{FF2B5EF4-FFF2-40B4-BE49-F238E27FC236}">
                <a16:creationId xmlns:a16="http://schemas.microsoft.com/office/drawing/2014/main" id="{76098ABE-2E4A-3449-8C16-5E07672C2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247" y="137354"/>
            <a:ext cx="21133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i="1" dirty="0">
                <a:solidFill>
                  <a:srgbClr val="0432FF"/>
                </a:solidFill>
                <a:latin typeface="Calibri" panose="020F0502020204030204" pitchFamily="34" charset="0"/>
              </a:rPr>
              <a:t>Surface tension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3254FCC-2A87-2345-B51C-9DC4D7530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836" y="4409891"/>
            <a:ext cx="387667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/>
            <a:r>
              <a:rPr lang="en-US" altLang="en-US" sz="1400" dirty="0"/>
              <a:t>in  the bulk: no net force on a molecule</a:t>
            </a:r>
          </a:p>
          <a:p>
            <a:pPr algn="just" eaLnBrk="1" hangingPunct="1"/>
            <a:r>
              <a:rPr lang="en-US" altLang="en-US" sz="1400" dirty="0"/>
              <a:t>at the surface: imbalance</a:t>
            </a:r>
          </a:p>
          <a:p>
            <a:pPr algn="just" eaLnBrk="1" hangingPunct="1"/>
            <a:endParaRPr lang="en-US" altLang="en-US" sz="1400" dirty="0"/>
          </a:p>
          <a:p>
            <a:pPr algn="just" eaLnBrk="1" hangingPunct="1"/>
            <a:r>
              <a:rPr lang="en-US" altLang="en-US" sz="1400" dirty="0"/>
              <a:t> =&gt;stretched-membrane effect </a:t>
            </a:r>
          </a:p>
        </p:txBody>
      </p:sp>
      <p:pic>
        <p:nvPicPr>
          <p:cNvPr id="29" name="Picture 25" descr="Origin of surface tension">
            <a:extLst>
              <a:ext uri="{FF2B5EF4-FFF2-40B4-BE49-F238E27FC236}">
                <a16:creationId xmlns:a16="http://schemas.microsoft.com/office/drawing/2014/main" id="{F6C174D4-704F-D14E-AC5E-081309E6D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57" y="2083886"/>
            <a:ext cx="3574566" cy="221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8EA3B00-2479-A645-8A5D-81220BEDE037}"/>
              </a:ext>
            </a:extLst>
          </p:cNvPr>
          <p:cNvSpPr/>
          <p:nvPr/>
        </p:nvSpPr>
        <p:spPr>
          <a:xfrm>
            <a:off x="272457" y="5235786"/>
            <a:ext cx="2140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US" altLang="en-US" dirty="0"/>
              <a:t>water/air =70mN/m</a:t>
            </a:r>
          </a:p>
        </p:txBody>
      </p:sp>
      <p:sp>
        <p:nvSpPr>
          <p:cNvPr id="32" name="TextBox 28">
            <a:extLst>
              <a:ext uri="{FF2B5EF4-FFF2-40B4-BE49-F238E27FC236}">
                <a16:creationId xmlns:a16="http://schemas.microsoft.com/office/drawing/2014/main" id="{524F403B-BA65-7C4B-8399-4477B4103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" y="1241499"/>
            <a:ext cx="42822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Surface tension as unbalanced intermolecular force</a:t>
            </a:r>
          </a:p>
        </p:txBody>
      </p:sp>
      <p:pic>
        <p:nvPicPr>
          <p:cNvPr id="33" name="Picture 14" descr="latex-image-1.pdf">
            <a:extLst>
              <a:ext uri="{FF2B5EF4-FFF2-40B4-BE49-F238E27FC236}">
                <a16:creationId xmlns:a16="http://schemas.microsoft.com/office/drawing/2014/main" id="{0B2A5D72-79A1-0C4B-A82D-C764FA35C2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47" y="5893558"/>
            <a:ext cx="914400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15">
            <a:extLst>
              <a:ext uri="{FF2B5EF4-FFF2-40B4-BE49-F238E27FC236}">
                <a16:creationId xmlns:a16="http://schemas.microsoft.com/office/drawing/2014/main" id="{1C1AEDCD-BE97-4149-854B-E1FE59932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4247" y="5588758"/>
            <a:ext cx="2057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/>
              <a:t>Hamaker constant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216443D-4844-9640-8A99-1C0B8128983A}"/>
              </a:ext>
            </a:extLst>
          </p:cNvPr>
          <p:cNvCxnSpPr/>
          <p:nvPr/>
        </p:nvCxnSpPr>
        <p:spPr>
          <a:xfrm rot="10800000" flipV="1">
            <a:off x="1290847" y="5893558"/>
            <a:ext cx="5334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18">
            <a:extLst>
              <a:ext uri="{FF2B5EF4-FFF2-40B4-BE49-F238E27FC236}">
                <a16:creationId xmlns:a16="http://schemas.microsoft.com/office/drawing/2014/main" id="{5E5BA619-6068-214C-8D76-65219C796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447" y="6350758"/>
            <a:ext cx="158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/>
              <a:t>molecule size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65C181F-0FFE-A240-9B31-29B6762D5098}"/>
              </a:ext>
            </a:extLst>
          </p:cNvPr>
          <p:cNvCxnSpPr/>
          <p:nvPr/>
        </p:nvCxnSpPr>
        <p:spPr>
          <a:xfrm rot="10800000">
            <a:off x="1214647" y="6503158"/>
            <a:ext cx="6858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31">
            <a:extLst>
              <a:ext uri="{FF2B5EF4-FFF2-40B4-BE49-F238E27FC236}">
                <a16:creationId xmlns:a16="http://schemas.microsoft.com/office/drawing/2014/main" id="{29D42684-2540-34C4-8FDC-5D1477FE0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7627" y="4817006"/>
            <a:ext cx="19161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For a </a:t>
            </a:r>
            <a:r>
              <a:rPr lang="en-US" altLang="en-US" sz="1800" dirty="0">
                <a:solidFill>
                  <a:srgbClr val="FF0000"/>
                </a:solidFill>
              </a:rPr>
              <a:t>flat</a:t>
            </a:r>
            <a:r>
              <a:rPr lang="en-US" altLang="en-US" sz="1800" dirty="0"/>
              <a:t> surface</a:t>
            </a: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F8351820-337B-BD4F-A77F-AF388FE82D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83886"/>
            <a:ext cx="3352800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8">
            <a:extLst>
              <a:ext uri="{FF2B5EF4-FFF2-40B4-BE49-F238E27FC236}">
                <a16:creationId xmlns:a16="http://schemas.microsoft.com/office/drawing/2014/main" id="{DD1B7617-97C3-E156-B07E-C2F836F90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0658" y="1211099"/>
            <a:ext cx="48219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Surface tension as pressure deficit in the interfacial layer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06509931-C19A-ABA7-F80D-03D0F3089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0770" y="2728397"/>
            <a:ext cx="26212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Interfaces are not sharp</a:t>
            </a:r>
          </a:p>
          <a:p>
            <a:pPr eaLnBrk="1" hangingPunct="1"/>
            <a:endParaRPr lang="en-US" alt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EA0621-DFE5-25E1-0800-7373ED6296BC}"/>
              </a:ext>
            </a:extLst>
          </p:cNvPr>
          <p:cNvSpPr txBox="1"/>
          <p:nvPr/>
        </p:nvSpPr>
        <p:spPr>
          <a:xfrm>
            <a:off x="9947699" y="3374728"/>
            <a:ext cx="2244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(discuss Gibbs dividing surface)</a:t>
            </a:r>
          </a:p>
        </p:txBody>
      </p:sp>
      <p:pic>
        <p:nvPicPr>
          <p:cNvPr id="8" name="Picture 30" descr="latex-image-1.pdf">
            <a:extLst>
              <a:ext uri="{FF2B5EF4-FFF2-40B4-BE49-F238E27FC236}">
                <a16:creationId xmlns:a16="http://schemas.microsoft.com/office/drawing/2014/main" id="{88B34AE5-A433-0CA0-31BF-69F95B178D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270" y="5939595"/>
            <a:ext cx="298450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32">
            <a:extLst>
              <a:ext uri="{FF2B5EF4-FFF2-40B4-BE49-F238E27FC236}">
                <a16:creationId xmlns:a16="http://schemas.microsoft.com/office/drawing/2014/main" id="{801BDA0E-5275-59BE-044D-3981211B6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8085" y="6133270"/>
            <a:ext cx="2006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(Bakker equation)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B9E5CF61-6D70-7D96-39B3-12465B5C52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1816" y="233086"/>
            <a:ext cx="9134007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Surface tension can be interpreted both as  surface energy per unit area (thermodynamic definition)  and as a force per unit length  (mechanical definition)</a:t>
            </a:r>
          </a:p>
        </p:txBody>
      </p:sp>
    </p:spTree>
    <p:extLst>
      <p:ext uri="{BB962C8B-B14F-4D97-AF65-F5344CB8AC3E}">
        <p14:creationId xmlns:p14="http://schemas.microsoft.com/office/powerpoint/2010/main" val="2939770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5364E9-A178-1FB0-AEFF-9C1D81706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4" y="300438"/>
            <a:ext cx="4084380" cy="47874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576BFD-A846-AA14-B813-2A29AEE02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9175" y="75913"/>
            <a:ext cx="3898451" cy="52364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4304DD-66F1-8DC4-4829-0E5E508DFB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0330" y="300438"/>
            <a:ext cx="3455428" cy="45974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E0CAC71-6EC9-7E05-B37A-A28A1742E2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404" y="5087867"/>
            <a:ext cx="2374900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739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>
            <a:extLst>
              <a:ext uri="{FF2B5EF4-FFF2-40B4-BE49-F238E27FC236}">
                <a16:creationId xmlns:a16="http://schemas.microsoft.com/office/drawing/2014/main" id="{FAE50B96-2478-D457-5FA6-E3B6E084C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3" y="954147"/>
            <a:ext cx="1407945" cy="1103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txp_fig">
            <a:extLst>
              <a:ext uri="{FF2B5EF4-FFF2-40B4-BE49-F238E27FC236}">
                <a16:creationId xmlns:a16="http://schemas.microsoft.com/office/drawing/2014/main" id="{B2FF4DE0-3145-FC3C-232D-D6F12BF9D3F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368" y="1842706"/>
            <a:ext cx="859972" cy="429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5">
            <a:extLst>
              <a:ext uri="{FF2B5EF4-FFF2-40B4-BE49-F238E27FC236}">
                <a16:creationId xmlns:a16="http://schemas.microsoft.com/office/drawing/2014/main" id="{558F9327-2AE7-F625-84C6-ED7A82C5F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0268" y="1350576"/>
            <a:ext cx="14766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Laplace</a:t>
            </a:r>
            <a:r>
              <a:rPr lang="ja-JP" altLang="en-US" sz="180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en-US" altLang="ja-JP" sz="1800" dirty="0">
                <a:latin typeface="Calibri" panose="020F0502020204030204" pitchFamily="34" charset="0"/>
                <a:cs typeface="Calibri" panose="020F0502020204030204" pitchFamily="34" charset="0"/>
              </a:rPr>
              <a:t>s law</a:t>
            </a: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16" descr="txp_fig">
            <a:extLst>
              <a:ext uri="{FF2B5EF4-FFF2-40B4-BE49-F238E27FC236}">
                <a16:creationId xmlns:a16="http://schemas.microsoft.com/office/drawing/2014/main" id="{69F55BAD-2EC1-AA89-6B2F-160648506D8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590" y="511991"/>
            <a:ext cx="2857500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1">
            <a:extLst>
              <a:ext uri="{FF2B5EF4-FFF2-40B4-BE49-F238E27FC236}">
                <a16:creationId xmlns:a16="http://schemas.microsoft.com/office/drawing/2014/main" id="{ADBE1A1C-9194-3659-3F45-790B58C12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944" y="2713921"/>
            <a:ext cx="41426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What if the interface is not a sphere????? </a:t>
            </a: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4FA15669-F0DB-2203-483C-64E601A733E8}"/>
              </a:ext>
            </a:extLst>
          </p:cNvPr>
          <p:cNvSpPr/>
          <p:nvPr/>
        </p:nvSpPr>
        <p:spPr>
          <a:xfrm rot="19170782">
            <a:off x="661507" y="3575967"/>
            <a:ext cx="1808382" cy="1564763"/>
          </a:xfrm>
          <a:prstGeom prst="arc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C48FC79-90D1-3878-BFCF-971BE0D3B4E3}"/>
              </a:ext>
            </a:extLst>
          </p:cNvPr>
          <p:cNvCxnSpPr/>
          <p:nvPr/>
        </p:nvCxnSpPr>
        <p:spPr>
          <a:xfrm flipH="1">
            <a:off x="769173" y="3847109"/>
            <a:ext cx="203242" cy="1543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43E9723-1CA3-2722-A063-FC292E6EEFF9}"/>
              </a:ext>
            </a:extLst>
          </p:cNvPr>
          <p:cNvCxnSpPr/>
          <p:nvPr/>
        </p:nvCxnSpPr>
        <p:spPr>
          <a:xfrm>
            <a:off x="2332014" y="3832264"/>
            <a:ext cx="218706" cy="1840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62B9546-DDD6-D7D5-E03A-78C3EF08F1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443" y="4506841"/>
            <a:ext cx="3055991" cy="20447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3F7AB1A-6B4F-EBD0-7C6F-1CFF74F175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1900" y="4853047"/>
            <a:ext cx="1020099" cy="43470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3281956-258C-3B2D-34A9-C4972F4528ED}"/>
              </a:ext>
            </a:extLst>
          </p:cNvPr>
          <p:cNvSpPr txBox="1"/>
          <p:nvPr/>
        </p:nvSpPr>
        <p:spPr>
          <a:xfrm>
            <a:off x="160021" y="79462"/>
            <a:ext cx="1866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curved interface: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FF0895-6B9B-6764-3BF3-DA390F29C2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49732" y="162693"/>
            <a:ext cx="6272237" cy="66350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A90FA5-3E65-FF0D-9881-0BA824056F08}"/>
              </a:ext>
            </a:extLst>
          </p:cNvPr>
          <p:cNvSpPr txBox="1"/>
          <p:nvPr/>
        </p:nvSpPr>
        <p:spPr>
          <a:xfrm>
            <a:off x="193685" y="5429485"/>
            <a:ext cx="32587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This local force is balanced by the</a:t>
            </a:r>
          </a:p>
          <a:p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jump in hydrodynamic traction,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7C51B21-037D-5A3F-0031-77388A54AE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0031" y="6117741"/>
            <a:ext cx="2064916" cy="2267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8127B82-410E-4D39-F749-EA543EA86C4D}"/>
              </a:ext>
            </a:extLst>
          </p:cNvPr>
          <p:cNvSpPr txBox="1"/>
          <p:nvPr/>
        </p:nvSpPr>
        <p:spPr>
          <a:xfrm>
            <a:off x="1325958" y="3705438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fluid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30FAD6-B98F-8C06-AD3B-3903DB2C4DE6}"/>
              </a:ext>
            </a:extLst>
          </p:cNvPr>
          <p:cNvSpPr txBox="1"/>
          <p:nvPr/>
        </p:nvSpPr>
        <p:spPr>
          <a:xfrm>
            <a:off x="1261999" y="3102875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fluid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6EA8FA-D721-BB9A-8012-6D9A43B8676C}"/>
              </a:ext>
            </a:extLst>
          </p:cNvPr>
          <p:cNvSpPr txBox="1"/>
          <p:nvPr/>
        </p:nvSpPr>
        <p:spPr>
          <a:xfrm>
            <a:off x="319979" y="6399428"/>
            <a:ext cx="398601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note: normal points into 2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EEE70F-2CEF-1247-109E-26FBFEEC2F00}"/>
              </a:ext>
            </a:extLst>
          </p:cNvPr>
          <p:cNvSpPr/>
          <p:nvPr/>
        </p:nvSpPr>
        <p:spPr>
          <a:xfrm>
            <a:off x="66509" y="2563052"/>
            <a:ext cx="5389712" cy="425053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D7BC41-A458-1CA0-3ABB-215F6E115B8D}"/>
              </a:ext>
            </a:extLst>
          </p:cNvPr>
          <p:cNvSpPr/>
          <p:nvPr/>
        </p:nvSpPr>
        <p:spPr>
          <a:xfrm>
            <a:off x="5729592" y="162692"/>
            <a:ext cx="6134464" cy="657528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9DB2A1D-9F77-980E-A01D-4E7A6E2FAD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44480" y="3450336"/>
            <a:ext cx="1085850" cy="47625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21A0E3A-79B3-8ABC-F26E-D017D216B35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01001" y="4192750"/>
            <a:ext cx="1438910" cy="28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3154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begin{document}&#13;&#10;\[&#13;&#10;\Delta p=\frac{2 \sigma}{R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200"/>
  <p:tag name="BOXFONT" val="10"/>
  <p:tag name="BOXWRAP" val="False"/>
  <p:tag name="WORKAROUNDTRANSPARENCYBUG" val="False"/>
  <p:tag name="ALLOWFONTSUBSTITUTION" val="False"/>
  <p:tag name="BITMAPFORMAT" val="pngmono"/>
  <p:tag name="ORIGWIDTH" val="88"/>
  <p:tag name="PICTUREFILESIZE" val="544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begin{document}&#13;&#10;\[&#13;&#10;2\pi R\sigma=\pi R^2\left(p_{in}-p_{out}\right)&#13;&#10;\]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200"/>
  <p:tag name="BOXFONT" val="10"/>
  <p:tag name="BOXWRAP" val="False"/>
  <p:tag name="WORKAROUNDTRANSPARENCYBUG" val="False"/>
  <p:tag name="ALLOWFONTSUBSTITUTION" val="False"/>
  <p:tag name="BITMAPFORMAT" val="pngmono"/>
  <p:tag name="ORIGWIDTH" val="235"/>
  <p:tag name="PICTUREFILESIZE" val="1216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begin{document}&#13;&#10;\[&#13;&#10;h=\frac{2\sigma\cos\theta}{\rho g R}&#13;&#10;\]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200"/>
  <p:tag name="BOXFONT" val="10"/>
  <p:tag name="BOXWRAP" val="False"/>
  <p:tag name="WORKAROUNDTRANSPARENCYBUG" val="False"/>
  <p:tag name="ALLOWFONTSUBSTITUTION" val="False"/>
  <p:tag name="BITMAPFORMAT" val="pngmono"/>
  <p:tag name="ORIGWIDTH" val="120"/>
  <p:tag name="PICTUREFILESIZE" val="909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10859</TotalTime>
  <Words>1202</Words>
  <Application>Microsoft Macintosh PowerPoint</Application>
  <PresentationFormat>Widescreen</PresentationFormat>
  <Paragraphs>150</Paragraphs>
  <Slides>22</Slides>
  <Notes>9</Notes>
  <HiddenSlides>0</HiddenSlides>
  <MMClips>16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ＭＳ Ｐゴシック</vt:lpstr>
      <vt:lpstr>Aptos</vt:lpstr>
      <vt:lpstr>Aptos Display</vt:lpstr>
      <vt:lpstr>Arial</vt:lpstr>
      <vt:lpstr>Calibri</vt:lpstr>
      <vt:lpstr>Helvetica</vt:lpstr>
      <vt:lpstr>Open Sans</vt:lpstr>
      <vt:lpstr>Symbol</vt:lpstr>
      <vt:lpstr>Times New Roman</vt:lpstr>
      <vt:lpstr>Office Theme</vt:lpstr>
      <vt:lpstr>file:///Users/petia/Box%20Sync/teaching/TEACHING_NU/495/ENGS34/09W/midterm_09.doc〰〰〰㘴%7d!OLE_LINK2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Wetting and contact angle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Petia Vlahovska</dc:creator>
  <cp:lastModifiedBy>Petia Vlahovska</cp:lastModifiedBy>
  <cp:revision>2</cp:revision>
  <dcterms:created xsi:type="dcterms:W3CDTF">2026-07-06T10:27:02Z</dcterms:created>
  <dcterms:modified xsi:type="dcterms:W3CDTF">2026-07-14T11:41:52Z</dcterms:modified>
</cp:coreProperties>
</file>