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2" r:id="rId3"/>
    <p:sldId id="268" r:id="rId4"/>
    <p:sldId id="258" r:id="rId5"/>
    <p:sldId id="260" r:id="rId6"/>
    <p:sldId id="263" r:id="rId7"/>
    <p:sldId id="265" r:id="rId8"/>
    <p:sldId id="266" r:id="rId9"/>
    <p:sldId id="271" r:id="rId10"/>
    <p:sldId id="272" r:id="rId11"/>
    <p:sldId id="273" r:id="rId12"/>
    <p:sldId id="270" r:id="rId13"/>
    <p:sldId id="274" r:id="rId14"/>
    <p:sldId id="275" r:id="rId15"/>
    <p:sldId id="278" r:id="rId16"/>
    <p:sldId id="276" r:id="rId17"/>
    <p:sldId id="277" r:id="rId18"/>
    <p:sldId id="279" r:id="rId19"/>
    <p:sldId id="280" r:id="rId20"/>
    <p:sldId id="281" r:id="rId21"/>
    <p:sldId id="284" r:id="rId22"/>
    <p:sldId id="285" r:id="rId23"/>
    <p:sldId id="286" r:id="rId24"/>
    <p:sldId id="287" r:id="rId25"/>
    <p:sldId id="288" r:id="rId26"/>
    <p:sldId id="269" r:id="rId27"/>
    <p:sldId id="282" r:id="rId28"/>
    <p:sldId id="283" r:id="rId29"/>
    <p:sldId id="267" r:id="rId30"/>
    <p:sldId id="2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B979"/>
    <a:srgbClr val="CFB879"/>
    <a:srgbClr val="D2C121"/>
    <a:srgbClr val="D2B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51"/>
    <p:restoredTop sz="94694"/>
  </p:normalViewPr>
  <p:slideViewPr>
    <p:cSldViewPr>
      <p:cViewPr varScale="1">
        <p:scale>
          <a:sx n="121" d="100"/>
          <a:sy n="121" d="100"/>
        </p:scale>
        <p:origin x="112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19A2A-5ACB-994A-9102-D80428F457D0}" type="datetimeFigureOut">
              <a:rPr lang="en-US" smtClean="0"/>
              <a:t>6/24/19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52D1-C8D2-2C47-9D1D-A1938463CA44}" type="slidenum">
              <a:rPr lang="en-US" smtClean="0"/>
              <a:t>‹#›</a:t>
            </a:fld>
            <a:endParaRPr lang="en-US"/>
          </a:p>
        </p:txBody>
      </p:sp>
    </p:spTree>
    <p:extLst>
      <p:ext uri="{BB962C8B-B14F-4D97-AF65-F5344CB8AC3E}">
        <p14:creationId xmlns:p14="http://schemas.microsoft.com/office/powerpoint/2010/main" val="166481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Kate isn’t here.</a:t>
            </a:r>
          </a:p>
          <a:p>
            <a:r>
              <a:rPr lang="en-US" dirty="0"/>
              <a:t>Give understanding of today’s presentation and where we hope to end up.  </a:t>
            </a:r>
          </a:p>
        </p:txBody>
      </p:sp>
      <p:sp>
        <p:nvSpPr>
          <p:cNvPr id="4" name="Slide Number Placeholder 3"/>
          <p:cNvSpPr>
            <a:spLocks noGrp="1"/>
          </p:cNvSpPr>
          <p:nvPr>
            <p:ph type="sldNum" sz="quarter" idx="5"/>
          </p:nvPr>
        </p:nvSpPr>
        <p:spPr/>
        <p:txBody>
          <a:bodyPr/>
          <a:lstStyle/>
          <a:p>
            <a:fld id="{8DAE52D1-C8D2-2C47-9D1D-A1938463CA44}" type="slidenum">
              <a:rPr lang="en-US" smtClean="0"/>
              <a:t>2</a:t>
            </a:fld>
            <a:endParaRPr lang="en-US"/>
          </a:p>
        </p:txBody>
      </p:sp>
    </p:spTree>
    <p:extLst>
      <p:ext uri="{BB962C8B-B14F-4D97-AF65-F5344CB8AC3E}">
        <p14:creationId xmlns:p14="http://schemas.microsoft.com/office/powerpoint/2010/main" val="210163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know the concepts to understand why compliance standards apply.</a:t>
            </a:r>
          </a:p>
        </p:txBody>
      </p:sp>
      <p:sp>
        <p:nvSpPr>
          <p:cNvPr id="4" name="Slide Number Placeholder 3"/>
          <p:cNvSpPr>
            <a:spLocks noGrp="1"/>
          </p:cNvSpPr>
          <p:nvPr>
            <p:ph type="sldNum" sz="quarter" idx="5"/>
          </p:nvPr>
        </p:nvSpPr>
        <p:spPr/>
        <p:txBody>
          <a:bodyPr/>
          <a:lstStyle/>
          <a:p>
            <a:fld id="{8DAE52D1-C8D2-2C47-9D1D-A1938463CA44}" type="slidenum">
              <a:rPr lang="en-US" smtClean="0"/>
              <a:t>3</a:t>
            </a:fld>
            <a:endParaRPr lang="en-US"/>
          </a:p>
        </p:txBody>
      </p:sp>
    </p:spTree>
    <p:extLst>
      <p:ext uri="{BB962C8B-B14F-4D97-AF65-F5344CB8AC3E}">
        <p14:creationId xmlns:p14="http://schemas.microsoft.com/office/powerpoint/2010/main" val="27853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9ADDE-98E8-4149-84E6-9A28F99CE161}" type="datetimeFigureOut">
              <a:rPr lang="en-US" smtClean="0"/>
              <a:pPr/>
              <a:t>6/24/19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2039899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457200" y="6096000"/>
            <a:ext cx="8229600" cy="158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descr="Boulder FL master.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57200" y="6172200"/>
            <a:ext cx="2133600" cy="4310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Black"/>
          <a:ea typeface="+mn-ea"/>
          <a:cs typeface="Arial Blac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cu.edu/ois/data-classifications-impact"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colorado.edu/registrar/students/records/ferpa"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archives.gov/cui/registry/category-list" TargetMode="External"/><Relationship Id="rId2" Type="http://schemas.openxmlformats.org/officeDocument/2006/relationships/hyperlink" Target="https://www.archives.gov/cui"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irbadmin@Colorado.edu" TargetMode="External"/><Relationship Id="rId7" Type="http://schemas.openxmlformats.org/officeDocument/2006/relationships/hyperlink" Target="mailto:Linda.S.Morris@Colorado.EDU" TargetMode="External"/><Relationship Id="rId2" Type="http://schemas.openxmlformats.org/officeDocument/2006/relationships/hyperlink" Target="http://www.colorado.edu/ocg/directory" TargetMode="External"/><Relationship Id="rId1" Type="http://schemas.openxmlformats.org/officeDocument/2006/relationships/slideLayout" Target="../slideLayouts/slideLayout7.xml"/><Relationship Id="rId6" Type="http://schemas.openxmlformats.org/officeDocument/2006/relationships/hyperlink" Target="mailto:Joseph.Rosse@Colorado.EDU" TargetMode="External"/><Relationship Id="rId5" Type="http://schemas.openxmlformats.org/officeDocument/2006/relationships/hyperlink" Target="mailto:Scott.Maize@Colorado.edu" TargetMode="External"/><Relationship Id="rId4" Type="http://schemas.openxmlformats.org/officeDocument/2006/relationships/hyperlink" Target="https://www.colorado.edu/researchinnovation/irb"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sdpxddDzXfE?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rwigKjEsdTc?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5 cover slide copy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10"/>
            <a:ext cx="9144000" cy="6858000"/>
          </a:xfrm>
          <a:prstGeom prst="rect">
            <a:avLst/>
          </a:prstGeom>
        </p:spPr>
      </p:pic>
      <p:sp>
        <p:nvSpPr>
          <p:cNvPr id="2" name="TextBox 1">
            <a:extLst>
              <a:ext uri="{FF2B5EF4-FFF2-40B4-BE49-F238E27FC236}">
                <a16:creationId xmlns:a16="http://schemas.microsoft.com/office/drawing/2014/main" id="{0B432C1A-F686-E14F-8592-446756FBE4A6}"/>
              </a:ext>
            </a:extLst>
          </p:cNvPr>
          <p:cNvSpPr txBox="1"/>
          <p:nvPr/>
        </p:nvSpPr>
        <p:spPr>
          <a:xfrm>
            <a:off x="4648200" y="152400"/>
            <a:ext cx="4267200" cy="5293757"/>
          </a:xfrm>
          <a:prstGeom prst="rect">
            <a:avLst/>
          </a:prstGeom>
          <a:noFill/>
        </p:spPr>
        <p:txBody>
          <a:bodyPr wrap="square" rtlCol="0">
            <a:spAutoFit/>
          </a:bodyPr>
          <a:lstStyle/>
          <a:p>
            <a:r>
              <a:rPr lang="en-US" sz="3600" b="1" dirty="0">
                <a:solidFill>
                  <a:schemeClr val="bg1"/>
                </a:solidFill>
                <a:latin typeface="+mj-lt"/>
              </a:rPr>
              <a:t>Addressing Research Cyber Security on Campus</a:t>
            </a:r>
            <a:endParaRPr lang="en-US" b="1" dirty="0">
              <a:solidFill>
                <a:schemeClr val="bg1"/>
              </a:solidFill>
              <a:latin typeface="+mj-lt"/>
            </a:endParaRPr>
          </a:p>
          <a:p>
            <a:endParaRPr lang="en-US" b="1" dirty="0">
              <a:solidFill>
                <a:schemeClr val="bg1"/>
              </a:solidFill>
              <a:latin typeface="+mj-lt"/>
            </a:endParaRPr>
          </a:p>
          <a:p>
            <a:r>
              <a:rPr lang="en-US" b="1" dirty="0">
                <a:solidFill>
                  <a:schemeClr val="bg1"/>
                </a:solidFill>
                <a:latin typeface="+mj-lt"/>
              </a:rPr>
              <a:t>June 24, 2019</a:t>
            </a:r>
          </a:p>
          <a:p>
            <a:endParaRPr lang="en-US" b="1" dirty="0">
              <a:solidFill>
                <a:schemeClr val="bg1"/>
              </a:solidFill>
              <a:latin typeface="+mj-lt"/>
            </a:endParaRPr>
          </a:p>
          <a:p>
            <a:r>
              <a:rPr lang="en-US" b="1" dirty="0">
                <a:solidFill>
                  <a:schemeClr val="bg1"/>
                </a:solidFill>
                <a:latin typeface="+mj-lt"/>
              </a:rPr>
              <a:t>Scott Maize</a:t>
            </a:r>
          </a:p>
          <a:p>
            <a:r>
              <a:rPr lang="en-US" sz="1400" b="1" i="1" dirty="0">
                <a:solidFill>
                  <a:schemeClr val="bg1"/>
                </a:solidFill>
                <a:latin typeface="+mj-lt"/>
              </a:rPr>
              <a:t>Research Cyber Security Program Manager</a:t>
            </a:r>
            <a:endParaRPr lang="en-US" sz="1400" b="1" dirty="0">
              <a:solidFill>
                <a:schemeClr val="bg1"/>
              </a:solidFill>
              <a:latin typeface="+mj-lt"/>
            </a:endParaRPr>
          </a:p>
          <a:p>
            <a:r>
              <a:rPr lang="en-US" b="1" dirty="0">
                <a:solidFill>
                  <a:schemeClr val="bg1"/>
                </a:solidFill>
                <a:latin typeface="+mj-lt"/>
              </a:rPr>
              <a:t>Office of Information Security (OIS)</a:t>
            </a:r>
          </a:p>
          <a:p>
            <a:r>
              <a:rPr lang="en-US" b="1" dirty="0">
                <a:solidFill>
                  <a:schemeClr val="bg1"/>
                </a:solidFill>
                <a:latin typeface="+mj-lt"/>
              </a:rPr>
              <a:t>Office of Integrity, Safety, and Compliance</a:t>
            </a:r>
          </a:p>
          <a:p>
            <a:endParaRPr lang="en-US" b="1" dirty="0">
              <a:solidFill>
                <a:schemeClr val="bg1"/>
              </a:solidFill>
              <a:latin typeface="+mj-lt"/>
            </a:endParaRPr>
          </a:p>
          <a:p>
            <a:r>
              <a:rPr lang="en-US" b="1" dirty="0" err="1">
                <a:solidFill>
                  <a:schemeClr val="bg1"/>
                </a:solidFill>
                <a:latin typeface="+mj-lt"/>
              </a:rPr>
              <a:t>scott.maize@colorado.edu</a:t>
            </a:r>
            <a:endParaRPr lang="en-US" b="1" dirty="0">
              <a:solidFill>
                <a:schemeClr val="bg1"/>
              </a:solidFill>
              <a:latin typeface="+mj-lt"/>
            </a:endParaRPr>
          </a:p>
          <a:p>
            <a:endParaRPr lang="en-US" b="1" dirty="0">
              <a:solidFill>
                <a:schemeClr val="bg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a:extLst>
              <a:ext uri="{FF2B5EF4-FFF2-40B4-BE49-F238E27FC236}">
                <a16:creationId xmlns:a16="http://schemas.microsoft.com/office/drawing/2014/main" id="{A1CE07FF-41F2-9B4F-88AC-10F1DDB568C6}"/>
              </a:ext>
            </a:extLst>
          </p:cNvPr>
          <p:cNvSpPr/>
          <p:nvPr/>
        </p:nvSpPr>
        <p:spPr>
          <a:xfrm>
            <a:off x="465083" y="522972"/>
            <a:ext cx="7861960" cy="646331"/>
          </a:xfrm>
          <a:prstGeom prst="rect">
            <a:avLst/>
          </a:prstGeom>
        </p:spPr>
        <p:txBody>
          <a:bodyPr wrap="none">
            <a:spAutoFit/>
          </a:bodyPr>
          <a:lstStyle/>
          <a:p>
            <a:r>
              <a:rPr lang="en-US" sz="3600" b="1" dirty="0"/>
              <a:t>Research Data Threat Actors, cont.</a:t>
            </a:r>
          </a:p>
        </p:txBody>
      </p:sp>
      <p:sp>
        <p:nvSpPr>
          <p:cNvPr id="4" name="TextBox 3">
            <a:extLst>
              <a:ext uri="{FF2B5EF4-FFF2-40B4-BE49-F238E27FC236}">
                <a16:creationId xmlns:a16="http://schemas.microsoft.com/office/drawing/2014/main" id="{ED1B955F-1BC0-7047-8B9D-20F396F92615}"/>
              </a:ext>
            </a:extLst>
          </p:cNvPr>
          <p:cNvSpPr txBox="1"/>
          <p:nvPr/>
        </p:nvSpPr>
        <p:spPr>
          <a:xfrm>
            <a:off x="533400" y="3379103"/>
            <a:ext cx="8077200" cy="2492990"/>
          </a:xfrm>
          <a:prstGeom prst="rect">
            <a:avLst/>
          </a:prstGeom>
          <a:noFill/>
        </p:spPr>
        <p:txBody>
          <a:bodyPr wrap="square" rtlCol="0">
            <a:spAutoFit/>
          </a:bodyPr>
          <a:lstStyle/>
          <a:p>
            <a:pPr marL="285750" indent="-285750">
              <a:buFont typeface="Arial" panose="020B0604020202020204" pitchFamily="34" charset="0"/>
              <a:buChar char="•"/>
            </a:pPr>
            <a:r>
              <a:rPr lang="en-US" sz="2400" dirty="0"/>
              <a:t>Outsiders</a:t>
            </a:r>
          </a:p>
          <a:p>
            <a:pPr marL="742950" lvl="1" indent="-285750">
              <a:buFont typeface="Arial" panose="020B0604020202020204" pitchFamily="34" charset="0"/>
              <a:buChar char="•"/>
            </a:pPr>
            <a:r>
              <a:rPr lang="en-US" dirty="0"/>
              <a:t>Any person or organization external to the University attempting unauthorized access to controlled data</a:t>
            </a:r>
          </a:p>
          <a:p>
            <a:pPr marL="1200150" lvl="2" indent="-285750">
              <a:buFont typeface="Arial" panose="020B0604020202020204" pitchFamily="34" charset="0"/>
              <a:buChar char="•"/>
            </a:pPr>
            <a:r>
              <a:rPr lang="en-US" dirty="0"/>
              <a:t>Motivated by financial gain, patriotism (nation state), activism, curiosity, etc.</a:t>
            </a:r>
          </a:p>
          <a:p>
            <a:pPr marL="285750" indent="-285750">
              <a:buFont typeface="Arial" panose="020B0604020202020204" pitchFamily="34" charset="0"/>
              <a:buChar char="•"/>
            </a:pPr>
            <a:r>
              <a:rPr lang="en-US" sz="2400" dirty="0"/>
              <a:t>Methods</a:t>
            </a:r>
          </a:p>
          <a:p>
            <a:pPr marL="742950" lvl="1" indent="-285750">
              <a:buFont typeface="Arial" panose="020B0604020202020204" pitchFamily="34" charset="0"/>
              <a:buChar char="•"/>
            </a:pPr>
            <a:r>
              <a:rPr lang="en-US" dirty="0"/>
              <a:t>Phishing, social engineering, identity theft, DDoS, hacking, taking advantage of administrative good practice failures, etc.</a:t>
            </a:r>
          </a:p>
        </p:txBody>
      </p:sp>
      <p:pic>
        <p:nvPicPr>
          <p:cNvPr id="5" name="Picture 4">
            <a:extLst>
              <a:ext uri="{FF2B5EF4-FFF2-40B4-BE49-F238E27FC236}">
                <a16:creationId xmlns:a16="http://schemas.microsoft.com/office/drawing/2014/main" id="{2D784D16-FB33-4A4F-AC02-88127B6DF497}"/>
              </a:ext>
            </a:extLst>
          </p:cNvPr>
          <p:cNvPicPr>
            <a:picLocks noChangeAspect="1"/>
          </p:cNvPicPr>
          <p:nvPr/>
        </p:nvPicPr>
        <p:blipFill>
          <a:blip r:embed="rId2"/>
          <a:stretch>
            <a:fillRect/>
          </a:stretch>
        </p:blipFill>
        <p:spPr>
          <a:xfrm>
            <a:off x="533400" y="1055003"/>
            <a:ext cx="3505200" cy="2324100"/>
          </a:xfrm>
          <a:prstGeom prst="rect">
            <a:avLst/>
          </a:prstGeom>
        </p:spPr>
      </p:pic>
    </p:spTree>
    <p:extLst>
      <p:ext uri="{BB962C8B-B14F-4D97-AF65-F5344CB8AC3E}">
        <p14:creationId xmlns:p14="http://schemas.microsoft.com/office/powerpoint/2010/main" val="349193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a:extLst>
              <a:ext uri="{FF2B5EF4-FFF2-40B4-BE49-F238E27FC236}">
                <a16:creationId xmlns:a16="http://schemas.microsoft.com/office/drawing/2014/main" id="{A1CE07FF-41F2-9B4F-88AC-10F1DDB568C6}"/>
              </a:ext>
            </a:extLst>
          </p:cNvPr>
          <p:cNvSpPr/>
          <p:nvPr/>
        </p:nvSpPr>
        <p:spPr>
          <a:xfrm>
            <a:off x="465083" y="522972"/>
            <a:ext cx="7861960" cy="646331"/>
          </a:xfrm>
          <a:prstGeom prst="rect">
            <a:avLst/>
          </a:prstGeom>
        </p:spPr>
        <p:txBody>
          <a:bodyPr wrap="none">
            <a:spAutoFit/>
          </a:bodyPr>
          <a:lstStyle/>
          <a:p>
            <a:r>
              <a:rPr lang="en-US" sz="3600" b="1" dirty="0"/>
              <a:t>Research Data Threat Actors, cont.</a:t>
            </a:r>
          </a:p>
        </p:txBody>
      </p:sp>
      <p:sp>
        <p:nvSpPr>
          <p:cNvPr id="4" name="TextBox 3">
            <a:extLst>
              <a:ext uri="{FF2B5EF4-FFF2-40B4-BE49-F238E27FC236}">
                <a16:creationId xmlns:a16="http://schemas.microsoft.com/office/drawing/2014/main" id="{ED1B955F-1BC0-7047-8B9D-20F396F92615}"/>
              </a:ext>
            </a:extLst>
          </p:cNvPr>
          <p:cNvSpPr txBox="1"/>
          <p:nvPr/>
        </p:nvSpPr>
        <p:spPr>
          <a:xfrm>
            <a:off x="465083" y="4048119"/>
            <a:ext cx="8077200" cy="1661993"/>
          </a:xfrm>
          <a:prstGeom prst="rect">
            <a:avLst/>
          </a:prstGeom>
          <a:noFill/>
        </p:spPr>
        <p:txBody>
          <a:bodyPr wrap="square" rtlCol="0">
            <a:spAutoFit/>
          </a:bodyPr>
          <a:lstStyle/>
          <a:p>
            <a:pPr marL="285750" indent="-285750">
              <a:buFont typeface="Arial" panose="020B0604020202020204" pitchFamily="34" charset="0"/>
              <a:buChar char="•"/>
            </a:pPr>
            <a:r>
              <a:rPr lang="en-US" sz="2400" dirty="0"/>
              <a:t>Entropy – everything fails at some point</a:t>
            </a:r>
          </a:p>
          <a:p>
            <a:pPr marL="742950" lvl="1" indent="-285750">
              <a:buFont typeface="Arial" panose="020B0604020202020204" pitchFamily="34" charset="0"/>
              <a:buChar char="•"/>
            </a:pPr>
            <a:r>
              <a:rPr lang="en-US" dirty="0"/>
              <a:t>Fire, Flood, Electrical Failure, etc.</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Method – Entropy is the method, and the method is entropy</a:t>
            </a:r>
          </a:p>
          <a:p>
            <a:endParaRPr lang="en-US" sz="2400" dirty="0"/>
          </a:p>
        </p:txBody>
      </p:sp>
      <p:pic>
        <p:nvPicPr>
          <p:cNvPr id="5" name="Picture 4">
            <a:extLst>
              <a:ext uri="{FF2B5EF4-FFF2-40B4-BE49-F238E27FC236}">
                <a16:creationId xmlns:a16="http://schemas.microsoft.com/office/drawing/2014/main" id="{89696509-D29C-0D44-837E-CC210A95F434}"/>
              </a:ext>
            </a:extLst>
          </p:cNvPr>
          <p:cNvPicPr>
            <a:picLocks noChangeAspect="1"/>
          </p:cNvPicPr>
          <p:nvPr/>
        </p:nvPicPr>
        <p:blipFill>
          <a:blip r:embed="rId2"/>
          <a:stretch>
            <a:fillRect/>
          </a:stretch>
        </p:blipFill>
        <p:spPr>
          <a:xfrm>
            <a:off x="465083" y="1347684"/>
            <a:ext cx="3492500" cy="2324100"/>
          </a:xfrm>
          <a:prstGeom prst="rect">
            <a:avLst/>
          </a:prstGeom>
        </p:spPr>
      </p:pic>
      <p:pic>
        <p:nvPicPr>
          <p:cNvPr id="6" name="Picture 5">
            <a:extLst>
              <a:ext uri="{FF2B5EF4-FFF2-40B4-BE49-F238E27FC236}">
                <a16:creationId xmlns:a16="http://schemas.microsoft.com/office/drawing/2014/main" id="{9319727A-8FD9-284D-9BC9-25BC7A33109C}"/>
              </a:ext>
            </a:extLst>
          </p:cNvPr>
          <p:cNvPicPr>
            <a:picLocks noChangeAspect="1"/>
          </p:cNvPicPr>
          <p:nvPr/>
        </p:nvPicPr>
        <p:blipFill>
          <a:blip r:embed="rId3"/>
          <a:stretch>
            <a:fillRect/>
          </a:stretch>
        </p:blipFill>
        <p:spPr>
          <a:xfrm>
            <a:off x="3968093" y="1362136"/>
            <a:ext cx="4124371" cy="2309648"/>
          </a:xfrm>
          <a:prstGeom prst="rect">
            <a:avLst/>
          </a:prstGeom>
        </p:spPr>
      </p:pic>
    </p:spTree>
    <p:extLst>
      <p:ext uri="{BB962C8B-B14F-4D97-AF65-F5344CB8AC3E}">
        <p14:creationId xmlns:p14="http://schemas.microsoft.com/office/powerpoint/2010/main" val="318245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179911-C5F7-9142-9DFA-EA30FCDD862A}"/>
              </a:ext>
            </a:extLst>
          </p:cNvPr>
          <p:cNvSpPr/>
          <p:nvPr/>
        </p:nvSpPr>
        <p:spPr>
          <a:xfrm>
            <a:off x="457200" y="533400"/>
            <a:ext cx="8077200" cy="1200329"/>
          </a:xfrm>
          <a:prstGeom prst="rect">
            <a:avLst/>
          </a:prstGeom>
        </p:spPr>
        <p:txBody>
          <a:bodyPr wrap="square">
            <a:spAutoFit/>
          </a:bodyPr>
          <a:lstStyle/>
          <a:p>
            <a:r>
              <a:rPr lang="en-US" sz="3600" b="1" dirty="0"/>
              <a:t>The Alphabet Soup of Cyber Security Compliance  </a:t>
            </a:r>
          </a:p>
        </p:txBody>
      </p:sp>
      <p:sp>
        <p:nvSpPr>
          <p:cNvPr id="3" name="TextBox 2">
            <a:extLst>
              <a:ext uri="{FF2B5EF4-FFF2-40B4-BE49-F238E27FC236}">
                <a16:creationId xmlns:a16="http://schemas.microsoft.com/office/drawing/2014/main" id="{66AD9FB0-22C8-1344-865D-E5E883EACAF4}"/>
              </a:ext>
            </a:extLst>
          </p:cNvPr>
          <p:cNvSpPr txBox="1"/>
          <p:nvPr/>
        </p:nvSpPr>
        <p:spPr>
          <a:xfrm>
            <a:off x="609600" y="1981200"/>
            <a:ext cx="81534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Where do compliance requirements come from?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Common Compliance Standards Required on Campus</a:t>
            </a:r>
          </a:p>
          <a:p>
            <a:pPr marL="742950" lvl="1" indent="-285750">
              <a:buFont typeface="Arial" panose="020B0604020202020204" pitchFamily="34" charset="0"/>
              <a:buChar char="•"/>
            </a:pPr>
            <a:r>
              <a:rPr lang="en-US" sz="2400" dirty="0"/>
              <a:t>FERPA, HIPPA, &amp; CUI</a:t>
            </a:r>
          </a:p>
          <a:p>
            <a:pPr marL="742950" lvl="1" indent="-285750">
              <a:buFont typeface="Arial" panose="020B0604020202020204" pitchFamily="34" charset="0"/>
              <a:buChar char="•"/>
            </a:pPr>
            <a:r>
              <a:rPr lang="en-US" sz="2400" dirty="0"/>
              <a:t>Where do Export Controls fit?</a:t>
            </a:r>
          </a:p>
        </p:txBody>
      </p:sp>
    </p:spTree>
    <p:extLst>
      <p:ext uri="{BB962C8B-B14F-4D97-AF65-F5344CB8AC3E}">
        <p14:creationId xmlns:p14="http://schemas.microsoft.com/office/powerpoint/2010/main" val="83161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179911-C5F7-9142-9DFA-EA30FCDD862A}"/>
              </a:ext>
            </a:extLst>
          </p:cNvPr>
          <p:cNvSpPr/>
          <p:nvPr/>
        </p:nvSpPr>
        <p:spPr>
          <a:xfrm>
            <a:off x="304800" y="246191"/>
            <a:ext cx="8153401" cy="646331"/>
          </a:xfrm>
          <a:prstGeom prst="rect">
            <a:avLst/>
          </a:prstGeom>
        </p:spPr>
        <p:txBody>
          <a:bodyPr wrap="square">
            <a:spAutoFit/>
          </a:bodyPr>
          <a:lstStyle/>
          <a:p>
            <a:r>
              <a:rPr lang="en-US" sz="3600" b="1" dirty="0">
                <a:latin typeface="+mj-lt"/>
              </a:rPr>
              <a:t>Compliance Requirement Sources  </a:t>
            </a:r>
          </a:p>
        </p:txBody>
      </p:sp>
      <p:sp>
        <p:nvSpPr>
          <p:cNvPr id="3" name="TextBox 2">
            <a:extLst>
              <a:ext uri="{FF2B5EF4-FFF2-40B4-BE49-F238E27FC236}">
                <a16:creationId xmlns:a16="http://schemas.microsoft.com/office/drawing/2014/main" id="{66AD9FB0-22C8-1344-865D-E5E883EACAF4}"/>
              </a:ext>
            </a:extLst>
          </p:cNvPr>
          <p:cNvSpPr txBox="1"/>
          <p:nvPr/>
        </p:nvSpPr>
        <p:spPr>
          <a:xfrm>
            <a:off x="495300" y="1524000"/>
            <a:ext cx="8153400" cy="2954655"/>
          </a:xfrm>
          <a:prstGeom prst="rect">
            <a:avLst/>
          </a:prstGeom>
          <a:noFill/>
        </p:spPr>
        <p:txBody>
          <a:bodyPr wrap="square" rtlCol="0">
            <a:spAutoFit/>
          </a:bodyPr>
          <a:lstStyle/>
          <a:p>
            <a:pPr marL="285750" indent="-285750">
              <a:buFont typeface="Arial" panose="020B0604020202020204" pitchFamily="34" charset="0"/>
              <a:buChar char="•"/>
            </a:pPr>
            <a:r>
              <a:rPr lang="en-US" sz="2400" dirty="0"/>
              <a:t>Federal</a:t>
            </a:r>
          </a:p>
          <a:p>
            <a:pPr marL="742950" lvl="1" indent="-285750">
              <a:buFont typeface="Arial" panose="020B0604020202020204" pitchFamily="34" charset="0"/>
              <a:buChar char="•"/>
            </a:pPr>
            <a:r>
              <a:rPr lang="en-US" dirty="0"/>
              <a:t>FERPA, HIPAA, Controlled Unclassified Information (CUI)</a:t>
            </a:r>
          </a:p>
          <a:p>
            <a:pPr marL="285750" indent="-285750">
              <a:buFont typeface="Arial" panose="020B0604020202020204" pitchFamily="34" charset="0"/>
              <a:buChar char="•"/>
            </a:pPr>
            <a:r>
              <a:rPr lang="en-US" sz="2400" dirty="0"/>
              <a:t>State</a:t>
            </a:r>
          </a:p>
          <a:p>
            <a:pPr marL="742950" lvl="1" indent="-285750">
              <a:buFont typeface="Arial" panose="020B0604020202020204" pitchFamily="34" charset="0"/>
              <a:buChar char="•"/>
            </a:pPr>
            <a:r>
              <a:rPr lang="en-US" dirty="0"/>
              <a:t>Colorado Student Data Transparency and Security Act</a:t>
            </a:r>
          </a:p>
          <a:p>
            <a:pPr marL="285750" indent="-285750">
              <a:buFont typeface="Arial" panose="020B0604020202020204" pitchFamily="34" charset="0"/>
              <a:buChar char="•"/>
            </a:pPr>
            <a:r>
              <a:rPr lang="en-US" sz="2400" dirty="0"/>
              <a:t>Local</a:t>
            </a:r>
          </a:p>
          <a:p>
            <a:pPr marL="742950" lvl="1" indent="-285750">
              <a:buFont typeface="Arial" panose="020B0604020202020204" pitchFamily="34" charset="0"/>
              <a:buChar char="•"/>
            </a:pPr>
            <a:r>
              <a:rPr lang="en-US" dirty="0"/>
              <a:t>CU Data Classifications (</a:t>
            </a:r>
            <a:r>
              <a:rPr lang="en-US" dirty="0">
                <a:hlinkClick r:id="rId2"/>
              </a:rPr>
              <a:t>https://www.cu.edu/ois/data-classifications-impact</a:t>
            </a:r>
            <a:r>
              <a:rPr lang="en-US" dirty="0"/>
              <a:t>)</a:t>
            </a:r>
          </a:p>
          <a:p>
            <a:pPr marL="285750" indent="-285750">
              <a:buFont typeface="Arial" panose="020B0604020202020204" pitchFamily="34" charset="0"/>
              <a:buChar char="•"/>
            </a:pPr>
            <a:r>
              <a:rPr lang="en-US" sz="2400" dirty="0"/>
              <a:t>Contractual</a:t>
            </a:r>
          </a:p>
          <a:p>
            <a:pPr marL="742950" lvl="1" indent="-285750">
              <a:buFont typeface="Arial" panose="020B0604020202020204" pitchFamily="34" charset="0"/>
              <a:buChar char="•"/>
            </a:pPr>
            <a:r>
              <a:rPr lang="en-US" dirty="0"/>
              <a:t>Private and public award contract clauses </a:t>
            </a:r>
          </a:p>
        </p:txBody>
      </p:sp>
    </p:spTree>
    <p:extLst>
      <p:ext uri="{BB962C8B-B14F-4D97-AF65-F5344CB8AC3E}">
        <p14:creationId xmlns:p14="http://schemas.microsoft.com/office/powerpoint/2010/main" val="171157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179911-C5F7-9142-9DFA-EA30FCDD862A}"/>
              </a:ext>
            </a:extLst>
          </p:cNvPr>
          <p:cNvSpPr/>
          <p:nvPr/>
        </p:nvSpPr>
        <p:spPr>
          <a:xfrm>
            <a:off x="457200" y="533400"/>
            <a:ext cx="7904729" cy="646331"/>
          </a:xfrm>
          <a:prstGeom prst="rect">
            <a:avLst/>
          </a:prstGeom>
        </p:spPr>
        <p:txBody>
          <a:bodyPr wrap="none">
            <a:spAutoFit/>
          </a:bodyPr>
          <a:lstStyle/>
          <a:p>
            <a:pPr algn="ctr"/>
            <a:r>
              <a:rPr lang="en-US" sz="3600" b="1" dirty="0">
                <a:latin typeface="+mj-lt"/>
              </a:rPr>
              <a:t>Federal Research Data Compliance</a:t>
            </a:r>
          </a:p>
        </p:txBody>
      </p:sp>
      <p:sp>
        <p:nvSpPr>
          <p:cNvPr id="3" name="TextBox 2">
            <a:extLst>
              <a:ext uri="{FF2B5EF4-FFF2-40B4-BE49-F238E27FC236}">
                <a16:creationId xmlns:a16="http://schemas.microsoft.com/office/drawing/2014/main" id="{66AD9FB0-22C8-1344-865D-E5E883EACAF4}"/>
              </a:ext>
            </a:extLst>
          </p:cNvPr>
          <p:cNvSpPr txBox="1"/>
          <p:nvPr/>
        </p:nvSpPr>
        <p:spPr>
          <a:xfrm>
            <a:off x="533400" y="1066800"/>
            <a:ext cx="8153400" cy="3970318"/>
          </a:xfrm>
          <a:prstGeom prst="rect">
            <a:avLst/>
          </a:prstGeom>
          <a:noFill/>
        </p:spPr>
        <p:txBody>
          <a:bodyPr wrap="square" rtlCol="0">
            <a:spAutoFit/>
          </a:bodyPr>
          <a:lstStyle/>
          <a:p>
            <a:pPr marL="285750" indent="-285750">
              <a:buFont typeface="Arial" panose="020B0604020202020204" pitchFamily="34" charset="0"/>
              <a:buChar char="•"/>
            </a:pPr>
            <a:r>
              <a:rPr lang="en-US" sz="2400" dirty="0"/>
              <a:t>FERPA</a:t>
            </a:r>
          </a:p>
          <a:p>
            <a:pPr marL="742950" lvl="1" indent="-285750">
              <a:buFont typeface="Arial" panose="020B0604020202020204" pitchFamily="34" charset="0"/>
              <a:buChar char="•"/>
            </a:pPr>
            <a:r>
              <a:rPr lang="en-US" dirty="0"/>
              <a:t>Federal Educational Rights &amp; Privacy Act</a:t>
            </a:r>
          </a:p>
          <a:p>
            <a:pPr marL="742950" lvl="1" indent="-285750">
              <a:buFont typeface="Arial" panose="020B0604020202020204" pitchFamily="34" charset="0"/>
              <a:buChar char="•"/>
            </a:pPr>
            <a:r>
              <a:rPr lang="en-US" dirty="0"/>
              <a:t>Protects privacy of student educational records</a:t>
            </a:r>
          </a:p>
          <a:p>
            <a:pPr marL="742950" lvl="1" indent="-285750">
              <a:buFont typeface="Arial" panose="020B0604020202020204" pitchFamily="34" charset="0"/>
              <a:buChar char="•"/>
            </a:pPr>
            <a:r>
              <a:rPr lang="en-US" dirty="0"/>
              <a:t>Reference: </a:t>
            </a:r>
            <a:r>
              <a:rPr lang="en-US" dirty="0">
                <a:hlinkClick r:id="rId2"/>
              </a:rPr>
              <a:t>https://www.colorado.edu/registrar/students/records/ferpa</a:t>
            </a:r>
            <a:endParaRPr lang="en-US" dirty="0"/>
          </a:p>
          <a:p>
            <a:pPr marL="285750" indent="-285750">
              <a:buFont typeface="Arial" panose="020B0604020202020204" pitchFamily="34" charset="0"/>
              <a:buChar char="•"/>
            </a:pPr>
            <a:r>
              <a:rPr lang="en-US" sz="2400" dirty="0"/>
              <a:t>HIPAA</a:t>
            </a:r>
          </a:p>
          <a:p>
            <a:pPr marL="742950" lvl="1" indent="-285750">
              <a:buFont typeface="Arial" panose="020B0604020202020204" pitchFamily="34" charset="0"/>
              <a:buChar char="•"/>
            </a:pPr>
            <a:r>
              <a:rPr lang="en-US" dirty="0"/>
              <a:t>Health Insurance Portability &amp; Accountability Act</a:t>
            </a:r>
          </a:p>
          <a:p>
            <a:pPr marL="742950" lvl="1" indent="-285750">
              <a:buFont typeface="Arial" panose="020B0604020202020204" pitchFamily="34" charset="0"/>
              <a:buChar char="•"/>
            </a:pPr>
            <a:r>
              <a:rPr lang="en-US" dirty="0"/>
              <a:t>Protects the privacy and security of individually identifiable health information.</a:t>
            </a:r>
          </a:p>
          <a:p>
            <a:pPr marL="285750" indent="-285750">
              <a:buFont typeface="Arial" panose="020B0604020202020204" pitchFamily="34" charset="0"/>
              <a:buChar char="•"/>
            </a:pPr>
            <a:r>
              <a:rPr lang="en-US" sz="2400" dirty="0"/>
              <a:t>CUI </a:t>
            </a:r>
          </a:p>
          <a:p>
            <a:pPr marL="742950" lvl="1" indent="-285750">
              <a:buFont typeface="Arial" panose="020B0604020202020204" pitchFamily="34" charset="0"/>
              <a:buChar char="•"/>
            </a:pPr>
            <a:r>
              <a:rPr lang="en-US" dirty="0"/>
              <a:t>Controlled Unclassified Information</a:t>
            </a:r>
          </a:p>
          <a:p>
            <a:pPr marL="742950" lvl="1" indent="-285750">
              <a:buFont typeface="Arial" panose="020B0604020202020204" pitchFamily="34" charset="0"/>
              <a:buChar char="•"/>
            </a:pPr>
            <a:r>
              <a:rPr lang="en-US" dirty="0"/>
              <a:t>Standardizes the way the Executive branch handles unclassified information requiring safeguarding or dissemination controls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751650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18212"/>
            <a:ext cx="8686800" cy="646331"/>
          </a:xfrm>
          <a:prstGeom prst="rect">
            <a:avLst/>
          </a:prstGeom>
          <a:noFill/>
        </p:spPr>
        <p:txBody>
          <a:bodyPr wrap="square" rtlCol="0">
            <a:spAutoFit/>
          </a:bodyPr>
          <a:lstStyle/>
          <a:p>
            <a:r>
              <a:rPr lang="en-US" sz="3600" b="1" dirty="0">
                <a:latin typeface="+mj-lt"/>
                <a:cs typeface="Arial" pitchFamily="34" charset="0"/>
              </a:rPr>
              <a:t>What is CUI?</a:t>
            </a:r>
          </a:p>
        </p:txBody>
      </p:sp>
      <p:sp>
        <p:nvSpPr>
          <p:cNvPr id="2" name="TextBox 1">
            <a:extLst>
              <a:ext uri="{FF2B5EF4-FFF2-40B4-BE49-F238E27FC236}">
                <a16:creationId xmlns:a16="http://schemas.microsoft.com/office/drawing/2014/main" id="{F2402DE4-ACC0-C54A-A5E7-188EEA953A97}"/>
              </a:ext>
            </a:extLst>
          </p:cNvPr>
          <p:cNvSpPr txBox="1"/>
          <p:nvPr/>
        </p:nvSpPr>
        <p:spPr>
          <a:xfrm>
            <a:off x="609600" y="838200"/>
            <a:ext cx="7848600" cy="5447645"/>
          </a:xfrm>
          <a:prstGeom prst="rect">
            <a:avLst/>
          </a:prstGeom>
          <a:noFill/>
        </p:spPr>
        <p:txBody>
          <a:bodyPr wrap="square" rtlCol="0">
            <a:spAutoFit/>
          </a:bodyPr>
          <a:lstStyle/>
          <a:p>
            <a:pPr marL="285750" indent="-285750">
              <a:buFont typeface="Arial" panose="020B0604020202020204" pitchFamily="34" charset="0"/>
              <a:buChar char="•"/>
            </a:pPr>
            <a:r>
              <a:rPr lang="en-US" dirty="0"/>
              <a:t>Controlled Unclassified Information (CUI)</a:t>
            </a:r>
          </a:p>
          <a:p>
            <a:pPr marL="742950" lvl="1" indent="-285750">
              <a:buFont typeface="Arial" panose="020B0604020202020204" pitchFamily="34" charset="0"/>
              <a:buChar char="•"/>
            </a:pPr>
            <a:r>
              <a:rPr lang="en-US" sz="1400" i="1" dirty="0">
                <a:solidFill>
                  <a:schemeClr val="tx1">
                    <a:lumMod val="65000"/>
                    <a:lumOff val="35000"/>
                  </a:schemeClr>
                </a:solidFill>
              </a:rPr>
              <a:t>“Established by Executive Order 13556, the Controlled Unclassified Information (CUI) program standardizes the way the Executive branch handles unclassified information that requires safeguarding or dissemination controls pursuant to and consistent with law, regulations, and Government-wide policies.” – National Archive CUI website</a:t>
            </a:r>
          </a:p>
          <a:p>
            <a:pPr marL="1200150" lvl="2" indent="-285750">
              <a:buFont typeface="Arial" panose="020B0604020202020204" pitchFamily="34" charset="0"/>
              <a:buChar char="•"/>
            </a:pPr>
            <a:r>
              <a:rPr lang="en-US" sz="1400" i="1" dirty="0">
                <a:solidFill>
                  <a:schemeClr val="tx1">
                    <a:lumMod val="65000"/>
                    <a:lumOff val="35000"/>
                  </a:schemeClr>
                </a:solidFill>
              </a:rPr>
              <a:t>Covered Defense Information (CDI) – Dept. of Defense version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a:t>Program managed by National Archive - </a:t>
            </a:r>
            <a:r>
              <a:rPr lang="en-US" sz="1600" dirty="0">
                <a:hlinkClick r:id="rId2"/>
              </a:rPr>
              <a:t>https://www.archives.gov/cui</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Examples of CUI include: Defense, Critical Infrastructure, Export Control, Financial, Intelligence, Law Enforcement, Legal, Patent, Privacy, Proprietary Info, Tax, Transportation (</a:t>
            </a:r>
            <a:r>
              <a:rPr lang="en-US" sz="1600" dirty="0">
                <a:hlinkClick r:id="rId3"/>
              </a:rPr>
              <a:t>https://www.archives.gov/cui/registry/category-list</a:t>
            </a:r>
            <a:r>
              <a:rPr lang="en-US" sz="1600" dirty="0"/>
              <a:t>)</a:t>
            </a:r>
          </a:p>
          <a:p>
            <a:pPr marL="742950" lvl="1" indent="-285750">
              <a:buFont typeface="Arial" panose="020B0604020202020204" pitchFamily="34" charset="0"/>
              <a:buChar char="•"/>
            </a:pPr>
            <a:r>
              <a:rPr lang="en-US" sz="1600" dirty="0"/>
              <a:t>CU Research touches many of these – should be identified by agency</a:t>
            </a:r>
          </a:p>
          <a:p>
            <a:pPr marL="742950" lvl="1" indent="-285750">
              <a:buFont typeface="Arial" panose="020B0604020202020204" pitchFamily="34" charset="0"/>
              <a:buChar char="•"/>
            </a:pPr>
            <a:r>
              <a:rPr lang="en-US" sz="1600" dirty="0"/>
              <a:t>All restricted research is CUI, not all CUI is restricted research</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Data protection (IT) controls prescribed by National Institute of Standards and Technology (NIST) Special Publication 800-171r1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CUI program requirements are called out in contract language </a:t>
            </a:r>
          </a:p>
          <a:p>
            <a:pPr marL="742950" lvl="1" indent="-285750">
              <a:buFont typeface="Arial" panose="020B0604020202020204" pitchFamily="34" charset="0"/>
              <a:buChar char="•"/>
            </a:pPr>
            <a:r>
              <a:rPr lang="en-US" sz="1600" dirty="0"/>
              <a:t>Sometimes when not applicable – mandatory flow down</a:t>
            </a:r>
          </a:p>
          <a:p>
            <a:pPr marL="742950" lvl="1" indent="-285750">
              <a:buFont typeface="Arial" panose="020B0604020202020204" pitchFamily="34" charset="0"/>
              <a:buChar char="•"/>
            </a:pPr>
            <a:r>
              <a:rPr lang="en-US" sz="1600" dirty="0"/>
              <a:t>FAR, DFAR, NIST, Cybersecurity, IT Security, etc.</a:t>
            </a:r>
          </a:p>
          <a:p>
            <a:endParaRPr lang="en-US" dirty="0"/>
          </a:p>
        </p:txBody>
      </p:sp>
    </p:spTree>
    <p:extLst>
      <p:ext uri="{BB962C8B-B14F-4D97-AF65-F5344CB8AC3E}">
        <p14:creationId xmlns:p14="http://schemas.microsoft.com/office/powerpoint/2010/main" val="1053243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179911-C5F7-9142-9DFA-EA30FCDD862A}"/>
              </a:ext>
            </a:extLst>
          </p:cNvPr>
          <p:cNvSpPr/>
          <p:nvPr/>
        </p:nvSpPr>
        <p:spPr>
          <a:xfrm>
            <a:off x="457200" y="533400"/>
            <a:ext cx="6596679" cy="646331"/>
          </a:xfrm>
          <a:prstGeom prst="rect">
            <a:avLst/>
          </a:prstGeom>
        </p:spPr>
        <p:txBody>
          <a:bodyPr wrap="none">
            <a:spAutoFit/>
          </a:bodyPr>
          <a:lstStyle/>
          <a:p>
            <a:pPr algn="ctr"/>
            <a:r>
              <a:rPr lang="en-US" sz="3600" b="1" dirty="0">
                <a:latin typeface="+mj-lt"/>
              </a:rPr>
              <a:t>What about Export Controls?</a:t>
            </a:r>
          </a:p>
        </p:txBody>
      </p:sp>
      <p:sp>
        <p:nvSpPr>
          <p:cNvPr id="3" name="TextBox 2">
            <a:extLst>
              <a:ext uri="{FF2B5EF4-FFF2-40B4-BE49-F238E27FC236}">
                <a16:creationId xmlns:a16="http://schemas.microsoft.com/office/drawing/2014/main" id="{66AD9FB0-22C8-1344-865D-E5E883EACAF4}"/>
              </a:ext>
            </a:extLst>
          </p:cNvPr>
          <p:cNvSpPr txBox="1"/>
          <p:nvPr/>
        </p:nvSpPr>
        <p:spPr>
          <a:xfrm>
            <a:off x="533400" y="1066800"/>
            <a:ext cx="8153400" cy="4062651"/>
          </a:xfrm>
          <a:prstGeom prst="rect">
            <a:avLst/>
          </a:prstGeom>
          <a:noFill/>
        </p:spPr>
        <p:txBody>
          <a:bodyPr wrap="square" rtlCol="0">
            <a:spAutoFit/>
          </a:bodyPr>
          <a:lstStyle/>
          <a:p>
            <a:r>
              <a:rPr lang="en-US" dirty="0"/>
              <a:t>Export Controls fall under the CUI program.  “Export Controls” refers to US federal regulations that restrict the release of certain </a:t>
            </a:r>
            <a:r>
              <a:rPr lang="en-US" b="1" dirty="0"/>
              <a:t>technology</a:t>
            </a:r>
            <a:r>
              <a:rPr lang="en-US" dirty="0"/>
              <a:t>, </a:t>
            </a:r>
            <a:r>
              <a:rPr lang="en-US" b="1" dirty="0"/>
              <a:t>hardware</a:t>
            </a:r>
            <a:r>
              <a:rPr lang="en-US" dirty="0"/>
              <a:t>, </a:t>
            </a:r>
            <a:r>
              <a:rPr lang="en-US" b="1" dirty="0"/>
              <a:t>software</a:t>
            </a:r>
            <a:r>
              <a:rPr lang="en-US" dirty="0"/>
              <a:t>, and </a:t>
            </a:r>
            <a:r>
              <a:rPr lang="en-US" b="1" dirty="0"/>
              <a:t>services</a:t>
            </a:r>
            <a:r>
              <a:rPr lang="en-US" dirty="0"/>
              <a:t> to foreign nationals and foreign entities</a:t>
            </a:r>
          </a:p>
          <a:p>
            <a:endParaRPr lang="en-US" dirty="0"/>
          </a:p>
          <a:p>
            <a:r>
              <a:rPr lang="en-US" dirty="0"/>
              <a:t>Purpose:</a:t>
            </a:r>
          </a:p>
          <a:p>
            <a:pPr marL="914400" lvl="1" indent="-457200">
              <a:buFont typeface="Arial" panose="020B0604020202020204" pitchFamily="34" charset="0"/>
              <a:buChar char="•"/>
            </a:pPr>
            <a:r>
              <a:rPr lang="en-US" sz="2400" dirty="0"/>
              <a:t>US national security</a:t>
            </a:r>
          </a:p>
          <a:p>
            <a:pPr marL="914400" lvl="1" indent="-457200">
              <a:buFont typeface="Arial" panose="020B0604020202020204" pitchFamily="34" charset="0"/>
              <a:buChar char="•"/>
            </a:pPr>
            <a:r>
              <a:rPr lang="en-US" sz="2400" dirty="0"/>
              <a:t>US foreign policy enforcement</a:t>
            </a:r>
          </a:p>
          <a:p>
            <a:pPr marL="1200150" lvl="2" indent="-285750">
              <a:buFont typeface="Arial" panose="020B0604020202020204" pitchFamily="34" charset="0"/>
              <a:buChar char="•"/>
            </a:pPr>
            <a:r>
              <a:rPr lang="en-US" dirty="0"/>
              <a:t>Trade sanctions, embargoes, export debarment</a:t>
            </a:r>
          </a:p>
          <a:p>
            <a:pPr marL="914400" lvl="1" indent="-457200">
              <a:buFont typeface="Arial" panose="020B0604020202020204" pitchFamily="34" charset="0"/>
              <a:buChar char="•"/>
            </a:pPr>
            <a:r>
              <a:rPr lang="en-US" sz="2400" dirty="0"/>
              <a:t>Prevention of Weapons of Mass Destruction (WMD)</a:t>
            </a:r>
          </a:p>
          <a:p>
            <a:pPr marL="1200150" lvl="2" indent="-285750">
              <a:buFont typeface="Arial" panose="020B0604020202020204" pitchFamily="34" charset="0"/>
              <a:buChar char="•"/>
            </a:pPr>
            <a:r>
              <a:rPr lang="en-US" dirty="0"/>
              <a:t>Biological, Chemical, and Nuclear proliferation</a:t>
            </a:r>
          </a:p>
          <a:p>
            <a:pPr marL="914400" lvl="1" indent="-457200">
              <a:buFont typeface="Arial" panose="020B0604020202020204" pitchFamily="34" charset="0"/>
              <a:buChar char="•"/>
            </a:pPr>
            <a:r>
              <a:rPr lang="en-US" sz="2400" dirty="0"/>
              <a:t>Economic and Intellectual Property (IP) protection</a:t>
            </a:r>
          </a:p>
          <a:p>
            <a:pPr marL="1200150" lvl="2" indent="-285750">
              <a:buFont typeface="Arial" panose="020B0604020202020204" pitchFamily="34" charset="0"/>
              <a:buChar char="•"/>
            </a:pPr>
            <a:r>
              <a:rPr lang="en-US" dirty="0"/>
              <a:t>Billions of dollars lost every year to foreign economic espionage and copyright infringement</a:t>
            </a:r>
          </a:p>
        </p:txBody>
      </p:sp>
    </p:spTree>
    <p:extLst>
      <p:ext uri="{BB962C8B-B14F-4D97-AF65-F5344CB8AC3E}">
        <p14:creationId xmlns:p14="http://schemas.microsoft.com/office/powerpoint/2010/main" val="685070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EE7BEB-3ADE-C24C-AD63-096DCBD91118}"/>
              </a:ext>
            </a:extLst>
          </p:cNvPr>
          <p:cNvSpPr/>
          <p:nvPr/>
        </p:nvSpPr>
        <p:spPr>
          <a:xfrm>
            <a:off x="412402" y="1828800"/>
            <a:ext cx="4572000" cy="3416320"/>
          </a:xfrm>
          <a:prstGeom prst="rect">
            <a:avLst/>
          </a:prstGeom>
        </p:spPr>
        <p:txBody>
          <a:bodyPr>
            <a:spAutoFit/>
          </a:bodyPr>
          <a:lstStyle/>
          <a:p>
            <a:pPr marL="285750" indent="-285750">
              <a:buFont typeface="Arial" panose="020B0604020202020204" pitchFamily="34" charset="0"/>
              <a:buChar char="•"/>
            </a:pPr>
            <a:r>
              <a:rPr lang="en-US" dirty="0"/>
              <a:t>Hardware, software, technology, and services </a:t>
            </a:r>
            <a:r>
              <a:rPr lang="en-US" b="1" dirty="0"/>
              <a:t>specifically designed and intended primarily for military end-use </a:t>
            </a:r>
            <a:r>
              <a:rPr lang="en-US" dirty="0"/>
              <a:t>are governed by the US Department of State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items are controlled under the </a:t>
            </a:r>
            <a:r>
              <a:rPr lang="en-US" b="1" dirty="0"/>
              <a:t>International Traffic in Arms Regulations (ITAR)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items are enumerated on the </a:t>
            </a:r>
            <a:r>
              <a:rPr lang="en-US" b="1" dirty="0"/>
              <a:t>United States Munitions List (USML)</a:t>
            </a:r>
          </a:p>
        </p:txBody>
      </p:sp>
      <p:pic>
        <p:nvPicPr>
          <p:cNvPr id="5" name="Picture 4">
            <a:extLst>
              <a:ext uri="{FF2B5EF4-FFF2-40B4-BE49-F238E27FC236}">
                <a16:creationId xmlns:a16="http://schemas.microsoft.com/office/drawing/2014/main" id="{E6D00D94-EF34-2040-8DA2-EEF34AC8CCCE}"/>
              </a:ext>
            </a:extLst>
          </p:cNvPr>
          <p:cNvPicPr>
            <a:picLocks noChangeAspect="1"/>
          </p:cNvPicPr>
          <p:nvPr/>
        </p:nvPicPr>
        <p:blipFill>
          <a:blip r:embed="rId2"/>
          <a:stretch>
            <a:fillRect/>
          </a:stretch>
        </p:blipFill>
        <p:spPr>
          <a:xfrm>
            <a:off x="5503399" y="380997"/>
            <a:ext cx="2714973" cy="2036230"/>
          </a:xfrm>
          <a:prstGeom prst="rect">
            <a:avLst/>
          </a:prstGeom>
          <a:ln>
            <a:solidFill>
              <a:schemeClr val="tx1"/>
            </a:solidFill>
          </a:ln>
        </p:spPr>
      </p:pic>
      <p:pic>
        <p:nvPicPr>
          <p:cNvPr id="6" name="Picture 5">
            <a:extLst>
              <a:ext uri="{FF2B5EF4-FFF2-40B4-BE49-F238E27FC236}">
                <a16:creationId xmlns:a16="http://schemas.microsoft.com/office/drawing/2014/main" id="{8AE81F1B-E76F-6E42-874C-3A869AA2FF1C}"/>
              </a:ext>
            </a:extLst>
          </p:cNvPr>
          <p:cNvPicPr>
            <a:picLocks noChangeAspect="1"/>
          </p:cNvPicPr>
          <p:nvPr/>
        </p:nvPicPr>
        <p:blipFill>
          <a:blip r:embed="rId3"/>
          <a:stretch>
            <a:fillRect/>
          </a:stretch>
        </p:blipFill>
        <p:spPr>
          <a:xfrm>
            <a:off x="4803984" y="1964266"/>
            <a:ext cx="2056902" cy="2133600"/>
          </a:xfrm>
          <a:prstGeom prst="rect">
            <a:avLst/>
          </a:prstGeom>
          <a:ln>
            <a:solidFill>
              <a:schemeClr val="tx1"/>
            </a:solidFill>
          </a:ln>
        </p:spPr>
      </p:pic>
      <p:pic>
        <p:nvPicPr>
          <p:cNvPr id="7" name="Picture 6">
            <a:extLst>
              <a:ext uri="{FF2B5EF4-FFF2-40B4-BE49-F238E27FC236}">
                <a16:creationId xmlns:a16="http://schemas.microsoft.com/office/drawing/2014/main" id="{BCAE3FD8-C3E8-5F47-A666-B6850BB666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967" y="1964266"/>
            <a:ext cx="1923068" cy="2129369"/>
          </a:xfrm>
          <a:prstGeom prst="rect">
            <a:avLst/>
          </a:prstGeom>
          <a:ln>
            <a:solidFill>
              <a:schemeClr val="tx1"/>
            </a:solidFill>
          </a:ln>
        </p:spPr>
      </p:pic>
      <p:pic>
        <p:nvPicPr>
          <p:cNvPr id="8" name="Picture 7">
            <a:extLst>
              <a:ext uri="{FF2B5EF4-FFF2-40B4-BE49-F238E27FC236}">
                <a16:creationId xmlns:a16="http://schemas.microsoft.com/office/drawing/2014/main" id="{08C8F35E-5A3A-384E-B4F3-C41C6785E65B}"/>
              </a:ext>
            </a:extLst>
          </p:cNvPr>
          <p:cNvPicPr>
            <a:picLocks noChangeAspect="1"/>
          </p:cNvPicPr>
          <p:nvPr/>
        </p:nvPicPr>
        <p:blipFill>
          <a:blip r:embed="rId5"/>
          <a:stretch>
            <a:fillRect/>
          </a:stretch>
        </p:blipFill>
        <p:spPr>
          <a:xfrm>
            <a:off x="5641686" y="4106333"/>
            <a:ext cx="2438400" cy="1587500"/>
          </a:xfrm>
          <a:prstGeom prst="rect">
            <a:avLst/>
          </a:prstGeom>
          <a:ln>
            <a:solidFill>
              <a:schemeClr val="tx1"/>
            </a:solidFill>
          </a:ln>
        </p:spPr>
      </p:pic>
      <p:sp>
        <p:nvSpPr>
          <p:cNvPr id="9" name="Rectangle 8">
            <a:extLst>
              <a:ext uri="{FF2B5EF4-FFF2-40B4-BE49-F238E27FC236}">
                <a16:creationId xmlns:a16="http://schemas.microsoft.com/office/drawing/2014/main" id="{C5AE5A0B-0EEC-9E42-AFD6-C02EF437180A}"/>
              </a:ext>
            </a:extLst>
          </p:cNvPr>
          <p:cNvSpPr/>
          <p:nvPr/>
        </p:nvSpPr>
        <p:spPr>
          <a:xfrm>
            <a:off x="412402" y="533400"/>
            <a:ext cx="4692998" cy="1200329"/>
          </a:xfrm>
          <a:prstGeom prst="rect">
            <a:avLst/>
          </a:prstGeom>
        </p:spPr>
        <p:txBody>
          <a:bodyPr wrap="square">
            <a:spAutoFit/>
          </a:bodyPr>
          <a:lstStyle/>
          <a:p>
            <a:pPr algn="ctr"/>
            <a:r>
              <a:rPr lang="en-US" sz="3600" b="1" dirty="0"/>
              <a:t>What about Export Controls cont.</a:t>
            </a:r>
          </a:p>
        </p:txBody>
      </p:sp>
    </p:spTree>
    <p:extLst>
      <p:ext uri="{BB962C8B-B14F-4D97-AF65-F5344CB8AC3E}">
        <p14:creationId xmlns:p14="http://schemas.microsoft.com/office/powerpoint/2010/main" val="150930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179911-C5F7-9142-9DFA-EA30FCDD862A}"/>
              </a:ext>
            </a:extLst>
          </p:cNvPr>
          <p:cNvSpPr/>
          <p:nvPr/>
        </p:nvSpPr>
        <p:spPr>
          <a:xfrm>
            <a:off x="457201" y="228600"/>
            <a:ext cx="4876800" cy="1200329"/>
          </a:xfrm>
          <a:prstGeom prst="rect">
            <a:avLst/>
          </a:prstGeom>
        </p:spPr>
        <p:txBody>
          <a:bodyPr wrap="square">
            <a:spAutoFit/>
          </a:bodyPr>
          <a:lstStyle/>
          <a:p>
            <a:r>
              <a:rPr lang="en-US" sz="3600" b="1" dirty="0"/>
              <a:t>What about Export Controls cont.</a:t>
            </a:r>
          </a:p>
        </p:txBody>
      </p:sp>
      <p:sp>
        <p:nvSpPr>
          <p:cNvPr id="4" name="Rectangle 3">
            <a:extLst>
              <a:ext uri="{FF2B5EF4-FFF2-40B4-BE49-F238E27FC236}">
                <a16:creationId xmlns:a16="http://schemas.microsoft.com/office/drawing/2014/main" id="{672B9878-7680-F945-A655-18997A584131}"/>
              </a:ext>
            </a:extLst>
          </p:cNvPr>
          <p:cNvSpPr/>
          <p:nvPr/>
        </p:nvSpPr>
        <p:spPr>
          <a:xfrm>
            <a:off x="457201" y="1524000"/>
            <a:ext cx="3765251" cy="4524315"/>
          </a:xfrm>
          <a:prstGeom prst="rect">
            <a:avLst/>
          </a:prstGeom>
        </p:spPr>
        <p:txBody>
          <a:bodyPr wrap="square">
            <a:spAutoFit/>
          </a:bodyPr>
          <a:lstStyle/>
          <a:p>
            <a:pPr marL="285750" indent="-285750">
              <a:buFont typeface="Arial" panose="020B0604020202020204" pitchFamily="34" charset="0"/>
              <a:buChar char="•"/>
            </a:pPr>
            <a:r>
              <a:rPr lang="en-US" dirty="0"/>
              <a:t>Specific hardware, software, technology, and services with </a:t>
            </a:r>
            <a:r>
              <a:rPr lang="en-US" b="1" dirty="0"/>
              <a:t>primarily</a:t>
            </a:r>
            <a:r>
              <a:rPr lang="en-US" dirty="0"/>
              <a:t> </a:t>
            </a:r>
            <a:r>
              <a:rPr lang="en-US" b="1" dirty="0"/>
              <a:t>commercial but potential military end-use </a:t>
            </a:r>
            <a:r>
              <a:rPr lang="en-US" dirty="0"/>
              <a:t>are governed by the US Department of Commerce (also known and </a:t>
            </a:r>
            <a:r>
              <a:rPr lang="en-US" b="1" dirty="0"/>
              <a:t>“dual use”</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items are controlled under the </a:t>
            </a:r>
            <a:r>
              <a:rPr lang="en-US" b="1" dirty="0"/>
              <a:t>Export Administration Regulations (EAR)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items are enumerated on the </a:t>
            </a:r>
            <a:r>
              <a:rPr lang="en-US" b="1" dirty="0"/>
              <a:t>Commerce Control List (CCL)</a:t>
            </a:r>
          </a:p>
        </p:txBody>
      </p:sp>
      <p:pic>
        <p:nvPicPr>
          <p:cNvPr id="5" name="Picture 4">
            <a:extLst>
              <a:ext uri="{FF2B5EF4-FFF2-40B4-BE49-F238E27FC236}">
                <a16:creationId xmlns:a16="http://schemas.microsoft.com/office/drawing/2014/main" id="{B5BD52EB-EB0B-244E-A06D-548C3FDBB9A0}"/>
              </a:ext>
            </a:extLst>
          </p:cNvPr>
          <p:cNvPicPr>
            <a:picLocks noChangeAspect="1"/>
          </p:cNvPicPr>
          <p:nvPr/>
        </p:nvPicPr>
        <p:blipFill>
          <a:blip r:embed="rId2"/>
          <a:stretch>
            <a:fillRect/>
          </a:stretch>
        </p:blipFill>
        <p:spPr>
          <a:xfrm>
            <a:off x="5051940" y="736070"/>
            <a:ext cx="3191933" cy="1795462"/>
          </a:xfrm>
          <a:prstGeom prst="rect">
            <a:avLst/>
          </a:prstGeom>
          <a:ln>
            <a:solidFill>
              <a:schemeClr val="tx1"/>
            </a:solidFill>
          </a:ln>
        </p:spPr>
      </p:pic>
      <p:pic>
        <p:nvPicPr>
          <p:cNvPr id="6" name="Picture 5">
            <a:extLst>
              <a:ext uri="{FF2B5EF4-FFF2-40B4-BE49-F238E27FC236}">
                <a16:creationId xmlns:a16="http://schemas.microsoft.com/office/drawing/2014/main" id="{87B5AEAC-093D-8E4E-9C7D-1DCD6746196B}"/>
              </a:ext>
            </a:extLst>
          </p:cNvPr>
          <p:cNvPicPr>
            <a:picLocks noChangeAspect="1"/>
          </p:cNvPicPr>
          <p:nvPr/>
        </p:nvPicPr>
        <p:blipFill>
          <a:blip r:embed="rId3"/>
          <a:stretch>
            <a:fillRect/>
          </a:stretch>
        </p:blipFill>
        <p:spPr>
          <a:xfrm>
            <a:off x="4247700" y="2531532"/>
            <a:ext cx="2396424" cy="1583268"/>
          </a:xfrm>
          <a:prstGeom prst="rect">
            <a:avLst/>
          </a:prstGeom>
          <a:ln>
            <a:solidFill>
              <a:schemeClr val="tx1"/>
            </a:solidFill>
          </a:ln>
        </p:spPr>
      </p:pic>
      <p:pic>
        <p:nvPicPr>
          <p:cNvPr id="7" name="Picture 6">
            <a:extLst>
              <a:ext uri="{FF2B5EF4-FFF2-40B4-BE49-F238E27FC236}">
                <a16:creationId xmlns:a16="http://schemas.microsoft.com/office/drawing/2014/main" id="{273CB125-231D-2240-B152-BD59E3F72F72}"/>
              </a:ext>
            </a:extLst>
          </p:cNvPr>
          <p:cNvPicPr>
            <a:picLocks noChangeAspect="1"/>
          </p:cNvPicPr>
          <p:nvPr/>
        </p:nvPicPr>
        <p:blipFill>
          <a:blip r:embed="rId4"/>
          <a:stretch>
            <a:fillRect/>
          </a:stretch>
        </p:blipFill>
        <p:spPr>
          <a:xfrm>
            <a:off x="6644124" y="2531532"/>
            <a:ext cx="2104508" cy="1583268"/>
          </a:xfrm>
          <a:prstGeom prst="rect">
            <a:avLst/>
          </a:prstGeom>
          <a:ln>
            <a:solidFill>
              <a:schemeClr val="tx1"/>
            </a:solidFill>
          </a:ln>
        </p:spPr>
      </p:pic>
      <p:pic>
        <p:nvPicPr>
          <p:cNvPr id="8" name="Picture 7">
            <a:extLst>
              <a:ext uri="{FF2B5EF4-FFF2-40B4-BE49-F238E27FC236}">
                <a16:creationId xmlns:a16="http://schemas.microsoft.com/office/drawing/2014/main" id="{DE710AB2-3509-EA47-B93F-FD8F4B23F024}"/>
              </a:ext>
            </a:extLst>
          </p:cNvPr>
          <p:cNvPicPr>
            <a:picLocks noChangeAspect="1"/>
          </p:cNvPicPr>
          <p:nvPr/>
        </p:nvPicPr>
        <p:blipFill>
          <a:blip r:embed="rId5"/>
          <a:stretch>
            <a:fillRect/>
          </a:stretch>
        </p:blipFill>
        <p:spPr>
          <a:xfrm>
            <a:off x="5569102" y="4114800"/>
            <a:ext cx="1832880" cy="1492779"/>
          </a:xfrm>
          <a:prstGeom prst="rect">
            <a:avLst/>
          </a:prstGeom>
        </p:spPr>
      </p:pic>
    </p:spTree>
    <p:extLst>
      <p:ext uri="{BB962C8B-B14F-4D97-AF65-F5344CB8AC3E}">
        <p14:creationId xmlns:p14="http://schemas.microsoft.com/office/powerpoint/2010/main" val="1052278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179911-C5F7-9142-9DFA-EA30FCDD862A}"/>
              </a:ext>
            </a:extLst>
          </p:cNvPr>
          <p:cNvSpPr/>
          <p:nvPr/>
        </p:nvSpPr>
        <p:spPr>
          <a:xfrm>
            <a:off x="423333" y="457200"/>
            <a:ext cx="7545656" cy="646331"/>
          </a:xfrm>
          <a:prstGeom prst="rect">
            <a:avLst/>
          </a:prstGeom>
        </p:spPr>
        <p:txBody>
          <a:bodyPr wrap="none">
            <a:spAutoFit/>
          </a:bodyPr>
          <a:lstStyle/>
          <a:p>
            <a:pPr algn="ctr"/>
            <a:r>
              <a:rPr lang="en-US" sz="3600" b="1" dirty="0">
                <a:latin typeface="+mj-lt"/>
              </a:rPr>
              <a:t>What about Export Controls cont.</a:t>
            </a:r>
          </a:p>
        </p:txBody>
      </p:sp>
      <p:sp>
        <p:nvSpPr>
          <p:cNvPr id="4" name="Content Placeholder 5">
            <a:extLst>
              <a:ext uri="{FF2B5EF4-FFF2-40B4-BE49-F238E27FC236}">
                <a16:creationId xmlns:a16="http://schemas.microsoft.com/office/drawing/2014/main" id="{60F0D070-A1C6-1848-927E-653358F24B5C}"/>
              </a:ext>
            </a:extLst>
          </p:cNvPr>
          <p:cNvSpPr txBox="1">
            <a:spLocks/>
          </p:cNvSpPr>
          <p:nvPr/>
        </p:nvSpPr>
        <p:spPr>
          <a:xfrm>
            <a:off x="628650" y="1346201"/>
            <a:ext cx="7886700" cy="4518208"/>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Black"/>
                <a:ea typeface="+mn-ea"/>
                <a:cs typeface="Arial Blac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mn-lt"/>
              </a:rPr>
              <a:t>Exports of EAR99 items to an embargoed country, an end-user of concern, or in support of a prohibited end-use may require a license</a:t>
            </a:r>
          </a:p>
        </p:txBody>
      </p:sp>
      <p:pic>
        <p:nvPicPr>
          <p:cNvPr id="5" name="Picture 4">
            <a:extLst>
              <a:ext uri="{FF2B5EF4-FFF2-40B4-BE49-F238E27FC236}">
                <a16:creationId xmlns:a16="http://schemas.microsoft.com/office/drawing/2014/main" id="{2654B23B-ADE5-1949-B4B2-A56DCD7C3AF8}"/>
              </a:ext>
            </a:extLst>
          </p:cNvPr>
          <p:cNvPicPr>
            <a:picLocks noChangeAspect="1"/>
          </p:cNvPicPr>
          <p:nvPr/>
        </p:nvPicPr>
        <p:blipFill>
          <a:blip r:embed="rId2"/>
          <a:stretch>
            <a:fillRect/>
          </a:stretch>
        </p:blipFill>
        <p:spPr>
          <a:xfrm>
            <a:off x="423333" y="3048000"/>
            <a:ext cx="2158999" cy="1200043"/>
          </a:xfrm>
          <a:prstGeom prst="rect">
            <a:avLst/>
          </a:prstGeom>
          <a:ln>
            <a:solidFill>
              <a:schemeClr val="tx1"/>
            </a:solidFill>
          </a:ln>
        </p:spPr>
      </p:pic>
      <p:pic>
        <p:nvPicPr>
          <p:cNvPr id="6" name="Picture 5">
            <a:extLst>
              <a:ext uri="{FF2B5EF4-FFF2-40B4-BE49-F238E27FC236}">
                <a16:creationId xmlns:a16="http://schemas.microsoft.com/office/drawing/2014/main" id="{2682D07D-6E7D-1C4A-A2AC-48C28C1F1C3C}"/>
              </a:ext>
            </a:extLst>
          </p:cNvPr>
          <p:cNvPicPr>
            <a:picLocks noChangeAspect="1"/>
          </p:cNvPicPr>
          <p:nvPr/>
        </p:nvPicPr>
        <p:blipFill>
          <a:blip r:embed="rId3"/>
          <a:stretch>
            <a:fillRect/>
          </a:stretch>
        </p:blipFill>
        <p:spPr>
          <a:xfrm>
            <a:off x="2910418" y="3048000"/>
            <a:ext cx="1452032" cy="1168886"/>
          </a:xfrm>
          <a:prstGeom prst="rect">
            <a:avLst/>
          </a:prstGeom>
          <a:ln>
            <a:solidFill>
              <a:schemeClr val="tx1"/>
            </a:solidFill>
          </a:ln>
        </p:spPr>
      </p:pic>
      <p:pic>
        <p:nvPicPr>
          <p:cNvPr id="7" name="Picture 6">
            <a:extLst>
              <a:ext uri="{FF2B5EF4-FFF2-40B4-BE49-F238E27FC236}">
                <a16:creationId xmlns:a16="http://schemas.microsoft.com/office/drawing/2014/main" id="{61CE0019-BB18-BA42-9245-BFCD11718971}"/>
              </a:ext>
            </a:extLst>
          </p:cNvPr>
          <p:cNvPicPr>
            <a:picLocks noChangeAspect="1"/>
          </p:cNvPicPr>
          <p:nvPr/>
        </p:nvPicPr>
        <p:blipFill>
          <a:blip r:embed="rId4"/>
          <a:stretch>
            <a:fillRect/>
          </a:stretch>
        </p:blipFill>
        <p:spPr>
          <a:xfrm>
            <a:off x="4796366" y="3070525"/>
            <a:ext cx="1208149" cy="1154991"/>
          </a:xfrm>
          <a:prstGeom prst="rect">
            <a:avLst/>
          </a:prstGeom>
          <a:ln>
            <a:solidFill>
              <a:schemeClr val="tx1"/>
            </a:solidFill>
          </a:ln>
        </p:spPr>
      </p:pic>
      <p:pic>
        <p:nvPicPr>
          <p:cNvPr id="8" name="Picture 7">
            <a:extLst>
              <a:ext uri="{FF2B5EF4-FFF2-40B4-BE49-F238E27FC236}">
                <a16:creationId xmlns:a16="http://schemas.microsoft.com/office/drawing/2014/main" id="{015D0829-D863-9F4E-B753-8C3DC3981FCC}"/>
              </a:ext>
            </a:extLst>
          </p:cNvPr>
          <p:cNvPicPr>
            <a:picLocks noChangeAspect="1"/>
          </p:cNvPicPr>
          <p:nvPr/>
        </p:nvPicPr>
        <p:blipFill>
          <a:blip r:embed="rId5"/>
          <a:stretch>
            <a:fillRect/>
          </a:stretch>
        </p:blipFill>
        <p:spPr>
          <a:xfrm>
            <a:off x="6379164" y="3077876"/>
            <a:ext cx="2023752" cy="1139009"/>
          </a:xfrm>
          <a:prstGeom prst="rect">
            <a:avLst/>
          </a:prstGeom>
          <a:ln>
            <a:solidFill>
              <a:schemeClr val="tx1"/>
            </a:solidFill>
          </a:ln>
        </p:spPr>
      </p:pic>
    </p:spTree>
    <p:extLst>
      <p:ext uri="{BB962C8B-B14F-4D97-AF65-F5344CB8AC3E}">
        <p14:creationId xmlns:p14="http://schemas.microsoft.com/office/powerpoint/2010/main" val="2510083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9729D4-3F65-7C40-8473-7E6B90C1AE91}"/>
              </a:ext>
            </a:extLst>
          </p:cNvPr>
          <p:cNvSpPr txBox="1"/>
          <p:nvPr/>
        </p:nvSpPr>
        <p:spPr>
          <a:xfrm>
            <a:off x="1004538" y="250062"/>
            <a:ext cx="4693336" cy="769441"/>
          </a:xfrm>
          <a:prstGeom prst="rect">
            <a:avLst/>
          </a:prstGeom>
          <a:noFill/>
        </p:spPr>
        <p:txBody>
          <a:bodyPr wrap="none" rtlCol="0">
            <a:spAutoFit/>
          </a:bodyPr>
          <a:lstStyle/>
          <a:p>
            <a:r>
              <a:rPr lang="en-US" sz="4400" dirty="0">
                <a:latin typeface="+mj-lt"/>
              </a:rPr>
              <a:t>Today’s Roadmap</a:t>
            </a:r>
          </a:p>
        </p:txBody>
      </p:sp>
      <p:sp>
        <p:nvSpPr>
          <p:cNvPr id="6" name="TextBox 5">
            <a:extLst>
              <a:ext uri="{FF2B5EF4-FFF2-40B4-BE49-F238E27FC236}">
                <a16:creationId xmlns:a16="http://schemas.microsoft.com/office/drawing/2014/main" id="{164B0A1D-EF3A-0E45-866D-97E14844A600}"/>
              </a:ext>
            </a:extLst>
          </p:cNvPr>
          <p:cNvSpPr txBox="1"/>
          <p:nvPr/>
        </p:nvSpPr>
        <p:spPr>
          <a:xfrm>
            <a:off x="762000" y="1143000"/>
            <a:ext cx="7848600" cy="348351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500" dirty="0"/>
              <a:t>Reason for Topic Change</a:t>
            </a:r>
          </a:p>
          <a:p>
            <a:pPr marL="457200" indent="-457200">
              <a:lnSpc>
                <a:spcPct val="150000"/>
              </a:lnSpc>
              <a:buFont typeface="Arial" panose="020B0604020202020204" pitchFamily="34" charset="0"/>
              <a:buChar char="•"/>
            </a:pPr>
            <a:r>
              <a:rPr lang="en-US" sz="2500" dirty="0"/>
              <a:t>Cyber Security Concepts</a:t>
            </a:r>
          </a:p>
          <a:p>
            <a:pPr marL="457200" indent="-457200">
              <a:lnSpc>
                <a:spcPct val="150000"/>
              </a:lnSpc>
              <a:buFont typeface="Arial" panose="020B0604020202020204" pitchFamily="34" charset="0"/>
              <a:buChar char="•"/>
            </a:pPr>
            <a:r>
              <a:rPr lang="en-US" sz="2500" dirty="0"/>
              <a:t>Threats to Research Data on Campus</a:t>
            </a:r>
          </a:p>
          <a:p>
            <a:pPr marL="457200" indent="-457200">
              <a:lnSpc>
                <a:spcPct val="150000"/>
              </a:lnSpc>
              <a:buFont typeface="Arial" panose="020B0604020202020204" pitchFamily="34" charset="0"/>
              <a:buChar char="•"/>
            </a:pPr>
            <a:r>
              <a:rPr lang="en-US" sz="2500" dirty="0"/>
              <a:t>The Alphabet Soup of Cyber Security Compliance  </a:t>
            </a:r>
          </a:p>
          <a:p>
            <a:pPr marL="457200" indent="-457200">
              <a:lnSpc>
                <a:spcPct val="150000"/>
              </a:lnSpc>
              <a:buFont typeface="Arial" panose="020B0604020202020204" pitchFamily="34" charset="0"/>
              <a:buChar char="•"/>
            </a:pPr>
            <a:r>
              <a:rPr lang="en-US" sz="2500" dirty="0"/>
              <a:t>Research Data Cyber Security Compliance</a:t>
            </a:r>
          </a:p>
          <a:p>
            <a:pPr marL="457200" indent="-457200">
              <a:lnSpc>
                <a:spcPct val="150000"/>
              </a:lnSpc>
              <a:buFont typeface="Arial" panose="020B0604020202020204" pitchFamily="34" charset="0"/>
              <a:buChar char="•"/>
            </a:pPr>
            <a:r>
              <a:rPr lang="en-US" sz="2500" dirty="0"/>
              <a:t>Contact Info and 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179911-C5F7-9142-9DFA-EA30FCDD862A}"/>
              </a:ext>
            </a:extLst>
          </p:cNvPr>
          <p:cNvSpPr/>
          <p:nvPr/>
        </p:nvSpPr>
        <p:spPr>
          <a:xfrm>
            <a:off x="419880" y="457200"/>
            <a:ext cx="8724120" cy="1446550"/>
          </a:xfrm>
          <a:prstGeom prst="rect">
            <a:avLst/>
          </a:prstGeom>
        </p:spPr>
        <p:txBody>
          <a:bodyPr wrap="square">
            <a:spAutoFit/>
          </a:bodyPr>
          <a:lstStyle/>
          <a:p>
            <a:pPr algn="ctr"/>
            <a:r>
              <a:rPr lang="en-US" sz="4400" dirty="0"/>
              <a:t>Research Data Cyber Security Compliance</a:t>
            </a:r>
            <a:endParaRPr lang="en-US" sz="4400" b="1" dirty="0">
              <a:latin typeface="+mj-lt"/>
            </a:endParaRPr>
          </a:p>
        </p:txBody>
      </p:sp>
      <p:sp>
        <p:nvSpPr>
          <p:cNvPr id="9" name="TextBox 8">
            <a:extLst>
              <a:ext uri="{FF2B5EF4-FFF2-40B4-BE49-F238E27FC236}">
                <a16:creationId xmlns:a16="http://schemas.microsoft.com/office/drawing/2014/main" id="{24709AF1-98D0-6E43-9C3F-B6A6023D5AE1}"/>
              </a:ext>
            </a:extLst>
          </p:cNvPr>
          <p:cNvSpPr txBox="1"/>
          <p:nvPr/>
        </p:nvSpPr>
        <p:spPr>
          <a:xfrm>
            <a:off x="457200" y="1903750"/>
            <a:ext cx="82296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Research Cyber Security Program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Business Processes Supporting Compliance</a:t>
            </a:r>
          </a:p>
          <a:p>
            <a:pPr marL="742950" lvl="1" indent="-285750">
              <a:buFont typeface="Arial" panose="020B0604020202020204" pitchFamily="34" charset="0"/>
              <a:buChar char="•"/>
            </a:pPr>
            <a:r>
              <a:rPr lang="en-US" sz="2400" dirty="0"/>
              <a:t>CUI</a:t>
            </a:r>
          </a:p>
          <a:p>
            <a:pPr marL="742950" lvl="1" indent="-285750">
              <a:buFont typeface="Arial" panose="020B0604020202020204" pitchFamily="34" charset="0"/>
              <a:buChar char="•"/>
            </a:pPr>
            <a:r>
              <a:rPr lang="en-US" sz="2400" dirty="0"/>
              <a:t>IRB</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684403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8686800" cy="646331"/>
          </a:xfrm>
          <a:prstGeom prst="rect">
            <a:avLst/>
          </a:prstGeom>
          <a:noFill/>
        </p:spPr>
        <p:txBody>
          <a:bodyPr wrap="square" rtlCol="0">
            <a:spAutoFit/>
          </a:bodyPr>
          <a:lstStyle/>
          <a:p>
            <a:r>
              <a:rPr lang="en-US" sz="3600" b="1" dirty="0">
                <a:latin typeface="+mj-lt"/>
                <a:cs typeface="Arial" pitchFamily="34" charset="0"/>
              </a:rPr>
              <a:t>Research Cyber Security Program</a:t>
            </a:r>
          </a:p>
        </p:txBody>
      </p:sp>
      <p:sp>
        <p:nvSpPr>
          <p:cNvPr id="2" name="TextBox 1">
            <a:extLst>
              <a:ext uri="{FF2B5EF4-FFF2-40B4-BE49-F238E27FC236}">
                <a16:creationId xmlns:a16="http://schemas.microsoft.com/office/drawing/2014/main" id="{D73C4022-01D8-F943-89AB-4DD8E10B3536}"/>
              </a:ext>
            </a:extLst>
          </p:cNvPr>
          <p:cNvSpPr txBox="1"/>
          <p:nvPr/>
        </p:nvSpPr>
        <p:spPr>
          <a:xfrm>
            <a:off x="609600" y="936486"/>
            <a:ext cx="7924800" cy="4339650"/>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CFO, RIO and the Office of Information Security (OIS) sponsor the Research Cyber Security program</a:t>
            </a:r>
          </a:p>
          <a:p>
            <a:pPr marL="742950" lvl="1" indent="-285750">
              <a:buFont typeface="Arial" panose="020B0604020202020204" pitchFamily="34" charset="0"/>
              <a:buChar char="•"/>
            </a:pPr>
            <a:r>
              <a:rPr lang="en-US" sz="2400" dirty="0"/>
              <a:t>Includes OCG and Office of Research Integrity</a:t>
            </a:r>
          </a:p>
          <a:p>
            <a:pPr lvl="1"/>
            <a:endParaRPr lang="en-US" sz="2400" dirty="0"/>
          </a:p>
          <a:p>
            <a:pPr marL="742950" lvl="1" indent="-285750">
              <a:buFont typeface="Arial" panose="020B0604020202020204" pitchFamily="34" charset="0"/>
              <a:buChar char="•"/>
            </a:pPr>
            <a:r>
              <a:rPr lang="en-US" sz="2400" dirty="0"/>
              <a:t>Program Deliverables </a:t>
            </a:r>
          </a:p>
          <a:p>
            <a:pPr marL="1200150" lvl="2" indent="-285750">
              <a:buFont typeface="Arial" panose="020B0604020202020204" pitchFamily="34" charset="0"/>
              <a:buChar char="•"/>
            </a:pPr>
            <a:r>
              <a:rPr lang="en-US" sz="2400" dirty="0"/>
              <a:t>Established Research Cybersecurity Office</a:t>
            </a:r>
          </a:p>
          <a:p>
            <a:pPr marL="1200150" lvl="2" indent="-285750">
              <a:buFont typeface="Arial" panose="020B0604020202020204" pitchFamily="34" charset="0"/>
              <a:buChar char="•"/>
            </a:pPr>
            <a:r>
              <a:rPr lang="en-US" sz="2400" dirty="0"/>
              <a:t>Streamline business processes </a:t>
            </a:r>
          </a:p>
          <a:p>
            <a:pPr marL="1200150" lvl="2" indent="-285750">
              <a:buFont typeface="Arial" panose="020B0604020202020204" pitchFamily="34" charset="0"/>
              <a:buChar char="•"/>
            </a:pPr>
            <a:r>
              <a:rPr lang="en-US" sz="2400" dirty="0"/>
              <a:t>Develop CUI compliance resources</a:t>
            </a:r>
          </a:p>
          <a:p>
            <a:pPr marL="1200150" lvl="2" indent="-285750">
              <a:buFont typeface="Arial" panose="020B0604020202020204" pitchFamily="34" charset="0"/>
              <a:buChar char="•"/>
            </a:pPr>
            <a:r>
              <a:rPr lang="en-US" sz="2400" dirty="0"/>
              <a:t>Provide cyber security compliance consulting</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45695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8686800" cy="1200329"/>
          </a:xfrm>
          <a:prstGeom prst="rect">
            <a:avLst/>
          </a:prstGeom>
          <a:noFill/>
        </p:spPr>
        <p:txBody>
          <a:bodyPr wrap="square" rtlCol="0">
            <a:spAutoFit/>
          </a:bodyPr>
          <a:lstStyle/>
          <a:p>
            <a:r>
              <a:rPr lang="en-US" sz="3600" b="1" dirty="0">
                <a:latin typeface="+mj-lt"/>
              </a:rPr>
              <a:t>Impacts to Proposal, Award and Contract Process</a:t>
            </a:r>
          </a:p>
        </p:txBody>
      </p:sp>
      <p:sp>
        <p:nvSpPr>
          <p:cNvPr id="5" name="TextBox 4">
            <a:extLst>
              <a:ext uri="{FF2B5EF4-FFF2-40B4-BE49-F238E27FC236}">
                <a16:creationId xmlns:a16="http://schemas.microsoft.com/office/drawing/2014/main" id="{507FBE18-482F-794F-9D0A-2B6DE811CF89}"/>
              </a:ext>
            </a:extLst>
          </p:cNvPr>
          <p:cNvSpPr txBox="1"/>
          <p:nvPr/>
        </p:nvSpPr>
        <p:spPr>
          <a:xfrm>
            <a:off x="609600" y="1447800"/>
            <a:ext cx="7924800" cy="4955203"/>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2000" dirty="0"/>
              <a:t>Awards and Contracts</a:t>
            </a:r>
          </a:p>
          <a:p>
            <a:pPr marL="742950" lvl="1" indent="-285750">
              <a:buFont typeface="Arial" panose="020B0604020202020204" pitchFamily="34" charset="0"/>
              <a:buChar char="•"/>
            </a:pPr>
            <a:r>
              <a:rPr lang="en-US" sz="2000" dirty="0"/>
              <a:t>OCG contract officers aware of clauses requiring CUI</a:t>
            </a:r>
          </a:p>
          <a:p>
            <a:pPr marL="1200150" lvl="2" indent="-285750">
              <a:buFont typeface="Arial" panose="020B0604020202020204" pitchFamily="34" charset="0"/>
              <a:buChar char="•"/>
            </a:pPr>
            <a:r>
              <a:rPr lang="en-US" sz="2000" dirty="0"/>
              <a:t>When discovered triggers a security review by OIS</a:t>
            </a:r>
          </a:p>
          <a:p>
            <a:pPr marL="1200150" lvl="2" indent="-285750">
              <a:buFont typeface="Arial" panose="020B0604020202020204" pitchFamily="34" charset="0"/>
              <a:buChar char="•"/>
            </a:pPr>
            <a:r>
              <a:rPr lang="en-US" sz="2000" dirty="0"/>
              <a:t>Verification of CUI in the SOW</a:t>
            </a:r>
          </a:p>
          <a:p>
            <a:pPr marL="742950" lvl="1" indent="-285750">
              <a:buFont typeface="Arial" panose="020B0604020202020204" pitchFamily="34" charset="0"/>
              <a:buChar char="•"/>
            </a:pPr>
            <a:r>
              <a:rPr lang="en-US" sz="2000" dirty="0"/>
              <a:t>Business Processes between OCG, OIS, and Research Integrity office streamlined to complete them quickly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Proposals</a:t>
            </a:r>
          </a:p>
          <a:p>
            <a:pPr marL="742950" lvl="1" indent="-285750">
              <a:buFont typeface="Arial" panose="020B0604020202020204" pitchFamily="34" charset="0"/>
              <a:buChar char="•"/>
            </a:pPr>
            <a:r>
              <a:rPr lang="en-US" sz="2000" dirty="0"/>
              <a:t>Watch for Keywords</a:t>
            </a:r>
          </a:p>
          <a:p>
            <a:pPr marL="742950" lvl="1" indent="-285750">
              <a:buFont typeface="Arial" panose="020B0604020202020204" pitchFamily="34" charset="0"/>
              <a:buChar char="•"/>
            </a:pPr>
            <a:r>
              <a:rPr lang="en-US" sz="2000" dirty="0"/>
              <a:t>OCG Proposals Team aware and watching as well</a:t>
            </a:r>
          </a:p>
          <a:p>
            <a:pPr marL="742950" lvl="1" indent="-285750">
              <a:buFont typeface="Arial" panose="020B0604020202020204" pitchFamily="34" charset="0"/>
              <a:buChar char="•"/>
            </a:pPr>
            <a:r>
              <a:rPr lang="en-US" sz="2000" dirty="0"/>
              <a:t>If not applicable, ensure SOW addresses</a:t>
            </a:r>
          </a:p>
          <a:p>
            <a:pPr marL="742950" lvl="1" indent="-285750">
              <a:buFont typeface="Arial" panose="020B0604020202020204" pitchFamily="34" charset="0"/>
              <a:buChar char="•"/>
            </a:pPr>
            <a:r>
              <a:rPr lang="en-US" sz="2000" dirty="0"/>
              <a:t>Resources being developed to assist in planning for CUI compliance</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369417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457200" y="228600"/>
            <a:ext cx="8686800" cy="646331"/>
          </a:xfrm>
          <a:prstGeom prst="rect">
            <a:avLst/>
          </a:prstGeom>
          <a:noFill/>
        </p:spPr>
        <p:txBody>
          <a:bodyPr wrap="square" rtlCol="0">
            <a:spAutoFit/>
          </a:bodyPr>
          <a:lstStyle/>
          <a:p>
            <a:r>
              <a:rPr lang="en-US" sz="3600" b="1" dirty="0">
                <a:latin typeface="+mj-lt"/>
                <a:cs typeface="Arial" pitchFamily="34" charset="0"/>
              </a:rPr>
              <a:t>Award and Contract Reviews</a:t>
            </a:r>
          </a:p>
        </p:txBody>
      </p:sp>
      <p:sp>
        <p:nvSpPr>
          <p:cNvPr id="3" name="TextBox 2">
            <a:extLst>
              <a:ext uri="{FF2B5EF4-FFF2-40B4-BE49-F238E27FC236}">
                <a16:creationId xmlns:a16="http://schemas.microsoft.com/office/drawing/2014/main" id="{1AD848FB-AC1D-B448-B87B-70266576CAF4}"/>
              </a:ext>
            </a:extLst>
          </p:cNvPr>
          <p:cNvSpPr txBox="1"/>
          <p:nvPr/>
        </p:nvSpPr>
        <p:spPr>
          <a:xfrm>
            <a:off x="533400" y="1143000"/>
            <a:ext cx="8077200" cy="5509200"/>
          </a:xfrm>
          <a:prstGeom prst="rect">
            <a:avLst/>
          </a:prstGeom>
          <a:noFill/>
        </p:spPr>
        <p:txBody>
          <a:bodyPr wrap="square" rtlCol="0">
            <a:spAutoFit/>
          </a:bodyPr>
          <a:lstStyle/>
          <a:p>
            <a:pPr marL="285750" indent="-285750">
              <a:buFont typeface="Arial" panose="020B0604020202020204" pitchFamily="34" charset="0"/>
              <a:buChar char="•"/>
            </a:pPr>
            <a:r>
              <a:rPr lang="en-US" sz="2200" dirty="0"/>
              <a:t>Contract officer identifies CUI controls in contract or award</a:t>
            </a:r>
          </a:p>
          <a:p>
            <a:endParaRPr lang="en-US" sz="2200" dirty="0"/>
          </a:p>
          <a:p>
            <a:pPr marL="285750" indent="-285750">
              <a:buFont typeface="Arial" panose="020B0604020202020204" pitchFamily="34" charset="0"/>
              <a:buChar char="•"/>
            </a:pPr>
            <a:r>
              <a:rPr lang="en-US" sz="2200" dirty="0"/>
              <a:t>Notifies OIS of need for security review</a:t>
            </a:r>
          </a:p>
          <a:p>
            <a:endParaRPr lang="en-US" sz="2200" dirty="0"/>
          </a:p>
          <a:p>
            <a:pPr marL="285750" indent="-285750">
              <a:buFont typeface="Arial" panose="020B0604020202020204" pitchFamily="34" charset="0"/>
              <a:buChar char="•"/>
            </a:pPr>
            <a:r>
              <a:rPr lang="en-US" sz="2200" dirty="0"/>
              <a:t>OIS contacts PI or assigned representative and initiates cyber security review</a:t>
            </a:r>
          </a:p>
          <a:p>
            <a:endParaRPr lang="en-US" sz="2200" dirty="0"/>
          </a:p>
          <a:p>
            <a:pPr marL="285750" indent="-285750">
              <a:buFont typeface="Arial" panose="020B0604020202020204" pitchFamily="34" charset="0"/>
              <a:buChar char="•"/>
            </a:pPr>
            <a:r>
              <a:rPr lang="en-US" sz="2200" dirty="0"/>
              <a:t>OIS and PI work to identify and plan to implement necessary security controls</a:t>
            </a:r>
          </a:p>
          <a:p>
            <a:endParaRPr lang="en-US" sz="2200" dirty="0"/>
          </a:p>
          <a:p>
            <a:pPr marL="285750" indent="-285750">
              <a:buFont typeface="Arial" panose="020B0604020202020204" pitchFamily="34" charset="0"/>
              <a:buChar char="•"/>
            </a:pPr>
            <a:r>
              <a:rPr lang="en-US" sz="2200" dirty="0"/>
              <a:t>OIS notifies OCG that PI’s computing environment is or will be compliant or not</a:t>
            </a:r>
          </a:p>
          <a:p>
            <a:endParaRPr lang="en-US" sz="2200" dirty="0"/>
          </a:p>
          <a:p>
            <a:pPr marL="285750" indent="-285750">
              <a:buFont typeface="Arial" panose="020B0604020202020204" pitchFamily="34" charset="0"/>
              <a:buChar char="•"/>
            </a:pPr>
            <a:r>
              <a:rPr lang="en-US" sz="2200" dirty="0"/>
              <a:t>OCG completes award based on security review findings</a:t>
            </a:r>
          </a:p>
          <a:p>
            <a:pPr marL="285750" indent="-285750">
              <a:buFont typeface="Arial" panose="020B0604020202020204" pitchFamily="34" charset="0"/>
              <a:buChar char="•"/>
            </a:pPr>
            <a:endParaRPr lang="en-US" sz="2200" dirty="0"/>
          </a:p>
          <a:p>
            <a:endParaRPr lang="en-US" sz="2200" dirty="0"/>
          </a:p>
        </p:txBody>
      </p:sp>
    </p:spTree>
    <p:extLst>
      <p:ext uri="{BB962C8B-B14F-4D97-AF65-F5344CB8AC3E}">
        <p14:creationId xmlns:p14="http://schemas.microsoft.com/office/powerpoint/2010/main" val="185535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63DC6865-0F92-A543-8DB5-50C259CA66F2}"/>
              </a:ext>
            </a:extLst>
          </p:cNvPr>
          <p:cNvGrpSpPr/>
          <p:nvPr/>
        </p:nvGrpSpPr>
        <p:grpSpPr>
          <a:xfrm>
            <a:off x="304800" y="1295400"/>
            <a:ext cx="8352581" cy="4416770"/>
            <a:chOff x="342900" y="512817"/>
            <a:chExt cx="8352581" cy="4416770"/>
          </a:xfrm>
        </p:grpSpPr>
        <p:sp>
          <p:nvSpPr>
            <p:cNvPr id="15" name="Rectangle 14">
              <a:extLst>
                <a:ext uri="{FF2B5EF4-FFF2-40B4-BE49-F238E27FC236}">
                  <a16:creationId xmlns:a16="http://schemas.microsoft.com/office/drawing/2014/main" id="{69330CF8-C8AC-7D4A-8F72-93901E6B929F}"/>
                </a:ext>
              </a:extLst>
            </p:cNvPr>
            <p:cNvSpPr/>
            <p:nvPr/>
          </p:nvSpPr>
          <p:spPr>
            <a:xfrm>
              <a:off x="685800" y="514353"/>
              <a:ext cx="1905000" cy="914400"/>
            </a:xfrm>
            <a:prstGeom prst="rect">
              <a:avLst/>
            </a:prstGeom>
            <a:solidFill>
              <a:srgbClr val="D3B9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CUI controls identified in award/contract</a:t>
              </a:r>
            </a:p>
          </p:txBody>
        </p:sp>
        <p:sp>
          <p:nvSpPr>
            <p:cNvPr id="16" name="Rectangle 15">
              <a:extLst>
                <a:ext uri="{FF2B5EF4-FFF2-40B4-BE49-F238E27FC236}">
                  <a16:creationId xmlns:a16="http://schemas.microsoft.com/office/drawing/2014/main" id="{29F8803B-E2D3-244F-A493-165DA60A2005}"/>
                </a:ext>
              </a:extLst>
            </p:cNvPr>
            <p:cNvSpPr/>
            <p:nvPr/>
          </p:nvSpPr>
          <p:spPr>
            <a:xfrm>
              <a:off x="3695700" y="512817"/>
              <a:ext cx="1905000" cy="914400"/>
            </a:xfrm>
            <a:prstGeom prst="rect">
              <a:avLst/>
            </a:prstGeom>
            <a:solidFill>
              <a:srgbClr val="D3B9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OCG requests OIS cyber security review</a:t>
              </a:r>
            </a:p>
          </p:txBody>
        </p:sp>
        <p:sp>
          <p:nvSpPr>
            <p:cNvPr id="17" name="Rectangle 16">
              <a:extLst>
                <a:ext uri="{FF2B5EF4-FFF2-40B4-BE49-F238E27FC236}">
                  <a16:creationId xmlns:a16="http://schemas.microsoft.com/office/drawing/2014/main" id="{DBEB8700-C487-754A-BF0A-DE034B2FF5AA}"/>
                </a:ext>
              </a:extLst>
            </p:cNvPr>
            <p:cNvSpPr/>
            <p:nvPr/>
          </p:nvSpPr>
          <p:spPr>
            <a:xfrm>
              <a:off x="6409481" y="512817"/>
              <a:ext cx="2286000" cy="914400"/>
            </a:xfrm>
            <a:prstGeom prst="rect">
              <a:avLst/>
            </a:prstGeom>
            <a:solidFill>
              <a:srgbClr val="D3B9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OIS contacts PI and initiates cyber security review</a:t>
              </a:r>
            </a:p>
          </p:txBody>
        </p:sp>
        <p:sp>
          <p:nvSpPr>
            <p:cNvPr id="18" name="Rectangle 17">
              <a:extLst>
                <a:ext uri="{FF2B5EF4-FFF2-40B4-BE49-F238E27FC236}">
                  <a16:creationId xmlns:a16="http://schemas.microsoft.com/office/drawing/2014/main" id="{7C2FE608-5C9D-1A43-B921-C8D910106CDE}"/>
                </a:ext>
              </a:extLst>
            </p:cNvPr>
            <p:cNvSpPr/>
            <p:nvPr/>
          </p:nvSpPr>
          <p:spPr>
            <a:xfrm>
              <a:off x="3695700" y="3115475"/>
              <a:ext cx="2057400" cy="1201757"/>
            </a:xfrm>
            <a:prstGeom prst="rect">
              <a:avLst/>
            </a:prstGeom>
            <a:solidFill>
              <a:srgbClr val="D3B9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OIS notifies OCG of compliance/non-compliance</a:t>
              </a:r>
            </a:p>
          </p:txBody>
        </p:sp>
        <p:sp>
          <p:nvSpPr>
            <p:cNvPr id="19" name="Rectangle 18">
              <a:extLst>
                <a:ext uri="{FF2B5EF4-FFF2-40B4-BE49-F238E27FC236}">
                  <a16:creationId xmlns:a16="http://schemas.microsoft.com/office/drawing/2014/main" id="{DB6FD791-C6DB-9643-8E85-6E910BB465C9}"/>
                </a:ext>
              </a:extLst>
            </p:cNvPr>
            <p:cNvSpPr/>
            <p:nvPr/>
          </p:nvSpPr>
          <p:spPr>
            <a:xfrm>
              <a:off x="6394772" y="3117023"/>
              <a:ext cx="2285999" cy="1200209"/>
            </a:xfrm>
            <a:prstGeom prst="rect">
              <a:avLst/>
            </a:prstGeom>
            <a:solidFill>
              <a:srgbClr val="D3B9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OCG proceeds with contract/award process</a:t>
              </a:r>
            </a:p>
          </p:txBody>
        </p:sp>
        <p:grpSp>
          <p:nvGrpSpPr>
            <p:cNvPr id="26" name="Group 25">
              <a:extLst>
                <a:ext uri="{FF2B5EF4-FFF2-40B4-BE49-F238E27FC236}">
                  <a16:creationId xmlns:a16="http://schemas.microsoft.com/office/drawing/2014/main" id="{DCE23310-688E-FE42-9C33-EA24F74143AD}"/>
                </a:ext>
              </a:extLst>
            </p:cNvPr>
            <p:cNvGrpSpPr/>
            <p:nvPr/>
          </p:nvGrpSpPr>
          <p:grpSpPr>
            <a:xfrm>
              <a:off x="342900" y="2503122"/>
              <a:ext cx="2590800" cy="2426465"/>
              <a:chOff x="3352800" y="1600200"/>
              <a:chExt cx="2590800" cy="2426465"/>
            </a:xfrm>
          </p:grpSpPr>
          <p:sp>
            <p:nvSpPr>
              <p:cNvPr id="21" name="Oval 20">
                <a:extLst>
                  <a:ext uri="{FF2B5EF4-FFF2-40B4-BE49-F238E27FC236}">
                    <a16:creationId xmlns:a16="http://schemas.microsoft.com/office/drawing/2014/main" id="{563CA029-66C9-DF45-B02F-B9B57C0F7C3E}"/>
                  </a:ext>
                </a:extLst>
              </p:cNvPr>
              <p:cNvSpPr/>
              <p:nvPr/>
            </p:nvSpPr>
            <p:spPr>
              <a:xfrm>
                <a:off x="3352800" y="1600200"/>
                <a:ext cx="2590800" cy="2426465"/>
              </a:xfrm>
              <a:prstGeom prst="ellipse">
                <a:avLst/>
              </a:prstGeom>
              <a:solidFill>
                <a:srgbClr val="CFB8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OIS and PI identify necessary security controls and develop plan</a:t>
                </a:r>
              </a:p>
            </p:txBody>
          </p:sp>
          <p:sp>
            <p:nvSpPr>
              <p:cNvPr id="22" name="Triangle 21">
                <a:extLst>
                  <a:ext uri="{FF2B5EF4-FFF2-40B4-BE49-F238E27FC236}">
                    <a16:creationId xmlns:a16="http://schemas.microsoft.com/office/drawing/2014/main" id="{3276C185-3A6A-1344-9A4A-D0348D63054A}"/>
                  </a:ext>
                </a:extLst>
              </p:cNvPr>
              <p:cNvSpPr/>
              <p:nvPr/>
            </p:nvSpPr>
            <p:spPr>
              <a:xfrm rot="186601">
                <a:off x="5186312" y="1643633"/>
                <a:ext cx="239140" cy="180173"/>
              </a:xfrm>
              <a:prstGeom prst="triangle">
                <a:avLst/>
              </a:prstGeom>
              <a:solidFill>
                <a:schemeClr val="tx1"/>
              </a:solidFill>
              <a:ln>
                <a:solidFill>
                  <a:srgbClr val="D3B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341D9D0B-94AD-2F47-89FE-F8BB7BF9F81E}"/>
                  </a:ext>
                </a:extLst>
              </p:cNvPr>
              <p:cNvSpPr/>
              <p:nvPr/>
            </p:nvSpPr>
            <p:spPr>
              <a:xfrm rot="4025579">
                <a:off x="3743752" y="3655854"/>
                <a:ext cx="239140" cy="180173"/>
              </a:xfrm>
              <a:prstGeom prst="triangle">
                <a:avLst/>
              </a:prstGeom>
              <a:solidFill>
                <a:schemeClr val="tx1"/>
              </a:solidFill>
              <a:ln>
                <a:solidFill>
                  <a:srgbClr val="D3B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9A76E2F4-6EF8-BB45-A551-E42CB04B0D30}"/>
                  </a:ext>
                </a:extLst>
              </p:cNvPr>
              <p:cNvSpPr/>
              <p:nvPr/>
            </p:nvSpPr>
            <p:spPr>
              <a:xfrm rot="17138401">
                <a:off x="3428415" y="2030542"/>
                <a:ext cx="239140" cy="180173"/>
              </a:xfrm>
              <a:prstGeom prst="triangle">
                <a:avLst/>
              </a:prstGeom>
              <a:solidFill>
                <a:schemeClr val="tx1"/>
              </a:solidFill>
              <a:ln>
                <a:solidFill>
                  <a:srgbClr val="D3B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39D506CD-9B6B-1947-B8D1-427B4A054E27}"/>
                  </a:ext>
                </a:extLst>
              </p:cNvPr>
              <p:cNvSpPr/>
              <p:nvPr/>
            </p:nvSpPr>
            <p:spPr>
              <a:xfrm rot="5400000">
                <a:off x="5707141" y="3255519"/>
                <a:ext cx="239140" cy="180173"/>
              </a:xfrm>
              <a:prstGeom prst="triangle">
                <a:avLst/>
              </a:prstGeom>
              <a:solidFill>
                <a:schemeClr val="tx1"/>
              </a:solidFill>
              <a:ln>
                <a:solidFill>
                  <a:srgbClr val="D3B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77D70640-8B7B-3F48-ACCD-DEE495B9D2FE}"/>
                </a:ext>
              </a:extLst>
            </p:cNvPr>
            <p:cNvCxnSpPr>
              <a:cxnSpLocks/>
            </p:cNvCxnSpPr>
            <p:nvPr/>
          </p:nvCxnSpPr>
          <p:spPr>
            <a:xfrm flipV="1">
              <a:off x="2686050" y="970017"/>
              <a:ext cx="914400" cy="153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C3C92C0-DB26-4B4A-B5E5-FDA9FDE49831}"/>
                </a:ext>
              </a:extLst>
            </p:cNvPr>
            <p:cNvCxnSpPr>
              <a:cxnSpLocks/>
            </p:cNvCxnSpPr>
            <p:nvPr/>
          </p:nvCxnSpPr>
          <p:spPr>
            <a:xfrm>
              <a:off x="5676900" y="970017"/>
              <a:ext cx="717872"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AF87A78-275F-B64F-A18B-DAFD546E55DA}"/>
                </a:ext>
              </a:extLst>
            </p:cNvPr>
            <p:cNvCxnSpPr>
              <a:cxnSpLocks/>
            </p:cNvCxnSpPr>
            <p:nvPr/>
          </p:nvCxnSpPr>
          <p:spPr>
            <a:xfrm>
              <a:off x="2971800" y="3716353"/>
              <a:ext cx="6858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49ABFA4-6D61-6349-BAB9-99BE667D30F6}"/>
                </a:ext>
              </a:extLst>
            </p:cNvPr>
            <p:cNvCxnSpPr>
              <a:cxnSpLocks/>
              <a:endCxn id="19" idx="1"/>
            </p:cNvCxnSpPr>
            <p:nvPr/>
          </p:nvCxnSpPr>
          <p:spPr>
            <a:xfrm>
              <a:off x="5791200" y="3717128"/>
              <a:ext cx="603572"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5FA70C2F-DFCB-BE48-9054-8AAE5D514E95}"/>
                </a:ext>
              </a:extLst>
            </p:cNvPr>
            <p:cNvCxnSpPr>
              <a:cxnSpLocks/>
              <a:stCxn id="17" idx="2"/>
              <a:endCxn id="21" idx="0"/>
            </p:cNvCxnSpPr>
            <p:nvPr/>
          </p:nvCxnSpPr>
          <p:spPr>
            <a:xfrm rot="5400000">
              <a:off x="4057439" y="-991921"/>
              <a:ext cx="1075905" cy="5914181"/>
            </a:xfrm>
            <a:prstGeom prst="bentConnector3">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2E218372-F0B1-904A-ADBC-B525B853DD96}"/>
              </a:ext>
            </a:extLst>
          </p:cNvPr>
          <p:cNvSpPr/>
          <p:nvPr/>
        </p:nvSpPr>
        <p:spPr>
          <a:xfrm>
            <a:off x="463828" y="285738"/>
            <a:ext cx="6537046" cy="646331"/>
          </a:xfrm>
          <a:prstGeom prst="rect">
            <a:avLst/>
          </a:prstGeom>
        </p:spPr>
        <p:txBody>
          <a:bodyPr wrap="none">
            <a:spAutoFit/>
          </a:bodyPr>
          <a:lstStyle/>
          <a:p>
            <a:r>
              <a:rPr lang="en-US" sz="3600" b="1" dirty="0">
                <a:latin typeface="+mj-lt"/>
                <a:cs typeface="Arial" pitchFamily="34" charset="0"/>
              </a:rPr>
              <a:t>Award and Contract Reviews</a:t>
            </a:r>
          </a:p>
        </p:txBody>
      </p:sp>
    </p:spTree>
    <p:extLst>
      <p:ext uri="{BB962C8B-B14F-4D97-AF65-F5344CB8AC3E}">
        <p14:creationId xmlns:p14="http://schemas.microsoft.com/office/powerpoint/2010/main" val="2884738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8686800" cy="646331"/>
          </a:xfrm>
          <a:prstGeom prst="rect">
            <a:avLst/>
          </a:prstGeom>
          <a:noFill/>
        </p:spPr>
        <p:txBody>
          <a:bodyPr wrap="square" rtlCol="0">
            <a:spAutoFit/>
          </a:bodyPr>
          <a:lstStyle/>
          <a:p>
            <a:r>
              <a:rPr lang="en-US" sz="3600" b="1" dirty="0">
                <a:latin typeface="+mj-lt"/>
                <a:cs typeface="Arial" pitchFamily="34" charset="0"/>
              </a:rPr>
              <a:t>Proposal Reviews</a:t>
            </a:r>
          </a:p>
        </p:txBody>
      </p:sp>
      <p:sp>
        <p:nvSpPr>
          <p:cNvPr id="2" name="TextBox 1">
            <a:extLst>
              <a:ext uri="{FF2B5EF4-FFF2-40B4-BE49-F238E27FC236}">
                <a16:creationId xmlns:a16="http://schemas.microsoft.com/office/drawing/2014/main" id="{29DE4E9A-E5A4-2C48-A386-E886AA366E10}"/>
              </a:ext>
            </a:extLst>
          </p:cNvPr>
          <p:cNvSpPr txBox="1"/>
          <p:nvPr/>
        </p:nvSpPr>
        <p:spPr>
          <a:xfrm>
            <a:off x="609600" y="936486"/>
            <a:ext cx="8001000" cy="5509200"/>
          </a:xfrm>
          <a:prstGeom prst="rect">
            <a:avLst/>
          </a:prstGeom>
          <a:noFill/>
        </p:spPr>
        <p:txBody>
          <a:bodyPr wrap="square" rtlCol="0">
            <a:spAutoFit/>
          </a:bodyPr>
          <a:lstStyle/>
          <a:p>
            <a:pPr marL="285750" indent="-285750">
              <a:buFont typeface="Arial" panose="020B0604020202020204" pitchFamily="34" charset="0"/>
              <a:buChar char="•"/>
            </a:pPr>
            <a:r>
              <a:rPr lang="en-US" sz="2200" dirty="0"/>
              <a:t>Not as in-depth as contract and award reviews</a:t>
            </a:r>
          </a:p>
          <a:p>
            <a:pPr marL="285750" indent="-285750">
              <a:buFont typeface="Arial" panose="020B0604020202020204" pitchFamily="34" charset="0"/>
              <a:buChar char="•"/>
            </a:pPr>
            <a:r>
              <a:rPr lang="en-US" sz="2200" dirty="0"/>
              <a:t>Two avenues to address it</a:t>
            </a:r>
          </a:p>
          <a:p>
            <a:pPr marL="742950" lvl="1" indent="-285750">
              <a:buFont typeface="Arial" panose="020B0604020202020204" pitchFamily="34" charset="0"/>
              <a:buChar char="•"/>
            </a:pPr>
            <a:r>
              <a:rPr lang="en-US" sz="2200" dirty="0"/>
              <a:t>OCG proposal team aware of requirements and keywords</a:t>
            </a:r>
          </a:p>
          <a:p>
            <a:pPr marL="742950" lvl="1" indent="-285750">
              <a:buFont typeface="Arial" panose="020B0604020202020204" pitchFamily="34" charset="0"/>
              <a:buChar char="•"/>
            </a:pPr>
            <a:r>
              <a:rPr lang="en-US" sz="2200" dirty="0"/>
              <a:t>Self-service/self-awareness resources being developed for PIs and support staff</a:t>
            </a:r>
          </a:p>
          <a:p>
            <a:pPr marL="1200150" lvl="2" indent="-285750">
              <a:buFont typeface="Arial" panose="020B0604020202020204" pitchFamily="34" charset="0"/>
              <a:buChar char="•"/>
            </a:pPr>
            <a:r>
              <a:rPr lang="en-US" sz="2200" dirty="0"/>
              <a:t>Research Cybersecurity website (in development)</a:t>
            </a:r>
          </a:p>
          <a:p>
            <a:pPr marL="1657350" lvl="3" indent="-285750">
              <a:buFont typeface="Arial" panose="020B0604020202020204" pitchFamily="34" charset="0"/>
              <a:buChar char="•"/>
            </a:pPr>
            <a:r>
              <a:rPr lang="en-US" sz="2200" dirty="0"/>
              <a:t>Keywords to watch for in proposals</a:t>
            </a:r>
          </a:p>
          <a:p>
            <a:pPr marL="1657350" lvl="3" indent="-285750">
              <a:buFont typeface="Arial" panose="020B0604020202020204" pitchFamily="34" charset="0"/>
              <a:buChar char="•"/>
            </a:pPr>
            <a:r>
              <a:rPr lang="en-US" sz="2200" dirty="0"/>
              <a:t>Example IT architectures compliant with CUI to use for planning</a:t>
            </a:r>
          </a:p>
          <a:p>
            <a:pPr marL="1657350" lvl="3" indent="-285750">
              <a:buFont typeface="Arial" panose="020B0604020202020204" pitchFamily="34" charset="0"/>
              <a:buChar char="•"/>
            </a:pPr>
            <a:r>
              <a:rPr lang="en-US" sz="2200" dirty="0"/>
              <a:t>CUI guidance resources</a:t>
            </a:r>
          </a:p>
          <a:p>
            <a:pPr marL="2114550" lvl="4" indent="-285750">
              <a:buFont typeface="Arial" panose="020B0604020202020204" pitchFamily="34" charset="0"/>
              <a:buChar char="•"/>
            </a:pPr>
            <a:r>
              <a:rPr lang="en-US" sz="2200" dirty="0"/>
              <a:t>OIS consulting services to assist with planning</a:t>
            </a:r>
          </a:p>
          <a:p>
            <a:pPr marL="285750" indent="-285750">
              <a:buFont typeface="Arial" panose="020B0604020202020204" pitchFamily="34" charset="0"/>
              <a:buChar char="•"/>
            </a:pPr>
            <a:r>
              <a:rPr lang="en-US" sz="2200" dirty="0"/>
              <a:t>Security reviews when necessary are less in-depth with a planning focus – if awarded can we accept….</a:t>
            </a:r>
          </a:p>
          <a:p>
            <a:endParaRPr lang="en-US" sz="2200" dirty="0"/>
          </a:p>
        </p:txBody>
      </p:sp>
    </p:spTree>
    <p:extLst>
      <p:ext uri="{BB962C8B-B14F-4D97-AF65-F5344CB8AC3E}">
        <p14:creationId xmlns:p14="http://schemas.microsoft.com/office/powerpoint/2010/main" val="3831666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0AA8FB-29BA-B44F-956C-52698DEA7F4C}"/>
              </a:ext>
            </a:extLst>
          </p:cNvPr>
          <p:cNvSpPr/>
          <p:nvPr/>
        </p:nvSpPr>
        <p:spPr>
          <a:xfrm>
            <a:off x="380997" y="162186"/>
            <a:ext cx="4134465" cy="646331"/>
          </a:xfrm>
          <a:prstGeom prst="rect">
            <a:avLst/>
          </a:prstGeom>
        </p:spPr>
        <p:txBody>
          <a:bodyPr wrap="none">
            <a:spAutoFit/>
          </a:bodyPr>
          <a:lstStyle/>
          <a:p>
            <a:r>
              <a:rPr lang="en-US" sz="3600" b="1" dirty="0">
                <a:latin typeface="+mj-lt"/>
                <a:cs typeface="Arial" pitchFamily="34" charset="0"/>
              </a:rPr>
              <a:t>Proposal Reviews</a:t>
            </a:r>
          </a:p>
        </p:txBody>
      </p:sp>
      <p:sp>
        <p:nvSpPr>
          <p:cNvPr id="4" name="Rectangle 3">
            <a:extLst>
              <a:ext uri="{FF2B5EF4-FFF2-40B4-BE49-F238E27FC236}">
                <a16:creationId xmlns:a16="http://schemas.microsoft.com/office/drawing/2014/main" id="{E6C759CF-ABD9-DD4E-9448-88B5B82832A5}"/>
              </a:ext>
            </a:extLst>
          </p:cNvPr>
          <p:cNvSpPr/>
          <p:nvPr/>
        </p:nvSpPr>
        <p:spPr>
          <a:xfrm>
            <a:off x="1143208" y="1296936"/>
            <a:ext cx="1732431" cy="769569"/>
          </a:xfrm>
          <a:prstGeom prst="rect">
            <a:avLst/>
          </a:prstGeom>
          <a:solidFill>
            <a:srgbClr val="D3B9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PI identifies CUI controls in proposal</a:t>
            </a:r>
          </a:p>
        </p:txBody>
      </p:sp>
      <p:sp>
        <p:nvSpPr>
          <p:cNvPr id="5" name="Rectangle 4">
            <a:extLst>
              <a:ext uri="{FF2B5EF4-FFF2-40B4-BE49-F238E27FC236}">
                <a16:creationId xmlns:a16="http://schemas.microsoft.com/office/drawing/2014/main" id="{26763D03-092F-1F4B-AB3A-35226625832C}"/>
              </a:ext>
            </a:extLst>
          </p:cNvPr>
          <p:cNvSpPr/>
          <p:nvPr/>
        </p:nvSpPr>
        <p:spPr>
          <a:xfrm>
            <a:off x="3687709" y="1295400"/>
            <a:ext cx="1966491" cy="914400"/>
          </a:xfrm>
          <a:prstGeom prst="rect">
            <a:avLst/>
          </a:prstGeom>
          <a:solidFill>
            <a:srgbClr val="D3B9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PI utilizes self-service resources to address CUI needs in proposal</a:t>
            </a:r>
          </a:p>
        </p:txBody>
      </p:sp>
      <p:sp>
        <p:nvSpPr>
          <p:cNvPr id="6" name="Rectangle 5">
            <a:extLst>
              <a:ext uri="{FF2B5EF4-FFF2-40B4-BE49-F238E27FC236}">
                <a16:creationId xmlns:a16="http://schemas.microsoft.com/office/drawing/2014/main" id="{92F35BAE-0569-CB4D-A15D-94A7CEFA84D8}"/>
              </a:ext>
            </a:extLst>
          </p:cNvPr>
          <p:cNvSpPr/>
          <p:nvPr/>
        </p:nvSpPr>
        <p:spPr>
          <a:xfrm>
            <a:off x="6614416" y="1367047"/>
            <a:ext cx="1647550" cy="771105"/>
          </a:xfrm>
          <a:prstGeom prst="rect">
            <a:avLst/>
          </a:prstGeom>
          <a:solidFill>
            <a:srgbClr val="D3B9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Proposal submitted to OCG</a:t>
            </a:r>
          </a:p>
        </p:txBody>
      </p:sp>
      <p:sp>
        <p:nvSpPr>
          <p:cNvPr id="7" name="Rectangle 6">
            <a:extLst>
              <a:ext uri="{FF2B5EF4-FFF2-40B4-BE49-F238E27FC236}">
                <a16:creationId xmlns:a16="http://schemas.microsoft.com/office/drawing/2014/main" id="{A5EB2193-51F5-0540-9B19-7B73880C939B}"/>
              </a:ext>
            </a:extLst>
          </p:cNvPr>
          <p:cNvSpPr/>
          <p:nvPr/>
        </p:nvSpPr>
        <p:spPr>
          <a:xfrm>
            <a:off x="1091659" y="3065415"/>
            <a:ext cx="1732431" cy="697002"/>
          </a:xfrm>
          <a:prstGeom prst="rect">
            <a:avLst/>
          </a:prstGeom>
          <a:solidFill>
            <a:srgbClr val="D3B9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Proposal submitted to OCG</a:t>
            </a:r>
          </a:p>
        </p:txBody>
      </p:sp>
      <p:sp>
        <p:nvSpPr>
          <p:cNvPr id="8" name="Rectangle 7">
            <a:extLst>
              <a:ext uri="{FF2B5EF4-FFF2-40B4-BE49-F238E27FC236}">
                <a16:creationId xmlns:a16="http://schemas.microsoft.com/office/drawing/2014/main" id="{0830B268-E2C5-6946-ACF6-96ABDE29D743}"/>
              </a:ext>
            </a:extLst>
          </p:cNvPr>
          <p:cNvSpPr/>
          <p:nvPr/>
        </p:nvSpPr>
        <p:spPr>
          <a:xfrm>
            <a:off x="3356226" y="2953432"/>
            <a:ext cx="2329350" cy="920968"/>
          </a:xfrm>
          <a:prstGeom prst="rect">
            <a:avLst/>
          </a:prstGeom>
          <a:solidFill>
            <a:srgbClr val="D3B9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OCG recognizes need to address CUI and contacts OIS</a:t>
            </a:r>
          </a:p>
        </p:txBody>
      </p:sp>
      <p:grpSp>
        <p:nvGrpSpPr>
          <p:cNvPr id="9" name="Group 8">
            <a:extLst>
              <a:ext uri="{FF2B5EF4-FFF2-40B4-BE49-F238E27FC236}">
                <a16:creationId xmlns:a16="http://schemas.microsoft.com/office/drawing/2014/main" id="{7A5BA033-E1D6-1C42-B036-2CE3C91E1494}"/>
              </a:ext>
            </a:extLst>
          </p:cNvPr>
          <p:cNvGrpSpPr/>
          <p:nvPr/>
        </p:nvGrpSpPr>
        <p:grpSpPr>
          <a:xfrm>
            <a:off x="6438972" y="2609566"/>
            <a:ext cx="2043259" cy="1905000"/>
            <a:chOff x="3352800" y="1600200"/>
            <a:chExt cx="2590800" cy="2426465"/>
          </a:xfrm>
        </p:grpSpPr>
        <p:sp>
          <p:nvSpPr>
            <p:cNvPr id="15" name="Oval 14">
              <a:extLst>
                <a:ext uri="{FF2B5EF4-FFF2-40B4-BE49-F238E27FC236}">
                  <a16:creationId xmlns:a16="http://schemas.microsoft.com/office/drawing/2014/main" id="{DA61BE12-F5C3-7E4C-AC97-E489009F05FF}"/>
                </a:ext>
              </a:extLst>
            </p:cNvPr>
            <p:cNvSpPr/>
            <p:nvPr/>
          </p:nvSpPr>
          <p:spPr>
            <a:xfrm>
              <a:off x="3352800" y="1600200"/>
              <a:ext cx="2590800" cy="2426465"/>
            </a:xfrm>
            <a:prstGeom prst="ellipse">
              <a:avLst/>
            </a:prstGeom>
            <a:solidFill>
              <a:srgbClr val="CFB8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OIS and PI identify necessary security controls and develop plan</a:t>
              </a:r>
            </a:p>
          </p:txBody>
        </p:sp>
        <p:sp>
          <p:nvSpPr>
            <p:cNvPr id="16" name="Triangle 15">
              <a:extLst>
                <a:ext uri="{FF2B5EF4-FFF2-40B4-BE49-F238E27FC236}">
                  <a16:creationId xmlns:a16="http://schemas.microsoft.com/office/drawing/2014/main" id="{8F6020E3-40BE-2C44-A69F-AEBA3F95CD0A}"/>
                </a:ext>
              </a:extLst>
            </p:cNvPr>
            <p:cNvSpPr/>
            <p:nvPr/>
          </p:nvSpPr>
          <p:spPr>
            <a:xfrm rot="186601">
              <a:off x="5186312" y="1643633"/>
              <a:ext cx="239140" cy="180173"/>
            </a:xfrm>
            <a:prstGeom prst="triangle">
              <a:avLst/>
            </a:prstGeom>
            <a:solidFill>
              <a:schemeClr val="tx1"/>
            </a:solidFill>
            <a:ln>
              <a:solidFill>
                <a:srgbClr val="D3B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CE4C949F-25F4-4F48-A699-53D44B125BEF}"/>
                </a:ext>
              </a:extLst>
            </p:cNvPr>
            <p:cNvSpPr/>
            <p:nvPr/>
          </p:nvSpPr>
          <p:spPr>
            <a:xfrm rot="4025579">
              <a:off x="3743752" y="3655854"/>
              <a:ext cx="239140" cy="180173"/>
            </a:xfrm>
            <a:prstGeom prst="triangle">
              <a:avLst/>
            </a:prstGeom>
            <a:solidFill>
              <a:schemeClr val="tx1"/>
            </a:solidFill>
            <a:ln>
              <a:solidFill>
                <a:srgbClr val="D3B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71CE86B7-E762-6D4D-AC4B-6560104F3AC7}"/>
                </a:ext>
              </a:extLst>
            </p:cNvPr>
            <p:cNvSpPr/>
            <p:nvPr/>
          </p:nvSpPr>
          <p:spPr>
            <a:xfrm rot="17138401">
              <a:off x="3428415" y="2030542"/>
              <a:ext cx="239140" cy="180173"/>
            </a:xfrm>
            <a:prstGeom prst="triangle">
              <a:avLst/>
            </a:prstGeom>
            <a:solidFill>
              <a:schemeClr val="tx1"/>
            </a:solidFill>
            <a:ln>
              <a:solidFill>
                <a:srgbClr val="D3B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C12E2F9E-066B-3148-BD9D-3FFC4C8243FE}"/>
                </a:ext>
              </a:extLst>
            </p:cNvPr>
            <p:cNvSpPr/>
            <p:nvPr/>
          </p:nvSpPr>
          <p:spPr>
            <a:xfrm rot="5400000">
              <a:off x="5707141" y="3255519"/>
              <a:ext cx="239140" cy="180173"/>
            </a:xfrm>
            <a:prstGeom prst="triangle">
              <a:avLst/>
            </a:prstGeom>
            <a:solidFill>
              <a:schemeClr val="tx1"/>
            </a:solidFill>
            <a:ln>
              <a:solidFill>
                <a:srgbClr val="D3B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Arrow Connector 9">
            <a:extLst>
              <a:ext uri="{FF2B5EF4-FFF2-40B4-BE49-F238E27FC236}">
                <a16:creationId xmlns:a16="http://schemas.microsoft.com/office/drawing/2014/main" id="{2EC3317F-5897-7F41-9B1C-C1DC0D480F68}"/>
              </a:ext>
            </a:extLst>
          </p:cNvPr>
          <p:cNvCxnSpPr>
            <a:cxnSpLocks/>
          </p:cNvCxnSpPr>
          <p:nvPr/>
        </p:nvCxnSpPr>
        <p:spPr>
          <a:xfrm>
            <a:off x="2940419" y="1683256"/>
            <a:ext cx="68251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D351EDC-220D-BA4E-BBC0-15E1652B6B7A}"/>
              </a:ext>
            </a:extLst>
          </p:cNvPr>
          <p:cNvCxnSpPr>
            <a:cxnSpLocks/>
          </p:cNvCxnSpPr>
          <p:nvPr/>
        </p:nvCxnSpPr>
        <p:spPr>
          <a:xfrm>
            <a:off x="5775372" y="1752600"/>
            <a:ext cx="717872"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0396E7D-A885-3A46-B2F9-8C00E9362F6A}"/>
              </a:ext>
            </a:extLst>
          </p:cNvPr>
          <p:cNvCxnSpPr>
            <a:cxnSpLocks/>
          </p:cNvCxnSpPr>
          <p:nvPr/>
        </p:nvCxnSpPr>
        <p:spPr>
          <a:xfrm>
            <a:off x="2910689" y="3413916"/>
            <a:ext cx="393396"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0348BA8-AB84-B24A-82FD-271C43253AEA}"/>
              </a:ext>
            </a:extLst>
          </p:cNvPr>
          <p:cNvCxnSpPr>
            <a:cxnSpLocks/>
          </p:cNvCxnSpPr>
          <p:nvPr/>
        </p:nvCxnSpPr>
        <p:spPr>
          <a:xfrm>
            <a:off x="5797783" y="3439503"/>
            <a:ext cx="603572"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36647EED-3CDD-7A4F-9EA1-59C9E022D676}"/>
              </a:ext>
            </a:extLst>
          </p:cNvPr>
          <p:cNvCxnSpPr>
            <a:cxnSpLocks/>
            <a:stCxn id="15" idx="6"/>
            <a:endCxn id="28" idx="3"/>
          </p:cNvCxnSpPr>
          <p:nvPr/>
        </p:nvCxnSpPr>
        <p:spPr>
          <a:xfrm flipH="1">
            <a:off x="5387116" y="3562066"/>
            <a:ext cx="3095115" cy="1749761"/>
          </a:xfrm>
          <a:prstGeom prst="bentConnector3">
            <a:avLst>
              <a:gd name="adj1" fmla="val -7386"/>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21329A9-7D25-0A45-9A90-858C0A48184A}"/>
              </a:ext>
            </a:extLst>
          </p:cNvPr>
          <p:cNvSpPr/>
          <p:nvPr/>
        </p:nvSpPr>
        <p:spPr>
          <a:xfrm>
            <a:off x="3654685" y="4833907"/>
            <a:ext cx="1732431" cy="955840"/>
          </a:xfrm>
          <a:prstGeom prst="rect">
            <a:avLst/>
          </a:prstGeom>
          <a:solidFill>
            <a:srgbClr val="D3B9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PI incorporates plan into proposal and resubmits to OCG</a:t>
            </a:r>
          </a:p>
        </p:txBody>
      </p:sp>
      <p:sp>
        <p:nvSpPr>
          <p:cNvPr id="34" name="Rectangle 33">
            <a:extLst>
              <a:ext uri="{FF2B5EF4-FFF2-40B4-BE49-F238E27FC236}">
                <a16:creationId xmlns:a16="http://schemas.microsoft.com/office/drawing/2014/main" id="{C2A07D86-54F4-0B4A-8EE2-1AC9039E2130}"/>
              </a:ext>
            </a:extLst>
          </p:cNvPr>
          <p:cNvSpPr/>
          <p:nvPr/>
        </p:nvSpPr>
        <p:spPr>
          <a:xfrm>
            <a:off x="1087177" y="4472722"/>
            <a:ext cx="1732431" cy="707693"/>
          </a:xfrm>
          <a:prstGeom prst="rect">
            <a:avLst/>
          </a:prstGeom>
          <a:solidFill>
            <a:srgbClr val="D3B9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OIS notifies OCG security review complete</a:t>
            </a:r>
          </a:p>
        </p:txBody>
      </p:sp>
      <p:cxnSp>
        <p:nvCxnSpPr>
          <p:cNvPr id="37" name="Elbow Connector 36">
            <a:extLst>
              <a:ext uri="{FF2B5EF4-FFF2-40B4-BE49-F238E27FC236}">
                <a16:creationId xmlns:a16="http://schemas.microsoft.com/office/drawing/2014/main" id="{80276D19-DB75-8B44-A7CC-9BC3E2E5300F}"/>
              </a:ext>
            </a:extLst>
          </p:cNvPr>
          <p:cNvCxnSpPr>
            <a:cxnSpLocks/>
            <a:stCxn id="15" idx="3"/>
            <a:endCxn id="34" idx="0"/>
          </p:cNvCxnSpPr>
          <p:nvPr/>
        </p:nvCxnSpPr>
        <p:spPr>
          <a:xfrm rot="5400000">
            <a:off x="4227229" y="1961750"/>
            <a:ext cx="237137" cy="4784807"/>
          </a:xfrm>
          <a:prstGeom prst="bentConnector5">
            <a:avLst>
              <a:gd name="adj1" fmla="val 96400"/>
              <a:gd name="adj2" fmla="val 44075"/>
              <a:gd name="adj3" fmla="val 3600"/>
            </a:avLst>
          </a:prstGeom>
          <a:ln w="5080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A213B600-8EAC-334E-9CB9-741C3A8C4FF0}"/>
              </a:ext>
            </a:extLst>
          </p:cNvPr>
          <p:cNvSpPr/>
          <p:nvPr/>
        </p:nvSpPr>
        <p:spPr>
          <a:xfrm>
            <a:off x="990600" y="870072"/>
            <a:ext cx="7491631" cy="1568328"/>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1618A34-5A3A-9C4C-AE3D-3028C0BD2854}"/>
              </a:ext>
            </a:extLst>
          </p:cNvPr>
          <p:cNvSpPr/>
          <p:nvPr/>
        </p:nvSpPr>
        <p:spPr>
          <a:xfrm>
            <a:off x="990600" y="2541405"/>
            <a:ext cx="7924800" cy="3325995"/>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71873B2-E7D2-D946-9894-F59C162F5ECA}"/>
              </a:ext>
            </a:extLst>
          </p:cNvPr>
          <p:cNvSpPr txBox="1"/>
          <p:nvPr/>
        </p:nvSpPr>
        <p:spPr>
          <a:xfrm>
            <a:off x="990600" y="868869"/>
            <a:ext cx="1980992" cy="338554"/>
          </a:xfrm>
          <a:prstGeom prst="rect">
            <a:avLst/>
          </a:prstGeom>
          <a:noFill/>
        </p:spPr>
        <p:txBody>
          <a:bodyPr wrap="square" rtlCol="0">
            <a:spAutoFit/>
          </a:bodyPr>
          <a:lstStyle/>
          <a:p>
            <a:r>
              <a:rPr lang="en-US" sz="1600" b="1" dirty="0">
                <a:solidFill>
                  <a:srgbClr val="0070C0"/>
                </a:solidFill>
              </a:rPr>
              <a:t>No OIS Review</a:t>
            </a:r>
          </a:p>
        </p:txBody>
      </p:sp>
      <p:sp>
        <p:nvSpPr>
          <p:cNvPr id="48" name="TextBox 47">
            <a:extLst>
              <a:ext uri="{FF2B5EF4-FFF2-40B4-BE49-F238E27FC236}">
                <a16:creationId xmlns:a16="http://schemas.microsoft.com/office/drawing/2014/main" id="{1A831C21-7B23-1345-B69E-9CC29AAA280C}"/>
              </a:ext>
            </a:extLst>
          </p:cNvPr>
          <p:cNvSpPr txBox="1"/>
          <p:nvPr/>
        </p:nvSpPr>
        <p:spPr>
          <a:xfrm>
            <a:off x="960822" y="2570747"/>
            <a:ext cx="2395404" cy="338554"/>
          </a:xfrm>
          <a:prstGeom prst="rect">
            <a:avLst/>
          </a:prstGeom>
          <a:noFill/>
        </p:spPr>
        <p:txBody>
          <a:bodyPr wrap="square" rtlCol="0">
            <a:spAutoFit/>
          </a:bodyPr>
          <a:lstStyle/>
          <a:p>
            <a:r>
              <a:rPr lang="en-US" sz="1600" b="1" dirty="0">
                <a:solidFill>
                  <a:srgbClr val="00B050"/>
                </a:solidFill>
              </a:rPr>
              <a:t>OIS Review Requested</a:t>
            </a:r>
          </a:p>
        </p:txBody>
      </p:sp>
    </p:spTree>
    <p:extLst>
      <p:ext uri="{BB962C8B-B14F-4D97-AF65-F5344CB8AC3E}">
        <p14:creationId xmlns:p14="http://schemas.microsoft.com/office/powerpoint/2010/main" val="50798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179911-C5F7-9142-9DFA-EA30FCDD862A}"/>
              </a:ext>
            </a:extLst>
          </p:cNvPr>
          <p:cNvSpPr/>
          <p:nvPr/>
        </p:nvSpPr>
        <p:spPr>
          <a:xfrm>
            <a:off x="395704" y="469585"/>
            <a:ext cx="8007320" cy="646331"/>
          </a:xfrm>
          <a:prstGeom prst="rect">
            <a:avLst/>
          </a:prstGeom>
        </p:spPr>
        <p:txBody>
          <a:bodyPr wrap="none">
            <a:spAutoFit/>
          </a:bodyPr>
          <a:lstStyle/>
          <a:p>
            <a:pPr algn="ctr"/>
            <a:r>
              <a:rPr lang="en-US" sz="3600" b="1" dirty="0">
                <a:latin typeface="+mj-lt"/>
              </a:rPr>
              <a:t>IRB Cyber Security Review Process</a:t>
            </a:r>
          </a:p>
        </p:txBody>
      </p:sp>
      <p:grpSp>
        <p:nvGrpSpPr>
          <p:cNvPr id="10" name="Group 9">
            <a:extLst>
              <a:ext uri="{FF2B5EF4-FFF2-40B4-BE49-F238E27FC236}">
                <a16:creationId xmlns:a16="http://schemas.microsoft.com/office/drawing/2014/main" id="{014233EB-87DD-7846-AC67-BB790E7D8D5C}"/>
              </a:ext>
            </a:extLst>
          </p:cNvPr>
          <p:cNvGrpSpPr/>
          <p:nvPr/>
        </p:nvGrpSpPr>
        <p:grpSpPr>
          <a:xfrm>
            <a:off x="228601" y="3500779"/>
            <a:ext cx="2781430" cy="5021419"/>
            <a:chOff x="3135367" y="-1155908"/>
            <a:chExt cx="2781430" cy="5021419"/>
          </a:xfrm>
        </p:grpSpPr>
        <p:sp>
          <p:nvSpPr>
            <p:cNvPr id="16" name="Oval 15">
              <a:extLst>
                <a:ext uri="{FF2B5EF4-FFF2-40B4-BE49-F238E27FC236}">
                  <a16:creationId xmlns:a16="http://schemas.microsoft.com/office/drawing/2014/main" id="{46181083-5FFE-7849-9B26-42E57FE98556}"/>
                </a:ext>
              </a:extLst>
            </p:cNvPr>
            <p:cNvSpPr/>
            <p:nvPr/>
          </p:nvSpPr>
          <p:spPr>
            <a:xfrm>
              <a:off x="3135367" y="-1155908"/>
              <a:ext cx="2590800" cy="2426465"/>
            </a:xfrm>
            <a:prstGeom prst="ellipse">
              <a:avLst/>
            </a:prstGeom>
            <a:solidFill>
              <a:srgbClr val="CFB8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PI contacts OIS and works to identify necessary security controls and develop plan</a:t>
              </a:r>
            </a:p>
          </p:txBody>
        </p:sp>
        <p:sp>
          <p:nvSpPr>
            <p:cNvPr id="17" name="Triangle 16">
              <a:extLst>
                <a:ext uri="{FF2B5EF4-FFF2-40B4-BE49-F238E27FC236}">
                  <a16:creationId xmlns:a16="http://schemas.microsoft.com/office/drawing/2014/main" id="{CCD22E12-B100-1045-9135-A1DA623788BE}"/>
                </a:ext>
              </a:extLst>
            </p:cNvPr>
            <p:cNvSpPr/>
            <p:nvPr/>
          </p:nvSpPr>
          <p:spPr>
            <a:xfrm rot="1820944">
              <a:off x="5455267" y="-606271"/>
              <a:ext cx="239140" cy="180173"/>
            </a:xfrm>
            <a:prstGeom prst="triangle">
              <a:avLst/>
            </a:prstGeom>
            <a:solidFill>
              <a:schemeClr val="tx1"/>
            </a:solidFill>
            <a:ln>
              <a:solidFill>
                <a:srgbClr val="D3B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0AB9D9BF-5C75-8740-A85D-986311339FFE}"/>
                </a:ext>
              </a:extLst>
            </p:cNvPr>
            <p:cNvSpPr/>
            <p:nvPr/>
          </p:nvSpPr>
          <p:spPr>
            <a:xfrm rot="4025579">
              <a:off x="3743752" y="3655854"/>
              <a:ext cx="239140" cy="180173"/>
            </a:xfrm>
            <a:prstGeom prst="triangle">
              <a:avLst/>
            </a:prstGeom>
            <a:solidFill>
              <a:schemeClr val="tx1"/>
            </a:solidFill>
            <a:ln>
              <a:solidFill>
                <a:srgbClr val="D3B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39A2F50D-476D-8944-BB09-ECD37625E8F1}"/>
                </a:ext>
              </a:extLst>
            </p:cNvPr>
            <p:cNvSpPr/>
            <p:nvPr/>
          </p:nvSpPr>
          <p:spPr>
            <a:xfrm rot="19981154">
              <a:off x="3154148" y="511787"/>
              <a:ext cx="239140" cy="180173"/>
            </a:xfrm>
            <a:prstGeom prst="triangle">
              <a:avLst/>
            </a:prstGeom>
            <a:solidFill>
              <a:schemeClr val="tx1"/>
            </a:solidFill>
            <a:ln>
              <a:solidFill>
                <a:srgbClr val="D3B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96AA6DE3-2ABE-B443-B9F8-1D68EADAB498}"/>
                </a:ext>
              </a:extLst>
            </p:cNvPr>
            <p:cNvSpPr/>
            <p:nvPr/>
          </p:nvSpPr>
          <p:spPr>
            <a:xfrm rot="5400000">
              <a:off x="5707141" y="3255519"/>
              <a:ext cx="239140" cy="180173"/>
            </a:xfrm>
            <a:prstGeom prst="triangle">
              <a:avLst/>
            </a:prstGeom>
            <a:solidFill>
              <a:schemeClr val="tx1"/>
            </a:solidFill>
            <a:ln>
              <a:solidFill>
                <a:srgbClr val="D3B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CE8A89A5-AA30-8240-85B7-35CF18B48A67}"/>
              </a:ext>
            </a:extLst>
          </p:cNvPr>
          <p:cNvGrpSpPr/>
          <p:nvPr/>
        </p:nvGrpSpPr>
        <p:grpSpPr>
          <a:xfrm>
            <a:off x="516123" y="1066800"/>
            <a:ext cx="8420299" cy="4245897"/>
            <a:chOff x="516123" y="1066800"/>
            <a:chExt cx="8420299" cy="4245897"/>
          </a:xfrm>
        </p:grpSpPr>
        <p:sp>
          <p:nvSpPr>
            <p:cNvPr id="3" name="TextBox 2">
              <a:extLst>
                <a:ext uri="{FF2B5EF4-FFF2-40B4-BE49-F238E27FC236}">
                  <a16:creationId xmlns:a16="http://schemas.microsoft.com/office/drawing/2014/main" id="{66AD9FB0-22C8-1344-865D-E5E883EACAF4}"/>
                </a:ext>
              </a:extLst>
            </p:cNvPr>
            <p:cNvSpPr txBox="1"/>
            <p:nvPr/>
          </p:nvSpPr>
          <p:spPr>
            <a:xfrm>
              <a:off x="533400" y="1066800"/>
              <a:ext cx="8153400" cy="646331"/>
            </a:xfrm>
            <a:prstGeom prst="rect">
              <a:avLst/>
            </a:prstGeom>
            <a:noFill/>
          </p:spPr>
          <p:txBody>
            <a:bodyPr wrap="square" rtlCol="0">
              <a:spAutoFit/>
            </a:bodyPr>
            <a:lstStyle/>
            <a:p>
              <a:endParaRPr lang="en-US" dirty="0"/>
            </a:p>
            <a:p>
              <a:endParaRPr lang="en-US" dirty="0"/>
            </a:p>
          </p:txBody>
        </p:sp>
        <p:sp>
          <p:nvSpPr>
            <p:cNvPr id="5" name="Rectangle 4">
              <a:extLst>
                <a:ext uri="{FF2B5EF4-FFF2-40B4-BE49-F238E27FC236}">
                  <a16:creationId xmlns:a16="http://schemas.microsoft.com/office/drawing/2014/main" id="{2ADF3804-DD6C-8A43-B078-1F5D79D5D89C}"/>
                </a:ext>
              </a:extLst>
            </p:cNvPr>
            <p:cNvSpPr/>
            <p:nvPr/>
          </p:nvSpPr>
          <p:spPr>
            <a:xfrm>
              <a:off x="516123" y="1655523"/>
              <a:ext cx="1905000" cy="1071296"/>
            </a:xfrm>
            <a:prstGeom prst="rect">
              <a:avLst/>
            </a:prstGeom>
            <a:solidFill>
              <a:srgbClr val="D3B9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PI initiates IRB review submission form</a:t>
              </a:r>
            </a:p>
          </p:txBody>
        </p:sp>
        <p:sp>
          <p:nvSpPr>
            <p:cNvPr id="6" name="Rectangle 5">
              <a:extLst>
                <a:ext uri="{FF2B5EF4-FFF2-40B4-BE49-F238E27FC236}">
                  <a16:creationId xmlns:a16="http://schemas.microsoft.com/office/drawing/2014/main" id="{C1EC2C52-AA36-4D43-A5BC-CE647C9FD045}"/>
                </a:ext>
              </a:extLst>
            </p:cNvPr>
            <p:cNvSpPr/>
            <p:nvPr/>
          </p:nvSpPr>
          <p:spPr>
            <a:xfrm>
              <a:off x="3078348" y="1657059"/>
              <a:ext cx="1905000" cy="1069760"/>
            </a:xfrm>
            <a:prstGeom prst="rect">
              <a:avLst/>
            </a:prstGeom>
            <a:solidFill>
              <a:srgbClr val="D3B9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PI completes Data Classification section of form</a:t>
              </a:r>
            </a:p>
          </p:txBody>
        </p:sp>
        <p:sp>
          <p:nvSpPr>
            <p:cNvPr id="7" name="Rectangle 6">
              <a:extLst>
                <a:ext uri="{FF2B5EF4-FFF2-40B4-BE49-F238E27FC236}">
                  <a16:creationId xmlns:a16="http://schemas.microsoft.com/office/drawing/2014/main" id="{4CC69F08-C294-C942-80C6-69850367253A}"/>
                </a:ext>
              </a:extLst>
            </p:cNvPr>
            <p:cNvSpPr/>
            <p:nvPr/>
          </p:nvSpPr>
          <p:spPr>
            <a:xfrm>
              <a:off x="6434959" y="4118939"/>
              <a:ext cx="2286000" cy="1193757"/>
            </a:xfrm>
            <a:prstGeom prst="rect">
              <a:avLst/>
            </a:prstGeom>
            <a:solidFill>
              <a:srgbClr val="D3B9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PI Continues IRB review submission process</a:t>
              </a:r>
            </a:p>
          </p:txBody>
        </p:sp>
        <p:sp>
          <p:nvSpPr>
            <p:cNvPr id="8" name="Rectangle 7">
              <a:extLst>
                <a:ext uri="{FF2B5EF4-FFF2-40B4-BE49-F238E27FC236}">
                  <a16:creationId xmlns:a16="http://schemas.microsoft.com/office/drawing/2014/main" id="{823852B1-E69A-3844-AD59-CBF22B003F1F}"/>
                </a:ext>
              </a:extLst>
            </p:cNvPr>
            <p:cNvSpPr/>
            <p:nvPr/>
          </p:nvSpPr>
          <p:spPr>
            <a:xfrm>
              <a:off x="3581400" y="4110940"/>
              <a:ext cx="2057400" cy="1201757"/>
            </a:xfrm>
            <a:prstGeom prst="rect">
              <a:avLst/>
            </a:prstGeom>
            <a:solidFill>
              <a:srgbClr val="D3B9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OIS notifies IRB Admin and PI of security control plan</a:t>
              </a:r>
            </a:p>
          </p:txBody>
        </p:sp>
        <p:cxnSp>
          <p:nvCxnSpPr>
            <p:cNvPr id="11" name="Straight Arrow Connector 10">
              <a:extLst>
                <a:ext uri="{FF2B5EF4-FFF2-40B4-BE49-F238E27FC236}">
                  <a16:creationId xmlns:a16="http://schemas.microsoft.com/office/drawing/2014/main" id="{1915BCDE-2BC4-0B42-9C4B-54A78E28167A}"/>
                </a:ext>
              </a:extLst>
            </p:cNvPr>
            <p:cNvCxnSpPr>
              <a:cxnSpLocks/>
              <a:stCxn id="5" idx="3"/>
              <a:endCxn id="6" idx="1"/>
            </p:cNvCxnSpPr>
            <p:nvPr/>
          </p:nvCxnSpPr>
          <p:spPr>
            <a:xfrm>
              <a:off x="2421123" y="2191171"/>
              <a:ext cx="657225" cy="76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A3E835D-C92B-1E45-8A6F-9E0E8535A85D}"/>
                </a:ext>
              </a:extLst>
            </p:cNvPr>
            <p:cNvCxnSpPr>
              <a:cxnSpLocks/>
              <a:stCxn id="6" idx="3"/>
              <a:endCxn id="22" idx="1"/>
            </p:cNvCxnSpPr>
            <p:nvPr/>
          </p:nvCxnSpPr>
          <p:spPr>
            <a:xfrm flipV="1">
              <a:off x="4983348" y="2169678"/>
              <a:ext cx="590550" cy="2226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08E9178-0B19-8841-A223-8077ACBE37F3}"/>
                </a:ext>
              </a:extLst>
            </p:cNvPr>
            <p:cNvCxnSpPr>
              <a:cxnSpLocks/>
              <a:stCxn id="16" idx="6"/>
              <a:endCxn id="8" idx="1"/>
            </p:cNvCxnSpPr>
            <p:nvPr/>
          </p:nvCxnSpPr>
          <p:spPr>
            <a:xfrm flipV="1">
              <a:off x="2819401" y="4711819"/>
              <a:ext cx="761999" cy="219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6772BD-37CE-DE41-933A-B1C80C3A79F7}"/>
                </a:ext>
              </a:extLst>
            </p:cNvPr>
            <p:cNvCxnSpPr>
              <a:cxnSpLocks/>
              <a:stCxn id="8" idx="3"/>
              <a:endCxn id="7" idx="1"/>
            </p:cNvCxnSpPr>
            <p:nvPr/>
          </p:nvCxnSpPr>
          <p:spPr>
            <a:xfrm>
              <a:off x="5638800" y="4711819"/>
              <a:ext cx="796159" cy="399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Decision 21">
              <a:extLst>
                <a:ext uri="{FF2B5EF4-FFF2-40B4-BE49-F238E27FC236}">
                  <a16:creationId xmlns:a16="http://schemas.microsoft.com/office/drawing/2014/main" id="{811E9AA3-317B-9B49-A59D-2782306234CD}"/>
                </a:ext>
              </a:extLst>
            </p:cNvPr>
            <p:cNvSpPr/>
            <p:nvPr/>
          </p:nvSpPr>
          <p:spPr>
            <a:xfrm>
              <a:off x="5573898" y="1162482"/>
              <a:ext cx="2971799" cy="2014392"/>
            </a:xfrm>
            <a:prstGeom prst="flowChartDecision">
              <a:avLst/>
            </a:prstGeom>
            <a:solidFill>
              <a:srgbClr val="D3B9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is Level 3? (Highly Confidential) </a:t>
              </a:r>
            </a:p>
          </p:txBody>
        </p:sp>
        <p:cxnSp>
          <p:nvCxnSpPr>
            <p:cNvPr id="27" name="Elbow Connector 26">
              <a:extLst>
                <a:ext uri="{FF2B5EF4-FFF2-40B4-BE49-F238E27FC236}">
                  <a16:creationId xmlns:a16="http://schemas.microsoft.com/office/drawing/2014/main" id="{83259BCF-3451-1F42-BBFD-A8C9B0383DC8}"/>
                </a:ext>
              </a:extLst>
            </p:cNvPr>
            <p:cNvCxnSpPr>
              <a:cxnSpLocks/>
              <a:stCxn id="22" idx="2"/>
              <a:endCxn id="16" idx="0"/>
            </p:cNvCxnSpPr>
            <p:nvPr/>
          </p:nvCxnSpPr>
          <p:spPr>
            <a:xfrm rot="5400000">
              <a:off x="4129948" y="570928"/>
              <a:ext cx="323905" cy="5535797"/>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F0E7E01-ADBD-1541-A9AB-D2ED3FCDBC59}"/>
                </a:ext>
              </a:extLst>
            </p:cNvPr>
            <p:cNvSpPr txBox="1"/>
            <p:nvPr/>
          </p:nvSpPr>
          <p:spPr>
            <a:xfrm>
              <a:off x="6241291" y="2949605"/>
              <a:ext cx="679772" cy="369332"/>
            </a:xfrm>
            <a:prstGeom prst="rect">
              <a:avLst/>
            </a:prstGeom>
            <a:noFill/>
          </p:spPr>
          <p:txBody>
            <a:bodyPr wrap="square" rtlCol="0">
              <a:spAutoFit/>
            </a:bodyPr>
            <a:lstStyle/>
            <a:p>
              <a:r>
                <a:rPr lang="en-US" dirty="0"/>
                <a:t>Yes</a:t>
              </a:r>
            </a:p>
          </p:txBody>
        </p:sp>
        <p:cxnSp>
          <p:nvCxnSpPr>
            <p:cNvPr id="33" name="Elbow Connector 32">
              <a:extLst>
                <a:ext uri="{FF2B5EF4-FFF2-40B4-BE49-F238E27FC236}">
                  <a16:creationId xmlns:a16="http://schemas.microsoft.com/office/drawing/2014/main" id="{890B0889-E4F9-F144-899E-54FBC820924A}"/>
                </a:ext>
              </a:extLst>
            </p:cNvPr>
            <p:cNvCxnSpPr>
              <a:cxnSpLocks/>
              <a:stCxn id="22" idx="3"/>
              <a:endCxn id="7" idx="0"/>
            </p:cNvCxnSpPr>
            <p:nvPr/>
          </p:nvCxnSpPr>
          <p:spPr>
            <a:xfrm flipH="1">
              <a:off x="7577959" y="2169678"/>
              <a:ext cx="967738" cy="1949261"/>
            </a:xfrm>
            <a:prstGeom prst="bentConnector4">
              <a:avLst>
                <a:gd name="adj1" fmla="val -23622"/>
                <a:gd name="adj2" fmla="val 75835"/>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B4AFFA4-2B2B-7A40-85CF-6C1541C4A92C}"/>
                </a:ext>
              </a:extLst>
            </p:cNvPr>
            <p:cNvSpPr txBox="1"/>
            <p:nvPr/>
          </p:nvSpPr>
          <p:spPr>
            <a:xfrm>
              <a:off x="8403024" y="1821839"/>
              <a:ext cx="533398" cy="369332"/>
            </a:xfrm>
            <a:prstGeom prst="rect">
              <a:avLst/>
            </a:prstGeom>
            <a:noFill/>
          </p:spPr>
          <p:txBody>
            <a:bodyPr wrap="square" rtlCol="0">
              <a:spAutoFit/>
            </a:bodyPr>
            <a:lstStyle/>
            <a:p>
              <a:r>
                <a:rPr lang="en-US" dirty="0"/>
                <a:t>No</a:t>
              </a:r>
            </a:p>
          </p:txBody>
        </p:sp>
      </p:grpSp>
      <p:sp>
        <p:nvSpPr>
          <p:cNvPr id="61" name="Triangle 60">
            <a:extLst>
              <a:ext uri="{FF2B5EF4-FFF2-40B4-BE49-F238E27FC236}">
                <a16:creationId xmlns:a16="http://schemas.microsoft.com/office/drawing/2014/main" id="{4DA97E0A-20D0-EE46-B106-FDD66C26D7DF}"/>
              </a:ext>
            </a:extLst>
          </p:cNvPr>
          <p:cNvSpPr/>
          <p:nvPr/>
        </p:nvSpPr>
        <p:spPr>
          <a:xfrm rot="7629417">
            <a:off x="2005648" y="5718981"/>
            <a:ext cx="239140" cy="180173"/>
          </a:xfrm>
          <a:prstGeom prst="triangle">
            <a:avLst/>
          </a:prstGeom>
          <a:solidFill>
            <a:schemeClr val="tx1"/>
          </a:solidFill>
          <a:ln>
            <a:solidFill>
              <a:srgbClr val="D3B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iangle 61">
            <a:extLst>
              <a:ext uri="{FF2B5EF4-FFF2-40B4-BE49-F238E27FC236}">
                <a16:creationId xmlns:a16="http://schemas.microsoft.com/office/drawing/2014/main" id="{E3F4471E-DA95-4B4B-9BEA-6BA181BADF4F}"/>
              </a:ext>
            </a:extLst>
          </p:cNvPr>
          <p:cNvSpPr/>
          <p:nvPr/>
        </p:nvSpPr>
        <p:spPr>
          <a:xfrm rot="18442291">
            <a:off x="822340" y="3526239"/>
            <a:ext cx="239140" cy="180173"/>
          </a:xfrm>
          <a:prstGeom prst="triangle">
            <a:avLst/>
          </a:prstGeom>
          <a:solidFill>
            <a:schemeClr val="tx1"/>
          </a:solidFill>
          <a:ln>
            <a:solidFill>
              <a:srgbClr val="D3B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82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179911-C5F7-9142-9DFA-EA30FCDD862A}"/>
              </a:ext>
            </a:extLst>
          </p:cNvPr>
          <p:cNvSpPr/>
          <p:nvPr/>
        </p:nvSpPr>
        <p:spPr>
          <a:xfrm>
            <a:off x="457200" y="533400"/>
            <a:ext cx="7904729" cy="646331"/>
          </a:xfrm>
          <a:prstGeom prst="rect">
            <a:avLst/>
          </a:prstGeom>
        </p:spPr>
        <p:txBody>
          <a:bodyPr wrap="none">
            <a:spAutoFit/>
          </a:bodyPr>
          <a:lstStyle/>
          <a:p>
            <a:pPr algn="ctr"/>
            <a:r>
              <a:rPr lang="en-US" sz="3600" b="1" dirty="0">
                <a:latin typeface="+mj-lt"/>
              </a:rPr>
              <a:t>Contact Information and Questions</a:t>
            </a:r>
          </a:p>
        </p:txBody>
      </p:sp>
    </p:spTree>
    <p:extLst>
      <p:ext uri="{BB962C8B-B14F-4D97-AF65-F5344CB8AC3E}">
        <p14:creationId xmlns:p14="http://schemas.microsoft.com/office/powerpoint/2010/main" val="2368309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28600"/>
            <a:ext cx="8686800" cy="646331"/>
          </a:xfrm>
          <a:prstGeom prst="rect">
            <a:avLst/>
          </a:prstGeom>
          <a:noFill/>
        </p:spPr>
        <p:txBody>
          <a:bodyPr wrap="square" rtlCol="0">
            <a:spAutoFit/>
          </a:bodyPr>
          <a:lstStyle/>
          <a:p>
            <a:r>
              <a:rPr lang="en-US" sz="3600" b="1" dirty="0">
                <a:latin typeface="+mj-lt"/>
                <a:cs typeface="Arial" pitchFamily="34" charset="0"/>
              </a:rPr>
              <a:t>Who to contact?</a:t>
            </a:r>
          </a:p>
        </p:txBody>
      </p:sp>
      <p:sp>
        <p:nvSpPr>
          <p:cNvPr id="2" name="TextBox 1">
            <a:extLst>
              <a:ext uri="{FF2B5EF4-FFF2-40B4-BE49-F238E27FC236}">
                <a16:creationId xmlns:a16="http://schemas.microsoft.com/office/drawing/2014/main" id="{A6974B9A-BF25-D94D-8CF5-93A862EE417D}"/>
              </a:ext>
            </a:extLst>
          </p:cNvPr>
          <p:cNvSpPr txBox="1"/>
          <p:nvPr/>
        </p:nvSpPr>
        <p:spPr>
          <a:xfrm>
            <a:off x="609600" y="874931"/>
            <a:ext cx="7924800" cy="5724644"/>
          </a:xfrm>
          <a:prstGeom prst="rect">
            <a:avLst/>
          </a:prstGeom>
          <a:noFill/>
        </p:spPr>
        <p:txBody>
          <a:bodyPr wrap="square" rtlCol="0">
            <a:spAutoFit/>
          </a:bodyPr>
          <a:lstStyle/>
          <a:p>
            <a:pPr marL="285750" indent="-285750">
              <a:buFont typeface="Arial" panose="020B0604020202020204" pitchFamily="34" charset="0"/>
              <a:buChar char="•"/>
            </a:pPr>
            <a:r>
              <a:rPr lang="en-US" dirty="0"/>
              <a:t>Contract, Award, and Proposal questions?</a:t>
            </a:r>
          </a:p>
          <a:p>
            <a:pPr marL="742950" lvl="1" indent="-285750">
              <a:buFont typeface="Arial" panose="020B0604020202020204" pitchFamily="34" charset="0"/>
              <a:buChar char="•"/>
            </a:pPr>
            <a:r>
              <a:rPr lang="en-US" dirty="0"/>
              <a:t>Contact OCG</a:t>
            </a:r>
          </a:p>
          <a:p>
            <a:pPr marL="1200150" lvl="2" indent="-285750">
              <a:buFont typeface="Arial" panose="020B0604020202020204" pitchFamily="34" charset="0"/>
              <a:buChar char="•"/>
            </a:pPr>
            <a:r>
              <a:rPr lang="en-US" dirty="0"/>
              <a:t>Your assigned Contract Officer, Grant Officer or Proposal Analyst will be able to assist</a:t>
            </a:r>
          </a:p>
          <a:p>
            <a:pPr marL="1200150" lvl="2" indent="-285750">
              <a:buFont typeface="Arial" panose="020B0604020202020204" pitchFamily="34" charset="0"/>
              <a:buChar char="•"/>
            </a:pPr>
            <a:r>
              <a:rPr lang="en-US" dirty="0">
                <a:hlinkClick r:id="rId2"/>
              </a:rPr>
              <a:t>www.colorado.edu/ocg/directory</a:t>
            </a:r>
            <a:endParaRPr lang="en-US" dirty="0"/>
          </a:p>
          <a:p>
            <a:pPr lvl="2"/>
            <a:endParaRPr lang="en-US" sz="1000" dirty="0"/>
          </a:p>
          <a:p>
            <a:pPr marL="285750" indent="-285750">
              <a:buFont typeface="Arial" panose="020B0604020202020204" pitchFamily="34" charset="0"/>
              <a:buChar char="•"/>
            </a:pPr>
            <a:r>
              <a:rPr lang="en-US" dirty="0"/>
              <a:t>IRB process questions?</a:t>
            </a:r>
          </a:p>
          <a:p>
            <a:pPr marL="742950" lvl="1" indent="-285750">
              <a:buFont typeface="Arial" panose="020B0604020202020204" pitchFamily="34" charset="0"/>
              <a:buChar char="•"/>
            </a:pPr>
            <a:r>
              <a:rPr lang="en-US" dirty="0"/>
              <a:t>Contact the IRB (</a:t>
            </a:r>
            <a:r>
              <a:rPr lang="en-US" dirty="0">
                <a:hlinkClick r:id="rId3"/>
              </a:rPr>
              <a:t>irbadmin@Colorado.edu</a:t>
            </a:r>
            <a:r>
              <a:rPr lang="en-US" dirty="0"/>
              <a:t>), or visit </a:t>
            </a:r>
            <a:r>
              <a:rPr lang="en-US" dirty="0">
                <a:hlinkClick r:id="rId4"/>
              </a:rPr>
              <a:t>https://www.colorado.edu/researchinnovation/irb</a:t>
            </a:r>
            <a:endParaRPr lang="en-US" dirty="0"/>
          </a:p>
          <a:p>
            <a:pPr lvl="1"/>
            <a:endParaRPr lang="en-US" sz="1000" dirty="0"/>
          </a:p>
          <a:p>
            <a:pPr marL="285750" indent="-285750">
              <a:buFont typeface="Arial" panose="020B0604020202020204" pitchFamily="34" charset="0"/>
              <a:buChar char="•"/>
            </a:pPr>
            <a:r>
              <a:rPr lang="en-US" dirty="0"/>
              <a:t>CUI, security review of IRB submissions, or any other research data compliance or cyber security questions?</a:t>
            </a:r>
          </a:p>
          <a:p>
            <a:pPr marL="742950" lvl="1" indent="-285750">
              <a:buFont typeface="Arial" panose="020B0604020202020204" pitchFamily="34" charset="0"/>
              <a:buChar char="•"/>
            </a:pPr>
            <a:r>
              <a:rPr lang="en-US" dirty="0"/>
              <a:t>Contact OIS</a:t>
            </a:r>
          </a:p>
          <a:p>
            <a:pPr marL="1200150" lvl="2" indent="-285750">
              <a:buFont typeface="Arial" panose="020B0604020202020204" pitchFamily="34" charset="0"/>
              <a:buChar char="•"/>
            </a:pPr>
            <a:r>
              <a:rPr lang="en-US" dirty="0"/>
              <a:t>Scott Maize, Research Cyber Security Program Manager </a:t>
            </a:r>
            <a:r>
              <a:rPr lang="en-US" dirty="0">
                <a:hlinkClick r:id="rId5"/>
              </a:rPr>
              <a:t>Scott.Maize@Colorado.edu</a:t>
            </a:r>
            <a:r>
              <a:rPr lang="en-US" dirty="0"/>
              <a:t>, x5-6190</a:t>
            </a:r>
          </a:p>
          <a:p>
            <a:pPr lvl="2"/>
            <a:endParaRPr lang="en-US" sz="1000" dirty="0"/>
          </a:p>
          <a:p>
            <a:pPr marL="285750" indent="-285750">
              <a:buFont typeface="Arial" panose="020B0604020202020204" pitchFamily="34" charset="0"/>
              <a:buChar char="•"/>
            </a:pPr>
            <a:r>
              <a:rPr lang="en-US" dirty="0"/>
              <a:t>Export Control Questions?</a:t>
            </a:r>
          </a:p>
          <a:p>
            <a:pPr marL="742950" lvl="1" indent="-285750">
              <a:buFont typeface="Arial" panose="020B0604020202020204" pitchFamily="34" charset="0"/>
              <a:buChar char="•"/>
            </a:pPr>
            <a:r>
              <a:rPr lang="en-US" dirty="0"/>
              <a:t>Contact Export Control Office</a:t>
            </a:r>
          </a:p>
          <a:p>
            <a:pPr marL="1200150" lvl="2" indent="-285750">
              <a:buFont typeface="Arial" panose="020B0604020202020204" pitchFamily="34" charset="0"/>
              <a:buChar char="•"/>
            </a:pPr>
            <a:r>
              <a:rPr lang="en-US" dirty="0"/>
              <a:t>Joe </a:t>
            </a:r>
            <a:r>
              <a:rPr lang="en-US" dirty="0" err="1"/>
              <a:t>Rosse</a:t>
            </a:r>
            <a:r>
              <a:rPr lang="en-US" dirty="0"/>
              <a:t>, </a:t>
            </a:r>
            <a:r>
              <a:rPr lang="en-US" dirty="0">
                <a:hlinkClick r:id="rId6"/>
              </a:rPr>
              <a:t>Joseph.Rosse@Colorado.EDU</a:t>
            </a:r>
            <a:r>
              <a:rPr lang="en-US" dirty="0"/>
              <a:t> or Linda Morris, </a:t>
            </a:r>
            <a:r>
              <a:rPr lang="en-US" dirty="0">
                <a:hlinkClick r:id="rId7"/>
              </a:rPr>
              <a:t>Linda.S.Morris@Colorado.EDU</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7863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1E9D1B-989E-CF47-8392-C886FCF024B4}"/>
              </a:ext>
            </a:extLst>
          </p:cNvPr>
          <p:cNvSpPr/>
          <p:nvPr/>
        </p:nvSpPr>
        <p:spPr>
          <a:xfrm>
            <a:off x="457200" y="381000"/>
            <a:ext cx="7543800" cy="646331"/>
          </a:xfrm>
          <a:prstGeom prst="rect">
            <a:avLst/>
          </a:prstGeom>
        </p:spPr>
        <p:txBody>
          <a:bodyPr wrap="square">
            <a:spAutoFit/>
          </a:bodyPr>
          <a:lstStyle/>
          <a:p>
            <a:r>
              <a:rPr lang="en-US" sz="3600" b="1" dirty="0">
                <a:latin typeface="+mj-lt"/>
              </a:rPr>
              <a:t>Helpful Cyber Security Concepts</a:t>
            </a:r>
          </a:p>
        </p:txBody>
      </p:sp>
      <p:sp>
        <p:nvSpPr>
          <p:cNvPr id="6" name="TextBox 5">
            <a:extLst>
              <a:ext uri="{FF2B5EF4-FFF2-40B4-BE49-F238E27FC236}">
                <a16:creationId xmlns:a16="http://schemas.microsoft.com/office/drawing/2014/main" id="{A142A0A5-D14B-EA4C-9F80-DB9CB966C25E}"/>
              </a:ext>
            </a:extLst>
          </p:cNvPr>
          <p:cNvSpPr txBox="1"/>
          <p:nvPr/>
        </p:nvSpPr>
        <p:spPr>
          <a:xfrm>
            <a:off x="685800" y="1219200"/>
            <a:ext cx="8001000" cy="2492990"/>
          </a:xfrm>
          <a:prstGeom prst="rect">
            <a:avLst/>
          </a:prstGeom>
          <a:noFill/>
        </p:spPr>
        <p:txBody>
          <a:bodyPr wrap="square" rtlCol="0">
            <a:spAutoFit/>
          </a:bodyPr>
          <a:lstStyle/>
          <a:p>
            <a:pPr marL="285750" indent="-285750">
              <a:buFont typeface="Arial" panose="020B0604020202020204" pitchFamily="34" charset="0"/>
              <a:buChar char="•"/>
            </a:pPr>
            <a:r>
              <a:rPr lang="en-US" sz="2400" dirty="0"/>
              <a:t>What is Cyber Security?</a:t>
            </a:r>
          </a:p>
          <a:p>
            <a:endParaRPr lang="en-US" sz="2400" dirty="0"/>
          </a:p>
          <a:p>
            <a:pPr marL="285750" indent="-285750">
              <a:buFont typeface="Arial" panose="020B0604020202020204" pitchFamily="34" charset="0"/>
              <a:buChar char="•"/>
            </a:pPr>
            <a:r>
              <a:rPr lang="en-US" sz="2400" dirty="0"/>
              <a:t>CIA Triad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Data Classifications &amp; Impact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87480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28600"/>
            <a:ext cx="8686800" cy="646331"/>
          </a:xfrm>
          <a:prstGeom prst="rect">
            <a:avLst/>
          </a:prstGeom>
          <a:noFill/>
        </p:spPr>
        <p:txBody>
          <a:bodyPr wrap="square" rtlCol="0">
            <a:spAutoFit/>
          </a:bodyPr>
          <a:lstStyle/>
          <a:p>
            <a:r>
              <a:rPr lang="en-US" sz="3600" b="1" dirty="0">
                <a:latin typeface="+mj-lt"/>
                <a:cs typeface="Arial" pitchFamily="34" charset="0"/>
              </a:rPr>
              <a:t>Questions</a:t>
            </a:r>
          </a:p>
        </p:txBody>
      </p:sp>
      <p:pic>
        <p:nvPicPr>
          <p:cNvPr id="3" name="Picture 2">
            <a:extLst>
              <a:ext uri="{FF2B5EF4-FFF2-40B4-BE49-F238E27FC236}">
                <a16:creationId xmlns:a16="http://schemas.microsoft.com/office/drawing/2014/main" id="{25AB256B-A0A2-E64C-81C9-DB19EC49689F}"/>
              </a:ext>
            </a:extLst>
          </p:cNvPr>
          <p:cNvPicPr>
            <a:picLocks noChangeAspect="1"/>
          </p:cNvPicPr>
          <p:nvPr/>
        </p:nvPicPr>
        <p:blipFill>
          <a:blip r:embed="rId2"/>
          <a:stretch>
            <a:fillRect/>
          </a:stretch>
        </p:blipFill>
        <p:spPr>
          <a:xfrm>
            <a:off x="2590800" y="1219200"/>
            <a:ext cx="3340100" cy="4658561"/>
          </a:xfrm>
          <a:prstGeom prst="rect">
            <a:avLst/>
          </a:prstGeom>
        </p:spPr>
      </p:pic>
    </p:spTree>
    <p:extLst>
      <p:ext uri="{BB962C8B-B14F-4D97-AF65-F5344CB8AC3E}">
        <p14:creationId xmlns:p14="http://schemas.microsoft.com/office/powerpoint/2010/main" val="314772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CC4AD2-778F-334C-84A2-8451EF3EB1B0}"/>
              </a:ext>
            </a:extLst>
          </p:cNvPr>
          <p:cNvSpPr/>
          <p:nvPr/>
        </p:nvSpPr>
        <p:spPr>
          <a:xfrm>
            <a:off x="381000" y="381000"/>
            <a:ext cx="5673348" cy="646331"/>
          </a:xfrm>
          <a:prstGeom prst="rect">
            <a:avLst/>
          </a:prstGeom>
        </p:spPr>
        <p:txBody>
          <a:bodyPr wrap="none">
            <a:spAutoFit/>
          </a:bodyPr>
          <a:lstStyle/>
          <a:p>
            <a:r>
              <a:rPr lang="en-US" sz="3600" b="1" dirty="0">
                <a:latin typeface="+mj-lt"/>
              </a:rPr>
              <a:t>Cyber Security Concepts</a:t>
            </a:r>
          </a:p>
        </p:txBody>
      </p:sp>
      <p:pic>
        <p:nvPicPr>
          <p:cNvPr id="5" name="Online Media 4" descr="Cybersecurity 101">
            <a:hlinkClick r:id="" action="ppaction://media"/>
            <a:extLst>
              <a:ext uri="{FF2B5EF4-FFF2-40B4-BE49-F238E27FC236}">
                <a16:creationId xmlns:a16="http://schemas.microsoft.com/office/drawing/2014/main" id="{CECD6384-2017-C343-A777-3D3CB6FDF794}"/>
              </a:ext>
            </a:extLst>
          </p:cNvPr>
          <p:cNvPicPr>
            <a:picLocks noRot="1" noChangeAspect="1"/>
          </p:cNvPicPr>
          <p:nvPr>
            <a:videoFile r:link="rId1"/>
          </p:nvPr>
        </p:nvPicPr>
        <p:blipFill>
          <a:blip r:embed="rId3"/>
          <a:stretch>
            <a:fillRect/>
          </a:stretch>
        </p:blipFill>
        <p:spPr>
          <a:xfrm>
            <a:off x="457200" y="1371599"/>
            <a:ext cx="7586133" cy="4267201"/>
          </a:xfrm>
          <a:prstGeom prst="rect">
            <a:avLst/>
          </a:prstGeom>
        </p:spPr>
      </p:pic>
      <p:sp>
        <p:nvSpPr>
          <p:cNvPr id="7" name="TextBox 6">
            <a:extLst>
              <a:ext uri="{FF2B5EF4-FFF2-40B4-BE49-F238E27FC236}">
                <a16:creationId xmlns:a16="http://schemas.microsoft.com/office/drawing/2014/main" id="{020387D3-D732-2046-8ED4-2460A1800735}"/>
              </a:ext>
            </a:extLst>
          </p:cNvPr>
          <p:cNvSpPr txBox="1"/>
          <p:nvPr/>
        </p:nvSpPr>
        <p:spPr>
          <a:xfrm>
            <a:off x="454572" y="902106"/>
            <a:ext cx="5867400" cy="461665"/>
          </a:xfrm>
          <a:prstGeom prst="rect">
            <a:avLst/>
          </a:prstGeom>
          <a:noFill/>
        </p:spPr>
        <p:txBody>
          <a:bodyPr wrap="square" rtlCol="0">
            <a:spAutoFit/>
          </a:bodyPr>
          <a:lstStyle/>
          <a:p>
            <a:r>
              <a:rPr lang="en-US" sz="2400" dirty="0"/>
              <a:t>What is Cyber Security?</a:t>
            </a:r>
          </a:p>
        </p:txBody>
      </p:sp>
      <p:sp>
        <p:nvSpPr>
          <p:cNvPr id="2" name="TextBox 1">
            <a:extLst>
              <a:ext uri="{FF2B5EF4-FFF2-40B4-BE49-F238E27FC236}">
                <a16:creationId xmlns:a16="http://schemas.microsoft.com/office/drawing/2014/main" id="{8D0BB090-765E-EF4F-AC9F-712E91AC0DD5}"/>
              </a:ext>
            </a:extLst>
          </p:cNvPr>
          <p:cNvSpPr txBox="1"/>
          <p:nvPr/>
        </p:nvSpPr>
        <p:spPr>
          <a:xfrm>
            <a:off x="415158" y="5638800"/>
            <a:ext cx="7315200" cy="461665"/>
          </a:xfrm>
          <a:prstGeom prst="rect">
            <a:avLst/>
          </a:prstGeom>
          <a:noFill/>
        </p:spPr>
        <p:txBody>
          <a:bodyPr wrap="square" rtlCol="0">
            <a:spAutoFit/>
          </a:bodyPr>
          <a:lstStyle/>
          <a:p>
            <a:r>
              <a:rPr lang="en-US" sz="1200" dirty="0"/>
              <a:t>“Cybersecurity 101” </a:t>
            </a:r>
            <a:r>
              <a:rPr lang="en-US" sz="1200" i="1" dirty="0"/>
              <a:t>YouTube</a:t>
            </a:r>
            <a:r>
              <a:rPr lang="en-US" sz="1200" dirty="0"/>
              <a:t>, uploaded by NOVA PBS Official, 15 September 2015, https://www.pbs.org/video/nova-cybersecurity-101/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C2AB7E-2955-3641-AD57-EC1FA8A2F744}"/>
              </a:ext>
            </a:extLst>
          </p:cNvPr>
          <p:cNvSpPr txBox="1"/>
          <p:nvPr/>
        </p:nvSpPr>
        <p:spPr>
          <a:xfrm>
            <a:off x="457200" y="381000"/>
            <a:ext cx="8153400" cy="646331"/>
          </a:xfrm>
          <a:prstGeom prst="rect">
            <a:avLst/>
          </a:prstGeom>
          <a:noFill/>
        </p:spPr>
        <p:txBody>
          <a:bodyPr wrap="square" rtlCol="0">
            <a:spAutoFit/>
          </a:bodyPr>
          <a:lstStyle/>
          <a:p>
            <a:r>
              <a:rPr lang="en-US" sz="3600" b="1" dirty="0">
                <a:latin typeface="+mj-lt"/>
              </a:rPr>
              <a:t>CIA Triad – No, not the spies</a:t>
            </a:r>
          </a:p>
        </p:txBody>
      </p:sp>
      <p:pic>
        <p:nvPicPr>
          <p:cNvPr id="5" name="Online Media 4" descr="What is the C.I.A. Triad?">
            <a:hlinkClick r:id="" action="ppaction://media"/>
            <a:extLst>
              <a:ext uri="{FF2B5EF4-FFF2-40B4-BE49-F238E27FC236}">
                <a16:creationId xmlns:a16="http://schemas.microsoft.com/office/drawing/2014/main" id="{72ED6FC0-0B3C-E945-9DF3-DA6B122FC1C9}"/>
              </a:ext>
            </a:extLst>
          </p:cNvPr>
          <p:cNvPicPr>
            <a:picLocks noRot="1" noChangeAspect="1"/>
          </p:cNvPicPr>
          <p:nvPr>
            <a:videoFile r:link="rId1"/>
          </p:nvPr>
        </p:nvPicPr>
        <p:blipFill>
          <a:blip r:embed="rId3"/>
          <a:stretch>
            <a:fillRect/>
          </a:stretch>
        </p:blipFill>
        <p:spPr>
          <a:xfrm>
            <a:off x="350934" y="1038889"/>
            <a:ext cx="8442132" cy="4687669"/>
          </a:xfrm>
          <a:prstGeom prst="rect">
            <a:avLst/>
          </a:prstGeom>
        </p:spPr>
      </p:pic>
      <p:sp>
        <p:nvSpPr>
          <p:cNvPr id="4" name="TextBox 3">
            <a:extLst>
              <a:ext uri="{FF2B5EF4-FFF2-40B4-BE49-F238E27FC236}">
                <a16:creationId xmlns:a16="http://schemas.microsoft.com/office/drawing/2014/main" id="{A98610BE-1485-9A47-8C6A-53F95E1BFA30}"/>
              </a:ext>
            </a:extLst>
          </p:cNvPr>
          <p:cNvSpPr txBox="1"/>
          <p:nvPr/>
        </p:nvSpPr>
        <p:spPr>
          <a:xfrm>
            <a:off x="498765" y="5830669"/>
            <a:ext cx="8153400" cy="276999"/>
          </a:xfrm>
          <a:prstGeom prst="rect">
            <a:avLst/>
          </a:prstGeom>
          <a:noFill/>
        </p:spPr>
        <p:txBody>
          <a:bodyPr wrap="square" rtlCol="0">
            <a:spAutoFit/>
          </a:bodyPr>
          <a:lstStyle/>
          <a:p>
            <a:r>
              <a:rPr lang="en-US" sz="1200" dirty="0"/>
              <a:t>“What is the C.I.A. Triad?” </a:t>
            </a:r>
            <a:r>
              <a:rPr lang="en-US" sz="1200" i="1" dirty="0"/>
              <a:t>YouTube</a:t>
            </a:r>
            <a:r>
              <a:rPr lang="en-US" sz="1200" dirty="0"/>
              <a:t>, uploaded by </a:t>
            </a:r>
            <a:r>
              <a:rPr lang="en-US" sz="1200" dirty="0" err="1"/>
              <a:t>Circadence</a:t>
            </a:r>
            <a:r>
              <a:rPr lang="en-US" sz="1200" dirty="0"/>
              <a:t>, 19 September 2018, https://</a:t>
            </a:r>
            <a:r>
              <a:rPr lang="en-US" sz="1200" dirty="0" err="1"/>
              <a:t>youtu.be</a:t>
            </a:r>
            <a:r>
              <a:rPr lang="en-US" sz="1200" dirty="0"/>
              <a:t>/</a:t>
            </a:r>
            <a:r>
              <a:rPr lang="en-US" sz="1200" dirty="0" err="1"/>
              <a:t>rwigKjEsdTc</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74DBED-AAA0-2F44-A700-68706725098B}"/>
              </a:ext>
            </a:extLst>
          </p:cNvPr>
          <p:cNvSpPr txBox="1"/>
          <p:nvPr/>
        </p:nvSpPr>
        <p:spPr>
          <a:xfrm>
            <a:off x="609600" y="381000"/>
            <a:ext cx="7848600" cy="646331"/>
          </a:xfrm>
          <a:prstGeom prst="rect">
            <a:avLst/>
          </a:prstGeom>
          <a:noFill/>
        </p:spPr>
        <p:txBody>
          <a:bodyPr wrap="square" rtlCol="0">
            <a:spAutoFit/>
          </a:bodyPr>
          <a:lstStyle/>
          <a:p>
            <a:r>
              <a:rPr lang="en-US" sz="3600" b="1" dirty="0">
                <a:latin typeface="+mj-lt"/>
              </a:rPr>
              <a:t>Data Classifications and Impact</a:t>
            </a:r>
          </a:p>
        </p:txBody>
      </p:sp>
      <p:sp>
        <p:nvSpPr>
          <p:cNvPr id="3" name="TextBox 2">
            <a:extLst>
              <a:ext uri="{FF2B5EF4-FFF2-40B4-BE49-F238E27FC236}">
                <a16:creationId xmlns:a16="http://schemas.microsoft.com/office/drawing/2014/main" id="{F3ED32E2-390E-0E4D-872A-8867CF8629AD}"/>
              </a:ext>
            </a:extLst>
          </p:cNvPr>
          <p:cNvSpPr txBox="1"/>
          <p:nvPr/>
        </p:nvSpPr>
        <p:spPr>
          <a:xfrm>
            <a:off x="685800" y="1027331"/>
            <a:ext cx="8001000" cy="3970318"/>
          </a:xfrm>
          <a:prstGeom prst="rect">
            <a:avLst/>
          </a:prstGeom>
          <a:noFill/>
        </p:spPr>
        <p:txBody>
          <a:bodyPr wrap="square" rtlCol="0">
            <a:spAutoFit/>
          </a:bodyPr>
          <a:lstStyle/>
          <a:p>
            <a:pPr marL="285750" indent="-285750">
              <a:buFont typeface="Arial" panose="020B0604020202020204" pitchFamily="34" charset="0"/>
              <a:buChar char="•"/>
            </a:pPr>
            <a:r>
              <a:rPr lang="en-US" sz="2400" dirty="0"/>
              <a:t>Why?</a:t>
            </a:r>
          </a:p>
          <a:p>
            <a:pPr marL="742950" lvl="1" indent="-285750">
              <a:buFont typeface="Arial" panose="020B0604020202020204" pitchFamily="34" charset="0"/>
              <a:buChar char="•"/>
            </a:pPr>
            <a:r>
              <a:rPr lang="en-US" dirty="0"/>
              <a:t>We classify data and its impact in order to apply the appropriate protective controls</a:t>
            </a:r>
          </a:p>
          <a:p>
            <a:endParaRPr lang="en-US" dirty="0"/>
          </a:p>
          <a:p>
            <a:pPr marL="285750" indent="-285750">
              <a:buFont typeface="Arial" panose="020B0604020202020204" pitchFamily="34" charset="0"/>
              <a:buChar char="•"/>
            </a:pPr>
            <a:r>
              <a:rPr lang="en-US" sz="2400" dirty="0"/>
              <a:t>Who?</a:t>
            </a:r>
          </a:p>
          <a:p>
            <a:pPr marL="742950" lvl="1" indent="-285750">
              <a:buFont typeface="Arial" panose="020B0604020202020204" pitchFamily="34" charset="0"/>
              <a:buChar char="•"/>
            </a:pPr>
            <a:r>
              <a:rPr lang="en-US" dirty="0"/>
              <a:t>Data and process owners classify their data</a:t>
            </a:r>
          </a:p>
          <a:p>
            <a:pPr lvl="1"/>
            <a:endParaRPr lang="en-US" dirty="0"/>
          </a:p>
          <a:p>
            <a:pPr marL="285750" indent="-285750">
              <a:buFont typeface="Arial" panose="020B0604020202020204" pitchFamily="34" charset="0"/>
              <a:buChar char="•"/>
            </a:pPr>
            <a:r>
              <a:rPr lang="en-US" sz="2400" dirty="0"/>
              <a:t>When?</a:t>
            </a:r>
          </a:p>
          <a:p>
            <a:pPr marL="742950" lvl="1" indent="-285750">
              <a:buFont typeface="Arial" panose="020B0604020202020204" pitchFamily="34" charset="0"/>
              <a:buChar char="•"/>
            </a:pPr>
            <a:r>
              <a:rPr lang="en-US" dirty="0"/>
              <a:t>Preferably prior to data acquisition or generation, but certainly prior to sharing that data</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And……….</a:t>
            </a:r>
          </a:p>
          <a:p>
            <a:pPr marL="285750" indent="-285750">
              <a:buFont typeface="Arial" panose="020B0604020202020204" pitchFamily="34" charset="0"/>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a:extLst>
              <a:ext uri="{FF2B5EF4-FFF2-40B4-BE49-F238E27FC236}">
                <a16:creationId xmlns:a16="http://schemas.microsoft.com/office/drawing/2014/main" id="{A1CE07FF-41F2-9B4F-88AC-10F1DDB568C6}"/>
              </a:ext>
            </a:extLst>
          </p:cNvPr>
          <p:cNvSpPr/>
          <p:nvPr/>
        </p:nvSpPr>
        <p:spPr>
          <a:xfrm>
            <a:off x="465083" y="522972"/>
            <a:ext cx="8366393" cy="646331"/>
          </a:xfrm>
          <a:prstGeom prst="rect">
            <a:avLst/>
          </a:prstGeom>
        </p:spPr>
        <p:txBody>
          <a:bodyPr wrap="none">
            <a:spAutoFit/>
          </a:bodyPr>
          <a:lstStyle/>
          <a:p>
            <a:r>
              <a:rPr lang="en-US" sz="3600" b="1" dirty="0"/>
              <a:t>Data Classifications and Impact cont.</a:t>
            </a:r>
          </a:p>
        </p:txBody>
      </p:sp>
      <p:sp>
        <p:nvSpPr>
          <p:cNvPr id="4" name="TextBox 3">
            <a:extLst>
              <a:ext uri="{FF2B5EF4-FFF2-40B4-BE49-F238E27FC236}">
                <a16:creationId xmlns:a16="http://schemas.microsoft.com/office/drawing/2014/main" id="{ED1B955F-1BC0-7047-8B9D-20F396F92615}"/>
              </a:ext>
            </a:extLst>
          </p:cNvPr>
          <p:cNvSpPr txBox="1"/>
          <p:nvPr/>
        </p:nvSpPr>
        <p:spPr>
          <a:xfrm>
            <a:off x="643759" y="1206089"/>
            <a:ext cx="8077200" cy="4431983"/>
          </a:xfrm>
          <a:prstGeom prst="rect">
            <a:avLst/>
          </a:prstGeom>
          <a:noFill/>
        </p:spPr>
        <p:txBody>
          <a:bodyPr wrap="square" rtlCol="0">
            <a:spAutoFit/>
          </a:bodyPr>
          <a:lstStyle/>
          <a:p>
            <a:pPr marL="285750" indent="-285750">
              <a:buFont typeface="Arial" panose="020B0604020202020204" pitchFamily="34" charset="0"/>
              <a:buChar char="•"/>
            </a:pPr>
            <a:r>
              <a:rPr lang="en-US" sz="2400" dirty="0"/>
              <a:t>How?</a:t>
            </a:r>
          </a:p>
          <a:p>
            <a:pPr marL="742950" lvl="1" indent="-285750">
              <a:buFont typeface="Arial" panose="020B0604020202020204" pitchFamily="34" charset="0"/>
              <a:buChar char="•"/>
            </a:pPr>
            <a:r>
              <a:rPr lang="en-US" dirty="0"/>
              <a:t>Data is classified based on its sensitivity (how confidential it is and its criticality to business processes) and the impact to the owner if it was available to unauthorized parties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Classification guidance can come from different sources</a:t>
            </a:r>
          </a:p>
          <a:p>
            <a:pPr marL="1200150" lvl="2" indent="-285750">
              <a:buFont typeface="Arial" panose="020B0604020202020204" pitchFamily="34" charset="0"/>
              <a:buChar char="•"/>
            </a:pPr>
            <a:r>
              <a:rPr lang="en-US" dirty="0"/>
              <a:t>Statutory requirements</a:t>
            </a:r>
          </a:p>
          <a:p>
            <a:pPr marL="1657350" lvl="3" indent="-285750">
              <a:buFont typeface="Arial" panose="020B0604020202020204" pitchFamily="34" charset="0"/>
              <a:buChar char="•"/>
            </a:pPr>
            <a:r>
              <a:rPr lang="en-US" dirty="0"/>
              <a:t>FERPA, HIPAA, CUI, </a:t>
            </a:r>
            <a:r>
              <a:rPr lang="en-US" dirty="0" err="1"/>
              <a:t>etc</a:t>
            </a:r>
            <a:endParaRPr lang="en-US" dirty="0"/>
          </a:p>
          <a:p>
            <a:pPr marL="1200150" lvl="2" indent="-285750">
              <a:buFont typeface="Arial" panose="020B0604020202020204" pitchFamily="34" charset="0"/>
              <a:buChar char="•"/>
            </a:pPr>
            <a:r>
              <a:rPr lang="en-US" dirty="0"/>
              <a:t>Contractual obligations</a:t>
            </a:r>
          </a:p>
          <a:p>
            <a:pPr marL="1657350" lvl="3" indent="-285750">
              <a:buFont typeface="Arial" panose="020B0604020202020204" pitchFamily="34" charset="0"/>
              <a:buChar char="•"/>
            </a:pPr>
            <a:r>
              <a:rPr lang="en-US" dirty="0"/>
              <a:t>Included in research awards and contracts</a:t>
            </a:r>
          </a:p>
          <a:p>
            <a:pPr marL="1200150" lvl="2" indent="-285750">
              <a:buFont typeface="Arial" panose="020B0604020202020204" pitchFamily="34" charset="0"/>
              <a:buChar char="•"/>
            </a:pPr>
            <a:r>
              <a:rPr lang="en-US" dirty="0"/>
              <a:t>Data owner guidance</a:t>
            </a:r>
          </a:p>
          <a:p>
            <a:pPr marL="1657350" lvl="3" indent="-285750">
              <a:buFont typeface="Arial" panose="020B0604020202020204" pitchFamily="34" charset="0"/>
              <a:buChar char="•"/>
            </a:pPr>
            <a:r>
              <a:rPr lang="en-US" dirty="0"/>
              <a:t>Ultimately, a data owner determines the sensitivity and classification of data </a:t>
            </a:r>
          </a:p>
          <a:p>
            <a:endParaRPr lang="en-US" dirty="0"/>
          </a:p>
          <a:p>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D33F00-4283-8B4B-9924-BA261DEBCD9F}"/>
              </a:ext>
            </a:extLst>
          </p:cNvPr>
          <p:cNvSpPr txBox="1"/>
          <p:nvPr/>
        </p:nvSpPr>
        <p:spPr>
          <a:xfrm>
            <a:off x="457200" y="457200"/>
            <a:ext cx="8382000" cy="646331"/>
          </a:xfrm>
          <a:prstGeom prst="rect">
            <a:avLst/>
          </a:prstGeom>
          <a:noFill/>
        </p:spPr>
        <p:txBody>
          <a:bodyPr wrap="square" rtlCol="0">
            <a:spAutoFit/>
          </a:bodyPr>
          <a:lstStyle/>
          <a:p>
            <a:r>
              <a:rPr lang="en-US" sz="3600" b="1" dirty="0">
                <a:latin typeface="+mj-lt"/>
              </a:rPr>
              <a:t>Threats to Research Data on Campus</a:t>
            </a:r>
          </a:p>
        </p:txBody>
      </p:sp>
      <p:sp>
        <p:nvSpPr>
          <p:cNvPr id="3" name="TextBox 2">
            <a:extLst>
              <a:ext uri="{FF2B5EF4-FFF2-40B4-BE49-F238E27FC236}">
                <a16:creationId xmlns:a16="http://schemas.microsoft.com/office/drawing/2014/main" id="{45C0C5A2-B566-9744-B213-8393BC23F5D8}"/>
              </a:ext>
            </a:extLst>
          </p:cNvPr>
          <p:cNvSpPr txBox="1"/>
          <p:nvPr/>
        </p:nvSpPr>
        <p:spPr>
          <a:xfrm>
            <a:off x="457200" y="1295400"/>
            <a:ext cx="8229600" cy="1754326"/>
          </a:xfrm>
          <a:prstGeom prst="rect">
            <a:avLst/>
          </a:prstGeom>
          <a:noFill/>
        </p:spPr>
        <p:txBody>
          <a:bodyPr wrap="square" rtlCol="0">
            <a:spAutoFit/>
          </a:bodyPr>
          <a:lstStyle/>
          <a:p>
            <a:pPr marL="285750" indent="-285750">
              <a:buFont typeface="Arial" panose="020B0604020202020204" pitchFamily="34" charset="0"/>
              <a:buChar char="•"/>
            </a:pPr>
            <a:r>
              <a:rPr lang="en-US" sz="2400" dirty="0"/>
              <a:t>Threats</a:t>
            </a:r>
          </a:p>
          <a:p>
            <a:pPr marL="742950" lvl="1" indent="-285750">
              <a:buFont typeface="Arial" panose="020B0604020202020204" pitchFamily="34" charset="0"/>
              <a:buChar char="•"/>
            </a:pPr>
            <a:r>
              <a:rPr lang="en-US" dirty="0"/>
              <a:t>Actors and their motivations</a:t>
            </a:r>
          </a:p>
          <a:p>
            <a:pPr marL="742950" lvl="1" indent="-285750">
              <a:buFont typeface="Arial" panose="020B0604020202020204" pitchFamily="34" charset="0"/>
              <a:buChar char="•"/>
            </a:pPr>
            <a:r>
              <a:rPr lang="en-US" dirty="0"/>
              <a:t>Entropy – everything breaks at some point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Methods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a:extLst>
              <a:ext uri="{FF2B5EF4-FFF2-40B4-BE49-F238E27FC236}">
                <a16:creationId xmlns:a16="http://schemas.microsoft.com/office/drawing/2014/main" id="{A1CE07FF-41F2-9B4F-88AC-10F1DDB568C6}"/>
              </a:ext>
            </a:extLst>
          </p:cNvPr>
          <p:cNvSpPr/>
          <p:nvPr/>
        </p:nvSpPr>
        <p:spPr>
          <a:xfrm>
            <a:off x="457200" y="522972"/>
            <a:ext cx="6502614" cy="646331"/>
          </a:xfrm>
          <a:prstGeom prst="rect">
            <a:avLst/>
          </a:prstGeom>
        </p:spPr>
        <p:txBody>
          <a:bodyPr wrap="none">
            <a:spAutoFit/>
          </a:bodyPr>
          <a:lstStyle/>
          <a:p>
            <a:pPr algn="ctr"/>
            <a:r>
              <a:rPr lang="en-US" sz="3600" b="1" dirty="0">
                <a:latin typeface="+mj-lt"/>
              </a:rPr>
              <a:t>Research Data Threat Actors</a:t>
            </a:r>
          </a:p>
        </p:txBody>
      </p:sp>
      <p:sp>
        <p:nvSpPr>
          <p:cNvPr id="4" name="TextBox 3">
            <a:extLst>
              <a:ext uri="{FF2B5EF4-FFF2-40B4-BE49-F238E27FC236}">
                <a16:creationId xmlns:a16="http://schemas.microsoft.com/office/drawing/2014/main" id="{ED1B955F-1BC0-7047-8B9D-20F396F92615}"/>
              </a:ext>
            </a:extLst>
          </p:cNvPr>
          <p:cNvSpPr txBox="1"/>
          <p:nvPr/>
        </p:nvSpPr>
        <p:spPr>
          <a:xfrm>
            <a:off x="533400" y="3494690"/>
            <a:ext cx="8077200" cy="2492990"/>
          </a:xfrm>
          <a:prstGeom prst="rect">
            <a:avLst/>
          </a:prstGeom>
          <a:noFill/>
        </p:spPr>
        <p:txBody>
          <a:bodyPr wrap="square" rtlCol="0">
            <a:spAutoFit/>
          </a:bodyPr>
          <a:lstStyle/>
          <a:p>
            <a:pPr marL="285750" indent="-285750">
              <a:buFont typeface="Arial" panose="020B0604020202020204" pitchFamily="34" charset="0"/>
              <a:buChar char="•"/>
            </a:pPr>
            <a:r>
              <a:rPr lang="en-US" sz="2400" dirty="0"/>
              <a:t>Insiders</a:t>
            </a:r>
          </a:p>
          <a:p>
            <a:pPr marL="742950" lvl="1" indent="-285750">
              <a:buFont typeface="Arial" panose="020B0604020202020204" pitchFamily="34" charset="0"/>
              <a:buChar char="•"/>
            </a:pPr>
            <a:r>
              <a:rPr lang="en-US" dirty="0"/>
              <a:t>Disgruntled employees, “curious” students, or any person with access to internal systems at the University who want the data</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dirty="0"/>
              <a:t>Motivated by</a:t>
            </a:r>
          </a:p>
          <a:p>
            <a:pPr marL="1200150" lvl="2" indent="-285750">
              <a:buFont typeface="Arial" panose="020B0604020202020204" pitchFamily="34" charset="0"/>
              <a:buChar char="•"/>
            </a:pPr>
            <a:r>
              <a:rPr lang="en-US" dirty="0"/>
              <a:t>Financial gain, activism, patriotism (nation state), curiosity, and any other human motivation</a:t>
            </a:r>
          </a:p>
          <a:p>
            <a:pPr lvl="1"/>
            <a:endParaRPr lang="en-US" dirty="0"/>
          </a:p>
        </p:txBody>
      </p:sp>
      <p:pic>
        <p:nvPicPr>
          <p:cNvPr id="5" name="Picture 4">
            <a:extLst>
              <a:ext uri="{FF2B5EF4-FFF2-40B4-BE49-F238E27FC236}">
                <a16:creationId xmlns:a16="http://schemas.microsoft.com/office/drawing/2014/main" id="{D468357D-BD18-0143-97BE-C4CEDAD85D41}"/>
              </a:ext>
            </a:extLst>
          </p:cNvPr>
          <p:cNvPicPr>
            <a:picLocks noChangeAspect="1"/>
          </p:cNvPicPr>
          <p:nvPr/>
        </p:nvPicPr>
        <p:blipFill>
          <a:blip r:embed="rId2"/>
          <a:stretch>
            <a:fillRect/>
          </a:stretch>
        </p:blipFill>
        <p:spPr>
          <a:xfrm>
            <a:off x="538655" y="1164130"/>
            <a:ext cx="3492500" cy="2324100"/>
          </a:xfrm>
          <a:prstGeom prst="rect">
            <a:avLst/>
          </a:prstGeom>
        </p:spPr>
      </p:pic>
    </p:spTree>
    <p:extLst>
      <p:ext uri="{BB962C8B-B14F-4D97-AF65-F5344CB8AC3E}">
        <p14:creationId xmlns:p14="http://schemas.microsoft.com/office/powerpoint/2010/main" val="1274435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1890</TotalTime>
  <Words>1613</Words>
  <Application>Microsoft Macintosh PowerPoint</Application>
  <PresentationFormat>On-screen Show (4:3)</PresentationFormat>
  <Paragraphs>242</Paragraphs>
  <Slides>30</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waldo</dc:creator>
  <cp:lastModifiedBy>itso-sec-review</cp:lastModifiedBy>
  <cp:revision>139</cp:revision>
  <dcterms:created xsi:type="dcterms:W3CDTF">2010-10-28T17:57:07Z</dcterms:created>
  <dcterms:modified xsi:type="dcterms:W3CDTF">2019-06-24T17:25:23Z</dcterms:modified>
</cp:coreProperties>
</file>