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  <p:sldMasterId id="2147483674" r:id="rId2"/>
  </p:sldMasterIdLst>
  <p:sldIdLst>
    <p:sldId id="256" r:id="rId3"/>
    <p:sldId id="264" r:id="rId4"/>
    <p:sldId id="263" r:id="rId5"/>
    <p:sldId id="257" r:id="rId6"/>
    <p:sldId id="258" r:id="rId7"/>
    <p:sldId id="261" r:id="rId8"/>
    <p:sldId id="262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848"/>
    <p:restoredTop sz="94665"/>
  </p:normalViewPr>
  <p:slideViewPr>
    <p:cSldViewPr snapToGrid="0" snapToObjects="1">
      <p:cViewPr varScale="1">
        <p:scale>
          <a:sx n="82" d="100"/>
          <a:sy n="82" d="100"/>
        </p:scale>
        <p:origin x="168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98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82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168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131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5212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060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742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414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816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8492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381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7320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880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64848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080418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957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828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00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974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183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07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72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126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360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9" r:id="rId6"/>
    <p:sldLayoutId id="2147483834" r:id="rId7"/>
    <p:sldLayoutId id="2147483835" r:id="rId8"/>
    <p:sldLayoutId id="2147483836" r:id="rId9"/>
    <p:sldLayoutId id="2147483838" r:id="rId10"/>
    <p:sldLayoutId id="21474838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2/10/21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913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62" r:id="rId5"/>
    <p:sldLayoutId id="2147483663" r:id="rId6"/>
    <p:sldLayoutId id="2147483669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1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41CEBC-EC43-5E40-8C82-EE701DBD7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899" y="2044700"/>
            <a:ext cx="6933112" cy="4495800"/>
          </a:xfrm>
        </p:spPr>
        <p:txBody>
          <a:bodyPr>
            <a:noAutofit/>
          </a:bodyPr>
          <a:lstStyle/>
          <a:p>
            <a:pPr algn="l"/>
            <a:br>
              <a:rPr lang="en-US" sz="2400" dirty="0">
                <a:latin typeface="+mn-lt"/>
              </a:rPr>
            </a:br>
            <a:r>
              <a:rPr lang="en-US" sz="2400" b="1" i="0" dirty="0">
                <a:latin typeface="+mn-lt"/>
              </a:rPr>
              <a:t>Imposter phenomenon </a:t>
            </a:r>
            <a:r>
              <a:rPr lang="en-US" sz="2400" i="0" dirty="0">
                <a:latin typeface="+mn-lt"/>
              </a:rPr>
              <a:t>can be defined as the feeling of constant worry that one will be revealed as a fraud, unworthy of being accepted as a legitimate member of a group, organization, or community, despite attributes or achievements that suggest otherwise. </a:t>
            </a:r>
            <a:br>
              <a:rPr lang="en-US" sz="2400" dirty="0">
                <a:latin typeface="+mn-lt"/>
              </a:rPr>
            </a:br>
            <a:br>
              <a:rPr lang="en-US" sz="2400" dirty="0">
                <a:latin typeface="+mn-lt"/>
              </a:rPr>
            </a:br>
            <a:r>
              <a:rPr lang="en-US" sz="2400" i="0" dirty="0">
                <a:latin typeface="+mn-lt"/>
                <a:ea typeface="Geneva" panose="020B0503030404040204" pitchFamily="34" charset="0"/>
                <a:cs typeface="Mangal" panose="02040503050203030202" pitchFamily="18" charset="0"/>
              </a:rPr>
              <a:t> </a:t>
            </a:r>
            <a:br>
              <a:rPr lang="en-US" sz="2400" dirty="0">
                <a:latin typeface="+mn-lt"/>
                <a:cs typeface="Kalinga" panose="020B0604020202020204" pitchFamily="34" charset="0"/>
              </a:rPr>
            </a:br>
            <a:br>
              <a:rPr lang="en-US" sz="2400" dirty="0">
                <a:latin typeface="+mn-lt"/>
              </a:rPr>
            </a:br>
            <a:br>
              <a:rPr lang="en-US" sz="2400" dirty="0">
                <a:latin typeface="+mn-lt"/>
              </a:rPr>
            </a:br>
            <a:endParaRPr lang="en-US" sz="2400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125330-F830-D848-A3CB-A5815E041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4899" y="1265273"/>
            <a:ext cx="5916873" cy="1066522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Jason Lagapa, </a:t>
            </a:r>
          </a:p>
          <a:p>
            <a:pPr algn="l"/>
            <a:r>
              <a:rPr lang="en-US" sz="2400" dirty="0"/>
              <a:t>Center for Teaching and learning</a:t>
            </a:r>
          </a:p>
        </p:txBody>
      </p:sp>
      <p:pic>
        <p:nvPicPr>
          <p:cNvPr id="4" name="Picture 3" descr="Many question marks on black background">
            <a:extLst>
              <a:ext uri="{FF2B5EF4-FFF2-40B4-BE49-F238E27FC236}">
                <a16:creationId xmlns:a16="http://schemas.microsoft.com/office/drawing/2014/main" id="{762F7A37-A69F-4C32-9B0E-482A885220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153" r="4472" b="1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8473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1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41CEBC-EC43-5E40-8C82-EE701DBD7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899" y="2355112"/>
            <a:ext cx="6933112" cy="3576131"/>
          </a:xfrm>
        </p:spPr>
        <p:txBody>
          <a:bodyPr>
            <a:normAutofit fontScale="90000"/>
          </a:bodyPr>
          <a:lstStyle/>
          <a:p>
            <a:pPr algn="l"/>
            <a:br>
              <a:rPr lang="en-US" sz="2400" dirty="0">
                <a:latin typeface="+mn-lt"/>
              </a:rPr>
            </a:br>
            <a:r>
              <a:rPr lang="en-US" sz="2400" i="0" dirty="0">
                <a:latin typeface="+mn-lt"/>
              </a:rPr>
              <a:t>“Overcoming Imposter Syndrome and Stereotype Threat: Reconceptualizing the Definition of a Scholar” </a:t>
            </a:r>
            <a:br>
              <a:rPr lang="en-US" sz="2400" i="0" dirty="0">
                <a:latin typeface="+mn-lt"/>
              </a:rPr>
            </a:br>
            <a:r>
              <a:rPr lang="en-US" sz="2400" i="0" dirty="0">
                <a:latin typeface="+mn-lt"/>
              </a:rPr>
              <a:t> </a:t>
            </a:r>
            <a:br>
              <a:rPr lang="en-US" sz="2400" i="0" dirty="0">
                <a:latin typeface="+mn-lt"/>
              </a:rPr>
            </a:br>
            <a:r>
              <a:rPr lang="en-US" sz="2400" dirty="0">
                <a:latin typeface="+mn-lt"/>
              </a:rPr>
              <a:t>Taboo: The Journal of Culture and Education </a:t>
            </a:r>
            <a:r>
              <a:rPr lang="en-US" sz="2400" i="0" dirty="0">
                <a:latin typeface="+mn-lt"/>
              </a:rPr>
              <a:t> </a:t>
            </a:r>
            <a:br>
              <a:rPr lang="en-US" sz="2400" i="0" dirty="0">
                <a:latin typeface="+mn-lt"/>
              </a:rPr>
            </a:br>
            <a:r>
              <a:rPr lang="en-US" sz="2400" i="0" dirty="0">
                <a:latin typeface="+mn-lt"/>
              </a:rPr>
              <a:t>        18.1 Winter (2019)</a:t>
            </a:r>
            <a:br>
              <a:rPr lang="en-US" sz="2400" dirty="0">
                <a:latin typeface="+mn-lt"/>
              </a:rPr>
            </a:br>
            <a:br>
              <a:rPr lang="en-US" sz="2400" dirty="0">
                <a:latin typeface="+mn-lt"/>
              </a:rPr>
            </a:br>
            <a:r>
              <a:rPr lang="en-US" sz="2400" i="0" dirty="0">
                <a:latin typeface="+mn-lt"/>
                <a:ea typeface="Geneva" panose="020B0503030404040204" pitchFamily="34" charset="0"/>
                <a:cs typeface="Mangal" panose="02040503050203030202" pitchFamily="18" charset="0"/>
              </a:rPr>
              <a:t> </a:t>
            </a:r>
            <a:br>
              <a:rPr lang="en-US" sz="2400" dirty="0">
                <a:latin typeface="+mn-lt"/>
                <a:cs typeface="Kalinga" panose="020B0604020202020204" pitchFamily="34" charset="0"/>
              </a:rPr>
            </a:br>
            <a:br>
              <a:rPr lang="en-US" sz="2400" dirty="0">
                <a:latin typeface="+mn-lt"/>
              </a:rPr>
            </a:br>
            <a:br>
              <a:rPr lang="en-US" sz="2400" dirty="0">
                <a:latin typeface="+mn-lt"/>
              </a:rPr>
            </a:br>
            <a:endParaRPr lang="en-US" sz="2400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125330-F830-D848-A3CB-A5815E041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4899" y="1265273"/>
            <a:ext cx="5916873" cy="1066522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Callie Womble Edwards, PhD </a:t>
            </a:r>
            <a:br>
              <a:rPr lang="en-US" sz="2000" dirty="0"/>
            </a:br>
            <a:r>
              <a:rPr lang="en-US" sz="2000" dirty="0"/>
              <a:t>	NC STATE U</a:t>
            </a:r>
            <a:endParaRPr lang="en-US" sz="2400" dirty="0"/>
          </a:p>
        </p:txBody>
      </p:sp>
      <p:pic>
        <p:nvPicPr>
          <p:cNvPr id="4" name="Picture 3" descr="Many question marks on black background">
            <a:extLst>
              <a:ext uri="{FF2B5EF4-FFF2-40B4-BE49-F238E27FC236}">
                <a16:creationId xmlns:a16="http://schemas.microsoft.com/office/drawing/2014/main" id="{762F7A37-A69F-4C32-9B0E-482A885220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153" r="4472" b="1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1538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1CEBC-EC43-5E40-8C82-EE701DBD7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899" y="2355112"/>
            <a:ext cx="6933112" cy="3576131"/>
          </a:xfrm>
        </p:spPr>
        <p:txBody>
          <a:bodyPr>
            <a:normAutofit fontScale="90000"/>
          </a:bodyPr>
          <a:lstStyle/>
          <a:p>
            <a:pPr algn="l"/>
            <a:br>
              <a:rPr lang="en-US" sz="2400" dirty="0">
                <a:latin typeface="Helvetica" pitchFamily="2" charset="0"/>
              </a:rPr>
            </a:br>
            <a:r>
              <a:rPr lang="en-US" sz="2400" i="0" dirty="0">
                <a:latin typeface="+mn-lt"/>
                <a:ea typeface="Geneva" panose="020B0503030404040204" pitchFamily="34" charset="0"/>
                <a:cs typeface="Mangal" panose="02040503050203030202" pitchFamily="18" charset="0"/>
              </a:rPr>
              <a:t>(1) a person who attends a school or studies under a teacher (i.e., a pupil), (2a) a person who has done advanced study in a special field, (2b) a learned person, and (3) a holder of a scholarship.</a:t>
            </a:r>
            <a:br>
              <a:rPr lang="en-US" sz="2400" i="0" dirty="0">
                <a:latin typeface="+mn-lt"/>
                <a:ea typeface="Geneva" panose="020B0503030404040204" pitchFamily="34" charset="0"/>
                <a:cs typeface="Mangal" panose="02040503050203030202" pitchFamily="18" charset="0"/>
              </a:rPr>
            </a:br>
            <a:br>
              <a:rPr lang="en-US" sz="2400" i="0" dirty="0">
                <a:latin typeface="+mn-lt"/>
                <a:ea typeface="Geneva" panose="020B0503030404040204" pitchFamily="34" charset="0"/>
                <a:cs typeface="Mangal" panose="02040503050203030202" pitchFamily="18" charset="0"/>
              </a:rPr>
            </a:br>
            <a:r>
              <a:rPr lang="en-US" sz="2700" i="0" dirty="0">
                <a:latin typeface="+mn-lt"/>
              </a:rPr>
              <a:t>Merriam-Webster’s Dictionary (2017) </a:t>
            </a:r>
            <a:br>
              <a:rPr lang="en-US" sz="2400" dirty="0"/>
            </a:br>
            <a:r>
              <a:rPr lang="en-US" sz="2400" i="0" dirty="0">
                <a:latin typeface="+mn-lt"/>
                <a:ea typeface="Geneva" panose="020B0503030404040204" pitchFamily="34" charset="0"/>
                <a:cs typeface="Mangal" panose="02040503050203030202" pitchFamily="18" charset="0"/>
              </a:rPr>
              <a:t> </a:t>
            </a:r>
            <a:br>
              <a:rPr lang="en-US" sz="2400" dirty="0">
                <a:latin typeface="Kalinga" panose="020B0604020202020204" pitchFamily="34" charset="0"/>
                <a:cs typeface="Kalinga" panose="020B0604020202020204" pitchFamily="34" charset="0"/>
              </a:rPr>
            </a:br>
            <a:br>
              <a:rPr lang="en-US" sz="2100" dirty="0"/>
            </a:br>
            <a:br>
              <a:rPr lang="en-US" sz="2100" dirty="0"/>
            </a:br>
            <a:endParaRPr lang="en-US" sz="2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125330-F830-D848-A3CB-A5815E041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4899" y="1265273"/>
            <a:ext cx="5916873" cy="1066522"/>
          </a:xfrm>
        </p:spPr>
        <p:txBody>
          <a:bodyPr>
            <a:normAutofit/>
          </a:bodyPr>
          <a:lstStyle/>
          <a:p>
            <a:pPr algn="l"/>
            <a:r>
              <a:rPr lang="en-US" sz="2400" dirty="0"/>
              <a:t>Definition of a scholar</a:t>
            </a:r>
          </a:p>
        </p:txBody>
      </p:sp>
      <p:pic>
        <p:nvPicPr>
          <p:cNvPr id="4" name="Picture 3" descr="Many question marks on black background">
            <a:extLst>
              <a:ext uri="{FF2B5EF4-FFF2-40B4-BE49-F238E27FC236}">
                <a16:creationId xmlns:a16="http://schemas.microsoft.com/office/drawing/2014/main" id="{762F7A37-A69F-4C32-9B0E-482A885220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153" r="4472" b="1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713586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1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41CEBC-EC43-5E40-8C82-EE701DBD7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763" y="432485"/>
            <a:ext cx="7278130" cy="5881817"/>
          </a:xfrm>
        </p:spPr>
        <p:txBody>
          <a:bodyPr>
            <a:normAutofit fontScale="90000"/>
          </a:bodyPr>
          <a:lstStyle/>
          <a:p>
            <a:pPr algn="l"/>
            <a:br>
              <a:rPr lang="en-US" sz="2700" i="0" dirty="0">
                <a:latin typeface="Mangal" panose="02040503050203030202" pitchFamily="18" charset="0"/>
                <a:ea typeface="Geneva" panose="020B0503030404040204" pitchFamily="34" charset="0"/>
                <a:cs typeface="Mangal" panose="02040503050203030202" pitchFamily="18" charset="0"/>
              </a:rPr>
            </a:br>
            <a:br>
              <a:rPr lang="en-US" sz="2700" i="0" dirty="0">
                <a:latin typeface="Mangal" panose="02040503050203030202" pitchFamily="18" charset="0"/>
                <a:ea typeface="Geneva" panose="020B0503030404040204" pitchFamily="34" charset="0"/>
                <a:cs typeface="Mangal" panose="02040503050203030202" pitchFamily="18" charset="0"/>
              </a:rPr>
            </a:br>
            <a:br>
              <a:rPr lang="en-US" sz="2700" i="0" dirty="0">
                <a:latin typeface="Mangal" panose="02040503050203030202" pitchFamily="18" charset="0"/>
                <a:ea typeface="Geneva" panose="020B0503030404040204" pitchFamily="34" charset="0"/>
                <a:cs typeface="Mangal" panose="02040503050203030202" pitchFamily="18" charset="0"/>
              </a:rPr>
            </a:br>
            <a:br>
              <a:rPr lang="en-US" sz="2700" i="0" dirty="0">
                <a:latin typeface="Kalinga" panose="020B0502040204020203" pitchFamily="34" charset="0"/>
                <a:ea typeface="Geneva" panose="020B0503030404040204" pitchFamily="34" charset="0"/>
                <a:cs typeface="Kalinga" panose="020B0502040204020203" pitchFamily="34" charset="0"/>
              </a:rPr>
            </a:br>
            <a:br>
              <a:rPr lang="en-US" sz="2700" i="0" dirty="0">
                <a:latin typeface="Kalinga" panose="020B0502040204020203" pitchFamily="34" charset="0"/>
                <a:ea typeface="Geneva" panose="020B0503030404040204" pitchFamily="34" charset="0"/>
                <a:cs typeface="Kalinga" panose="020B0502040204020203" pitchFamily="34" charset="0"/>
              </a:rPr>
            </a:br>
            <a:br>
              <a:rPr lang="en-US" sz="2700" i="0" dirty="0">
                <a:latin typeface="Kalinga" panose="020B0502040204020203" pitchFamily="34" charset="0"/>
                <a:ea typeface="Geneva" panose="020B0503030404040204" pitchFamily="34" charset="0"/>
                <a:cs typeface="Kalinga" panose="020B0502040204020203" pitchFamily="34" charset="0"/>
              </a:rPr>
            </a:br>
            <a:br>
              <a:rPr lang="en-US" sz="2700" i="0" dirty="0">
                <a:latin typeface="Kalinga" panose="020B0502040204020203" pitchFamily="34" charset="0"/>
                <a:ea typeface="Geneva" panose="020B0503030404040204" pitchFamily="34" charset="0"/>
                <a:cs typeface="Kalinga" panose="020B0502040204020203" pitchFamily="34" charset="0"/>
              </a:rPr>
            </a:br>
            <a:br>
              <a:rPr lang="en-US" sz="2700" i="0" dirty="0">
                <a:latin typeface="Kalinga" panose="020B0502040204020203" pitchFamily="34" charset="0"/>
                <a:ea typeface="Geneva" panose="020B0503030404040204" pitchFamily="34" charset="0"/>
                <a:cs typeface="Kalinga" panose="020B0502040204020203" pitchFamily="34" charset="0"/>
              </a:rPr>
            </a:br>
            <a:r>
              <a:rPr lang="en-US" sz="2700" i="0" dirty="0">
                <a:latin typeface="Avenir Book" panose="02000503020000020003" pitchFamily="2" charset="0"/>
                <a:ea typeface="Geneva" panose="020B0503030404040204" pitchFamily="34" charset="0"/>
                <a:cs typeface="Times New Roman" panose="02020603050405020304" pitchFamily="18" charset="0"/>
              </a:rPr>
              <a:t>Even with all the evidence supporting the idea that I am a scholar according to Merriam Webster’s Dictionary, I have still struggled with the more colloquial definition that we use in academe. </a:t>
            </a:r>
            <a:br>
              <a:rPr lang="en-US" sz="2700" i="0" dirty="0">
                <a:latin typeface="Avenir Book" panose="02000503020000020003" pitchFamily="2" charset="0"/>
                <a:ea typeface="Geneva" panose="020B0503030404040204" pitchFamily="34" charset="0"/>
                <a:cs typeface="Times New Roman" panose="02020603050405020304" pitchFamily="18" charset="0"/>
              </a:rPr>
            </a:br>
            <a:br>
              <a:rPr lang="en-US" sz="2700" i="0" dirty="0">
                <a:latin typeface="Avenir Book" panose="02000503020000020003" pitchFamily="2" charset="0"/>
                <a:ea typeface="Geneva" panose="020B0503030404040204" pitchFamily="34" charset="0"/>
                <a:cs typeface="Times New Roman" panose="02020603050405020304" pitchFamily="18" charset="0"/>
              </a:rPr>
            </a:br>
            <a:r>
              <a:rPr lang="en-US" sz="2700" i="0" dirty="0">
                <a:latin typeface="Avenir Book" panose="02000503020000020003" pitchFamily="2" charset="0"/>
                <a:ea typeface="Geneva" panose="020B0503030404040204" pitchFamily="34" charset="0"/>
                <a:cs typeface="Times New Roman" panose="02020603050405020304" pitchFamily="18" charset="0"/>
              </a:rPr>
              <a:t>Thinking of myself as a distinguished academic, or someone who can advance their field of study, does not come naturally to me. </a:t>
            </a:r>
            <a:br>
              <a:rPr lang="en-US" i="0" dirty="0">
                <a:latin typeface="Kalinga" panose="020B0502040204020203" pitchFamily="34" charset="0"/>
                <a:ea typeface="Geneva" panose="020B0503030404040204" pitchFamily="34" charset="0"/>
                <a:cs typeface="Kalinga" panose="020B0502040204020203" pitchFamily="34" charset="0"/>
              </a:rPr>
            </a:br>
            <a:br>
              <a:rPr lang="en-US" sz="2400" dirty="0">
                <a:latin typeface="Kalinga" panose="020B0502040204020203" pitchFamily="34" charset="0"/>
                <a:cs typeface="Kalinga" panose="020B0502040204020203" pitchFamily="34" charset="0"/>
              </a:rPr>
            </a:br>
            <a:r>
              <a:rPr lang="en-US" sz="2400" i="0" dirty="0">
                <a:latin typeface="Kalinga" panose="020B0502040204020203" pitchFamily="34" charset="0"/>
                <a:cs typeface="Kalinga" panose="020B0502040204020203" pitchFamily="34" charset="0"/>
              </a:rPr>
              <a:t>—</a:t>
            </a:r>
            <a:r>
              <a:rPr lang="en-US" sz="2700" i="0" dirty="0">
                <a:latin typeface="+mn-lt"/>
              </a:rPr>
              <a:t>Callie Womble Edwards</a:t>
            </a:r>
            <a:br>
              <a:rPr lang="en-US" sz="2400" i="0" dirty="0">
                <a:latin typeface="+mn-lt"/>
              </a:rPr>
            </a:br>
            <a:r>
              <a:rPr lang="en-US" sz="2400" i="0" dirty="0">
                <a:latin typeface="+mn-lt"/>
              </a:rPr>
              <a:t>	</a:t>
            </a:r>
            <a:br>
              <a:rPr lang="en-US" sz="2100" dirty="0"/>
            </a:br>
            <a:br>
              <a:rPr lang="en-US" sz="2100" dirty="0"/>
            </a:br>
            <a:endParaRPr lang="en-US" sz="2100" dirty="0"/>
          </a:p>
        </p:txBody>
      </p:sp>
      <p:pic>
        <p:nvPicPr>
          <p:cNvPr id="4" name="Picture 3" descr="Many question marks on black background">
            <a:extLst>
              <a:ext uri="{FF2B5EF4-FFF2-40B4-BE49-F238E27FC236}">
                <a16:creationId xmlns:a16="http://schemas.microsoft.com/office/drawing/2014/main" id="{762F7A37-A69F-4C32-9B0E-482A885220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153" r="4472" b="1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209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1CEBC-EC43-5E40-8C82-EE701DBD7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380" y="1288590"/>
            <a:ext cx="7148325" cy="5592727"/>
          </a:xfrm>
        </p:spPr>
        <p:txBody>
          <a:bodyPr>
            <a:noAutofit/>
          </a:bodyPr>
          <a:lstStyle/>
          <a:p>
            <a:pPr algn="l"/>
            <a:br>
              <a:rPr lang="en-US" sz="2400" i="0" dirty="0">
                <a:latin typeface="Avenir Book" panose="02000503020000020003" pitchFamily="2" charset="0"/>
              </a:rPr>
            </a:br>
            <a:br>
              <a:rPr lang="en-US" sz="2400" i="0" dirty="0">
                <a:latin typeface="Avenir Book" panose="02000503020000020003" pitchFamily="2" charset="0"/>
              </a:rPr>
            </a:br>
            <a:r>
              <a:rPr lang="en-US" sz="2400" i="0" dirty="0">
                <a:latin typeface="Avenir Book" panose="02000503020000020003" pitchFamily="2" charset="0"/>
              </a:rPr>
              <a:t>I pictured someone like Bill Nye the Science Guy or Albert Einstein: an older White male scientist in a lab coat….They did not experience financial difficulty. They were not poor. </a:t>
            </a:r>
            <a:br>
              <a:rPr lang="en-US" sz="2400" i="0" dirty="0">
                <a:latin typeface="Avenir Book" panose="02000503020000020003" pitchFamily="2" charset="0"/>
              </a:rPr>
            </a:br>
            <a:br>
              <a:rPr lang="en-US" sz="2400" i="0" dirty="0">
                <a:latin typeface="Avenir Book" panose="02000503020000020003" pitchFamily="2" charset="0"/>
              </a:rPr>
            </a:br>
            <a:r>
              <a:rPr lang="en-US" sz="2400" i="0" dirty="0">
                <a:latin typeface="Avenir Book" panose="02000503020000020003" pitchFamily="2" charset="0"/>
              </a:rPr>
              <a:t>They did not deal with self-doubt. Scholars were always confident….It was as if scholars were a five-course meal at a five-star restaurant and I was a $5 fill up box from Kentucky Fried Chicken. </a:t>
            </a:r>
            <a:br>
              <a:rPr lang="en-US" sz="2400" i="0" dirty="0">
                <a:latin typeface="Avenir Book" panose="02000503020000020003" pitchFamily="2" charset="0"/>
              </a:rPr>
            </a:br>
            <a:br>
              <a:rPr lang="en-US" sz="2400" i="0" dirty="0">
                <a:latin typeface="Avenir Book" panose="02000503020000020003" pitchFamily="2" charset="0"/>
                <a:cs typeface="Kalinga" panose="020B0604020202020204" pitchFamily="34" charset="0"/>
              </a:rPr>
            </a:br>
            <a:br>
              <a:rPr lang="en-US" sz="2400" i="0" dirty="0">
                <a:latin typeface="Avenir Book" panose="02000503020000020003" pitchFamily="2" charset="0"/>
              </a:rPr>
            </a:br>
            <a:br>
              <a:rPr lang="en-US" sz="2400" i="0" dirty="0">
                <a:latin typeface="Avenir Book" panose="02000503020000020003" pitchFamily="2" charset="0"/>
              </a:rPr>
            </a:br>
            <a:endParaRPr lang="en-US" sz="2400" i="0" dirty="0">
              <a:latin typeface="Avenir Book" panose="02000503020000020003" pitchFamily="2" charset="0"/>
            </a:endParaRPr>
          </a:p>
        </p:txBody>
      </p:sp>
      <p:pic>
        <p:nvPicPr>
          <p:cNvPr id="4" name="Picture 3" descr="Many question marks on black background">
            <a:extLst>
              <a:ext uri="{FF2B5EF4-FFF2-40B4-BE49-F238E27FC236}">
                <a16:creationId xmlns:a16="http://schemas.microsoft.com/office/drawing/2014/main" id="{762F7A37-A69F-4C32-9B0E-482A885220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153" r="4472" b="1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349197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1CEBC-EC43-5E40-8C82-EE701DBD7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8476" y="1025611"/>
            <a:ext cx="7313727" cy="5905133"/>
          </a:xfrm>
        </p:spPr>
        <p:txBody>
          <a:bodyPr>
            <a:noAutofit/>
          </a:bodyPr>
          <a:lstStyle/>
          <a:p>
            <a:pPr algn="l"/>
            <a:br>
              <a:rPr lang="en-US" sz="2400" i="0" dirty="0">
                <a:latin typeface="Avenir Book" panose="02000503020000020003" pitchFamily="2" charset="0"/>
              </a:rPr>
            </a:br>
            <a:br>
              <a:rPr lang="en-US" sz="2400" i="0" dirty="0">
                <a:latin typeface="Avenir Book" panose="02000503020000020003" pitchFamily="2" charset="0"/>
              </a:rPr>
            </a:br>
            <a:r>
              <a:rPr lang="en-US" sz="2400" i="0" dirty="0">
                <a:latin typeface="Avenir Book" panose="02000503020000020003" pitchFamily="2" charset="0"/>
              </a:rPr>
              <a:t>Then, I started to educate myself on historical and contemporary figures that met the dictionary and industry definitions of a scholar and identified with one or more subordinate social identity groups.</a:t>
            </a:r>
            <a:br>
              <a:rPr lang="en-US" sz="2400" i="0" dirty="0">
                <a:latin typeface="Avenir Book" panose="02000503020000020003" pitchFamily="2" charset="0"/>
              </a:rPr>
            </a:br>
            <a:br>
              <a:rPr lang="en-US" sz="2400" i="0" dirty="0">
                <a:latin typeface="Avenir Book" panose="02000503020000020003" pitchFamily="2" charset="0"/>
              </a:rPr>
            </a:br>
            <a:r>
              <a:rPr lang="en-US" sz="2400" i="0" dirty="0">
                <a:latin typeface="Avenir Book" panose="02000503020000020003" pitchFamily="2" charset="0"/>
              </a:rPr>
              <a:t>[I began to ask]: who was both a Black woman and had completed advanced study in my field of higher education? Further, who was both a first-generation college graduate and considered a distinguished academic in my field?</a:t>
            </a:r>
            <a:br>
              <a:rPr lang="en-US" sz="2400" i="0" dirty="0">
                <a:latin typeface="Avenir Book" panose="02000503020000020003" pitchFamily="2" charset="0"/>
                <a:cs typeface="Kalinga" panose="020B0604020202020204" pitchFamily="34" charset="0"/>
              </a:rPr>
            </a:br>
            <a:br>
              <a:rPr lang="en-US" sz="2400" i="0" dirty="0">
                <a:latin typeface="Avenir Book" panose="02000503020000020003" pitchFamily="2" charset="0"/>
              </a:rPr>
            </a:br>
            <a:br>
              <a:rPr lang="en-US" sz="2400" i="0" dirty="0">
                <a:latin typeface="Avenir Book" panose="02000503020000020003" pitchFamily="2" charset="0"/>
              </a:rPr>
            </a:br>
            <a:endParaRPr lang="en-US" sz="2400" i="0" dirty="0">
              <a:latin typeface="Avenir Book" panose="02000503020000020003" pitchFamily="2" charset="0"/>
            </a:endParaRPr>
          </a:p>
        </p:txBody>
      </p:sp>
      <p:pic>
        <p:nvPicPr>
          <p:cNvPr id="4" name="Picture 3" descr="Many question marks on black background">
            <a:extLst>
              <a:ext uri="{FF2B5EF4-FFF2-40B4-BE49-F238E27FC236}">
                <a16:creationId xmlns:a16="http://schemas.microsoft.com/office/drawing/2014/main" id="{762F7A37-A69F-4C32-9B0E-482A885220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153" r="4472" b="1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98930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1CEBC-EC43-5E40-8C82-EE701DBD7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8476" y="1025611"/>
            <a:ext cx="7313727" cy="5905133"/>
          </a:xfrm>
        </p:spPr>
        <p:txBody>
          <a:bodyPr>
            <a:noAutofit/>
          </a:bodyPr>
          <a:lstStyle/>
          <a:p>
            <a:pPr algn="l"/>
            <a:br>
              <a:rPr lang="en-US" sz="2400" dirty="0">
                <a:latin typeface="Avenir Book" panose="02000503020000020003" pitchFamily="2" charset="0"/>
              </a:rPr>
            </a:br>
            <a:br>
              <a:rPr lang="en-US" sz="2400" dirty="0">
                <a:latin typeface="Avenir Book" panose="02000503020000020003" pitchFamily="2" charset="0"/>
              </a:rPr>
            </a:br>
            <a:br>
              <a:rPr lang="en-US" sz="2400" dirty="0">
                <a:latin typeface="Avenir Book" panose="02000503020000020003" pitchFamily="2" charset="0"/>
              </a:rPr>
            </a:br>
            <a:r>
              <a:rPr lang="en-US" sz="2400" i="0" dirty="0">
                <a:latin typeface="Avenir Book" panose="02000503020000020003" pitchFamily="2" charset="0"/>
              </a:rPr>
              <a:t>I also began to affirm the ways in which I also met those definitions. While it was my former routine to shy away from that label, I now began to integrate it into my daily self-talk by reminding myself of how I fit the description. </a:t>
            </a:r>
            <a:br>
              <a:rPr lang="en-US" sz="2400" i="0" dirty="0">
                <a:latin typeface="Avenir Book" panose="02000503020000020003" pitchFamily="2" charset="0"/>
              </a:rPr>
            </a:br>
            <a:br>
              <a:rPr lang="en-US" sz="2400" i="0" dirty="0">
                <a:latin typeface="Avenir Book" panose="02000503020000020003" pitchFamily="2" charset="0"/>
              </a:rPr>
            </a:br>
            <a:r>
              <a:rPr lang="en-US" sz="2400" i="0" dirty="0">
                <a:latin typeface="Avenir Book" panose="02000503020000020003" pitchFamily="2" charset="0"/>
              </a:rPr>
              <a:t>After adjusting my internal dialogue, I started to externally assert my new self-confidence by creating and sharing the hashtags #TheLifeOfAScholar and #iLookLikeAScholar on social media.</a:t>
            </a:r>
            <a:br>
              <a:rPr lang="en-US" sz="2400" dirty="0">
                <a:latin typeface="Avenir Book" panose="02000503020000020003" pitchFamily="2" charset="0"/>
              </a:rPr>
            </a:br>
            <a:br>
              <a:rPr lang="en-US" sz="2400" dirty="0">
                <a:latin typeface="Avenir Book" panose="02000503020000020003" pitchFamily="2" charset="0"/>
                <a:cs typeface="Kalinga" panose="020B0604020202020204" pitchFamily="34" charset="0"/>
              </a:rPr>
            </a:br>
            <a:br>
              <a:rPr lang="en-US" sz="2400" dirty="0">
                <a:latin typeface="Avenir Book" panose="02000503020000020003" pitchFamily="2" charset="0"/>
              </a:rPr>
            </a:br>
            <a:br>
              <a:rPr lang="en-US" sz="2400" dirty="0">
                <a:latin typeface="Avenir Book" panose="02000503020000020003" pitchFamily="2" charset="0"/>
              </a:rPr>
            </a:br>
            <a:endParaRPr lang="en-US" sz="2400" dirty="0">
              <a:latin typeface="Avenir Book" panose="02000503020000020003" pitchFamily="2" charset="0"/>
            </a:endParaRPr>
          </a:p>
        </p:txBody>
      </p:sp>
      <p:pic>
        <p:nvPicPr>
          <p:cNvPr id="4" name="Picture 3" descr="Many question marks on black background">
            <a:extLst>
              <a:ext uri="{FF2B5EF4-FFF2-40B4-BE49-F238E27FC236}">
                <a16:creationId xmlns:a16="http://schemas.microsoft.com/office/drawing/2014/main" id="{762F7A37-A69F-4C32-9B0E-482A885220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153" r="4472" b="1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784017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1CEBC-EC43-5E40-8C82-EE701DBD7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4899" y="2355112"/>
            <a:ext cx="6933112" cy="3539061"/>
          </a:xfrm>
        </p:spPr>
        <p:txBody>
          <a:bodyPr>
            <a:normAutofit/>
          </a:bodyPr>
          <a:lstStyle/>
          <a:p>
            <a:pPr algn="l"/>
            <a:r>
              <a:rPr lang="en-US" sz="2400" b="1" i="0" dirty="0">
                <a:latin typeface="+mn-lt"/>
              </a:rPr>
              <a:t>2) When do you feel most authentic in your career pursuits?</a:t>
            </a:r>
            <a:br>
              <a:rPr lang="en-US" sz="2400" b="1" i="0" dirty="0">
                <a:latin typeface="+mn-lt"/>
              </a:rPr>
            </a:br>
            <a:br>
              <a:rPr lang="en-US" sz="2400" b="1" i="0" dirty="0">
                <a:latin typeface="+mn-lt"/>
              </a:rPr>
            </a:br>
            <a:r>
              <a:rPr lang="en-US" sz="2400" b="1" i="0" dirty="0">
                <a:latin typeface="+mn-lt"/>
                <a:ea typeface="Geneva" panose="020B0503030404040204" pitchFamily="34" charset="0"/>
                <a:cs typeface="Mangal" panose="02040503050203030202" pitchFamily="18" charset="0"/>
              </a:rPr>
              <a:t>What attributes are important to you and feel most authentic?</a:t>
            </a:r>
            <a:br>
              <a:rPr lang="en-US" sz="2400" dirty="0"/>
            </a:br>
            <a:br>
              <a:rPr lang="en-US" sz="2400" dirty="0">
                <a:latin typeface="Kalinga" panose="020B0604020202020204" pitchFamily="34" charset="0"/>
                <a:cs typeface="Kalinga" panose="020B0604020202020204" pitchFamily="34" charset="0"/>
              </a:rPr>
            </a:br>
            <a:br>
              <a:rPr lang="en-US" sz="2100" dirty="0"/>
            </a:br>
            <a:br>
              <a:rPr lang="en-US" sz="2100" dirty="0"/>
            </a:br>
            <a:endParaRPr lang="en-US" sz="21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125330-F830-D848-A3CB-A5815E041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4899" y="963827"/>
            <a:ext cx="5916873" cy="1367968"/>
          </a:xfrm>
        </p:spPr>
        <p:txBody>
          <a:bodyPr>
            <a:noAutofit/>
          </a:bodyPr>
          <a:lstStyle/>
          <a:p>
            <a:pPr algn="l"/>
            <a:r>
              <a:rPr lang="en-US" sz="2400" dirty="0"/>
              <a:t>1) Can you tell a story about a time you felt like an imposter?</a:t>
            </a:r>
          </a:p>
        </p:txBody>
      </p:sp>
      <p:pic>
        <p:nvPicPr>
          <p:cNvPr id="4" name="Picture 3" descr="Many question marks on black background">
            <a:extLst>
              <a:ext uri="{FF2B5EF4-FFF2-40B4-BE49-F238E27FC236}">
                <a16:creationId xmlns:a16="http://schemas.microsoft.com/office/drawing/2014/main" id="{762F7A37-A69F-4C32-9B0E-482A885220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153" r="4472" b="1"/>
          <a:stretch/>
        </p:blipFill>
        <p:spPr>
          <a:xfrm>
            <a:off x="8658226" y="-4762"/>
            <a:ext cx="3541857" cy="6886079"/>
          </a:xfrm>
          <a:custGeom>
            <a:avLst/>
            <a:gdLst/>
            <a:ahLst/>
            <a:cxnLst/>
            <a:rect l="l" t="t" r="r" b="b"/>
            <a:pathLst>
              <a:path w="3541857" h="6886079">
                <a:moveTo>
                  <a:pt x="1248072" y="0"/>
                </a:moveTo>
                <a:lnTo>
                  <a:pt x="3541857" y="0"/>
                </a:lnTo>
                <a:lnTo>
                  <a:pt x="3541857" y="6886079"/>
                </a:lnTo>
                <a:lnTo>
                  <a:pt x="0" y="6864521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132659526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Custom 34">
      <a:dk1>
        <a:sysClr val="windowText" lastClr="000000"/>
      </a:dk1>
      <a:lt1>
        <a:sysClr val="window" lastClr="FFFFFF"/>
      </a:lt1>
      <a:dk2>
        <a:srgbClr val="001E2E"/>
      </a:dk2>
      <a:lt2>
        <a:srgbClr val="F0ECEC"/>
      </a:lt2>
      <a:accent1>
        <a:srgbClr val="155767"/>
      </a:accent1>
      <a:accent2>
        <a:srgbClr val="BA9CA0"/>
      </a:accent2>
      <a:accent3>
        <a:srgbClr val="A57931"/>
      </a:accent3>
      <a:accent4>
        <a:srgbClr val="0E577C"/>
      </a:accent4>
      <a:accent5>
        <a:srgbClr val="CC846E"/>
      </a:accent5>
      <a:accent6>
        <a:srgbClr val="93767A"/>
      </a:accent6>
      <a:hlink>
        <a:srgbClr val="0563C1"/>
      </a:hlink>
      <a:folHlink>
        <a:srgbClr val="954F72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ppt/theme/theme2.xml><?xml version="1.0" encoding="utf-8"?>
<a:theme xmlns:a="http://schemas.openxmlformats.org/drawingml/2006/main" name="BrushVTI">
  <a:themeElements>
    <a:clrScheme name="AnalogousFromDarkSeedLeftStep">
      <a:dk1>
        <a:srgbClr val="000000"/>
      </a:dk1>
      <a:lt1>
        <a:srgbClr val="FFFFFF"/>
      </a:lt1>
      <a:dk2>
        <a:srgbClr val="1B2430"/>
      </a:dk2>
      <a:lt2>
        <a:srgbClr val="F0F3F1"/>
      </a:lt2>
      <a:accent1>
        <a:srgbClr val="C34DA6"/>
      </a:accent1>
      <a:accent2>
        <a:srgbClr val="9D3BB1"/>
      </a:accent2>
      <a:accent3>
        <a:srgbClr val="7E4DC3"/>
      </a:accent3>
      <a:accent4>
        <a:srgbClr val="4344B5"/>
      </a:accent4>
      <a:accent5>
        <a:srgbClr val="4D7FC3"/>
      </a:accent5>
      <a:accent6>
        <a:srgbClr val="3B9EB1"/>
      </a:accent6>
      <a:hlink>
        <a:srgbClr val="3F60BF"/>
      </a:hlink>
      <a:folHlink>
        <a:srgbClr val="7F7F7F"/>
      </a:folHlink>
    </a:clrScheme>
    <a:fontScheme name="Custom 3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556</Words>
  <Application>Microsoft Macintosh PowerPoint</Application>
  <PresentationFormat>Widescreen</PresentationFormat>
  <Paragraphs>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Avenir Book</vt:lpstr>
      <vt:lpstr>Century Gothic</vt:lpstr>
      <vt:lpstr>Helvetica</vt:lpstr>
      <vt:lpstr>Kalinga</vt:lpstr>
      <vt:lpstr>Mangal</vt:lpstr>
      <vt:lpstr>Univers Condensed Light</vt:lpstr>
      <vt:lpstr>Walbaum Display Light</vt:lpstr>
      <vt:lpstr>AngleLinesVTI</vt:lpstr>
      <vt:lpstr>BrushVTI</vt:lpstr>
      <vt:lpstr> Imposter phenomenon can be defined as the feeling of constant worry that one will be revealed as a fraud, unworthy of being accepted as a legitimate member of a group, organization, or community, despite attributes or achievements that suggest otherwise.       </vt:lpstr>
      <vt:lpstr> “Overcoming Imposter Syndrome and Stereotype Threat: Reconceptualizing the Definition of a Scholar”    Taboo: The Journal of Culture and Education           18.1 Winter (2019)      </vt:lpstr>
      <vt:lpstr> (1) a person who attends a school or studies under a teacher (i.e., a pupil), (2a) a person who has done advanced study in a special field, (2b) a learned person, and (3) a holder of a scholarship.  Merriam-Webster’s Dictionary (2017)      </vt:lpstr>
      <vt:lpstr>        Even with all the evidence supporting the idea that I am a scholar according to Merriam Webster’s Dictionary, I have still struggled with the more colloquial definition that we use in academe.   Thinking of myself as a distinguished academic, or someone who can advance their field of study, does not come naturally to me.   —Callie Womble Edwards    </vt:lpstr>
      <vt:lpstr>  I pictured someone like Bill Nye the Science Guy or Albert Einstein: an older White male scientist in a lab coat….They did not experience financial difficulty. They were not poor.   They did not deal with self-doubt. Scholars were always confident….It was as if scholars were a five-course meal at a five-star restaurant and I was a $5 fill up box from Kentucky Fried Chicken.     </vt:lpstr>
      <vt:lpstr>  Then, I started to educate myself on historical and contemporary figures that met the dictionary and industry definitions of a scholar and identified with one or more subordinate social identity groups.  [I began to ask]: who was both a Black woman and had completed advanced study in my field of higher education? Further, who was both a first-generation college graduate and considered a distinguished academic in my field?   </vt:lpstr>
      <vt:lpstr>   I also began to affirm the ways in which I also met those definitions. While it was my former routine to shy away from that label, I now began to integrate it into my daily self-talk by reminding myself of how I fit the description.   After adjusting my internal dialogue, I started to externally assert my new self-confidence by creating and sharing the hashtags #TheLifeOfAScholar and #iLookLikeAScholar on social media.    </vt:lpstr>
      <vt:lpstr>2) When do you feel most authentic in your career pursuits?  What attributes are important to you and feel most authentic?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snowflake  </dc:title>
  <dc:creator>Jason Lagapa</dc:creator>
  <cp:lastModifiedBy>Jason Lagapa</cp:lastModifiedBy>
  <cp:revision>22</cp:revision>
  <dcterms:created xsi:type="dcterms:W3CDTF">2021-02-04T21:56:33Z</dcterms:created>
  <dcterms:modified xsi:type="dcterms:W3CDTF">2021-02-10T19:40:06Z</dcterms:modified>
</cp:coreProperties>
</file>