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40" r:id="rId1"/>
    <p:sldMasterId id="2147483674" r:id="rId2"/>
  </p:sldMasterIdLst>
  <p:sldIdLst>
    <p:sldId id="256" r:id="rId3"/>
    <p:sldId id="264" r:id="rId4"/>
    <p:sldId id="263" r:id="rId5"/>
    <p:sldId id="257" r:id="rId6"/>
    <p:sldId id="258" r:id="rId7"/>
    <p:sldId id="261" r:id="rId8"/>
    <p:sldId id="262" r:id="rId9"/>
    <p:sldId id="25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848"/>
    <p:restoredTop sz="94665"/>
  </p:normalViewPr>
  <p:slideViewPr>
    <p:cSldViewPr snapToGrid="0" snapToObjects="1">
      <p:cViewPr varScale="1">
        <p:scale>
          <a:sx n="82" d="100"/>
          <a:sy n="82" d="100"/>
        </p:scale>
        <p:origin x="168" y="7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B0DB3-A8FF-4ABB-9E2E-D960422260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25308"/>
          </a:xfrm>
        </p:spPr>
        <p:txBody>
          <a:bodyPr anchor="b">
            <a:normAutofit/>
          </a:bodyPr>
          <a:lstStyle>
            <a:lvl1pPr algn="ctr"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EE0618-75D7-410F-859C-CDF53BC53E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86729"/>
            <a:ext cx="9144000" cy="1135529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37F11-76DB-4DD9-9747-3F38D05BA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2/10/21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9F581-81B0-44B3-ABA5-A25CA4BAE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10D591-ADCF-4300-8282-72AE357F3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598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E5C77-55F8-4677-A96C-E6D3F5545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A064EF-ADDA-4943-8F87-A7469D7997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B0D493-D1E7-4358-95E9-B5B80A49E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2/10/21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E98326-3276-4B9E-960F-10C6677BF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4C3AC2-288D-4FEE-BF80-0EAEDDFAB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82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333C6A-5417-40BD-BF7A-9405832237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3BCB45-B343-46F6-9718-AA0D68CED1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BDA2A4-FD34-4E17-908F-4367B1E64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2/10/21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87AE3-776D-451D-AA52-C06B74724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A0C4D5-BE1E-4D6A-9196-E0F9E42B2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1684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2/10/21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1312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2/10/21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5212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2/10/21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0605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2/10/21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7421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2/10/21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4147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2/10/21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8160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2/10/21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88492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2/10/21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381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75558-A264-444E-829B-51AAE6B4B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D9373-37D1-4135-8D34-755E139F79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E4A6B-1966-4E57-9FB8-8B111E97B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2/10/21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3FC3DD-F2BE-41FF-895B-00129AAB1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F830C-8424-4FAF-A011-605AE1D14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7320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2/10/21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8800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2/10/21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4848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2/10/21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08041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2/10/21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957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A1BE8-ECC1-4027-B16E-C7BECCA9D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6C7E1-471A-46AA-8068-98E68C0C2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C9F8F-EC48-4D16-B4C6-023A7B607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2/10/21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9FA5B3-F726-417B-932A-B93E0C8F5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7D21F1-1A24-43EA-AB09-3024C491E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828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16569-B648-4D50-BEB8-E8DAE24D6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831B3-A1FD-470C-BEEE-4CFB441502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4493"/>
            <a:ext cx="5181600" cy="4252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F34A17-C244-438C-9AE3-FB9B3CE3BD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4493"/>
            <a:ext cx="5181600" cy="4252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CFA3AA-3FC1-4B98-8F99-1726F1AC0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2/10/21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E10883-BACC-41A1-9067-ECFDB937D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7660A2-13C9-4432-A6EB-A4FF3D78F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004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7C843-C993-4E9C-80DD-3620816E5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91A8E3-B066-4511-9C6E-A3435B64DD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34325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86B63-4102-4802-94D7-F138F80F3E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58237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924765-08A7-4A60-86DC-DC420F60BB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34325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AA2795-EFB6-4000-8F25-FBB62646C0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58237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942CFB-FE12-494A-9C41-3CB90F07B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2/10/21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3A07E3-59E1-4EBD-9687-4B6ABE96A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F7BB23-7539-4674-8B66-ACEFF9468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974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841DB-C73C-4968-B434-A6AA14DAF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8152BF-92C7-4BF5-A9DB-16A0BF0F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2/10/21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289DB7-F492-4037-A439-D70F7E556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A96F1-8B8A-4E83-B3C2-E10DE522A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183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031033-9688-463F-9614-47F2F5BC6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2/10/21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5B8DB2-C14B-45AC-ACAF-8702DF59C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01DA57-8D4E-4075-9460-4F03DF8AA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07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CBE2C-9DAA-489D-AC88-15CBBA8A9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124BE-E494-445A-A4FB-A2A8F28F0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2446DE-9A32-4774-9F7C-86678CA90E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00115D-61B3-46D0-B4D3-30C374B52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2/10/21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3C2AFC-D0F8-469F-B1E0-123C2E066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B9BCDA-9EF7-4531-8021-AF7B30751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72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AE558-F89F-4688-94E5-77F37D49F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CD35AF-8CA2-49BB-BAE9-F29A0186EC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5CAA98-55BD-4118-A8AF-D603060784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BFF4C5-82A8-4AD8-B7E2-2882F6576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2/10/21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60B401-B64F-417B-8AD6-581A22E5E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24BD4C-7149-44BF-8150-F72CAA95A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126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436E0F2-A64B-471E-93C0-8DFE08CC57C8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C1E3AB1-2A8C-4607-9FAE-D8BDB280FE1A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6D66059-832F-40B6-A35F-F56C8F38A1E7}"/>
              </a:ext>
            </a:extLst>
          </p:cNvPr>
          <p:cNvCxnSpPr>
            <a:cxnSpLocks/>
          </p:cNvCxnSpPr>
          <p:nvPr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515E2ED-7EA9-448D-83FA-54C3DF9723BD}"/>
              </a:ext>
            </a:extLst>
          </p:cNvPr>
          <p:cNvCxnSpPr>
            <a:cxnSpLocks/>
          </p:cNvCxnSpPr>
          <p:nvPr/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0595356-EABD-4767-AC9D-EA21FF115EC0}"/>
              </a:ext>
            </a:extLst>
          </p:cNvPr>
          <p:cNvCxnSpPr>
            <a:cxnSpLocks/>
          </p:cNvCxnSpPr>
          <p:nvPr/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8CD9F06-9628-469C-B788-A894E3E08281}"/>
              </a:ext>
            </a:extLst>
          </p:cNvPr>
          <p:cNvCxnSpPr>
            <a:cxnSpLocks/>
          </p:cNvCxnSpPr>
          <p:nvPr/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550A431-0B61-421B-B4B7-24C0CFF0F938}"/>
              </a:ext>
            </a:extLst>
          </p:cNvPr>
          <p:cNvCxnSpPr>
            <a:cxnSpLocks/>
          </p:cNvCxnSpPr>
          <p:nvPr/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5B94C5-D205-4339-B029-5D0FD2E5F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533401"/>
            <a:ext cx="9906000" cy="1382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96DC5C-BD34-4CE4-8AA7-A6A4B9516F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2009554"/>
            <a:ext cx="9906000" cy="4024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F192A7-D622-449D-9FC2-48FDE4D690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37102" y="6398878"/>
            <a:ext cx="419390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fld id="{11EAACC7-3B3F-47D1-959A-EF58926E955E}" type="datetimeFigureOut">
              <a:rPr lang="en-US" smtClean="0"/>
              <a:t>2/10/21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35B93C-2BE9-4847-BFE5-D3CBCC6E94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429" y="6398878"/>
            <a:ext cx="4497315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="1" spc="30" baseline="0">
                <a:solidFill>
                  <a:schemeClr val="tx2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70A99-395E-4F22-8AAB-6C7EE743D7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fld id="{312CC964-A50B-4C29-B4E4-2C30BB34CC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360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9" r:id="rId6"/>
    <p:sldLayoutId id="2147483834" r:id="rId7"/>
    <p:sldLayoutId id="2147483835" r:id="rId8"/>
    <p:sldLayoutId id="2147483836" r:id="rId9"/>
    <p:sldLayoutId id="2147483838" r:id="rId10"/>
    <p:sldLayoutId id="214748383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2/10/21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913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62" r:id="rId5"/>
    <p:sldLayoutId id="2147483663" r:id="rId6"/>
    <p:sldLayoutId id="2147483669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1">
            <a:extLst>
              <a:ext uri="{FF2B5EF4-FFF2-40B4-BE49-F238E27FC236}">
                <a16:creationId xmlns:a16="http://schemas.microsoft.com/office/drawing/2014/main" id="{82950D9A-4705-4314-961A-4F88B2CE4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41CEBC-EC43-5E40-8C82-EE701DBD73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4899" y="2044700"/>
            <a:ext cx="6933112" cy="4495800"/>
          </a:xfrm>
        </p:spPr>
        <p:txBody>
          <a:bodyPr>
            <a:noAutofit/>
          </a:bodyPr>
          <a:lstStyle/>
          <a:p>
            <a:pPr algn="l"/>
            <a:br>
              <a:rPr lang="en-US" sz="2400" dirty="0">
                <a:latin typeface="+mn-lt"/>
              </a:rPr>
            </a:br>
            <a:r>
              <a:rPr lang="en-US" sz="2400" b="1" i="0" dirty="0">
                <a:latin typeface="+mn-lt"/>
              </a:rPr>
              <a:t>Imposter phenomenon </a:t>
            </a:r>
            <a:r>
              <a:rPr lang="en-US" sz="2400" i="0" dirty="0">
                <a:latin typeface="+mn-lt"/>
              </a:rPr>
              <a:t>can be defined as the feeling of constant worry that one will be revealed as a fraud, unworthy of being accepted as a legitimate member of a group, organization, or community, despite attributes or achievements that suggest otherwise. </a:t>
            </a:r>
            <a:br>
              <a:rPr lang="en-US" sz="2400" dirty="0">
                <a:latin typeface="+mn-lt"/>
              </a:rPr>
            </a:br>
            <a:br>
              <a:rPr lang="en-US" sz="2400" dirty="0">
                <a:latin typeface="+mn-lt"/>
              </a:rPr>
            </a:br>
            <a:r>
              <a:rPr lang="en-US" sz="2400" i="0" dirty="0">
                <a:latin typeface="+mn-lt"/>
                <a:ea typeface="Geneva" panose="020B0503030404040204" pitchFamily="34" charset="0"/>
                <a:cs typeface="Mangal" panose="02040503050203030202" pitchFamily="18" charset="0"/>
              </a:rPr>
              <a:t> </a:t>
            </a:r>
            <a:br>
              <a:rPr lang="en-US" sz="2400" dirty="0">
                <a:latin typeface="+mn-lt"/>
                <a:cs typeface="Kalinga" panose="020B0604020202020204" pitchFamily="34" charset="0"/>
              </a:rPr>
            </a:br>
            <a:br>
              <a:rPr lang="en-US" sz="2400" dirty="0">
                <a:latin typeface="+mn-lt"/>
              </a:rPr>
            </a:br>
            <a:br>
              <a:rPr lang="en-US" sz="2400" dirty="0">
                <a:latin typeface="+mn-lt"/>
              </a:rPr>
            </a:br>
            <a:endParaRPr lang="en-US" sz="2400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125330-F830-D848-A3CB-A5815E041F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4899" y="1265273"/>
            <a:ext cx="5916873" cy="1066522"/>
          </a:xfrm>
        </p:spPr>
        <p:txBody>
          <a:bodyPr>
            <a:normAutofit/>
          </a:bodyPr>
          <a:lstStyle/>
          <a:p>
            <a:pPr algn="l"/>
            <a:r>
              <a:rPr lang="en-US" sz="2400" dirty="0"/>
              <a:t>Jason Lagapa, </a:t>
            </a:r>
          </a:p>
          <a:p>
            <a:pPr algn="l"/>
            <a:r>
              <a:rPr lang="en-US" sz="2400" dirty="0"/>
              <a:t>Center for Teaching and learning</a:t>
            </a:r>
          </a:p>
        </p:txBody>
      </p:sp>
      <p:pic>
        <p:nvPicPr>
          <p:cNvPr id="4" name="Picture 3" descr="Many question marks on black background">
            <a:extLst>
              <a:ext uri="{FF2B5EF4-FFF2-40B4-BE49-F238E27FC236}">
                <a16:creationId xmlns:a16="http://schemas.microsoft.com/office/drawing/2014/main" id="{762F7A37-A69F-4C32-9B0E-482A885220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153" r="4472" b="1"/>
          <a:stretch/>
        </p:blipFill>
        <p:spPr>
          <a:xfrm>
            <a:off x="8658226" y="-4762"/>
            <a:ext cx="3541857" cy="6886079"/>
          </a:xfrm>
          <a:custGeom>
            <a:avLst/>
            <a:gdLst/>
            <a:ahLst/>
            <a:cxnLst/>
            <a:rect l="l" t="t" r="r" b="b"/>
            <a:pathLst>
              <a:path w="3541857" h="6886079">
                <a:moveTo>
                  <a:pt x="1248072" y="0"/>
                </a:moveTo>
                <a:lnTo>
                  <a:pt x="3541857" y="0"/>
                </a:lnTo>
                <a:lnTo>
                  <a:pt x="3541857" y="6886079"/>
                </a:lnTo>
                <a:lnTo>
                  <a:pt x="0" y="6864521"/>
                </a:lnTo>
                <a:close/>
              </a:path>
            </a:pathLst>
          </a:custGeom>
        </p:spPr>
      </p:pic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13AC671C-E66F-43C5-A66A-C477339DD2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8878186" y="1"/>
            <a:ext cx="345294" cy="688131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EEE10AC2-20ED-4628-9A8E-14F8437B5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794205" y="-4764"/>
            <a:ext cx="5397796" cy="1041438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8473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1">
            <a:extLst>
              <a:ext uri="{FF2B5EF4-FFF2-40B4-BE49-F238E27FC236}">
                <a16:creationId xmlns:a16="http://schemas.microsoft.com/office/drawing/2014/main" id="{82950D9A-4705-4314-961A-4F88B2CE4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41CEBC-EC43-5E40-8C82-EE701DBD73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4899" y="2355112"/>
            <a:ext cx="6933112" cy="3576131"/>
          </a:xfrm>
        </p:spPr>
        <p:txBody>
          <a:bodyPr>
            <a:normAutofit fontScale="90000"/>
          </a:bodyPr>
          <a:lstStyle/>
          <a:p>
            <a:pPr algn="l"/>
            <a:br>
              <a:rPr lang="en-US" sz="2400" dirty="0">
                <a:latin typeface="+mn-lt"/>
              </a:rPr>
            </a:br>
            <a:r>
              <a:rPr lang="en-US" sz="2400" i="0" dirty="0">
                <a:latin typeface="+mn-lt"/>
              </a:rPr>
              <a:t>“Overcoming Imposter Syndrome and Stereotype Threat: Reconceptualizing the Definition of a Scholar” </a:t>
            </a:r>
            <a:br>
              <a:rPr lang="en-US" sz="2400" i="0" dirty="0">
                <a:latin typeface="+mn-lt"/>
              </a:rPr>
            </a:br>
            <a:r>
              <a:rPr lang="en-US" sz="2400" i="0" dirty="0">
                <a:latin typeface="+mn-lt"/>
              </a:rPr>
              <a:t> </a:t>
            </a:r>
            <a:br>
              <a:rPr lang="en-US" sz="2400" i="0" dirty="0">
                <a:latin typeface="+mn-lt"/>
              </a:rPr>
            </a:br>
            <a:r>
              <a:rPr lang="en-US" sz="2400" dirty="0">
                <a:latin typeface="+mn-lt"/>
              </a:rPr>
              <a:t>Taboo: The Journal of Culture and Education </a:t>
            </a:r>
            <a:r>
              <a:rPr lang="en-US" sz="2400" i="0" dirty="0">
                <a:latin typeface="+mn-lt"/>
              </a:rPr>
              <a:t> </a:t>
            </a:r>
            <a:br>
              <a:rPr lang="en-US" sz="2400" i="0" dirty="0">
                <a:latin typeface="+mn-lt"/>
              </a:rPr>
            </a:br>
            <a:r>
              <a:rPr lang="en-US" sz="2400" i="0" dirty="0">
                <a:latin typeface="+mn-lt"/>
              </a:rPr>
              <a:t>        18.1 Winter (2019)</a:t>
            </a:r>
            <a:br>
              <a:rPr lang="en-US" sz="2400" dirty="0">
                <a:latin typeface="+mn-lt"/>
              </a:rPr>
            </a:br>
            <a:br>
              <a:rPr lang="en-US" sz="2400" dirty="0">
                <a:latin typeface="+mn-lt"/>
              </a:rPr>
            </a:br>
            <a:r>
              <a:rPr lang="en-US" sz="2400" i="0" dirty="0">
                <a:latin typeface="+mn-lt"/>
                <a:ea typeface="Geneva" panose="020B0503030404040204" pitchFamily="34" charset="0"/>
                <a:cs typeface="Mangal" panose="02040503050203030202" pitchFamily="18" charset="0"/>
              </a:rPr>
              <a:t> </a:t>
            </a:r>
            <a:br>
              <a:rPr lang="en-US" sz="2400" dirty="0">
                <a:latin typeface="+mn-lt"/>
                <a:cs typeface="Kalinga" panose="020B0604020202020204" pitchFamily="34" charset="0"/>
              </a:rPr>
            </a:br>
            <a:br>
              <a:rPr lang="en-US" sz="2400" dirty="0">
                <a:latin typeface="+mn-lt"/>
              </a:rPr>
            </a:br>
            <a:br>
              <a:rPr lang="en-US" sz="2400" dirty="0">
                <a:latin typeface="+mn-lt"/>
              </a:rPr>
            </a:br>
            <a:endParaRPr lang="en-US" sz="2400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125330-F830-D848-A3CB-A5815E041F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4899" y="1265273"/>
            <a:ext cx="5916873" cy="1066522"/>
          </a:xfrm>
        </p:spPr>
        <p:txBody>
          <a:bodyPr>
            <a:normAutofit/>
          </a:bodyPr>
          <a:lstStyle/>
          <a:p>
            <a:pPr algn="l"/>
            <a:r>
              <a:rPr lang="en-US" sz="2400" dirty="0"/>
              <a:t>Callie Womble Edwards, PhD </a:t>
            </a:r>
            <a:br>
              <a:rPr lang="en-US" sz="2000" dirty="0"/>
            </a:br>
            <a:r>
              <a:rPr lang="en-US" sz="2000" dirty="0"/>
              <a:t>	NC STATE U</a:t>
            </a:r>
            <a:endParaRPr lang="en-US" sz="2400" dirty="0"/>
          </a:p>
        </p:txBody>
      </p:sp>
      <p:pic>
        <p:nvPicPr>
          <p:cNvPr id="4" name="Picture 3" descr="Many question marks on black background">
            <a:extLst>
              <a:ext uri="{FF2B5EF4-FFF2-40B4-BE49-F238E27FC236}">
                <a16:creationId xmlns:a16="http://schemas.microsoft.com/office/drawing/2014/main" id="{762F7A37-A69F-4C32-9B0E-482A885220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153" r="4472" b="1"/>
          <a:stretch/>
        </p:blipFill>
        <p:spPr>
          <a:xfrm>
            <a:off x="8658226" y="-4762"/>
            <a:ext cx="3541857" cy="6886079"/>
          </a:xfrm>
          <a:custGeom>
            <a:avLst/>
            <a:gdLst/>
            <a:ahLst/>
            <a:cxnLst/>
            <a:rect l="l" t="t" r="r" b="b"/>
            <a:pathLst>
              <a:path w="3541857" h="6886079">
                <a:moveTo>
                  <a:pt x="1248072" y="0"/>
                </a:moveTo>
                <a:lnTo>
                  <a:pt x="3541857" y="0"/>
                </a:lnTo>
                <a:lnTo>
                  <a:pt x="3541857" y="6886079"/>
                </a:lnTo>
                <a:lnTo>
                  <a:pt x="0" y="6864521"/>
                </a:lnTo>
                <a:close/>
              </a:path>
            </a:pathLst>
          </a:custGeom>
        </p:spPr>
      </p:pic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13AC671C-E66F-43C5-A66A-C477339DD2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8878186" y="1"/>
            <a:ext cx="345294" cy="688131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EEE10AC2-20ED-4628-9A8E-14F8437B5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794205" y="-4764"/>
            <a:ext cx="5397796" cy="1041438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1538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1CEBC-EC43-5E40-8C82-EE701DBD73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4899" y="2355112"/>
            <a:ext cx="6933112" cy="3576131"/>
          </a:xfrm>
        </p:spPr>
        <p:txBody>
          <a:bodyPr>
            <a:normAutofit fontScale="90000"/>
          </a:bodyPr>
          <a:lstStyle/>
          <a:p>
            <a:pPr algn="l"/>
            <a:br>
              <a:rPr lang="en-US" sz="2400" dirty="0">
                <a:latin typeface="Helvetica" pitchFamily="2" charset="0"/>
              </a:rPr>
            </a:br>
            <a:r>
              <a:rPr lang="en-US" sz="2400" i="0" dirty="0">
                <a:latin typeface="+mn-lt"/>
                <a:ea typeface="Geneva" panose="020B0503030404040204" pitchFamily="34" charset="0"/>
                <a:cs typeface="Mangal" panose="02040503050203030202" pitchFamily="18" charset="0"/>
              </a:rPr>
              <a:t>(1) a person who attends a school or studies under a teacher (i.e., a pupil), (2a) a person who has done advanced study in a special field, (2b) a learned person, and (3) a holder of a scholarship.</a:t>
            </a:r>
            <a:br>
              <a:rPr lang="en-US" sz="2400" i="0" dirty="0">
                <a:latin typeface="+mn-lt"/>
                <a:ea typeface="Geneva" panose="020B0503030404040204" pitchFamily="34" charset="0"/>
                <a:cs typeface="Mangal" panose="02040503050203030202" pitchFamily="18" charset="0"/>
              </a:rPr>
            </a:br>
            <a:br>
              <a:rPr lang="en-US" sz="2400" i="0" dirty="0">
                <a:latin typeface="+mn-lt"/>
                <a:ea typeface="Geneva" panose="020B0503030404040204" pitchFamily="34" charset="0"/>
                <a:cs typeface="Mangal" panose="02040503050203030202" pitchFamily="18" charset="0"/>
              </a:rPr>
            </a:br>
            <a:r>
              <a:rPr lang="en-US" sz="2700" i="0" dirty="0">
                <a:latin typeface="+mn-lt"/>
              </a:rPr>
              <a:t>Merriam-Webster’s Dictionary (2017) </a:t>
            </a:r>
            <a:br>
              <a:rPr lang="en-US" sz="2400" dirty="0"/>
            </a:br>
            <a:r>
              <a:rPr lang="en-US" sz="2400" i="0" dirty="0">
                <a:latin typeface="+mn-lt"/>
                <a:ea typeface="Geneva" panose="020B0503030404040204" pitchFamily="34" charset="0"/>
                <a:cs typeface="Mangal" panose="02040503050203030202" pitchFamily="18" charset="0"/>
              </a:rPr>
              <a:t> </a:t>
            </a:r>
            <a:br>
              <a:rPr lang="en-US" sz="2400" dirty="0">
                <a:latin typeface="Kalinga" panose="020B0604020202020204" pitchFamily="34" charset="0"/>
                <a:cs typeface="Kalinga" panose="020B0604020202020204" pitchFamily="34" charset="0"/>
              </a:rPr>
            </a:br>
            <a:br>
              <a:rPr lang="en-US" sz="2100" dirty="0"/>
            </a:br>
            <a:br>
              <a:rPr lang="en-US" sz="2100" dirty="0"/>
            </a:br>
            <a:endParaRPr lang="en-US" sz="21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125330-F830-D848-A3CB-A5815E041F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4899" y="1265273"/>
            <a:ext cx="5916873" cy="1066522"/>
          </a:xfrm>
        </p:spPr>
        <p:txBody>
          <a:bodyPr>
            <a:normAutofit/>
          </a:bodyPr>
          <a:lstStyle/>
          <a:p>
            <a:pPr algn="l"/>
            <a:r>
              <a:rPr lang="en-US" sz="2400" dirty="0"/>
              <a:t>Definition of a scholar</a:t>
            </a:r>
          </a:p>
        </p:txBody>
      </p:sp>
      <p:pic>
        <p:nvPicPr>
          <p:cNvPr id="4" name="Picture 3" descr="Many question marks on black background">
            <a:extLst>
              <a:ext uri="{FF2B5EF4-FFF2-40B4-BE49-F238E27FC236}">
                <a16:creationId xmlns:a16="http://schemas.microsoft.com/office/drawing/2014/main" id="{762F7A37-A69F-4C32-9B0E-482A885220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153" r="4472" b="1"/>
          <a:stretch/>
        </p:blipFill>
        <p:spPr>
          <a:xfrm>
            <a:off x="8658226" y="-4762"/>
            <a:ext cx="3541857" cy="6886079"/>
          </a:xfrm>
          <a:custGeom>
            <a:avLst/>
            <a:gdLst/>
            <a:ahLst/>
            <a:cxnLst/>
            <a:rect l="l" t="t" r="r" b="b"/>
            <a:pathLst>
              <a:path w="3541857" h="6886079">
                <a:moveTo>
                  <a:pt x="1248072" y="0"/>
                </a:moveTo>
                <a:lnTo>
                  <a:pt x="3541857" y="0"/>
                </a:lnTo>
                <a:lnTo>
                  <a:pt x="3541857" y="6886079"/>
                </a:lnTo>
                <a:lnTo>
                  <a:pt x="0" y="686452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13586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1">
            <a:extLst>
              <a:ext uri="{FF2B5EF4-FFF2-40B4-BE49-F238E27FC236}">
                <a16:creationId xmlns:a16="http://schemas.microsoft.com/office/drawing/2014/main" id="{82950D9A-4705-4314-961A-4F88B2CE4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41CEBC-EC43-5E40-8C82-EE701DBD73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763" y="432485"/>
            <a:ext cx="7278130" cy="5881817"/>
          </a:xfrm>
        </p:spPr>
        <p:txBody>
          <a:bodyPr>
            <a:normAutofit fontScale="90000"/>
          </a:bodyPr>
          <a:lstStyle/>
          <a:p>
            <a:pPr algn="l"/>
            <a:br>
              <a:rPr lang="en-US" sz="2700" i="0" dirty="0">
                <a:latin typeface="Mangal" panose="02040503050203030202" pitchFamily="18" charset="0"/>
                <a:ea typeface="Geneva" panose="020B0503030404040204" pitchFamily="34" charset="0"/>
                <a:cs typeface="Mangal" panose="02040503050203030202" pitchFamily="18" charset="0"/>
              </a:rPr>
            </a:br>
            <a:br>
              <a:rPr lang="en-US" sz="2700" i="0" dirty="0">
                <a:latin typeface="Mangal" panose="02040503050203030202" pitchFamily="18" charset="0"/>
                <a:ea typeface="Geneva" panose="020B0503030404040204" pitchFamily="34" charset="0"/>
                <a:cs typeface="Mangal" panose="02040503050203030202" pitchFamily="18" charset="0"/>
              </a:rPr>
            </a:br>
            <a:br>
              <a:rPr lang="en-US" sz="2700" i="0" dirty="0">
                <a:latin typeface="Mangal" panose="02040503050203030202" pitchFamily="18" charset="0"/>
                <a:ea typeface="Geneva" panose="020B0503030404040204" pitchFamily="34" charset="0"/>
                <a:cs typeface="Mangal" panose="02040503050203030202" pitchFamily="18" charset="0"/>
              </a:rPr>
            </a:br>
            <a:br>
              <a:rPr lang="en-US" sz="2700" i="0" dirty="0">
                <a:latin typeface="Kalinga" panose="020B0502040204020203" pitchFamily="34" charset="0"/>
                <a:ea typeface="Geneva" panose="020B0503030404040204" pitchFamily="34" charset="0"/>
                <a:cs typeface="Kalinga" panose="020B0502040204020203" pitchFamily="34" charset="0"/>
              </a:rPr>
            </a:br>
            <a:br>
              <a:rPr lang="en-US" sz="2700" i="0" dirty="0">
                <a:latin typeface="Kalinga" panose="020B0502040204020203" pitchFamily="34" charset="0"/>
                <a:ea typeface="Geneva" panose="020B0503030404040204" pitchFamily="34" charset="0"/>
                <a:cs typeface="Kalinga" panose="020B0502040204020203" pitchFamily="34" charset="0"/>
              </a:rPr>
            </a:br>
            <a:br>
              <a:rPr lang="en-US" sz="2700" i="0" dirty="0">
                <a:latin typeface="Kalinga" panose="020B0502040204020203" pitchFamily="34" charset="0"/>
                <a:ea typeface="Geneva" panose="020B0503030404040204" pitchFamily="34" charset="0"/>
                <a:cs typeface="Kalinga" panose="020B0502040204020203" pitchFamily="34" charset="0"/>
              </a:rPr>
            </a:br>
            <a:br>
              <a:rPr lang="en-US" sz="2700" i="0" dirty="0">
                <a:latin typeface="Kalinga" panose="020B0502040204020203" pitchFamily="34" charset="0"/>
                <a:ea typeface="Geneva" panose="020B0503030404040204" pitchFamily="34" charset="0"/>
                <a:cs typeface="Kalinga" panose="020B0502040204020203" pitchFamily="34" charset="0"/>
              </a:rPr>
            </a:br>
            <a:br>
              <a:rPr lang="en-US" sz="2700" i="0" dirty="0">
                <a:latin typeface="Kalinga" panose="020B0502040204020203" pitchFamily="34" charset="0"/>
                <a:ea typeface="Geneva" panose="020B0503030404040204" pitchFamily="34" charset="0"/>
                <a:cs typeface="Kalinga" panose="020B0502040204020203" pitchFamily="34" charset="0"/>
              </a:rPr>
            </a:br>
            <a:r>
              <a:rPr lang="en-US" sz="2700" i="0" dirty="0">
                <a:latin typeface="Avenir Book" panose="02000503020000020003" pitchFamily="2" charset="0"/>
                <a:ea typeface="Geneva" panose="020B0503030404040204" pitchFamily="34" charset="0"/>
                <a:cs typeface="Times New Roman" panose="02020603050405020304" pitchFamily="18" charset="0"/>
              </a:rPr>
              <a:t>Even with all the evidence supporting the idea that I am a scholar according to Merriam Webster’s Dictionary, I have still struggled with the more colloquial definition that we use in academe. </a:t>
            </a:r>
            <a:br>
              <a:rPr lang="en-US" sz="2700" i="0" dirty="0">
                <a:latin typeface="Avenir Book" panose="02000503020000020003" pitchFamily="2" charset="0"/>
                <a:ea typeface="Geneva" panose="020B0503030404040204" pitchFamily="34" charset="0"/>
                <a:cs typeface="Times New Roman" panose="02020603050405020304" pitchFamily="18" charset="0"/>
              </a:rPr>
            </a:br>
            <a:br>
              <a:rPr lang="en-US" sz="2700" i="0" dirty="0">
                <a:latin typeface="Avenir Book" panose="02000503020000020003" pitchFamily="2" charset="0"/>
                <a:ea typeface="Geneva" panose="020B0503030404040204" pitchFamily="34" charset="0"/>
                <a:cs typeface="Times New Roman" panose="02020603050405020304" pitchFamily="18" charset="0"/>
              </a:rPr>
            </a:br>
            <a:r>
              <a:rPr lang="en-US" sz="2700" i="0" dirty="0">
                <a:latin typeface="Avenir Book" panose="02000503020000020003" pitchFamily="2" charset="0"/>
                <a:ea typeface="Geneva" panose="020B0503030404040204" pitchFamily="34" charset="0"/>
                <a:cs typeface="Times New Roman" panose="02020603050405020304" pitchFamily="18" charset="0"/>
              </a:rPr>
              <a:t>Thinking of myself as a distinguished academic, or someone who can advance their field of study, does not come naturally to me. </a:t>
            </a:r>
            <a:br>
              <a:rPr lang="en-US" i="0" dirty="0">
                <a:latin typeface="Kalinga" panose="020B0502040204020203" pitchFamily="34" charset="0"/>
                <a:ea typeface="Geneva" panose="020B0503030404040204" pitchFamily="34" charset="0"/>
                <a:cs typeface="Kalinga" panose="020B0502040204020203" pitchFamily="34" charset="0"/>
              </a:rPr>
            </a:br>
            <a:br>
              <a:rPr lang="en-US" sz="2400" dirty="0">
                <a:latin typeface="Kalinga" panose="020B0502040204020203" pitchFamily="34" charset="0"/>
                <a:cs typeface="Kalinga" panose="020B0502040204020203" pitchFamily="34" charset="0"/>
              </a:rPr>
            </a:br>
            <a:r>
              <a:rPr lang="en-US" sz="2400" i="0" dirty="0">
                <a:latin typeface="Kalinga" panose="020B0502040204020203" pitchFamily="34" charset="0"/>
                <a:cs typeface="Kalinga" panose="020B0502040204020203" pitchFamily="34" charset="0"/>
              </a:rPr>
              <a:t>—</a:t>
            </a:r>
            <a:r>
              <a:rPr lang="en-US" sz="2700" i="0" dirty="0">
                <a:latin typeface="+mn-lt"/>
              </a:rPr>
              <a:t>Callie Womble Edwards</a:t>
            </a:r>
            <a:br>
              <a:rPr lang="en-US" sz="2400" i="0" dirty="0">
                <a:latin typeface="+mn-lt"/>
              </a:rPr>
            </a:br>
            <a:r>
              <a:rPr lang="en-US" sz="2400" i="0" dirty="0">
                <a:latin typeface="+mn-lt"/>
              </a:rPr>
              <a:t>	</a:t>
            </a:r>
            <a:br>
              <a:rPr lang="en-US" sz="2100" dirty="0"/>
            </a:br>
            <a:br>
              <a:rPr lang="en-US" sz="2100" dirty="0"/>
            </a:br>
            <a:endParaRPr lang="en-US" sz="2100" dirty="0"/>
          </a:p>
        </p:txBody>
      </p:sp>
      <p:pic>
        <p:nvPicPr>
          <p:cNvPr id="4" name="Picture 3" descr="Many question marks on black background">
            <a:extLst>
              <a:ext uri="{FF2B5EF4-FFF2-40B4-BE49-F238E27FC236}">
                <a16:creationId xmlns:a16="http://schemas.microsoft.com/office/drawing/2014/main" id="{762F7A37-A69F-4C32-9B0E-482A885220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153" r="4472" b="1"/>
          <a:stretch/>
        </p:blipFill>
        <p:spPr>
          <a:xfrm>
            <a:off x="8658226" y="-4762"/>
            <a:ext cx="3541857" cy="6886079"/>
          </a:xfrm>
          <a:custGeom>
            <a:avLst/>
            <a:gdLst/>
            <a:ahLst/>
            <a:cxnLst/>
            <a:rect l="l" t="t" r="r" b="b"/>
            <a:pathLst>
              <a:path w="3541857" h="6886079">
                <a:moveTo>
                  <a:pt x="1248072" y="0"/>
                </a:moveTo>
                <a:lnTo>
                  <a:pt x="3541857" y="0"/>
                </a:lnTo>
                <a:lnTo>
                  <a:pt x="3541857" y="6886079"/>
                </a:lnTo>
                <a:lnTo>
                  <a:pt x="0" y="6864521"/>
                </a:lnTo>
                <a:close/>
              </a:path>
            </a:pathLst>
          </a:custGeom>
        </p:spPr>
      </p:pic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13AC671C-E66F-43C5-A66A-C477339DD2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8878186" y="1"/>
            <a:ext cx="345294" cy="688131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EEE10AC2-20ED-4628-9A8E-14F8437B5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794205" y="-4764"/>
            <a:ext cx="5397796" cy="1041438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209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1CEBC-EC43-5E40-8C82-EE701DBD73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380" y="1288590"/>
            <a:ext cx="7148325" cy="5592727"/>
          </a:xfrm>
        </p:spPr>
        <p:txBody>
          <a:bodyPr>
            <a:noAutofit/>
          </a:bodyPr>
          <a:lstStyle/>
          <a:p>
            <a:pPr algn="l"/>
            <a:br>
              <a:rPr lang="en-US" sz="2400" i="0" dirty="0">
                <a:latin typeface="Avenir Book" panose="02000503020000020003" pitchFamily="2" charset="0"/>
              </a:rPr>
            </a:br>
            <a:br>
              <a:rPr lang="en-US" sz="2400" i="0" dirty="0">
                <a:latin typeface="Avenir Book" panose="02000503020000020003" pitchFamily="2" charset="0"/>
              </a:rPr>
            </a:br>
            <a:r>
              <a:rPr lang="en-US" sz="2400" i="0" dirty="0">
                <a:latin typeface="Avenir Book" panose="02000503020000020003" pitchFamily="2" charset="0"/>
              </a:rPr>
              <a:t>I pictured someone like Bill Nye the Science Guy or Albert Einstein: an older White male scientist in a lab coat….They did not experience financial difficulty. They were not poor. </a:t>
            </a:r>
            <a:br>
              <a:rPr lang="en-US" sz="2400" i="0" dirty="0">
                <a:latin typeface="Avenir Book" panose="02000503020000020003" pitchFamily="2" charset="0"/>
              </a:rPr>
            </a:br>
            <a:br>
              <a:rPr lang="en-US" sz="2400" i="0" dirty="0">
                <a:latin typeface="Avenir Book" panose="02000503020000020003" pitchFamily="2" charset="0"/>
              </a:rPr>
            </a:br>
            <a:r>
              <a:rPr lang="en-US" sz="2400" i="0" dirty="0">
                <a:latin typeface="Avenir Book" panose="02000503020000020003" pitchFamily="2" charset="0"/>
              </a:rPr>
              <a:t>They did not deal with self-doubt. Scholars were always confident….It was as if scholars were a five-course meal at a five-star restaurant and I was a $5 fill up box from Kentucky Fried Chicken. </a:t>
            </a:r>
            <a:br>
              <a:rPr lang="en-US" sz="2400" i="0" dirty="0">
                <a:latin typeface="Avenir Book" panose="02000503020000020003" pitchFamily="2" charset="0"/>
              </a:rPr>
            </a:br>
            <a:br>
              <a:rPr lang="en-US" sz="2400" i="0" dirty="0">
                <a:latin typeface="Avenir Book" panose="02000503020000020003" pitchFamily="2" charset="0"/>
                <a:cs typeface="Kalinga" panose="020B0604020202020204" pitchFamily="34" charset="0"/>
              </a:rPr>
            </a:br>
            <a:br>
              <a:rPr lang="en-US" sz="2400" i="0" dirty="0">
                <a:latin typeface="Avenir Book" panose="02000503020000020003" pitchFamily="2" charset="0"/>
              </a:rPr>
            </a:br>
            <a:br>
              <a:rPr lang="en-US" sz="2400" i="0" dirty="0">
                <a:latin typeface="Avenir Book" panose="02000503020000020003" pitchFamily="2" charset="0"/>
              </a:rPr>
            </a:br>
            <a:endParaRPr lang="en-US" sz="2400" i="0" dirty="0">
              <a:latin typeface="Avenir Book" panose="02000503020000020003" pitchFamily="2" charset="0"/>
            </a:endParaRPr>
          </a:p>
        </p:txBody>
      </p:sp>
      <p:pic>
        <p:nvPicPr>
          <p:cNvPr id="4" name="Picture 3" descr="Many question marks on black background">
            <a:extLst>
              <a:ext uri="{FF2B5EF4-FFF2-40B4-BE49-F238E27FC236}">
                <a16:creationId xmlns:a16="http://schemas.microsoft.com/office/drawing/2014/main" id="{762F7A37-A69F-4C32-9B0E-482A885220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153" r="4472" b="1"/>
          <a:stretch/>
        </p:blipFill>
        <p:spPr>
          <a:xfrm>
            <a:off x="8658226" y="-4762"/>
            <a:ext cx="3541857" cy="6886079"/>
          </a:xfrm>
          <a:custGeom>
            <a:avLst/>
            <a:gdLst/>
            <a:ahLst/>
            <a:cxnLst/>
            <a:rect l="l" t="t" r="r" b="b"/>
            <a:pathLst>
              <a:path w="3541857" h="6886079">
                <a:moveTo>
                  <a:pt x="1248072" y="0"/>
                </a:moveTo>
                <a:lnTo>
                  <a:pt x="3541857" y="0"/>
                </a:lnTo>
                <a:lnTo>
                  <a:pt x="3541857" y="6886079"/>
                </a:lnTo>
                <a:lnTo>
                  <a:pt x="0" y="686452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49197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1CEBC-EC43-5E40-8C82-EE701DBD73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8476" y="1025611"/>
            <a:ext cx="7313727" cy="5905133"/>
          </a:xfrm>
        </p:spPr>
        <p:txBody>
          <a:bodyPr>
            <a:noAutofit/>
          </a:bodyPr>
          <a:lstStyle/>
          <a:p>
            <a:pPr algn="l"/>
            <a:br>
              <a:rPr lang="en-US" sz="2400" i="0" dirty="0">
                <a:latin typeface="Avenir Book" panose="02000503020000020003" pitchFamily="2" charset="0"/>
              </a:rPr>
            </a:br>
            <a:br>
              <a:rPr lang="en-US" sz="2400" i="0" dirty="0">
                <a:latin typeface="Avenir Book" panose="02000503020000020003" pitchFamily="2" charset="0"/>
              </a:rPr>
            </a:br>
            <a:r>
              <a:rPr lang="en-US" sz="2400" i="0" dirty="0">
                <a:latin typeface="Avenir Book" panose="02000503020000020003" pitchFamily="2" charset="0"/>
              </a:rPr>
              <a:t>Then, I started to educate myself on historical and contemporary figures that met the dictionary and industry definitions of a scholar and identified with one or more subordinate social identity groups.</a:t>
            </a:r>
            <a:br>
              <a:rPr lang="en-US" sz="2400" i="0" dirty="0">
                <a:latin typeface="Avenir Book" panose="02000503020000020003" pitchFamily="2" charset="0"/>
              </a:rPr>
            </a:br>
            <a:br>
              <a:rPr lang="en-US" sz="2400" i="0" dirty="0">
                <a:latin typeface="Avenir Book" panose="02000503020000020003" pitchFamily="2" charset="0"/>
              </a:rPr>
            </a:br>
            <a:r>
              <a:rPr lang="en-US" sz="2400" i="0" dirty="0">
                <a:latin typeface="Avenir Book" panose="02000503020000020003" pitchFamily="2" charset="0"/>
              </a:rPr>
              <a:t>[I began to ask]: who was both a Black woman and had completed advanced study in my field of higher education? Further, who was both a first-generation college graduate and considered a distinguished academic in my field?</a:t>
            </a:r>
            <a:br>
              <a:rPr lang="en-US" sz="2400" i="0" dirty="0">
                <a:latin typeface="Avenir Book" panose="02000503020000020003" pitchFamily="2" charset="0"/>
                <a:cs typeface="Kalinga" panose="020B0604020202020204" pitchFamily="34" charset="0"/>
              </a:rPr>
            </a:br>
            <a:br>
              <a:rPr lang="en-US" sz="2400" i="0" dirty="0">
                <a:latin typeface="Avenir Book" panose="02000503020000020003" pitchFamily="2" charset="0"/>
              </a:rPr>
            </a:br>
            <a:br>
              <a:rPr lang="en-US" sz="2400" i="0" dirty="0">
                <a:latin typeface="Avenir Book" panose="02000503020000020003" pitchFamily="2" charset="0"/>
              </a:rPr>
            </a:br>
            <a:endParaRPr lang="en-US" sz="2400" i="0" dirty="0">
              <a:latin typeface="Avenir Book" panose="02000503020000020003" pitchFamily="2" charset="0"/>
            </a:endParaRPr>
          </a:p>
        </p:txBody>
      </p:sp>
      <p:pic>
        <p:nvPicPr>
          <p:cNvPr id="4" name="Picture 3" descr="Many question marks on black background">
            <a:extLst>
              <a:ext uri="{FF2B5EF4-FFF2-40B4-BE49-F238E27FC236}">
                <a16:creationId xmlns:a16="http://schemas.microsoft.com/office/drawing/2014/main" id="{762F7A37-A69F-4C32-9B0E-482A885220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153" r="4472" b="1"/>
          <a:stretch/>
        </p:blipFill>
        <p:spPr>
          <a:xfrm>
            <a:off x="8658226" y="-4762"/>
            <a:ext cx="3541857" cy="6886079"/>
          </a:xfrm>
          <a:custGeom>
            <a:avLst/>
            <a:gdLst/>
            <a:ahLst/>
            <a:cxnLst/>
            <a:rect l="l" t="t" r="r" b="b"/>
            <a:pathLst>
              <a:path w="3541857" h="6886079">
                <a:moveTo>
                  <a:pt x="1248072" y="0"/>
                </a:moveTo>
                <a:lnTo>
                  <a:pt x="3541857" y="0"/>
                </a:lnTo>
                <a:lnTo>
                  <a:pt x="3541857" y="6886079"/>
                </a:lnTo>
                <a:lnTo>
                  <a:pt x="0" y="686452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98930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1CEBC-EC43-5E40-8C82-EE701DBD73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8476" y="1025611"/>
            <a:ext cx="7313727" cy="5905133"/>
          </a:xfrm>
        </p:spPr>
        <p:txBody>
          <a:bodyPr>
            <a:noAutofit/>
          </a:bodyPr>
          <a:lstStyle/>
          <a:p>
            <a:pPr algn="l"/>
            <a:br>
              <a:rPr lang="en-US" sz="2400" dirty="0">
                <a:latin typeface="Avenir Book" panose="02000503020000020003" pitchFamily="2" charset="0"/>
              </a:rPr>
            </a:br>
            <a:br>
              <a:rPr lang="en-US" sz="2400" dirty="0">
                <a:latin typeface="Avenir Book" panose="02000503020000020003" pitchFamily="2" charset="0"/>
              </a:rPr>
            </a:br>
            <a:br>
              <a:rPr lang="en-US" sz="2400" dirty="0">
                <a:latin typeface="Avenir Book" panose="02000503020000020003" pitchFamily="2" charset="0"/>
              </a:rPr>
            </a:br>
            <a:r>
              <a:rPr lang="en-US" sz="2400" i="0" dirty="0">
                <a:latin typeface="Avenir Book" panose="02000503020000020003" pitchFamily="2" charset="0"/>
              </a:rPr>
              <a:t>I also began to affirm the ways in which I also met those definitions. While it was my former routine to shy away from that label, I now began to integrate it into my daily self-talk by reminding myself of how I fit the description. </a:t>
            </a:r>
            <a:br>
              <a:rPr lang="en-US" sz="2400" i="0" dirty="0">
                <a:latin typeface="Avenir Book" panose="02000503020000020003" pitchFamily="2" charset="0"/>
              </a:rPr>
            </a:br>
            <a:br>
              <a:rPr lang="en-US" sz="2400" i="0" dirty="0">
                <a:latin typeface="Avenir Book" panose="02000503020000020003" pitchFamily="2" charset="0"/>
              </a:rPr>
            </a:br>
            <a:r>
              <a:rPr lang="en-US" sz="2400" i="0" dirty="0">
                <a:latin typeface="Avenir Book" panose="02000503020000020003" pitchFamily="2" charset="0"/>
              </a:rPr>
              <a:t>After adjusting my internal dialogue, I started to externally assert my new self-confidence by creating and sharing the hashtags #TheLifeOfAScholar and #iLookLikeAScholar on social media.</a:t>
            </a:r>
            <a:br>
              <a:rPr lang="en-US" sz="2400" dirty="0">
                <a:latin typeface="Avenir Book" panose="02000503020000020003" pitchFamily="2" charset="0"/>
              </a:rPr>
            </a:br>
            <a:br>
              <a:rPr lang="en-US" sz="2400" dirty="0">
                <a:latin typeface="Avenir Book" panose="02000503020000020003" pitchFamily="2" charset="0"/>
                <a:cs typeface="Kalinga" panose="020B0604020202020204" pitchFamily="34" charset="0"/>
              </a:rPr>
            </a:br>
            <a:br>
              <a:rPr lang="en-US" sz="2400" dirty="0">
                <a:latin typeface="Avenir Book" panose="02000503020000020003" pitchFamily="2" charset="0"/>
              </a:rPr>
            </a:br>
            <a:br>
              <a:rPr lang="en-US" sz="2400" dirty="0">
                <a:latin typeface="Avenir Book" panose="02000503020000020003" pitchFamily="2" charset="0"/>
              </a:rPr>
            </a:br>
            <a:endParaRPr lang="en-US" sz="2400" dirty="0">
              <a:latin typeface="Avenir Book" panose="02000503020000020003" pitchFamily="2" charset="0"/>
            </a:endParaRPr>
          </a:p>
        </p:txBody>
      </p:sp>
      <p:pic>
        <p:nvPicPr>
          <p:cNvPr id="4" name="Picture 3" descr="Many question marks on black background">
            <a:extLst>
              <a:ext uri="{FF2B5EF4-FFF2-40B4-BE49-F238E27FC236}">
                <a16:creationId xmlns:a16="http://schemas.microsoft.com/office/drawing/2014/main" id="{762F7A37-A69F-4C32-9B0E-482A885220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153" r="4472" b="1"/>
          <a:stretch/>
        </p:blipFill>
        <p:spPr>
          <a:xfrm>
            <a:off x="8658226" y="-4762"/>
            <a:ext cx="3541857" cy="6886079"/>
          </a:xfrm>
          <a:custGeom>
            <a:avLst/>
            <a:gdLst/>
            <a:ahLst/>
            <a:cxnLst/>
            <a:rect l="l" t="t" r="r" b="b"/>
            <a:pathLst>
              <a:path w="3541857" h="6886079">
                <a:moveTo>
                  <a:pt x="1248072" y="0"/>
                </a:moveTo>
                <a:lnTo>
                  <a:pt x="3541857" y="0"/>
                </a:lnTo>
                <a:lnTo>
                  <a:pt x="3541857" y="6886079"/>
                </a:lnTo>
                <a:lnTo>
                  <a:pt x="0" y="686452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84017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1CEBC-EC43-5E40-8C82-EE701DBD73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4899" y="2355112"/>
            <a:ext cx="6933112" cy="3539061"/>
          </a:xfrm>
        </p:spPr>
        <p:txBody>
          <a:bodyPr>
            <a:normAutofit/>
          </a:bodyPr>
          <a:lstStyle/>
          <a:p>
            <a:pPr algn="l"/>
            <a:r>
              <a:rPr lang="en-US" sz="2400" b="1" i="0" dirty="0">
                <a:latin typeface="+mn-lt"/>
              </a:rPr>
              <a:t>2) When do you feel most authentic in your career pursuits?</a:t>
            </a:r>
            <a:br>
              <a:rPr lang="en-US" sz="2400" b="1" i="0" dirty="0">
                <a:latin typeface="+mn-lt"/>
              </a:rPr>
            </a:br>
            <a:br>
              <a:rPr lang="en-US" sz="2400" b="1" i="0" dirty="0">
                <a:latin typeface="+mn-lt"/>
              </a:rPr>
            </a:br>
            <a:r>
              <a:rPr lang="en-US" sz="2400" b="1" i="0" dirty="0">
                <a:latin typeface="+mn-lt"/>
                <a:ea typeface="Geneva" panose="020B0503030404040204" pitchFamily="34" charset="0"/>
                <a:cs typeface="Mangal" panose="02040503050203030202" pitchFamily="18" charset="0"/>
              </a:rPr>
              <a:t>What attributes are important to you and feel most authentic?</a:t>
            </a:r>
            <a:br>
              <a:rPr lang="en-US" sz="2400" dirty="0"/>
            </a:br>
            <a:br>
              <a:rPr lang="en-US" sz="2400" dirty="0">
                <a:latin typeface="Kalinga" panose="020B0604020202020204" pitchFamily="34" charset="0"/>
                <a:cs typeface="Kalinga" panose="020B0604020202020204" pitchFamily="34" charset="0"/>
              </a:rPr>
            </a:br>
            <a:br>
              <a:rPr lang="en-US" sz="2100" dirty="0"/>
            </a:br>
            <a:br>
              <a:rPr lang="en-US" sz="2100" dirty="0"/>
            </a:br>
            <a:endParaRPr lang="en-US" sz="21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125330-F830-D848-A3CB-A5815E041F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4899" y="963827"/>
            <a:ext cx="5916873" cy="1367968"/>
          </a:xfrm>
        </p:spPr>
        <p:txBody>
          <a:bodyPr>
            <a:noAutofit/>
          </a:bodyPr>
          <a:lstStyle/>
          <a:p>
            <a:pPr algn="l"/>
            <a:r>
              <a:rPr lang="en-US" sz="2400" dirty="0"/>
              <a:t>1) Can you tell a story about a time you felt like an imposter?</a:t>
            </a:r>
          </a:p>
        </p:txBody>
      </p:sp>
      <p:pic>
        <p:nvPicPr>
          <p:cNvPr id="4" name="Picture 3" descr="Many question marks on black background">
            <a:extLst>
              <a:ext uri="{FF2B5EF4-FFF2-40B4-BE49-F238E27FC236}">
                <a16:creationId xmlns:a16="http://schemas.microsoft.com/office/drawing/2014/main" id="{762F7A37-A69F-4C32-9B0E-482A885220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153" r="4472" b="1"/>
          <a:stretch/>
        </p:blipFill>
        <p:spPr>
          <a:xfrm>
            <a:off x="8658226" y="-4762"/>
            <a:ext cx="3541857" cy="6886079"/>
          </a:xfrm>
          <a:custGeom>
            <a:avLst/>
            <a:gdLst/>
            <a:ahLst/>
            <a:cxnLst/>
            <a:rect l="l" t="t" r="r" b="b"/>
            <a:pathLst>
              <a:path w="3541857" h="6886079">
                <a:moveTo>
                  <a:pt x="1248072" y="0"/>
                </a:moveTo>
                <a:lnTo>
                  <a:pt x="3541857" y="0"/>
                </a:lnTo>
                <a:lnTo>
                  <a:pt x="3541857" y="6886079"/>
                </a:lnTo>
                <a:lnTo>
                  <a:pt x="0" y="686452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32659526"/>
      </p:ext>
    </p:extLst>
  </p:cSld>
  <p:clrMapOvr>
    <a:masterClrMapping/>
  </p:clrMapOvr>
</p:sld>
</file>

<file path=ppt/theme/theme1.xml><?xml version="1.0" encoding="utf-8"?>
<a:theme xmlns:a="http://schemas.openxmlformats.org/drawingml/2006/main" name="AngleLinesVTI">
  <a:themeElements>
    <a:clrScheme name="Custom 34">
      <a:dk1>
        <a:sysClr val="windowText" lastClr="000000"/>
      </a:dk1>
      <a:lt1>
        <a:sysClr val="window" lastClr="FFFFFF"/>
      </a:lt1>
      <a:dk2>
        <a:srgbClr val="001E2E"/>
      </a:dk2>
      <a:lt2>
        <a:srgbClr val="F0ECEC"/>
      </a:lt2>
      <a:accent1>
        <a:srgbClr val="155767"/>
      </a:accent1>
      <a:accent2>
        <a:srgbClr val="BA9CA0"/>
      </a:accent2>
      <a:accent3>
        <a:srgbClr val="A57931"/>
      </a:accent3>
      <a:accent4>
        <a:srgbClr val="0E577C"/>
      </a:accent4>
      <a:accent5>
        <a:srgbClr val="CC846E"/>
      </a:accent5>
      <a:accent6>
        <a:srgbClr val="93767A"/>
      </a:accent6>
      <a:hlink>
        <a:srgbClr val="0563C1"/>
      </a:hlink>
      <a:folHlink>
        <a:srgbClr val="954F72"/>
      </a:folHlink>
    </a:clrScheme>
    <a:fontScheme name="Walbaum Light Univers Light">
      <a:majorFont>
        <a:latin typeface="Walbaum Display Light"/>
        <a:ea typeface=""/>
        <a:cs typeface=""/>
      </a:majorFont>
      <a:minorFont>
        <a:latin typeface="Univers Condensed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gleLinesVTI" id="{BC1FC193-C72F-4761-9899-1105EDF6BAE8}" vid="{64612625-F022-44B7-B9FA-9D26DEDBDC21}"/>
    </a:ext>
  </a:extLst>
</a:theme>
</file>

<file path=ppt/theme/theme2.xml><?xml version="1.0" encoding="utf-8"?>
<a:theme xmlns:a="http://schemas.openxmlformats.org/drawingml/2006/main" name="BrushVTI">
  <a:themeElements>
    <a:clrScheme name="AnalogousFromDarkSeedLeftStep">
      <a:dk1>
        <a:srgbClr val="000000"/>
      </a:dk1>
      <a:lt1>
        <a:srgbClr val="FFFFFF"/>
      </a:lt1>
      <a:dk2>
        <a:srgbClr val="1B2430"/>
      </a:dk2>
      <a:lt2>
        <a:srgbClr val="F0F3F1"/>
      </a:lt2>
      <a:accent1>
        <a:srgbClr val="C34DA6"/>
      </a:accent1>
      <a:accent2>
        <a:srgbClr val="9D3BB1"/>
      </a:accent2>
      <a:accent3>
        <a:srgbClr val="7E4DC3"/>
      </a:accent3>
      <a:accent4>
        <a:srgbClr val="4344B5"/>
      </a:accent4>
      <a:accent5>
        <a:srgbClr val="4D7FC3"/>
      </a:accent5>
      <a:accent6>
        <a:srgbClr val="3B9EB1"/>
      </a:accent6>
      <a:hlink>
        <a:srgbClr val="3F60BF"/>
      </a:hlink>
      <a:folHlink>
        <a:srgbClr val="7F7F7F"/>
      </a:folHlink>
    </a:clrScheme>
    <a:fontScheme name="Custom 3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</TotalTime>
  <Words>556</Words>
  <Application>Microsoft Macintosh PowerPoint</Application>
  <PresentationFormat>Widescreen</PresentationFormat>
  <Paragraphs>13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Arial</vt:lpstr>
      <vt:lpstr>Avenir Book</vt:lpstr>
      <vt:lpstr>Century Gothic</vt:lpstr>
      <vt:lpstr>Helvetica</vt:lpstr>
      <vt:lpstr>Kalinga</vt:lpstr>
      <vt:lpstr>Mangal</vt:lpstr>
      <vt:lpstr>Univers Condensed Light</vt:lpstr>
      <vt:lpstr>Walbaum Display Light</vt:lpstr>
      <vt:lpstr>AngleLinesVTI</vt:lpstr>
      <vt:lpstr>BrushVTI</vt:lpstr>
      <vt:lpstr> Imposter phenomenon can be defined as the feeling of constant worry that one will be revealed as a fraud, unworthy of being accepted as a legitimate member of a group, organization, or community, despite attributes or achievements that suggest otherwise.       </vt:lpstr>
      <vt:lpstr> “Overcoming Imposter Syndrome and Stereotype Threat: Reconceptualizing the Definition of a Scholar”    Taboo: The Journal of Culture and Education           18.1 Winter (2019)      </vt:lpstr>
      <vt:lpstr> (1) a person who attends a school or studies under a teacher (i.e., a pupil), (2a) a person who has done advanced study in a special field, (2b) a learned person, and (3) a holder of a scholarship.  Merriam-Webster’s Dictionary (2017)      </vt:lpstr>
      <vt:lpstr>        Even with all the evidence supporting the idea that I am a scholar according to Merriam Webster’s Dictionary, I have still struggled with the more colloquial definition that we use in academe.   Thinking of myself as a distinguished academic, or someone who can advance their field of study, does not come naturally to me.   —Callie Womble Edwards    </vt:lpstr>
      <vt:lpstr>  I pictured someone like Bill Nye the Science Guy or Albert Einstein: an older White male scientist in a lab coat….They did not experience financial difficulty. They were not poor.   They did not deal with self-doubt. Scholars were always confident….It was as if scholars were a five-course meal at a five-star restaurant and I was a $5 fill up box from Kentucky Fried Chicken.     </vt:lpstr>
      <vt:lpstr>  Then, I started to educate myself on historical and contemporary figures that met the dictionary and industry definitions of a scholar and identified with one or more subordinate social identity groups.  [I began to ask]: who was both a Black woman and had completed advanced study in my field of higher education? Further, who was both a first-generation college graduate and considered a distinguished academic in my field?   </vt:lpstr>
      <vt:lpstr>   I also began to affirm the ways in which I also met those definitions. While it was my former routine to shy away from that label, I now began to integrate it into my daily self-talk by reminding myself of how I fit the description.   After adjusting my internal dialogue, I started to externally assert my new self-confidence by creating and sharing the hashtags #TheLifeOfAScholar and #iLookLikeAScholar on social media.    </vt:lpstr>
      <vt:lpstr>2) When do you feel most authentic in your career pursuits?  What attributes are important to you and feel most authentic?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snowflake  </dc:title>
  <dc:creator>Jason Lagapa</dc:creator>
  <cp:lastModifiedBy>Jason Lagapa</cp:lastModifiedBy>
  <cp:revision>22</cp:revision>
  <dcterms:created xsi:type="dcterms:W3CDTF">2021-02-04T21:56:33Z</dcterms:created>
  <dcterms:modified xsi:type="dcterms:W3CDTF">2021-02-10T19:40:06Z</dcterms:modified>
</cp:coreProperties>
</file>