
<file path=[Content_Types].xml><?xml version="1.0" encoding="utf-8"?>
<Types xmlns="http://schemas.openxmlformats.org/package/2006/content-types">
  <Default Extension="jpeg" ContentType="image/jpeg"/>
  <Default Extension="jpg" ContentType="image/jpeg"/>
  <Default Extension="pdf" ContentType="application/pdf"/>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2" r:id="rId1"/>
  </p:sldMasterIdLst>
  <p:notesMasterIdLst>
    <p:notesMasterId r:id="rId69"/>
  </p:notesMasterIdLst>
  <p:sldIdLst>
    <p:sldId id="516" r:id="rId2"/>
    <p:sldId id="512" r:id="rId3"/>
    <p:sldId id="470" r:id="rId4"/>
    <p:sldId id="302" r:id="rId5"/>
    <p:sldId id="320" r:id="rId6"/>
    <p:sldId id="410" r:id="rId7"/>
    <p:sldId id="416" r:id="rId8"/>
    <p:sldId id="414" r:id="rId9"/>
    <p:sldId id="415" r:id="rId10"/>
    <p:sldId id="421" r:id="rId11"/>
    <p:sldId id="467" r:id="rId12"/>
    <p:sldId id="412" r:id="rId13"/>
    <p:sldId id="413" r:id="rId14"/>
    <p:sldId id="417" r:id="rId15"/>
    <p:sldId id="472" r:id="rId16"/>
    <p:sldId id="422" r:id="rId17"/>
    <p:sldId id="471" r:id="rId18"/>
    <p:sldId id="473" r:id="rId19"/>
    <p:sldId id="486" r:id="rId20"/>
    <p:sldId id="489" r:id="rId21"/>
    <p:sldId id="490" r:id="rId22"/>
    <p:sldId id="474" r:id="rId23"/>
    <p:sldId id="425" r:id="rId24"/>
    <p:sldId id="475" r:id="rId25"/>
    <p:sldId id="468" r:id="rId26"/>
    <p:sldId id="426" r:id="rId27"/>
    <p:sldId id="430" r:id="rId28"/>
    <p:sldId id="431" r:id="rId29"/>
    <p:sldId id="438" r:id="rId30"/>
    <p:sldId id="435" r:id="rId31"/>
    <p:sldId id="488" r:id="rId32"/>
    <p:sldId id="437" r:id="rId33"/>
    <p:sldId id="511" r:id="rId34"/>
    <p:sldId id="477" r:id="rId35"/>
    <p:sldId id="479" r:id="rId36"/>
    <p:sldId id="491" r:id="rId37"/>
    <p:sldId id="481" r:id="rId38"/>
    <p:sldId id="482" r:id="rId39"/>
    <p:sldId id="483" r:id="rId40"/>
    <p:sldId id="487" r:id="rId41"/>
    <p:sldId id="484" r:id="rId42"/>
    <p:sldId id="485" r:id="rId43"/>
    <p:sldId id="444" r:id="rId44"/>
    <p:sldId id="440" r:id="rId45"/>
    <p:sldId id="363" r:id="rId46"/>
    <p:sldId id="469" r:id="rId47"/>
    <p:sldId id="445" r:id="rId48"/>
    <p:sldId id="464" r:id="rId49"/>
    <p:sldId id="465" r:id="rId50"/>
    <p:sldId id="449" r:id="rId51"/>
    <p:sldId id="450" r:id="rId52"/>
    <p:sldId id="452" r:id="rId53"/>
    <p:sldId id="453" r:id="rId54"/>
    <p:sldId id="454" r:id="rId55"/>
    <p:sldId id="455" r:id="rId56"/>
    <p:sldId id="456" r:id="rId57"/>
    <p:sldId id="457" r:id="rId58"/>
    <p:sldId id="458" r:id="rId59"/>
    <p:sldId id="459" r:id="rId60"/>
    <p:sldId id="460" r:id="rId61"/>
    <p:sldId id="461" r:id="rId62"/>
    <p:sldId id="462" r:id="rId63"/>
    <p:sldId id="466" r:id="rId64"/>
    <p:sldId id="427" r:id="rId65"/>
    <p:sldId id="513" r:id="rId66"/>
    <p:sldId id="514" r:id="rId67"/>
    <p:sldId id="339" r:id="rId6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7FFE2"/>
    <a:srgbClr val="C7FF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68" autoAdjust="0"/>
    <p:restoredTop sz="75890" autoAdjust="0"/>
  </p:normalViewPr>
  <p:slideViewPr>
    <p:cSldViewPr snapToGrid="0" snapToObjects="1">
      <p:cViewPr varScale="1">
        <p:scale>
          <a:sx n="90" d="100"/>
          <a:sy n="90" d="100"/>
        </p:scale>
        <p:origin x="520" y="200"/>
      </p:cViewPr>
      <p:guideLst>
        <p:guide orient="horz" pos="2160"/>
        <p:guide pos="2880"/>
      </p:guideLst>
    </p:cSldViewPr>
  </p:slideViewPr>
  <p:notesTextViewPr>
    <p:cViewPr>
      <p:scale>
        <a:sx n="100" d="100"/>
        <a:sy n="100" d="100"/>
      </p:scale>
      <p:origin x="0" y="0"/>
    </p:cViewPr>
  </p:notesTextViewPr>
  <p:sorterViewPr>
    <p:cViewPr>
      <p:scale>
        <a:sx n="164" d="100"/>
        <a:sy n="164"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AF062B-410E-9A43-ACE0-D7EB28456279}" type="datetimeFigureOut">
              <a:rPr lang="en-US" smtClean="0"/>
              <a:pPr/>
              <a:t>10/6/26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F905BC-B20F-9240-84A9-B59F1FDEE40A}" type="slidenum">
              <a:rPr lang="en-US" smtClean="0"/>
              <a:pPr/>
              <a:t>‹#›</a:t>
            </a:fld>
            <a:endParaRPr lang="en-US"/>
          </a:p>
        </p:txBody>
      </p:sp>
    </p:spTree>
    <p:extLst>
      <p:ext uri="{BB962C8B-B14F-4D97-AF65-F5344CB8AC3E}">
        <p14:creationId xmlns:p14="http://schemas.microsoft.com/office/powerpoint/2010/main" val="159585025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https://cuboulder.qualtrics.com/jfe/form/SV_9Le4SBIK4ayfLme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FAA2A-5E58-473C-AF0C-3198E14981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30391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p:cNvSpPr>
          <p:nvPr>
            <p:ph type="sldNum" sz="quarter" idx="5"/>
          </p:nvPr>
        </p:nvSpPr>
        <p:spPr>
          <a:noFill/>
        </p:spPr>
        <p:txBody>
          <a:bodyPr/>
          <a:lstStyle/>
          <a:p>
            <a:fld id="{65F0EB87-11F3-0646-A745-4771DFD38A81}" type="slidenum">
              <a:rPr lang="en-US">
                <a:latin typeface="Times" charset="0"/>
                <a:ea typeface="ヒラギノ明朝 ProN W3" charset="-128"/>
                <a:cs typeface="ヒラギノ明朝 ProN W3" charset="-128"/>
                <a:sym typeface="Times" charset="0"/>
              </a:rPr>
              <a:pPr/>
              <a:t>6</a:t>
            </a:fld>
            <a:endParaRPr lang="en-US">
              <a:latin typeface="Times" charset="0"/>
              <a:ea typeface="ヒラギノ明朝 ProN W3" charset="-128"/>
              <a:cs typeface="ヒラギノ明朝 ProN W3" charset="-128"/>
              <a:sym typeface="Times" charset="0"/>
            </a:endParaRPr>
          </a:p>
        </p:txBody>
      </p:sp>
      <p:sp>
        <p:nvSpPr>
          <p:cNvPr id="183299" name="Rectangle 1"/>
          <p:cNvSpPr>
            <a:spLocks noGrp="1" noRot="1" noChangeAspect="1" noChangeArrowheads="1"/>
          </p:cNvSpPr>
          <p:nvPr>
            <p:ph type="sldImg"/>
          </p:nvPr>
        </p:nvSpPr>
        <p:spPr>
          <a:solidFill>
            <a:srgbClr val="FFFFFF"/>
          </a:solidFill>
          <a:ln/>
        </p:spPr>
      </p:sp>
      <p:sp>
        <p:nvSpPr>
          <p:cNvPr id="183300" name="Rectangle 2"/>
          <p:cNvSpPr>
            <a:spLocks noGrp="1" noChangeArrowheads="1"/>
          </p:cNvSpPr>
          <p:nvPr>
            <p:ph type="body" idx="1"/>
          </p:nvPr>
        </p:nvSpPr>
        <p:spPr>
          <a:xfrm>
            <a:off x="685800" y="4343400"/>
            <a:ext cx="5486400" cy="4114800"/>
          </a:xfrm>
          <a:noFill/>
          <a:ln w="9525"/>
        </p:spPr>
        <p:txBody>
          <a:bodyPr/>
          <a:lstStyle/>
          <a:p>
            <a:pPr eaLnBrk="1" hangingPunct="1"/>
            <a:r>
              <a:rPr lang="en-US" sz="1400">
                <a:latin typeface="Helvetica" charset="0"/>
                <a:ea typeface="Helvetica" charset="0"/>
                <a:cs typeface="Helvetica" charset="0"/>
                <a:sym typeface="Helvetica" charset="0"/>
              </a:rPr>
              <a:t>We know that interactive engagement works.  But how can we achieve it?</a:t>
            </a:r>
          </a:p>
          <a:p>
            <a:pPr eaLnBrk="1" hangingPunct="1"/>
            <a:r>
              <a:rPr lang="en-US" sz="1400">
                <a:latin typeface="Helvetica" charset="0"/>
                <a:ea typeface="Helvetica" charset="0"/>
                <a:cs typeface="Helvetica" charset="0"/>
                <a:sym typeface="Helvetica" charset="0"/>
              </a:rPr>
              <a:t>One method is through question-driven teaching. </a:t>
            </a:r>
          </a:p>
          <a:p>
            <a:pPr eaLnBrk="1" hangingPunct="1"/>
            <a:r>
              <a:rPr lang="en-US" sz="1400">
                <a:latin typeface="Helvetica" charset="0"/>
                <a:ea typeface="Helvetica" charset="0"/>
                <a:cs typeface="Helvetica" charset="0"/>
                <a:sym typeface="Helvetica" charset="0"/>
              </a:rPr>
              <a:t>This is an entirely new way of teaching, consisting of asking students a question, they discuss it, you discuss it as a class, and then repeat the cycle a few times per class.</a:t>
            </a:r>
          </a:p>
          <a:p>
            <a:pPr eaLnBrk="1" hangingPunct="1"/>
            <a:r>
              <a:rPr lang="en-US" sz="1400">
                <a:latin typeface="Helvetica" charset="0"/>
                <a:ea typeface="Helvetica" charset="0"/>
                <a:cs typeface="Helvetica" charset="0"/>
                <a:sym typeface="Helvetica" charset="0"/>
              </a:rPr>
              <a:t>Clickers are just a tool to achieve these ends.  They aren’t a magic bullet.  They are a way to achieve a certain pedagogical and learning goal.  They can be used poorly and not achieve these goals!</a:t>
            </a:r>
          </a:p>
        </p:txBody>
      </p:sp>
    </p:spTree>
    <p:extLst>
      <p:ext uri="{BB962C8B-B14F-4D97-AF65-F5344CB8AC3E}">
        <p14:creationId xmlns:p14="http://schemas.microsoft.com/office/powerpoint/2010/main" val="677548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eaLnBrk="0" hangingPunct="0">
              <a:spcBef>
                <a:spcPct val="30000"/>
              </a:spcBef>
              <a:defRPr sz="1200">
                <a:solidFill>
                  <a:schemeClr val="tx1"/>
                </a:solidFill>
                <a:latin typeface="Arial" charset="0"/>
                <a:ea typeface="MS PGothic" charset="-128"/>
                <a:cs typeface="Arial" charset="0"/>
              </a:defRPr>
            </a:lvl1pPr>
            <a:lvl2pPr marL="742950" indent="-285750" eaLnBrk="0" hangingPunct="0">
              <a:spcBef>
                <a:spcPct val="30000"/>
              </a:spcBef>
              <a:defRPr sz="1200">
                <a:solidFill>
                  <a:schemeClr val="tx1"/>
                </a:solidFill>
                <a:latin typeface="Arial" charset="0"/>
                <a:ea typeface="Arial" charset="0"/>
                <a:cs typeface="Arial" charset="0"/>
              </a:defRPr>
            </a:lvl2pPr>
            <a:lvl3pPr marL="1143000" indent="-228600" eaLnBrk="0" hangingPunct="0">
              <a:spcBef>
                <a:spcPct val="30000"/>
              </a:spcBef>
              <a:defRPr sz="1200">
                <a:solidFill>
                  <a:schemeClr val="tx1"/>
                </a:solidFill>
                <a:latin typeface="Arial" charset="0"/>
                <a:ea typeface="Arial" charset="0"/>
                <a:cs typeface="Arial" charset="0"/>
              </a:defRPr>
            </a:lvl3pPr>
            <a:lvl4pPr marL="1600200" indent="-228600" eaLnBrk="0" hangingPunct="0">
              <a:spcBef>
                <a:spcPct val="30000"/>
              </a:spcBef>
              <a:defRPr sz="1200">
                <a:solidFill>
                  <a:schemeClr val="tx1"/>
                </a:solidFill>
                <a:latin typeface="Arial" charset="0"/>
                <a:ea typeface="Arial" charset="0"/>
                <a:cs typeface="Arial" charset="0"/>
              </a:defRPr>
            </a:lvl4pPr>
            <a:lvl5pPr marL="2057400" indent="-228600" eaLnBrk="0" hangingPunct="0">
              <a:spcBef>
                <a:spcPct val="30000"/>
              </a:spcBef>
              <a:defRPr sz="1200">
                <a:solidFill>
                  <a:schemeClr val="tx1"/>
                </a:solidFill>
                <a:latin typeface="Arial" charset="0"/>
                <a:ea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ea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ea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ea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ea typeface="Arial" charset="0"/>
                <a:cs typeface="Arial" charset="0"/>
              </a:defRPr>
            </a:lvl9pPr>
          </a:lstStyle>
          <a:p>
            <a:pPr eaLnBrk="1" hangingPunct="1">
              <a:spcBef>
                <a:spcPct val="0"/>
              </a:spcBef>
              <a:defRPr/>
            </a:pPr>
            <a:fld id="{572F023B-39AD-5A46-9183-43FBBA23EB1D}" type="slidenum">
              <a:rPr lang="en-US" altLang="en-US" smtClean="0">
                <a:latin typeface="Candara" charset="0"/>
              </a:rPr>
              <a:pPr eaLnBrk="1" hangingPunct="1">
                <a:spcBef>
                  <a:spcPct val="0"/>
                </a:spcBef>
                <a:defRPr/>
              </a:pPr>
              <a:t>10</a:t>
            </a:fld>
            <a:endParaRPr lang="en-US" altLang="en-US">
              <a:latin typeface="Candara"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altLang="en-US">
              <a:ea typeface="MS PGothic" charset="-128"/>
            </a:endParaRPr>
          </a:p>
        </p:txBody>
      </p:sp>
    </p:spTree>
    <p:extLst>
      <p:ext uri="{BB962C8B-B14F-4D97-AF65-F5344CB8AC3E}">
        <p14:creationId xmlns:p14="http://schemas.microsoft.com/office/powerpoint/2010/main" val="1348035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3491901-32F7-5A47-85A7-7AB154598BD7}" type="slidenum">
              <a:rPr lang="en-US"/>
              <a:pPr/>
              <a:t>12</a:t>
            </a:fld>
            <a:endParaRPr lang="en-US"/>
          </a:p>
        </p:txBody>
      </p:sp>
      <p:sp>
        <p:nvSpPr>
          <p:cNvPr id="70861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a:fld id="{0B9A7BB5-59EC-A44C-9D9D-108E009FDA29}" type="slidenum">
              <a:rPr lang="en-US" sz="1200"/>
              <a:pPr algn="r"/>
              <a:t>12</a:t>
            </a:fld>
            <a:endParaRPr lang="en-US" sz="1200"/>
          </a:p>
        </p:txBody>
      </p:sp>
      <p:sp>
        <p:nvSpPr>
          <p:cNvPr id="708611"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08612" name="Rectangle 3"/>
          <p:cNvSpPr>
            <a:spLocks noGrp="1" noChangeArrowheads="1"/>
          </p:cNvSpPr>
          <p:nvPr>
            <p:ph type="body" idx="1"/>
          </p:nvPr>
        </p:nvSpPr>
        <p:spPr bwMode="auto">
          <a:xfrm>
            <a:off x="914400" y="4343400"/>
            <a:ext cx="5029200" cy="4114800"/>
          </a:xfrm>
          <a:prstGeom prst="rect">
            <a:avLst/>
          </a:prstGeom>
          <a:noFill/>
          <a:ln>
            <a:solidFill>
              <a:srgbClr val="000000"/>
            </a:solidFill>
            <a:miter lim="800000"/>
            <a:headEnd/>
            <a:tailEnd/>
          </a:ln>
        </p:spPr>
        <p:txBody>
          <a:bodyPr>
            <a:prstTxWarp prst="textNoShape">
              <a:avLst/>
            </a:prstTxWarp>
          </a:bodyPr>
          <a:lstStyle/>
          <a:p>
            <a:endParaRPr lang="en-US" dirty="0"/>
          </a:p>
        </p:txBody>
      </p:sp>
    </p:spTree>
    <p:extLst>
      <p:ext uri="{BB962C8B-B14F-4D97-AF65-F5344CB8AC3E}">
        <p14:creationId xmlns:p14="http://schemas.microsoft.com/office/powerpoint/2010/main" val="1433894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p:cNvSpPr>
          <p:nvPr>
            <p:ph type="sldNum" sz="quarter" idx="5"/>
          </p:nvPr>
        </p:nvSpPr>
        <p:spPr>
          <a:noFill/>
        </p:spPr>
        <p:txBody>
          <a:bodyPr/>
          <a:lstStyle/>
          <a:p>
            <a:fld id="{73306093-DAF3-9148-8665-45F7C8C641FB}" type="slidenum">
              <a:rPr lang="en-US">
                <a:latin typeface="Times" charset="0"/>
                <a:ea typeface="ヒラギノ明朝 ProN W3" charset="-128"/>
                <a:cs typeface="ヒラギノ明朝 ProN W3" charset="-128"/>
                <a:sym typeface="Times" charset="0"/>
              </a:rPr>
              <a:pPr/>
              <a:t>13</a:t>
            </a:fld>
            <a:endParaRPr lang="en-US">
              <a:latin typeface="Times" charset="0"/>
              <a:ea typeface="ヒラギノ明朝 ProN W3" charset="-128"/>
              <a:cs typeface="ヒラギノ明朝 ProN W3" charset="-128"/>
              <a:sym typeface="Times"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p:cNvSpPr>
          <p:nvPr>
            <p:ph type="body" idx="1"/>
          </p:nvPr>
        </p:nvSpPr>
        <p:spPr>
          <a:noFill/>
          <a:ln w="9525"/>
        </p:spPr>
        <p:txBody>
          <a:bodyPr/>
          <a:lstStyle/>
          <a:p>
            <a:pPr eaLnBrk="1" hangingPunct="1"/>
            <a:r>
              <a:rPr lang="en-US" dirty="0">
                <a:latin typeface="Times" charset="0"/>
                <a:ea typeface="ＭＳ Ｐゴシック" charset="-128"/>
                <a:cs typeface="ＭＳ Ｐゴシック" charset="-128"/>
              </a:rPr>
              <a:t>We recap the cycle of peer instruction</a:t>
            </a:r>
            <a:r>
              <a:rPr lang="en-US" baseline="0" dirty="0">
                <a:latin typeface="Times" charset="0"/>
                <a:ea typeface="ＭＳ Ｐゴシック" charset="-128"/>
                <a:cs typeface="ＭＳ Ｐゴシック" charset="-128"/>
              </a:rPr>
              <a:t> from the video to make sure the process is clear.</a:t>
            </a:r>
            <a:endParaRPr lang="en-US" dirty="0">
              <a:latin typeface="Times" charset="0"/>
              <a:ea typeface="ＭＳ Ｐゴシック" charset="-128"/>
              <a:cs typeface="ＭＳ Ｐゴシック" charset="-128"/>
            </a:endParaRPr>
          </a:p>
        </p:txBody>
      </p:sp>
    </p:spTree>
    <p:extLst>
      <p:ext uri="{BB962C8B-B14F-4D97-AF65-F5344CB8AC3E}">
        <p14:creationId xmlns:p14="http://schemas.microsoft.com/office/powerpoint/2010/main" val="160288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We aren’t just trying to sell you on peer instruction because it seems like a good idea.  There is lots of research on this.  We’ll show a little later, but realize that lots of evidence points towards this being a more effective mode of instruction than lecture only.</a:t>
            </a:r>
          </a:p>
          <a:p>
            <a:endParaRPr lang="en-US" dirty="0"/>
          </a:p>
        </p:txBody>
      </p:sp>
      <p:sp>
        <p:nvSpPr>
          <p:cNvPr id="4" name="Slide Number Placeholder 3"/>
          <p:cNvSpPr>
            <a:spLocks noGrp="1"/>
          </p:cNvSpPr>
          <p:nvPr>
            <p:ph type="sldNum" sz="quarter" idx="10"/>
          </p:nvPr>
        </p:nvSpPr>
        <p:spPr/>
        <p:txBody>
          <a:bodyPr/>
          <a:lstStyle/>
          <a:p>
            <a:fld id="{EBED7A0A-66AF-C540-AF34-FDE948505496}" type="slidenum">
              <a:rPr lang="en-US" smtClean="0"/>
              <a:pPr/>
              <a:t>15</a:t>
            </a:fld>
            <a:endParaRPr lang="en-US"/>
          </a:p>
        </p:txBody>
      </p:sp>
    </p:spTree>
    <p:extLst>
      <p:ext uri="{BB962C8B-B14F-4D97-AF65-F5344CB8AC3E}">
        <p14:creationId xmlns:p14="http://schemas.microsoft.com/office/powerpoint/2010/main" val="607920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p:spPr>
        <p:txBody>
          <a:bodyPr/>
          <a:lstStyle/>
          <a:p>
            <a:fld id="{18F24E31-D441-4C4E-8C5D-038B97DD3755}" type="slidenum">
              <a:rPr lang="en-US">
                <a:latin typeface="Times" charset="0"/>
                <a:ea typeface="ヒラギノ明朝 ProN W3" charset="-128"/>
                <a:cs typeface="ヒラギノ明朝 ProN W3" charset="-128"/>
                <a:sym typeface="Times" charset="0"/>
              </a:rPr>
              <a:pPr/>
              <a:t>17</a:t>
            </a:fld>
            <a:endParaRPr lang="en-US">
              <a:latin typeface="Times" charset="0"/>
              <a:ea typeface="ヒラギノ明朝 ProN W3" charset="-128"/>
              <a:cs typeface="ヒラギノ明朝 ProN W3" charset="-128"/>
              <a:sym typeface="Times" charset="0"/>
            </a:endParaRPr>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p:spPr>
        <p:txBody>
          <a:bodyPr/>
          <a:lstStyle/>
          <a:p>
            <a:pPr eaLnBrk="1" hangingPunct="1"/>
            <a:endParaRPr lang="en-US" sz="1500" dirty="0">
              <a:latin typeface="Helvetica" charset="0"/>
              <a:ea typeface="Helvetica" charset="0"/>
              <a:cs typeface="Helvetica" charset="0"/>
              <a:sym typeface="Helvetica" charset="0"/>
            </a:endParaRPr>
          </a:p>
        </p:txBody>
      </p:sp>
    </p:spTree>
    <p:extLst>
      <p:ext uri="{BB962C8B-B14F-4D97-AF65-F5344CB8AC3E}">
        <p14:creationId xmlns:p14="http://schemas.microsoft.com/office/powerpoint/2010/main" val="2034144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p:cNvSpPr>
          <p:nvPr>
            <p:ph type="sldNum" sz="quarter" idx="5"/>
          </p:nvPr>
        </p:nvSpPr>
        <p:spPr>
          <a:noFill/>
        </p:spPr>
        <p:txBody>
          <a:bodyPr/>
          <a:lstStyle/>
          <a:p>
            <a:fld id="{27820953-1E82-684D-A540-73C0118C887E}" type="slidenum">
              <a:rPr lang="en-US">
                <a:latin typeface="Times" pitchFamily="1" charset="0"/>
                <a:ea typeface="ヒラギノ明朝 ProN W3" pitchFamily="1" charset="-128"/>
                <a:cs typeface="ヒラギノ明朝 ProN W3" pitchFamily="1" charset="-128"/>
                <a:sym typeface="Times" pitchFamily="1" charset="0"/>
              </a:rPr>
              <a:pPr/>
              <a:t>18</a:t>
            </a:fld>
            <a:endParaRPr lang="en-US">
              <a:latin typeface="Times" pitchFamily="1" charset="0"/>
              <a:ea typeface="ヒラギノ明朝 ProN W3" pitchFamily="1" charset="-128"/>
              <a:cs typeface="ヒラギノ明朝 ProN W3" pitchFamily="1" charset="-128"/>
              <a:sym typeface="Times" pitchFamily="1" charset="0"/>
            </a:endParaRPr>
          </a:p>
        </p:txBody>
      </p:sp>
      <p:sp>
        <p:nvSpPr>
          <p:cNvPr id="171011" name="Rectangle 2"/>
          <p:cNvSpPr>
            <a:spLocks noGrp="1" noRot="1" noChangeAspect="1" noChangeArrowheads="1"/>
          </p:cNvSpPr>
          <p:nvPr>
            <p:ph type="sldImg"/>
          </p:nvPr>
        </p:nvSpPr>
        <p:spPr>
          <a:solidFill>
            <a:srgbClr val="FFFFFF"/>
          </a:solidFill>
          <a:ln/>
        </p:spPr>
      </p:sp>
      <mc:AlternateContent xmlns:mc="http://schemas.openxmlformats.org/markup-compatibility/2006" xmlns:a14="http://schemas.microsoft.com/office/drawing/2010/main">
        <mc:Choice Requires="a14">
          <p:sp>
            <p:nvSpPr>
              <p:cNvPr id="17101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Students have to unpack the assumptions behind the alternatives, and disagreement is productive rather than evidence that the question failed.</a:t>
                </a:r>
              </a:p>
              <a:p>
                <a:pPr eaLnBrk="1" hangingPunct="1"/>
                <a:endParaRPr lang="en-US" dirty="0">
                  <a:latin typeface="Times" pitchFamily="1" charset="0"/>
                  <a:ea typeface="ＭＳ Ｐゴシック" pitchFamily="1" charset="-128"/>
                  <a:cs typeface="ＭＳ Ｐゴシック" pitchFamily="1" charset="-128"/>
                </a:endParaRPr>
              </a:p>
              <a:p>
                <a:pPr eaLnBrk="1" hangingPunct="1"/>
                <a:r>
                  <a:rPr lang="en-US" dirty="0">
                    <a:latin typeface="Times" pitchFamily="1" charset="0"/>
                    <a:ea typeface="ＭＳ Ｐゴシック" pitchFamily="1" charset="-128"/>
                    <a:cs typeface="ＭＳ Ｐゴシック" pitchFamily="1" charset="-128"/>
                  </a:rPr>
                  <a:t>From the chatbot: </a:t>
                </a:r>
              </a:p>
              <a:p>
                <a:pPr eaLnBrk="1" hangingPunct="1"/>
                <a:endParaRPr lang="en-US" dirty="0">
                  <a:latin typeface="Times" pitchFamily="1" charset="0"/>
                  <a:ea typeface="ＭＳ Ｐゴシック" pitchFamily="1" charset="-128"/>
                  <a:cs typeface="ＭＳ Ｐゴシック" pitchFamily="1" charset="-128"/>
                </a:endParaRPr>
              </a:p>
              <a:p>
                <a:pPr eaLnBrk="1" hangingPunct="1"/>
                <a:r>
                  <a:rPr lang="en-US" dirty="0"/>
                  <a:t>That is essentially the humanities analogue of a good conceptual physics clicker question: not “calculate </a:t>
                </a:r>
                <a14:m>
                  <m:oMath xmlns:m="http://schemas.openxmlformats.org/officeDocument/2006/math">
                    <m:r>
                      <a:rPr lang="en-US" sz="1200" i="1" kern="1200">
                        <a:solidFill>
                          <a:schemeClr val="tx1"/>
                        </a:solidFill>
                        <a:latin typeface="Cambria Math" panose="02040503050406030204" pitchFamily="18" charset="0"/>
                        <a:ea typeface="+mn-ea"/>
                        <a:cs typeface="+mn-cs"/>
                      </a:rPr>
                      <m:t>𝐹</m:t>
                    </m:r>
                  </m:oMath>
                </a14:m>
                <a:r>
                  <a:rPr lang="en-US" dirty="0"/>
                  <a:t>,” but something like “two students give these different predictions—which reasoning is correct?” The distractors represent plausible conceptual positions, so the distribution of answers becomes the beginning of the instruction rather than merely an assessment at the end.</a:t>
                </a:r>
                <a:endParaRPr lang="en-US" dirty="0">
                  <a:latin typeface="Times" pitchFamily="1" charset="0"/>
                  <a:ea typeface="ＭＳ Ｐゴシック" pitchFamily="1" charset="-128"/>
                  <a:cs typeface="ＭＳ Ｐゴシック" pitchFamily="1" charset="-128"/>
                </a:endParaRPr>
              </a:p>
            </p:txBody>
          </p:sp>
        </mc:Choice>
        <mc:Fallback xmlns="">
          <p:sp>
            <p:nvSpPr>
              <p:cNvPr id="17101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Students have to unpack the assumptions behind the alternatives, and disagreement is productive rather than evidence that the question failed.</a:t>
                </a:r>
              </a:p>
              <a:p>
                <a:pPr eaLnBrk="1" hangingPunct="1"/>
                <a:endParaRPr lang="en-US" dirty="0">
                  <a:latin typeface="Times" pitchFamily="1" charset="0"/>
                  <a:ea typeface="ＭＳ Ｐゴシック" pitchFamily="1" charset="-128"/>
                  <a:cs typeface="ＭＳ Ｐゴシック" pitchFamily="1" charset="-128"/>
                </a:endParaRPr>
              </a:p>
              <a:p>
                <a:pPr eaLnBrk="1" hangingPunct="1"/>
                <a:r>
                  <a:rPr lang="en-US" dirty="0">
                    <a:latin typeface="Times" pitchFamily="1" charset="0"/>
                    <a:ea typeface="ＭＳ Ｐゴシック" pitchFamily="1" charset="-128"/>
                    <a:cs typeface="ＭＳ Ｐゴシック" pitchFamily="1" charset="-128"/>
                  </a:rPr>
                  <a:t>From the chatbot: </a:t>
                </a:r>
              </a:p>
              <a:p>
                <a:pPr eaLnBrk="1" hangingPunct="1"/>
                <a:endParaRPr lang="en-US" dirty="0">
                  <a:latin typeface="Times" pitchFamily="1" charset="0"/>
                  <a:ea typeface="ＭＳ Ｐゴシック" pitchFamily="1" charset="-128"/>
                  <a:cs typeface="ＭＳ Ｐゴシック" pitchFamily="1" charset="-128"/>
                </a:endParaRPr>
              </a:p>
              <a:p>
                <a:pPr eaLnBrk="1" hangingPunct="1"/>
                <a:r>
                  <a:rPr lang="en-US" dirty="0"/>
                  <a:t>That is essentially the humanities analogue of a good conceptual physics clicker question: not “calculate </a:t>
                </a:r>
                <a:r>
                  <a:rPr lang="en-US" sz="1200" i="0" kern="1200">
                    <a:solidFill>
                      <a:schemeClr val="tx1"/>
                    </a:solidFill>
                    <a:latin typeface="+mn-lt"/>
                    <a:ea typeface="+mn-ea"/>
                    <a:cs typeface="+mn-cs"/>
                  </a:rPr>
                  <a:t>𝐹</a:t>
                </a:r>
                <a:r>
                  <a:rPr lang="en-US" dirty="0"/>
                  <a:t>,” but something like “two students give these different predictions—which reasoning is correct?” The distractors represent plausible conceptual positions, so the distribution of answers becomes the beginning of the instruction rather than merely an assessment at the end.</a:t>
                </a:r>
                <a:endParaRPr lang="en-US" dirty="0">
                  <a:latin typeface="Times" pitchFamily="1" charset="0"/>
                  <a:ea typeface="ＭＳ Ｐゴシック" pitchFamily="1" charset="-128"/>
                  <a:cs typeface="ＭＳ Ｐゴシック" pitchFamily="1" charset="-128"/>
                </a:endParaRPr>
              </a:p>
            </p:txBody>
          </p:sp>
        </mc:Fallback>
      </mc:AlternateContent>
    </p:spTree>
    <p:extLst>
      <p:ext uri="{BB962C8B-B14F-4D97-AF65-F5344CB8AC3E}">
        <p14:creationId xmlns:p14="http://schemas.microsoft.com/office/powerpoint/2010/main" val="1025987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p:cNvSpPr>
          <p:nvPr>
            <p:ph type="sldNum" sz="quarter" idx="5"/>
          </p:nvPr>
        </p:nvSpPr>
        <p:spPr>
          <a:noFill/>
        </p:spPr>
        <p:txBody>
          <a:bodyPr/>
          <a:lstStyle/>
          <a:p>
            <a:fld id="{27820953-1E82-684D-A540-73C0118C887E}" type="slidenum">
              <a:rPr lang="en-US">
                <a:latin typeface="Times" pitchFamily="1" charset="0"/>
                <a:ea typeface="ヒラギノ明朝 ProN W3" pitchFamily="1" charset="-128"/>
                <a:cs typeface="ヒラギノ明朝 ProN W3" pitchFamily="1" charset="-128"/>
                <a:sym typeface="Times" pitchFamily="1" charset="0"/>
              </a:rPr>
              <a:pPr/>
              <a:t>19</a:t>
            </a:fld>
            <a:endParaRPr lang="en-US">
              <a:latin typeface="Times" pitchFamily="1" charset="0"/>
              <a:ea typeface="ヒラギノ明朝 ProN W3" pitchFamily="1" charset="-128"/>
              <a:cs typeface="ヒラギノ明朝 ProN W3" pitchFamily="1" charset="-128"/>
              <a:sym typeface="Times" pitchFamily="1" charset="0"/>
            </a:endParaRPr>
          </a:p>
        </p:txBody>
      </p:sp>
      <p:sp>
        <p:nvSpPr>
          <p:cNvPr id="171011" name="Rectangle 2"/>
          <p:cNvSpPr>
            <a:spLocks noGrp="1" noRot="1" noChangeAspect="1" noChangeArrowheads="1"/>
          </p:cNvSpPr>
          <p:nvPr>
            <p:ph type="sldImg"/>
          </p:nvPr>
        </p:nvSpPr>
        <p:spPr>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latin typeface="Times" pitchFamily="1" charset="0"/>
                <a:ea typeface="ＭＳ Ｐゴシック" pitchFamily="1" charset="-128"/>
                <a:cs typeface="ＭＳ Ｐゴシック" pitchFamily="1" charset="-128"/>
              </a:rPr>
              <a:t>Stefanie is a Sociologist</a:t>
            </a:r>
          </a:p>
        </p:txBody>
      </p:sp>
    </p:spTree>
    <p:extLst>
      <p:ext uri="{BB962C8B-B14F-4D97-AF65-F5344CB8AC3E}">
        <p14:creationId xmlns:p14="http://schemas.microsoft.com/office/powerpoint/2010/main" val="1108722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a:ln/>
        </p:spPr>
      </p:sp>
      <p:sp>
        <p:nvSpPr>
          <p:cNvPr id="747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latin typeface="Times" charset="0"/>
                <a:ea typeface="ＭＳ Ｐゴシック" charset="-128"/>
              </a:rPr>
              <a:t>Pretty sure the answer is that  exactly THREE of the drawings have the "basic distinguishing characteristics" (namely, 6 legs and 3 body segments: head, thorax, abdomen),  top left, middle right, bottom left. </a:t>
            </a:r>
          </a:p>
          <a:p>
            <a:endParaRPr lang="en-US" altLang="x-none">
              <a:latin typeface="Times" charset="0"/>
              <a:ea typeface="ＭＳ Ｐゴシック" charset="-128"/>
            </a:endParaRPr>
          </a:p>
          <a:p>
            <a:endParaRPr lang="en-US" altLang="x-none">
              <a:latin typeface="Times" charset="0"/>
              <a:ea typeface="ＭＳ Ｐゴシック" charset="-128"/>
            </a:endParaRPr>
          </a:p>
          <a:p>
            <a:r>
              <a:rPr lang="en-US" altLang="x-none">
                <a:latin typeface="Times" charset="0"/>
                <a:ea typeface="ＭＳ Ｐゴシック" charset="-128"/>
              </a:rPr>
              <a:t>Of those, TWO would NOT be classified as insects because the top left one has the legs on the abdomen (wrong) and the middle right one has the legs spread out (wrong)</a:t>
            </a:r>
          </a:p>
          <a:p>
            <a:endParaRPr lang="en-US" altLang="x-none">
              <a:latin typeface="Times" charset="0"/>
              <a:ea typeface="ＭＳ Ｐゴシック" charset="-128"/>
            </a:endParaRPr>
          </a:p>
          <a:p>
            <a:r>
              <a:rPr lang="en-US" altLang="x-none">
                <a:latin typeface="Times" charset="0"/>
                <a:ea typeface="ＭＳ Ｐゴシック" charset="-128"/>
              </a:rPr>
              <a:t>So the legs are in the wrong place on TWO of THREE. I choose B. </a:t>
            </a:r>
          </a:p>
          <a:p>
            <a:endParaRPr lang="en-US" altLang="x-none">
              <a:latin typeface="Times" charset="0"/>
              <a:ea typeface="ＭＳ Ｐゴシック" charset="-128"/>
            </a:endParaRPr>
          </a:p>
          <a:p>
            <a:r>
              <a:rPr lang="en-US" altLang="x-none">
                <a:latin typeface="Times" charset="0"/>
                <a:ea typeface="ＭＳ Ｐゴシック" charset="-128"/>
              </a:rPr>
              <a:t>Some might want to answer "5 of 6 are wrong" (i.e. E can generate some *nearly correct* votes, I think they have correctly understood the insect question being asked, but are misreading the complicated directions) </a:t>
            </a:r>
          </a:p>
          <a:p>
            <a:r>
              <a:rPr lang="en-US" altLang="x-none">
                <a:latin typeface="Times" charset="0"/>
                <a:ea typeface="ＭＳ Ｐゴシック" charset="-128"/>
              </a:rPr>
              <a:t>Some might totally misread the question and answer A, 1 of the 6 is CORRECT</a:t>
            </a:r>
          </a:p>
          <a:p>
            <a:endParaRPr lang="en-US" altLang="x-none">
              <a:latin typeface="Times" charset="0"/>
              <a:ea typeface="ＭＳ Ｐゴシック" charset="-128"/>
            </a:endParaRPr>
          </a:p>
        </p:txBody>
      </p:sp>
      <p:sp>
        <p:nvSpPr>
          <p:cNvPr id="747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01E4A4F-EEC1-DE48-97F7-C31334F34993}" type="slidenum">
              <a:rPr lang="en-US" altLang="x-none" sz="1200"/>
              <a:pPr/>
              <a:t>20</a:t>
            </a:fld>
            <a:endParaRPr lang="en-US" altLang="x-none" sz="1200"/>
          </a:p>
        </p:txBody>
      </p:sp>
    </p:spTree>
    <p:extLst>
      <p:ext uri="{BB962C8B-B14F-4D97-AF65-F5344CB8AC3E}">
        <p14:creationId xmlns:p14="http://schemas.microsoft.com/office/powerpoint/2010/main" val="1846143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a:ln/>
        </p:spPr>
      </p:sp>
      <p:sp>
        <p:nvSpPr>
          <p:cNvPr id="768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dirty="0">
                <a:latin typeface="Times" charset="0"/>
                <a:ea typeface="ＭＳ Ｐゴシック" charset="-128"/>
              </a:rPr>
              <a:t>Pretty sure the answer is that  exactly THREE of the drawings have the "basic distinguishing characteristics" (namely, 6 legs and 3 body segments: head, thorax, abdomen),  top left, middle right, bottom left. </a:t>
            </a:r>
          </a:p>
          <a:p>
            <a:endParaRPr lang="en-US" altLang="x-none" dirty="0">
              <a:latin typeface="Times" charset="0"/>
              <a:ea typeface="ＭＳ Ｐゴシック" charset="-128"/>
            </a:endParaRPr>
          </a:p>
          <a:p>
            <a:endParaRPr lang="en-US" altLang="x-none" dirty="0">
              <a:latin typeface="Times" charset="0"/>
              <a:ea typeface="ＭＳ Ｐゴシック" charset="-128"/>
            </a:endParaRPr>
          </a:p>
          <a:p>
            <a:r>
              <a:rPr lang="en-US" altLang="x-none" dirty="0">
                <a:latin typeface="Times" charset="0"/>
                <a:ea typeface="ＭＳ Ｐゴシック" charset="-128"/>
              </a:rPr>
              <a:t>Of those, TWO would NOT be classified as insects because the top left one has the legs on the abdomen (wrong) and the middle right one has the legs spread out (wrong)</a:t>
            </a:r>
          </a:p>
          <a:p>
            <a:endParaRPr lang="en-US" altLang="x-none" dirty="0">
              <a:latin typeface="Times" charset="0"/>
              <a:ea typeface="ＭＳ Ｐゴシック" charset="-128"/>
            </a:endParaRPr>
          </a:p>
          <a:p>
            <a:r>
              <a:rPr lang="en-US" altLang="x-none" dirty="0">
                <a:latin typeface="Times" charset="0"/>
                <a:ea typeface="ＭＳ Ｐゴシック" charset="-128"/>
              </a:rPr>
              <a:t>So the legs are in the wrong place on TWO of THREE. I choose B. </a:t>
            </a:r>
          </a:p>
          <a:p>
            <a:endParaRPr lang="en-US" altLang="x-none" dirty="0">
              <a:latin typeface="Times" charset="0"/>
              <a:ea typeface="ＭＳ Ｐゴシック" charset="-128"/>
            </a:endParaRPr>
          </a:p>
          <a:p>
            <a:r>
              <a:rPr lang="en-US" altLang="x-none" dirty="0">
                <a:latin typeface="Times" charset="0"/>
                <a:ea typeface="ＭＳ Ｐゴシック" charset="-128"/>
              </a:rPr>
              <a:t>Some might want to answer "5 of 6 are wrong" (i.e. E can generate some *nearly correct* votes, I think they have correctly understood the insect question being asked, but are misreading the complicated directions) </a:t>
            </a:r>
          </a:p>
          <a:p>
            <a:r>
              <a:rPr lang="en-US" altLang="x-none" dirty="0">
                <a:latin typeface="Times" charset="0"/>
                <a:ea typeface="ＭＳ Ｐゴシック" charset="-128"/>
              </a:rPr>
              <a:t>Some might totally misread the question and answer A, 1 of the 6 is CORRECT</a:t>
            </a:r>
          </a:p>
          <a:p>
            <a:endParaRPr lang="en-US" altLang="x-none" dirty="0">
              <a:latin typeface="Times" charset="0"/>
              <a:ea typeface="ＭＳ Ｐゴシック" charset="-128"/>
            </a:endParaRPr>
          </a:p>
        </p:txBody>
      </p:sp>
      <p:sp>
        <p:nvSpPr>
          <p:cNvPr id="768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430AF2EB-78DF-F141-9F0D-F84DF90E2F8B}" type="slidenum">
              <a:rPr lang="en-US" altLang="x-none" sz="1200"/>
              <a:pPr/>
              <a:t>21</a:t>
            </a:fld>
            <a:endParaRPr lang="en-US" altLang="x-none" sz="1200"/>
          </a:p>
        </p:txBody>
      </p:sp>
    </p:spTree>
    <p:extLst>
      <p:ext uri="{BB962C8B-B14F-4D97-AF65-F5344CB8AC3E}">
        <p14:creationId xmlns:p14="http://schemas.microsoft.com/office/powerpoint/2010/main" val="1872099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p:cNvSpPr>
          <p:nvPr>
            <p:ph type="sldNum" sz="quarter" idx="5"/>
          </p:nvPr>
        </p:nvSpPr>
        <p:spPr>
          <a:noFill/>
        </p:spPr>
        <p:txBody>
          <a:bodyPr/>
          <a:lstStyle/>
          <a:p>
            <a:fld id="{0F1D7373-3B59-8643-8958-E688EC48CEA8}" type="slidenum">
              <a:rPr lang="en-US">
                <a:latin typeface="Times" charset="0"/>
                <a:ea typeface="ヒラギノ明朝 ProN W3" charset="-128"/>
                <a:cs typeface="ヒラギノ明朝 ProN W3" charset="-128"/>
                <a:sym typeface="Times" charset="0"/>
              </a:rPr>
              <a:pPr/>
              <a:t>22</a:t>
            </a:fld>
            <a:endParaRPr lang="en-US">
              <a:latin typeface="Times" charset="0"/>
              <a:ea typeface="ヒラギノ明朝 ProN W3" charset="-128"/>
              <a:cs typeface="ヒラギノ明朝 ProN W3" charset="-128"/>
              <a:sym typeface="Times" charset="0"/>
            </a:endParaRPr>
          </a:p>
        </p:txBody>
      </p:sp>
      <p:sp>
        <p:nvSpPr>
          <p:cNvPr id="216067" name="Rectangle 2"/>
          <p:cNvSpPr>
            <a:spLocks noGrp="1" noRot="1" noChangeAspect="1" noChangeArrowheads="1"/>
          </p:cNvSpPr>
          <p:nvPr>
            <p:ph type="sldImg"/>
          </p:nvPr>
        </p:nvSpPr>
        <p:spPr>
          <a:solidFill>
            <a:srgbClr val="FFFFFF"/>
          </a:solidFill>
          <a:ln/>
        </p:spPr>
      </p:sp>
      <p:sp>
        <p:nvSpPr>
          <p:cNvPr id="2160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latin typeface="Times" charset="0"/>
              <a:ea typeface="ＭＳ Ｐゴシック" charset="-128"/>
              <a:cs typeface="ＭＳ Ｐゴシック" charset="-128"/>
            </a:endParaRPr>
          </a:p>
        </p:txBody>
      </p:sp>
    </p:spTree>
    <p:extLst>
      <p:ext uri="{BB962C8B-B14F-4D97-AF65-F5344CB8AC3E}">
        <p14:creationId xmlns:p14="http://schemas.microsoft.com/office/powerpoint/2010/main" val="2072807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Results:  66% of class took $1 now (but 33% if $1 on next to last day of class instead of last day of class)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From Dr </a:t>
            </a:r>
            <a:r>
              <a:rPr lang="en-US" sz="1200" dirty="0" err="1"/>
              <a:t>JamesIII</a:t>
            </a:r>
            <a:r>
              <a:rPr lang="en-US" sz="1200" dirty="0"/>
              <a:t> at http://</a:t>
            </a:r>
            <a:r>
              <a:rPr lang="en-US" sz="1200" dirty="0" err="1"/>
              <a:t>www.youtube.com</a:t>
            </a:r>
            <a:r>
              <a:rPr lang="en-US" sz="1200" dirty="0"/>
              <a:t>/</a:t>
            </a:r>
            <a:r>
              <a:rPr lang="en-US" sz="1200" dirty="0" err="1"/>
              <a:t>watch?v</a:t>
            </a:r>
            <a:r>
              <a:rPr lang="en-US" sz="1200" dirty="0"/>
              <a:t>=CnnP0uCqD4k</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EFF905BC-B20F-9240-84A9-B59F1FDEE40A}" type="slidenum">
              <a:rPr lang="en-US" smtClean="0"/>
              <a:pPr/>
              <a:t>23</a:t>
            </a:fld>
            <a:endParaRPr lang="en-US"/>
          </a:p>
        </p:txBody>
      </p:sp>
    </p:spTree>
    <p:extLst>
      <p:ext uri="{BB962C8B-B14F-4D97-AF65-F5344CB8AC3E}">
        <p14:creationId xmlns:p14="http://schemas.microsoft.com/office/powerpoint/2010/main" val="2124938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p:cNvSpPr>
          <p:nvPr>
            <p:ph type="sldNum" sz="quarter" idx="5"/>
          </p:nvPr>
        </p:nvSpPr>
        <p:spPr>
          <a:noFill/>
        </p:spPr>
        <p:txBody>
          <a:bodyPr/>
          <a:lstStyle/>
          <a:p>
            <a:fld id="{73306093-DAF3-9148-8665-45F7C8C641FB}" type="slidenum">
              <a:rPr lang="en-US">
                <a:latin typeface="Times" charset="0"/>
                <a:ea typeface="ヒラギノ明朝 ProN W3" charset="-128"/>
                <a:cs typeface="ヒラギノ明朝 ProN W3" charset="-128"/>
                <a:sym typeface="Times" charset="0"/>
              </a:rPr>
              <a:pPr/>
              <a:t>26</a:t>
            </a:fld>
            <a:endParaRPr lang="en-US">
              <a:latin typeface="Times" charset="0"/>
              <a:ea typeface="ヒラギノ明朝 ProN W3" charset="-128"/>
              <a:cs typeface="ヒラギノ明朝 ProN W3" charset="-128"/>
              <a:sym typeface="Times"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p:cNvSpPr>
          <p:nvPr>
            <p:ph type="body" idx="1"/>
          </p:nvPr>
        </p:nvSpPr>
        <p:spPr>
          <a:noFill/>
          <a:ln w="9525"/>
        </p:spPr>
        <p:txBody>
          <a:bodyPr/>
          <a:lstStyle/>
          <a:p>
            <a:pPr eaLnBrk="1" hangingPunct="1"/>
            <a:r>
              <a:rPr lang="en-US" dirty="0">
                <a:latin typeface="Times" charset="0"/>
                <a:ea typeface="ＭＳ Ｐゴシック" charset="-128"/>
                <a:cs typeface="ＭＳ Ｐゴシック" charset="-128"/>
              </a:rPr>
              <a:t>This part is actually</a:t>
            </a:r>
            <a:r>
              <a:rPr lang="en-US" baseline="0" dirty="0">
                <a:latin typeface="Times" charset="0"/>
                <a:ea typeface="ＭＳ Ｐゴシック" charset="-128"/>
                <a:cs typeface="ＭＳ Ｐゴシック" charset="-128"/>
              </a:rPr>
              <a:t> quite important – to provide opportunity for questions early in the workshop.  This ensures you’re not seen just as a salesman of the technique but are rather open to the common concerns about using Peer Instruction.  However, if this Q&amp;A goes on too long, it can make the workshop go long, and participants can get restless.</a:t>
            </a:r>
            <a:endParaRPr lang="en-US" dirty="0">
              <a:latin typeface="Times" charset="0"/>
              <a:ea typeface="ＭＳ Ｐゴシック" charset="-128"/>
              <a:cs typeface="ＭＳ Ｐゴシック" charset="-128"/>
            </a:endParaRPr>
          </a:p>
        </p:txBody>
      </p:sp>
    </p:spTree>
    <p:extLst>
      <p:ext uri="{BB962C8B-B14F-4D97-AF65-F5344CB8AC3E}">
        <p14:creationId xmlns:p14="http://schemas.microsoft.com/office/powerpoint/2010/main" val="1566916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t>An alternate presentation of the</a:t>
            </a:r>
            <a:r>
              <a:rPr lang="en-CA" baseline="0" dirty="0"/>
              <a:t> Question Cycle by Peter Newbury</a:t>
            </a:r>
            <a:endParaRPr lang="en-CA" dirty="0"/>
          </a:p>
        </p:txBody>
      </p:sp>
      <p:sp>
        <p:nvSpPr>
          <p:cNvPr id="4" name="Slide Number Placeholder 3"/>
          <p:cNvSpPr>
            <a:spLocks noGrp="1"/>
          </p:cNvSpPr>
          <p:nvPr>
            <p:ph type="sldNum" sz="quarter" idx="10"/>
          </p:nvPr>
        </p:nvSpPr>
        <p:spPr/>
        <p:txBody>
          <a:bodyPr/>
          <a:lstStyle/>
          <a:p>
            <a:fld id="{CD02A7C8-E4BB-4B95-892A-85CF2EFC985F}" type="slidenum">
              <a:rPr lang="en-CA" smtClean="0"/>
              <a:pPr/>
              <a:t>27</a:t>
            </a:fld>
            <a:endParaRPr lang="en-CA"/>
          </a:p>
        </p:txBody>
      </p:sp>
    </p:spTree>
    <p:extLst>
      <p:ext uri="{BB962C8B-B14F-4D97-AF65-F5344CB8AC3E}">
        <p14:creationId xmlns:p14="http://schemas.microsoft.com/office/powerpoint/2010/main" val="10884728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handout has a more complete list of</a:t>
            </a:r>
            <a:r>
              <a:rPr lang="en-US" baseline="0" dirty="0"/>
              <a:t> question-writing tips.  Can do this as a group brainstorm first, and then add your own.</a:t>
            </a:r>
          </a:p>
          <a:p>
            <a:endParaRPr lang="en-US" baseline="0" dirty="0"/>
          </a:p>
          <a:p>
            <a:r>
              <a:rPr lang="en-US" baseline="0" dirty="0"/>
              <a:t>4 used to say “</a:t>
            </a:r>
            <a:r>
              <a:rPr lang="en-US" dirty="0"/>
              <a:t>(and consider two-tiered questions)” What is that? </a:t>
            </a:r>
          </a:p>
        </p:txBody>
      </p:sp>
      <p:sp>
        <p:nvSpPr>
          <p:cNvPr id="4" name="Slide Number Placeholder 3"/>
          <p:cNvSpPr>
            <a:spLocks noGrp="1"/>
          </p:cNvSpPr>
          <p:nvPr>
            <p:ph type="sldNum" sz="quarter" idx="10"/>
          </p:nvPr>
        </p:nvSpPr>
        <p:spPr/>
        <p:txBody>
          <a:bodyPr/>
          <a:lstStyle/>
          <a:p>
            <a:fld id="{EFF905BC-B20F-9240-84A9-B59F1FDEE40A}" type="slidenum">
              <a:rPr lang="en-US" smtClean="0"/>
              <a:pPr/>
              <a:t>28</a:t>
            </a:fld>
            <a:endParaRPr lang="en-US"/>
          </a:p>
        </p:txBody>
      </p:sp>
    </p:spTree>
    <p:extLst>
      <p:ext uri="{BB962C8B-B14F-4D97-AF65-F5344CB8AC3E}">
        <p14:creationId xmlns:p14="http://schemas.microsoft.com/office/powerpoint/2010/main" val="3810637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p:cNvSpPr>
          <p:nvPr>
            <p:ph type="sldNum" sz="quarter" idx="5"/>
          </p:nvPr>
        </p:nvSpPr>
        <p:spPr>
          <a:noFill/>
        </p:spPr>
        <p:txBody>
          <a:bodyPr/>
          <a:lstStyle/>
          <a:p>
            <a:fld id="{0F1D7373-3B59-8643-8958-E688EC48CEA8}" type="slidenum">
              <a:rPr lang="en-US">
                <a:latin typeface="Times" charset="0"/>
                <a:ea typeface="ヒラギノ明朝 ProN W3" charset="-128"/>
                <a:cs typeface="ヒラギノ明朝 ProN W3" charset="-128"/>
                <a:sym typeface="Times" charset="0"/>
              </a:rPr>
              <a:pPr/>
              <a:t>29</a:t>
            </a:fld>
            <a:endParaRPr lang="en-US">
              <a:latin typeface="Times" charset="0"/>
              <a:ea typeface="ヒラギノ明朝 ProN W3" charset="-128"/>
              <a:cs typeface="ヒラギノ明朝 ProN W3" charset="-128"/>
              <a:sym typeface="Times" charset="0"/>
            </a:endParaRPr>
          </a:p>
        </p:txBody>
      </p:sp>
      <p:sp>
        <p:nvSpPr>
          <p:cNvPr id="216067" name="Rectangle 2"/>
          <p:cNvSpPr>
            <a:spLocks noGrp="1" noRot="1" noChangeAspect="1" noChangeArrowheads="1"/>
          </p:cNvSpPr>
          <p:nvPr>
            <p:ph type="sldImg"/>
          </p:nvPr>
        </p:nvSpPr>
        <p:spPr>
          <a:solidFill>
            <a:srgbClr val="FFFFFF"/>
          </a:solidFill>
          <a:ln/>
        </p:spPr>
      </p:sp>
      <p:sp>
        <p:nvSpPr>
          <p:cNvPr id="2160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charset="0"/>
              <a:ea typeface="ＭＳ Ｐゴシック" charset="-128"/>
              <a:cs typeface="ＭＳ Ｐゴシック" charset="-128"/>
            </a:endParaRPr>
          </a:p>
        </p:txBody>
      </p:sp>
    </p:spTree>
    <p:extLst>
      <p:ext uri="{BB962C8B-B14F-4D97-AF65-F5344CB8AC3E}">
        <p14:creationId xmlns:p14="http://schemas.microsoft.com/office/powerpoint/2010/main" val="194935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p:cNvSpPr>
          <p:nvPr>
            <p:ph type="sldNum" sz="quarter" idx="5"/>
          </p:nvPr>
        </p:nvSpPr>
        <p:spPr>
          <a:noFill/>
        </p:spPr>
        <p:txBody>
          <a:bodyPr/>
          <a:lstStyle/>
          <a:p>
            <a:fld id="{9ED710F8-C464-4144-9ECE-CC62FA35A522}" type="slidenum">
              <a:rPr lang="en-US">
                <a:latin typeface="Times" charset="0"/>
                <a:ea typeface="ヒラギノ明朝 ProN W3" charset="-128"/>
                <a:cs typeface="ヒラギノ明朝 ProN W3" charset="-128"/>
                <a:sym typeface="Times" charset="0"/>
              </a:rPr>
              <a:pPr/>
              <a:t>30</a:t>
            </a:fld>
            <a:endParaRPr lang="en-US">
              <a:latin typeface="Times" charset="0"/>
              <a:ea typeface="ヒラギノ明朝 ProN W3" charset="-128"/>
              <a:cs typeface="ヒラギノ明朝 ProN W3" charset="-128"/>
              <a:sym typeface="Times"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p:cNvSpPr>
          <p:nvPr>
            <p:ph type="body" idx="1"/>
          </p:nvPr>
        </p:nvSpPr>
        <p:spPr>
          <a:noFill/>
          <a:ln w="9525"/>
        </p:spPr>
        <p:txBody>
          <a:bodyPr/>
          <a:lstStyle/>
          <a:p>
            <a:pPr eaLnBrk="1" hangingPunct="1"/>
            <a:endParaRPr lang="en-US">
              <a:latin typeface="Times" charset="0"/>
              <a:ea typeface="ＭＳ Ｐゴシック" charset="-128"/>
              <a:cs typeface="ＭＳ Ｐゴシック" charset="-128"/>
            </a:endParaRPr>
          </a:p>
        </p:txBody>
      </p:sp>
    </p:spTree>
    <p:extLst>
      <p:ext uri="{BB962C8B-B14F-4D97-AF65-F5344CB8AC3E}">
        <p14:creationId xmlns:p14="http://schemas.microsoft.com/office/powerpoint/2010/main" val="41335479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p:cNvSpPr>
          <p:nvPr>
            <p:ph type="sldNum" sz="quarter" idx="5"/>
          </p:nvPr>
        </p:nvSpPr>
        <p:spPr>
          <a:noFill/>
        </p:spPr>
        <p:txBody>
          <a:bodyPr/>
          <a:lstStyle/>
          <a:p>
            <a:fld id="{9ED710F8-C464-4144-9ECE-CC62FA35A522}" type="slidenum">
              <a:rPr lang="en-US">
                <a:latin typeface="Times" charset="0"/>
                <a:ea typeface="ヒラギノ明朝 ProN W3" charset="-128"/>
                <a:cs typeface="ヒラギノ明朝 ProN W3" charset="-128"/>
                <a:sym typeface="Times" charset="0"/>
              </a:rPr>
              <a:pPr/>
              <a:t>31</a:t>
            </a:fld>
            <a:endParaRPr lang="en-US">
              <a:latin typeface="Times" charset="0"/>
              <a:ea typeface="ヒラギノ明朝 ProN W3" charset="-128"/>
              <a:cs typeface="ヒラギノ明朝 ProN W3" charset="-128"/>
              <a:sym typeface="Times"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p:cNvSpPr>
          <p:nvPr>
            <p:ph type="body" idx="1"/>
          </p:nvPr>
        </p:nvSpPr>
        <p:spPr>
          <a:noFill/>
          <a:ln w="9525"/>
        </p:spPr>
        <p:txBody>
          <a:bodyPr/>
          <a:lstStyle/>
          <a:p>
            <a:pPr eaLnBrk="1" hangingPunct="1"/>
            <a:endParaRPr lang="en-US">
              <a:latin typeface="Times" charset="0"/>
              <a:ea typeface="ＭＳ Ｐゴシック" charset="-128"/>
              <a:cs typeface="ＭＳ Ｐゴシック" charset="-128"/>
            </a:endParaRPr>
          </a:p>
        </p:txBody>
      </p:sp>
    </p:spTree>
    <p:extLst>
      <p:ext uri="{BB962C8B-B14F-4D97-AF65-F5344CB8AC3E}">
        <p14:creationId xmlns:p14="http://schemas.microsoft.com/office/powerpoint/2010/main" val="3060017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p:cNvSpPr>
          <p:nvPr>
            <p:ph type="sldNum" sz="quarter" idx="5"/>
          </p:nvPr>
        </p:nvSpPr>
        <p:spPr>
          <a:noFill/>
        </p:spPr>
        <p:txBody>
          <a:bodyPr/>
          <a:lstStyle/>
          <a:p>
            <a:fld id="{0F1D7373-3B59-8643-8958-E688EC48CEA8}" type="slidenum">
              <a:rPr lang="en-US">
                <a:latin typeface="Times" charset="0"/>
                <a:ea typeface="ヒラギノ明朝 ProN W3" charset="-128"/>
                <a:cs typeface="ヒラギノ明朝 ProN W3" charset="-128"/>
                <a:sym typeface="Times" charset="0"/>
              </a:rPr>
              <a:pPr/>
              <a:t>32</a:t>
            </a:fld>
            <a:endParaRPr lang="en-US">
              <a:latin typeface="Times" charset="0"/>
              <a:ea typeface="ヒラギノ明朝 ProN W3" charset="-128"/>
              <a:cs typeface="ヒラギノ明朝 ProN W3" charset="-128"/>
              <a:sym typeface="Times" charset="0"/>
            </a:endParaRPr>
          </a:p>
        </p:txBody>
      </p:sp>
      <p:sp>
        <p:nvSpPr>
          <p:cNvPr id="216067" name="Rectangle 2"/>
          <p:cNvSpPr>
            <a:spLocks noGrp="1" noRot="1" noChangeAspect="1" noChangeArrowheads="1"/>
          </p:cNvSpPr>
          <p:nvPr>
            <p:ph type="sldImg"/>
          </p:nvPr>
        </p:nvSpPr>
        <p:spPr>
          <a:solidFill>
            <a:srgbClr val="FFFFFF"/>
          </a:solidFill>
          <a:ln/>
        </p:spPr>
      </p:sp>
      <p:sp>
        <p:nvSpPr>
          <p:cNvPr id="2160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charset="0"/>
              <a:ea typeface="ＭＳ Ｐゴシック" charset="-128"/>
              <a:cs typeface="ＭＳ Ｐゴシック" charset="-128"/>
            </a:endParaRPr>
          </a:p>
        </p:txBody>
      </p:sp>
    </p:spTree>
    <p:extLst>
      <p:ext uri="{BB962C8B-B14F-4D97-AF65-F5344CB8AC3E}">
        <p14:creationId xmlns:p14="http://schemas.microsoft.com/office/powerpoint/2010/main" val="9198272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09BF2FF3-267E-4520-A02F-8D289AD7BF19}" type="slidenum">
              <a:rPr lang="en-CA" smtClean="0"/>
              <a:pPr/>
              <a:t>33</a:t>
            </a:fld>
            <a:endParaRPr lang="en-CA"/>
          </a:p>
        </p:txBody>
      </p:sp>
    </p:spTree>
    <p:extLst>
      <p:ext uri="{BB962C8B-B14F-4D97-AF65-F5344CB8AC3E}">
        <p14:creationId xmlns:p14="http://schemas.microsoft.com/office/powerpoint/2010/main" val="16973114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ln/>
        </p:spPr>
      </p:sp>
      <p:sp>
        <p:nvSpPr>
          <p:cNvPr id="36866" name="Notes Placeholder 2"/>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CA" altLang="x-none">
              <a:latin typeface="Times" charset="0"/>
              <a:ea typeface="ＭＳ Ｐゴシック" charset="-128"/>
            </a:endParaRPr>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5F88D588-A833-6E40-B04D-4685D9435D6B}" type="slidenum">
              <a:rPr lang="en-CA" altLang="x-none" sz="1200"/>
              <a:pPr/>
              <a:t>37</a:t>
            </a:fld>
            <a:endParaRPr lang="en-CA" altLang="x-none" sz="1200"/>
          </a:p>
        </p:txBody>
      </p:sp>
    </p:spTree>
    <p:extLst>
      <p:ext uri="{BB962C8B-B14F-4D97-AF65-F5344CB8AC3E}">
        <p14:creationId xmlns:p14="http://schemas.microsoft.com/office/powerpoint/2010/main" val="2184356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CA" altLang="x-none">
              <a:latin typeface="Times" charset="0"/>
              <a:ea typeface="ＭＳ Ｐゴシック" charset="-128"/>
            </a:endParaRPr>
          </a:p>
        </p:txBody>
      </p:sp>
      <p:sp>
        <p:nvSpPr>
          <p:cNvPr id="389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819992E-90DB-C249-A654-7D91A2722C1E}" type="slidenum">
              <a:rPr lang="en-CA" altLang="x-none" sz="1200"/>
              <a:pPr/>
              <a:t>38</a:t>
            </a:fld>
            <a:endParaRPr lang="en-CA" altLang="x-none" sz="1200"/>
          </a:p>
        </p:txBody>
      </p:sp>
    </p:spTree>
    <p:extLst>
      <p:ext uri="{BB962C8B-B14F-4D97-AF65-F5344CB8AC3E}">
        <p14:creationId xmlns:p14="http://schemas.microsoft.com/office/powerpoint/2010/main" val="205531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x-none" altLang="x-none">
              <a:latin typeface="Times" charset="0"/>
              <a:ea typeface="ＭＳ Ｐゴシック" charset="-128"/>
            </a:endParaRP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fld id="{6BE2A9A4-6BE8-424B-A22D-F73DE0FC920F}" type="slidenum">
              <a:rPr lang="en-US" altLang="x-none" sz="1200"/>
              <a:pPr/>
              <a:t>42</a:t>
            </a:fld>
            <a:endParaRPr lang="en-US" altLang="x-none" sz="1200"/>
          </a:p>
        </p:txBody>
      </p:sp>
    </p:spTree>
    <p:extLst>
      <p:ext uri="{BB962C8B-B14F-4D97-AF65-F5344CB8AC3E}">
        <p14:creationId xmlns:p14="http://schemas.microsoft.com/office/powerpoint/2010/main" val="20058078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p:cNvSpPr>
          <p:nvPr>
            <p:ph type="sldNum" sz="quarter" idx="5"/>
          </p:nvPr>
        </p:nvSpPr>
        <p:spPr>
          <a:noFill/>
        </p:spPr>
        <p:txBody>
          <a:bodyPr/>
          <a:lstStyle/>
          <a:p>
            <a:fld id="{73306093-DAF3-9148-8665-45F7C8C641FB}" type="slidenum">
              <a:rPr lang="en-US">
                <a:latin typeface="Times" charset="0"/>
                <a:ea typeface="ヒラギノ明朝 ProN W3" charset="-128"/>
                <a:cs typeface="ヒラギノ明朝 ProN W3" charset="-128"/>
                <a:sym typeface="Times" charset="0"/>
              </a:rPr>
              <a:pPr/>
              <a:t>45</a:t>
            </a:fld>
            <a:endParaRPr lang="en-US">
              <a:latin typeface="Times" charset="0"/>
              <a:ea typeface="ヒラギノ明朝 ProN W3" charset="-128"/>
              <a:cs typeface="ヒラギノ明朝 ProN W3" charset="-128"/>
              <a:sym typeface="Times"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p:cNvSpPr>
          <p:nvPr>
            <p:ph type="body" idx="1"/>
          </p:nvPr>
        </p:nvSpPr>
        <p:spPr>
          <a:noFill/>
          <a:ln w="9525"/>
        </p:spPr>
        <p:txBody>
          <a:bodyPr/>
          <a:lstStyle/>
          <a:p>
            <a:pPr eaLnBrk="1" hangingPunct="1"/>
            <a:r>
              <a:rPr lang="en-US" dirty="0">
                <a:latin typeface="Times" charset="0"/>
                <a:ea typeface="ＭＳ Ｐゴシック" charset="-128"/>
                <a:cs typeface="ＭＳ Ｐゴシック" charset="-128"/>
              </a:rPr>
              <a:t>What comes</a:t>
            </a:r>
            <a:r>
              <a:rPr lang="en-US" baseline="0" dirty="0">
                <a:latin typeface="Times" charset="0"/>
                <a:ea typeface="ＭＳ Ｐゴシック" charset="-128"/>
                <a:cs typeface="ＭＳ Ｐゴシック" charset="-128"/>
              </a:rPr>
              <a:t> first?  Learning goals.</a:t>
            </a:r>
            <a:endParaRPr lang="en-US" dirty="0">
              <a:latin typeface="Times" charset="0"/>
              <a:ea typeface="ＭＳ Ｐゴシック" charset="-128"/>
              <a:cs typeface="ＭＳ Ｐゴシック" charset="-128"/>
            </a:endParaRPr>
          </a:p>
        </p:txBody>
      </p:sp>
    </p:spTree>
    <p:extLst>
      <p:ext uri="{BB962C8B-B14F-4D97-AF65-F5344CB8AC3E}">
        <p14:creationId xmlns:p14="http://schemas.microsoft.com/office/powerpoint/2010/main" val="817914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p:cNvSpPr>
          <p:nvPr>
            <p:ph type="sldNum" sz="quarter" idx="5"/>
          </p:nvPr>
        </p:nvSpPr>
        <p:spPr>
          <a:noFill/>
        </p:spPr>
        <p:txBody>
          <a:bodyPr/>
          <a:lstStyle/>
          <a:p>
            <a:fld id="{C589B12D-C47E-E943-8F55-2DB782F8BC6F}" type="slidenum">
              <a:rPr lang="en-US">
                <a:latin typeface="Times" charset="0"/>
                <a:ea typeface="ヒラギノ明朝 ProN W3" charset="-128"/>
                <a:cs typeface="ヒラギノ明朝 ProN W3" charset="-128"/>
                <a:sym typeface="Times" charset="0"/>
              </a:rPr>
              <a:pPr/>
              <a:t>47</a:t>
            </a:fld>
            <a:endParaRPr lang="en-US">
              <a:latin typeface="Times" charset="0"/>
              <a:ea typeface="ヒラギノ明朝 ProN W3" charset="-128"/>
              <a:cs typeface="ヒラギノ明朝 ProN W3" charset="-128"/>
              <a:sym typeface="Times" charset="0"/>
            </a:endParaRPr>
          </a:p>
        </p:txBody>
      </p:sp>
      <p:sp>
        <p:nvSpPr>
          <p:cNvPr id="113667" name="Rectangle 1"/>
          <p:cNvSpPr>
            <a:spLocks noGrp="1" noRot="1" noChangeAspect="1" noChangeArrowheads="1"/>
          </p:cNvSpPr>
          <p:nvPr>
            <p:ph type="sldImg"/>
          </p:nvPr>
        </p:nvSpPr>
        <p:spPr>
          <a:solidFill>
            <a:srgbClr val="FFFFFF"/>
          </a:solidFill>
          <a:ln/>
        </p:spPr>
      </p:sp>
      <p:sp>
        <p:nvSpPr>
          <p:cNvPr id="113668" name="Rectangle 2"/>
          <p:cNvSpPr>
            <a:spLocks noGrp="1" noChangeArrowheads="1"/>
          </p:cNvSpPr>
          <p:nvPr>
            <p:ph type="body" idx="1"/>
          </p:nvPr>
        </p:nvSpPr>
        <p:spPr>
          <a:xfrm>
            <a:off x="685800" y="4343400"/>
            <a:ext cx="5486400" cy="4114800"/>
          </a:xfrm>
          <a:noFill/>
          <a:ln w="9525"/>
        </p:spPr>
        <p:txBody>
          <a:bodyPr/>
          <a:lstStyle/>
          <a:p>
            <a:pPr eaLnBrk="1" hangingPunct="1"/>
            <a:r>
              <a:rPr lang="en-US" sz="1600" dirty="0">
                <a:latin typeface="Helvetica" charset="0"/>
                <a:ea typeface="Helvetica" charset="0"/>
                <a:cs typeface="Helvetica" charset="0"/>
                <a:sym typeface="Helvetica" charset="0"/>
              </a:rPr>
              <a:t>To do:</a:t>
            </a:r>
            <a:r>
              <a:rPr lang="en-US" sz="1600" baseline="0" dirty="0">
                <a:latin typeface="Helvetica" charset="0"/>
                <a:ea typeface="Helvetica" charset="0"/>
                <a:cs typeface="Helvetica" charset="0"/>
                <a:sym typeface="Helvetica" charset="0"/>
              </a:rPr>
              <a:t>  Make signs based on registrants, organize handouts, add table to handouts, make outline</a:t>
            </a:r>
          </a:p>
          <a:p>
            <a:pPr eaLnBrk="1" hangingPunct="1"/>
            <a:r>
              <a:rPr lang="en-US" sz="1600" baseline="0" dirty="0">
                <a:latin typeface="Helvetica" charset="0"/>
                <a:ea typeface="Helvetica" charset="0"/>
                <a:cs typeface="Helvetica" charset="0"/>
                <a:sym typeface="Helvetica" charset="0"/>
              </a:rPr>
              <a:t>To bring:  Clickers, </a:t>
            </a:r>
          </a:p>
          <a:p>
            <a:pPr eaLnBrk="1" hangingPunct="1"/>
            <a:r>
              <a:rPr lang="en-US" sz="1600" baseline="0" dirty="0">
                <a:latin typeface="Helvetica" charset="0"/>
                <a:ea typeface="Helvetica" charset="0"/>
                <a:cs typeface="Helvetica" charset="0"/>
                <a:sym typeface="Helvetica" charset="0"/>
              </a:rPr>
              <a:t>Jenny:  Direct people to groups and questions in start, help with long winded discussions, circulate during activities and </a:t>
            </a:r>
            <a:endParaRPr lang="en-US" sz="1600" dirty="0">
              <a:latin typeface="Helvetica" charset="0"/>
              <a:ea typeface="Helvetica" charset="0"/>
              <a:cs typeface="Helvetica" charset="0"/>
              <a:sym typeface="Helvetica" charset="0"/>
            </a:endParaRPr>
          </a:p>
        </p:txBody>
      </p:sp>
    </p:spTree>
    <p:extLst>
      <p:ext uri="{BB962C8B-B14F-4D97-AF65-F5344CB8AC3E}">
        <p14:creationId xmlns:p14="http://schemas.microsoft.com/office/powerpoint/2010/main" val="13830931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Instructor circulates, may need</a:t>
            </a:r>
            <a:r>
              <a:rPr lang="en-US" baseline="0" dirty="0"/>
              <a:t> to show that you’re serious</a:t>
            </a:r>
            <a:endParaRPr lang="en-US" dirty="0"/>
          </a:p>
        </p:txBody>
      </p:sp>
      <p:sp>
        <p:nvSpPr>
          <p:cNvPr id="4" name="Slide Number Placeholder 3"/>
          <p:cNvSpPr>
            <a:spLocks noGrp="1"/>
          </p:cNvSpPr>
          <p:nvPr>
            <p:ph type="sldNum" sz="quarter" idx="10"/>
          </p:nvPr>
        </p:nvSpPr>
        <p:spPr/>
        <p:txBody>
          <a:bodyPr/>
          <a:lstStyle/>
          <a:p>
            <a:pPr>
              <a:defRPr/>
            </a:pPr>
            <a:fld id="{575F9748-F40B-E042-82B9-0130A26AEDAF}" type="slidenum">
              <a:rPr lang="en-US" smtClean="0"/>
              <a:pPr>
                <a:defRPr/>
              </a:pPr>
              <a:t>49</a:t>
            </a:fld>
            <a:endParaRPr lang="en-US"/>
          </a:p>
        </p:txBody>
      </p:sp>
    </p:spTree>
    <p:extLst>
      <p:ext uri="{BB962C8B-B14F-4D97-AF65-F5344CB8AC3E}">
        <p14:creationId xmlns:p14="http://schemas.microsoft.com/office/powerpoint/2010/main" val="12936545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defRPr/>
            </a:pPr>
            <a:r>
              <a:rPr lang="en-US" dirty="0"/>
              <a:t>Courtesy Cynthia </a:t>
            </a:r>
            <a:r>
              <a:rPr lang="en-US" dirty="0" err="1"/>
              <a:t>Heiner</a:t>
            </a:r>
            <a:r>
              <a:rPr lang="en-US" dirty="0"/>
              <a:t> and Peter Newbury, CW-SEI </a:t>
            </a:r>
          </a:p>
          <a:p>
            <a:pPr>
              <a:defRPr/>
            </a:pPr>
            <a:r>
              <a:rPr lang="en-US" dirty="0"/>
              <a:t>Answer</a:t>
            </a:r>
            <a:r>
              <a:rPr lang="en-US" baseline="0" dirty="0"/>
              <a:t> is B</a:t>
            </a:r>
            <a:endParaRPr lang="en-CA" dirty="0"/>
          </a:p>
        </p:txBody>
      </p:sp>
      <p:sp>
        <p:nvSpPr>
          <p:cNvPr id="4" name="Slide Number Placeholder 3"/>
          <p:cNvSpPr>
            <a:spLocks noGrp="1"/>
          </p:cNvSpPr>
          <p:nvPr>
            <p:ph type="sldNum" sz="quarter" idx="5"/>
          </p:nvPr>
        </p:nvSpPr>
        <p:spPr/>
        <p:txBody>
          <a:bodyPr/>
          <a:lstStyle/>
          <a:p>
            <a:pPr>
              <a:defRPr/>
            </a:pPr>
            <a:fld id="{FD9E1B46-1EC6-0F42-AF9C-339239163B81}" type="slidenum">
              <a:rPr lang="en-CA" smtClean="0"/>
              <a:pPr>
                <a:defRPr/>
              </a:pPr>
              <a:t>52</a:t>
            </a:fld>
            <a:endParaRPr lang="en-CA"/>
          </a:p>
        </p:txBody>
      </p:sp>
    </p:spTree>
    <p:extLst>
      <p:ext uri="{BB962C8B-B14F-4D97-AF65-F5344CB8AC3E}">
        <p14:creationId xmlns:p14="http://schemas.microsoft.com/office/powerpoint/2010/main" val="8402846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defRPr/>
            </a:pPr>
            <a:r>
              <a:rPr lang="en-US" dirty="0"/>
              <a:t>Courtesy Cynthia </a:t>
            </a:r>
            <a:r>
              <a:rPr lang="en-US" dirty="0" err="1"/>
              <a:t>Heiner</a:t>
            </a:r>
            <a:r>
              <a:rPr lang="en-US" dirty="0"/>
              <a:t> and Peter Newbury, CW-SEI </a:t>
            </a:r>
          </a:p>
          <a:p>
            <a:pPr>
              <a:defRPr/>
            </a:pPr>
            <a:r>
              <a:rPr lang="en-US" dirty="0"/>
              <a:t>Answer is A</a:t>
            </a:r>
            <a:endParaRPr lang="en-CA" dirty="0"/>
          </a:p>
        </p:txBody>
      </p:sp>
      <p:sp>
        <p:nvSpPr>
          <p:cNvPr id="4" name="Slide Number Placeholder 3"/>
          <p:cNvSpPr>
            <a:spLocks noGrp="1"/>
          </p:cNvSpPr>
          <p:nvPr>
            <p:ph type="sldNum" sz="quarter" idx="5"/>
          </p:nvPr>
        </p:nvSpPr>
        <p:spPr/>
        <p:txBody>
          <a:bodyPr/>
          <a:lstStyle/>
          <a:p>
            <a:pPr>
              <a:defRPr/>
            </a:pPr>
            <a:fld id="{954DD9EA-ED6F-144D-9C88-31FD0054BEAA}" type="slidenum">
              <a:rPr lang="en-CA" smtClean="0"/>
              <a:pPr>
                <a:defRPr/>
              </a:pPr>
              <a:t>55</a:t>
            </a:fld>
            <a:endParaRPr lang="en-CA"/>
          </a:p>
        </p:txBody>
      </p:sp>
    </p:spTree>
    <p:extLst>
      <p:ext uri="{BB962C8B-B14F-4D97-AF65-F5344CB8AC3E}">
        <p14:creationId xmlns:p14="http://schemas.microsoft.com/office/powerpoint/2010/main" val="11557781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defRPr/>
            </a:pPr>
            <a:r>
              <a:rPr lang="en-US" dirty="0"/>
              <a:t>Courtesy Cynthia </a:t>
            </a:r>
            <a:r>
              <a:rPr lang="en-US" dirty="0" err="1"/>
              <a:t>Heiner</a:t>
            </a:r>
            <a:r>
              <a:rPr lang="en-US" dirty="0"/>
              <a:t> and Peter Newbury, CW-SEI </a:t>
            </a:r>
          </a:p>
          <a:p>
            <a:pPr>
              <a:defRPr/>
            </a:pPr>
            <a:r>
              <a:rPr lang="en-US" dirty="0"/>
              <a:t>Answer is D??</a:t>
            </a:r>
            <a:endParaRPr lang="en-CA" dirty="0"/>
          </a:p>
        </p:txBody>
      </p:sp>
      <p:sp>
        <p:nvSpPr>
          <p:cNvPr id="4" name="Slide Number Placeholder 3"/>
          <p:cNvSpPr>
            <a:spLocks noGrp="1"/>
          </p:cNvSpPr>
          <p:nvPr>
            <p:ph type="sldNum" sz="quarter" idx="5"/>
          </p:nvPr>
        </p:nvSpPr>
        <p:spPr/>
        <p:txBody>
          <a:bodyPr/>
          <a:lstStyle/>
          <a:p>
            <a:pPr>
              <a:defRPr/>
            </a:pPr>
            <a:fld id="{739C14A0-E3B8-1F48-B9C5-D6067470EA5D}" type="slidenum">
              <a:rPr lang="en-CA" smtClean="0"/>
              <a:pPr>
                <a:defRPr/>
              </a:pPr>
              <a:t>58</a:t>
            </a:fld>
            <a:endParaRPr lang="en-CA"/>
          </a:p>
        </p:txBody>
      </p:sp>
    </p:spTree>
    <p:extLst>
      <p:ext uri="{BB962C8B-B14F-4D97-AF65-F5344CB8AC3E}">
        <p14:creationId xmlns:p14="http://schemas.microsoft.com/office/powerpoint/2010/main" val="17959100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Facilitation matters too.   You</a:t>
            </a:r>
            <a:r>
              <a:rPr lang="en-US" baseline="0" dirty="0"/>
              <a:t> don’t want to stress too much over making perfect questions and not pay attention to facilitation.</a:t>
            </a:r>
          </a:p>
          <a:p>
            <a:endParaRPr lang="en-US" baseline="0" dirty="0"/>
          </a:p>
          <a:p>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Can add in the middle Use Bloom’s Taxonomy to push questions higher</a:t>
            </a:r>
          </a:p>
          <a:p>
            <a:endParaRPr lang="en-US" dirty="0"/>
          </a:p>
        </p:txBody>
      </p:sp>
      <p:sp>
        <p:nvSpPr>
          <p:cNvPr id="4" name="Slide Number Placeholder 3"/>
          <p:cNvSpPr>
            <a:spLocks noGrp="1"/>
          </p:cNvSpPr>
          <p:nvPr>
            <p:ph type="sldNum" sz="quarter" idx="10"/>
          </p:nvPr>
        </p:nvSpPr>
        <p:spPr/>
        <p:txBody>
          <a:bodyPr/>
          <a:lstStyle/>
          <a:p>
            <a:fld id="{D9BD20F0-C86B-B644-B95D-DCB7DF58B161}" type="slidenum">
              <a:rPr lang="en-US" smtClean="0"/>
              <a:pPr/>
              <a:t>63</a:t>
            </a:fld>
            <a:endParaRPr lang="en-US"/>
          </a:p>
        </p:txBody>
      </p:sp>
    </p:spTree>
    <p:extLst>
      <p:ext uri="{BB962C8B-B14F-4D97-AF65-F5344CB8AC3E}">
        <p14:creationId xmlns:p14="http://schemas.microsoft.com/office/powerpoint/2010/main" val="36634898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These are available for anyone to use and access.</a:t>
            </a:r>
          </a:p>
        </p:txBody>
      </p:sp>
      <p:sp>
        <p:nvSpPr>
          <p:cNvPr id="4" name="Slide Number Placeholder 3"/>
          <p:cNvSpPr>
            <a:spLocks noGrp="1"/>
          </p:cNvSpPr>
          <p:nvPr>
            <p:ph type="sldNum" sz="quarter" idx="10"/>
          </p:nvPr>
        </p:nvSpPr>
        <p:spPr/>
        <p:txBody>
          <a:bodyPr/>
          <a:lstStyle/>
          <a:p>
            <a:fld id="{D9BD20F0-C86B-B644-B95D-DCB7DF58B161}" type="slidenum">
              <a:rPr lang="en-US" smtClean="0"/>
              <a:pPr/>
              <a:t>64</a:t>
            </a:fld>
            <a:endParaRPr lang="en-US"/>
          </a:p>
        </p:txBody>
      </p:sp>
    </p:spTree>
    <p:extLst>
      <p:ext uri="{BB962C8B-B14F-4D97-AF65-F5344CB8AC3E}">
        <p14:creationId xmlns:p14="http://schemas.microsoft.com/office/powerpoint/2010/main" val="6370723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p:cNvSpPr>
          <p:nvPr>
            <p:ph type="sldNum" sz="quarter" idx="5"/>
          </p:nvPr>
        </p:nvSpPr>
        <p:spPr>
          <a:noFill/>
        </p:spPr>
        <p:txBody>
          <a:bodyPr/>
          <a:lstStyle/>
          <a:p>
            <a:fld id="{A6F57D8D-2C48-2F48-B830-5AFF2C04AF97}" type="slidenum">
              <a:rPr lang="en-US">
                <a:latin typeface="Times" charset="0"/>
                <a:ea typeface="ヒラギノ明朝 ProN W3" charset="-128"/>
                <a:cs typeface="ヒラギノ明朝 ProN W3" charset="-128"/>
                <a:sym typeface="Times" charset="0"/>
              </a:rPr>
              <a:pPr/>
              <a:t>66</a:t>
            </a:fld>
            <a:endParaRPr lang="en-US">
              <a:latin typeface="Times" charset="0"/>
              <a:ea typeface="ヒラギノ明朝 ProN W3" charset="-128"/>
              <a:cs typeface="ヒラギノ明朝 ProN W3" charset="-128"/>
              <a:sym typeface="Times" charset="0"/>
            </a:endParaRPr>
          </a:p>
        </p:txBody>
      </p:sp>
      <p:sp>
        <p:nvSpPr>
          <p:cNvPr id="162819" name="Rectangle 1026"/>
          <p:cNvSpPr>
            <a:spLocks noGrp="1" noRot="1" noChangeAspect="1" noChangeArrowheads="1" noTextEdit="1"/>
          </p:cNvSpPr>
          <p:nvPr>
            <p:ph type="sldImg"/>
          </p:nvPr>
        </p:nvSpPr>
        <p:spPr>
          <a:ln/>
        </p:spPr>
      </p:sp>
      <p:sp>
        <p:nvSpPr>
          <p:cNvPr id="162820" name="Rectangle 1027"/>
          <p:cNvSpPr>
            <a:spLocks noGrp="1"/>
          </p:cNvSpPr>
          <p:nvPr>
            <p:ph type="body" idx="1"/>
          </p:nvPr>
        </p:nvSpPr>
        <p:spPr>
          <a:noFill/>
          <a:ln w="9525"/>
        </p:spPr>
        <p:txBody>
          <a:bodyPr/>
          <a:lstStyle/>
          <a:p>
            <a:pPr eaLnBrk="1" hangingPunct="1"/>
            <a:endParaRPr lang="en-US" dirty="0">
              <a:latin typeface="Times" charset="0"/>
              <a:ea typeface="ＭＳ Ｐゴシック" charset="-128"/>
              <a:cs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0E61C4-1674-8D4E-B0F4-807EED253AD9}" type="datetimeFigureOut">
              <a:rPr lang="en-US" smtClean="0"/>
              <a:pPr/>
              <a:t>10/6/26</a:t>
            </a:fld>
            <a:endParaRPr lang="en-US"/>
          </a:p>
        </p:txBody>
      </p:sp>
      <p:sp>
        <p:nvSpPr>
          <p:cNvPr id="5" name="Footer Placeholder 4"/>
          <p:cNvSpPr>
            <a:spLocks noGrp="1"/>
          </p:cNvSpPr>
          <p:nvPr>
            <p:ph type="ftr" sz="quarter" idx="11"/>
          </p:nvPr>
        </p:nvSpPr>
        <p:spPr/>
        <p:txBody>
          <a:bodyPr/>
          <a:lstStyle/>
          <a:p>
            <a:fld id="{F2742EB5-7511-7349-BCF2-B33971EDBEA9}" type="slidenum">
              <a:rPr lang="en-US" smtClean="0"/>
              <a:pPr/>
              <a:t>‹#›</a:t>
            </a:fld>
            <a:endParaRPr lang="en-US"/>
          </a:p>
          <a:p>
            <a:endParaRPr lang="en-US" dirty="0"/>
          </a:p>
        </p:txBody>
      </p:sp>
      <p:sp>
        <p:nvSpPr>
          <p:cNvPr id="6" name="Slide Number Placeholder 5"/>
          <p:cNvSpPr>
            <a:spLocks noGrp="1"/>
          </p:cNvSpPr>
          <p:nvPr>
            <p:ph type="sldNum" sz="quarter" idx="12"/>
          </p:nvPr>
        </p:nvSpPr>
        <p:spPr/>
        <p:txBody>
          <a:bodyPr/>
          <a:lstStyle/>
          <a:p>
            <a:fld id="{38DF85F5-FB5E-4F79-A561-97039C58DE01}"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2244654" y="6398324"/>
            <a:ext cx="3963842" cy="400110"/>
          </a:xfrm>
          <a:prstGeom prst="rect">
            <a:avLst/>
          </a:prstGeom>
        </p:spPr>
        <p:txBody>
          <a:bodyPr wrap="none">
            <a:spAutoFit/>
          </a:bodyPr>
          <a:lstStyle/>
          <a:p>
            <a:r>
              <a:rPr lang="en-US" sz="2000">
                <a:solidFill>
                  <a:schemeClr val="bg1"/>
                </a:solidFill>
              </a:rPr>
              <a:t>All handouts at http://</a:t>
            </a:r>
            <a:r>
              <a:rPr lang="en-US" sz="2000" dirty="0" err="1">
                <a:solidFill>
                  <a:schemeClr val="bg1"/>
                </a:solidFill>
              </a:rPr>
              <a:t>bit.ly</a:t>
            </a:r>
            <a:r>
              <a:rPr lang="en-US" sz="2000" dirty="0">
                <a:solidFill>
                  <a:schemeClr val="bg1"/>
                </a:solidFill>
              </a:rPr>
              <a:t>/2axa3qf</a:t>
            </a:r>
          </a:p>
        </p:txBody>
      </p:sp>
    </p:spTree>
    <p:extLst>
      <p:ext uri="{BB962C8B-B14F-4D97-AF65-F5344CB8AC3E}">
        <p14:creationId xmlns:p14="http://schemas.microsoft.com/office/powerpoint/2010/main" val="1273300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sz="3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A0E61C4-1674-8D4E-B0F4-807EED253AD9}" type="datetimeFigureOut">
              <a:rPr lang="en-US" smtClean="0"/>
              <a:pPr/>
              <a:t>10/6/26</a:t>
            </a:fld>
            <a:endParaRPr lang="en-US"/>
          </a:p>
        </p:txBody>
      </p:sp>
      <p:sp>
        <p:nvSpPr>
          <p:cNvPr id="5" name="Footer Placeholder 4"/>
          <p:cNvSpPr>
            <a:spLocks noGrp="1"/>
          </p:cNvSpPr>
          <p:nvPr>
            <p:ph type="ftr" sz="quarter" idx="11"/>
          </p:nvPr>
        </p:nvSpPr>
        <p:spPr/>
        <p:txBody>
          <a:bodyPr/>
          <a:lstStyle/>
          <a:p>
            <a:fld id="{F2742EB5-7511-7349-BCF2-B33971EDBEA9}" type="slidenum">
              <a:rPr lang="en-US" smtClean="0"/>
              <a:pPr/>
              <a:t>‹#›</a:t>
            </a:fld>
            <a:endParaRPr lang="en-US" dirty="0"/>
          </a:p>
        </p:txBody>
      </p:sp>
      <p:sp>
        <p:nvSpPr>
          <p:cNvPr id="6" name="Slide Number Placeholder 5"/>
          <p:cNvSpPr>
            <a:spLocks noGrp="1"/>
          </p:cNvSpPr>
          <p:nvPr>
            <p:ph type="sldNum" sz="quarter" idx="12"/>
          </p:nvPr>
        </p:nvSpPr>
        <p:spPr/>
        <p:txBody>
          <a:bodyPr/>
          <a:lstStyle/>
          <a:p>
            <a:fld id="{8360B91E-2797-AF45-A0F8-16E201BFD750}" type="slidenum">
              <a:rPr lang="en-US" smtClean="0"/>
              <a:pPr/>
              <a:t>‹#›</a:t>
            </a:fld>
            <a:endParaRPr lang="en-US"/>
          </a:p>
        </p:txBody>
      </p:sp>
    </p:spTree>
    <p:extLst>
      <p:ext uri="{BB962C8B-B14F-4D97-AF65-F5344CB8AC3E}">
        <p14:creationId xmlns:p14="http://schemas.microsoft.com/office/powerpoint/2010/main" val="680708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0E61C4-1674-8D4E-B0F4-807EED253AD9}" type="datetimeFigureOut">
              <a:rPr lang="en-US" smtClean="0"/>
              <a:pPr/>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60B91E-2797-AF45-A0F8-16E201BFD750}"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9783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0E61C4-1674-8D4E-B0F4-807EED253AD9}" type="datetimeFigureOut">
              <a:rPr lang="en-US" smtClean="0"/>
              <a:pPr/>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60B91E-2797-AF45-A0F8-16E201BFD750}" type="slidenum">
              <a:rPr lang="en-US" smtClean="0"/>
              <a:pPr/>
              <a:t>‹#›</a:t>
            </a:fld>
            <a:endParaRPr lang="en-US"/>
          </a:p>
        </p:txBody>
      </p:sp>
    </p:spTree>
    <p:extLst>
      <p:ext uri="{BB962C8B-B14F-4D97-AF65-F5344CB8AC3E}">
        <p14:creationId xmlns:p14="http://schemas.microsoft.com/office/powerpoint/2010/main" val="1005917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0E61C4-1674-8D4E-B0F4-807EED253AD9}" type="datetimeFigureOut">
              <a:rPr lang="en-US" smtClean="0"/>
              <a:pPr/>
              <a:t>10/6/26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60B91E-2797-AF45-A0F8-16E201BFD750}" type="slidenum">
              <a:rPr lang="en-US" smtClean="0"/>
              <a:pPr/>
              <a:t>‹#›</a:t>
            </a:fld>
            <a:endParaRPr lang="en-US"/>
          </a:p>
        </p:txBody>
      </p:sp>
    </p:spTree>
    <p:extLst>
      <p:ext uri="{BB962C8B-B14F-4D97-AF65-F5344CB8AC3E}">
        <p14:creationId xmlns:p14="http://schemas.microsoft.com/office/powerpoint/2010/main" val="1471766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0E61C4-1674-8D4E-B0F4-807EED253AD9}" type="datetimeFigureOut">
              <a:rPr lang="en-US" smtClean="0"/>
              <a:pPr/>
              <a:t>10/6/26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60B91E-2797-AF45-A0F8-16E201BFD750}" type="slidenum">
              <a:rPr lang="en-US" smtClean="0"/>
              <a:pPr/>
              <a:t>‹#›</a:t>
            </a:fld>
            <a:endParaRPr lang="en-US"/>
          </a:p>
        </p:txBody>
      </p:sp>
    </p:spTree>
    <p:extLst>
      <p:ext uri="{BB962C8B-B14F-4D97-AF65-F5344CB8AC3E}">
        <p14:creationId xmlns:p14="http://schemas.microsoft.com/office/powerpoint/2010/main" val="1269423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CA0E61C4-1674-8D4E-B0F4-807EED253AD9}" type="datetimeFigureOut">
              <a:rPr lang="en-US" smtClean="0"/>
              <a:pPr/>
              <a:t>10/6/26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8360B91E-2797-AF45-A0F8-16E201BFD750}" type="slidenum">
              <a:rPr lang="en-US" smtClean="0"/>
              <a:pPr/>
              <a:t>‹#›</a:t>
            </a:fld>
            <a:endParaRPr lang="en-US"/>
          </a:p>
        </p:txBody>
      </p:sp>
    </p:spTree>
    <p:extLst>
      <p:ext uri="{BB962C8B-B14F-4D97-AF65-F5344CB8AC3E}">
        <p14:creationId xmlns:p14="http://schemas.microsoft.com/office/powerpoint/2010/main" val="2100954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CA0E61C4-1674-8D4E-B0F4-807EED253AD9}" type="datetimeFigureOut">
              <a:rPr lang="en-US" smtClean="0"/>
              <a:pPr/>
              <a:t>10/6/26</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1AA4845-A08A-4DF4-8D99-E2E7B6D41C67}" type="slidenum">
              <a:rPr lang="en-US" smtClean="0"/>
              <a:pPr/>
              <a:t>‹#›</a:t>
            </a:fld>
            <a:endParaRPr lang="en-US"/>
          </a:p>
        </p:txBody>
      </p:sp>
    </p:spTree>
    <p:extLst>
      <p:ext uri="{BB962C8B-B14F-4D97-AF65-F5344CB8AC3E}">
        <p14:creationId xmlns:p14="http://schemas.microsoft.com/office/powerpoint/2010/main" val="1820241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0E61C4-1674-8D4E-B0F4-807EED253AD9}" type="datetimeFigureOut">
              <a:rPr lang="en-US" smtClean="0"/>
              <a:pPr/>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60B91E-2797-AF45-A0F8-16E201BFD750}" type="slidenum">
              <a:rPr lang="en-US" smtClean="0"/>
              <a:pPr/>
              <a:t>‹#›</a:t>
            </a:fld>
            <a:endParaRPr lang="en-US"/>
          </a:p>
        </p:txBody>
      </p:sp>
    </p:spTree>
    <p:extLst>
      <p:ext uri="{BB962C8B-B14F-4D97-AF65-F5344CB8AC3E}">
        <p14:creationId xmlns:p14="http://schemas.microsoft.com/office/powerpoint/2010/main" val="1896473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0E61C4-1674-8D4E-B0F4-807EED253AD9}" type="datetimeFigureOut">
              <a:rPr lang="en-US" smtClean="0"/>
              <a:pPr/>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60B91E-2797-AF45-A0F8-16E201BFD750}" type="slidenum">
              <a:rPr lang="en-US" smtClean="0"/>
              <a:pPr/>
              <a:t>‹#›</a:t>
            </a:fld>
            <a:endParaRPr lang="en-US"/>
          </a:p>
        </p:txBody>
      </p:sp>
    </p:spTree>
    <p:extLst>
      <p:ext uri="{BB962C8B-B14F-4D97-AF65-F5344CB8AC3E}">
        <p14:creationId xmlns:p14="http://schemas.microsoft.com/office/powerpoint/2010/main" val="1077388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0E61C4-1674-8D4E-B0F4-807EED253AD9}" type="datetimeFigureOut">
              <a:rPr lang="en-US" smtClean="0"/>
              <a:pPr/>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60B91E-2797-AF45-A0F8-16E201BFD750}" type="slidenum">
              <a:rPr lang="en-US" smtClean="0"/>
              <a:pPr/>
              <a:t>‹#›</a:t>
            </a:fld>
            <a:endParaRPr lang="en-US"/>
          </a:p>
        </p:txBody>
      </p:sp>
    </p:spTree>
    <p:extLst>
      <p:ext uri="{BB962C8B-B14F-4D97-AF65-F5344CB8AC3E}">
        <p14:creationId xmlns:p14="http://schemas.microsoft.com/office/powerpoint/2010/main" val="90508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569259" y="6122894"/>
            <a:ext cx="2133600" cy="259317"/>
          </a:xfrm>
        </p:spPr>
        <p:txBody>
          <a:bodyPr/>
          <a:lstStyle/>
          <a:p>
            <a:fld id="{7D290233-0DD1-4A80-BB1E-9ADC3556DBB6}" type="datetimeFigureOut">
              <a:rPr lang="en-US" smtClean="0"/>
              <a:t>10/6/26</a:t>
            </a:fld>
            <a:endParaRPr lang="en-US"/>
          </a:p>
        </p:txBody>
      </p:sp>
      <p:sp>
        <p:nvSpPr>
          <p:cNvPr id="5" name="Footer Placeholder 4"/>
          <p:cNvSpPr>
            <a:spLocks noGrp="1"/>
          </p:cNvSpPr>
          <p:nvPr>
            <p:ph type="ftr" sz="quarter" idx="11"/>
          </p:nvPr>
        </p:nvSpPr>
        <p:spPr>
          <a:xfrm>
            <a:off x="5638800" y="6124401"/>
            <a:ext cx="2895600" cy="257810"/>
          </a:xfrm>
        </p:spPr>
        <p:txBody>
          <a:bodyPr/>
          <a:lstStyle/>
          <a:p>
            <a:r>
              <a:rPr lang="en-US"/>
              <a:t>Creative Commons – Attribution.   Please attribute Stephanie Chasteen / Science Education Initiative/ CU-Boulder </a:t>
            </a:r>
            <a:endParaRPr lang="en-US" dirty="0"/>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en-US"/>
              <a:t>Drag picture to placeholder or click icon to add</a:t>
            </a:r>
            <a:endParaRPr/>
          </a:p>
        </p:txBody>
      </p:sp>
    </p:spTree>
    <p:extLst>
      <p:ext uri="{BB962C8B-B14F-4D97-AF65-F5344CB8AC3E}">
        <p14:creationId xmlns:p14="http://schemas.microsoft.com/office/powerpoint/2010/main" val="489434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CA0E61C4-1674-8D4E-B0F4-807EED253AD9}" type="datetimeFigureOut">
              <a:rPr lang="en-US" smtClean="0"/>
              <a:pPr/>
              <a:t>10/6/26</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8360B91E-2797-AF45-A0F8-16E201BFD750}"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970065"/>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inyurl.com/FallConference2025"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temclickers.colorado.edu/"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9.tiff"/><Relationship Id="rId4" Type="http://schemas.openxmlformats.org/officeDocument/2006/relationships/image" Target="../media/image3.tif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hyperlink" Target="https://tinyurl.com/CUclickers26b" TargetMode="External"/><Relationship Id="rId7" Type="http://schemas.openxmlformats.org/officeDocument/2006/relationships/image" Target="../media/image41.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hyperlink" Target="mailto:stephanie.chasteen@colorado.edu" TargetMode="External"/><Relationship Id="rId4" Type="http://schemas.openxmlformats.org/officeDocument/2006/relationships/image" Target="../media/image38.jpeg"/><Relationship Id="rId9" Type="http://schemas.openxmlformats.org/officeDocument/2006/relationships/hyperlink" Target="https://tinyurl.com/CUclickers26"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4.pdf"/><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88E3D-DA65-CDE2-2975-E79809C2D8B1}"/>
              </a:ext>
            </a:extLst>
          </p:cNvPr>
          <p:cNvSpPr>
            <a:spLocks noGrp="1"/>
          </p:cNvSpPr>
          <p:nvPr>
            <p:ph type="title"/>
          </p:nvPr>
        </p:nvSpPr>
        <p:spPr>
          <a:xfrm>
            <a:off x="429370" y="1"/>
            <a:ext cx="8263890" cy="890414"/>
          </a:xfrm>
        </p:spPr>
        <p:txBody>
          <a:bodyPr anchor="b">
            <a:normAutofit/>
          </a:bodyPr>
          <a:lstStyle/>
          <a:p>
            <a:r>
              <a:rPr lang="en-US" sz="3450" dirty="0"/>
              <a:t>Please sign in!</a:t>
            </a:r>
          </a:p>
        </p:txBody>
      </p:sp>
      <p:sp>
        <p:nvSpPr>
          <p:cNvPr id="3" name="Content Placeholder 2">
            <a:extLst>
              <a:ext uri="{FF2B5EF4-FFF2-40B4-BE49-F238E27FC236}">
                <a16:creationId xmlns:a16="http://schemas.microsoft.com/office/drawing/2014/main" id="{B08404A8-A60F-7F97-D094-BD5970F7A6E4}"/>
              </a:ext>
            </a:extLst>
          </p:cNvPr>
          <p:cNvSpPr>
            <a:spLocks noGrp="1"/>
          </p:cNvSpPr>
          <p:nvPr>
            <p:ph idx="1"/>
          </p:nvPr>
        </p:nvSpPr>
        <p:spPr>
          <a:xfrm>
            <a:off x="557212" y="890414"/>
            <a:ext cx="8285262" cy="2287640"/>
          </a:xfrm>
          <a:solidFill>
            <a:schemeClr val="bg1"/>
          </a:solidFill>
        </p:spPr>
        <p:txBody>
          <a:bodyPr anchor="t">
            <a:normAutofit/>
          </a:bodyPr>
          <a:lstStyle/>
          <a:p>
            <a:pPr marL="0" indent="0">
              <a:spcBef>
                <a:spcPts val="0"/>
              </a:spcBef>
              <a:spcAft>
                <a:spcPts val="0"/>
              </a:spcAft>
              <a:buNone/>
            </a:pPr>
            <a:endParaRPr lang="en-US" sz="1650" dirty="0">
              <a:latin typeface="Arial" panose="020B0604020202020204" pitchFamily="34" charset="0"/>
            </a:endParaRPr>
          </a:p>
          <a:p>
            <a:pPr marL="0" indent="0">
              <a:spcBef>
                <a:spcPts val="0"/>
              </a:spcBef>
              <a:buNone/>
            </a:pPr>
            <a:r>
              <a:rPr lang="en-US" sz="1950" dirty="0">
                <a:latin typeface="Arial" panose="020B0604020202020204" pitchFamily="34" charset="0"/>
              </a:rPr>
              <a:t>Only </a:t>
            </a:r>
            <a:r>
              <a:rPr lang="en-US" sz="1950" b="1" dirty="0">
                <a:latin typeface="Arial" panose="020B0604020202020204" pitchFamily="34" charset="0"/>
              </a:rPr>
              <a:t>in-person</a:t>
            </a:r>
            <a:r>
              <a:rPr lang="en-US" sz="1950" dirty="0">
                <a:latin typeface="Arial" panose="020B0604020202020204" pitchFamily="34" charset="0"/>
              </a:rPr>
              <a:t> participants need to sign in, </a:t>
            </a:r>
            <a:br>
              <a:rPr lang="en-US" sz="1950" dirty="0">
                <a:latin typeface="Arial" panose="020B0604020202020204" pitchFamily="34" charset="0"/>
              </a:rPr>
            </a:br>
            <a:r>
              <a:rPr lang="en-US" sz="1950" dirty="0">
                <a:latin typeface="Arial" panose="020B0604020202020204" pitchFamily="34" charset="0"/>
              </a:rPr>
              <a:t>and you only need to sign in once for the entire conference. Thanks!</a:t>
            </a:r>
          </a:p>
          <a:p>
            <a:pPr marL="0" indent="0">
              <a:spcBef>
                <a:spcPts val="0"/>
              </a:spcBef>
              <a:spcAft>
                <a:spcPts val="0"/>
              </a:spcAft>
              <a:buNone/>
            </a:pPr>
            <a:endParaRPr lang="en-US" sz="2700" dirty="0">
              <a:latin typeface="Arial" panose="020B0604020202020204" pitchFamily="34" charset="0"/>
            </a:endParaRPr>
          </a:p>
          <a:p>
            <a:pPr marL="0" indent="0">
              <a:spcBef>
                <a:spcPts val="0"/>
              </a:spcBef>
              <a:buNone/>
            </a:pPr>
            <a:r>
              <a:rPr lang="en-US" dirty="0">
                <a:hlinkClick r:id="rId3"/>
              </a:rPr>
              <a:t>https://tinyurl.com/FallConference2025</a:t>
            </a:r>
            <a:r>
              <a:rPr lang="en-US" dirty="0"/>
              <a:t> </a:t>
            </a:r>
            <a:endParaRPr lang="en-US" sz="2400" dirty="0">
              <a:latin typeface="Arial" panose="020B0604020202020204" pitchFamily="34" charset="0"/>
            </a:endParaRPr>
          </a:p>
          <a:p>
            <a:pPr marL="0" indent="0">
              <a:spcBef>
                <a:spcPts val="0"/>
              </a:spcBef>
              <a:spcAft>
                <a:spcPts val="0"/>
              </a:spcAft>
              <a:buNone/>
            </a:pPr>
            <a:endParaRPr lang="en-US" sz="1950" dirty="0">
              <a:latin typeface="Arial" panose="020B0604020202020204" pitchFamily="34" charset="0"/>
            </a:endParaRPr>
          </a:p>
          <a:p>
            <a:pPr marL="0" indent="0">
              <a:spcBef>
                <a:spcPts val="0"/>
              </a:spcBef>
              <a:spcAft>
                <a:spcPts val="0"/>
              </a:spcAft>
              <a:buNone/>
            </a:pPr>
            <a:r>
              <a:rPr lang="en-US" sz="1950" dirty="0">
                <a:latin typeface="Arial" panose="020B0604020202020204" pitchFamily="34" charset="0"/>
              </a:rPr>
              <a:t>(Link is case sensitive)</a:t>
            </a:r>
            <a:endParaRPr lang="en-US" sz="1650" dirty="0"/>
          </a:p>
        </p:txBody>
      </p:sp>
      <p:pic>
        <p:nvPicPr>
          <p:cNvPr id="6" name="Picture 5">
            <a:extLst>
              <a:ext uri="{FF2B5EF4-FFF2-40B4-BE49-F238E27FC236}">
                <a16:creationId xmlns:a16="http://schemas.microsoft.com/office/drawing/2014/main" id="{19FAB6A9-1A4B-5CAA-BA90-09A84ED23D4E}"/>
              </a:ext>
            </a:extLst>
          </p:cNvPr>
          <p:cNvPicPr>
            <a:picLocks noChangeAspect="1"/>
          </p:cNvPicPr>
          <p:nvPr/>
        </p:nvPicPr>
        <p:blipFill>
          <a:blip r:embed="rId4"/>
          <a:stretch>
            <a:fillRect/>
          </a:stretch>
        </p:blipFill>
        <p:spPr>
          <a:xfrm>
            <a:off x="3244905" y="2506881"/>
            <a:ext cx="3798833" cy="3798833"/>
          </a:xfrm>
          <a:prstGeom prst="rect">
            <a:avLst/>
          </a:prstGeom>
        </p:spPr>
      </p:pic>
    </p:spTree>
    <p:extLst>
      <p:ext uri="{BB962C8B-B14F-4D97-AF65-F5344CB8AC3E}">
        <p14:creationId xmlns:p14="http://schemas.microsoft.com/office/powerpoint/2010/main" val="686126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0F8829-D0CE-C350-D167-F5F8D7615964}"/>
              </a:ext>
            </a:extLst>
          </p:cNvPr>
          <p:cNvSpPr/>
          <p:nvPr/>
        </p:nvSpPr>
        <p:spPr>
          <a:xfrm>
            <a:off x="248879" y="5429995"/>
            <a:ext cx="6232155" cy="923330"/>
          </a:xfrm>
          <a:prstGeom prst="rect">
            <a:avLst/>
          </a:prstGeom>
        </p:spPr>
        <p:txBody>
          <a:bodyPr wrap="none">
            <a:spAutoFit/>
          </a:bodyPr>
          <a:lstStyle/>
          <a:p>
            <a:r>
              <a:rPr lang="en-US" sz="2700" b="1" u="sng" dirty="0" err="1">
                <a:solidFill>
                  <a:srgbClr val="7030A0"/>
                </a:solidFill>
                <a:ea typeface="ＭＳ Ｐゴシック" charset="-128"/>
                <a:cs typeface="ＭＳ Ｐゴシック" charset="-128"/>
              </a:rPr>
              <a:t>colorado.edu</a:t>
            </a:r>
            <a:r>
              <a:rPr lang="en-US" sz="2700" b="1" u="sng" dirty="0">
                <a:solidFill>
                  <a:srgbClr val="7030A0"/>
                </a:solidFill>
                <a:ea typeface="ＭＳ Ｐゴシック" charset="-128"/>
                <a:cs typeface="ＭＳ Ｐゴシック" charset="-128"/>
              </a:rPr>
              <a:t>/sei</a:t>
            </a:r>
            <a:r>
              <a:rPr lang="en-US" sz="2700" dirty="0">
                <a:solidFill>
                  <a:srgbClr val="7030A0"/>
                </a:solidFill>
                <a:ea typeface="ＭＳ Ｐゴシック" charset="-128"/>
                <a:cs typeface="ＭＳ Ｐゴシック" charset="-128"/>
              </a:rPr>
              <a:t>     or   </a:t>
            </a:r>
            <a:r>
              <a:rPr lang="en-US" sz="2700" b="1" u="sng" dirty="0" err="1">
                <a:solidFill>
                  <a:srgbClr val="7030A0"/>
                </a:solidFill>
                <a:ea typeface="ＭＳ Ｐゴシック" charset="-128"/>
                <a:cs typeface="ＭＳ Ｐゴシック" charset="-128"/>
              </a:rPr>
              <a:t>colorado.edu</a:t>
            </a:r>
            <a:r>
              <a:rPr lang="en-US" sz="2700" b="1" u="sng" dirty="0">
                <a:solidFill>
                  <a:srgbClr val="7030A0"/>
                </a:solidFill>
                <a:ea typeface="ＭＳ Ｐゴシック" charset="-128"/>
                <a:cs typeface="ＭＳ Ｐゴシック" charset="-128"/>
              </a:rPr>
              <a:t>/per/</a:t>
            </a:r>
          </a:p>
          <a:p>
            <a:endParaRPr lang="en-US" sz="2700" b="1" dirty="0">
              <a:solidFill>
                <a:srgbClr val="7030A0"/>
              </a:solidFill>
              <a:ea typeface="ＭＳ Ｐゴシック" charset="-128"/>
              <a:cs typeface="ＭＳ Ｐゴシック" charset="-128"/>
            </a:endParaRPr>
          </a:p>
        </p:txBody>
      </p:sp>
      <p:sp>
        <p:nvSpPr>
          <p:cNvPr id="5" name="Rectangle 4">
            <a:extLst>
              <a:ext uri="{FF2B5EF4-FFF2-40B4-BE49-F238E27FC236}">
                <a16:creationId xmlns:a16="http://schemas.microsoft.com/office/drawing/2014/main" id="{0DE475AE-BF1E-30F1-F1A2-0912CF7BB526}"/>
              </a:ext>
            </a:extLst>
          </p:cNvPr>
          <p:cNvSpPr/>
          <p:nvPr/>
        </p:nvSpPr>
        <p:spPr>
          <a:xfrm>
            <a:off x="248879" y="1497248"/>
            <a:ext cx="8891448" cy="3693319"/>
          </a:xfrm>
          <a:prstGeom prst="rect">
            <a:avLst/>
          </a:prstGeom>
          <a:solidFill>
            <a:schemeClr val="bg1"/>
          </a:solidFill>
        </p:spPr>
        <p:txBody>
          <a:bodyPr wrap="square">
            <a:spAutoFit/>
          </a:bodyPr>
          <a:lstStyle/>
          <a:p>
            <a:r>
              <a:rPr lang="en-US" sz="2600" b="1" dirty="0">
                <a:ea typeface="ＭＳ Ｐゴシック" charset="-128"/>
                <a:cs typeface="ＭＳ Ｐゴシック" charset="-128"/>
              </a:rPr>
              <a:t>Prof. Steven Pollock </a:t>
            </a:r>
            <a:br>
              <a:rPr lang="en-US" sz="2600" b="1" dirty="0">
                <a:ea typeface="ＭＳ Ｐゴシック" charset="-128"/>
                <a:cs typeface="ＭＳ Ｐゴシック" charset="-128"/>
              </a:rPr>
            </a:br>
            <a:r>
              <a:rPr lang="en-US" sz="2600" i="1" dirty="0">
                <a:ea typeface="ＭＳ Ｐゴシック" charset="-128"/>
                <a:cs typeface="ＭＳ Ｐゴシック" charset="-128"/>
              </a:rPr>
              <a:t> CU Physics Department</a:t>
            </a:r>
            <a:endParaRPr lang="en-US" sz="2600" b="1" dirty="0">
              <a:ea typeface="ＭＳ Ｐゴシック" charset="-128"/>
              <a:cs typeface="ＭＳ Ｐゴシック" charset="-128"/>
            </a:endParaRPr>
          </a:p>
          <a:p>
            <a:endParaRPr lang="en-US" sz="2600" b="1" dirty="0">
              <a:ea typeface="ＭＳ Ｐゴシック" charset="-128"/>
              <a:cs typeface="ＭＳ Ｐゴシック" charset="-128"/>
            </a:endParaRPr>
          </a:p>
          <a:p>
            <a:endParaRPr lang="en-US" sz="2600" b="1" dirty="0">
              <a:ea typeface="ＭＳ Ｐゴシック" charset="-128"/>
              <a:cs typeface="ＭＳ Ｐゴシック" charset="-128"/>
            </a:endParaRPr>
          </a:p>
          <a:p>
            <a:endParaRPr lang="en-US" sz="2600" b="1" dirty="0">
              <a:ea typeface="ＭＳ Ｐゴシック" charset="-128"/>
              <a:cs typeface="ＭＳ Ｐゴシック" charset="-128"/>
            </a:endParaRPr>
          </a:p>
          <a:p>
            <a:endParaRPr lang="en-US" sz="2600" b="1" dirty="0">
              <a:ea typeface="ＭＳ Ｐゴシック" charset="-128"/>
              <a:cs typeface="ＭＳ Ｐゴシック" charset="-128"/>
            </a:endParaRPr>
          </a:p>
          <a:p>
            <a:endParaRPr lang="en-US" sz="2600" b="1" dirty="0">
              <a:ea typeface="ＭＳ Ｐゴシック" charset="-128"/>
              <a:cs typeface="ＭＳ Ｐゴシック" charset="-128"/>
            </a:endParaRPr>
          </a:p>
          <a:p>
            <a:endParaRPr lang="en-US" sz="2600" b="1" dirty="0">
              <a:ea typeface="ＭＳ Ｐゴシック" charset="-128"/>
              <a:cs typeface="ＭＳ Ｐゴシック" charset="-128"/>
            </a:endParaRPr>
          </a:p>
          <a:p>
            <a:r>
              <a:rPr lang="en-US" sz="2600" b="1" dirty="0">
                <a:ea typeface="ＭＳ Ｐゴシック" charset="-128"/>
                <a:cs typeface="ＭＳ Ｐゴシック" charset="-128"/>
              </a:rPr>
              <a:t>With great thanks to Stephanie Chasteen</a:t>
            </a:r>
          </a:p>
        </p:txBody>
      </p:sp>
      <p:sp>
        <p:nvSpPr>
          <p:cNvPr id="6" name="Title 1">
            <a:extLst>
              <a:ext uri="{FF2B5EF4-FFF2-40B4-BE49-F238E27FC236}">
                <a16:creationId xmlns:a16="http://schemas.microsoft.com/office/drawing/2014/main" id="{6C1A99B0-9D43-A6B6-0372-5F07230D529A}"/>
              </a:ext>
            </a:extLst>
          </p:cNvPr>
          <p:cNvSpPr txBox="1">
            <a:spLocks/>
          </p:cNvSpPr>
          <p:nvPr/>
        </p:nvSpPr>
        <p:spPr>
          <a:xfrm>
            <a:off x="344535" y="26754"/>
            <a:ext cx="7772400" cy="784412"/>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dirty="0"/>
              <a:t>Peer Instruction in your classroom:</a:t>
            </a:r>
          </a:p>
        </p:txBody>
      </p:sp>
      <p:sp>
        <p:nvSpPr>
          <p:cNvPr id="7" name="Subtitle 2">
            <a:extLst>
              <a:ext uri="{FF2B5EF4-FFF2-40B4-BE49-F238E27FC236}">
                <a16:creationId xmlns:a16="http://schemas.microsoft.com/office/drawing/2014/main" id="{951B7A7A-2685-BAFD-514F-105FF9529364}"/>
              </a:ext>
            </a:extLst>
          </p:cNvPr>
          <p:cNvSpPr txBox="1">
            <a:spLocks/>
          </p:cNvSpPr>
          <p:nvPr/>
        </p:nvSpPr>
        <p:spPr>
          <a:xfrm>
            <a:off x="344535" y="829024"/>
            <a:ext cx="8816463" cy="53036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n-US" sz="2000" dirty="0"/>
              <a:t>Writing Great questions, and Facilitating DISCUSSION</a:t>
            </a:r>
          </a:p>
        </p:txBody>
      </p:sp>
      <p:pic>
        <p:nvPicPr>
          <p:cNvPr id="8" name="Picture 7" descr="PD1.tiff">
            <a:extLst>
              <a:ext uri="{FF2B5EF4-FFF2-40B4-BE49-F238E27FC236}">
                <a16:creationId xmlns:a16="http://schemas.microsoft.com/office/drawing/2014/main" id="{F4107E0D-DDA3-FB61-9F4D-9269303D7EF8}"/>
              </a:ext>
            </a:extLst>
          </p:cNvPr>
          <p:cNvPicPr>
            <a:picLocks noChangeAspect="1"/>
          </p:cNvPicPr>
          <p:nvPr/>
        </p:nvPicPr>
        <p:blipFill>
          <a:blip r:embed="rId2">
            <a:alphaModFix amt="75000"/>
          </a:blip>
          <a:stretch>
            <a:fillRect/>
          </a:stretch>
        </p:blipFill>
        <p:spPr>
          <a:xfrm>
            <a:off x="4465404" y="1257820"/>
            <a:ext cx="4257114" cy="2838076"/>
          </a:xfrm>
          <a:prstGeom prst="rect">
            <a:avLst/>
          </a:prstGeom>
        </p:spPr>
      </p:pic>
      <p:pic>
        <p:nvPicPr>
          <p:cNvPr id="2" name="Picture 1">
            <a:extLst>
              <a:ext uri="{FF2B5EF4-FFF2-40B4-BE49-F238E27FC236}">
                <a16:creationId xmlns:a16="http://schemas.microsoft.com/office/drawing/2014/main" id="{45D81D02-7F79-C047-0A4D-7BDDFEE260EA}"/>
              </a:ext>
            </a:extLst>
          </p:cNvPr>
          <p:cNvPicPr>
            <a:picLocks noChangeAspect="1"/>
          </p:cNvPicPr>
          <p:nvPr/>
        </p:nvPicPr>
        <p:blipFill>
          <a:blip r:embed="rId3"/>
          <a:stretch>
            <a:fillRect/>
          </a:stretch>
        </p:blipFill>
        <p:spPr>
          <a:xfrm>
            <a:off x="6807993" y="4233304"/>
            <a:ext cx="1914525" cy="1914525"/>
          </a:xfrm>
          <a:prstGeom prst="rect">
            <a:avLst/>
          </a:prstGeom>
        </p:spPr>
      </p:pic>
    </p:spTree>
    <p:extLst>
      <p:ext uri="{BB962C8B-B14F-4D97-AF65-F5344CB8AC3E}">
        <p14:creationId xmlns:p14="http://schemas.microsoft.com/office/powerpoint/2010/main" val="3643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are you?  </a:t>
            </a:r>
          </a:p>
        </p:txBody>
      </p:sp>
      <p:sp>
        <p:nvSpPr>
          <p:cNvPr id="3" name="Content Placeholder 2"/>
          <p:cNvSpPr>
            <a:spLocks noGrp="1"/>
          </p:cNvSpPr>
          <p:nvPr>
            <p:ph sz="quarter" idx="1"/>
          </p:nvPr>
        </p:nvSpPr>
        <p:spPr>
          <a:xfrm>
            <a:off x="1238250" y="2286000"/>
            <a:ext cx="8503920" cy="4572000"/>
          </a:xfrm>
        </p:spPr>
        <p:txBody>
          <a:bodyPr/>
          <a:lstStyle/>
          <a:p>
            <a:pPr marL="514350" indent="-514350">
              <a:buClr>
                <a:schemeClr val="tx1"/>
              </a:buClr>
              <a:buFont typeface="+mj-lt"/>
              <a:buAutoNum type="alphaUcPeriod"/>
            </a:pPr>
            <a:r>
              <a:rPr lang="en-US" dirty="0"/>
              <a:t>Natural sciences &amp; Engineering</a:t>
            </a:r>
          </a:p>
          <a:p>
            <a:pPr marL="514350" indent="-514350">
              <a:buClr>
                <a:schemeClr val="tx1"/>
              </a:buClr>
              <a:buFont typeface="+mj-lt"/>
              <a:buAutoNum type="alphaUcPeriod"/>
            </a:pPr>
            <a:r>
              <a:rPr lang="en-US" dirty="0"/>
              <a:t>Social sciences</a:t>
            </a:r>
          </a:p>
          <a:p>
            <a:pPr marL="514350" indent="-514350">
              <a:buClr>
                <a:schemeClr val="tx1"/>
              </a:buClr>
              <a:buFont typeface="+mj-lt"/>
              <a:buAutoNum type="alphaUcPeriod"/>
            </a:pPr>
            <a:r>
              <a:rPr lang="en-US" dirty="0"/>
              <a:t>Arts &amp; Humanities</a:t>
            </a:r>
          </a:p>
          <a:p>
            <a:pPr marL="514350" indent="-514350">
              <a:buClr>
                <a:schemeClr val="tx1"/>
              </a:buClr>
              <a:buFont typeface="+mj-lt"/>
              <a:buAutoNum type="alphaUcPeriod"/>
            </a:pPr>
            <a:r>
              <a:rPr lang="en-US" dirty="0"/>
              <a:t>Other</a:t>
            </a:r>
          </a:p>
        </p:txBody>
      </p:sp>
      <p:sp>
        <p:nvSpPr>
          <p:cNvPr id="6" name="Rectangle 7"/>
          <p:cNvSpPr>
            <a:spLocks/>
          </p:cNvSpPr>
          <p:nvPr/>
        </p:nvSpPr>
        <p:spPr bwMode="auto">
          <a:xfrm>
            <a:off x="6803554" y="1763059"/>
            <a:ext cx="2002118" cy="478119"/>
          </a:xfrm>
          <a:prstGeom prst="rect">
            <a:avLst/>
          </a:prstGeom>
          <a:solidFill>
            <a:srgbClr val="A9A6FF"/>
          </a:solidFill>
          <a:ln w="25400">
            <a:solidFill>
              <a:schemeClr val="tx1"/>
            </a:solidFill>
            <a:prstDash val="lgDash"/>
            <a:miter lim="800000"/>
            <a:headEnd/>
            <a:tailEnd/>
          </a:ln>
        </p:spPr>
        <p:txBody>
          <a:bodyPr lIns="0" tIns="0" rIns="0" bIns="0" anchor="ctr">
            <a:prstTxWarp prst="textNoShape">
              <a:avLst/>
            </a:prstTxWarp>
          </a:bodyPr>
          <a:lstStyle/>
          <a:p>
            <a:pPr algn="l">
              <a:buSzPct val="155000"/>
              <a:buFontTx/>
              <a:buBlip>
                <a:blip r:embed="rId2"/>
              </a:buBlip>
            </a:pPr>
            <a:r>
              <a:rPr lang="en-US" sz="2000" i="0" dirty="0">
                <a:solidFill>
                  <a:schemeClr val="tx1"/>
                </a:solidFill>
                <a:ea typeface="Times" charset="0"/>
                <a:cs typeface="Times" charset="0"/>
              </a:rPr>
              <a:t>Show of hands</a:t>
            </a:r>
          </a:p>
        </p:txBody>
      </p:sp>
    </p:spTree>
    <p:extLst>
      <p:ext uri="{BB962C8B-B14F-4D97-AF65-F5344CB8AC3E}">
        <p14:creationId xmlns:p14="http://schemas.microsoft.com/office/powerpoint/2010/main" val="2092976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72168"/>
            <a:ext cx="8534400" cy="758952"/>
          </a:xfrm>
        </p:spPr>
        <p:txBody>
          <a:bodyPr>
            <a:normAutofit fontScale="90000"/>
          </a:bodyPr>
          <a:lstStyle/>
          <a:p>
            <a:r>
              <a:rPr lang="en-US" dirty="0"/>
              <a:t>Have you used response systems (clickers) in your teaching?</a:t>
            </a:r>
          </a:p>
        </p:txBody>
      </p:sp>
      <p:sp>
        <p:nvSpPr>
          <p:cNvPr id="3" name="Content Placeholder 2"/>
          <p:cNvSpPr>
            <a:spLocks noGrp="1"/>
          </p:cNvSpPr>
          <p:nvPr>
            <p:ph idx="1"/>
          </p:nvPr>
        </p:nvSpPr>
        <p:spPr>
          <a:xfrm>
            <a:off x="142357" y="1698885"/>
            <a:ext cx="4734443" cy="4572000"/>
          </a:xfrm>
        </p:spPr>
        <p:txBody>
          <a:bodyPr/>
          <a:lstStyle/>
          <a:p>
            <a:pPr marL="514350" indent="-514350">
              <a:buClr>
                <a:schemeClr val="tx1"/>
              </a:buClr>
              <a:buFont typeface="+mj-lt"/>
              <a:buAutoNum type="alphaUcPeriod"/>
            </a:pPr>
            <a:r>
              <a:rPr lang="en-US" dirty="0"/>
              <a:t>Not at all, and I haven’t seen them used</a:t>
            </a:r>
          </a:p>
          <a:p>
            <a:pPr marL="514350" indent="-514350">
              <a:buClr>
                <a:schemeClr val="tx1"/>
              </a:buClr>
              <a:buFont typeface="+mj-lt"/>
              <a:buAutoNum type="alphaUcPeriod"/>
            </a:pPr>
            <a:r>
              <a:rPr lang="en-US" dirty="0"/>
              <a:t>Not at all, but I’ve observed their use somewhat</a:t>
            </a:r>
          </a:p>
          <a:p>
            <a:pPr marL="514350" indent="-514350">
              <a:buClr>
                <a:schemeClr val="tx1"/>
              </a:buClr>
              <a:buFont typeface="+mj-lt"/>
              <a:buAutoNum type="alphaUcPeriod"/>
            </a:pPr>
            <a:r>
              <a:rPr lang="en-US" dirty="0"/>
              <a:t>I’ve used them a little</a:t>
            </a:r>
          </a:p>
          <a:p>
            <a:pPr marL="514350" indent="-514350">
              <a:buClr>
                <a:schemeClr val="tx1"/>
              </a:buClr>
              <a:buFont typeface="+mj-lt"/>
              <a:buAutoNum type="alphaUcPeriod"/>
            </a:pPr>
            <a:r>
              <a:rPr lang="en-US" dirty="0"/>
              <a:t>I’ve used them a lot</a:t>
            </a:r>
          </a:p>
          <a:p>
            <a:pPr marL="514350" indent="-514350">
              <a:buClr>
                <a:schemeClr val="tx1"/>
              </a:buClr>
              <a:buFont typeface="+mj-lt"/>
              <a:buAutoNum type="alphaUcPeriod"/>
            </a:pPr>
            <a:r>
              <a:rPr lang="en-US" dirty="0"/>
              <a:t>I could be (should be?) </a:t>
            </a:r>
            <a:r>
              <a:rPr lang="en-US" i="1" dirty="0"/>
              <a:t>giving</a:t>
            </a:r>
            <a:r>
              <a:rPr lang="en-US" dirty="0"/>
              <a:t> this workshop</a:t>
            </a:r>
          </a:p>
        </p:txBody>
      </p:sp>
      <p:sp>
        <p:nvSpPr>
          <p:cNvPr id="6" name="Rectangle 7"/>
          <p:cNvSpPr>
            <a:spLocks/>
          </p:cNvSpPr>
          <p:nvPr/>
        </p:nvSpPr>
        <p:spPr bwMode="auto">
          <a:xfrm>
            <a:off x="5141626" y="1828799"/>
            <a:ext cx="3799173" cy="1528997"/>
          </a:xfrm>
          <a:prstGeom prst="rect">
            <a:avLst/>
          </a:prstGeom>
          <a:solidFill>
            <a:srgbClr val="A9A6FF"/>
          </a:solidFill>
          <a:ln w="25400">
            <a:solidFill>
              <a:schemeClr val="tx1"/>
            </a:solidFill>
            <a:prstDash val="lgDash"/>
            <a:miter lim="800000"/>
            <a:headEnd/>
            <a:tailEnd/>
          </a:ln>
        </p:spPr>
        <p:txBody>
          <a:bodyPr lIns="0" tIns="0" rIns="0" bIns="0" anchor="ctr">
            <a:prstTxWarp prst="textNoShape">
              <a:avLst/>
            </a:prstTxWarp>
          </a:bodyPr>
          <a:lstStyle/>
          <a:p>
            <a:pPr algn="l">
              <a:buSzPct val="155000"/>
              <a:buFontTx/>
              <a:buBlip>
                <a:blip r:embed="rId2"/>
              </a:buBlip>
            </a:pPr>
            <a:r>
              <a:rPr lang="en-US" sz="2000" i="0" dirty="0">
                <a:solidFill>
                  <a:schemeClr val="tx1"/>
                </a:solidFill>
                <a:ea typeface="Times" charset="0"/>
                <a:cs typeface="Times" charset="0"/>
              </a:rPr>
              <a:t> Take a clicker &amp; turn it on</a:t>
            </a:r>
          </a:p>
          <a:p>
            <a:pPr algn="l">
              <a:buSzPct val="155000"/>
              <a:buFontTx/>
              <a:buBlip>
                <a:blip r:embed="rId2"/>
              </a:buBlip>
            </a:pPr>
            <a:r>
              <a:rPr lang="en-US" sz="2000" dirty="0">
                <a:ea typeface="Times" charset="0"/>
                <a:cs typeface="Times" charset="0"/>
              </a:rPr>
              <a:t>Enter our room code</a:t>
            </a:r>
            <a:endParaRPr lang="en-US" sz="2000" i="0" dirty="0">
              <a:solidFill>
                <a:schemeClr val="tx1"/>
              </a:solidFill>
              <a:ea typeface="Times" charset="0"/>
              <a:cs typeface="Times" charset="0"/>
            </a:endParaRPr>
          </a:p>
          <a:p>
            <a:pPr algn="l">
              <a:buSzPct val="155000"/>
              <a:buFontTx/>
              <a:buBlip>
                <a:blip r:embed="rId2"/>
              </a:buBlip>
            </a:pPr>
            <a:r>
              <a:rPr lang="en-US" sz="2000" i="0" dirty="0">
                <a:solidFill>
                  <a:schemeClr val="tx1"/>
                </a:solidFill>
                <a:ea typeface="Times" charset="0"/>
                <a:cs typeface="Times" charset="0"/>
              </a:rPr>
              <a:t> If the green light flashes, your </a:t>
            </a:r>
          </a:p>
          <a:p>
            <a:pPr algn="l">
              <a:buSzPct val="155000"/>
            </a:pPr>
            <a:r>
              <a:rPr lang="en-US" sz="2000" dirty="0">
                <a:ea typeface="Times" charset="0"/>
                <a:cs typeface="Times" charset="0"/>
              </a:rPr>
              <a:t>     </a:t>
            </a:r>
            <a:r>
              <a:rPr lang="en-US" sz="2000" i="0" dirty="0">
                <a:solidFill>
                  <a:schemeClr val="tx1"/>
                </a:solidFill>
                <a:ea typeface="Times" charset="0"/>
                <a:cs typeface="Times" charset="0"/>
              </a:rPr>
              <a:t>vote has been counted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62676"/>
            <a:ext cx="8534400" cy="758952"/>
          </a:xfrm>
        </p:spPr>
        <p:txBody>
          <a:bodyPr>
            <a:normAutofit fontScale="90000"/>
          </a:bodyPr>
          <a:lstStyle/>
          <a:p>
            <a:r>
              <a:rPr lang="en-US" dirty="0"/>
              <a:t>What are you most interested in learning about?</a:t>
            </a:r>
          </a:p>
        </p:txBody>
      </p:sp>
      <p:sp>
        <p:nvSpPr>
          <p:cNvPr id="3" name="Content Placeholder 2"/>
          <p:cNvSpPr>
            <a:spLocks noGrp="1"/>
          </p:cNvSpPr>
          <p:nvPr>
            <p:ph idx="1"/>
          </p:nvPr>
        </p:nvSpPr>
        <p:spPr>
          <a:xfrm>
            <a:off x="609600" y="2463384"/>
            <a:ext cx="8503920" cy="4572000"/>
          </a:xfrm>
        </p:spPr>
        <p:txBody>
          <a:bodyPr/>
          <a:lstStyle/>
          <a:p>
            <a:pPr marL="514350" indent="-514350">
              <a:buClr>
                <a:schemeClr val="tx1"/>
              </a:buClr>
              <a:buFont typeface="+mj-lt"/>
              <a:buAutoNum type="alphaUcPeriod"/>
            </a:pPr>
            <a:r>
              <a:rPr lang="en-US" dirty="0"/>
              <a:t>MOSTLY writing good questions</a:t>
            </a:r>
          </a:p>
          <a:p>
            <a:pPr marL="514350" indent="-514350">
              <a:buClr>
                <a:schemeClr val="tx1"/>
              </a:buClr>
              <a:buFont typeface="+mj-lt"/>
              <a:buAutoNum type="alphaUcPeriod"/>
            </a:pPr>
            <a:r>
              <a:rPr lang="en-US" dirty="0"/>
              <a:t>MOSTLY how to effectively use the technique (facilitation tips)</a:t>
            </a:r>
          </a:p>
          <a:p>
            <a:pPr marL="514350" indent="-514350">
              <a:buClr>
                <a:schemeClr val="tx1"/>
              </a:buClr>
              <a:buFont typeface="+mj-lt"/>
              <a:buAutoNum type="alphaUcPeriod"/>
            </a:pPr>
            <a:r>
              <a:rPr lang="en-US" dirty="0"/>
              <a:t>I’m torn between the two, they’re both great</a:t>
            </a:r>
          </a:p>
          <a:p>
            <a:pPr marL="514350" indent="-514350">
              <a:buClr>
                <a:schemeClr val="tx1"/>
              </a:buClr>
              <a:buFont typeface="+mj-lt"/>
              <a:buAutoNum type="alphaUcPeriod"/>
            </a:pPr>
            <a:r>
              <a:rPr lang="en-US" dirty="0"/>
              <a:t>I’m not sure/ Don’t know enough to decide</a:t>
            </a:r>
          </a:p>
          <a:p>
            <a:pPr marL="514350" indent="-514350">
              <a:buClr>
                <a:schemeClr val="tx1"/>
              </a:buClr>
              <a:buFont typeface="+mj-lt"/>
              <a:buAutoNum type="alphaUcPeriod"/>
            </a:pPr>
            <a:r>
              <a:rPr lang="en-US" dirty="0"/>
              <a:t>Something else</a:t>
            </a:r>
          </a:p>
          <a:p>
            <a:pPr marL="514350" indent="-514350">
              <a:buFont typeface="+mj-lt"/>
              <a:buAutoNum type="alphaUcPeriod"/>
            </a:pPr>
            <a:endParaRPr lang="en-US" dirty="0"/>
          </a:p>
          <a:p>
            <a:pPr marL="514350" indent="-514350">
              <a:buFont typeface="+mj-lt"/>
              <a:buAutoNum type="alphaUcPeriod"/>
            </a:pPr>
            <a:endParaRPr lang="en-US" dirty="0"/>
          </a:p>
        </p:txBody>
      </p:sp>
      <p:sp>
        <p:nvSpPr>
          <p:cNvPr id="5" name="Rectangle 4"/>
          <p:cNvSpPr>
            <a:spLocks/>
          </p:cNvSpPr>
          <p:nvPr/>
        </p:nvSpPr>
        <p:spPr bwMode="auto">
          <a:xfrm>
            <a:off x="6832894" y="2022178"/>
            <a:ext cx="2003258" cy="588865"/>
          </a:xfrm>
          <a:prstGeom prst="rect">
            <a:avLst/>
          </a:prstGeom>
          <a:solidFill>
            <a:srgbClr val="A9A6FF"/>
          </a:solidFill>
          <a:ln w="25400">
            <a:solidFill>
              <a:schemeClr val="tx1"/>
            </a:solidFill>
            <a:prstDash val="lgDash"/>
            <a:miter lim="800000"/>
            <a:headEnd/>
            <a:tailEnd/>
          </a:ln>
        </p:spPr>
        <p:txBody>
          <a:bodyPr lIns="0" tIns="0" rIns="0" bIns="0" anchor="ctr">
            <a:prstTxWarp prst="textNoShape">
              <a:avLst/>
            </a:prstTxWarp>
          </a:bodyPr>
          <a:lstStyle/>
          <a:p>
            <a:pPr algn="l">
              <a:buSzPct val="155000"/>
              <a:buFontTx/>
              <a:buBlip>
                <a:blip r:embed="rId2"/>
              </a:buBlip>
            </a:pPr>
            <a:r>
              <a:rPr lang="en-US" sz="2000" i="0" dirty="0">
                <a:solidFill>
                  <a:schemeClr val="tx1"/>
                </a:solidFill>
                <a:ea typeface="Times" charset="0"/>
                <a:cs typeface="Times" charset="0"/>
              </a:rPr>
              <a:t> Colored cards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Number Placeholder 3"/>
          <p:cNvSpPr>
            <a:spLocks noGrp="1"/>
          </p:cNvSpPr>
          <p:nvPr>
            <p:ph type="sldNum" sz="quarter" idx="12"/>
          </p:nvPr>
        </p:nvSpPr>
        <p:spPr/>
        <p:txBody>
          <a:bodyPr tIns="41148" bIns="41148"/>
          <a:lstStyle/>
          <a:p>
            <a:pPr>
              <a:defRPr/>
            </a:pPr>
            <a:fld id="{772F81A0-2B26-D847-9CAE-ABC308C73465}" type="slidenum">
              <a:rPr lang="en-US"/>
              <a:pPr>
                <a:defRPr/>
              </a:pPr>
              <a:t>6</a:t>
            </a:fld>
            <a:endParaRPr lang="en-US"/>
          </a:p>
        </p:txBody>
      </p:sp>
      <p:sp>
        <p:nvSpPr>
          <p:cNvPr id="10" name="Title 6">
            <a:extLst>
              <a:ext uri="{FF2B5EF4-FFF2-40B4-BE49-F238E27FC236}">
                <a16:creationId xmlns:a16="http://schemas.microsoft.com/office/drawing/2014/main" id="{560841E7-6C3C-9470-989B-0F62AC18ADD3}"/>
              </a:ext>
            </a:extLst>
          </p:cNvPr>
          <p:cNvSpPr txBox="1">
            <a:spLocks/>
          </p:cNvSpPr>
          <p:nvPr/>
        </p:nvSpPr>
        <p:spPr>
          <a:xfrm>
            <a:off x="523384" y="233727"/>
            <a:ext cx="8406611" cy="1450757"/>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800">
                <a:solidFill>
                  <a:srgbClr val="0000FF"/>
                </a:solidFill>
              </a:rPr>
              <a:t>Discussion and Voting </a:t>
            </a:r>
            <a:br>
              <a:rPr lang="en-US" sz="3800">
                <a:solidFill>
                  <a:srgbClr val="0000FF"/>
                </a:solidFill>
              </a:rPr>
            </a:br>
            <a:r>
              <a:rPr lang="en-US" sz="3800">
                <a:solidFill>
                  <a:srgbClr val="0000FF"/>
                </a:solidFill>
              </a:rPr>
              <a:t>(colored cards, raising hands, clickers or phones</a:t>
            </a:r>
            <a:r>
              <a:rPr lang="is-IS" sz="3800">
                <a:solidFill>
                  <a:srgbClr val="0000FF"/>
                </a:solidFill>
              </a:rPr>
              <a:t>…</a:t>
            </a:r>
            <a:r>
              <a:rPr lang="en-US" sz="3800">
                <a:solidFill>
                  <a:srgbClr val="0000FF"/>
                </a:solidFill>
              </a:rPr>
              <a:t>) is a tool for engagement</a:t>
            </a:r>
            <a:endParaRPr lang="en-US" sz="3800" dirty="0">
              <a:solidFill>
                <a:srgbClr val="0000FF"/>
              </a:solidFill>
            </a:endParaRPr>
          </a:p>
        </p:txBody>
      </p:sp>
      <p:sp>
        <p:nvSpPr>
          <p:cNvPr id="11" name="Rectangle 3">
            <a:extLst>
              <a:ext uri="{FF2B5EF4-FFF2-40B4-BE49-F238E27FC236}">
                <a16:creationId xmlns:a16="http://schemas.microsoft.com/office/drawing/2014/main" id="{B2F44891-0DDD-8E09-A55A-A70D3F2E11E1}"/>
              </a:ext>
            </a:extLst>
          </p:cNvPr>
          <p:cNvSpPr txBox="1">
            <a:spLocks noChangeArrowheads="1"/>
          </p:cNvSpPr>
          <p:nvPr/>
        </p:nvSpPr>
        <p:spPr>
          <a:xfrm>
            <a:off x="370737" y="2112220"/>
            <a:ext cx="8183880" cy="1581627"/>
          </a:xfrm>
          <a:prstGeom prst="rect">
            <a:avLst/>
          </a:prstGeom>
        </p:spPr>
        <p:txBody>
          <a:bodyPr vert="horz" lIns="82296" tIns="41148" rIns="82296" bIns="41148"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3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buFont typeface="Wingdings 2" charset="2"/>
              <a:buNone/>
            </a:pPr>
            <a:r>
              <a:rPr lang="en-US" sz="2900">
                <a:ea typeface="ＭＳ Ｐゴシック" charset="-128"/>
                <a:cs typeface="ＭＳ Ｐゴシック" charset="-128"/>
              </a:rPr>
              <a:t>But not a magic bullet!</a:t>
            </a:r>
            <a:endParaRPr lang="en-US" sz="2900" dirty="0">
              <a:ea typeface="ＭＳ Ｐゴシック" charset="-128"/>
              <a:cs typeface="ＭＳ Ｐゴシック" charset="-128"/>
            </a:endParaRPr>
          </a:p>
        </p:txBody>
      </p:sp>
      <p:pic>
        <p:nvPicPr>
          <p:cNvPr id="12" name="Picture 11" descr="Untitled2.png">
            <a:extLst>
              <a:ext uri="{FF2B5EF4-FFF2-40B4-BE49-F238E27FC236}">
                <a16:creationId xmlns:a16="http://schemas.microsoft.com/office/drawing/2014/main" id="{E9D647BB-CD79-DDC3-8D09-B0F2ABE2E794}"/>
              </a:ext>
            </a:extLst>
          </p:cNvPr>
          <p:cNvPicPr>
            <a:picLocks noChangeAspect="1"/>
          </p:cNvPicPr>
          <p:nvPr/>
        </p:nvPicPr>
        <p:blipFill>
          <a:blip r:embed="rId3"/>
          <a:stretch>
            <a:fillRect/>
          </a:stretch>
        </p:blipFill>
        <p:spPr>
          <a:xfrm>
            <a:off x="5054618" y="2662895"/>
            <a:ext cx="3213281" cy="2811621"/>
          </a:xfrm>
          <a:prstGeom prst="rect">
            <a:avLst/>
          </a:prstGeom>
        </p:spPr>
      </p:pic>
      <p:sp>
        <p:nvSpPr>
          <p:cNvPr id="13" name="TextBox 12">
            <a:extLst>
              <a:ext uri="{FF2B5EF4-FFF2-40B4-BE49-F238E27FC236}">
                <a16:creationId xmlns:a16="http://schemas.microsoft.com/office/drawing/2014/main" id="{3F1D3A11-2F6C-919E-C9D8-C4941F50BAF5}"/>
              </a:ext>
            </a:extLst>
          </p:cNvPr>
          <p:cNvSpPr txBox="1"/>
          <p:nvPr/>
        </p:nvSpPr>
        <p:spPr>
          <a:xfrm>
            <a:off x="2528461" y="5723162"/>
            <a:ext cx="4132798" cy="369332"/>
          </a:xfrm>
          <a:prstGeom prst="rect">
            <a:avLst/>
          </a:prstGeom>
          <a:noFill/>
        </p:spPr>
        <p:txBody>
          <a:bodyPr wrap="none" rtlCol="0">
            <a:spAutoFit/>
          </a:bodyPr>
          <a:lstStyle/>
          <a:p>
            <a:r>
              <a:rPr lang="en-US"/>
              <a:t>(Don't </a:t>
            </a:r>
            <a:r>
              <a:rPr lang="en-US" dirty="0"/>
              <a:t>equate pedagogy </a:t>
            </a:r>
            <a:r>
              <a:rPr lang="en-US"/>
              <a:t>with technology) </a:t>
            </a:r>
          </a:p>
        </p:txBody>
      </p:sp>
      <p:pic>
        <p:nvPicPr>
          <p:cNvPr id="14" name="Picture 2" descr="http://ctd.ucsd.edu/wp-content/uploads/2012/11/ABCD_VotingCard.png">
            <a:extLst>
              <a:ext uri="{FF2B5EF4-FFF2-40B4-BE49-F238E27FC236}">
                <a16:creationId xmlns:a16="http://schemas.microsoft.com/office/drawing/2014/main" id="{159568E3-7C9C-2A94-5F97-275D5C0C551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37389" y="2662894"/>
            <a:ext cx="3740018" cy="2895917"/>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Rectangle 14">
            <a:extLst>
              <a:ext uri="{FF2B5EF4-FFF2-40B4-BE49-F238E27FC236}">
                <a16:creationId xmlns:a16="http://schemas.microsoft.com/office/drawing/2014/main" id="{3721E6B5-F60D-13F8-8D4D-16B5D60A5D78}"/>
              </a:ext>
            </a:extLst>
          </p:cNvPr>
          <p:cNvSpPr/>
          <p:nvPr/>
        </p:nvSpPr>
        <p:spPr>
          <a:xfrm>
            <a:off x="822960" y="1692612"/>
            <a:ext cx="7731657" cy="82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923089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goals for this session</a:t>
            </a:r>
          </a:p>
        </p:txBody>
      </p:sp>
      <p:sp>
        <p:nvSpPr>
          <p:cNvPr id="3" name="Content Placeholder 2"/>
          <p:cNvSpPr>
            <a:spLocks noGrp="1"/>
          </p:cNvSpPr>
          <p:nvPr>
            <p:ph idx="1"/>
          </p:nvPr>
        </p:nvSpPr>
        <p:spPr/>
        <p:txBody>
          <a:bodyPr>
            <a:normAutofit/>
          </a:bodyPr>
          <a:lstStyle/>
          <a:p>
            <a:pPr marL="0" indent="0">
              <a:buNone/>
            </a:pPr>
            <a:r>
              <a:rPr lang="en-US" sz="2600" dirty="0"/>
              <a:t>You will be able to:</a:t>
            </a:r>
          </a:p>
          <a:p>
            <a:r>
              <a:rPr lang="en-US" sz="2600" dirty="0"/>
              <a:t>Describe Peer Instruction, and explain why it is an effective method of teaching and engaging students </a:t>
            </a:r>
          </a:p>
          <a:p>
            <a:r>
              <a:rPr lang="en-US" sz="2600" dirty="0"/>
              <a:t>Evaluate the potential effectiveness of various types of questions for use in Peer Instruction</a:t>
            </a:r>
          </a:p>
          <a:p>
            <a:r>
              <a:rPr lang="en-US" sz="2600" dirty="0"/>
              <a:t>Write effective clicker questions for use at the beginning, middle, or end of instruction</a:t>
            </a:r>
          </a:p>
          <a:p>
            <a:r>
              <a:rPr lang="en-US" sz="2600" dirty="0"/>
              <a:t>Describe and use best-practices in clicker facilitation</a:t>
            </a:r>
          </a:p>
          <a:p>
            <a:endParaRPr lang="en-US" sz="2600" dirty="0"/>
          </a:p>
        </p:txBody>
      </p:sp>
    </p:spTree>
    <p:extLst>
      <p:ext uri="{BB962C8B-B14F-4D97-AF65-F5344CB8AC3E}">
        <p14:creationId xmlns:p14="http://schemas.microsoft.com/office/powerpoint/2010/main" val="1606802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pPr marL="514350" indent="-514350">
              <a:buClr>
                <a:schemeClr val="tx1"/>
              </a:buClr>
              <a:buFont typeface="+mj-lt"/>
              <a:buAutoNum type="arabicPeriod"/>
            </a:pPr>
            <a:r>
              <a:rPr lang="en-US" b="1" dirty="0"/>
              <a:t>The purpose of questioning</a:t>
            </a:r>
          </a:p>
          <a:p>
            <a:pPr marL="514350" indent="-514350">
              <a:buClr>
                <a:schemeClr val="tx1"/>
              </a:buClr>
              <a:buFont typeface="+mj-lt"/>
              <a:buAutoNum type="arabicPeriod"/>
            </a:pPr>
            <a:r>
              <a:rPr lang="en-US" dirty="0"/>
              <a:t>What is peer instruction?</a:t>
            </a:r>
          </a:p>
          <a:p>
            <a:pPr marL="514350" indent="-514350">
              <a:buClr>
                <a:schemeClr val="tx1"/>
              </a:buClr>
              <a:buFont typeface="+mj-lt"/>
              <a:buAutoNum type="arabicPeriod"/>
            </a:pPr>
            <a:r>
              <a:rPr lang="en-US" dirty="0"/>
              <a:t>Writing clicker questions</a:t>
            </a:r>
          </a:p>
          <a:p>
            <a:pPr marL="514350" indent="-514350">
              <a:buClr>
                <a:schemeClr val="tx1"/>
              </a:buClr>
              <a:buFont typeface="+mj-lt"/>
              <a:buAutoNum type="arabicPeriod"/>
            </a:pPr>
            <a:r>
              <a:rPr lang="en-US" dirty="0"/>
              <a:t>Facilitating clicker questions</a:t>
            </a:r>
          </a:p>
          <a:p>
            <a:pPr marL="514350" indent="-514350">
              <a:buFont typeface="+mj-lt"/>
              <a:buAutoNum type="arabicPeriod"/>
            </a:pPr>
            <a:endParaRPr lang="en-US" dirty="0"/>
          </a:p>
          <a:p>
            <a:pPr marL="514350" indent="-514350">
              <a:buFont typeface="+mj-lt"/>
              <a:buAutoNum type="arabicPeriod"/>
            </a:pPr>
            <a:endParaRPr lang="en-US" dirty="0"/>
          </a:p>
          <a:p>
            <a:pPr marL="0" indent="0">
              <a:buNone/>
            </a:pPr>
            <a:endParaRPr lang="en-US" dirty="0"/>
          </a:p>
        </p:txBody>
      </p:sp>
      <p:pic>
        <p:nvPicPr>
          <p:cNvPr id="4" name="Picture 3"/>
          <p:cNvPicPr>
            <a:picLocks noChangeAspect="1"/>
          </p:cNvPicPr>
          <p:nvPr/>
        </p:nvPicPr>
        <p:blipFill>
          <a:blip r:embed="rId2"/>
          <a:stretch>
            <a:fillRect/>
          </a:stretch>
        </p:blipFill>
        <p:spPr>
          <a:xfrm>
            <a:off x="5432552" y="4078738"/>
            <a:ext cx="3403600" cy="2255216"/>
          </a:xfrm>
          <a:prstGeom prst="rect">
            <a:avLst/>
          </a:prstGeom>
        </p:spPr>
      </p:pic>
    </p:spTree>
    <p:extLst>
      <p:ext uri="{BB962C8B-B14F-4D97-AF65-F5344CB8AC3E}">
        <p14:creationId xmlns:p14="http://schemas.microsoft.com/office/powerpoint/2010/main" val="1103688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  Why question?</a:t>
            </a:r>
          </a:p>
        </p:txBody>
      </p:sp>
      <p:sp>
        <p:nvSpPr>
          <p:cNvPr id="3" name="Content Placeholder 2"/>
          <p:cNvSpPr>
            <a:spLocks noGrp="1"/>
          </p:cNvSpPr>
          <p:nvPr>
            <p:ph idx="1"/>
          </p:nvPr>
        </p:nvSpPr>
        <p:spPr>
          <a:xfrm>
            <a:off x="441085" y="2293494"/>
            <a:ext cx="4153775" cy="3725501"/>
          </a:xfrm>
        </p:spPr>
        <p:txBody>
          <a:bodyPr>
            <a:normAutofit/>
          </a:bodyPr>
          <a:lstStyle/>
          <a:p>
            <a:r>
              <a:rPr lang="en-US" sz="2500" i="1" dirty="0"/>
              <a:t>Why </a:t>
            </a:r>
            <a:r>
              <a:rPr lang="en-US" sz="2500" dirty="0"/>
              <a:t>do we ask students questions in class?</a:t>
            </a:r>
          </a:p>
          <a:p>
            <a:r>
              <a:rPr lang="en-US" sz="2500" dirty="0"/>
              <a:t>Why might we use </a:t>
            </a:r>
            <a:r>
              <a:rPr lang="en-US" sz="2500" i="1" dirty="0"/>
              <a:t>clicker questions </a:t>
            </a:r>
            <a:r>
              <a:rPr lang="en-US" sz="2500" dirty="0"/>
              <a:t>in class?</a:t>
            </a:r>
          </a:p>
        </p:txBody>
      </p:sp>
      <p:pic>
        <p:nvPicPr>
          <p:cNvPr id="4" name="Content Placeholder 5" descr="Untitled44.jpg"/>
          <p:cNvPicPr>
            <a:picLocks noChangeAspect="1"/>
          </p:cNvPicPr>
          <p:nvPr/>
        </p:nvPicPr>
        <p:blipFill>
          <a:blip r:embed="rId2"/>
          <a:srcRect l="-42217" r="-42217"/>
          <a:stretch>
            <a:fillRect/>
          </a:stretch>
        </p:blipFill>
        <p:spPr bwMode="auto">
          <a:xfrm>
            <a:off x="2085975" y="1737361"/>
            <a:ext cx="8019578" cy="4103874"/>
          </a:xfrm>
          <a:prstGeom prst="rect">
            <a:avLst/>
          </a:prstGeom>
          <a:noFill/>
          <a:ln w="9525">
            <a:noFill/>
            <a:miter lim="800000"/>
            <a:headEnd/>
            <a:tailEnd/>
          </a:ln>
        </p:spPr>
      </p:pic>
      <p:sp>
        <p:nvSpPr>
          <p:cNvPr id="5" name="Rectangle 4"/>
          <p:cNvSpPr>
            <a:spLocks/>
          </p:cNvSpPr>
          <p:nvPr/>
        </p:nvSpPr>
        <p:spPr bwMode="auto">
          <a:xfrm>
            <a:off x="235448" y="5581455"/>
            <a:ext cx="2003258" cy="588865"/>
          </a:xfrm>
          <a:prstGeom prst="rect">
            <a:avLst/>
          </a:prstGeom>
          <a:solidFill>
            <a:srgbClr val="A9A6FF"/>
          </a:solidFill>
          <a:ln w="25400">
            <a:solidFill>
              <a:schemeClr val="tx1"/>
            </a:solidFill>
            <a:prstDash val="lgDash"/>
            <a:miter lim="800000"/>
            <a:headEnd/>
            <a:tailEnd/>
          </a:ln>
        </p:spPr>
        <p:txBody>
          <a:bodyPr lIns="0" tIns="0" rIns="0" bIns="0" anchor="ctr">
            <a:prstTxWarp prst="textNoShape">
              <a:avLst/>
            </a:prstTxWarp>
          </a:bodyPr>
          <a:lstStyle/>
          <a:p>
            <a:pPr algn="l">
              <a:buSzPct val="155000"/>
              <a:buFontTx/>
              <a:buBlip>
                <a:blip r:embed="rId3"/>
              </a:buBlip>
            </a:pPr>
            <a:r>
              <a:rPr lang="en-US" sz="2000" i="0" dirty="0">
                <a:solidFill>
                  <a:schemeClr val="tx1"/>
                </a:solidFill>
                <a:ea typeface="Times" charset="0"/>
                <a:cs typeface="Times" charset="0"/>
              </a:rPr>
              <a:t>Small groups</a:t>
            </a:r>
          </a:p>
        </p:txBody>
      </p:sp>
    </p:spTree>
    <p:extLst>
      <p:ext uri="{BB962C8B-B14F-4D97-AF65-F5344CB8AC3E}">
        <p14:creationId xmlns:p14="http://schemas.microsoft.com/office/powerpoint/2010/main" val="1542944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txBox="1">
            <a:spLocks noChangeArrowheads="1"/>
          </p:cNvSpPr>
          <p:nvPr/>
        </p:nvSpPr>
        <p:spPr bwMode="auto">
          <a:xfrm>
            <a:off x="400050" y="364326"/>
            <a:ext cx="8144344" cy="651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2000"/>
              </a:spcBef>
              <a:buClr>
                <a:srgbClr val="A6A6A6"/>
              </a:buClr>
              <a:buSzPct val="90000"/>
              <a:buFont typeface="Wingdings" charset="2"/>
              <a:buChar char=""/>
              <a:defRPr sz="2400">
                <a:solidFill>
                  <a:srgbClr val="262626"/>
                </a:solidFill>
                <a:latin typeface="Calibri" charset="0"/>
                <a:ea typeface="MS PGothic" charset="-128"/>
                <a:cs typeface="ＭＳ Ｐゴシック" charset="-128"/>
              </a:defRPr>
            </a:lvl1pPr>
            <a:lvl2pPr marL="914400" indent="-457200">
              <a:spcBef>
                <a:spcPts val="600"/>
              </a:spcBef>
              <a:buClr>
                <a:srgbClr val="404040"/>
              </a:buClr>
              <a:buSzPct val="90000"/>
              <a:buFont typeface="Wingdings" charset="2"/>
              <a:buChar char=""/>
              <a:defRPr sz="2200">
                <a:solidFill>
                  <a:srgbClr val="262626"/>
                </a:solidFill>
                <a:latin typeface="Calibri" charset="0"/>
                <a:ea typeface="MS PGothic" charset="-128"/>
              </a:defRPr>
            </a:lvl2pPr>
            <a:lvl3pPr marL="1260475" indent="-346075">
              <a:spcBef>
                <a:spcPts val="600"/>
              </a:spcBef>
              <a:buClr>
                <a:srgbClr val="A6A6A6"/>
              </a:buClr>
              <a:buSzPct val="90000"/>
              <a:buFont typeface="Wingdings" charset="2"/>
              <a:buChar char=""/>
              <a:defRPr sz="2000">
                <a:solidFill>
                  <a:srgbClr val="262626"/>
                </a:solidFill>
                <a:latin typeface="Calibri" charset="0"/>
                <a:ea typeface="MS PGothic" charset="-128"/>
              </a:defRPr>
            </a:lvl3pPr>
            <a:lvl4pPr marL="1600200" indent="-339725">
              <a:spcBef>
                <a:spcPts val="600"/>
              </a:spcBef>
              <a:buClr>
                <a:srgbClr val="404040"/>
              </a:buClr>
              <a:buSzPct val="90000"/>
              <a:buFont typeface="Wingdings" charset="2"/>
              <a:buChar char=""/>
              <a:defRPr>
                <a:solidFill>
                  <a:srgbClr val="262626"/>
                </a:solidFill>
                <a:latin typeface="Calibri" charset="0"/>
                <a:ea typeface="MS PGothic" charset="-128"/>
              </a:defRPr>
            </a:lvl4pPr>
            <a:lvl5pPr marL="1939925" indent="-331788">
              <a:spcBef>
                <a:spcPts val="600"/>
              </a:spcBef>
              <a:buClr>
                <a:srgbClr val="A6A6A6"/>
              </a:buClr>
              <a:buSzPct val="90000"/>
              <a:buFont typeface="Wingdings" charset="2"/>
              <a:buChar char=""/>
              <a:defRPr>
                <a:solidFill>
                  <a:srgbClr val="262626"/>
                </a:solidFill>
                <a:latin typeface="Calibri" charset="0"/>
                <a:ea typeface="MS PGothic" charset="-128"/>
              </a:defRPr>
            </a:lvl5pPr>
            <a:lvl6pPr marL="2397125" indent="-331788" eaLnBrk="0" fontAlgn="base" hangingPunct="0">
              <a:spcBef>
                <a:spcPts val="600"/>
              </a:spcBef>
              <a:spcAft>
                <a:spcPct val="0"/>
              </a:spcAft>
              <a:buClr>
                <a:srgbClr val="A6A6A6"/>
              </a:buClr>
              <a:buSzPct val="90000"/>
              <a:buFont typeface="Wingdings" charset="2"/>
              <a:buChar char=""/>
              <a:defRPr>
                <a:solidFill>
                  <a:srgbClr val="262626"/>
                </a:solidFill>
                <a:latin typeface="Calibri" charset="0"/>
                <a:ea typeface="MS PGothic" charset="-128"/>
              </a:defRPr>
            </a:lvl6pPr>
            <a:lvl7pPr marL="2854325" indent="-331788" eaLnBrk="0" fontAlgn="base" hangingPunct="0">
              <a:spcBef>
                <a:spcPts val="600"/>
              </a:spcBef>
              <a:spcAft>
                <a:spcPct val="0"/>
              </a:spcAft>
              <a:buClr>
                <a:srgbClr val="A6A6A6"/>
              </a:buClr>
              <a:buSzPct val="90000"/>
              <a:buFont typeface="Wingdings" charset="2"/>
              <a:buChar char=""/>
              <a:defRPr>
                <a:solidFill>
                  <a:srgbClr val="262626"/>
                </a:solidFill>
                <a:latin typeface="Calibri" charset="0"/>
                <a:ea typeface="MS PGothic" charset="-128"/>
              </a:defRPr>
            </a:lvl7pPr>
            <a:lvl8pPr marL="3311525" indent="-331788" eaLnBrk="0" fontAlgn="base" hangingPunct="0">
              <a:spcBef>
                <a:spcPts val="600"/>
              </a:spcBef>
              <a:spcAft>
                <a:spcPct val="0"/>
              </a:spcAft>
              <a:buClr>
                <a:srgbClr val="A6A6A6"/>
              </a:buClr>
              <a:buSzPct val="90000"/>
              <a:buFont typeface="Wingdings" charset="2"/>
              <a:buChar char=""/>
              <a:defRPr>
                <a:solidFill>
                  <a:srgbClr val="262626"/>
                </a:solidFill>
                <a:latin typeface="Calibri" charset="0"/>
                <a:ea typeface="MS PGothic" charset="-128"/>
              </a:defRPr>
            </a:lvl8pPr>
            <a:lvl9pPr marL="3768725" indent="-331788" eaLnBrk="0" fontAlgn="base" hangingPunct="0">
              <a:spcBef>
                <a:spcPts val="600"/>
              </a:spcBef>
              <a:spcAft>
                <a:spcPct val="0"/>
              </a:spcAft>
              <a:buClr>
                <a:srgbClr val="A6A6A6"/>
              </a:buClr>
              <a:buSzPct val="90000"/>
              <a:buFont typeface="Wingdings" charset="2"/>
              <a:buChar char=""/>
              <a:defRPr>
                <a:solidFill>
                  <a:srgbClr val="262626"/>
                </a:solidFill>
                <a:latin typeface="Calibri" charset="0"/>
                <a:ea typeface="MS PGothic" charset="-128"/>
              </a:defRPr>
            </a:lvl9pPr>
          </a:lstStyle>
          <a:p>
            <a:pPr eaLnBrk="1" hangingPunct="1">
              <a:spcBef>
                <a:spcPct val="0"/>
              </a:spcBef>
              <a:buClrTx/>
              <a:buSzTx/>
              <a:buFontTx/>
              <a:buNone/>
            </a:pPr>
            <a:r>
              <a:rPr lang="en-US" altLang="en-US" sz="2800" b="1" dirty="0">
                <a:solidFill>
                  <a:schemeClr val="tx1"/>
                </a:solidFill>
                <a:latin typeface="Helvetica" charset="0"/>
                <a:ea typeface="Helvetica" charset="0"/>
                <a:cs typeface="Helvetica" charset="0"/>
              </a:rPr>
              <a:t>Clickers are a tool for FORMATIVE assessment</a:t>
            </a:r>
          </a:p>
        </p:txBody>
      </p:sp>
      <p:sp>
        <p:nvSpPr>
          <p:cNvPr id="2" name="Rectangle 1"/>
          <p:cNvSpPr/>
          <p:nvPr/>
        </p:nvSpPr>
        <p:spPr>
          <a:xfrm>
            <a:off x="237501" y="3803482"/>
            <a:ext cx="9144000" cy="1396023"/>
          </a:xfrm>
          <a:prstGeom prst="rect">
            <a:avLst/>
          </a:prstGeom>
        </p:spPr>
        <p:txBody>
          <a:bodyPr wrap="square">
            <a:spAutoFit/>
          </a:bodyPr>
          <a:lstStyle/>
          <a:p>
            <a:pPr marL="0" lvl="1" indent="0">
              <a:lnSpc>
                <a:spcPct val="120000"/>
              </a:lnSpc>
              <a:buNone/>
              <a:defRPr/>
            </a:pPr>
            <a:r>
              <a:rPr lang="en-US" sz="2400" b="1" dirty="0">
                <a:solidFill>
                  <a:srgbClr val="0070C0"/>
                </a:solidFill>
                <a:latin typeface="Helvetica" charset="0"/>
                <a:ea typeface="Helvetica" charset="0"/>
                <a:cs typeface="Helvetica" charset="0"/>
              </a:rPr>
              <a:t>Formative assessments: </a:t>
            </a:r>
            <a:br>
              <a:rPr lang="en-US" sz="2400" b="1" dirty="0">
                <a:solidFill>
                  <a:srgbClr val="0070C0"/>
                </a:solidFill>
                <a:latin typeface="Helvetica" charset="0"/>
                <a:ea typeface="Helvetica" charset="0"/>
                <a:cs typeface="Helvetica" charset="0"/>
              </a:rPr>
            </a:br>
            <a:r>
              <a:rPr lang="en-US" sz="2400" b="1" dirty="0">
                <a:latin typeface="Helvetica" charset="0"/>
                <a:ea typeface="Helvetica" charset="0"/>
                <a:cs typeface="Helvetica" charset="0"/>
              </a:rPr>
              <a:t>provide feedback to both the instructor and students </a:t>
            </a:r>
            <a:r>
              <a:rPr lang="en-US" sz="2400" b="1" u="sng" dirty="0">
                <a:latin typeface="Helvetica" charset="0"/>
                <a:ea typeface="Helvetica" charset="0"/>
                <a:cs typeface="Helvetica" charset="0"/>
              </a:rPr>
              <a:t>during</a:t>
            </a:r>
            <a:r>
              <a:rPr lang="en-US" sz="2400" b="1" dirty="0">
                <a:latin typeface="Helvetica" charset="0"/>
                <a:ea typeface="Helvetica" charset="0"/>
                <a:cs typeface="Helvetica" charset="0"/>
              </a:rPr>
              <a:t> the learning process</a:t>
            </a:r>
          </a:p>
        </p:txBody>
      </p:sp>
      <p:sp>
        <p:nvSpPr>
          <p:cNvPr id="3" name="Rectangle 2"/>
          <p:cNvSpPr/>
          <p:nvPr/>
        </p:nvSpPr>
        <p:spPr>
          <a:xfrm>
            <a:off x="828675" y="1692712"/>
            <a:ext cx="7715719" cy="121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1" name="Rectangle 3"/>
          <p:cNvSpPr>
            <a:spLocks noGrp="1" noChangeArrowheads="1"/>
          </p:cNvSpPr>
          <p:nvPr>
            <p:ph idx="1"/>
          </p:nvPr>
        </p:nvSpPr>
        <p:spPr>
          <a:xfrm>
            <a:off x="237501" y="1142735"/>
            <a:ext cx="8472488" cy="2661932"/>
          </a:xfrm>
        </p:spPr>
        <p:txBody>
          <a:bodyPr>
            <a:normAutofit/>
          </a:bodyPr>
          <a:lstStyle/>
          <a:p>
            <a:pPr marL="0" indent="0">
              <a:lnSpc>
                <a:spcPct val="120000"/>
              </a:lnSpc>
              <a:buNone/>
              <a:defRPr/>
            </a:pPr>
            <a:r>
              <a:rPr lang="en-US" sz="2400" b="1" dirty="0">
                <a:solidFill>
                  <a:schemeClr val="tx1"/>
                </a:solidFill>
                <a:latin typeface="Helvetica" charset="0"/>
                <a:ea typeface="Helvetica" charset="0"/>
                <a:cs typeface="Helvetica" charset="0"/>
              </a:rPr>
              <a:t>In contrast with </a:t>
            </a:r>
            <a:r>
              <a:rPr lang="en-US" sz="2400" b="1" dirty="0">
                <a:solidFill>
                  <a:srgbClr val="00B050"/>
                </a:solidFill>
                <a:latin typeface="Helvetica" charset="0"/>
                <a:ea typeface="Helvetica" charset="0"/>
                <a:cs typeface="Helvetica" charset="0"/>
              </a:rPr>
              <a:t>summative assessments: </a:t>
            </a:r>
            <a:br>
              <a:rPr lang="en-US" sz="2400" b="1" dirty="0">
                <a:solidFill>
                  <a:srgbClr val="00B050"/>
                </a:solidFill>
                <a:latin typeface="Helvetica" charset="0"/>
                <a:ea typeface="Helvetica" charset="0"/>
                <a:cs typeface="Helvetica" charset="0"/>
              </a:rPr>
            </a:br>
            <a:r>
              <a:rPr lang="en-US" sz="2400" b="1" dirty="0">
                <a:latin typeface="Helvetica" charset="0"/>
                <a:ea typeface="Helvetica" charset="0"/>
                <a:cs typeface="Helvetica" charset="0"/>
              </a:rPr>
              <a:t>provide information about mastery</a:t>
            </a:r>
          </a:p>
          <a:p>
            <a:pPr lvl="1">
              <a:lnSpc>
                <a:spcPct val="120000"/>
              </a:lnSpc>
              <a:buClr>
                <a:schemeClr val="tx1"/>
              </a:buClr>
              <a:buFont typeface="Arial" charset="0"/>
              <a:buChar char="•"/>
              <a:defRPr/>
            </a:pPr>
            <a:r>
              <a:rPr lang="en-US" sz="2400" dirty="0">
                <a:solidFill>
                  <a:schemeClr val="tx1"/>
                </a:solidFill>
                <a:latin typeface="Helvetica" charset="0"/>
                <a:ea typeface="Helvetica" charset="0"/>
                <a:cs typeface="Helvetica" charset="0"/>
              </a:rPr>
              <a:t>Exams, papers, presentations</a:t>
            </a:r>
          </a:p>
          <a:p>
            <a:pPr lvl="1">
              <a:lnSpc>
                <a:spcPct val="120000"/>
              </a:lnSpc>
              <a:buClr>
                <a:schemeClr val="tx1"/>
              </a:buClr>
              <a:buFont typeface="Arial" charset="0"/>
              <a:buChar char="•"/>
              <a:defRPr/>
            </a:pPr>
            <a:r>
              <a:rPr lang="en-US" sz="2400" dirty="0">
                <a:solidFill>
                  <a:schemeClr val="tx1"/>
                </a:solidFill>
                <a:latin typeface="Helvetica" charset="0"/>
                <a:ea typeface="Helvetica" charset="0"/>
                <a:cs typeface="Helvetica" charset="0"/>
              </a:rPr>
              <a:t>Typically occur at the end of teaching</a:t>
            </a:r>
          </a:p>
          <a:p>
            <a:pPr lvl="1">
              <a:lnSpc>
                <a:spcPct val="120000"/>
              </a:lnSpc>
              <a:buClr>
                <a:schemeClr val="tx1"/>
              </a:buClr>
              <a:buFont typeface="Arial" charset="0"/>
              <a:buChar char="•"/>
              <a:defRPr/>
            </a:pPr>
            <a:r>
              <a:rPr lang="en-US" sz="2400" dirty="0">
                <a:solidFill>
                  <a:schemeClr val="tx1"/>
                </a:solidFill>
                <a:latin typeface="Helvetica" charset="0"/>
                <a:ea typeface="Helvetica" charset="0"/>
                <a:cs typeface="Helvetica" charset="0"/>
              </a:rPr>
              <a:t>Usually part of grade for the class</a:t>
            </a:r>
            <a:endParaRPr lang="en-US" sz="2400" b="1" dirty="0">
              <a:latin typeface="Helvetica" charset="0"/>
              <a:ea typeface="Helvetica" charset="0"/>
              <a:cs typeface="Helvetica" charset="0"/>
            </a:endParaRPr>
          </a:p>
          <a:p>
            <a:pPr marL="0" lvl="1" indent="0">
              <a:lnSpc>
                <a:spcPct val="120000"/>
              </a:lnSpc>
              <a:buNone/>
              <a:defRPr/>
            </a:pPr>
            <a:endParaRPr lang="en-US" sz="2500" b="1" dirty="0">
              <a:solidFill>
                <a:srgbClr val="0070C0"/>
              </a:solidFill>
              <a:latin typeface="Helvetica" charset="0"/>
              <a:ea typeface="Helvetica" charset="0"/>
              <a:cs typeface="Helvetica" charset="0"/>
            </a:endParaRPr>
          </a:p>
        </p:txBody>
      </p:sp>
      <p:sp>
        <p:nvSpPr>
          <p:cNvPr id="4" name="Rectangle 3"/>
          <p:cNvSpPr/>
          <p:nvPr/>
        </p:nvSpPr>
        <p:spPr>
          <a:xfrm>
            <a:off x="64294" y="5073445"/>
            <a:ext cx="9194006" cy="978729"/>
          </a:xfrm>
          <a:prstGeom prst="rect">
            <a:avLst/>
          </a:prstGeom>
        </p:spPr>
        <p:txBody>
          <a:bodyPr wrap="square">
            <a:spAutoFit/>
          </a:bodyPr>
          <a:lstStyle/>
          <a:p>
            <a:pPr marL="800100" lvl="1" indent="-342900">
              <a:lnSpc>
                <a:spcPct val="120000"/>
              </a:lnSpc>
              <a:buFont typeface="Arial" charset="0"/>
              <a:buChar char="•"/>
              <a:defRPr/>
            </a:pPr>
            <a:r>
              <a:rPr lang="en-US" sz="2400" dirty="0">
                <a:latin typeface="Helvetica" charset="0"/>
                <a:ea typeface="Helvetica" charset="0"/>
                <a:cs typeface="Helvetica" charset="0"/>
              </a:rPr>
              <a:t>In-class, homework, pre-class online assignments,</a:t>
            </a:r>
            <a:r>
              <a:rPr lang="is-IS" sz="2400" dirty="0">
                <a:latin typeface="Helvetica" charset="0"/>
                <a:ea typeface="Helvetica" charset="0"/>
                <a:cs typeface="Helvetica" charset="0"/>
              </a:rPr>
              <a:t>…</a:t>
            </a:r>
            <a:r>
              <a:rPr lang="en-US" sz="2400" dirty="0">
                <a:latin typeface="Helvetica" charset="0"/>
                <a:ea typeface="Helvetica" charset="0"/>
                <a:cs typeface="Helvetica" charset="0"/>
              </a:rPr>
              <a:t> </a:t>
            </a:r>
          </a:p>
          <a:p>
            <a:pPr marL="800100" lvl="1" indent="-342900">
              <a:lnSpc>
                <a:spcPct val="120000"/>
              </a:lnSpc>
              <a:buFont typeface="Arial" charset="0"/>
              <a:buChar char="•"/>
              <a:defRPr/>
            </a:pPr>
            <a:r>
              <a:rPr lang="en-US" sz="2400" dirty="0">
                <a:latin typeface="Helvetica" charset="0"/>
                <a:ea typeface="Helvetica" charset="0"/>
                <a:cs typeface="Helvetica" charset="0"/>
              </a:rPr>
              <a:t>Can be for a grade, or EC,  can just be “participation”</a:t>
            </a:r>
          </a:p>
        </p:txBody>
      </p:sp>
    </p:spTree>
    <p:custDataLst>
      <p:tags r:id="rId1"/>
    </p:custDataLst>
    <p:extLst>
      <p:ext uri="{BB962C8B-B14F-4D97-AF65-F5344CB8AC3E}">
        <p14:creationId xmlns:p14="http://schemas.microsoft.com/office/powerpoint/2010/main" val="969495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291">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pPr marL="514350" indent="-514350">
              <a:buClr>
                <a:schemeClr val="tx1"/>
              </a:buClr>
              <a:buFont typeface="+mj-lt"/>
              <a:buAutoNum type="arabicPeriod"/>
            </a:pPr>
            <a:r>
              <a:rPr lang="en-US" dirty="0"/>
              <a:t>The purpose of questioning</a:t>
            </a:r>
          </a:p>
          <a:p>
            <a:pPr marL="514350" indent="-514350">
              <a:buClr>
                <a:schemeClr val="tx1"/>
              </a:buClr>
              <a:buFont typeface="+mj-lt"/>
              <a:buAutoNum type="arabicPeriod"/>
            </a:pPr>
            <a:r>
              <a:rPr lang="en-US" b="1" dirty="0"/>
              <a:t>What is peer instruction?</a:t>
            </a:r>
          </a:p>
          <a:p>
            <a:pPr marL="514350" indent="-514350">
              <a:buClr>
                <a:schemeClr val="tx1"/>
              </a:buClr>
              <a:buFont typeface="+mj-lt"/>
              <a:buAutoNum type="arabicPeriod"/>
            </a:pPr>
            <a:r>
              <a:rPr lang="en-US" dirty="0"/>
              <a:t>Writing clicker questions</a:t>
            </a:r>
          </a:p>
          <a:p>
            <a:pPr marL="514350" indent="-514350">
              <a:buClr>
                <a:schemeClr val="tx1"/>
              </a:buClr>
              <a:buFont typeface="+mj-lt"/>
              <a:buAutoNum type="arabicPeriod"/>
            </a:pPr>
            <a:r>
              <a:rPr lang="en-US" dirty="0"/>
              <a:t>Facilitating clicker questions</a:t>
            </a:r>
          </a:p>
          <a:p>
            <a:pPr marL="514350" indent="-514350">
              <a:buFont typeface="+mj-lt"/>
              <a:buAutoNum type="arabicPeriod"/>
            </a:pPr>
            <a:endParaRPr lang="en-US" dirty="0"/>
          </a:p>
          <a:p>
            <a:pPr marL="514350" indent="-514350">
              <a:buFont typeface="+mj-lt"/>
              <a:buAutoNum type="arabicPeriod"/>
            </a:pPr>
            <a:endParaRPr lang="en-US" dirty="0"/>
          </a:p>
          <a:p>
            <a:pPr marL="0" indent="0">
              <a:buNone/>
            </a:pPr>
            <a:endParaRPr lang="en-US" dirty="0"/>
          </a:p>
        </p:txBody>
      </p:sp>
      <p:pic>
        <p:nvPicPr>
          <p:cNvPr id="4" name="Picture 3"/>
          <p:cNvPicPr>
            <a:picLocks noChangeAspect="1"/>
          </p:cNvPicPr>
          <p:nvPr/>
        </p:nvPicPr>
        <p:blipFill>
          <a:blip r:embed="rId2"/>
          <a:stretch>
            <a:fillRect/>
          </a:stretch>
        </p:blipFill>
        <p:spPr>
          <a:xfrm>
            <a:off x="5432552" y="4078738"/>
            <a:ext cx="3403600" cy="2255216"/>
          </a:xfrm>
          <a:prstGeom prst="rect">
            <a:avLst/>
          </a:prstGeom>
        </p:spPr>
      </p:pic>
    </p:spTree>
    <p:extLst>
      <p:ext uri="{BB962C8B-B14F-4D97-AF65-F5344CB8AC3E}">
        <p14:creationId xmlns:p14="http://schemas.microsoft.com/office/powerpoint/2010/main" val="544448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7590" name="Picture 6"/>
          <p:cNvPicPr>
            <a:picLocks noChangeAspect="1" noChangeArrowheads="1"/>
          </p:cNvPicPr>
          <p:nvPr/>
        </p:nvPicPr>
        <p:blipFill>
          <a:blip r:embed="rId3"/>
          <a:srcRect/>
          <a:stretch>
            <a:fillRect/>
          </a:stretch>
        </p:blipFill>
        <p:spPr bwMode="auto">
          <a:xfrm>
            <a:off x="225779" y="4419600"/>
            <a:ext cx="1395913" cy="2111021"/>
          </a:xfrm>
          <a:prstGeom prst="rect">
            <a:avLst/>
          </a:prstGeom>
          <a:noFill/>
          <a:ln w="9525">
            <a:noFill/>
            <a:miter lim="800000"/>
            <a:headEnd/>
            <a:tailEnd/>
          </a:ln>
        </p:spPr>
      </p:pic>
      <p:sp>
        <p:nvSpPr>
          <p:cNvPr id="707591" name="Rectangle 4"/>
          <p:cNvSpPr txBox="1">
            <a:spLocks noChangeArrowheads="1"/>
          </p:cNvSpPr>
          <p:nvPr/>
        </p:nvSpPr>
        <p:spPr bwMode="auto">
          <a:xfrm>
            <a:off x="479778" y="399522"/>
            <a:ext cx="8229600" cy="1143000"/>
          </a:xfrm>
          <a:prstGeom prst="rect">
            <a:avLst/>
          </a:prstGeom>
          <a:noFill/>
          <a:ln w="9525">
            <a:noFill/>
            <a:miter lim="800000"/>
            <a:headEnd/>
            <a:tailEnd/>
          </a:ln>
        </p:spPr>
        <p:txBody>
          <a:bodyPr anchor="ctr">
            <a:prstTxWarp prst="textNoShape">
              <a:avLst/>
            </a:prstTxWarp>
          </a:bodyPr>
          <a:lstStyle/>
          <a:p>
            <a:pPr algn="ctr"/>
            <a:r>
              <a:rPr lang="en-US" sz="4000" dirty="0">
                <a:solidFill>
                  <a:srgbClr val="0000FF"/>
                </a:solidFill>
                <a:latin typeface="Calisto MT"/>
                <a:ea typeface="Osaka" charset="-128"/>
                <a:cs typeface="Calisto MT"/>
              </a:rPr>
              <a:t>Peer Instruction is the recommended pedagogy used with clickers</a:t>
            </a:r>
          </a:p>
        </p:txBody>
      </p:sp>
      <p:pic>
        <p:nvPicPr>
          <p:cNvPr id="10" name="Picture 9"/>
          <p:cNvPicPr>
            <a:picLocks noChangeAspect="1"/>
          </p:cNvPicPr>
          <p:nvPr/>
        </p:nvPicPr>
        <p:blipFill>
          <a:blip r:embed="rId4"/>
          <a:stretch>
            <a:fillRect/>
          </a:stretch>
        </p:blipFill>
        <p:spPr>
          <a:xfrm>
            <a:off x="5145028" y="4080933"/>
            <a:ext cx="2955611" cy="2196264"/>
          </a:xfrm>
          <a:prstGeom prst="rect">
            <a:avLst/>
          </a:prstGeom>
        </p:spPr>
      </p:pic>
      <p:sp>
        <p:nvSpPr>
          <p:cNvPr id="2" name="Rectangle 1"/>
          <p:cNvSpPr/>
          <p:nvPr/>
        </p:nvSpPr>
        <p:spPr>
          <a:xfrm>
            <a:off x="140540" y="1748939"/>
            <a:ext cx="9003460" cy="2246769"/>
          </a:xfrm>
          <a:prstGeom prst="rect">
            <a:avLst/>
          </a:prstGeom>
        </p:spPr>
        <p:txBody>
          <a:bodyPr wrap="square">
            <a:spAutoFit/>
          </a:bodyPr>
          <a:lstStyle/>
          <a:p>
            <a:pPr marL="914400" lvl="1" indent="-457200">
              <a:buFont typeface="Arial"/>
              <a:buChar char="•"/>
            </a:pPr>
            <a:r>
              <a:rPr lang="en-US" sz="2800" dirty="0"/>
              <a:t>3-5 questions per class (?)</a:t>
            </a:r>
          </a:p>
          <a:p>
            <a:pPr marL="914400" lvl="1" indent="-457200">
              <a:buFont typeface="Arial"/>
              <a:buChar char="•"/>
            </a:pPr>
            <a:r>
              <a:rPr lang="en-US" sz="2800" dirty="0"/>
              <a:t>Students </a:t>
            </a:r>
            <a:r>
              <a:rPr lang="en-US" sz="2800" b="1" dirty="0"/>
              <a:t>discuss </a:t>
            </a:r>
            <a:r>
              <a:rPr lang="en-US" sz="2800" dirty="0"/>
              <a:t>&amp; vote</a:t>
            </a:r>
          </a:p>
          <a:p>
            <a:pPr marL="914400" lvl="1" indent="-457200">
              <a:buFont typeface="Arial"/>
              <a:buChar char="•"/>
            </a:pPr>
            <a:r>
              <a:rPr lang="en-US" sz="2800" dirty="0"/>
              <a:t>Improved learning (multiple studies)</a:t>
            </a:r>
          </a:p>
          <a:p>
            <a:pPr marL="914400" lvl="1" indent="-457200">
              <a:buFont typeface="Arial"/>
              <a:buChar char="•"/>
            </a:pPr>
            <a:r>
              <a:rPr lang="en-US" sz="2800" dirty="0"/>
              <a:t>Used by ~30% of physics faculty nationally </a:t>
            </a:r>
            <a:r>
              <a:rPr lang="en-US" sz="2800" baseline="30000" dirty="0"/>
              <a:t>*</a:t>
            </a:r>
          </a:p>
          <a:p>
            <a:pPr marL="914400" lvl="1" indent="-457200">
              <a:buFont typeface="Arial"/>
              <a:buChar char="•"/>
            </a:pPr>
            <a:r>
              <a:rPr lang="en-US" sz="2800" dirty="0"/>
              <a:t>Used in ~100% of large lecture STEM courses at CU</a:t>
            </a:r>
          </a:p>
        </p:txBody>
      </p:sp>
      <p:pic>
        <p:nvPicPr>
          <p:cNvPr id="13" name="Picture 2" descr="http://ctd.ucsd.edu/wp-content/uploads/2012/11/ABCD_VotingCard.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279509" y="5096240"/>
            <a:ext cx="1563215" cy="1210406"/>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13"/>
          <p:cNvSpPr txBox="1"/>
          <p:nvPr/>
        </p:nvSpPr>
        <p:spPr>
          <a:xfrm>
            <a:off x="5839105" y="6325418"/>
            <a:ext cx="2870273" cy="584775"/>
          </a:xfrm>
          <a:prstGeom prst="rect">
            <a:avLst/>
          </a:prstGeom>
          <a:noFill/>
        </p:spPr>
        <p:txBody>
          <a:bodyPr wrap="none" rtlCol="0">
            <a:spAutoFit/>
          </a:bodyPr>
          <a:lstStyle/>
          <a:p>
            <a:r>
              <a:rPr lang="en-US" sz="1600" dirty="0"/>
              <a:t>* Dancy &amp; Henderson, AJP, 2010</a:t>
            </a:r>
            <a:br>
              <a:rPr lang="en-US" sz="1600" dirty="0"/>
            </a:br>
            <a:r>
              <a:rPr lang="en-US" sz="1600" dirty="0"/>
              <a:t>   Apkarian et al 2021</a:t>
            </a:r>
          </a:p>
        </p:txBody>
      </p:sp>
      <p:pic>
        <p:nvPicPr>
          <p:cNvPr id="9" name="Picture 8" descr="http://collegian.csufresno.edu/a/wp-content/uploads/2010/02/N_iClicker4.jpg"/>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0" b="99594" l="0" r="100000">
                        <a14:foregroundMark x1="28065" y1="29770" x2="28065" y2="29770"/>
                      </a14:backgroundRemoval>
                    </a14:imgEffect>
                  </a14:imgLayer>
                </a14:imgProps>
              </a:ext>
              <a:ext uri="{28A0092B-C50C-407E-A947-70E740481C1C}">
                <a14:useLocalDpi xmlns:a14="http://schemas.microsoft.com/office/drawing/2010/main"/>
              </a:ext>
            </a:extLst>
          </a:blip>
          <a:srcRect/>
          <a:stretch/>
        </p:blipFill>
        <p:spPr bwMode="auto">
          <a:xfrm rot="19313095">
            <a:off x="1495675" y="4540188"/>
            <a:ext cx="869232" cy="207399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54248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1" name="Rectangle 1"/>
          <p:cNvSpPr>
            <a:spLocks noGrp="1" noChangeArrowheads="1"/>
          </p:cNvSpPr>
          <p:nvPr>
            <p:ph type="title"/>
          </p:nvPr>
        </p:nvSpPr>
        <p:spPr>
          <a:xfrm>
            <a:off x="338243" y="186267"/>
            <a:ext cx="8263890" cy="1394460"/>
          </a:xfrm>
        </p:spPr>
        <p:txBody>
          <a:bodyPr/>
          <a:lstStyle/>
          <a:p>
            <a:pPr>
              <a:defRPr/>
            </a:pPr>
            <a:r>
              <a:rPr lang="en-US" dirty="0">
                <a:solidFill>
                  <a:srgbClr val="0000FF"/>
                </a:solidFill>
                <a:ea typeface="+mj-ea"/>
                <a:cs typeface="+mj-cs"/>
              </a:rPr>
              <a:t>Anatomy of Peer Instruction</a:t>
            </a:r>
          </a:p>
        </p:txBody>
      </p:sp>
      <p:sp>
        <p:nvSpPr>
          <p:cNvPr id="196610" name="Slide Number Placeholder 3"/>
          <p:cNvSpPr>
            <a:spLocks noGrp="1"/>
          </p:cNvSpPr>
          <p:nvPr>
            <p:ph type="sldNum" sz="quarter" idx="12"/>
          </p:nvPr>
        </p:nvSpPr>
        <p:spPr/>
        <p:txBody>
          <a:bodyPr/>
          <a:lstStyle/>
          <a:p>
            <a:pPr>
              <a:defRPr/>
            </a:pPr>
            <a:fld id="{45DFBB38-54F3-8242-9893-F1D20A726077}" type="slidenum">
              <a:rPr lang="en-US"/>
              <a:pPr>
                <a:defRPr/>
              </a:pPr>
              <a:t>13</a:t>
            </a:fld>
            <a:endParaRPr lang="en-US"/>
          </a:p>
        </p:txBody>
      </p:sp>
      <p:sp>
        <p:nvSpPr>
          <p:cNvPr id="7" name="Rounded Rectangle 6"/>
          <p:cNvSpPr/>
          <p:nvPr/>
        </p:nvSpPr>
        <p:spPr>
          <a:xfrm>
            <a:off x="662945" y="2005753"/>
            <a:ext cx="7716933" cy="4251960"/>
          </a:xfrm>
          <a:prstGeom prst="roundRect">
            <a:avLst/>
          </a:prstGeom>
          <a:noFill/>
          <a:ln w="38100" cap="flat" cmpd="sng" algn="ctr">
            <a:solidFill>
              <a:srgbClr val="660066"/>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lIns="82292" tIns="41148" rIns="82292" bIns="41148" rtlCol="0" anchor="ctr"/>
          <a:lstStyle/>
          <a:p>
            <a:pPr algn="ctr"/>
            <a:endParaRPr lang="en-US"/>
          </a:p>
        </p:txBody>
      </p:sp>
      <p:pic>
        <p:nvPicPr>
          <p:cNvPr id="10" name="Picture 9" descr="anatomy-icon2.jpg"/>
          <p:cNvPicPr>
            <a:picLocks noChangeAspect="1"/>
          </p:cNvPicPr>
          <p:nvPr/>
        </p:nvPicPr>
        <p:blipFill>
          <a:blip r:embed="rId3"/>
          <a:stretch>
            <a:fillRect/>
          </a:stretch>
        </p:blipFill>
        <p:spPr>
          <a:xfrm>
            <a:off x="3530881" y="3542420"/>
            <a:ext cx="2289560" cy="1529427"/>
          </a:xfrm>
          <a:prstGeom prst="rect">
            <a:avLst/>
          </a:prstGeom>
        </p:spPr>
      </p:pic>
      <p:sp>
        <p:nvSpPr>
          <p:cNvPr id="11" name="TextBox 10"/>
          <p:cNvSpPr txBox="1"/>
          <p:nvPr/>
        </p:nvSpPr>
        <p:spPr>
          <a:xfrm>
            <a:off x="3067117" y="2511348"/>
            <a:ext cx="2214648" cy="498598"/>
          </a:xfrm>
          <a:prstGeom prst="rect">
            <a:avLst/>
          </a:prstGeom>
          <a:noFill/>
        </p:spPr>
        <p:txBody>
          <a:bodyPr wrap="none" lIns="82292" tIns="41148" rIns="82292" bIns="41148" rtlCol="0">
            <a:spAutoFit/>
          </a:bodyPr>
          <a:lstStyle/>
          <a:p>
            <a:r>
              <a:rPr lang="en-US" sz="2700" dirty="0">
                <a:solidFill>
                  <a:srgbClr val="3366FF"/>
                </a:solidFill>
              </a:rPr>
              <a:t>Ask Question</a:t>
            </a:r>
          </a:p>
        </p:txBody>
      </p:sp>
      <p:sp>
        <p:nvSpPr>
          <p:cNvPr id="12" name="TextBox 11"/>
          <p:cNvSpPr txBox="1"/>
          <p:nvPr/>
        </p:nvSpPr>
        <p:spPr>
          <a:xfrm>
            <a:off x="4665221" y="5131176"/>
            <a:ext cx="1887979" cy="914096"/>
          </a:xfrm>
          <a:prstGeom prst="rect">
            <a:avLst/>
          </a:prstGeom>
          <a:noFill/>
        </p:spPr>
        <p:txBody>
          <a:bodyPr wrap="square" lIns="82292" tIns="41148" rIns="82292" bIns="41148" rtlCol="0">
            <a:spAutoFit/>
          </a:bodyPr>
          <a:lstStyle/>
          <a:p>
            <a:pPr algn="ctr"/>
            <a:r>
              <a:rPr lang="en-US" sz="2700" dirty="0">
                <a:solidFill>
                  <a:srgbClr val="3366FF"/>
                </a:solidFill>
              </a:rPr>
              <a:t>Peer Discussion</a:t>
            </a:r>
          </a:p>
        </p:txBody>
      </p:sp>
      <p:sp>
        <p:nvSpPr>
          <p:cNvPr id="13" name="Bent Arrow 12"/>
          <p:cNvSpPr/>
          <p:nvPr/>
        </p:nvSpPr>
        <p:spPr>
          <a:xfrm rot="10800000">
            <a:off x="6509729" y="4908050"/>
            <a:ext cx="991738" cy="1120705"/>
          </a:xfrm>
          <a:prstGeom prst="bentArrow">
            <a:avLst/>
          </a:prstGeom>
        </p:spPr>
        <p:style>
          <a:lnRef idx="1">
            <a:schemeClr val="accent1"/>
          </a:lnRef>
          <a:fillRef idx="3">
            <a:schemeClr val="accent1"/>
          </a:fillRef>
          <a:effectRef idx="2">
            <a:schemeClr val="accent1"/>
          </a:effectRef>
          <a:fontRef idx="minor">
            <a:schemeClr val="lt1"/>
          </a:fontRef>
        </p:style>
        <p:txBody>
          <a:bodyPr lIns="82292" tIns="41148" rIns="82292" bIns="41148" rtlCol="0" anchor="ctr"/>
          <a:lstStyle/>
          <a:p>
            <a:pPr algn="ctr"/>
            <a:endParaRPr lang="en-US">
              <a:solidFill>
                <a:schemeClr val="tx1"/>
              </a:solidFill>
            </a:endParaRPr>
          </a:p>
        </p:txBody>
      </p:sp>
      <p:sp>
        <p:nvSpPr>
          <p:cNvPr id="14" name="TextBox 13"/>
          <p:cNvSpPr txBox="1"/>
          <p:nvPr/>
        </p:nvSpPr>
        <p:spPr>
          <a:xfrm>
            <a:off x="2905939" y="5462424"/>
            <a:ext cx="882064" cy="498598"/>
          </a:xfrm>
          <a:prstGeom prst="rect">
            <a:avLst/>
          </a:prstGeom>
          <a:noFill/>
        </p:spPr>
        <p:txBody>
          <a:bodyPr wrap="none" lIns="82292" tIns="41148" rIns="82292" bIns="41148" rtlCol="0">
            <a:spAutoFit/>
          </a:bodyPr>
          <a:lstStyle/>
          <a:p>
            <a:r>
              <a:rPr lang="en-US" sz="2700" dirty="0">
                <a:solidFill>
                  <a:srgbClr val="3366FF"/>
                </a:solidFill>
              </a:rPr>
              <a:t>Vote</a:t>
            </a:r>
          </a:p>
        </p:txBody>
      </p:sp>
      <p:sp>
        <p:nvSpPr>
          <p:cNvPr id="15" name="Bent Arrow 14"/>
          <p:cNvSpPr/>
          <p:nvPr/>
        </p:nvSpPr>
        <p:spPr>
          <a:xfrm rot="16200000">
            <a:off x="1429099" y="4579185"/>
            <a:ext cx="813291" cy="1814920"/>
          </a:xfrm>
          <a:prstGeom prst="bentArrow">
            <a:avLst/>
          </a:prstGeom>
        </p:spPr>
        <p:style>
          <a:lnRef idx="1">
            <a:schemeClr val="accent1"/>
          </a:lnRef>
          <a:fillRef idx="3">
            <a:schemeClr val="accent1"/>
          </a:fillRef>
          <a:effectRef idx="2">
            <a:schemeClr val="accent1"/>
          </a:effectRef>
          <a:fontRef idx="minor">
            <a:schemeClr val="lt1"/>
          </a:fontRef>
        </p:style>
        <p:txBody>
          <a:bodyPr lIns="82292" tIns="41148" rIns="82292" bIns="41148" rtlCol="0" anchor="ctr"/>
          <a:lstStyle/>
          <a:p>
            <a:pPr algn="ctr"/>
            <a:endParaRPr lang="en-US">
              <a:solidFill>
                <a:schemeClr val="tx1"/>
              </a:solidFill>
            </a:endParaRPr>
          </a:p>
        </p:txBody>
      </p:sp>
      <p:sp>
        <p:nvSpPr>
          <p:cNvPr id="16" name="TextBox 15"/>
          <p:cNvSpPr txBox="1"/>
          <p:nvPr/>
        </p:nvSpPr>
        <p:spPr>
          <a:xfrm>
            <a:off x="707798" y="4164981"/>
            <a:ext cx="2280906" cy="914096"/>
          </a:xfrm>
          <a:prstGeom prst="rect">
            <a:avLst/>
          </a:prstGeom>
          <a:noFill/>
        </p:spPr>
        <p:txBody>
          <a:bodyPr wrap="square" lIns="82292" tIns="41148" rIns="82292" bIns="41148" rtlCol="0">
            <a:spAutoFit/>
          </a:bodyPr>
          <a:lstStyle/>
          <a:p>
            <a:r>
              <a:rPr lang="en-US" sz="2700" dirty="0">
                <a:solidFill>
                  <a:srgbClr val="3366FF"/>
                </a:solidFill>
              </a:rPr>
              <a:t>Whole-class debrief</a:t>
            </a:r>
          </a:p>
        </p:txBody>
      </p:sp>
      <p:sp>
        <p:nvSpPr>
          <p:cNvPr id="17" name="Bent Arrow 16"/>
          <p:cNvSpPr/>
          <p:nvPr/>
        </p:nvSpPr>
        <p:spPr>
          <a:xfrm rot="5400000">
            <a:off x="5978820" y="2064516"/>
            <a:ext cx="1202644" cy="2424551"/>
          </a:xfrm>
          <a:prstGeom prst="bentArrow">
            <a:avLst/>
          </a:prstGeom>
        </p:spPr>
        <p:style>
          <a:lnRef idx="1">
            <a:schemeClr val="accent1"/>
          </a:lnRef>
          <a:fillRef idx="3">
            <a:schemeClr val="accent1"/>
          </a:fillRef>
          <a:effectRef idx="2">
            <a:schemeClr val="accent1"/>
          </a:effectRef>
          <a:fontRef idx="minor">
            <a:schemeClr val="lt1"/>
          </a:fontRef>
        </p:style>
        <p:txBody>
          <a:bodyPr lIns="82292" tIns="41148" rIns="82292" bIns="41148" rtlCol="0" anchor="ctr"/>
          <a:lstStyle/>
          <a:p>
            <a:pPr algn="ctr"/>
            <a:endParaRPr lang="en-US">
              <a:solidFill>
                <a:schemeClr val="tx1"/>
              </a:solidFill>
            </a:endParaRPr>
          </a:p>
        </p:txBody>
      </p:sp>
      <p:sp>
        <p:nvSpPr>
          <p:cNvPr id="18" name="Bent Arrow 17"/>
          <p:cNvSpPr/>
          <p:nvPr/>
        </p:nvSpPr>
        <p:spPr>
          <a:xfrm>
            <a:off x="931333" y="2541190"/>
            <a:ext cx="1915651" cy="794677"/>
          </a:xfrm>
          <a:prstGeom prst="bentArrow">
            <a:avLst/>
          </a:prstGeom>
        </p:spPr>
        <p:style>
          <a:lnRef idx="1">
            <a:schemeClr val="accent1"/>
          </a:lnRef>
          <a:fillRef idx="3">
            <a:schemeClr val="accent1"/>
          </a:fillRef>
          <a:effectRef idx="2">
            <a:schemeClr val="accent1"/>
          </a:effectRef>
          <a:fontRef idx="minor">
            <a:schemeClr val="lt1"/>
          </a:fontRef>
        </p:style>
        <p:txBody>
          <a:bodyPr lIns="82292" tIns="41148" rIns="82292" bIns="41148" rtlCol="0" anchor="ctr"/>
          <a:lstStyle/>
          <a:p>
            <a:pPr algn="ctr"/>
            <a:endParaRPr lang="en-US">
              <a:solidFill>
                <a:schemeClr val="tx1"/>
              </a:solidFill>
            </a:endParaRPr>
          </a:p>
        </p:txBody>
      </p:sp>
      <p:sp>
        <p:nvSpPr>
          <p:cNvPr id="19" name="TextBox 18"/>
          <p:cNvSpPr txBox="1"/>
          <p:nvPr/>
        </p:nvSpPr>
        <p:spPr>
          <a:xfrm>
            <a:off x="800401" y="3501017"/>
            <a:ext cx="1976219" cy="498598"/>
          </a:xfrm>
          <a:prstGeom prst="rect">
            <a:avLst/>
          </a:prstGeom>
          <a:solidFill>
            <a:schemeClr val="bg1">
              <a:alpha val="51000"/>
            </a:schemeClr>
          </a:solidFill>
        </p:spPr>
        <p:txBody>
          <a:bodyPr wrap="none" lIns="82292" tIns="41148" rIns="82292" bIns="41148" rtlCol="0">
            <a:spAutoFit/>
          </a:bodyPr>
          <a:lstStyle/>
          <a:p>
            <a:r>
              <a:rPr lang="en-US" sz="2700" dirty="0">
                <a:solidFill>
                  <a:schemeClr val="tx1">
                    <a:lumMod val="65000"/>
                    <a:lumOff val="35000"/>
                  </a:schemeClr>
                </a:solidFill>
              </a:rPr>
              <a:t>…Lecture</a:t>
            </a:r>
            <a:r>
              <a:rPr lang="en-US" sz="2700" dirty="0">
                <a:solidFill>
                  <a:schemeClr val="accent6">
                    <a:lumMod val="75000"/>
                  </a:schemeClr>
                </a:solidFill>
              </a:rPr>
              <a:t>…</a:t>
            </a:r>
          </a:p>
        </p:txBody>
      </p:sp>
      <p:sp>
        <p:nvSpPr>
          <p:cNvPr id="21" name="TextBox 20"/>
          <p:cNvSpPr txBox="1"/>
          <p:nvPr/>
        </p:nvSpPr>
        <p:spPr>
          <a:xfrm>
            <a:off x="2338447" y="6351736"/>
            <a:ext cx="6805553" cy="360099"/>
          </a:xfrm>
          <a:prstGeom prst="rect">
            <a:avLst/>
          </a:prstGeom>
          <a:solidFill>
            <a:schemeClr val="bg1">
              <a:lumMod val="95000"/>
            </a:schemeClr>
          </a:solidFill>
        </p:spPr>
        <p:txBody>
          <a:bodyPr wrap="none" lIns="82292" tIns="41148" rIns="82292" bIns="41148" rtlCol="0">
            <a:spAutoFit/>
          </a:bodyPr>
          <a:lstStyle/>
          <a:p>
            <a:r>
              <a:rPr lang="en-US" b="1" dirty="0">
                <a:solidFill>
                  <a:srgbClr val="0000FF"/>
                </a:solidFill>
              </a:rPr>
              <a:t>* See also: Peer Instruction, A User’s Manual.  E. Mazur.  </a:t>
            </a:r>
          </a:p>
        </p:txBody>
      </p:sp>
      <p:sp>
        <p:nvSpPr>
          <p:cNvPr id="22" name="TextBox 21"/>
          <p:cNvSpPr txBox="1"/>
          <p:nvPr/>
        </p:nvSpPr>
        <p:spPr>
          <a:xfrm>
            <a:off x="6206155" y="3911976"/>
            <a:ext cx="1837177" cy="914096"/>
          </a:xfrm>
          <a:prstGeom prst="rect">
            <a:avLst/>
          </a:prstGeom>
          <a:noFill/>
        </p:spPr>
        <p:txBody>
          <a:bodyPr wrap="square" lIns="82292" tIns="41148" rIns="82292" bIns="41148" rtlCol="0">
            <a:spAutoFit/>
          </a:bodyPr>
          <a:lstStyle/>
          <a:p>
            <a:pPr algn="ctr"/>
            <a:r>
              <a:rPr lang="en-US" sz="2700" dirty="0">
                <a:solidFill>
                  <a:srgbClr val="3366FF"/>
                </a:solidFill>
              </a:rPr>
              <a:t>Individual vote</a:t>
            </a:r>
          </a:p>
        </p:txBody>
      </p:sp>
      <p:sp>
        <p:nvSpPr>
          <p:cNvPr id="3" name="Left Arrow 2"/>
          <p:cNvSpPr/>
          <p:nvPr/>
        </p:nvSpPr>
        <p:spPr>
          <a:xfrm>
            <a:off x="3776133" y="5486400"/>
            <a:ext cx="948267" cy="474134"/>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81178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87868" y="244158"/>
            <a:ext cx="8652932" cy="1339850"/>
          </a:xfrm>
        </p:spPr>
        <p:txBody>
          <a:bodyPr>
            <a:normAutofit fontScale="90000"/>
          </a:bodyPr>
          <a:lstStyle/>
          <a:p>
            <a:r>
              <a:rPr lang="en-US" dirty="0">
                <a:solidFill>
                  <a:srgbClr val="0000FF"/>
                </a:solidFill>
              </a:rPr>
              <a:t>Why/does Peer Instruction </a:t>
            </a:r>
            <a:br>
              <a:rPr lang="en-US" dirty="0">
                <a:solidFill>
                  <a:srgbClr val="0000FF"/>
                </a:solidFill>
              </a:rPr>
            </a:br>
            <a:r>
              <a:rPr lang="en-US" dirty="0">
                <a:solidFill>
                  <a:srgbClr val="0000FF"/>
                </a:solidFill>
              </a:rPr>
              <a:t>help students learn?</a:t>
            </a:r>
          </a:p>
        </p:txBody>
      </p:sp>
      <p:sp>
        <p:nvSpPr>
          <p:cNvPr id="5" name="Content Placeholder 4"/>
          <p:cNvSpPr>
            <a:spLocks noGrp="1"/>
          </p:cNvSpPr>
          <p:nvPr>
            <p:ph idx="1"/>
          </p:nvPr>
        </p:nvSpPr>
        <p:spPr>
          <a:xfrm>
            <a:off x="287868" y="2002124"/>
            <a:ext cx="8856132" cy="4193358"/>
          </a:xfrm>
        </p:spPr>
        <p:txBody>
          <a:bodyPr>
            <a:normAutofit/>
          </a:bodyPr>
          <a:lstStyle/>
          <a:p>
            <a:r>
              <a:rPr lang="en-US" sz="2400" dirty="0"/>
              <a:t>Give students feedback (</a:t>
            </a:r>
            <a:r>
              <a:rPr lang="en-US" sz="2400" i="1" dirty="0"/>
              <a:t>before</a:t>
            </a:r>
            <a:r>
              <a:rPr lang="en-US" sz="2400" dirty="0"/>
              <a:t> exams)</a:t>
            </a:r>
          </a:p>
          <a:p>
            <a:r>
              <a:rPr lang="en-US" sz="2400" dirty="0"/>
              <a:t>Create “benchmarks” for learning</a:t>
            </a:r>
          </a:p>
          <a:p>
            <a:r>
              <a:rPr lang="en-US" sz="2400" dirty="0"/>
              <a:t>Students can better answer a similar question after talking to their peers (especially difficult questions!)</a:t>
            </a:r>
          </a:p>
          <a:p>
            <a:r>
              <a:rPr lang="en-US" sz="2400" dirty="0"/>
              <a:t>Courses using peer instruction outperform traditional lecture courses on a common test</a:t>
            </a:r>
          </a:p>
          <a:p>
            <a:r>
              <a:rPr lang="en-US" sz="2400" dirty="0"/>
              <a:t>Creates a more democratic, engaging classroom culture – lifting the “ban” on speaking</a:t>
            </a:r>
          </a:p>
          <a:p>
            <a:endParaRPr lang="en-US" dirty="0"/>
          </a:p>
          <a:p>
            <a:endParaRPr lang="en-US" dirty="0"/>
          </a:p>
        </p:txBody>
      </p:sp>
      <p:sp>
        <p:nvSpPr>
          <p:cNvPr id="6" name="TextBox 5"/>
          <p:cNvSpPr txBox="1"/>
          <p:nvPr/>
        </p:nvSpPr>
        <p:spPr>
          <a:xfrm>
            <a:off x="3563681" y="6366932"/>
            <a:ext cx="4970719" cy="369332"/>
          </a:xfrm>
          <a:prstGeom prst="rect">
            <a:avLst/>
          </a:prstGeom>
          <a:solidFill>
            <a:schemeClr val="bg1"/>
          </a:solidFill>
        </p:spPr>
        <p:txBody>
          <a:bodyPr wrap="none" rtlCol="0">
            <a:spAutoFit/>
          </a:bodyPr>
          <a:lstStyle/>
          <a:p>
            <a:r>
              <a:rPr lang="en-US" dirty="0">
                <a:hlinkClick r:id="rId2"/>
              </a:rPr>
              <a:t>http://STEMclickers.colorado.edu</a:t>
            </a:r>
            <a:r>
              <a:rPr lang="en-US" dirty="0"/>
              <a:t> for references</a:t>
            </a:r>
          </a:p>
        </p:txBody>
      </p:sp>
    </p:spTree>
    <p:extLst>
      <p:ext uri="{BB962C8B-B14F-4D97-AF65-F5344CB8AC3E}">
        <p14:creationId xmlns:p14="http://schemas.microsoft.com/office/powerpoint/2010/main" val="193867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vidence based change.JPG"/>
          <p:cNvPicPr>
            <a:picLocks noChangeAspect="1"/>
          </p:cNvPicPr>
          <p:nvPr/>
        </p:nvPicPr>
        <p:blipFill>
          <a:blip r:embed="rId3" cstate="print"/>
          <a:stretch>
            <a:fillRect/>
          </a:stretch>
        </p:blipFill>
        <p:spPr>
          <a:xfrm>
            <a:off x="1820425" y="601119"/>
            <a:ext cx="5575161" cy="5437504"/>
          </a:xfrm>
          <a:prstGeom prst="rect">
            <a:avLst/>
          </a:prstGeom>
        </p:spPr>
      </p:pic>
    </p:spTree>
    <p:extLst>
      <p:ext uri="{BB962C8B-B14F-4D97-AF65-F5344CB8AC3E}">
        <p14:creationId xmlns:p14="http://schemas.microsoft.com/office/powerpoint/2010/main" val="2045556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2487" y="4668132"/>
            <a:ext cx="7345362" cy="1532965"/>
          </a:xfrm>
        </p:spPr>
        <p:txBody>
          <a:bodyPr>
            <a:normAutofit/>
          </a:bodyPr>
          <a:lstStyle/>
          <a:p>
            <a:r>
              <a:rPr lang="en-US" dirty="0">
                <a:solidFill>
                  <a:srgbClr val="0000FF"/>
                </a:solidFill>
              </a:rPr>
              <a:t>Some example questions</a:t>
            </a:r>
          </a:p>
        </p:txBody>
      </p:sp>
      <p:pic>
        <p:nvPicPr>
          <p:cNvPr id="7" name="Picture 6" descr="Question.tiff"/>
          <p:cNvPicPr>
            <a:picLocks noChangeAspect="1"/>
          </p:cNvPicPr>
          <p:nvPr/>
        </p:nvPicPr>
        <p:blipFill>
          <a:blip r:embed="rId2"/>
          <a:stretch>
            <a:fillRect/>
          </a:stretch>
        </p:blipFill>
        <p:spPr>
          <a:xfrm>
            <a:off x="841748" y="183189"/>
            <a:ext cx="7699138" cy="5190432"/>
          </a:xfrm>
          <a:prstGeom prst="rect">
            <a:avLst/>
          </a:prstGeom>
        </p:spPr>
      </p:pic>
    </p:spTree>
    <p:extLst>
      <p:ext uri="{BB962C8B-B14F-4D97-AF65-F5344CB8AC3E}">
        <p14:creationId xmlns:p14="http://schemas.microsoft.com/office/powerpoint/2010/main" val="1063323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Number Placeholder 3"/>
          <p:cNvSpPr>
            <a:spLocks noGrp="1"/>
          </p:cNvSpPr>
          <p:nvPr>
            <p:ph type="sldNum" sz="quarter" idx="12"/>
          </p:nvPr>
        </p:nvSpPr>
        <p:spPr>
          <a:xfrm>
            <a:off x="3776187" y="6112193"/>
            <a:ext cx="2286000" cy="364332"/>
          </a:xfrm>
        </p:spPr>
        <p:txBody>
          <a:bodyPr tIns="41148" bIns="41148"/>
          <a:lstStyle/>
          <a:p>
            <a:pPr>
              <a:defRPr/>
            </a:pPr>
            <a:fld id="{32232391-E272-B343-AA86-0F18522A90AA}" type="slidenum">
              <a:rPr lang="en-US"/>
              <a:pPr>
                <a:defRPr/>
              </a:pPr>
              <a:t>17</a:t>
            </a:fld>
            <a:endParaRPr lang="en-US"/>
          </a:p>
        </p:txBody>
      </p:sp>
      <p:sp>
        <p:nvSpPr>
          <p:cNvPr id="88067" name="Rectangle 1"/>
          <p:cNvSpPr>
            <a:spLocks noGrp="1" noChangeArrowheads="1"/>
          </p:cNvSpPr>
          <p:nvPr>
            <p:ph type="title"/>
          </p:nvPr>
        </p:nvSpPr>
        <p:spPr>
          <a:xfrm>
            <a:off x="822960" y="695165"/>
            <a:ext cx="7543800" cy="986042"/>
          </a:xfrm>
        </p:spPr>
        <p:txBody>
          <a:bodyPr lIns="82296" tIns="41148" rIns="82296" bIns="41148">
            <a:normAutofit/>
          </a:bodyPr>
          <a:lstStyle/>
          <a:p>
            <a:pPr>
              <a:defRPr/>
            </a:pPr>
            <a:r>
              <a:rPr lang="en-US" sz="3600" dirty="0">
                <a:solidFill>
                  <a:schemeClr val="tx1"/>
                </a:solidFill>
                <a:ea typeface="+mj-ea"/>
                <a:cs typeface="+mj-cs"/>
              </a:rPr>
              <a:t>Example question: Physics</a:t>
            </a:r>
          </a:p>
        </p:txBody>
      </p:sp>
      <p:sp>
        <p:nvSpPr>
          <p:cNvPr id="137220" name="Rectangle 2"/>
          <p:cNvSpPr>
            <a:spLocks noGrp="1" noChangeArrowheads="1"/>
          </p:cNvSpPr>
          <p:nvPr>
            <p:ph type="body" idx="1"/>
          </p:nvPr>
        </p:nvSpPr>
        <p:spPr>
          <a:xfrm>
            <a:off x="114299" y="1851660"/>
            <a:ext cx="8901113" cy="4526280"/>
          </a:xfrm>
        </p:spPr>
        <p:txBody>
          <a:bodyPr lIns="82296" tIns="41148" rIns="82296" bIns="41148"/>
          <a:lstStyle/>
          <a:p>
            <a:pPr marL="228600" indent="0">
              <a:buNone/>
            </a:pPr>
            <a:r>
              <a:rPr lang="en-US" dirty="0">
                <a:ea typeface="ＭＳ Ｐゴシック" charset="-128"/>
                <a:cs typeface="ＭＳ Ｐゴシック" charset="-128"/>
              </a:rPr>
              <a:t>Which superpower would you rather have?  </a:t>
            </a:r>
          </a:p>
          <a:p>
            <a:pPr marL="228600" indent="0">
              <a:buNone/>
            </a:pPr>
            <a:r>
              <a:rPr lang="en-US" dirty="0">
                <a:ea typeface="ＭＳ Ｐゴシック" charset="-128"/>
                <a:cs typeface="ＭＳ Ｐゴシック" charset="-128"/>
              </a:rPr>
              <a:t>The ability to…</a:t>
            </a:r>
          </a:p>
          <a:p>
            <a:pPr marL="1151573" indent="-462915">
              <a:buClr>
                <a:schemeClr val="tx1"/>
              </a:buClr>
              <a:buSzPct val="99000"/>
              <a:buFont typeface="+mj-lt"/>
              <a:buAutoNum type="alphaUcPeriod"/>
            </a:pPr>
            <a:r>
              <a:rPr lang="en-US" sz="2900" dirty="0">
                <a:ea typeface="ＭＳ Ｐゴシック" charset="-128"/>
              </a:rPr>
              <a:t>Change the mass of things</a:t>
            </a:r>
          </a:p>
          <a:p>
            <a:pPr marL="1151573" indent="-462915">
              <a:buClr>
                <a:schemeClr val="tx1"/>
              </a:buClr>
              <a:buSzPct val="99000"/>
              <a:buFont typeface="+mj-lt"/>
              <a:buAutoNum type="alphaUcPeriod"/>
            </a:pPr>
            <a:r>
              <a:rPr lang="en-US" sz="2900" dirty="0">
                <a:ea typeface="ＭＳ Ｐゴシック" charset="-128"/>
              </a:rPr>
              <a:t>Change the charge of things</a:t>
            </a:r>
          </a:p>
          <a:p>
            <a:pPr marL="1151573" indent="-462915">
              <a:buClr>
                <a:schemeClr val="tx1"/>
              </a:buClr>
              <a:buSzPct val="99000"/>
              <a:buFont typeface="+mj-lt"/>
              <a:buAutoNum type="alphaUcPeriod"/>
            </a:pPr>
            <a:r>
              <a:rPr lang="en-US" sz="2900" dirty="0">
                <a:ea typeface="ＭＳ Ｐゴシック" charset="-128"/>
              </a:rPr>
              <a:t>Change the magnetization of things</a:t>
            </a:r>
          </a:p>
          <a:p>
            <a:pPr marL="1151573" indent="-462915">
              <a:buClr>
                <a:schemeClr val="tx1"/>
              </a:buClr>
              <a:buSzPct val="99000"/>
              <a:buFont typeface="+mj-lt"/>
              <a:buAutoNum type="alphaUcPeriod"/>
            </a:pPr>
            <a:r>
              <a:rPr lang="en-US" sz="2900" dirty="0">
                <a:ea typeface="ＭＳ Ｐゴシック" charset="-128"/>
              </a:rPr>
              <a:t>Change the boiling point of things</a:t>
            </a:r>
          </a:p>
        </p:txBody>
      </p:sp>
      <p:sp>
        <p:nvSpPr>
          <p:cNvPr id="10" name="TextBox 9"/>
          <p:cNvSpPr txBox="1"/>
          <p:nvPr/>
        </p:nvSpPr>
        <p:spPr>
          <a:xfrm>
            <a:off x="1395314" y="6429485"/>
            <a:ext cx="6374758" cy="283154"/>
          </a:xfrm>
          <a:prstGeom prst="rect">
            <a:avLst/>
          </a:prstGeom>
          <a:noFill/>
        </p:spPr>
        <p:txBody>
          <a:bodyPr wrap="square" lIns="82296" tIns="41148" rIns="82296" bIns="41148" rtlCol="0">
            <a:spAutoFit/>
          </a:bodyPr>
          <a:lstStyle/>
          <a:p>
            <a:r>
              <a:rPr lang="en-US" sz="1300" dirty="0">
                <a:solidFill>
                  <a:srgbClr val="FFFFFF"/>
                </a:solidFill>
              </a:rPr>
              <a:t>Question:  Ian Beatty, UNC Greensboro		</a:t>
            </a:r>
          </a:p>
        </p:txBody>
      </p:sp>
    </p:spTree>
    <p:extLst>
      <p:ext uri="{BB962C8B-B14F-4D97-AF65-F5344CB8AC3E}">
        <p14:creationId xmlns:p14="http://schemas.microsoft.com/office/powerpoint/2010/main" val="62965943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3"/>
          <p:cNvSpPr>
            <a:spLocks noGrp="1"/>
          </p:cNvSpPr>
          <p:nvPr>
            <p:ph type="sldNum" sz="quarter" idx="12"/>
          </p:nvPr>
        </p:nvSpPr>
        <p:spPr>
          <a:xfrm>
            <a:off x="4914900" y="5760720"/>
            <a:ext cx="4229100" cy="617220"/>
          </a:xfrm>
        </p:spPr>
        <p:txBody>
          <a:bodyPr tIns="41148" bIns="41148">
            <a:normAutofit/>
          </a:bodyPr>
          <a:lstStyle/>
          <a:p>
            <a:pPr>
              <a:defRPr/>
            </a:pPr>
            <a:r>
              <a:rPr lang="en-US" dirty="0"/>
              <a:t>The Technology Enhanced Learning and Research center at Ohio State</a:t>
            </a:r>
          </a:p>
        </p:txBody>
      </p:sp>
      <p:sp>
        <p:nvSpPr>
          <p:cNvPr id="130051" name="Rectangle 2"/>
          <p:cNvSpPr>
            <a:spLocks noGrp="1" noChangeArrowheads="1"/>
          </p:cNvSpPr>
          <p:nvPr>
            <p:ph type="title"/>
          </p:nvPr>
        </p:nvSpPr>
        <p:spPr>
          <a:xfrm>
            <a:off x="758756" y="928991"/>
            <a:ext cx="7256834" cy="758667"/>
          </a:xfrm>
        </p:spPr>
        <p:txBody>
          <a:bodyPr lIns="82296" tIns="41148" rIns="82296" bIns="41148">
            <a:normAutofit/>
          </a:bodyPr>
          <a:lstStyle/>
          <a:p>
            <a:pPr>
              <a:defRPr/>
            </a:pPr>
            <a:r>
              <a:rPr lang="en-US" sz="3600" dirty="0">
                <a:ea typeface="+mj-ea"/>
                <a:cs typeface="+mj-cs"/>
              </a:rPr>
              <a:t>Example question:  Literature</a:t>
            </a:r>
          </a:p>
        </p:txBody>
      </p:sp>
      <p:sp>
        <p:nvSpPr>
          <p:cNvPr id="215044" name="Rectangle 3"/>
          <p:cNvSpPr>
            <a:spLocks noGrp="1" noChangeArrowheads="1"/>
          </p:cNvSpPr>
          <p:nvPr>
            <p:ph type="body" idx="1"/>
          </p:nvPr>
        </p:nvSpPr>
        <p:spPr>
          <a:xfrm>
            <a:off x="251460" y="1988820"/>
            <a:ext cx="8503920" cy="3909060"/>
          </a:xfrm>
        </p:spPr>
        <p:txBody>
          <a:bodyPr lIns="82296" tIns="41148" rIns="82296" bIns="41148">
            <a:noAutofit/>
          </a:bodyPr>
          <a:lstStyle/>
          <a:p>
            <a:pPr marL="274317" indent="-274317">
              <a:buNone/>
              <a:defRPr/>
            </a:pPr>
            <a:r>
              <a:rPr lang="en-US" sz="2800" dirty="0"/>
              <a:t>If Homer wrote the </a:t>
            </a:r>
            <a:r>
              <a:rPr lang="en-US" sz="2800" i="1" dirty="0"/>
              <a:t>Iliad</a:t>
            </a:r>
            <a:r>
              <a:rPr lang="en-US" sz="2800" dirty="0"/>
              <a:t> today, Stanley Fish and Harold Bloom would argue, respectively, whether the work should be categorized as:</a:t>
            </a:r>
          </a:p>
          <a:p>
            <a:pPr marL="416624" indent="-416624">
              <a:buClr>
                <a:schemeClr val="tx1"/>
              </a:buClr>
              <a:buFont typeface="Wingdings 2"/>
              <a:buAutoNum type="alphaUcPeriod"/>
              <a:defRPr/>
            </a:pPr>
            <a:r>
              <a:rPr lang="en-US" sz="2800" dirty="0"/>
              <a:t>Existential vs. Romantic</a:t>
            </a:r>
          </a:p>
          <a:p>
            <a:pPr marL="416624" indent="-416624">
              <a:buClr>
                <a:schemeClr val="tx1"/>
              </a:buClr>
              <a:buFont typeface="Wingdings 2"/>
              <a:buAutoNum type="alphaUcPeriod"/>
              <a:defRPr/>
            </a:pPr>
            <a:r>
              <a:rPr lang="en-US" sz="2800" dirty="0"/>
              <a:t>Postmodern </a:t>
            </a:r>
            <a:r>
              <a:rPr lang="en-US" sz="2800" dirty="0" err="1"/>
              <a:t>vs</a:t>
            </a:r>
            <a:r>
              <a:rPr lang="en-US" sz="2800" dirty="0"/>
              <a:t> Classical</a:t>
            </a:r>
          </a:p>
          <a:p>
            <a:pPr marL="416624" indent="-416624">
              <a:buClr>
                <a:schemeClr val="tx1"/>
              </a:buClr>
              <a:buFont typeface="Wingdings 2"/>
              <a:buAutoNum type="alphaUcPeriod"/>
              <a:defRPr/>
            </a:pPr>
            <a:r>
              <a:rPr lang="en-US" sz="2800" dirty="0"/>
              <a:t>Modern </a:t>
            </a:r>
            <a:r>
              <a:rPr lang="en-US" sz="2800" dirty="0" err="1"/>
              <a:t>vs</a:t>
            </a:r>
            <a:r>
              <a:rPr lang="en-US" sz="2800" dirty="0"/>
              <a:t> Romantic</a:t>
            </a:r>
          </a:p>
          <a:p>
            <a:pPr marL="416624" indent="-416624">
              <a:buClr>
                <a:schemeClr val="tx1"/>
              </a:buClr>
              <a:buFont typeface="Wingdings 2"/>
              <a:buAutoNum type="alphaUcPeriod"/>
              <a:defRPr/>
            </a:pPr>
            <a:r>
              <a:rPr lang="en-US" sz="2800" dirty="0"/>
              <a:t>Postcolonial </a:t>
            </a:r>
            <a:r>
              <a:rPr lang="en-US" sz="2800" dirty="0" err="1"/>
              <a:t>vs</a:t>
            </a:r>
            <a:r>
              <a:rPr lang="en-US" sz="2800" dirty="0"/>
              <a:t> Modern</a:t>
            </a:r>
          </a:p>
          <a:p>
            <a:pPr marL="416624" indent="-416624">
              <a:buClr>
                <a:schemeClr val="tx1"/>
              </a:buClr>
              <a:buFont typeface="Wingdings 2"/>
              <a:buAutoNum type="alphaUcPeriod"/>
              <a:defRPr/>
            </a:pPr>
            <a:r>
              <a:rPr lang="en-US" sz="2800" dirty="0"/>
              <a:t>Preliterate </a:t>
            </a:r>
            <a:r>
              <a:rPr lang="en-US" sz="2800" dirty="0" err="1"/>
              <a:t>vs</a:t>
            </a:r>
            <a:r>
              <a:rPr lang="en-US" sz="2800" dirty="0"/>
              <a:t> </a:t>
            </a:r>
            <a:r>
              <a:rPr lang="en-US" sz="2800" dirty="0" err="1"/>
              <a:t>Postliterate</a:t>
            </a:r>
            <a:endParaRPr lang="en-US" sz="2800" dirty="0"/>
          </a:p>
        </p:txBody>
      </p:sp>
      <p:sp>
        <p:nvSpPr>
          <p:cNvPr id="169989" name="TextBox 8"/>
          <p:cNvSpPr txBox="1">
            <a:spLocks noChangeArrowheads="1"/>
          </p:cNvSpPr>
          <p:nvPr/>
        </p:nvSpPr>
        <p:spPr bwMode="auto">
          <a:xfrm>
            <a:off x="225743" y="6469383"/>
            <a:ext cx="1466172" cy="298543"/>
          </a:xfrm>
          <a:prstGeom prst="rect">
            <a:avLst/>
          </a:prstGeom>
          <a:noFill/>
          <a:ln w="9525">
            <a:noFill/>
            <a:miter lim="800000"/>
            <a:headEnd/>
            <a:tailEnd/>
          </a:ln>
        </p:spPr>
        <p:txBody>
          <a:bodyPr wrap="none" lIns="82296" tIns="41148" rIns="82296" bIns="41148">
            <a:prstTxWarp prst="textNoShape">
              <a:avLst/>
            </a:prstTxWarp>
            <a:spAutoFit/>
          </a:bodyPr>
          <a:lstStyle/>
          <a:p>
            <a:r>
              <a:rPr lang="en-US" sz="1400" dirty="0">
                <a:solidFill>
                  <a:srgbClr val="FF0000"/>
                </a:solidFill>
              </a:rPr>
              <a:t>Origin unknown</a:t>
            </a:r>
          </a:p>
        </p:txBody>
      </p:sp>
    </p:spTree>
    <p:extLst>
      <p:ext uri="{BB962C8B-B14F-4D97-AF65-F5344CB8AC3E}">
        <p14:creationId xmlns:p14="http://schemas.microsoft.com/office/powerpoint/2010/main" val="181418449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0051" name="Rectangle 2"/>
          <p:cNvSpPr>
            <a:spLocks noGrp="1" noChangeArrowheads="1"/>
          </p:cNvSpPr>
          <p:nvPr>
            <p:ph type="title"/>
          </p:nvPr>
        </p:nvSpPr>
        <p:spPr>
          <a:xfrm>
            <a:off x="434715" y="460306"/>
            <a:ext cx="8356600" cy="758667"/>
          </a:xfrm>
          <a:solidFill>
            <a:schemeClr val="bg1"/>
          </a:solidFill>
        </p:spPr>
        <p:txBody>
          <a:bodyPr lIns="82296" tIns="41148" rIns="82296" bIns="41148">
            <a:normAutofit/>
          </a:bodyPr>
          <a:lstStyle/>
          <a:p>
            <a:pPr>
              <a:defRPr/>
            </a:pPr>
            <a:r>
              <a:rPr lang="en-US" sz="3600" dirty="0">
                <a:ea typeface="+mj-ea"/>
                <a:cs typeface="+mj-cs"/>
              </a:rPr>
              <a:t>Example question:  Stats</a:t>
            </a:r>
          </a:p>
        </p:txBody>
      </p:sp>
      <p:sp>
        <p:nvSpPr>
          <p:cNvPr id="7" name="Content Placeholder 2"/>
          <p:cNvSpPr txBox="1">
            <a:spLocks/>
          </p:cNvSpPr>
          <p:nvPr/>
        </p:nvSpPr>
        <p:spPr>
          <a:xfrm>
            <a:off x="434715" y="1657250"/>
            <a:ext cx="8229600" cy="5249863"/>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endParaRPr lang="en-US" sz="2500" dirty="0"/>
          </a:p>
          <a:p>
            <a:pPr marL="0" indent="0">
              <a:buFont typeface="Calibri" panose="020F0502020204030204" pitchFamily="34" charset="0"/>
              <a:buNone/>
            </a:pPr>
            <a:r>
              <a:rPr lang="en-US" sz="2800" dirty="0">
                <a:solidFill>
                  <a:srgbClr val="0000FF"/>
                </a:solidFill>
              </a:rPr>
              <a:t>This is an example of:</a:t>
            </a:r>
          </a:p>
          <a:p>
            <a:pPr marL="0" indent="0">
              <a:buFont typeface="Calibri" panose="020F0502020204030204" pitchFamily="34" charset="0"/>
              <a:buNone/>
            </a:pPr>
            <a:endParaRPr lang="en-US" sz="2500" dirty="0"/>
          </a:p>
          <a:p>
            <a:pPr marL="514350" indent="-514350">
              <a:buClr>
                <a:schemeClr val="tx1"/>
              </a:buClr>
              <a:buFont typeface="Calibri" panose="020F0502020204030204" pitchFamily="34" charset="0"/>
              <a:buAutoNum type="alphaUcPeriod"/>
            </a:pPr>
            <a:r>
              <a:rPr lang="en-US" sz="2500" dirty="0" err="1"/>
              <a:t>Heteroskedasticity</a:t>
            </a:r>
            <a:endParaRPr lang="en-US" sz="2500" dirty="0"/>
          </a:p>
          <a:p>
            <a:pPr marL="514350" indent="-514350">
              <a:buClr>
                <a:schemeClr val="tx1"/>
              </a:buClr>
              <a:buFont typeface="Calibri" panose="020F0502020204030204" pitchFamily="34" charset="0"/>
              <a:buAutoNum type="alphaUcPeriod"/>
            </a:pPr>
            <a:r>
              <a:rPr lang="en-US" sz="2500" dirty="0"/>
              <a:t>A positive correlation</a:t>
            </a:r>
          </a:p>
          <a:p>
            <a:pPr marL="514350" indent="-514350">
              <a:buClr>
                <a:schemeClr val="tx1"/>
              </a:buClr>
              <a:buFont typeface="Calibri" panose="020F0502020204030204" pitchFamily="34" charset="0"/>
              <a:buAutoNum type="alphaUcPeriod"/>
            </a:pPr>
            <a:r>
              <a:rPr lang="en-US" sz="2500" dirty="0"/>
              <a:t>A negative correlation</a:t>
            </a:r>
          </a:p>
          <a:p>
            <a:pPr marL="514350" indent="-514350">
              <a:buClr>
                <a:schemeClr val="tx1"/>
              </a:buClr>
              <a:buFont typeface="Calibri" panose="020F0502020204030204" pitchFamily="34" charset="0"/>
              <a:buAutoNum type="alphaUcPeriod"/>
            </a:pPr>
            <a:r>
              <a:rPr lang="en-US" sz="2500" dirty="0"/>
              <a:t>Multicollinearity</a:t>
            </a:r>
          </a:p>
          <a:p>
            <a:pPr marL="514350" indent="-514350">
              <a:buClr>
                <a:schemeClr val="tx1"/>
              </a:buClr>
              <a:buFont typeface="Calibri" panose="020F0502020204030204" pitchFamily="34" charset="0"/>
              <a:buAutoNum type="alphaUcPeriod"/>
            </a:pPr>
            <a:r>
              <a:rPr lang="en-US" sz="2500" dirty="0"/>
              <a:t>An inverse relationship</a:t>
            </a:r>
          </a:p>
          <a:p>
            <a:pPr marL="514350" indent="-514350">
              <a:buFont typeface="Calibri" panose="020F0502020204030204" pitchFamily="34" charset="0"/>
              <a:buAutoNum type="alphaUcPeriod"/>
            </a:pPr>
            <a:endParaRPr lang="en-US" sz="2500" dirty="0"/>
          </a:p>
          <a:p>
            <a:pPr marL="0" indent="0">
              <a:buFont typeface="Calibri" panose="020F0502020204030204" pitchFamily="34" charset="0"/>
              <a:buNone/>
            </a:pPr>
            <a:r>
              <a:rPr lang="en-US" sz="2500" dirty="0">
                <a:solidFill>
                  <a:schemeClr val="bg1"/>
                </a:solidFill>
              </a:rPr>
              <a:t>Stefanie </a:t>
            </a:r>
            <a:r>
              <a:rPr lang="en-US" sz="2500" dirty="0" err="1">
                <a:solidFill>
                  <a:schemeClr val="bg1"/>
                </a:solidFill>
              </a:rPr>
              <a:t>Mollborn</a:t>
            </a:r>
            <a:endParaRPr lang="en-US" sz="2500" dirty="0">
              <a:solidFill>
                <a:schemeClr val="bg1"/>
              </a:solidFill>
            </a:endParaRPr>
          </a:p>
          <a:p>
            <a:pPr marL="514350" indent="-514350">
              <a:buFont typeface="Calibri" panose="020F0502020204030204" pitchFamily="34" charset="0"/>
              <a:buAutoNum type="alphaUcPeriod"/>
            </a:pPr>
            <a:endParaRPr lang="en-US" sz="2500" dirty="0"/>
          </a:p>
          <a:p>
            <a:pPr marL="0" indent="0">
              <a:buFont typeface="Calibri" panose="020F0502020204030204" pitchFamily="34" charset="0"/>
              <a:buNone/>
            </a:pPr>
            <a:endParaRPr lang="en-US" sz="2500" dirty="0"/>
          </a:p>
        </p:txBody>
      </p:sp>
      <p:pic>
        <p:nvPicPr>
          <p:cNvPr id="8" name="Picture 7"/>
          <p:cNvPicPr>
            <a:picLocks noChangeAspect="1"/>
          </p:cNvPicPr>
          <p:nvPr/>
        </p:nvPicPr>
        <p:blipFill>
          <a:blip r:embed="rId3"/>
          <a:stretch>
            <a:fillRect/>
          </a:stretch>
        </p:blipFill>
        <p:spPr>
          <a:xfrm>
            <a:off x="4368800" y="1617954"/>
            <a:ext cx="4637499" cy="4637499"/>
          </a:xfrm>
          <a:prstGeom prst="rect">
            <a:avLst/>
          </a:prstGeom>
        </p:spPr>
      </p:pic>
      <p:sp>
        <p:nvSpPr>
          <p:cNvPr id="9" name="Rectangle 8"/>
          <p:cNvSpPr/>
          <p:nvPr/>
        </p:nvSpPr>
        <p:spPr>
          <a:xfrm>
            <a:off x="8600" y="1258269"/>
            <a:ext cx="4360199" cy="989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020564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372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33400"/>
            <a:ext cx="9144000" cy="6400800"/>
          </a:xfrm>
          <a:prstGeom prst="rect">
            <a:avLst/>
          </a:prstGeom>
          <a:solidFill>
            <a:schemeClr val="bg1"/>
          </a:solidFill>
          <a:ln>
            <a:noFill/>
          </a:ln>
        </p:spPr>
      </p:pic>
      <p:sp>
        <p:nvSpPr>
          <p:cNvPr id="73730" name="TextBox 4"/>
          <p:cNvSpPr txBox="1">
            <a:spLocks noChangeArrowheads="1"/>
          </p:cNvSpPr>
          <p:nvPr/>
        </p:nvSpPr>
        <p:spPr bwMode="auto">
          <a:xfrm>
            <a:off x="685800" y="7938"/>
            <a:ext cx="82438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r>
              <a:rPr lang="en-US" altLang="x-none" sz="2400" b="1"/>
              <a:t>Lecture</a:t>
            </a:r>
            <a:r>
              <a:rPr lang="en-US" altLang="x-none" sz="2400"/>
              <a:t>:                                                 </a:t>
            </a:r>
            <a:r>
              <a:rPr lang="en-US" altLang="x-none" sz="1800" i="1"/>
              <a:t>https://en.wikipedia.org/wiki/Insect</a:t>
            </a:r>
          </a:p>
        </p:txBody>
      </p:sp>
      <p:sp>
        <p:nvSpPr>
          <p:cNvPr id="73731" name="TextBox 1"/>
          <p:cNvSpPr txBox="1">
            <a:spLocks noChangeArrowheads="1"/>
          </p:cNvSpPr>
          <p:nvPr/>
        </p:nvSpPr>
        <p:spPr bwMode="auto">
          <a:xfrm>
            <a:off x="685800" y="1092200"/>
            <a:ext cx="8334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r>
              <a:rPr lang="en-US" altLang="x-none" sz="2400">
                <a:solidFill>
                  <a:srgbClr val="7030A0"/>
                </a:solidFill>
              </a:rPr>
              <a:t>Head</a:t>
            </a:r>
          </a:p>
        </p:txBody>
      </p:sp>
      <p:sp>
        <p:nvSpPr>
          <p:cNvPr id="73732" name="TextBox 5"/>
          <p:cNvSpPr txBox="1">
            <a:spLocks noChangeArrowheads="1"/>
          </p:cNvSpPr>
          <p:nvPr/>
        </p:nvSpPr>
        <p:spPr bwMode="auto">
          <a:xfrm>
            <a:off x="2236788" y="1087438"/>
            <a:ext cx="1073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r>
              <a:rPr lang="en-US" altLang="x-none" sz="2400">
                <a:solidFill>
                  <a:srgbClr val="7030A0"/>
                </a:solidFill>
              </a:rPr>
              <a:t>Thorax</a:t>
            </a:r>
          </a:p>
        </p:txBody>
      </p:sp>
      <p:sp>
        <p:nvSpPr>
          <p:cNvPr id="73733" name="TextBox 6"/>
          <p:cNvSpPr txBox="1">
            <a:spLocks noChangeArrowheads="1"/>
          </p:cNvSpPr>
          <p:nvPr/>
        </p:nvSpPr>
        <p:spPr bwMode="auto">
          <a:xfrm>
            <a:off x="7315200" y="1322388"/>
            <a:ext cx="13985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r>
              <a:rPr lang="en-US" altLang="x-none" sz="2400">
                <a:solidFill>
                  <a:srgbClr val="7030A0"/>
                </a:solidFill>
              </a:rPr>
              <a:t>Abdomen</a:t>
            </a:r>
          </a:p>
        </p:txBody>
      </p:sp>
    </p:spTree>
    <p:extLst>
      <p:ext uri="{BB962C8B-B14F-4D97-AF65-F5344CB8AC3E}">
        <p14:creationId xmlns:p14="http://schemas.microsoft.com/office/powerpoint/2010/main" val="16094129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5777" name="Picture 1" descr="Screen Shot 2016-02-26 at 9.02.13 AM.png"/>
          <p:cNvPicPr>
            <a:picLocks noChangeAspect="1"/>
          </p:cNvPicPr>
          <p:nvPr/>
        </p:nvPicPr>
        <p:blipFill>
          <a:blip r:embed="rId3">
            <a:extLst>
              <a:ext uri="{28A0092B-C50C-407E-A947-70E740481C1C}">
                <a14:useLocalDpi xmlns:a14="http://schemas.microsoft.com/office/drawing/2010/main" val="0"/>
              </a:ext>
            </a:extLst>
          </a:blip>
          <a:srcRect l="42558"/>
          <a:stretch>
            <a:fillRect/>
          </a:stretch>
        </p:blipFill>
        <p:spPr bwMode="auto">
          <a:xfrm>
            <a:off x="1595438" y="560388"/>
            <a:ext cx="7548562" cy="634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8" name="TextBox 2"/>
          <p:cNvSpPr txBox="1">
            <a:spLocks noChangeArrowheads="1"/>
          </p:cNvSpPr>
          <p:nvPr/>
        </p:nvSpPr>
        <p:spPr bwMode="auto">
          <a:xfrm>
            <a:off x="144463" y="20638"/>
            <a:ext cx="9275762" cy="529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r>
              <a:rPr lang="en-US" altLang="x-none" sz="2600"/>
              <a:t>How many of the illustrations have the basic distinguishing characteristics of insects, but would NOT be classified as insects because those characteristics are not in the right place? </a:t>
            </a:r>
          </a:p>
          <a:p>
            <a:pPr>
              <a:spcBef>
                <a:spcPct val="0"/>
              </a:spcBef>
              <a:buFontTx/>
              <a:buNone/>
            </a:pPr>
            <a:endParaRPr lang="en-US" altLang="x-none" sz="2600" dirty="0"/>
          </a:p>
          <a:p>
            <a:pPr>
              <a:spcBef>
                <a:spcPct val="0"/>
              </a:spcBef>
              <a:buFontTx/>
              <a:buNone/>
            </a:pPr>
            <a:endParaRPr lang="en-US" altLang="x-none" sz="2600" dirty="0"/>
          </a:p>
          <a:p>
            <a:pPr>
              <a:spcBef>
                <a:spcPct val="0"/>
              </a:spcBef>
              <a:buFontTx/>
              <a:buNone/>
            </a:pPr>
            <a:endParaRPr lang="en-US" altLang="x-none" sz="2600" dirty="0"/>
          </a:p>
          <a:p>
            <a:pPr>
              <a:spcBef>
                <a:spcPct val="0"/>
              </a:spcBef>
              <a:buFontTx/>
              <a:buNone/>
            </a:pPr>
            <a:endParaRPr lang="en-US" altLang="x-none" sz="2600" dirty="0"/>
          </a:p>
          <a:p>
            <a:pPr>
              <a:spcBef>
                <a:spcPct val="0"/>
              </a:spcBef>
              <a:buFontTx/>
              <a:buNone/>
            </a:pPr>
            <a:endParaRPr lang="en-US" altLang="x-none" sz="2600" dirty="0"/>
          </a:p>
          <a:p>
            <a:pPr>
              <a:spcBef>
                <a:spcPct val="0"/>
              </a:spcBef>
              <a:buFontTx/>
              <a:buNone/>
            </a:pPr>
            <a:r>
              <a:rPr lang="en-US" altLang="x-none" sz="2600" dirty="0"/>
              <a:t>A) 1 </a:t>
            </a:r>
          </a:p>
          <a:p>
            <a:pPr>
              <a:spcBef>
                <a:spcPct val="0"/>
              </a:spcBef>
              <a:buFontTx/>
              <a:buNone/>
            </a:pPr>
            <a:r>
              <a:rPr lang="en-US" altLang="x-none" sz="2600" dirty="0"/>
              <a:t>B) 2</a:t>
            </a:r>
          </a:p>
          <a:p>
            <a:pPr>
              <a:spcBef>
                <a:spcPct val="0"/>
              </a:spcBef>
              <a:buFontTx/>
              <a:buNone/>
            </a:pPr>
            <a:r>
              <a:rPr lang="en-US" altLang="x-none" sz="2600" dirty="0"/>
              <a:t>C) 3</a:t>
            </a:r>
          </a:p>
          <a:p>
            <a:pPr>
              <a:spcBef>
                <a:spcPct val="0"/>
              </a:spcBef>
              <a:buFontTx/>
              <a:buNone/>
            </a:pPr>
            <a:r>
              <a:rPr lang="en-US" altLang="x-none" sz="2600" dirty="0"/>
              <a:t>D) 4</a:t>
            </a:r>
          </a:p>
          <a:p>
            <a:pPr>
              <a:spcBef>
                <a:spcPct val="0"/>
              </a:spcBef>
              <a:buFontTx/>
              <a:buNone/>
            </a:pPr>
            <a:r>
              <a:rPr lang="en-US" altLang="x-none" sz="2600" dirty="0"/>
              <a:t>E) More than 4! </a:t>
            </a:r>
          </a:p>
        </p:txBody>
      </p:sp>
      <p:sp>
        <p:nvSpPr>
          <p:cNvPr id="2" name="Rectangle 1"/>
          <p:cNvSpPr/>
          <p:nvPr/>
        </p:nvSpPr>
        <p:spPr>
          <a:xfrm>
            <a:off x="0" y="5918200"/>
            <a:ext cx="1595438" cy="989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1131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0050" name="Slide Number Placeholder 3"/>
          <p:cNvSpPr>
            <a:spLocks noGrp="1"/>
          </p:cNvSpPr>
          <p:nvPr>
            <p:ph type="sldNum" sz="quarter" idx="12"/>
          </p:nvPr>
        </p:nvSpPr>
        <p:spPr>
          <a:xfrm>
            <a:off x="6492240" y="6103620"/>
            <a:ext cx="2286000" cy="364332"/>
          </a:xfrm>
        </p:spPr>
        <p:txBody>
          <a:bodyPr tIns="41148" bIns="41148"/>
          <a:lstStyle/>
          <a:p>
            <a:pPr>
              <a:defRPr/>
            </a:pPr>
            <a:fld id="{9E79FD1D-EBBE-B74A-9AB5-5B69906F2A77}" type="slidenum">
              <a:rPr lang="en-US" smtClean="0"/>
              <a:pPr>
                <a:defRPr/>
              </a:pPr>
              <a:t>22</a:t>
            </a:fld>
            <a:endParaRPr lang="en-US" dirty="0"/>
          </a:p>
        </p:txBody>
      </p:sp>
      <p:sp>
        <p:nvSpPr>
          <p:cNvPr id="130051" name="Rectangle 2"/>
          <p:cNvSpPr>
            <a:spLocks noGrp="1" noChangeArrowheads="1"/>
          </p:cNvSpPr>
          <p:nvPr>
            <p:ph type="title"/>
          </p:nvPr>
        </p:nvSpPr>
        <p:spPr>
          <a:xfrm>
            <a:off x="837248" y="371902"/>
            <a:ext cx="7543800" cy="1450757"/>
          </a:xfrm>
          <a:solidFill>
            <a:schemeClr val="bg1"/>
          </a:solidFill>
        </p:spPr>
        <p:txBody>
          <a:bodyPr lIns="82296" tIns="41148" rIns="82296" bIns="41148">
            <a:normAutofit/>
          </a:bodyPr>
          <a:lstStyle/>
          <a:p>
            <a:pPr eaLnBrk="1" hangingPunct="1">
              <a:defRPr/>
            </a:pPr>
            <a:endParaRPr lang="en-US" dirty="0"/>
          </a:p>
        </p:txBody>
      </p:sp>
      <p:sp>
        <p:nvSpPr>
          <p:cNvPr id="215044" name="Rectangle 3"/>
          <p:cNvSpPr>
            <a:spLocks noGrp="1" noChangeArrowheads="1"/>
          </p:cNvSpPr>
          <p:nvPr>
            <p:ph type="body" idx="1"/>
          </p:nvPr>
        </p:nvSpPr>
        <p:spPr>
          <a:xfrm>
            <a:off x="251460" y="371902"/>
            <a:ext cx="8503920" cy="2948940"/>
          </a:xfrm>
        </p:spPr>
        <p:txBody>
          <a:bodyPr lIns="82296" tIns="41148" rIns="82296" bIns="41148">
            <a:normAutofit fontScale="92500" lnSpcReduction="20000"/>
          </a:bodyPr>
          <a:lstStyle/>
          <a:p>
            <a:pPr marL="411480" indent="-411480">
              <a:buNone/>
            </a:pPr>
            <a:r>
              <a:rPr lang="en-US" sz="2500" dirty="0"/>
              <a:t> </a:t>
            </a:r>
            <a:r>
              <a:rPr lang="en-US" sz="2600" dirty="0">
                <a:ea typeface="ＭＳ Ｐゴシック" charset="-128"/>
                <a:cs typeface="ＭＳ Ｐゴシック" charset="-128"/>
              </a:rPr>
              <a:t>Your sister in law calls to say that she’s having fraternal twins.  </a:t>
            </a:r>
            <a:br>
              <a:rPr lang="en-US" sz="2600" dirty="0">
                <a:ea typeface="ＭＳ Ｐゴシック" charset="-128"/>
                <a:cs typeface="ＭＳ Ｐゴシック" charset="-128"/>
              </a:rPr>
            </a:br>
            <a:r>
              <a:rPr lang="en-US" sz="2600" dirty="0">
                <a:ea typeface="ＭＳ Ｐゴシック" charset="-128"/>
                <a:cs typeface="ＭＳ Ｐゴシック" charset="-128"/>
              </a:rPr>
              <a:t>Which of the following is the most likely?  </a:t>
            </a:r>
          </a:p>
          <a:p>
            <a:pPr marL="411480" indent="-411480">
              <a:buClr>
                <a:schemeClr val="tx1"/>
              </a:buClr>
              <a:buNone/>
            </a:pPr>
            <a:endParaRPr lang="en-US" sz="2600" dirty="0">
              <a:solidFill>
                <a:srgbClr val="FF0000"/>
              </a:solidFill>
              <a:ea typeface="ＭＳ Ｐゴシック" charset="-128"/>
              <a:cs typeface="ＭＳ Ｐゴシック" charset="-128"/>
            </a:endParaRPr>
          </a:p>
          <a:p>
            <a:pPr marL="0" indent="-462915">
              <a:buClr>
                <a:schemeClr val="tx1"/>
              </a:buClr>
              <a:buSzPct val="99000"/>
              <a:buFont typeface="+mj-lt"/>
              <a:buAutoNum type="alphaUcPeriod"/>
            </a:pPr>
            <a:r>
              <a:rPr lang="en-US" sz="2600" dirty="0">
                <a:ea typeface="ＭＳ Ｐゴシック" charset="-128"/>
              </a:rPr>
              <a:t>Twin boys</a:t>
            </a:r>
          </a:p>
          <a:p>
            <a:pPr marL="0" indent="-462915">
              <a:buClr>
                <a:schemeClr val="tx1"/>
              </a:buClr>
              <a:buSzPct val="99000"/>
              <a:buFont typeface="+mj-lt"/>
              <a:buAutoNum type="alphaUcPeriod"/>
            </a:pPr>
            <a:r>
              <a:rPr lang="en-US" sz="2600" dirty="0">
                <a:ea typeface="ＭＳ Ｐゴシック" charset="-128"/>
              </a:rPr>
              <a:t>Twin girls</a:t>
            </a:r>
          </a:p>
          <a:p>
            <a:pPr marL="0" indent="-462915">
              <a:buClr>
                <a:schemeClr val="tx1"/>
              </a:buClr>
              <a:buSzPct val="99000"/>
              <a:buFont typeface="+mj-lt"/>
              <a:buAutoNum type="alphaUcPeriod"/>
            </a:pPr>
            <a:r>
              <a:rPr lang="en-US" sz="2600" dirty="0">
                <a:ea typeface="ＭＳ Ｐゴシック" charset="-128"/>
              </a:rPr>
              <a:t>One girl and one boy</a:t>
            </a:r>
          </a:p>
          <a:p>
            <a:pPr marL="0" indent="-462915">
              <a:buClr>
                <a:schemeClr val="tx1"/>
              </a:buClr>
              <a:buSzPct val="99000"/>
              <a:buFont typeface="+mj-lt"/>
              <a:buAutoNum type="alphaUcPeriod"/>
            </a:pPr>
            <a:r>
              <a:rPr lang="en-US" sz="2600" dirty="0">
                <a:ea typeface="ＭＳ Ｐゴシック" charset="-128"/>
              </a:rPr>
              <a:t>All are equally likely</a:t>
            </a:r>
          </a:p>
        </p:txBody>
      </p:sp>
      <p:sp>
        <p:nvSpPr>
          <p:cNvPr id="9" name="TextBox 8"/>
          <p:cNvSpPr txBox="1"/>
          <p:nvPr/>
        </p:nvSpPr>
        <p:spPr>
          <a:xfrm>
            <a:off x="301752" y="6467952"/>
            <a:ext cx="1493486" cy="252377"/>
          </a:xfrm>
          <a:prstGeom prst="rect">
            <a:avLst/>
          </a:prstGeom>
          <a:noFill/>
        </p:spPr>
        <p:txBody>
          <a:bodyPr wrap="none" lIns="82296" tIns="41148" rIns="82296" bIns="41148" rtlCol="0">
            <a:spAutoFit/>
          </a:bodyPr>
          <a:lstStyle/>
          <a:p>
            <a:r>
              <a:rPr lang="en-US" sz="1100" dirty="0"/>
              <a:t>Derek </a:t>
            </a:r>
            <a:r>
              <a:rPr lang="en-US" sz="1100" dirty="0" err="1"/>
              <a:t>Bruff</a:t>
            </a:r>
            <a:r>
              <a:rPr lang="en-US" sz="1100" dirty="0"/>
              <a:t>, Vanderbilt</a:t>
            </a:r>
          </a:p>
        </p:txBody>
      </p:sp>
      <p:pic>
        <p:nvPicPr>
          <p:cNvPr id="8" name="Picture 7" descr="Untitled22.jpg"/>
          <p:cNvPicPr>
            <a:picLocks noChangeAspect="1"/>
          </p:cNvPicPr>
          <p:nvPr/>
        </p:nvPicPr>
        <p:blipFill>
          <a:blip r:embed="rId3"/>
          <a:stretch>
            <a:fillRect/>
          </a:stretch>
        </p:blipFill>
        <p:spPr>
          <a:xfrm>
            <a:off x="4698105" y="2586038"/>
            <a:ext cx="4057275" cy="2961811"/>
          </a:xfrm>
          <a:prstGeom prst="rect">
            <a:avLst/>
          </a:prstGeom>
        </p:spPr>
      </p:pic>
    </p:spTree>
    <p:extLst>
      <p:ext uri="{BB962C8B-B14F-4D97-AF65-F5344CB8AC3E}">
        <p14:creationId xmlns:p14="http://schemas.microsoft.com/office/powerpoint/2010/main" val="185909516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60236" y="1118863"/>
            <a:ext cx="8183562" cy="2767338"/>
          </a:xfrm>
        </p:spPr>
        <p:txBody>
          <a:bodyPr>
            <a:normAutofit/>
          </a:bodyPr>
          <a:lstStyle/>
          <a:p>
            <a:pPr>
              <a:buFont typeface="Wingdings 2" charset="2"/>
              <a:buNone/>
              <a:defRPr/>
            </a:pPr>
            <a:r>
              <a:rPr lang="en-US" sz="3000" dirty="0"/>
              <a:t>One of you will be randomly selected to be a winner!  </a:t>
            </a:r>
            <a:r>
              <a:rPr lang="en-US" sz="3000" dirty="0">
                <a:solidFill>
                  <a:srgbClr val="0000FF"/>
                </a:solidFill>
              </a:rPr>
              <a:t>Pick one:</a:t>
            </a:r>
          </a:p>
          <a:p>
            <a:pPr marL="462915" indent="-462915">
              <a:buClr>
                <a:schemeClr val="tx1"/>
              </a:buClr>
              <a:buFont typeface="+mj-lt"/>
              <a:buAutoNum type="alphaUcPeriod"/>
              <a:defRPr/>
            </a:pPr>
            <a:r>
              <a:rPr lang="en-US" sz="3000" dirty="0"/>
              <a:t>You can receive $10 (cash) right now</a:t>
            </a:r>
          </a:p>
          <a:p>
            <a:pPr marL="462915" indent="-462915">
              <a:buClr>
                <a:schemeClr val="tx1"/>
              </a:buClr>
              <a:buFont typeface="+mj-lt"/>
              <a:buAutoNum type="alphaUcPeriod"/>
              <a:defRPr/>
            </a:pPr>
            <a:r>
              <a:rPr lang="en-US" sz="3000" dirty="0"/>
              <a:t>You can receive $11 (cash) during the next meeting of this class</a:t>
            </a:r>
          </a:p>
        </p:txBody>
      </p:sp>
      <p:pic>
        <p:nvPicPr>
          <p:cNvPr id="194566" name="Picture 5" descr="Hundred_dollar_bill_01.jpg"/>
          <p:cNvPicPr>
            <a:picLocks noChangeAspect="1"/>
          </p:cNvPicPr>
          <p:nvPr/>
        </p:nvPicPr>
        <p:blipFill>
          <a:blip r:embed="rId3"/>
          <a:srcRect/>
          <a:stretch>
            <a:fillRect/>
          </a:stretch>
        </p:blipFill>
        <p:spPr bwMode="auto">
          <a:xfrm>
            <a:off x="6899836" y="4811361"/>
            <a:ext cx="2283179" cy="1521730"/>
          </a:xfrm>
          <a:prstGeom prst="rect">
            <a:avLst/>
          </a:prstGeom>
          <a:noFill/>
          <a:ln w="9525">
            <a:noFill/>
            <a:miter lim="800000"/>
            <a:headEnd/>
            <a:tailEnd/>
          </a:ln>
        </p:spPr>
      </p:pic>
      <p:sp>
        <p:nvSpPr>
          <p:cNvPr id="194567" name="TextBox 6"/>
          <p:cNvSpPr txBox="1">
            <a:spLocks noChangeArrowheads="1"/>
          </p:cNvSpPr>
          <p:nvPr/>
        </p:nvSpPr>
        <p:spPr bwMode="auto">
          <a:xfrm>
            <a:off x="209436" y="5545690"/>
            <a:ext cx="4708004" cy="914096"/>
          </a:xfrm>
          <a:prstGeom prst="rect">
            <a:avLst/>
          </a:prstGeom>
          <a:noFill/>
          <a:ln w="9525">
            <a:noFill/>
            <a:miter lim="800000"/>
            <a:headEnd/>
            <a:tailEnd/>
          </a:ln>
        </p:spPr>
        <p:txBody>
          <a:bodyPr wrap="square" lIns="82296" tIns="41148" rIns="82296" bIns="41148">
            <a:prstTxWarp prst="textNoShape">
              <a:avLst/>
            </a:prstTxWarp>
            <a:spAutoFit/>
          </a:bodyPr>
          <a:lstStyle/>
          <a:p>
            <a:pPr algn="ctr"/>
            <a:r>
              <a:rPr lang="en-US" dirty="0"/>
              <a:t>This is a question recreating a classic psychology experiment about delayed rewards.</a:t>
            </a:r>
          </a:p>
          <a:p>
            <a:pPr algn="ctr"/>
            <a:endParaRPr lang="en-US" dirty="0"/>
          </a:p>
        </p:txBody>
      </p:sp>
      <p:sp>
        <p:nvSpPr>
          <p:cNvPr id="6" name="Rectangle 1"/>
          <p:cNvSpPr txBox="1">
            <a:spLocks noChangeArrowheads="1"/>
          </p:cNvSpPr>
          <p:nvPr/>
        </p:nvSpPr>
        <p:spPr>
          <a:xfrm>
            <a:off x="822960" y="212565"/>
            <a:ext cx="7543800" cy="986042"/>
          </a:xfrm>
          <a:prstGeom prst="rect">
            <a:avLst/>
          </a:prstGeom>
        </p:spPr>
        <p:txBody>
          <a:bodyPr lIns="82296" tIns="41148" rIns="82296" bIns="41148">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sz="3600" dirty="0">
                <a:solidFill>
                  <a:schemeClr val="tx1"/>
                </a:solidFill>
              </a:rPr>
              <a:t>Example question</a:t>
            </a:r>
            <a:r>
              <a:rPr lang="en-US" sz="3600">
                <a:solidFill>
                  <a:schemeClr val="tx1"/>
                </a:solidFill>
              </a:rPr>
              <a:t>: Psychology</a:t>
            </a:r>
            <a:endParaRPr lang="en-US" sz="3600" dirty="0">
              <a:solidFill>
                <a:schemeClr val="tx1"/>
              </a:solidFill>
            </a:endParaRPr>
          </a:p>
        </p:txBody>
      </p:sp>
    </p:spTree>
    <p:extLst>
      <p:ext uri="{BB962C8B-B14F-4D97-AF65-F5344CB8AC3E}">
        <p14:creationId xmlns:p14="http://schemas.microsoft.com/office/powerpoint/2010/main" val="53752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7" grpId="0"/>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013" y="694597"/>
            <a:ext cx="8836152" cy="758952"/>
          </a:xfrm>
        </p:spPr>
        <p:txBody>
          <a:bodyPr>
            <a:noAutofit/>
          </a:bodyPr>
          <a:lstStyle/>
          <a:p>
            <a:pPr lvl="0" algn="ctr">
              <a:lnSpc>
                <a:spcPct val="100000"/>
              </a:lnSpc>
              <a:defRPr/>
            </a:pPr>
            <a:r>
              <a:rPr lang="en-US" sz="3600" spc="0" dirty="0">
                <a:solidFill>
                  <a:schemeClr val="tx1"/>
                </a:solidFill>
              </a:rPr>
              <a:t>I think the toughest thing about using clickers and peer instruction in class is / will be:</a:t>
            </a:r>
          </a:p>
        </p:txBody>
      </p:sp>
      <p:sp>
        <p:nvSpPr>
          <p:cNvPr id="5" name="Content Placeholder 2"/>
          <p:cNvSpPr txBox="1">
            <a:spLocks/>
          </p:cNvSpPr>
          <p:nvPr/>
        </p:nvSpPr>
        <p:spPr>
          <a:xfrm>
            <a:off x="334245" y="2158197"/>
            <a:ext cx="8503920" cy="3595971"/>
          </a:xfrm>
          <a:prstGeom prst="rect">
            <a:avLst/>
          </a:prstGeom>
        </p:spPr>
        <p:txBody>
          <a:bodyPr vert="horz">
            <a:normAutofit/>
          </a:bodyPr>
          <a:lstStyle/>
          <a:p>
            <a:pPr marL="514350" marR="0" lvl="0" indent="-514350" algn="l" defTabSz="914400" rtl="0" eaLnBrk="1" fontAlgn="auto" latinLnBrk="0" hangingPunct="1">
              <a:lnSpc>
                <a:spcPct val="100000"/>
              </a:lnSpc>
              <a:spcBef>
                <a:spcPct val="20000"/>
              </a:spcBef>
              <a:spcAft>
                <a:spcPts val="0"/>
              </a:spcAft>
              <a:buClr>
                <a:schemeClr val="tx1"/>
              </a:buClr>
              <a:buSzPct val="85000"/>
              <a:buFont typeface="+mj-lt"/>
              <a:buAutoNum type="alphaUcPeriod"/>
              <a:tabLst/>
              <a:defRPr/>
            </a:pPr>
            <a:r>
              <a:rPr kumimoji="0" lang="en-US" sz="2800" b="0" i="0" u="none" strike="noStrike" kern="1200" cap="none" spc="0" normalizeH="0" baseline="0" noProof="0" dirty="0">
                <a:ln>
                  <a:noFill/>
                </a:ln>
                <a:solidFill>
                  <a:schemeClr val="tx1"/>
                </a:solidFill>
                <a:effectLst/>
                <a:uLnTx/>
                <a:uFillTx/>
              </a:rPr>
              <a:t>Writing good</a:t>
            </a:r>
            <a:r>
              <a:rPr kumimoji="0" lang="en-US" sz="2800" b="0" i="0" u="none" strike="noStrike" kern="1200" cap="none" spc="0" normalizeH="0" noProof="0" dirty="0">
                <a:ln>
                  <a:noFill/>
                </a:ln>
                <a:solidFill>
                  <a:schemeClr val="tx1"/>
                </a:solidFill>
                <a:effectLst/>
                <a:uLnTx/>
                <a:uFillTx/>
              </a:rPr>
              <a:t> questions</a:t>
            </a:r>
          </a:p>
          <a:p>
            <a:pPr marL="514350" marR="0" lvl="0" indent="-514350" algn="l" defTabSz="914400" rtl="0" eaLnBrk="1" fontAlgn="auto" latinLnBrk="0" hangingPunct="1">
              <a:lnSpc>
                <a:spcPct val="100000"/>
              </a:lnSpc>
              <a:spcBef>
                <a:spcPct val="20000"/>
              </a:spcBef>
              <a:spcAft>
                <a:spcPts val="0"/>
              </a:spcAft>
              <a:buClr>
                <a:schemeClr val="tx1"/>
              </a:buClr>
              <a:buSzPct val="85000"/>
              <a:buFont typeface="+mj-lt"/>
              <a:buAutoNum type="alphaUcPeriod"/>
              <a:tabLst/>
              <a:defRPr/>
            </a:pPr>
            <a:r>
              <a:rPr lang="en-US" sz="2800" baseline="0" dirty="0"/>
              <a:t>Getting</a:t>
            </a:r>
            <a:r>
              <a:rPr lang="en-US" sz="2800" dirty="0"/>
              <a:t> students to really think about the questions</a:t>
            </a:r>
          </a:p>
          <a:p>
            <a:pPr marL="514350" marR="0" lvl="0" indent="-514350" algn="l" defTabSz="914400" rtl="0" eaLnBrk="1" fontAlgn="auto" latinLnBrk="0" hangingPunct="1">
              <a:lnSpc>
                <a:spcPct val="100000"/>
              </a:lnSpc>
              <a:spcBef>
                <a:spcPct val="20000"/>
              </a:spcBef>
              <a:spcAft>
                <a:spcPts val="0"/>
              </a:spcAft>
              <a:buClr>
                <a:schemeClr val="tx1"/>
              </a:buClr>
              <a:buSzPct val="85000"/>
              <a:buFont typeface="+mj-lt"/>
              <a:buAutoNum type="alphaUcPeriod"/>
              <a:tabLst/>
              <a:defRPr/>
            </a:pPr>
            <a:r>
              <a:rPr lang="en-US" sz="2800" dirty="0"/>
              <a:t>Getting students to share their reasoning with the whole class</a:t>
            </a:r>
          </a:p>
          <a:p>
            <a:pPr marL="514350" marR="0" lvl="0" indent="-514350" algn="l" defTabSz="914400" rtl="0" eaLnBrk="1" fontAlgn="auto" latinLnBrk="0" hangingPunct="1">
              <a:lnSpc>
                <a:spcPct val="100000"/>
              </a:lnSpc>
              <a:spcBef>
                <a:spcPct val="20000"/>
              </a:spcBef>
              <a:spcAft>
                <a:spcPts val="0"/>
              </a:spcAft>
              <a:buClr>
                <a:schemeClr val="tx1"/>
              </a:buClr>
              <a:buSzPct val="85000"/>
              <a:buFont typeface="+mj-lt"/>
              <a:buAutoNum type="alphaUcPeriod"/>
              <a:tabLst/>
              <a:defRPr/>
            </a:pPr>
            <a:r>
              <a:rPr lang="en-US" sz="2800" dirty="0"/>
              <a:t>The same students always respond in whole class discussion</a:t>
            </a:r>
          </a:p>
          <a:p>
            <a:pPr marL="514350" marR="0" lvl="0" indent="-514350" algn="l" defTabSz="914400" rtl="0" eaLnBrk="1" fontAlgn="auto" latinLnBrk="0" hangingPunct="1">
              <a:lnSpc>
                <a:spcPct val="100000"/>
              </a:lnSpc>
              <a:spcBef>
                <a:spcPct val="20000"/>
              </a:spcBef>
              <a:spcAft>
                <a:spcPts val="0"/>
              </a:spcAft>
              <a:buClr>
                <a:schemeClr val="tx1"/>
              </a:buClr>
              <a:buSzPct val="85000"/>
              <a:buFont typeface="+mj-lt"/>
              <a:buAutoNum type="alphaUcPeriod"/>
              <a:tabLst/>
              <a:defRPr/>
            </a:pPr>
            <a:r>
              <a:rPr lang="en-US" sz="2800" dirty="0"/>
              <a:t>It takes too long / I have a lot of content to cover</a:t>
            </a:r>
          </a:p>
          <a:p>
            <a:pPr marL="514350" marR="0" lvl="0" indent="-514350" algn="l" defTabSz="914400" rtl="0" eaLnBrk="1" fontAlgn="auto" latinLnBrk="0" hangingPunct="1">
              <a:lnSpc>
                <a:spcPct val="100000"/>
              </a:lnSpc>
              <a:spcBef>
                <a:spcPct val="20000"/>
              </a:spcBef>
              <a:spcAft>
                <a:spcPts val="0"/>
              </a:spcAft>
              <a:buClr>
                <a:schemeClr val="accent1"/>
              </a:buClr>
              <a:buSzPct val="85000"/>
              <a:buFont typeface="+mj-lt"/>
              <a:buAutoNum type="alphaUcPeriod"/>
              <a:tabLst/>
              <a:defRPr/>
            </a:pPr>
            <a:endParaRPr kumimoji="0" lang="en-US" sz="2700" b="0" i="0" u="none" strike="noStrike" kern="1200" cap="none" spc="0" normalizeH="0" baseline="0" noProof="0" dirty="0">
              <a:ln>
                <a:noFill/>
              </a:ln>
              <a:solidFill>
                <a:schemeClr val="tx1"/>
              </a:solidFill>
              <a:effectLst/>
              <a:uLnTx/>
              <a:uFillTx/>
              <a:latin typeface="+mn-lt"/>
              <a:ea typeface="+mn-ea"/>
              <a:cs typeface="+mn-cs"/>
            </a:endParaRPr>
          </a:p>
          <a:p>
            <a:pPr marL="514350" marR="0" lvl="0" indent="-514350" algn="l" defTabSz="914400" rtl="0" eaLnBrk="1" fontAlgn="auto" latinLnBrk="0" hangingPunct="1">
              <a:lnSpc>
                <a:spcPct val="100000"/>
              </a:lnSpc>
              <a:spcBef>
                <a:spcPct val="20000"/>
              </a:spcBef>
              <a:spcAft>
                <a:spcPts val="0"/>
              </a:spcAft>
              <a:buClr>
                <a:schemeClr val="accent1"/>
              </a:buClr>
              <a:buSzPct val="85000"/>
              <a:buFont typeface="+mj-lt"/>
              <a:buAutoNum type="alphaUcPeriod"/>
              <a:tabLst/>
              <a:defRPr/>
            </a:pPr>
            <a:endParaRPr kumimoji="0" lang="en-US"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itle 1"/>
          <p:cNvSpPr txBox="1">
            <a:spLocks/>
          </p:cNvSpPr>
          <p:nvPr/>
        </p:nvSpPr>
        <p:spPr>
          <a:xfrm>
            <a:off x="678166" y="1630710"/>
            <a:ext cx="7483846" cy="758952"/>
          </a:xfrm>
          <a:prstGeom prst="rect">
            <a:avLst/>
          </a:prstGeom>
        </p:spPr>
        <p:txBody>
          <a:bodyPr vert="horz" anchor="b">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300" b="0" i="0" u="none" strike="noStrike" kern="1200" cap="none" spc="0" normalizeH="0" baseline="0" noProof="0" dirty="0">
              <a:ln>
                <a:noFill/>
              </a:ln>
              <a:solidFill>
                <a:srgbClr val="0000FF"/>
              </a:solidFill>
              <a:effectLst/>
              <a:uLnTx/>
              <a:uFillTx/>
              <a:latin typeface="+mj-lt"/>
              <a:ea typeface="+mj-ea"/>
              <a:cs typeface="+mj-cs"/>
            </a:endParaRPr>
          </a:p>
        </p:txBody>
      </p:sp>
    </p:spTree>
    <p:extLst>
      <p:ext uri="{BB962C8B-B14F-4D97-AF65-F5344CB8AC3E}">
        <p14:creationId xmlns:p14="http://schemas.microsoft.com/office/powerpoint/2010/main" val="194532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pPr marL="514350" indent="-514350">
              <a:buClr>
                <a:schemeClr val="tx1"/>
              </a:buClr>
              <a:buFont typeface="+mj-lt"/>
              <a:buAutoNum type="arabicPeriod"/>
            </a:pPr>
            <a:r>
              <a:rPr lang="en-US" dirty="0"/>
              <a:t>The purpose of questioning</a:t>
            </a:r>
          </a:p>
          <a:p>
            <a:pPr marL="514350" indent="-514350">
              <a:buClr>
                <a:schemeClr val="tx1"/>
              </a:buClr>
              <a:buFont typeface="+mj-lt"/>
              <a:buAutoNum type="arabicPeriod"/>
            </a:pPr>
            <a:r>
              <a:rPr lang="en-US" dirty="0"/>
              <a:t>What is peer instruction?</a:t>
            </a:r>
          </a:p>
          <a:p>
            <a:pPr marL="514350" indent="-514350">
              <a:buClr>
                <a:schemeClr val="tx1"/>
              </a:buClr>
              <a:buFont typeface="+mj-lt"/>
              <a:buAutoNum type="arabicPeriod"/>
            </a:pPr>
            <a:r>
              <a:rPr lang="en-US" b="1" dirty="0"/>
              <a:t>Writing clicker questions</a:t>
            </a:r>
          </a:p>
          <a:p>
            <a:pPr marL="514350" indent="-514350">
              <a:buClr>
                <a:schemeClr val="tx1"/>
              </a:buClr>
              <a:buFont typeface="+mj-lt"/>
              <a:buAutoNum type="arabicPeriod"/>
            </a:pPr>
            <a:r>
              <a:rPr lang="en-US" dirty="0"/>
              <a:t>Facilitating clicker questions</a:t>
            </a:r>
          </a:p>
          <a:p>
            <a:pPr marL="514350" indent="-514350">
              <a:buFont typeface="+mj-lt"/>
              <a:buAutoNum type="arabicPeriod"/>
            </a:pPr>
            <a:endParaRPr lang="en-US" dirty="0"/>
          </a:p>
          <a:p>
            <a:pPr marL="514350" indent="-514350">
              <a:buFont typeface="+mj-lt"/>
              <a:buAutoNum type="arabicPeriod"/>
            </a:pPr>
            <a:endParaRPr lang="en-US" dirty="0"/>
          </a:p>
          <a:p>
            <a:pPr marL="0" indent="0">
              <a:buNone/>
            </a:pPr>
            <a:endParaRPr lang="en-US" dirty="0"/>
          </a:p>
        </p:txBody>
      </p:sp>
      <p:pic>
        <p:nvPicPr>
          <p:cNvPr id="4" name="Picture 3"/>
          <p:cNvPicPr>
            <a:picLocks noChangeAspect="1"/>
          </p:cNvPicPr>
          <p:nvPr/>
        </p:nvPicPr>
        <p:blipFill>
          <a:blip r:embed="rId2"/>
          <a:stretch>
            <a:fillRect/>
          </a:stretch>
        </p:blipFill>
        <p:spPr>
          <a:xfrm>
            <a:off x="5432552" y="4078738"/>
            <a:ext cx="3403600" cy="2255216"/>
          </a:xfrm>
          <a:prstGeom prst="rect">
            <a:avLst/>
          </a:prstGeom>
        </p:spPr>
      </p:pic>
    </p:spTree>
    <p:extLst>
      <p:ext uri="{BB962C8B-B14F-4D97-AF65-F5344CB8AC3E}">
        <p14:creationId xmlns:p14="http://schemas.microsoft.com/office/powerpoint/2010/main" val="1172954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n-US" dirty="0">
                <a:solidFill>
                  <a:srgbClr val="D16349"/>
                </a:solidFill>
              </a:rPr>
              <a:t>Question break</a:t>
            </a:r>
          </a:p>
        </p:txBody>
      </p:sp>
      <p:sp>
        <p:nvSpPr>
          <p:cNvPr id="196610" name="Slide Number Placeholder 3"/>
          <p:cNvSpPr>
            <a:spLocks noGrp="1"/>
          </p:cNvSpPr>
          <p:nvPr>
            <p:ph type="sldNum" sz="quarter" idx="12"/>
          </p:nvPr>
        </p:nvSpPr>
        <p:spPr/>
        <p:txBody>
          <a:bodyPr/>
          <a:lstStyle/>
          <a:p>
            <a:pPr>
              <a:defRPr/>
            </a:pPr>
            <a:fld id="{45DFBB38-54F3-8242-9893-F1D20A726077}" type="slidenum">
              <a:rPr lang="en-US"/>
              <a:pPr>
                <a:defRPr/>
              </a:pPr>
              <a:t>26</a:t>
            </a:fld>
            <a:endParaRPr lang="en-US"/>
          </a:p>
        </p:txBody>
      </p:sp>
      <p:pic>
        <p:nvPicPr>
          <p:cNvPr id="24" name="Picture 23"/>
          <p:cNvPicPr>
            <a:picLocks noChangeAspect="1"/>
          </p:cNvPicPr>
          <p:nvPr/>
        </p:nvPicPr>
        <p:blipFill>
          <a:blip r:embed="rId3"/>
          <a:stretch>
            <a:fillRect/>
          </a:stretch>
        </p:blipFill>
        <p:spPr>
          <a:xfrm>
            <a:off x="3328299" y="2404533"/>
            <a:ext cx="2699968" cy="3401958"/>
          </a:xfrm>
          <a:prstGeom prst="rect">
            <a:avLst/>
          </a:prstGeom>
        </p:spPr>
      </p:pic>
    </p:spTree>
    <p:extLst>
      <p:ext uri="{BB962C8B-B14F-4D97-AF65-F5344CB8AC3E}">
        <p14:creationId xmlns:p14="http://schemas.microsoft.com/office/powerpoint/2010/main" val="94507188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2"/>
          </p:nvPr>
        </p:nvSpPr>
        <p:spPr/>
        <p:txBody>
          <a:bodyPr>
            <a:normAutofit/>
          </a:bodyPr>
          <a:lstStyle/>
          <a:p>
            <a:pPr eaLnBrk="1" latinLnBrk="0" hangingPunct="1"/>
            <a:fld id="{F0C94032-CD4C-4C25-B0C2-CEC720522D92}" type="slidenum">
              <a:rPr kumimoji="0" lang="en-US" smtClean="0"/>
              <a:pPr eaLnBrk="1" latinLnBrk="0" hangingPunct="1"/>
              <a:t>27</a:t>
            </a:fld>
            <a:endParaRPr kumimoji="0" lang="en-US" dirty="0">
              <a:solidFill>
                <a:srgbClr val="FFFFFF"/>
              </a:solidFill>
            </a:endParaRPr>
          </a:p>
        </p:txBody>
      </p:sp>
      <p:sp>
        <p:nvSpPr>
          <p:cNvPr id="5" name="Rounded Rectangle 4"/>
          <p:cNvSpPr/>
          <p:nvPr/>
        </p:nvSpPr>
        <p:spPr>
          <a:xfrm>
            <a:off x="1273028" y="1490535"/>
            <a:ext cx="1828800" cy="492919"/>
          </a:xfrm>
          <a:prstGeom prst="roundRect">
            <a:avLst>
              <a:gd name="adj" fmla="val 11033"/>
            </a:avLst>
          </a:prstGeom>
          <a:solidFill>
            <a:schemeClr val="tx2">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CA" sz="2400" dirty="0">
                <a:solidFill>
                  <a:schemeClr val="accent1">
                    <a:lumMod val="50000"/>
                  </a:schemeClr>
                </a:solidFill>
              </a:rPr>
              <a:t>BEFORE</a:t>
            </a:r>
          </a:p>
        </p:txBody>
      </p:sp>
      <p:sp>
        <p:nvSpPr>
          <p:cNvPr id="6" name="Rounded Rectangle 5"/>
          <p:cNvSpPr/>
          <p:nvPr/>
        </p:nvSpPr>
        <p:spPr>
          <a:xfrm>
            <a:off x="3121785" y="1490535"/>
            <a:ext cx="2574471" cy="492919"/>
          </a:xfrm>
          <a:prstGeom prst="roundRect">
            <a:avLst>
              <a:gd name="adj" fmla="val 11033"/>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CA" sz="2400" dirty="0">
                <a:solidFill>
                  <a:schemeClr val="bg1"/>
                </a:solidFill>
              </a:rPr>
              <a:t>DURING</a:t>
            </a:r>
          </a:p>
        </p:txBody>
      </p:sp>
      <p:sp>
        <p:nvSpPr>
          <p:cNvPr id="7" name="Rounded Rectangle 6"/>
          <p:cNvSpPr/>
          <p:nvPr/>
        </p:nvSpPr>
        <p:spPr>
          <a:xfrm>
            <a:off x="5696258" y="1490535"/>
            <a:ext cx="2514599" cy="492919"/>
          </a:xfrm>
          <a:prstGeom prst="roundRect">
            <a:avLst>
              <a:gd name="adj" fmla="val 11033"/>
            </a:avLst>
          </a:prstGeom>
          <a:solidFill>
            <a:schemeClr val="tx2">
              <a:lumMod val="5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CA" sz="2400" dirty="0">
                <a:solidFill>
                  <a:schemeClr val="bg1"/>
                </a:solidFill>
              </a:rPr>
              <a:t>AFTER</a:t>
            </a:r>
          </a:p>
        </p:txBody>
      </p:sp>
      <p:sp>
        <p:nvSpPr>
          <p:cNvPr id="8" name="Rectangle 7"/>
          <p:cNvSpPr/>
          <p:nvPr/>
        </p:nvSpPr>
        <p:spPr>
          <a:xfrm>
            <a:off x="1446864" y="2035570"/>
            <a:ext cx="1588898" cy="830997"/>
          </a:xfrm>
          <a:prstGeom prst="rect">
            <a:avLst/>
          </a:prstGeom>
        </p:spPr>
        <p:txBody>
          <a:bodyPr wrap="none">
            <a:spAutoFit/>
          </a:bodyPr>
          <a:lstStyle/>
          <a:p>
            <a:pPr algn="ctr"/>
            <a:r>
              <a:rPr lang="en-CA" sz="2400" dirty="0"/>
              <a:t>setting up</a:t>
            </a:r>
          </a:p>
          <a:p>
            <a:pPr algn="ctr"/>
            <a:r>
              <a:rPr lang="en-CA" sz="2400" dirty="0"/>
              <a:t>instruction</a:t>
            </a:r>
          </a:p>
        </p:txBody>
      </p:sp>
      <p:sp>
        <p:nvSpPr>
          <p:cNvPr id="9" name="Rectangle 8"/>
          <p:cNvSpPr/>
          <p:nvPr/>
        </p:nvSpPr>
        <p:spPr>
          <a:xfrm>
            <a:off x="3182373" y="2035569"/>
            <a:ext cx="2628900" cy="830997"/>
          </a:xfrm>
          <a:prstGeom prst="rect">
            <a:avLst/>
          </a:prstGeom>
        </p:spPr>
        <p:txBody>
          <a:bodyPr wrap="square">
            <a:spAutoFit/>
          </a:bodyPr>
          <a:lstStyle/>
          <a:p>
            <a:pPr algn="ctr"/>
            <a:r>
              <a:rPr lang="en-CA" sz="2400" dirty="0"/>
              <a:t>developing</a:t>
            </a:r>
          </a:p>
          <a:p>
            <a:pPr algn="ctr"/>
            <a:r>
              <a:rPr lang="en-CA" sz="2400" dirty="0"/>
              <a:t>knowledge</a:t>
            </a:r>
          </a:p>
        </p:txBody>
      </p:sp>
      <p:sp>
        <p:nvSpPr>
          <p:cNvPr id="10" name="Rectangle 9"/>
          <p:cNvSpPr/>
          <p:nvPr/>
        </p:nvSpPr>
        <p:spPr>
          <a:xfrm>
            <a:off x="6059976" y="2053712"/>
            <a:ext cx="1555234" cy="830997"/>
          </a:xfrm>
          <a:prstGeom prst="rect">
            <a:avLst/>
          </a:prstGeom>
        </p:spPr>
        <p:txBody>
          <a:bodyPr wrap="none">
            <a:spAutoFit/>
          </a:bodyPr>
          <a:lstStyle/>
          <a:p>
            <a:pPr algn="ctr"/>
            <a:r>
              <a:rPr lang="en-CA" sz="2400" dirty="0"/>
              <a:t>assessing</a:t>
            </a:r>
          </a:p>
          <a:p>
            <a:pPr algn="ctr"/>
            <a:r>
              <a:rPr lang="en-CA" sz="2400" dirty="0"/>
              <a:t>learning</a:t>
            </a:r>
          </a:p>
        </p:txBody>
      </p:sp>
      <p:sp>
        <p:nvSpPr>
          <p:cNvPr id="27" name="Oval 26"/>
          <p:cNvSpPr/>
          <p:nvPr/>
        </p:nvSpPr>
        <p:spPr>
          <a:xfrm>
            <a:off x="1029007" y="1686571"/>
            <a:ext cx="114300" cy="1143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857557" y="1686571"/>
            <a:ext cx="114300" cy="1143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686107" y="1686571"/>
            <a:ext cx="114300" cy="1143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Oval 29"/>
          <p:cNvSpPr/>
          <p:nvPr/>
        </p:nvSpPr>
        <p:spPr>
          <a:xfrm>
            <a:off x="8668057" y="1680221"/>
            <a:ext cx="114300" cy="114300"/>
          </a:xfrm>
          <a:prstGeom prst="ellipse">
            <a:avLst/>
          </a:prstGeom>
          <a:solidFill>
            <a:schemeClr val="tx2">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8496607" y="1680221"/>
            <a:ext cx="114300" cy="114300"/>
          </a:xfrm>
          <a:prstGeom prst="ellipse">
            <a:avLst/>
          </a:prstGeom>
          <a:solidFill>
            <a:schemeClr val="tx2">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8325157" y="1680221"/>
            <a:ext cx="114300" cy="114300"/>
          </a:xfrm>
          <a:prstGeom prst="ellipse">
            <a:avLst/>
          </a:prstGeom>
          <a:solidFill>
            <a:schemeClr val="tx2">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Rectangle 32"/>
          <p:cNvSpPr/>
          <p:nvPr/>
        </p:nvSpPr>
        <p:spPr>
          <a:xfrm>
            <a:off x="-1239360" y="6488459"/>
            <a:ext cx="5829300" cy="307777"/>
          </a:xfrm>
          <a:prstGeom prst="rect">
            <a:avLst/>
          </a:prstGeom>
        </p:spPr>
        <p:txBody>
          <a:bodyPr wrap="square">
            <a:spAutoFit/>
          </a:bodyPr>
          <a:lstStyle/>
          <a:p>
            <a:pPr algn="r"/>
            <a:r>
              <a:rPr lang="en-US" sz="1400" dirty="0"/>
              <a:t>Adapted from Rosie </a:t>
            </a:r>
            <a:r>
              <a:rPr lang="en-US" sz="1400" dirty="0" err="1"/>
              <a:t>Piller</a:t>
            </a:r>
            <a:r>
              <a:rPr lang="en-US" sz="1400" dirty="0"/>
              <a:t>, Ian Beatty, Stephanie </a:t>
            </a:r>
            <a:r>
              <a:rPr lang="en-US" sz="1400" dirty="0" err="1"/>
              <a:t>Chasteen</a:t>
            </a:r>
            <a:endParaRPr lang="en-CA" sz="1400" dirty="0"/>
          </a:p>
        </p:txBody>
      </p:sp>
      <p:sp>
        <p:nvSpPr>
          <p:cNvPr id="34" name="Rectangle 33"/>
          <p:cNvSpPr/>
          <p:nvPr/>
        </p:nvSpPr>
        <p:spPr>
          <a:xfrm>
            <a:off x="698095" y="348023"/>
            <a:ext cx="7783690" cy="707886"/>
          </a:xfrm>
          <a:prstGeom prst="rect">
            <a:avLst/>
          </a:prstGeom>
        </p:spPr>
        <p:txBody>
          <a:bodyPr wrap="square">
            <a:spAutoFit/>
          </a:bodyPr>
          <a:lstStyle/>
          <a:p>
            <a:pPr algn="ctr"/>
            <a:r>
              <a:rPr lang="en-CA" sz="4000" kern="0" spc="1500" dirty="0"/>
              <a:t>the learning cycle</a:t>
            </a:r>
          </a:p>
        </p:txBody>
      </p:sp>
      <p:sp>
        <p:nvSpPr>
          <p:cNvPr id="3" name="TextBox 2"/>
          <p:cNvSpPr txBox="1"/>
          <p:nvPr/>
        </p:nvSpPr>
        <p:spPr>
          <a:xfrm rot="16200000">
            <a:off x="-135337" y="4802922"/>
            <a:ext cx="1277400" cy="415498"/>
          </a:xfrm>
          <a:prstGeom prst="rect">
            <a:avLst/>
          </a:prstGeom>
          <a:noFill/>
        </p:spPr>
        <p:txBody>
          <a:bodyPr wrap="none" rtlCol="0">
            <a:spAutoFit/>
          </a:bodyPr>
          <a:lstStyle/>
          <a:p>
            <a:r>
              <a:rPr lang="en-US" sz="2100" dirty="0">
                <a:solidFill>
                  <a:srgbClr val="800000"/>
                </a:solidFill>
                <a:latin typeface="Helvetica"/>
                <a:cs typeface="Helvetica"/>
              </a:rPr>
              <a:t>Teachers</a:t>
            </a:r>
          </a:p>
        </p:txBody>
      </p:sp>
      <p:sp>
        <p:nvSpPr>
          <p:cNvPr id="19" name="TextBox 18"/>
          <p:cNvSpPr txBox="1"/>
          <p:nvPr/>
        </p:nvSpPr>
        <p:spPr>
          <a:xfrm rot="16200000">
            <a:off x="-120475" y="3397461"/>
            <a:ext cx="1247682" cy="415498"/>
          </a:xfrm>
          <a:prstGeom prst="rect">
            <a:avLst/>
          </a:prstGeom>
          <a:noFill/>
        </p:spPr>
        <p:txBody>
          <a:bodyPr wrap="none" rtlCol="0">
            <a:spAutoFit/>
          </a:bodyPr>
          <a:lstStyle/>
          <a:p>
            <a:r>
              <a:rPr lang="en-US" sz="2100" dirty="0">
                <a:solidFill>
                  <a:srgbClr val="0000FF"/>
                </a:solidFill>
                <a:latin typeface="Helvetica"/>
                <a:cs typeface="Helvetica"/>
              </a:rPr>
              <a:t>Students</a:t>
            </a:r>
          </a:p>
        </p:txBody>
      </p:sp>
      <p:sp>
        <p:nvSpPr>
          <p:cNvPr id="4" name="TextBox 3"/>
          <p:cNvSpPr txBox="1"/>
          <p:nvPr/>
        </p:nvSpPr>
        <p:spPr>
          <a:xfrm>
            <a:off x="1032936" y="3200400"/>
            <a:ext cx="2518638" cy="738664"/>
          </a:xfrm>
          <a:prstGeom prst="rect">
            <a:avLst/>
          </a:prstGeom>
          <a:noFill/>
        </p:spPr>
        <p:txBody>
          <a:bodyPr wrap="none" rtlCol="0">
            <a:spAutoFit/>
          </a:bodyPr>
          <a:lstStyle/>
          <a:p>
            <a:pPr marL="342900" indent="-342900">
              <a:buFont typeface="Arial"/>
              <a:buChar char="•"/>
            </a:pPr>
            <a:r>
              <a:rPr lang="en-US" sz="2100" dirty="0">
                <a:solidFill>
                  <a:srgbClr val="3366FF"/>
                </a:solidFill>
                <a:latin typeface="Helvetica"/>
                <a:cs typeface="Helvetica"/>
              </a:rPr>
              <a:t>Provoke thinking</a:t>
            </a:r>
          </a:p>
          <a:p>
            <a:pPr marL="342900" indent="-342900">
              <a:buFont typeface="Arial"/>
              <a:buChar char="•"/>
            </a:pPr>
            <a:r>
              <a:rPr lang="en-US" sz="2100" dirty="0">
                <a:solidFill>
                  <a:srgbClr val="3366FF"/>
                </a:solidFill>
                <a:latin typeface="Helvetica"/>
                <a:cs typeface="Helvetica"/>
              </a:rPr>
              <a:t>Motivate</a:t>
            </a:r>
          </a:p>
        </p:txBody>
      </p:sp>
      <p:sp>
        <p:nvSpPr>
          <p:cNvPr id="11" name="TextBox 10"/>
          <p:cNvSpPr txBox="1"/>
          <p:nvPr/>
        </p:nvSpPr>
        <p:spPr>
          <a:xfrm>
            <a:off x="982137" y="4555064"/>
            <a:ext cx="2336800" cy="1384995"/>
          </a:xfrm>
          <a:prstGeom prst="rect">
            <a:avLst/>
          </a:prstGeom>
          <a:noFill/>
        </p:spPr>
        <p:txBody>
          <a:bodyPr wrap="square" rtlCol="0">
            <a:spAutoFit/>
          </a:bodyPr>
          <a:lstStyle/>
          <a:p>
            <a:pPr marL="342900" indent="-342900">
              <a:buFont typeface="Arial"/>
              <a:buChar char="•"/>
            </a:pPr>
            <a:r>
              <a:rPr lang="en-US" sz="2100" dirty="0">
                <a:solidFill>
                  <a:srgbClr val="800000"/>
                </a:solidFill>
                <a:latin typeface="Helvetica"/>
                <a:cs typeface="Helvetica"/>
              </a:rPr>
              <a:t>What do they know?</a:t>
            </a:r>
          </a:p>
          <a:p>
            <a:pPr marL="342900" indent="-342900">
              <a:buFont typeface="Arial"/>
              <a:buChar char="•"/>
            </a:pPr>
            <a:r>
              <a:rPr lang="en-US" sz="2100" dirty="0">
                <a:solidFill>
                  <a:srgbClr val="800000"/>
                </a:solidFill>
                <a:latin typeface="Helvetica"/>
                <a:cs typeface="Helvetica"/>
              </a:rPr>
              <a:t>What do they care about?</a:t>
            </a:r>
          </a:p>
        </p:txBody>
      </p:sp>
      <p:sp>
        <p:nvSpPr>
          <p:cNvPr id="22" name="TextBox 21"/>
          <p:cNvSpPr txBox="1"/>
          <p:nvPr/>
        </p:nvSpPr>
        <p:spPr>
          <a:xfrm>
            <a:off x="3522134" y="4538135"/>
            <a:ext cx="2793999" cy="1708160"/>
          </a:xfrm>
          <a:prstGeom prst="rect">
            <a:avLst/>
          </a:prstGeom>
          <a:noFill/>
        </p:spPr>
        <p:txBody>
          <a:bodyPr wrap="square" rtlCol="0">
            <a:spAutoFit/>
          </a:bodyPr>
          <a:lstStyle/>
          <a:p>
            <a:pPr marL="342900" indent="-342900">
              <a:buFont typeface="Arial"/>
              <a:buChar char="•"/>
            </a:pPr>
            <a:r>
              <a:rPr lang="en-US" sz="2100" dirty="0">
                <a:solidFill>
                  <a:srgbClr val="800000"/>
                </a:solidFill>
                <a:latin typeface="Helvetica"/>
                <a:cs typeface="Helvetica"/>
              </a:rPr>
              <a:t>Are they getting it?</a:t>
            </a:r>
          </a:p>
          <a:p>
            <a:pPr marL="342900" indent="-342900">
              <a:buFont typeface="Arial"/>
              <a:buChar char="•"/>
            </a:pPr>
            <a:r>
              <a:rPr lang="en-US" sz="2100" dirty="0">
                <a:solidFill>
                  <a:srgbClr val="800000"/>
                </a:solidFill>
                <a:latin typeface="Helvetica"/>
                <a:cs typeface="Helvetica"/>
              </a:rPr>
              <a:t>What are they thinking?</a:t>
            </a:r>
          </a:p>
          <a:p>
            <a:pPr marL="342900" indent="-342900">
              <a:buFont typeface="Arial"/>
              <a:buChar char="•"/>
            </a:pPr>
            <a:r>
              <a:rPr lang="en-US" sz="2100" dirty="0">
                <a:solidFill>
                  <a:srgbClr val="800000"/>
                </a:solidFill>
                <a:latin typeface="Helvetica"/>
                <a:cs typeface="Helvetica"/>
              </a:rPr>
              <a:t>What should I do next?</a:t>
            </a:r>
          </a:p>
        </p:txBody>
      </p:sp>
      <p:sp>
        <p:nvSpPr>
          <p:cNvPr id="23" name="TextBox 22"/>
          <p:cNvSpPr txBox="1"/>
          <p:nvPr/>
        </p:nvSpPr>
        <p:spPr>
          <a:xfrm>
            <a:off x="6451599" y="4572001"/>
            <a:ext cx="2201333" cy="1384995"/>
          </a:xfrm>
          <a:prstGeom prst="rect">
            <a:avLst/>
          </a:prstGeom>
          <a:noFill/>
        </p:spPr>
        <p:txBody>
          <a:bodyPr wrap="square" rtlCol="0">
            <a:spAutoFit/>
          </a:bodyPr>
          <a:lstStyle/>
          <a:p>
            <a:pPr marL="342900" indent="-342900">
              <a:buFont typeface="Arial"/>
              <a:buChar char="•"/>
            </a:pPr>
            <a:r>
              <a:rPr lang="en-US" sz="2100" dirty="0">
                <a:solidFill>
                  <a:srgbClr val="800000"/>
                </a:solidFill>
                <a:latin typeface="Helvetica"/>
                <a:cs typeface="Helvetica"/>
              </a:rPr>
              <a:t>Can I move on?</a:t>
            </a:r>
          </a:p>
          <a:p>
            <a:pPr marL="342900" indent="-342900">
              <a:buFont typeface="Arial"/>
              <a:buChar char="•"/>
            </a:pPr>
            <a:r>
              <a:rPr lang="en-US" sz="2100" dirty="0">
                <a:solidFill>
                  <a:srgbClr val="800000"/>
                </a:solidFill>
                <a:latin typeface="Helvetica"/>
                <a:cs typeface="Helvetica"/>
              </a:rPr>
              <a:t>Did that activity work?</a:t>
            </a:r>
          </a:p>
        </p:txBody>
      </p:sp>
      <p:sp>
        <p:nvSpPr>
          <p:cNvPr id="24" name="TextBox 23"/>
          <p:cNvSpPr txBox="1"/>
          <p:nvPr/>
        </p:nvSpPr>
        <p:spPr>
          <a:xfrm>
            <a:off x="3539067" y="3149600"/>
            <a:ext cx="3009157" cy="1061829"/>
          </a:xfrm>
          <a:prstGeom prst="rect">
            <a:avLst/>
          </a:prstGeom>
          <a:noFill/>
        </p:spPr>
        <p:txBody>
          <a:bodyPr wrap="none" rtlCol="0">
            <a:spAutoFit/>
          </a:bodyPr>
          <a:lstStyle/>
          <a:p>
            <a:pPr marL="342900" indent="-342900">
              <a:buFont typeface="Arial"/>
              <a:buChar char="•"/>
            </a:pPr>
            <a:r>
              <a:rPr lang="en-US" sz="2100" dirty="0">
                <a:solidFill>
                  <a:srgbClr val="3366FF"/>
                </a:solidFill>
                <a:latin typeface="Helvetica"/>
                <a:cs typeface="Helvetica"/>
              </a:rPr>
              <a:t>Probe preconception</a:t>
            </a:r>
          </a:p>
          <a:p>
            <a:pPr marL="342900" indent="-342900">
              <a:buFont typeface="Arial"/>
              <a:buChar char="•"/>
            </a:pPr>
            <a:r>
              <a:rPr lang="en-US" sz="2100" dirty="0">
                <a:solidFill>
                  <a:srgbClr val="3366FF"/>
                </a:solidFill>
                <a:latin typeface="Helvetica"/>
                <a:cs typeface="Helvetica"/>
              </a:rPr>
              <a:t>Exercise skill</a:t>
            </a:r>
          </a:p>
          <a:p>
            <a:pPr marL="342900" indent="-342900">
              <a:buFont typeface="Arial"/>
              <a:buChar char="•"/>
            </a:pPr>
            <a:r>
              <a:rPr lang="en-US" sz="2100" dirty="0">
                <a:solidFill>
                  <a:srgbClr val="3366FF"/>
                </a:solidFill>
                <a:latin typeface="Helvetica"/>
                <a:cs typeface="Helvetica"/>
              </a:rPr>
              <a:t>Apply and analyze</a:t>
            </a:r>
          </a:p>
        </p:txBody>
      </p:sp>
      <p:sp>
        <p:nvSpPr>
          <p:cNvPr id="25" name="TextBox 24"/>
          <p:cNvSpPr txBox="1"/>
          <p:nvPr/>
        </p:nvSpPr>
        <p:spPr>
          <a:xfrm>
            <a:off x="6505504" y="3149602"/>
            <a:ext cx="2333693" cy="1384995"/>
          </a:xfrm>
          <a:prstGeom prst="rect">
            <a:avLst/>
          </a:prstGeom>
          <a:noFill/>
        </p:spPr>
        <p:txBody>
          <a:bodyPr wrap="square" rtlCol="0">
            <a:spAutoFit/>
          </a:bodyPr>
          <a:lstStyle/>
          <a:p>
            <a:pPr marL="342900" indent="-342900">
              <a:buFont typeface="Arial"/>
              <a:buChar char="•"/>
            </a:pPr>
            <a:r>
              <a:rPr lang="en-US" sz="2100" dirty="0">
                <a:solidFill>
                  <a:srgbClr val="3366FF"/>
                </a:solidFill>
                <a:latin typeface="Helvetica"/>
                <a:cs typeface="Helvetica"/>
              </a:rPr>
              <a:t>Demonstrate success</a:t>
            </a:r>
          </a:p>
          <a:p>
            <a:pPr marL="342900" indent="-342900">
              <a:buFont typeface="Arial"/>
              <a:buChar char="•"/>
            </a:pPr>
            <a:r>
              <a:rPr lang="en-US" sz="2100" dirty="0">
                <a:solidFill>
                  <a:srgbClr val="3366FF"/>
                </a:solidFill>
                <a:latin typeface="Helvetica"/>
                <a:cs typeface="Helvetica"/>
              </a:rPr>
              <a:t>Review and recap</a:t>
            </a:r>
          </a:p>
        </p:txBody>
      </p:sp>
    </p:spTree>
    <p:extLst>
      <p:ext uri="{BB962C8B-B14F-4D97-AF65-F5344CB8AC3E}">
        <p14:creationId xmlns:p14="http://schemas.microsoft.com/office/powerpoint/2010/main" val="129498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P spid="4" grpId="0"/>
      <p:bldP spid="11" grpId="0"/>
      <p:bldP spid="22" grpId="0"/>
      <p:bldP spid="23" grpId="0"/>
      <p:bldP spid="24" grpId="0"/>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Question-writing tips</a:t>
            </a:r>
          </a:p>
        </p:txBody>
      </p:sp>
      <p:sp>
        <p:nvSpPr>
          <p:cNvPr id="3" name="Content Placeholder 2"/>
          <p:cNvSpPr>
            <a:spLocks noGrp="1"/>
          </p:cNvSpPr>
          <p:nvPr>
            <p:ph idx="1"/>
          </p:nvPr>
        </p:nvSpPr>
        <p:spPr>
          <a:xfrm>
            <a:off x="330370" y="1800401"/>
            <a:ext cx="8356430" cy="4600399"/>
          </a:xfrm>
        </p:spPr>
        <p:txBody>
          <a:bodyPr>
            <a:normAutofit/>
          </a:bodyPr>
          <a:lstStyle/>
          <a:p>
            <a:pPr>
              <a:spcBef>
                <a:spcPts val="800"/>
              </a:spcBef>
              <a:buFont typeface="Arial" charset="0"/>
              <a:buChar char="•"/>
            </a:pPr>
            <a:r>
              <a:rPr lang="en-US" dirty="0"/>
              <a:t> Ask throughout lecture:  Before, during, and after</a:t>
            </a:r>
          </a:p>
          <a:p>
            <a:pPr>
              <a:spcBef>
                <a:spcPts val="800"/>
              </a:spcBef>
              <a:buFont typeface="Arial" charset="0"/>
              <a:buChar char="•"/>
            </a:pPr>
            <a:r>
              <a:rPr lang="en-US" dirty="0"/>
              <a:t> Where do students struggle?  </a:t>
            </a:r>
          </a:p>
          <a:p>
            <a:pPr>
              <a:spcBef>
                <a:spcPts val="800"/>
              </a:spcBef>
              <a:buFont typeface="Arial" charset="0"/>
              <a:buChar char="•"/>
            </a:pPr>
            <a:r>
              <a:rPr lang="en-US" dirty="0"/>
              <a:t> What are your core goals?</a:t>
            </a:r>
          </a:p>
          <a:p>
            <a:pPr>
              <a:spcBef>
                <a:spcPts val="800"/>
              </a:spcBef>
              <a:buFont typeface="Arial" charset="0"/>
              <a:buChar char="•"/>
            </a:pPr>
            <a:r>
              <a:rPr lang="en-US" dirty="0"/>
              <a:t> Look through lecture notes:  Where can you ask students, instead of telling?</a:t>
            </a:r>
          </a:p>
          <a:p>
            <a:pPr>
              <a:spcBef>
                <a:spcPts val="800"/>
              </a:spcBef>
              <a:buFont typeface="Arial" charset="0"/>
              <a:buChar char="•"/>
            </a:pPr>
            <a:r>
              <a:rPr lang="en-US" dirty="0"/>
              <a:t> Mix up your difficulty levels</a:t>
            </a:r>
          </a:p>
          <a:p>
            <a:pPr>
              <a:spcBef>
                <a:spcPts val="800"/>
              </a:spcBef>
              <a:buFont typeface="Arial" charset="0"/>
              <a:buChar char="•"/>
            </a:pPr>
            <a:r>
              <a:rPr lang="en-US" dirty="0"/>
              <a:t> Find questions that emphasize reasoning, </a:t>
            </a:r>
            <a:br>
              <a:rPr lang="en-US" dirty="0"/>
            </a:br>
            <a:r>
              <a:rPr lang="en-US" dirty="0"/>
              <a:t>not the right answer</a:t>
            </a:r>
          </a:p>
        </p:txBody>
      </p:sp>
    </p:spTree>
    <p:extLst>
      <p:ext uri="{BB962C8B-B14F-4D97-AF65-F5344CB8AC3E}">
        <p14:creationId xmlns:p14="http://schemas.microsoft.com/office/powerpoint/2010/main" val="1382017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Use questions requiring conceptual reasoning &amp; discussion</a:t>
            </a:r>
          </a:p>
        </p:txBody>
      </p:sp>
      <p:sp>
        <p:nvSpPr>
          <p:cNvPr id="215044" name="Rectangle 3"/>
          <p:cNvSpPr>
            <a:spLocks noGrp="1" noChangeArrowheads="1"/>
          </p:cNvSpPr>
          <p:nvPr>
            <p:ph idx="1"/>
          </p:nvPr>
        </p:nvSpPr>
        <p:spPr>
          <a:xfrm>
            <a:off x="457200" y="2263515"/>
            <a:ext cx="7280912" cy="3912434"/>
          </a:xfrm>
        </p:spPr>
        <p:txBody>
          <a:bodyPr>
            <a:normAutofit lnSpcReduction="10000"/>
          </a:bodyPr>
          <a:lstStyle/>
          <a:p>
            <a:pPr marL="228600" indent="0">
              <a:lnSpc>
                <a:spcPct val="90000"/>
              </a:lnSpc>
              <a:buNone/>
            </a:pPr>
            <a:r>
              <a:rPr lang="en-US" sz="3200" dirty="0">
                <a:ea typeface="ＭＳ Ｐゴシック" charset="-128"/>
                <a:cs typeface="ＭＳ Ｐゴシック" charset="-128"/>
              </a:rPr>
              <a:t>A small acorn over time can grow into a huge oak tree.  The tree can weigh many tons. </a:t>
            </a:r>
            <a:r>
              <a:rPr lang="en-US" sz="3200" dirty="0">
                <a:solidFill>
                  <a:srgbClr val="0000FF"/>
                </a:solidFill>
                <a:ea typeface="ＭＳ Ｐゴシック" charset="-128"/>
                <a:cs typeface="ＭＳ Ｐゴシック" charset="-128"/>
              </a:rPr>
              <a:t>Where does most of the mass come from as the tree grows? </a:t>
            </a:r>
            <a:endParaRPr lang="en-US" dirty="0">
              <a:solidFill>
                <a:srgbClr val="FF0000"/>
              </a:solidFill>
              <a:ea typeface="ＭＳ Ｐゴシック" charset="-128"/>
              <a:cs typeface="ＭＳ Ｐゴシック" charset="-128"/>
            </a:endParaRPr>
          </a:p>
          <a:p>
            <a:pPr marL="228600" indent="0">
              <a:lnSpc>
                <a:spcPct val="90000"/>
              </a:lnSpc>
              <a:buClr>
                <a:schemeClr val="tx1"/>
              </a:buClr>
              <a:buSzPct val="99000"/>
              <a:buFontTx/>
              <a:buAutoNum type="alphaUcParenR"/>
            </a:pPr>
            <a:r>
              <a:rPr lang="en-US" dirty="0">
                <a:ea typeface="ＭＳ Ｐゴシック" charset="-128"/>
                <a:cs typeface="ＭＳ Ｐゴシック" charset="-128"/>
              </a:rPr>
              <a:t> Minerals in the soil</a:t>
            </a:r>
          </a:p>
          <a:p>
            <a:pPr marL="228600" indent="0">
              <a:lnSpc>
                <a:spcPct val="90000"/>
              </a:lnSpc>
              <a:buClr>
                <a:schemeClr val="tx1"/>
              </a:buClr>
              <a:buSzPct val="99000"/>
              <a:buFontTx/>
              <a:buAutoNum type="alphaUcParenR"/>
            </a:pPr>
            <a:r>
              <a:rPr lang="en-US" dirty="0">
                <a:ea typeface="ＭＳ Ｐゴシック" charset="-128"/>
                <a:cs typeface="ＭＳ Ｐゴシック" charset="-128"/>
              </a:rPr>
              <a:t> Organic matter in the soil</a:t>
            </a:r>
          </a:p>
          <a:p>
            <a:pPr marL="228600" indent="0">
              <a:lnSpc>
                <a:spcPct val="90000"/>
              </a:lnSpc>
              <a:buClr>
                <a:schemeClr val="tx1"/>
              </a:buClr>
              <a:buSzPct val="99000"/>
              <a:buFontTx/>
              <a:buAutoNum type="alphaUcParenR"/>
            </a:pPr>
            <a:r>
              <a:rPr lang="en-US" dirty="0">
                <a:ea typeface="ＭＳ Ｐゴシック" charset="-128"/>
                <a:cs typeface="ＭＳ Ｐゴシック" charset="-128"/>
              </a:rPr>
              <a:t> Gases in the air</a:t>
            </a:r>
          </a:p>
          <a:p>
            <a:pPr marL="228600" indent="0">
              <a:lnSpc>
                <a:spcPct val="90000"/>
              </a:lnSpc>
              <a:buClr>
                <a:schemeClr val="tx1"/>
              </a:buClr>
              <a:buSzPct val="99000"/>
              <a:buFontTx/>
              <a:buAutoNum type="alphaUcParenR"/>
            </a:pPr>
            <a:r>
              <a:rPr lang="en-US" dirty="0">
                <a:ea typeface="ＭＳ Ｐゴシック" charset="-128"/>
                <a:cs typeface="ＭＳ Ｐゴシック" charset="-128"/>
              </a:rPr>
              <a:t> Sunlight</a:t>
            </a:r>
          </a:p>
        </p:txBody>
      </p:sp>
      <p:sp>
        <p:nvSpPr>
          <p:cNvPr id="130050" name="Slide Number Placeholder 3"/>
          <p:cNvSpPr>
            <a:spLocks noGrp="1"/>
          </p:cNvSpPr>
          <p:nvPr>
            <p:ph type="sldNum" sz="quarter" idx="12"/>
          </p:nvPr>
        </p:nvSpPr>
        <p:spPr/>
        <p:txBody>
          <a:bodyPr/>
          <a:lstStyle/>
          <a:p>
            <a:pPr>
              <a:defRPr/>
            </a:pPr>
            <a:fld id="{9E79FD1D-EBBE-B74A-9AB5-5B69906F2A77}" type="slidenum">
              <a:rPr lang="en-US" smtClean="0"/>
              <a:pPr>
                <a:defRPr/>
              </a:pPr>
              <a:t>29</a:t>
            </a:fld>
            <a:endParaRPr lang="en-US" dirty="0"/>
          </a:p>
        </p:txBody>
      </p:sp>
      <p:pic>
        <p:nvPicPr>
          <p:cNvPr id="6" name="Picture 5" descr="Untitled34.jpg"/>
          <p:cNvPicPr>
            <a:picLocks noChangeAspect="1"/>
          </p:cNvPicPr>
          <p:nvPr/>
        </p:nvPicPr>
        <p:blipFill>
          <a:blip r:embed="rId3"/>
          <a:stretch>
            <a:fillRect/>
          </a:stretch>
        </p:blipFill>
        <p:spPr>
          <a:xfrm>
            <a:off x="5669280" y="3697572"/>
            <a:ext cx="3099816" cy="2068373"/>
          </a:xfrm>
          <a:prstGeom prst="rect">
            <a:avLst/>
          </a:prstGeom>
        </p:spPr>
      </p:pic>
      <p:sp>
        <p:nvSpPr>
          <p:cNvPr id="8" name="TextBox 7"/>
          <p:cNvSpPr txBox="1"/>
          <p:nvPr/>
        </p:nvSpPr>
        <p:spPr>
          <a:xfrm>
            <a:off x="5669280" y="6035040"/>
            <a:ext cx="2894661" cy="298543"/>
          </a:xfrm>
          <a:prstGeom prst="rect">
            <a:avLst/>
          </a:prstGeom>
          <a:noFill/>
        </p:spPr>
        <p:txBody>
          <a:bodyPr wrap="none" lIns="82296" tIns="41148" rIns="82296" bIns="41148" rtlCol="0">
            <a:spAutoFit/>
          </a:bodyPr>
          <a:lstStyle/>
          <a:p>
            <a:r>
              <a:rPr lang="en-US" sz="1400" dirty="0"/>
              <a:t>A Private Universe; Annenberg Media</a:t>
            </a:r>
          </a:p>
        </p:txBody>
      </p:sp>
    </p:spTree>
    <p:extLst>
      <p:ext uri="{BB962C8B-B14F-4D97-AF65-F5344CB8AC3E}">
        <p14:creationId xmlns:p14="http://schemas.microsoft.com/office/powerpoint/2010/main" val="249402385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Use questions requiring prediction and experiments</a:t>
            </a:r>
          </a:p>
        </p:txBody>
      </p:sp>
      <p:sp>
        <p:nvSpPr>
          <p:cNvPr id="212997" name="Rectangle 3"/>
          <p:cNvSpPr>
            <a:spLocks noGrp="1"/>
          </p:cNvSpPr>
          <p:nvPr>
            <p:ph idx="1"/>
          </p:nvPr>
        </p:nvSpPr>
        <p:spPr/>
        <p:txBody>
          <a:bodyPr lIns="82296" tIns="41148" rIns="82296" bIns="41148">
            <a:normAutofit/>
          </a:bodyPr>
          <a:lstStyle/>
          <a:p>
            <a:pPr eaLnBrk="1" hangingPunct="1">
              <a:buNone/>
            </a:pPr>
            <a:r>
              <a:rPr lang="en-US" sz="3000" dirty="0">
                <a:latin typeface="Arial" charset="0"/>
                <a:ea typeface="ＭＳ Ｐゴシック" charset="-128"/>
                <a:cs typeface="ＭＳ Ｐゴシック" charset="-128"/>
              </a:rPr>
              <a:t>You’re on a cart, initially at rest, throwing balls at a partition that is rigidly mounted on the front of the cart.  </a:t>
            </a:r>
            <a:r>
              <a:rPr lang="en-US" sz="3000" dirty="0">
                <a:solidFill>
                  <a:srgbClr val="0000FF"/>
                </a:solidFill>
                <a:latin typeface="Arial" charset="0"/>
                <a:ea typeface="ＭＳ Ｐゴシック" charset="-128"/>
                <a:cs typeface="ＭＳ Ｐゴシック" charset="-128"/>
              </a:rPr>
              <a:t>If the balls bounce straight back, as in the figure, then is the cart put in motion?</a:t>
            </a:r>
          </a:p>
          <a:p>
            <a:pPr eaLnBrk="1" hangingPunct="1"/>
            <a:endParaRPr lang="en-US" sz="3000" dirty="0">
              <a:ea typeface="ＭＳ Ｐゴシック" charset="-128"/>
              <a:cs typeface="ＭＳ Ｐゴシック" charset="-128"/>
            </a:endParaRPr>
          </a:p>
        </p:txBody>
      </p:sp>
      <p:sp>
        <p:nvSpPr>
          <p:cNvPr id="142339" name="Slide Number Placeholder 3"/>
          <p:cNvSpPr>
            <a:spLocks noGrp="1"/>
          </p:cNvSpPr>
          <p:nvPr>
            <p:ph type="sldNum" sz="quarter" idx="12"/>
          </p:nvPr>
        </p:nvSpPr>
        <p:spPr/>
        <p:txBody>
          <a:bodyPr/>
          <a:lstStyle/>
          <a:p>
            <a:pPr>
              <a:defRPr/>
            </a:pPr>
            <a:fld id="{134994C0-B5A2-6E4E-8B84-230E78C0388F}" type="slidenum">
              <a:rPr lang="en-US" smtClean="0"/>
              <a:pPr>
                <a:defRPr/>
              </a:pPr>
              <a:t>30</a:t>
            </a:fld>
            <a:endParaRPr lang="en-US" dirty="0"/>
          </a:p>
        </p:txBody>
      </p:sp>
      <p:sp>
        <p:nvSpPr>
          <p:cNvPr id="212998" name="Rectangle 4"/>
          <p:cNvSpPr>
            <a:spLocks/>
          </p:cNvSpPr>
          <p:nvPr/>
        </p:nvSpPr>
        <p:spPr bwMode="auto">
          <a:xfrm>
            <a:off x="4489133" y="3086100"/>
            <a:ext cx="166199" cy="698653"/>
          </a:xfrm>
          <a:prstGeom prst="rect">
            <a:avLst/>
          </a:prstGeom>
          <a:noFill/>
          <a:ln w="25400">
            <a:noFill/>
            <a:miter lim="800000"/>
            <a:headEnd/>
            <a:tailEnd/>
          </a:ln>
        </p:spPr>
        <p:txBody>
          <a:bodyPr wrap="none" lIns="82296" tIns="41148" rIns="82296" bIns="41148">
            <a:prstTxWarp prst="textNoShape">
              <a:avLst/>
            </a:prstTxWarp>
            <a:spAutoFit/>
          </a:bodyPr>
          <a:lstStyle/>
          <a:p>
            <a:endParaRPr lang="en-US" sz="4000" dirty="0">
              <a:solidFill>
                <a:schemeClr val="tx2"/>
              </a:solidFill>
              <a:latin typeface="Arial" charset="0"/>
            </a:endParaRPr>
          </a:p>
        </p:txBody>
      </p:sp>
      <p:sp>
        <p:nvSpPr>
          <p:cNvPr id="213000" name="Text Box 7"/>
          <p:cNvSpPr txBox="1">
            <a:spLocks/>
          </p:cNvSpPr>
          <p:nvPr/>
        </p:nvSpPr>
        <p:spPr bwMode="auto">
          <a:xfrm>
            <a:off x="3611881" y="4183380"/>
            <a:ext cx="2718180" cy="1922065"/>
          </a:xfrm>
          <a:prstGeom prst="rect">
            <a:avLst/>
          </a:prstGeom>
          <a:solidFill>
            <a:schemeClr val="bg1"/>
          </a:solidFill>
          <a:ln w="25400">
            <a:noFill/>
            <a:miter lim="800000"/>
            <a:headEnd/>
            <a:tailEnd/>
          </a:ln>
        </p:spPr>
        <p:txBody>
          <a:bodyPr wrap="none" lIns="82296" tIns="41148" rIns="82296" bIns="41148">
            <a:prstTxWarp prst="textNoShape">
              <a:avLst/>
            </a:prstTxWarp>
            <a:spAutoFit/>
          </a:bodyPr>
          <a:lstStyle/>
          <a:p>
            <a:pPr marL="462915" indent="-462915" eaLnBrk="0" hangingPunct="0">
              <a:spcBef>
                <a:spcPts val="248"/>
              </a:spcBef>
              <a:buClr>
                <a:schemeClr val="tx1"/>
              </a:buClr>
              <a:buSzPct val="80000"/>
              <a:buFont typeface="Wingdings 2" charset="2"/>
              <a:buAutoNum type="alphaUcPeriod"/>
            </a:pPr>
            <a:r>
              <a:rPr lang="en-US" sz="2800" dirty="0">
                <a:solidFill>
                  <a:prstClr val="black"/>
                </a:solidFill>
                <a:latin typeface="Verdana"/>
              </a:rPr>
              <a:t>Yes, left</a:t>
            </a:r>
          </a:p>
          <a:p>
            <a:pPr marL="462915" indent="-462915" eaLnBrk="0" hangingPunct="0">
              <a:spcBef>
                <a:spcPts val="248"/>
              </a:spcBef>
              <a:buClr>
                <a:schemeClr val="tx1"/>
              </a:buClr>
              <a:buSzPct val="80000"/>
              <a:buFont typeface="Wingdings 2" charset="2"/>
              <a:buAutoNum type="alphaUcPeriod"/>
            </a:pPr>
            <a:r>
              <a:rPr lang="en-US" sz="2800" dirty="0">
                <a:solidFill>
                  <a:prstClr val="black"/>
                </a:solidFill>
                <a:latin typeface="Verdana"/>
              </a:rPr>
              <a:t>Yes, right</a:t>
            </a:r>
          </a:p>
          <a:p>
            <a:pPr marL="462915" indent="-462915" eaLnBrk="0" hangingPunct="0">
              <a:spcBef>
                <a:spcPts val="248"/>
              </a:spcBef>
              <a:buClr>
                <a:schemeClr val="tx1"/>
              </a:buClr>
              <a:buSzPct val="80000"/>
              <a:buFont typeface="Wingdings 2" charset="2"/>
              <a:buAutoNum type="alphaUcPeriod"/>
            </a:pPr>
            <a:r>
              <a:rPr lang="en-US" sz="2800" dirty="0">
                <a:solidFill>
                  <a:prstClr val="black"/>
                </a:solidFill>
                <a:latin typeface="Verdana"/>
              </a:rPr>
              <a:t>No</a:t>
            </a:r>
          </a:p>
          <a:p>
            <a:pPr marL="462915" indent="-462915" eaLnBrk="0" hangingPunct="0">
              <a:spcBef>
                <a:spcPts val="248"/>
              </a:spcBef>
              <a:buClr>
                <a:schemeClr val="tx1"/>
              </a:buClr>
              <a:buSzPct val="80000"/>
              <a:buFont typeface="Wingdings 2" charset="2"/>
              <a:buAutoNum type="alphaUcPeriod"/>
            </a:pPr>
            <a:r>
              <a:rPr lang="en-US" sz="2800" dirty="0">
                <a:solidFill>
                  <a:prstClr val="black"/>
                </a:solidFill>
                <a:latin typeface="Verdana"/>
              </a:rPr>
              <a:t>Don’t know</a:t>
            </a:r>
          </a:p>
        </p:txBody>
      </p:sp>
      <p:sp>
        <p:nvSpPr>
          <p:cNvPr id="10" name="TextBox 9"/>
          <p:cNvSpPr txBox="1"/>
          <p:nvPr/>
        </p:nvSpPr>
        <p:spPr>
          <a:xfrm>
            <a:off x="525781" y="6440157"/>
            <a:ext cx="2940549" cy="360099"/>
          </a:xfrm>
          <a:prstGeom prst="rect">
            <a:avLst/>
          </a:prstGeom>
          <a:noFill/>
        </p:spPr>
        <p:txBody>
          <a:bodyPr wrap="none" lIns="82296" tIns="41148" rIns="82296" bIns="41148" rtlCol="0">
            <a:spAutoFit/>
          </a:bodyPr>
          <a:lstStyle/>
          <a:p>
            <a:r>
              <a:rPr lang="en-US" dirty="0">
                <a:solidFill>
                  <a:schemeClr val="bg1"/>
                </a:solidFill>
              </a:rPr>
              <a:t>Eric Mazur, “Peer Instruction”</a:t>
            </a:r>
          </a:p>
        </p:txBody>
      </p:sp>
      <p:pic>
        <p:nvPicPr>
          <p:cNvPr id="212995" name="Picture 3" descr="cart"/>
          <p:cNvPicPr>
            <a:picLocks noChangeAspect="1" noChangeArrowheads="1"/>
          </p:cNvPicPr>
          <p:nvPr/>
        </p:nvPicPr>
        <p:blipFill>
          <a:blip r:embed="rId3"/>
          <a:srcRect/>
          <a:stretch>
            <a:fillRect/>
          </a:stretch>
        </p:blipFill>
        <p:spPr bwMode="auto">
          <a:xfrm>
            <a:off x="320040" y="4046221"/>
            <a:ext cx="3360420" cy="2165604"/>
          </a:xfrm>
          <a:prstGeom prst="rect">
            <a:avLst/>
          </a:prstGeom>
          <a:noFill/>
          <a:ln w="9525">
            <a:noFill/>
            <a:miter lim="800000"/>
            <a:headEnd/>
            <a:tailEnd/>
          </a:ln>
        </p:spPr>
      </p:pic>
    </p:spTree>
    <p:extLst>
      <p:ext uri="{BB962C8B-B14F-4D97-AF65-F5344CB8AC3E}">
        <p14:creationId xmlns:p14="http://schemas.microsoft.com/office/powerpoint/2010/main" val="5917640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560" y="457200"/>
            <a:ext cx="8321040" cy="1076961"/>
          </a:xfrm>
        </p:spPr>
        <p:txBody>
          <a:bodyPr>
            <a:normAutofit/>
          </a:bodyPr>
          <a:lstStyle/>
          <a:p>
            <a:r>
              <a:rPr lang="en-US" dirty="0"/>
              <a:t>You can "help" students along</a:t>
            </a:r>
            <a:r>
              <a:rPr lang="is-IS" dirty="0"/>
              <a:t>…</a:t>
            </a:r>
            <a:endParaRPr lang="en-US" dirty="0"/>
          </a:p>
        </p:txBody>
      </p:sp>
      <p:sp>
        <p:nvSpPr>
          <p:cNvPr id="212997" name="Rectangle 3"/>
          <p:cNvSpPr>
            <a:spLocks noGrp="1"/>
          </p:cNvSpPr>
          <p:nvPr>
            <p:ph idx="1"/>
          </p:nvPr>
        </p:nvSpPr>
        <p:spPr/>
        <p:txBody>
          <a:bodyPr lIns="82296" tIns="41148" rIns="82296" bIns="41148">
            <a:normAutofit/>
          </a:bodyPr>
          <a:lstStyle/>
          <a:p>
            <a:pPr eaLnBrk="1" hangingPunct="1">
              <a:buNone/>
            </a:pPr>
            <a:r>
              <a:rPr lang="en-US" sz="3000" dirty="0">
                <a:latin typeface="Arial" charset="0"/>
                <a:ea typeface="ＭＳ Ｐゴシック" charset="-128"/>
                <a:cs typeface="ＭＳ Ｐゴシック" charset="-128"/>
              </a:rPr>
              <a:t>You’re on a cart, initially at rest, throwing balls at a partition that is rigidly mounted on the front of the cart.  </a:t>
            </a:r>
            <a:r>
              <a:rPr lang="en-US" sz="3000" dirty="0">
                <a:solidFill>
                  <a:srgbClr val="0000FF"/>
                </a:solidFill>
                <a:latin typeface="Arial" charset="0"/>
                <a:ea typeface="ＭＳ Ｐゴシック" charset="-128"/>
                <a:cs typeface="ＭＳ Ｐゴシック" charset="-128"/>
              </a:rPr>
              <a:t>If the balls bounce straight back, as in the figure, then is the cart put in motion?</a:t>
            </a:r>
          </a:p>
          <a:p>
            <a:pPr eaLnBrk="1" hangingPunct="1"/>
            <a:endParaRPr lang="en-US" sz="3000" dirty="0">
              <a:ea typeface="ＭＳ Ｐゴシック" charset="-128"/>
              <a:cs typeface="ＭＳ Ｐゴシック" charset="-128"/>
            </a:endParaRPr>
          </a:p>
        </p:txBody>
      </p:sp>
      <p:sp>
        <p:nvSpPr>
          <p:cNvPr id="142339" name="Slide Number Placeholder 3"/>
          <p:cNvSpPr>
            <a:spLocks noGrp="1"/>
          </p:cNvSpPr>
          <p:nvPr>
            <p:ph type="sldNum" sz="quarter" idx="12"/>
          </p:nvPr>
        </p:nvSpPr>
        <p:spPr/>
        <p:txBody>
          <a:bodyPr/>
          <a:lstStyle/>
          <a:p>
            <a:pPr>
              <a:defRPr/>
            </a:pPr>
            <a:fld id="{134994C0-B5A2-6E4E-8B84-230E78C0388F}" type="slidenum">
              <a:rPr lang="en-US" smtClean="0"/>
              <a:pPr>
                <a:defRPr/>
              </a:pPr>
              <a:t>31</a:t>
            </a:fld>
            <a:endParaRPr lang="en-US" dirty="0"/>
          </a:p>
        </p:txBody>
      </p:sp>
      <p:sp>
        <p:nvSpPr>
          <p:cNvPr id="212998" name="Rectangle 4"/>
          <p:cNvSpPr>
            <a:spLocks/>
          </p:cNvSpPr>
          <p:nvPr/>
        </p:nvSpPr>
        <p:spPr bwMode="auto">
          <a:xfrm>
            <a:off x="4489133" y="3086100"/>
            <a:ext cx="166199" cy="698653"/>
          </a:xfrm>
          <a:prstGeom prst="rect">
            <a:avLst/>
          </a:prstGeom>
          <a:noFill/>
          <a:ln w="25400">
            <a:noFill/>
            <a:miter lim="800000"/>
            <a:headEnd/>
            <a:tailEnd/>
          </a:ln>
        </p:spPr>
        <p:txBody>
          <a:bodyPr wrap="none" lIns="82296" tIns="41148" rIns="82296" bIns="41148">
            <a:prstTxWarp prst="textNoShape">
              <a:avLst/>
            </a:prstTxWarp>
            <a:spAutoFit/>
          </a:bodyPr>
          <a:lstStyle/>
          <a:p>
            <a:endParaRPr lang="en-US" sz="4000" dirty="0">
              <a:solidFill>
                <a:schemeClr val="tx2"/>
              </a:solidFill>
              <a:latin typeface="Arial" charset="0"/>
            </a:endParaRPr>
          </a:p>
        </p:txBody>
      </p:sp>
      <p:sp>
        <p:nvSpPr>
          <p:cNvPr id="213000" name="Text Box 7"/>
          <p:cNvSpPr txBox="1">
            <a:spLocks/>
          </p:cNvSpPr>
          <p:nvPr/>
        </p:nvSpPr>
        <p:spPr bwMode="auto">
          <a:xfrm>
            <a:off x="3611881" y="4183380"/>
            <a:ext cx="2718180" cy="1922065"/>
          </a:xfrm>
          <a:prstGeom prst="rect">
            <a:avLst/>
          </a:prstGeom>
          <a:solidFill>
            <a:schemeClr val="bg1"/>
          </a:solidFill>
          <a:ln w="25400">
            <a:noFill/>
            <a:miter lim="800000"/>
            <a:headEnd/>
            <a:tailEnd/>
          </a:ln>
        </p:spPr>
        <p:txBody>
          <a:bodyPr wrap="none" lIns="82296" tIns="41148" rIns="82296" bIns="41148">
            <a:prstTxWarp prst="textNoShape">
              <a:avLst/>
            </a:prstTxWarp>
            <a:spAutoFit/>
          </a:bodyPr>
          <a:lstStyle/>
          <a:p>
            <a:pPr marL="462915" indent="-462915" eaLnBrk="0" hangingPunct="0">
              <a:spcBef>
                <a:spcPts val="248"/>
              </a:spcBef>
              <a:buClr>
                <a:schemeClr val="tx1"/>
              </a:buClr>
              <a:buSzPct val="80000"/>
              <a:buFont typeface="Wingdings 2" charset="2"/>
              <a:buAutoNum type="alphaUcPeriod"/>
            </a:pPr>
            <a:r>
              <a:rPr lang="en-US" sz="2800" dirty="0">
                <a:solidFill>
                  <a:prstClr val="black"/>
                </a:solidFill>
                <a:latin typeface="Verdana"/>
              </a:rPr>
              <a:t>Yes, left</a:t>
            </a:r>
          </a:p>
          <a:p>
            <a:pPr marL="462915" indent="-462915" eaLnBrk="0" hangingPunct="0">
              <a:spcBef>
                <a:spcPts val="248"/>
              </a:spcBef>
              <a:buClr>
                <a:schemeClr val="tx1"/>
              </a:buClr>
              <a:buSzPct val="80000"/>
              <a:buFont typeface="Wingdings 2" charset="2"/>
              <a:buAutoNum type="alphaUcPeriod"/>
            </a:pPr>
            <a:r>
              <a:rPr lang="en-US" sz="2800" dirty="0">
                <a:solidFill>
                  <a:prstClr val="black"/>
                </a:solidFill>
                <a:latin typeface="Verdana"/>
              </a:rPr>
              <a:t>Yes, right</a:t>
            </a:r>
          </a:p>
          <a:p>
            <a:pPr marL="462915" indent="-462915" eaLnBrk="0" hangingPunct="0">
              <a:spcBef>
                <a:spcPts val="248"/>
              </a:spcBef>
              <a:buClr>
                <a:schemeClr val="tx1"/>
              </a:buClr>
              <a:buSzPct val="80000"/>
              <a:buFont typeface="Wingdings 2" charset="2"/>
              <a:buAutoNum type="alphaUcPeriod"/>
            </a:pPr>
            <a:r>
              <a:rPr lang="en-US" sz="2800" dirty="0">
                <a:solidFill>
                  <a:prstClr val="black"/>
                </a:solidFill>
                <a:latin typeface="Verdana"/>
              </a:rPr>
              <a:t>No</a:t>
            </a:r>
          </a:p>
          <a:p>
            <a:pPr marL="462915" indent="-462915" eaLnBrk="0" hangingPunct="0">
              <a:spcBef>
                <a:spcPts val="248"/>
              </a:spcBef>
              <a:buClr>
                <a:schemeClr val="tx1"/>
              </a:buClr>
              <a:buSzPct val="80000"/>
              <a:buFont typeface="Wingdings 2" charset="2"/>
              <a:buAutoNum type="alphaUcPeriod"/>
            </a:pPr>
            <a:r>
              <a:rPr lang="en-US" sz="2800" dirty="0">
                <a:solidFill>
                  <a:prstClr val="black"/>
                </a:solidFill>
                <a:latin typeface="Verdana"/>
              </a:rPr>
              <a:t>Don’t know</a:t>
            </a:r>
          </a:p>
        </p:txBody>
      </p:sp>
      <p:pic>
        <p:nvPicPr>
          <p:cNvPr id="212995" name="Picture 3" descr="cart"/>
          <p:cNvPicPr>
            <a:picLocks noChangeAspect="1" noChangeArrowheads="1"/>
          </p:cNvPicPr>
          <p:nvPr/>
        </p:nvPicPr>
        <p:blipFill>
          <a:blip r:embed="rId3"/>
          <a:srcRect/>
          <a:stretch>
            <a:fillRect/>
          </a:stretch>
        </p:blipFill>
        <p:spPr bwMode="auto">
          <a:xfrm>
            <a:off x="320040" y="4046221"/>
            <a:ext cx="3360420" cy="2165604"/>
          </a:xfrm>
          <a:prstGeom prst="rect">
            <a:avLst/>
          </a:prstGeom>
          <a:noFill/>
          <a:ln w="9525">
            <a:noFill/>
            <a:miter lim="800000"/>
            <a:headEnd/>
            <a:tailEnd/>
          </a:ln>
        </p:spPr>
      </p:pic>
      <p:sp>
        <p:nvSpPr>
          <p:cNvPr id="3" name="Rectangle 2"/>
          <p:cNvSpPr/>
          <p:nvPr/>
        </p:nvSpPr>
        <p:spPr>
          <a:xfrm>
            <a:off x="695959" y="4259580"/>
            <a:ext cx="2199641" cy="14808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154023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3"/>
          <p:cNvSpPr>
            <a:spLocks noGrp="1"/>
          </p:cNvSpPr>
          <p:nvPr>
            <p:ph type="sldNum" sz="quarter" idx="12"/>
          </p:nvPr>
        </p:nvSpPr>
        <p:spPr>
          <a:xfrm>
            <a:off x="6492240" y="6103620"/>
            <a:ext cx="2286000" cy="364332"/>
          </a:xfrm>
        </p:spPr>
        <p:txBody>
          <a:bodyPr/>
          <a:lstStyle/>
          <a:p>
            <a:pPr>
              <a:defRPr/>
            </a:pPr>
            <a:fld id="{9E79FD1D-EBBE-B74A-9AB5-5B69906F2A77}" type="slidenum">
              <a:rPr lang="en-US" smtClean="0"/>
              <a:pPr>
                <a:defRPr/>
              </a:pPr>
              <a:t>32</a:t>
            </a:fld>
            <a:endParaRPr lang="en-US" dirty="0"/>
          </a:p>
        </p:txBody>
      </p:sp>
      <p:sp>
        <p:nvSpPr>
          <p:cNvPr id="130051" name="Rectangle 2"/>
          <p:cNvSpPr>
            <a:spLocks noGrp="1" noChangeArrowheads="1"/>
          </p:cNvSpPr>
          <p:nvPr>
            <p:ph type="title"/>
          </p:nvPr>
        </p:nvSpPr>
        <p:spPr>
          <a:xfrm>
            <a:off x="822960" y="286605"/>
            <a:ext cx="7543800" cy="1002550"/>
          </a:xfrm>
        </p:spPr>
        <p:txBody>
          <a:bodyPr/>
          <a:lstStyle/>
          <a:p>
            <a:pPr eaLnBrk="1" hangingPunct="1">
              <a:defRPr/>
            </a:pPr>
            <a:r>
              <a:rPr lang="en-US" dirty="0"/>
              <a:t>Ask open-ended questions</a:t>
            </a:r>
          </a:p>
        </p:txBody>
      </p:sp>
      <p:sp>
        <p:nvSpPr>
          <p:cNvPr id="9" name="TextBox 8"/>
          <p:cNvSpPr txBox="1"/>
          <p:nvPr/>
        </p:nvSpPr>
        <p:spPr>
          <a:xfrm>
            <a:off x="320041" y="6432705"/>
            <a:ext cx="3309751" cy="298543"/>
          </a:xfrm>
          <a:prstGeom prst="rect">
            <a:avLst/>
          </a:prstGeom>
          <a:noFill/>
        </p:spPr>
        <p:txBody>
          <a:bodyPr wrap="none" lIns="82296" tIns="41148" rIns="82296" bIns="41148" rtlCol="0">
            <a:spAutoFit/>
          </a:bodyPr>
          <a:lstStyle/>
          <a:p>
            <a:r>
              <a:rPr lang="en-US" sz="1400" dirty="0"/>
              <a:t>Kate Dollard, Northampton High School</a:t>
            </a:r>
            <a:endParaRPr lang="en-US" sz="1400" dirty="0">
              <a:solidFill>
                <a:srgbClr val="FF0000"/>
              </a:solidFill>
            </a:endParaRPr>
          </a:p>
        </p:txBody>
      </p:sp>
      <p:pic>
        <p:nvPicPr>
          <p:cNvPr id="330754" name="Picture 2"/>
          <p:cNvPicPr>
            <a:picLocks noChangeAspect="1" noChangeArrowheads="1"/>
          </p:cNvPicPr>
          <p:nvPr/>
        </p:nvPicPr>
        <p:blipFill>
          <a:blip r:embed="rId3"/>
          <a:srcRect/>
          <a:stretch>
            <a:fillRect/>
          </a:stretch>
        </p:blipFill>
        <p:spPr bwMode="auto">
          <a:xfrm>
            <a:off x="552708" y="2536888"/>
            <a:ext cx="3496810" cy="2690431"/>
          </a:xfrm>
          <a:prstGeom prst="rect">
            <a:avLst/>
          </a:prstGeom>
          <a:noFill/>
          <a:ln w="9525">
            <a:noFill/>
            <a:miter lim="800000"/>
            <a:headEnd/>
            <a:tailEnd/>
          </a:ln>
        </p:spPr>
      </p:pic>
      <p:pic>
        <p:nvPicPr>
          <p:cNvPr id="6" name="Picture 2"/>
          <p:cNvPicPr>
            <a:picLocks noChangeAspect="1" noChangeArrowheads="1"/>
          </p:cNvPicPr>
          <p:nvPr/>
        </p:nvPicPr>
        <p:blipFill>
          <a:blip r:embed="rId4"/>
          <a:srcRect/>
          <a:stretch>
            <a:fillRect/>
          </a:stretch>
        </p:blipFill>
        <p:spPr bwMode="auto">
          <a:xfrm>
            <a:off x="4377147" y="2536888"/>
            <a:ext cx="4230185" cy="2690431"/>
          </a:xfrm>
          <a:prstGeom prst="rect">
            <a:avLst/>
          </a:prstGeom>
          <a:noFill/>
          <a:ln w="9525">
            <a:noFill/>
            <a:miter lim="800000"/>
            <a:headEnd/>
            <a:tailEnd/>
          </a:ln>
        </p:spPr>
      </p:pic>
    </p:spTree>
    <p:extLst>
      <p:ext uri="{BB962C8B-B14F-4D97-AF65-F5344CB8AC3E}">
        <p14:creationId xmlns:p14="http://schemas.microsoft.com/office/powerpoint/2010/main" val="39026459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 y="356270"/>
            <a:ext cx="8629407" cy="519219"/>
          </a:xfrm>
        </p:spPr>
        <p:txBody>
          <a:bodyPr>
            <a:noAutofit/>
          </a:bodyPr>
          <a:lstStyle/>
          <a:p>
            <a:r>
              <a:rPr lang="en-CA" sz="3800" dirty="0">
                <a:solidFill>
                  <a:srgbClr val="00B050"/>
                </a:solidFill>
              </a:rPr>
              <a:t>Is this effective for peer discussion?</a:t>
            </a:r>
          </a:p>
        </p:txBody>
      </p:sp>
      <p:sp>
        <p:nvSpPr>
          <p:cNvPr id="3" name="Content Placeholder 2"/>
          <p:cNvSpPr>
            <a:spLocks noGrp="1"/>
          </p:cNvSpPr>
          <p:nvPr>
            <p:ph idx="1"/>
          </p:nvPr>
        </p:nvSpPr>
        <p:spPr>
          <a:xfrm>
            <a:off x="320040" y="1504338"/>
            <a:ext cx="8629407" cy="5029200"/>
          </a:xfrm>
        </p:spPr>
        <p:txBody>
          <a:bodyPr>
            <a:normAutofit/>
          </a:bodyPr>
          <a:lstStyle/>
          <a:p>
            <a:pPr marL="0" indent="0">
              <a:spcBef>
                <a:spcPct val="0"/>
              </a:spcBef>
              <a:buNone/>
            </a:pPr>
            <a:endParaRPr lang="en-US" dirty="0">
              <a:solidFill>
                <a:prstClr val="black"/>
              </a:solidFill>
              <a:latin typeface="Calibri" charset="0"/>
              <a:ea typeface="ＭＳ Ｐゴシック" charset="0"/>
              <a:cs typeface="ＭＳ Ｐゴシック" charset="0"/>
            </a:endParaRPr>
          </a:p>
          <a:p>
            <a:pPr marL="457200" indent="-457200">
              <a:spcBef>
                <a:spcPct val="0"/>
              </a:spcBef>
              <a:buAutoNum type="alphaUcPeriod"/>
            </a:pPr>
            <a:r>
              <a:rPr lang="en-US" dirty="0">
                <a:solidFill>
                  <a:prstClr val="black"/>
                </a:solidFill>
                <a:latin typeface="Calibri" charset="0"/>
                <a:ea typeface="ＭＳ Ｐゴシック" charset="0"/>
                <a:cs typeface="ＭＳ Ｐゴシック" charset="0"/>
              </a:rPr>
              <a:t>ATP serves as the main energy carrier inside cells</a:t>
            </a:r>
          </a:p>
          <a:p>
            <a:pPr marL="457200" indent="-457200">
              <a:spcBef>
                <a:spcPct val="0"/>
              </a:spcBef>
              <a:buAutoNum type="alphaUcPeriod"/>
            </a:pPr>
            <a:r>
              <a:rPr lang="en-US" dirty="0">
                <a:solidFill>
                  <a:prstClr val="black"/>
                </a:solidFill>
                <a:latin typeface="Calibri" charset="0"/>
                <a:ea typeface="ＭＳ Ｐゴシック" charset="0"/>
                <a:cs typeface="ＭＳ Ｐゴシック" charset="0"/>
              </a:rPr>
              <a:t>In the cell, ATP drives reactions that require energy by the transfer of a phosphate group to specific reactants</a:t>
            </a:r>
          </a:p>
          <a:p>
            <a:pPr marL="457200" indent="-457200">
              <a:spcBef>
                <a:spcPct val="0"/>
              </a:spcBef>
              <a:buAutoNum type="alphaUcPeriod"/>
            </a:pPr>
            <a:r>
              <a:rPr lang="en-US" dirty="0">
                <a:solidFill>
                  <a:prstClr val="black"/>
                </a:solidFill>
                <a:latin typeface="Calibri" charset="0"/>
                <a:ea typeface="ＭＳ Ｐゴシック" charset="0"/>
                <a:cs typeface="ＭＳ Ｐゴシック" charset="0"/>
              </a:rPr>
              <a:t>The regeneration of ATP from ADP and phosphate is a reaction that requires energy</a:t>
            </a:r>
          </a:p>
          <a:p>
            <a:pPr marL="457200" indent="-457200">
              <a:spcBef>
                <a:spcPct val="0"/>
              </a:spcBef>
              <a:buAutoNum type="alphaUcPeriod"/>
            </a:pPr>
            <a:r>
              <a:rPr lang="en-US" dirty="0">
                <a:solidFill>
                  <a:prstClr val="black"/>
                </a:solidFill>
                <a:latin typeface="Calibri" charset="0"/>
                <a:ea typeface="ＭＳ Ｐゴシック" charset="0"/>
                <a:cs typeface="ＭＳ Ｐゴシック" charset="0"/>
              </a:rPr>
              <a:t>A and B only</a:t>
            </a:r>
          </a:p>
          <a:p>
            <a:pPr marL="457200" indent="-457200">
              <a:spcBef>
                <a:spcPct val="0"/>
              </a:spcBef>
              <a:buAutoNum type="alphaUcPeriod"/>
            </a:pPr>
            <a:r>
              <a:rPr lang="en-US" dirty="0">
                <a:solidFill>
                  <a:prstClr val="black"/>
                </a:solidFill>
                <a:latin typeface="Calibri" charset="0"/>
                <a:ea typeface="ＭＳ Ｐゴシック" charset="0"/>
                <a:cs typeface="ＭＳ Ｐゴシック" charset="0"/>
              </a:rPr>
              <a:t>A, B and C</a:t>
            </a:r>
          </a:p>
        </p:txBody>
      </p:sp>
      <p:sp>
        <p:nvSpPr>
          <p:cNvPr id="7" name="Slide Number Placeholder 6"/>
          <p:cNvSpPr>
            <a:spLocks noGrp="1"/>
          </p:cNvSpPr>
          <p:nvPr>
            <p:ph type="sldNum" sz="quarter" idx="12"/>
          </p:nvPr>
        </p:nvSpPr>
        <p:spPr/>
        <p:txBody>
          <a:bodyPr>
            <a:normAutofit/>
          </a:bodyPr>
          <a:lstStyle/>
          <a:p>
            <a:pPr eaLnBrk="1" latinLnBrk="0" hangingPunct="1"/>
            <a:fld id="{F0C94032-CD4C-4C25-B0C2-CEC720522D92}" type="slidenum">
              <a:rPr kumimoji="0" lang="en-US" smtClean="0"/>
              <a:pPr eaLnBrk="1" latinLnBrk="0" hangingPunct="1"/>
              <a:t>33</a:t>
            </a:fld>
            <a:endParaRPr kumimoji="0" lang="en-US" dirty="0">
              <a:solidFill>
                <a:srgbClr val="FFFFFF"/>
              </a:solidFill>
            </a:endParaRPr>
          </a:p>
        </p:txBody>
      </p:sp>
      <p:sp>
        <p:nvSpPr>
          <p:cNvPr id="6" name="TextBox 5"/>
          <p:cNvSpPr txBox="1"/>
          <p:nvPr/>
        </p:nvSpPr>
        <p:spPr>
          <a:xfrm>
            <a:off x="6057802" y="3304015"/>
            <a:ext cx="3006104" cy="3037755"/>
          </a:xfrm>
          <a:prstGeom prst="rect">
            <a:avLst/>
          </a:prstGeom>
          <a:solidFill>
            <a:srgbClr val="FFFFFF"/>
          </a:solidFill>
          <a:ln>
            <a:solidFill>
              <a:srgbClr val="FF0000"/>
            </a:solidFill>
          </a:ln>
        </p:spPr>
        <p:txBody>
          <a:bodyPr wrap="square" lIns="82294" tIns="41148" rIns="82294" bIns="41148" rtlCol="0">
            <a:spAutoFit/>
          </a:bodyPr>
          <a:lstStyle/>
          <a:p>
            <a:r>
              <a:rPr lang="en-US" sz="2400" dirty="0">
                <a:solidFill>
                  <a:srgbClr val="000090"/>
                </a:solidFill>
              </a:rPr>
              <a:t>No need to talk to your neighbor; you know it or you don’t!  Does not encourage reasoning.</a:t>
            </a:r>
          </a:p>
          <a:p>
            <a:endParaRPr lang="en-US" sz="2400" dirty="0">
              <a:solidFill>
                <a:srgbClr val="000090"/>
              </a:solidFill>
            </a:endParaRPr>
          </a:p>
          <a:p>
            <a:r>
              <a:rPr lang="en-US" sz="2400" dirty="0">
                <a:solidFill>
                  <a:srgbClr val="000090"/>
                </a:solidFill>
              </a:rPr>
              <a:t>So, should you ask such a question?</a:t>
            </a:r>
          </a:p>
        </p:txBody>
      </p:sp>
      <p:sp>
        <p:nvSpPr>
          <p:cNvPr id="4" name="Rectangle 3"/>
          <p:cNvSpPr/>
          <p:nvPr/>
        </p:nvSpPr>
        <p:spPr>
          <a:xfrm>
            <a:off x="476654" y="1027285"/>
            <a:ext cx="8667345" cy="523220"/>
          </a:xfrm>
          <a:prstGeom prst="rect">
            <a:avLst/>
          </a:prstGeom>
        </p:spPr>
        <p:txBody>
          <a:bodyPr wrap="square">
            <a:spAutoFit/>
          </a:bodyPr>
          <a:lstStyle/>
          <a:p>
            <a:pPr>
              <a:spcBef>
                <a:spcPct val="0"/>
              </a:spcBef>
            </a:pPr>
            <a:r>
              <a:rPr lang="en-US" sz="2800" dirty="0">
                <a:solidFill>
                  <a:srgbClr val="0000FF"/>
                </a:solidFill>
                <a:latin typeface="Calibri" charset="0"/>
                <a:ea typeface="ＭＳ Ｐゴシック" charset="0"/>
                <a:cs typeface="ＭＳ Ｐゴシック" charset="0"/>
              </a:rPr>
              <a:t>Which of the following statements are correct?</a:t>
            </a:r>
          </a:p>
        </p:txBody>
      </p:sp>
    </p:spTree>
    <p:extLst>
      <p:ext uri="{BB962C8B-B14F-4D97-AF65-F5344CB8AC3E}">
        <p14:creationId xmlns:p14="http://schemas.microsoft.com/office/powerpoint/2010/main" val="3842875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Box 2"/>
          <p:cNvSpPr txBox="1">
            <a:spLocks noChangeArrowheads="1"/>
          </p:cNvSpPr>
          <p:nvPr/>
        </p:nvSpPr>
        <p:spPr bwMode="auto">
          <a:xfrm>
            <a:off x="273050" y="93659"/>
            <a:ext cx="63242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r>
              <a:rPr lang="en-US" altLang="x-none" sz="3600" b="1" dirty="0"/>
              <a:t>Traditional lecture on seasons: </a:t>
            </a:r>
          </a:p>
        </p:txBody>
      </p:sp>
      <p:sp>
        <p:nvSpPr>
          <p:cNvPr id="31746" name="Rectangle 3"/>
          <p:cNvSpPr>
            <a:spLocks noChangeArrowheads="1"/>
          </p:cNvSpPr>
          <p:nvPr/>
        </p:nvSpPr>
        <p:spPr bwMode="auto">
          <a:xfrm>
            <a:off x="125412" y="6383710"/>
            <a:ext cx="8789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r>
              <a:rPr lang="en-US" altLang="x-none" sz="2400" dirty="0">
                <a:solidFill>
                  <a:schemeClr val="bg1"/>
                </a:solidFill>
              </a:rPr>
              <a:t>https://</a:t>
            </a:r>
            <a:r>
              <a:rPr lang="en-US" altLang="x-none" sz="2400" dirty="0" err="1">
                <a:solidFill>
                  <a:schemeClr val="bg1"/>
                </a:solidFill>
              </a:rPr>
              <a:t>weather.com</a:t>
            </a:r>
            <a:r>
              <a:rPr lang="en-US" altLang="x-none" sz="2400" dirty="0">
                <a:solidFill>
                  <a:schemeClr val="bg1"/>
                </a:solidFill>
              </a:rPr>
              <a:t>/news/why-are-there-seasons-20130930</a:t>
            </a:r>
          </a:p>
        </p:txBody>
      </p:sp>
      <p:sp>
        <p:nvSpPr>
          <p:cNvPr id="31747" name="Rectangle 4"/>
          <p:cNvSpPr>
            <a:spLocks noChangeArrowheads="1"/>
          </p:cNvSpPr>
          <p:nvPr/>
        </p:nvSpPr>
        <p:spPr bwMode="auto">
          <a:xfrm>
            <a:off x="266700" y="1232974"/>
            <a:ext cx="861060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r>
              <a:rPr lang="en-US" altLang="x-none" sz="3000" dirty="0">
                <a:latin typeface="Calibri" panose="020F0502020204030204" pitchFamily="34" charset="0"/>
                <a:cs typeface="Calibri" panose="020F0502020204030204" pitchFamily="34" charset="0"/>
              </a:rPr>
              <a:t>First let’s put a myth to bed: Summer occurs when the Earth is closest to the Sun. Not true. The Earth orbits the sun in an ellipse, kind of like an oval.</a:t>
            </a:r>
          </a:p>
          <a:p>
            <a:pPr>
              <a:spcBef>
                <a:spcPct val="0"/>
              </a:spcBef>
              <a:buFontTx/>
              <a:buNone/>
            </a:pPr>
            <a:endParaRPr lang="en-US" altLang="x-none" sz="3000" dirty="0">
              <a:solidFill>
                <a:srgbClr val="393939"/>
              </a:solidFill>
              <a:latin typeface="Calibri" panose="020F0502020204030204" pitchFamily="34" charset="0"/>
              <a:cs typeface="Calibri" panose="020F0502020204030204" pitchFamily="34" charset="0"/>
            </a:endParaRPr>
          </a:p>
          <a:p>
            <a:pPr>
              <a:spcBef>
                <a:spcPct val="0"/>
              </a:spcBef>
              <a:buFontTx/>
              <a:buNone/>
            </a:pPr>
            <a:r>
              <a:rPr lang="en-US" altLang="x-none" sz="3000" dirty="0">
                <a:solidFill>
                  <a:srgbClr val="393939"/>
                </a:solidFill>
                <a:latin typeface="Calibri" panose="020F0502020204030204" pitchFamily="34" charset="0"/>
                <a:cs typeface="Calibri" panose="020F0502020204030204" pitchFamily="34" charset="0"/>
              </a:rPr>
              <a:t>While Earth’s orbit around the Sun does play a role in the changing of the seasons, it’s not because the Earth receives more solar energy when it’s closer to the Sun or less energy when it’s further away.</a:t>
            </a:r>
          </a:p>
          <a:p>
            <a:pPr>
              <a:spcBef>
                <a:spcPct val="0"/>
              </a:spcBef>
              <a:buFontTx/>
              <a:buNone/>
            </a:pPr>
            <a:r>
              <a:rPr lang="en-US" altLang="x-none" sz="3000" b="1" dirty="0">
                <a:solidFill>
                  <a:srgbClr val="393939"/>
                </a:solidFill>
                <a:latin typeface="Calibri" panose="020F0502020204030204" pitchFamily="34" charset="0"/>
                <a:cs typeface="Calibri" panose="020F0502020204030204" pitchFamily="34" charset="0"/>
              </a:rPr>
              <a:t>The main reason we have the seasons is due to the Earth’s tilt.</a:t>
            </a:r>
          </a:p>
        </p:txBody>
      </p:sp>
    </p:spTree>
    <p:extLst>
      <p:ext uri="{BB962C8B-B14F-4D97-AF65-F5344CB8AC3E}">
        <p14:creationId xmlns:p14="http://schemas.microsoft.com/office/powerpoint/2010/main" val="5514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7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7250" y="1104900"/>
            <a:ext cx="74295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4" name="TextBox 3"/>
          <p:cNvSpPr txBox="1">
            <a:spLocks noChangeArrowheads="1"/>
          </p:cNvSpPr>
          <p:nvPr/>
        </p:nvSpPr>
        <p:spPr bwMode="auto">
          <a:xfrm>
            <a:off x="231775" y="307181"/>
            <a:ext cx="8912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r>
              <a:rPr lang="en-US" altLang="x-none" sz="2400" b="1" dirty="0"/>
              <a:t>The earth's "tilt" points in the same direction as it orbits the sun </a:t>
            </a:r>
          </a:p>
        </p:txBody>
      </p:sp>
      <p:sp>
        <p:nvSpPr>
          <p:cNvPr id="33795" name="TextBox 4"/>
          <p:cNvSpPr txBox="1">
            <a:spLocks noChangeArrowheads="1"/>
          </p:cNvSpPr>
          <p:nvPr/>
        </p:nvSpPr>
        <p:spPr bwMode="auto">
          <a:xfrm>
            <a:off x="5257800" y="647700"/>
            <a:ext cx="370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r>
              <a:rPr lang="en-US" altLang="x-none" sz="2400" i="1"/>
              <a:t>Orbit (just slightly elliptical)</a:t>
            </a:r>
          </a:p>
        </p:txBody>
      </p:sp>
      <p:cxnSp>
        <p:nvCxnSpPr>
          <p:cNvPr id="33796" name="Straight Arrow Connector 6"/>
          <p:cNvCxnSpPr>
            <a:cxnSpLocks noChangeShapeType="1"/>
          </p:cNvCxnSpPr>
          <p:nvPr/>
        </p:nvCxnSpPr>
        <p:spPr bwMode="auto">
          <a:xfrm flipH="1">
            <a:off x="6019800" y="1219200"/>
            <a:ext cx="609600" cy="914400"/>
          </a:xfrm>
          <a:prstGeom prst="straightConnector1">
            <a:avLst/>
          </a:prstGeom>
          <a:noFill/>
          <a:ln w="34925">
            <a:solidFill>
              <a:schemeClr val="tx1"/>
            </a:solidFill>
            <a:round/>
            <a:headEnd/>
            <a:tailEnd type="triangle" w="lg" len="lg"/>
          </a:ln>
          <a:extLst>
            <a:ext uri="{909E8E84-426E-40DD-AFC4-6F175D3DCCD1}">
              <a14:hiddenFill xmlns:a14="http://schemas.microsoft.com/office/drawing/2010/main">
                <a:noFill/>
              </a14:hiddenFill>
            </a:ext>
          </a:extLst>
        </p:spPr>
      </p:cxnSp>
      <p:sp>
        <p:nvSpPr>
          <p:cNvPr id="8" name="TextBox 7"/>
          <p:cNvSpPr txBox="1">
            <a:spLocks noChangeArrowheads="1"/>
          </p:cNvSpPr>
          <p:nvPr/>
        </p:nvSpPr>
        <p:spPr bwMode="auto">
          <a:xfrm>
            <a:off x="6096000" y="4699000"/>
            <a:ext cx="291137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r>
              <a:rPr lang="en-US" altLang="x-none" sz="2400" dirty="0"/>
              <a:t>More solar flux in </a:t>
            </a:r>
          </a:p>
          <a:p>
            <a:pPr>
              <a:spcBef>
                <a:spcPct val="0"/>
              </a:spcBef>
              <a:buFontTx/>
              <a:buNone/>
            </a:pPr>
            <a:r>
              <a:rPr lang="en-US" altLang="x-none" sz="2400" dirty="0"/>
              <a:t>northern hemisphere </a:t>
            </a:r>
          </a:p>
          <a:p>
            <a:pPr>
              <a:spcBef>
                <a:spcPct val="0"/>
              </a:spcBef>
              <a:buFontTx/>
              <a:buNone/>
            </a:pPr>
            <a:r>
              <a:rPr lang="en-US" altLang="x-none" sz="2400" dirty="0"/>
              <a:t>= summer in Boulder!</a:t>
            </a:r>
          </a:p>
        </p:txBody>
      </p:sp>
      <p:sp>
        <p:nvSpPr>
          <p:cNvPr id="9" name="TextBox 8"/>
          <p:cNvSpPr txBox="1">
            <a:spLocks noChangeArrowheads="1"/>
          </p:cNvSpPr>
          <p:nvPr/>
        </p:nvSpPr>
        <p:spPr bwMode="auto">
          <a:xfrm>
            <a:off x="182563" y="4733925"/>
            <a:ext cx="27971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r>
              <a:rPr lang="en-US" altLang="x-none" sz="2400" dirty="0"/>
              <a:t>Less solar flux in </a:t>
            </a:r>
          </a:p>
          <a:p>
            <a:pPr>
              <a:spcBef>
                <a:spcPct val="0"/>
              </a:spcBef>
              <a:buFontTx/>
              <a:buNone/>
            </a:pPr>
            <a:r>
              <a:rPr lang="en-US" altLang="x-none" sz="2400" dirty="0"/>
              <a:t>northern hemisphere </a:t>
            </a:r>
          </a:p>
          <a:p>
            <a:pPr>
              <a:spcBef>
                <a:spcPct val="0"/>
              </a:spcBef>
              <a:buFontTx/>
              <a:buNone/>
            </a:pPr>
            <a:r>
              <a:rPr lang="en-US" altLang="x-none" sz="2400" dirty="0"/>
              <a:t>= winter in Boulder!</a:t>
            </a:r>
          </a:p>
        </p:txBody>
      </p:sp>
      <p:sp>
        <p:nvSpPr>
          <p:cNvPr id="2" name="TextBox 1">
            <a:extLst>
              <a:ext uri="{FF2B5EF4-FFF2-40B4-BE49-F238E27FC236}">
                <a16:creationId xmlns:a16="http://schemas.microsoft.com/office/drawing/2014/main" id="{D35F494C-1E29-4D43-7A2F-71AD41FA2F2D}"/>
              </a:ext>
            </a:extLst>
          </p:cNvPr>
          <p:cNvSpPr txBox="1"/>
          <p:nvPr/>
        </p:nvSpPr>
        <p:spPr>
          <a:xfrm>
            <a:off x="231775" y="40481"/>
            <a:ext cx="2994153" cy="369332"/>
          </a:xfrm>
          <a:prstGeom prst="rect">
            <a:avLst/>
          </a:prstGeom>
          <a:noFill/>
        </p:spPr>
        <p:txBody>
          <a:bodyPr wrap="none" rtlCol="0">
            <a:spAutoFit/>
          </a:bodyPr>
          <a:lstStyle/>
          <a:p>
            <a:r>
              <a:rPr lang="en-US" dirty="0"/>
              <a:t>Traditional lecture - continued</a:t>
            </a:r>
          </a:p>
        </p:txBody>
      </p:sp>
    </p:spTree>
    <p:extLst>
      <p:ext uri="{BB962C8B-B14F-4D97-AF65-F5344CB8AC3E}">
        <p14:creationId xmlns:p14="http://schemas.microsoft.com/office/powerpoint/2010/main" val="5946779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50901" y="2108200"/>
            <a:ext cx="7543800" cy="790448"/>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nSpc>
                <a:spcPct val="170000"/>
              </a:lnSpc>
            </a:pPr>
            <a:r>
              <a:rPr lang="en-US" sz="3200" dirty="0">
                <a:solidFill>
                  <a:srgbClr val="0070C0"/>
                </a:solidFill>
              </a:rPr>
              <a:t>What kind of question might we craft </a:t>
            </a:r>
          </a:p>
          <a:p>
            <a:pPr>
              <a:lnSpc>
                <a:spcPct val="170000"/>
              </a:lnSpc>
            </a:pPr>
            <a:r>
              <a:rPr lang="en-US" sz="3200" dirty="0">
                <a:solidFill>
                  <a:srgbClr val="0070C0"/>
                </a:solidFill>
              </a:rPr>
              <a:t>to assess student understanding of this topic?</a:t>
            </a:r>
          </a:p>
        </p:txBody>
      </p:sp>
    </p:spTree>
    <p:extLst>
      <p:ext uri="{BB962C8B-B14F-4D97-AF65-F5344CB8AC3E}">
        <p14:creationId xmlns:p14="http://schemas.microsoft.com/office/powerpoint/2010/main" val="8245931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438" y="204645"/>
            <a:ext cx="8183563" cy="758757"/>
          </a:xfrm>
        </p:spPr>
        <p:txBody>
          <a:bodyPr/>
          <a:lstStyle/>
          <a:p>
            <a:r>
              <a:rPr lang="en-CA" altLang="x-none" sz="2800" dirty="0">
                <a:solidFill>
                  <a:srgbClr val="00B050"/>
                </a:solidFill>
                <a:ea typeface="ＭＳ Ｐゴシック" charset="-128"/>
              </a:rPr>
              <a:t>This question could be improved.  </a:t>
            </a:r>
            <a:r>
              <a:rPr lang="en-CA" altLang="x-none" sz="2800" b="1" dirty="0">
                <a:solidFill>
                  <a:srgbClr val="00B050"/>
                </a:solidFill>
                <a:ea typeface="ＭＳ Ｐゴシック" charset="-128"/>
              </a:rPr>
              <a:t>Why?</a:t>
            </a:r>
          </a:p>
        </p:txBody>
      </p:sp>
      <p:sp>
        <p:nvSpPr>
          <p:cNvPr id="3" name="Content Placeholder 2"/>
          <p:cNvSpPr>
            <a:spLocks noGrp="1"/>
          </p:cNvSpPr>
          <p:nvPr>
            <p:ph idx="1"/>
          </p:nvPr>
        </p:nvSpPr>
        <p:spPr>
          <a:xfrm>
            <a:off x="484187" y="1031132"/>
            <a:ext cx="8202613" cy="5029200"/>
          </a:xfrm>
        </p:spPr>
        <p:txBody>
          <a:bodyPr>
            <a:normAutofit/>
          </a:bodyPr>
          <a:lstStyle/>
          <a:p>
            <a:pPr marL="0" indent="0">
              <a:spcBef>
                <a:spcPct val="0"/>
              </a:spcBef>
              <a:buFontTx/>
              <a:buNone/>
              <a:defRPr/>
            </a:pPr>
            <a:r>
              <a:rPr lang="en-US" dirty="0">
                <a:solidFill>
                  <a:srgbClr val="0070C0"/>
                </a:solidFill>
                <a:latin typeface="Calibri" charset="0"/>
                <a:ea typeface="ＭＳ Ｐゴシック" charset="0"/>
                <a:cs typeface="ＭＳ Ｐゴシック" charset="0"/>
              </a:rPr>
              <a:t>Do you understand what causes the seasons?</a:t>
            </a:r>
          </a:p>
          <a:p>
            <a:pPr marL="0" indent="0">
              <a:spcBef>
                <a:spcPct val="0"/>
              </a:spcBef>
              <a:buFontTx/>
              <a:buNone/>
              <a:defRPr/>
            </a:pPr>
            <a:endParaRPr lang="en-US" dirty="0">
              <a:solidFill>
                <a:prstClr val="black"/>
              </a:solidFill>
              <a:latin typeface="Calibri" charset="0"/>
              <a:ea typeface="ＭＳ Ｐゴシック" charset="0"/>
              <a:cs typeface="ＭＳ Ｐゴシック" charset="0"/>
            </a:endParaRPr>
          </a:p>
          <a:p>
            <a:pPr marL="514350" indent="-514350">
              <a:spcBef>
                <a:spcPct val="0"/>
              </a:spcBef>
              <a:buClr>
                <a:schemeClr val="tx1"/>
              </a:buClr>
              <a:buFont typeface="+mj-lt"/>
              <a:buAutoNum type="alphaUcPeriod"/>
              <a:defRPr/>
            </a:pPr>
            <a:r>
              <a:rPr lang="en-US" dirty="0">
                <a:latin typeface="Calibri" charset="0"/>
                <a:ea typeface="ＭＳ Ｐゴシック" charset="0"/>
                <a:cs typeface="ＭＳ Ｐゴシック" charset="0"/>
              </a:rPr>
              <a:t>Yes</a:t>
            </a:r>
          </a:p>
          <a:p>
            <a:pPr marL="514350" indent="-514350">
              <a:spcBef>
                <a:spcPct val="0"/>
              </a:spcBef>
              <a:buClr>
                <a:schemeClr val="tx1"/>
              </a:buClr>
              <a:buFont typeface="+mj-lt"/>
              <a:buAutoNum type="alphaUcPeriod"/>
              <a:defRPr/>
            </a:pPr>
            <a:r>
              <a:rPr lang="en-US" dirty="0">
                <a:latin typeface="Calibri" charset="0"/>
                <a:ea typeface="ＭＳ Ｐゴシック" charset="0"/>
                <a:cs typeface="ＭＳ Ｐゴシック" charset="0"/>
              </a:rPr>
              <a:t>No</a:t>
            </a:r>
          </a:p>
          <a:p>
            <a:pPr marL="514350" indent="-514350">
              <a:spcBef>
                <a:spcPct val="0"/>
              </a:spcBef>
              <a:buClr>
                <a:schemeClr val="tx1"/>
              </a:buClr>
              <a:buFont typeface="+mj-lt"/>
              <a:buAutoNum type="alphaUcPeriod"/>
              <a:defRPr/>
            </a:pPr>
            <a:r>
              <a:rPr lang="en-US" dirty="0">
                <a:latin typeface="Calibri" charset="0"/>
                <a:ea typeface="ＭＳ Ｐゴシック" charset="0"/>
                <a:cs typeface="ＭＳ Ｐゴシック" charset="0"/>
              </a:rPr>
              <a:t>I'm still not really sure</a:t>
            </a:r>
          </a:p>
        </p:txBody>
      </p:sp>
      <p:sp>
        <p:nvSpPr>
          <p:cNvPr id="35843" name="Slide Number Placeholder 6"/>
          <p:cNvSpPr>
            <a:spLocks noGrp="1"/>
          </p:cNvSpPr>
          <p:nvPr>
            <p:ph type="sldNum" sz="quarter" idx="12"/>
          </p:nvPr>
        </p:nvSpPr>
        <p:spPr>
          <a:xfrm>
            <a:off x="7620000" y="19050"/>
            <a:ext cx="1066800" cy="3286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eaLnBrk="1" hangingPunct="1">
              <a:spcBef>
                <a:spcPct val="0"/>
              </a:spcBef>
              <a:buFontTx/>
              <a:buNone/>
            </a:pPr>
            <a:fld id="{56CB9B67-976F-004E-B82B-8A9ACAC1305B}" type="slidenum">
              <a:rPr lang="en-US" altLang="x-none" sz="1400"/>
              <a:pPr eaLnBrk="1" hangingPunct="1">
                <a:spcBef>
                  <a:spcPct val="0"/>
                </a:spcBef>
                <a:buFontTx/>
                <a:buNone/>
              </a:pPr>
              <a:t>37</a:t>
            </a:fld>
            <a:endParaRPr lang="en-US" altLang="x-none" sz="1400">
              <a:solidFill>
                <a:srgbClr val="FFFFFF"/>
              </a:solidFill>
            </a:endParaRPr>
          </a:p>
        </p:txBody>
      </p:sp>
      <p:sp>
        <p:nvSpPr>
          <p:cNvPr id="8" name="TextBox 7"/>
          <p:cNvSpPr txBox="1">
            <a:spLocks noChangeArrowheads="1"/>
          </p:cNvSpPr>
          <p:nvPr/>
        </p:nvSpPr>
        <p:spPr bwMode="auto">
          <a:xfrm>
            <a:off x="77820" y="4898215"/>
            <a:ext cx="8991600" cy="1375761"/>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82294" tIns="41148" rIns="82294" bIns="41148">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r>
              <a:rPr lang="en-US" altLang="x-none" sz="2800" dirty="0">
                <a:solidFill>
                  <a:srgbClr val="000090"/>
                </a:solidFill>
              </a:rPr>
              <a:t>- Do your students interpret "understand" the same as you do?</a:t>
            </a:r>
          </a:p>
          <a:p>
            <a:pPr>
              <a:spcBef>
                <a:spcPct val="0"/>
              </a:spcBef>
              <a:buFontTx/>
              <a:buNone/>
            </a:pPr>
            <a:r>
              <a:rPr lang="en-US" altLang="x-none" sz="2800" dirty="0">
                <a:solidFill>
                  <a:srgbClr val="000090"/>
                </a:solidFill>
              </a:rPr>
              <a:t>- Are you learning anything useful about their thinking or </a:t>
            </a:r>
            <a:br>
              <a:rPr lang="en-US" altLang="x-none" sz="2800" dirty="0">
                <a:solidFill>
                  <a:srgbClr val="000090"/>
                </a:solidFill>
              </a:rPr>
            </a:br>
            <a:r>
              <a:rPr lang="en-US" altLang="x-none" sz="2800" dirty="0">
                <a:solidFill>
                  <a:srgbClr val="000090"/>
                </a:solidFill>
              </a:rPr>
              <a:t>   reasoning? </a:t>
            </a:r>
          </a:p>
        </p:txBody>
      </p:sp>
    </p:spTree>
    <p:extLst>
      <p:ext uri="{BB962C8B-B14F-4D97-AF65-F5344CB8AC3E}">
        <p14:creationId xmlns:p14="http://schemas.microsoft.com/office/powerpoint/2010/main" val="655233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uiExpand="1" build="p"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725" y="0"/>
            <a:ext cx="8183563" cy="779463"/>
          </a:xfrm>
        </p:spPr>
        <p:txBody>
          <a:bodyPr/>
          <a:lstStyle/>
          <a:p>
            <a:r>
              <a:rPr lang="en-CA" altLang="x-none" sz="2800" dirty="0">
                <a:solidFill>
                  <a:srgbClr val="00B050"/>
                </a:solidFill>
                <a:ea typeface="ＭＳ Ｐゴシック" charset="-128"/>
              </a:rPr>
              <a:t>This question could also be improved.  </a:t>
            </a:r>
            <a:r>
              <a:rPr lang="en-CA" altLang="x-none" sz="2800" b="1" dirty="0">
                <a:solidFill>
                  <a:srgbClr val="00B050"/>
                </a:solidFill>
                <a:ea typeface="ＭＳ Ｐゴシック" charset="-128"/>
              </a:rPr>
              <a:t>Why?</a:t>
            </a:r>
          </a:p>
        </p:txBody>
      </p:sp>
      <p:sp>
        <p:nvSpPr>
          <p:cNvPr id="3" name="Content Placeholder 2"/>
          <p:cNvSpPr>
            <a:spLocks noGrp="1"/>
          </p:cNvSpPr>
          <p:nvPr>
            <p:ph idx="1"/>
          </p:nvPr>
        </p:nvSpPr>
        <p:spPr>
          <a:xfrm>
            <a:off x="320675" y="1116013"/>
            <a:ext cx="8202613" cy="5029200"/>
          </a:xfrm>
        </p:spPr>
        <p:txBody>
          <a:bodyPr>
            <a:normAutofit/>
          </a:bodyPr>
          <a:lstStyle/>
          <a:p>
            <a:pPr marL="0" indent="0">
              <a:spcBef>
                <a:spcPct val="0"/>
              </a:spcBef>
              <a:buFontTx/>
              <a:buNone/>
              <a:defRPr/>
            </a:pPr>
            <a:r>
              <a:rPr lang="en-US" dirty="0">
                <a:solidFill>
                  <a:srgbClr val="0070C0"/>
                </a:solidFill>
                <a:latin typeface="Calibri" charset="0"/>
                <a:ea typeface="ＭＳ Ｐゴシック" charset="0"/>
                <a:cs typeface="ＭＳ Ｐゴシック" charset="0"/>
              </a:rPr>
              <a:t>What causes the seasons?</a:t>
            </a:r>
          </a:p>
          <a:p>
            <a:pPr marL="0" indent="0">
              <a:spcBef>
                <a:spcPct val="0"/>
              </a:spcBef>
              <a:buFontTx/>
              <a:buNone/>
              <a:defRPr/>
            </a:pPr>
            <a:endParaRPr lang="en-US" dirty="0">
              <a:solidFill>
                <a:prstClr val="black"/>
              </a:solidFill>
              <a:latin typeface="Calibri" charset="0"/>
              <a:ea typeface="ＭＳ Ｐゴシック" charset="0"/>
              <a:cs typeface="ＭＳ Ｐゴシック" charset="0"/>
            </a:endParaRPr>
          </a:p>
          <a:p>
            <a:pPr marL="514350" indent="-514350">
              <a:spcBef>
                <a:spcPct val="0"/>
              </a:spcBef>
              <a:buClr>
                <a:schemeClr val="tx1"/>
              </a:buClr>
              <a:buFont typeface="+mj-lt"/>
              <a:buAutoNum type="alphaUcPeriod"/>
              <a:defRPr/>
            </a:pPr>
            <a:r>
              <a:rPr lang="en-US" dirty="0">
                <a:latin typeface="Calibri" charset="0"/>
                <a:ea typeface="ＭＳ Ｐゴシック" charset="0"/>
                <a:cs typeface="ＭＳ Ｐゴシック" charset="0"/>
              </a:rPr>
              <a:t>The change in the earth’s distance from the sun during the year</a:t>
            </a:r>
          </a:p>
          <a:p>
            <a:pPr marL="514350" indent="-514350">
              <a:spcBef>
                <a:spcPct val="0"/>
              </a:spcBef>
              <a:buClr>
                <a:schemeClr val="tx1"/>
              </a:buClr>
              <a:buFont typeface="+mj-lt"/>
              <a:buAutoNum type="alphaUcPeriod"/>
              <a:defRPr/>
            </a:pPr>
            <a:r>
              <a:rPr lang="en-US" dirty="0">
                <a:latin typeface="Calibri" charset="0"/>
                <a:ea typeface="ＭＳ Ｐゴシック" charset="0"/>
                <a:cs typeface="ＭＳ Ｐゴシック" charset="0"/>
              </a:rPr>
              <a:t>The tilt of the earth’s axis</a:t>
            </a:r>
          </a:p>
          <a:p>
            <a:pPr marL="514350" indent="-514350">
              <a:spcBef>
                <a:spcPct val="0"/>
              </a:spcBef>
              <a:buClr>
                <a:schemeClr val="tx1"/>
              </a:buClr>
              <a:buFont typeface="+mj-lt"/>
              <a:buAutoNum type="alphaUcPeriod"/>
              <a:defRPr/>
            </a:pPr>
            <a:r>
              <a:rPr lang="en-US" dirty="0">
                <a:latin typeface="Calibri" charset="0"/>
                <a:ea typeface="ＭＳ Ｐゴシック" charset="0"/>
                <a:cs typeface="ＭＳ Ｐゴシック" charset="0"/>
              </a:rPr>
              <a:t>Changes in the sun’s brightness</a:t>
            </a:r>
          </a:p>
          <a:p>
            <a:pPr marL="514350" indent="-514350">
              <a:spcBef>
                <a:spcPct val="0"/>
              </a:spcBef>
              <a:buClr>
                <a:schemeClr val="tx1"/>
              </a:buClr>
              <a:buFont typeface="+mj-lt"/>
              <a:buAutoNum type="alphaUcPeriod"/>
              <a:defRPr/>
            </a:pPr>
            <a:r>
              <a:rPr lang="en-US" dirty="0">
                <a:latin typeface="Calibri" charset="0"/>
                <a:ea typeface="ＭＳ Ｐゴシック" charset="0"/>
                <a:cs typeface="ＭＳ Ｐゴシック" charset="0"/>
              </a:rPr>
              <a:t>Changes in weather</a:t>
            </a:r>
          </a:p>
          <a:p>
            <a:pPr marL="514350" indent="-514350">
              <a:spcBef>
                <a:spcPct val="0"/>
              </a:spcBef>
              <a:buClr>
                <a:schemeClr val="tx1"/>
              </a:buClr>
              <a:buFont typeface="+mj-lt"/>
              <a:buAutoNum type="alphaUcPeriod"/>
              <a:defRPr/>
            </a:pPr>
            <a:r>
              <a:rPr lang="en-US" dirty="0">
                <a:latin typeface="Calibri" charset="0"/>
                <a:ea typeface="ＭＳ Ｐゴシック" charset="0"/>
                <a:cs typeface="ＭＳ Ｐゴシック" charset="0"/>
              </a:rPr>
              <a:t>None of the above, or MORE than one!</a:t>
            </a:r>
          </a:p>
        </p:txBody>
      </p:sp>
      <p:sp>
        <p:nvSpPr>
          <p:cNvPr id="37891" name="Slide Number Placeholder 6"/>
          <p:cNvSpPr>
            <a:spLocks noGrp="1"/>
          </p:cNvSpPr>
          <p:nvPr>
            <p:ph type="sldNum" sz="quarter" idx="12"/>
          </p:nvPr>
        </p:nvSpPr>
        <p:spPr>
          <a:xfrm>
            <a:off x="7620000" y="19050"/>
            <a:ext cx="1066800" cy="3286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eaLnBrk="1" hangingPunct="1">
              <a:spcBef>
                <a:spcPct val="0"/>
              </a:spcBef>
              <a:buFontTx/>
              <a:buNone/>
            </a:pPr>
            <a:fld id="{595F87AD-2453-6C4B-8E71-6FBE00288075}" type="slidenum">
              <a:rPr lang="en-US" altLang="x-none" sz="1400"/>
              <a:pPr eaLnBrk="1" hangingPunct="1">
                <a:spcBef>
                  <a:spcPct val="0"/>
                </a:spcBef>
                <a:buFontTx/>
                <a:buNone/>
              </a:pPr>
              <a:t>38</a:t>
            </a:fld>
            <a:endParaRPr lang="en-US" altLang="x-none" sz="1400">
              <a:solidFill>
                <a:srgbClr val="FFFFFF"/>
              </a:solidFill>
            </a:endParaRPr>
          </a:p>
        </p:txBody>
      </p:sp>
      <p:sp>
        <p:nvSpPr>
          <p:cNvPr id="6" name="TextBox 5"/>
          <p:cNvSpPr txBox="1">
            <a:spLocks noChangeArrowheads="1"/>
          </p:cNvSpPr>
          <p:nvPr/>
        </p:nvSpPr>
        <p:spPr bwMode="auto">
          <a:xfrm>
            <a:off x="109505" y="4930305"/>
            <a:ext cx="8804275" cy="13763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82294" tIns="41148" rIns="82294" bIns="41148">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r>
              <a:rPr lang="en-US" altLang="x-none" sz="2800" dirty="0">
                <a:solidFill>
                  <a:srgbClr val="000090"/>
                </a:solidFill>
              </a:rPr>
              <a:t>You can MEMORIZE or "pattern-match" to find the answer.</a:t>
            </a:r>
          </a:p>
          <a:p>
            <a:pPr>
              <a:spcBef>
                <a:spcPct val="0"/>
              </a:spcBef>
              <a:buFontTx/>
              <a:buNone/>
            </a:pPr>
            <a:r>
              <a:rPr lang="en-US" altLang="x-none" sz="2800" dirty="0">
                <a:solidFill>
                  <a:srgbClr val="000090"/>
                </a:solidFill>
              </a:rPr>
              <a:t>Doesn’t give much information about reasoning</a:t>
            </a:r>
          </a:p>
          <a:p>
            <a:pPr>
              <a:spcBef>
                <a:spcPct val="0"/>
              </a:spcBef>
              <a:buFontTx/>
              <a:buNone/>
            </a:pPr>
            <a:r>
              <a:rPr lang="en-US" altLang="x-none" sz="2800" dirty="0">
                <a:solidFill>
                  <a:srgbClr val="000090"/>
                </a:solidFill>
              </a:rPr>
              <a:t>Doesn't help me decide what the student understands </a:t>
            </a:r>
          </a:p>
        </p:txBody>
      </p:sp>
    </p:spTree>
    <p:extLst>
      <p:ext uri="{BB962C8B-B14F-4D97-AF65-F5344CB8AC3E}">
        <p14:creationId xmlns:p14="http://schemas.microsoft.com/office/powerpoint/2010/main" val="11980134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204787" y="1041400"/>
            <a:ext cx="8631237" cy="1447800"/>
          </a:xfrm>
          <a:solidFill>
            <a:schemeClr val="bg1"/>
          </a:solidFill>
        </p:spPr>
        <p:txBody>
          <a:bodyPr/>
          <a:lstStyle/>
          <a:p>
            <a:r>
              <a:rPr lang="en-US" altLang="x-none" sz="3200" dirty="0">
                <a:solidFill>
                  <a:srgbClr val="000066"/>
                </a:solidFill>
                <a:ea typeface="ＭＳ Ｐゴシック" charset="-128"/>
              </a:rPr>
              <a:t>What would happen to the seasons if the earth’s orbit around the sun was made a perfect circle (but nothing else changed) ?</a:t>
            </a:r>
          </a:p>
        </p:txBody>
      </p:sp>
      <p:sp>
        <p:nvSpPr>
          <p:cNvPr id="39938" name="Rectangle 3"/>
          <p:cNvSpPr>
            <a:spLocks noGrp="1" noChangeArrowheads="1"/>
          </p:cNvSpPr>
          <p:nvPr>
            <p:ph idx="1"/>
          </p:nvPr>
        </p:nvSpPr>
        <p:spPr>
          <a:xfrm>
            <a:off x="280988" y="2574925"/>
            <a:ext cx="8555037" cy="3505200"/>
          </a:xfrm>
        </p:spPr>
        <p:txBody>
          <a:bodyPr>
            <a:normAutofit lnSpcReduction="10000"/>
          </a:bodyPr>
          <a:lstStyle/>
          <a:p>
            <a:pPr marL="609600" indent="-609600">
              <a:lnSpc>
                <a:spcPct val="90000"/>
              </a:lnSpc>
              <a:buClr>
                <a:schemeClr val="tx1"/>
              </a:buClr>
              <a:buFontTx/>
              <a:buAutoNum type="alphaUcPeriod"/>
            </a:pPr>
            <a:r>
              <a:rPr lang="en-US" altLang="x-none" dirty="0">
                <a:ea typeface="ＭＳ Ｐゴシック" charset="-128"/>
              </a:rPr>
              <a:t>There would be no seasonal changes any more! </a:t>
            </a:r>
          </a:p>
          <a:p>
            <a:pPr marL="609600" indent="-609600">
              <a:lnSpc>
                <a:spcPct val="90000"/>
              </a:lnSpc>
              <a:buClr>
                <a:schemeClr val="tx1"/>
              </a:buClr>
              <a:buFontTx/>
              <a:buAutoNum type="alphaUcPeriod"/>
            </a:pPr>
            <a:r>
              <a:rPr lang="en-US" altLang="x-none" dirty="0">
                <a:ea typeface="ＭＳ Ｐゴシック" charset="-128"/>
              </a:rPr>
              <a:t>The seasons would remain pretty much as they are today (Winter/Spring/Summer/Fall)</a:t>
            </a:r>
          </a:p>
          <a:p>
            <a:pPr marL="609600" indent="-609600">
              <a:lnSpc>
                <a:spcPct val="90000"/>
              </a:lnSpc>
              <a:buClr>
                <a:schemeClr val="tx1"/>
              </a:buClr>
              <a:buFontTx/>
              <a:buAutoNum type="alphaUcPeriod"/>
            </a:pPr>
            <a:r>
              <a:rPr lang="en-US" altLang="x-none" dirty="0">
                <a:ea typeface="ＭＳ Ｐゴシック" charset="-128"/>
              </a:rPr>
              <a:t>Winter to spring would differ from each other much less than now</a:t>
            </a:r>
          </a:p>
          <a:p>
            <a:pPr marL="609600" indent="-609600">
              <a:lnSpc>
                <a:spcPct val="90000"/>
              </a:lnSpc>
              <a:buClr>
                <a:schemeClr val="tx1"/>
              </a:buClr>
              <a:buFontTx/>
              <a:buAutoNum type="alphaUcPeriod"/>
            </a:pPr>
            <a:r>
              <a:rPr lang="en-US" altLang="x-none" dirty="0">
                <a:ea typeface="ＭＳ Ｐゴシック" charset="-128"/>
              </a:rPr>
              <a:t>Winter to spring would differ  from each other much more than now</a:t>
            </a:r>
          </a:p>
          <a:p>
            <a:pPr marL="609600" indent="-609600">
              <a:lnSpc>
                <a:spcPct val="90000"/>
              </a:lnSpc>
              <a:buFontTx/>
              <a:buAutoNum type="alphaUcPeriod"/>
            </a:pPr>
            <a:endParaRPr lang="en-US" altLang="x-none" dirty="0">
              <a:ea typeface="ＭＳ Ｐゴシック" charset="-128"/>
            </a:endParaRPr>
          </a:p>
        </p:txBody>
      </p:sp>
      <p:sp>
        <p:nvSpPr>
          <p:cNvPr id="5" name="Rectangle 2"/>
          <p:cNvSpPr txBox="1">
            <a:spLocks noChangeArrowheads="1"/>
          </p:cNvSpPr>
          <p:nvPr/>
        </p:nvSpPr>
        <p:spPr>
          <a:xfrm>
            <a:off x="152400" y="0"/>
            <a:ext cx="8534400" cy="1092200"/>
          </a:xfrm>
          <a:prstGeom prst="rect">
            <a:avLst/>
          </a:prstGeom>
        </p:spPr>
        <p:txBody>
          <a:bodyPr anchor="b">
            <a:noAutofit/>
          </a:bodyPr>
          <a:lstStyle/>
          <a:p>
            <a:pPr algn="ctr" eaLnBrk="1" fontAlgn="auto" hangingPunct="1">
              <a:spcAft>
                <a:spcPts val="0"/>
              </a:spcAft>
              <a:defRPr/>
            </a:pPr>
            <a:r>
              <a:rPr lang="en-US" sz="3200" dirty="0">
                <a:solidFill>
                  <a:srgbClr val="00B050"/>
                </a:solidFill>
                <a:latin typeface="+mj-lt"/>
                <a:ea typeface="+mj-ea"/>
                <a:cs typeface="+mj-cs"/>
              </a:rPr>
              <a:t>Is this a better version than the previous?</a:t>
            </a:r>
            <a:br>
              <a:rPr lang="en-US" sz="3200" dirty="0">
                <a:solidFill>
                  <a:srgbClr val="00B050"/>
                </a:solidFill>
                <a:latin typeface="+mj-lt"/>
                <a:ea typeface="+mj-ea"/>
                <a:cs typeface="+mj-cs"/>
              </a:rPr>
            </a:br>
            <a:r>
              <a:rPr lang="en-US" sz="3200" dirty="0">
                <a:solidFill>
                  <a:srgbClr val="00B050"/>
                </a:solidFill>
                <a:latin typeface="+mj-lt"/>
                <a:ea typeface="+mj-ea"/>
                <a:cs typeface="+mj-cs"/>
              </a:rPr>
              <a:t>If so, how/why? If not, why not?  </a:t>
            </a:r>
          </a:p>
        </p:txBody>
      </p:sp>
    </p:spTree>
    <p:extLst>
      <p:ext uri="{BB962C8B-B14F-4D97-AF65-F5344CB8AC3E}">
        <p14:creationId xmlns:p14="http://schemas.microsoft.com/office/powerpoint/2010/main" val="1208182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204787" y="1041400"/>
            <a:ext cx="8631237" cy="1447800"/>
          </a:xfrm>
          <a:solidFill>
            <a:schemeClr val="bg1"/>
          </a:solidFill>
        </p:spPr>
        <p:txBody>
          <a:bodyPr/>
          <a:lstStyle/>
          <a:p>
            <a:r>
              <a:rPr lang="en-US" altLang="x-none" sz="3200" dirty="0">
                <a:solidFill>
                  <a:srgbClr val="000066"/>
                </a:solidFill>
                <a:ea typeface="ＭＳ Ｐゴシック" charset="-128"/>
              </a:rPr>
              <a:t>What would happen to the seasons if the earth’s orbit around the sun was made a perfect circle (but nothing else changed) ?</a:t>
            </a:r>
          </a:p>
        </p:txBody>
      </p:sp>
      <p:sp>
        <p:nvSpPr>
          <p:cNvPr id="39938" name="Rectangle 3"/>
          <p:cNvSpPr>
            <a:spLocks noGrp="1" noChangeArrowheads="1"/>
          </p:cNvSpPr>
          <p:nvPr>
            <p:ph idx="1"/>
          </p:nvPr>
        </p:nvSpPr>
        <p:spPr>
          <a:xfrm>
            <a:off x="280988" y="2574925"/>
            <a:ext cx="8555037" cy="3505200"/>
          </a:xfrm>
        </p:spPr>
        <p:txBody>
          <a:bodyPr>
            <a:normAutofit lnSpcReduction="10000"/>
          </a:bodyPr>
          <a:lstStyle/>
          <a:p>
            <a:pPr marL="609600" indent="-609600">
              <a:lnSpc>
                <a:spcPct val="90000"/>
              </a:lnSpc>
              <a:buClr>
                <a:schemeClr val="tx1"/>
              </a:buClr>
              <a:buFontTx/>
              <a:buAutoNum type="alphaUcPeriod"/>
            </a:pPr>
            <a:r>
              <a:rPr lang="en-US" altLang="x-none" dirty="0">
                <a:ea typeface="ＭＳ Ｐゴシック" charset="-128"/>
              </a:rPr>
              <a:t>There would be no seasonal changes any more! </a:t>
            </a:r>
          </a:p>
          <a:p>
            <a:pPr marL="609600" indent="-609600">
              <a:lnSpc>
                <a:spcPct val="90000"/>
              </a:lnSpc>
              <a:buClr>
                <a:schemeClr val="tx1"/>
              </a:buClr>
              <a:buFontTx/>
              <a:buAutoNum type="alphaUcPeriod"/>
            </a:pPr>
            <a:r>
              <a:rPr lang="en-US" altLang="x-none" dirty="0">
                <a:ea typeface="ＭＳ Ｐゴシック" charset="-128"/>
              </a:rPr>
              <a:t>The seasons would remain pretty much as they are today (Winter/Spring/Summer/Fall)</a:t>
            </a:r>
          </a:p>
          <a:p>
            <a:pPr marL="609600" indent="-609600">
              <a:lnSpc>
                <a:spcPct val="90000"/>
              </a:lnSpc>
              <a:buClr>
                <a:schemeClr val="tx1"/>
              </a:buClr>
              <a:buFontTx/>
              <a:buAutoNum type="alphaUcPeriod"/>
            </a:pPr>
            <a:r>
              <a:rPr lang="en-US" altLang="x-none" dirty="0">
                <a:ea typeface="ＭＳ Ｐゴシック" charset="-128"/>
              </a:rPr>
              <a:t>Winter to spring would differ from each other much less than now</a:t>
            </a:r>
          </a:p>
          <a:p>
            <a:pPr marL="609600" indent="-609600">
              <a:lnSpc>
                <a:spcPct val="90000"/>
              </a:lnSpc>
              <a:buClr>
                <a:schemeClr val="tx1"/>
              </a:buClr>
              <a:buFontTx/>
              <a:buAutoNum type="alphaUcPeriod"/>
            </a:pPr>
            <a:r>
              <a:rPr lang="en-US" altLang="x-none" dirty="0">
                <a:ea typeface="ＭＳ Ｐゴシック" charset="-128"/>
              </a:rPr>
              <a:t>Winter to spring would differ  from each other much more than now</a:t>
            </a:r>
          </a:p>
          <a:p>
            <a:pPr marL="609600" indent="-609600">
              <a:lnSpc>
                <a:spcPct val="90000"/>
              </a:lnSpc>
              <a:buFontTx/>
              <a:buAutoNum type="alphaUcPeriod"/>
            </a:pPr>
            <a:endParaRPr lang="en-US" altLang="x-none" dirty="0">
              <a:ea typeface="ＭＳ Ｐゴシック" charset="-128"/>
            </a:endParaRPr>
          </a:p>
        </p:txBody>
      </p:sp>
      <p:sp>
        <p:nvSpPr>
          <p:cNvPr id="5" name="Rectangle 2"/>
          <p:cNvSpPr txBox="1">
            <a:spLocks noChangeArrowheads="1"/>
          </p:cNvSpPr>
          <p:nvPr/>
        </p:nvSpPr>
        <p:spPr>
          <a:xfrm>
            <a:off x="152400" y="331788"/>
            <a:ext cx="8534400" cy="760412"/>
          </a:xfrm>
          <a:prstGeom prst="rect">
            <a:avLst/>
          </a:prstGeom>
        </p:spPr>
        <p:txBody>
          <a:bodyPr anchor="b">
            <a:noAutofit/>
          </a:bodyPr>
          <a:lstStyle/>
          <a:p>
            <a:pPr algn="ctr" eaLnBrk="1" fontAlgn="auto" hangingPunct="1">
              <a:spcAft>
                <a:spcPts val="0"/>
              </a:spcAft>
              <a:defRPr/>
            </a:pPr>
            <a:r>
              <a:rPr lang="en-US" sz="3200" dirty="0">
                <a:solidFill>
                  <a:srgbClr val="00B050"/>
                </a:solidFill>
                <a:latin typeface="+mj-lt"/>
                <a:ea typeface="+mj-ea"/>
                <a:cs typeface="+mj-cs"/>
              </a:rPr>
              <a:t>Is this a better version than the previous?</a:t>
            </a:r>
            <a:br>
              <a:rPr lang="en-US" sz="3200" dirty="0">
                <a:solidFill>
                  <a:srgbClr val="00B050"/>
                </a:solidFill>
                <a:latin typeface="+mj-lt"/>
                <a:ea typeface="+mj-ea"/>
                <a:cs typeface="+mj-cs"/>
              </a:rPr>
            </a:br>
            <a:r>
              <a:rPr lang="en-US" sz="3200" dirty="0">
                <a:solidFill>
                  <a:srgbClr val="00B050"/>
                </a:solidFill>
                <a:latin typeface="+mj-lt"/>
                <a:ea typeface="+mj-ea"/>
                <a:cs typeface="+mj-cs"/>
              </a:rPr>
              <a:t>If so, how/why? If not, why not?  </a:t>
            </a:r>
          </a:p>
        </p:txBody>
      </p:sp>
      <p:sp>
        <p:nvSpPr>
          <p:cNvPr id="6" name="Text Box 4"/>
          <p:cNvSpPr txBox="1">
            <a:spLocks noChangeArrowheads="1"/>
          </p:cNvSpPr>
          <p:nvPr/>
        </p:nvSpPr>
        <p:spPr bwMode="auto">
          <a:xfrm>
            <a:off x="280988" y="4048800"/>
            <a:ext cx="8991600" cy="2031325"/>
          </a:xfrm>
          <a:prstGeom prst="rect">
            <a:avLst/>
          </a:prstGeom>
          <a:solidFill>
            <a:schemeClr val="bg1"/>
          </a:solidFill>
          <a:ln w="9525">
            <a:noFill/>
            <a:miter lim="800000"/>
            <a:headEnd/>
            <a:tailEnd/>
          </a:ln>
          <a:effectLst/>
        </p:spPr>
        <p:txBody>
          <a:bodyPr wrap="square">
            <a:prstTxWarp prst="textNoShape">
              <a:avLst/>
            </a:prstTxWarp>
            <a:spAutoFit/>
          </a:bodyPr>
          <a:lstStyle/>
          <a:p>
            <a:pPr>
              <a:spcBef>
                <a:spcPct val="50000"/>
              </a:spcBef>
            </a:pPr>
            <a:r>
              <a:rPr lang="en-US" sz="3600" dirty="0">
                <a:solidFill>
                  <a:schemeClr val="hlink"/>
                </a:solidFill>
              </a:rPr>
              <a:t>Requires reasoning</a:t>
            </a:r>
          </a:p>
          <a:p>
            <a:pPr>
              <a:spcBef>
                <a:spcPct val="50000"/>
              </a:spcBef>
            </a:pPr>
            <a:r>
              <a:rPr lang="en-US" sz="3600" dirty="0">
                <a:solidFill>
                  <a:schemeClr val="hlink"/>
                </a:solidFill>
              </a:rPr>
              <a:t>Note that asking for a prediction often results in better questions</a:t>
            </a:r>
            <a:r>
              <a:rPr lang="en-US" sz="2000" dirty="0">
                <a:solidFill>
                  <a:schemeClr val="hlink"/>
                </a:solidFill>
              </a:rPr>
              <a:t>.</a:t>
            </a:r>
          </a:p>
        </p:txBody>
      </p:sp>
    </p:spTree>
    <p:extLst>
      <p:ext uri="{BB962C8B-B14F-4D97-AF65-F5344CB8AC3E}">
        <p14:creationId xmlns:p14="http://schemas.microsoft.com/office/powerpoint/2010/main" val="20409817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609600" y="1600200"/>
            <a:ext cx="8458200" cy="1143000"/>
          </a:xfrm>
          <a:solidFill>
            <a:schemeClr val="bg1"/>
          </a:solidFill>
        </p:spPr>
        <p:txBody>
          <a:bodyPr>
            <a:normAutofit/>
          </a:bodyPr>
          <a:lstStyle/>
          <a:p>
            <a:r>
              <a:rPr lang="en-US" altLang="x-none" sz="3600" dirty="0">
                <a:ea typeface="ＭＳ Ｐゴシック" charset="-128"/>
              </a:rPr>
              <a:t>Do I know if my students understand the reason for seasons now? </a:t>
            </a:r>
          </a:p>
        </p:txBody>
      </p:sp>
    </p:spTree>
    <p:extLst>
      <p:ext uri="{BB962C8B-B14F-4D97-AF65-F5344CB8AC3E}">
        <p14:creationId xmlns:p14="http://schemas.microsoft.com/office/powerpoint/2010/main" val="14638992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itle 1"/>
          <p:cNvSpPr txBox="1">
            <a:spLocks/>
          </p:cNvSpPr>
          <p:nvPr/>
        </p:nvSpPr>
        <p:spPr>
          <a:xfrm>
            <a:off x="5715000" y="3124200"/>
            <a:ext cx="3048000" cy="3048000"/>
          </a:xfrm>
          <a:prstGeom prst="rect">
            <a:avLst/>
          </a:prstGeom>
        </p:spPr>
        <p:txBody>
          <a:bodyPr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742950" indent="-742950" algn="l">
              <a:buFont typeface="+mj-lt"/>
              <a:buAutoNum type="alphaUcPeriod"/>
              <a:defRPr/>
            </a:pPr>
            <a:r>
              <a:rPr lang="en-US" dirty="0">
                <a:solidFill>
                  <a:srgbClr val="000000"/>
                </a:solidFill>
              </a:rPr>
              <a:t>Only one</a:t>
            </a:r>
          </a:p>
          <a:p>
            <a:pPr marL="742950" indent="-742950" algn="l">
              <a:buFont typeface="+mj-lt"/>
              <a:buAutoNum type="alphaUcPeriod"/>
              <a:defRPr/>
            </a:pPr>
            <a:r>
              <a:rPr lang="en-US" dirty="0">
                <a:solidFill>
                  <a:srgbClr val="000000"/>
                </a:solidFill>
              </a:rPr>
              <a:t>Two</a:t>
            </a:r>
          </a:p>
          <a:p>
            <a:pPr marL="742950" indent="-742950" algn="l">
              <a:buFont typeface="+mj-lt"/>
              <a:buAutoNum type="alphaUcPeriod"/>
              <a:defRPr/>
            </a:pPr>
            <a:r>
              <a:rPr lang="en-US" dirty="0">
                <a:solidFill>
                  <a:srgbClr val="000000"/>
                </a:solidFill>
              </a:rPr>
              <a:t>Three</a:t>
            </a:r>
          </a:p>
          <a:p>
            <a:pPr marL="742950" indent="-742950" algn="l">
              <a:buFont typeface="+mj-lt"/>
              <a:buAutoNum type="alphaUcPeriod"/>
              <a:defRPr/>
            </a:pPr>
            <a:r>
              <a:rPr lang="en-US" dirty="0">
                <a:solidFill>
                  <a:srgbClr val="000000"/>
                </a:solidFill>
              </a:rPr>
              <a:t>Four</a:t>
            </a:r>
          </a:p>
          <a:p>
            <a:pPr marL="742950" indent="-742950" algn="l">
              <a:buFont typeface="+mj-lt"/>
              <a:buAutoNum type="alphaUcPeriod"/>
              <a:defRPr/>
            </a:pPr>
            <a:r>
              <a:rPr lang="en-US" dirty="0">
                <a:solidFill>
                  <a:srgbClr val="000000"/>
                </a:solidFill>
              </a:rPr>
              <a:t>All Five</a:t>
            </a:r>
          </a:p>
        </p:txBody>
      </p:sp>
      <p:grpSp>
        <p:nvGrpSpPr>
          <p:cNvPr id="41986" name="Group 1"/>
          <p:cNvGrpSpPr>
            <a:grpSpLocks/>
          </p:cNvGrpSpPr>
          <p:nvPr/>
        </p:nvGrpSpPr>
        <p:grpSpPr bwMode="auto">
          <a:xfrm>
            <a:off x="381000" y="3200400"/>
            <a:ext cx="4648200" cy="2943225"/>
            <a:chOff x="6149" y="10277"/>
            <a:chExt cx="4632" cy="2933"/>
          </a:xfrm>
        </p:grpSpPr>
        <p:grpSp>
          <p:nvGrpSpPr>
            <p:cNvPr id="41989" name="Group 17"/>
            <p:cNvGrpSpPr>
              <a:grpSpLocks/>
            </p:cNvGrpSpPr>
            <p:nvPr/>
          </p:nvGrpSpPr>
          <p:grpSpPr bwMode="auto">
            <a:xfrm>
              <a:off x="6149" y="10277"/>
              <a:ext cx="4632" cy="2933"/>
              <a:chOff x="-96383" y="0"/>
              <a:chExt cx="2940974" cy="1862455"/>
            </a:xfrm>
          </p:grpSpPr>
          <p:grpSp>
            <p:nvGrpSpPr>
              <p:cNvPr id="41995" name="Group 7"/>
              <p:cNvGrpSpPr>
                <a:grpSpLocks/>
              </p:cNvGrpSpPr>
              <p:nvPr/>
            </p:nvGrpSpPr>
            <p:grpSpPr bwMode="auto">
              <a:xfrm>
                <a:off x="1456690" y="0"/>
                <a:ext cx="1387901" cy="1862455"/>
                <a:chOff x="0" y="0"/>
                <a:chExt cx="1387901" cy="1862455"/>
              </a:xfrm>
            </p:grpSpPr>
            <p:cxnSp>
              <p:nvCxnSpPr>
                <p:cNvPr id="42001" name="Straight Connector 5"/>
                <p:cNvCxnSpPr>
                  <a:cxnSpLocks noChangeShapeType="1"/>
                </p:cNvCxnSpPr>
                <p:nvPr/>
              </p:nvCxnSpPr>
              <p:spPr bwMode="auto">
                <a:xfrm flipV="1">
                  <a:off x="317500" y="0"/>
                  <a:ext cx="764424" cy="1862455"/>
                </a:xfrm>
                <a:prstGeom prst="line">
                  <a:avLst/>
                </a:prstGeom>
                <a:noFill/>
                <a:ln w="25400">
                  <a:solidFill>
                    <a:srgbClr val="000000"/>
                  </a:solidFill>
                  <a:prstDash val="sysDash"/>
                  <a:round/>
                  <a:headEnd/>
                  <a:tailEnd/>
                </a:ln>
                <a:extLst>
                  <a:ext uri="{909E8E84-426E-40DD-AFC4-6F175D3DCCD1}">
                    <a14:hiddenFill xmlns:a14="http://schemas.microsoft.com/office/drawing/2010/main">
                      <a:noFill/>
                    </a14:hiddenFill>
                  </a:ext>
                </a:extLst>
              </p:spPr>
            </p:cxnSp>
            <p:sp>
              <p:nvSpPr>
                <p:cNvPr id="42002" name="Oval 4"/>
                <p:cNvSpPr>
                  <a:spLocks noChangeArrowheads="1"/>
                </p:cNvSpPr>
                <p:nvPr/>
              </p:nvSpPr>
              <p:spPr bwMode="auto">
                <a:xfrm>
                  <a:off x="0" y="222250"/>
                  <a:ext cx="1381550" cy="1381760"/>
                </a:xfrm>
                <a:prstGeom prst="ellipse">
                  <a:avLst/>
                </a:prstGeom>
                <a:solidFill>
                  <a:srgbClr val="FFFFFF"/>
                </a:solidFill>
                <a:ln w="19050">
                  <a:solidFill>
                    <a:srgbClr val="000000"/>
                  </a:solidFill>
                  <a:round/>
                  <a:headEnd/>
                  <a:tailEnd/>
                </a:ln>
              </p:spPr>
              <p:txBody>
                <a:bodyPr anchor="ct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endParaRPr lang="x-none" altLang="x-none" sz="2400"/>
                </a:p>
              </p:txBody>
            </p:sp>
            <p:sp>
              <p:nvSpPr>
                <p:cNvPr id="65" name="Arc 6"/>
                <p:cNvSpPr>
                  <a:spLocks/>
                </p:cNvSpPr>
                <p:nvPr/>
              </p:nvSpPr>
              <p:spPr bwMode="auto">
                <a:xfrm rot="10800000">
                  <a:off x="6985" y="230505"/>
                  <a:ext cx="1362710" cy="1358900"/>
                </a:xfrm>
                <a:custGeom>
                  <a:avLst/>
                  <a:gdLst>
                    <a:gd name="T0" fmla="*/ 681355 w 1362710"/>
                    <a:gd name="T1" fmla="*/ 1358900 h 1358900"/>
                    <a:gd name="T2" fmla="*/ 90681 w 1362710"/>
                    <a:gd name="T3" fmla="*/ 1018130 h 1358900"/>
                    <a:gd name="T4" fmla="*/ 93749 w 1362710"/>
                    <a:gd name="T5" fmla="*/ 335504 h 1358900"/>
                    <a:gd name="T6" fmla="*/ 687437 w 1362710"/>
                    <a:gd name="T7" fmla="*/ 27 h 13589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62710" h="1358900" stroke="0">
                      <a:moveTo>
                        <a:pt x="681355" y="1358900"/>
                      </a:moveTo>
                      <a:cubicBezTo>
                        <a:pt x="437498" y="1358900"/>
                        <a:pt x="212234" y="1228941"/>
                        <a:pt x="90681" y="1018130"/>
                      </a:cubicBezTo>
                      <a:cubicBezTo>
                        <a:pt x="-31314" y="806553"/>
                        <a:pt x="-30143" y="545982"/>
                        <a:pt x="93749" y="335504"/>
                      </a:cubicBezTo>
                      <a:cubicBezTo>
                        <a:pt x="217188" y="125796"/>
                        <a:pt x="443599" y="-2143"/>
                        <a:pt x="687437" y="27"/>
                      </a:cubicBezTo>
                      <a:cubicBezTo>
                        <a:pt x="685410" y="226501"/>
                        <a:pt x="683382" y="452976"/>
                        <a:pt x="681355" y="679450"/>
                      </a:cubicBezTo>
                      <a:lnTo>
                        <a:pt x="681355" y="1358900"/>
                      </a:lnTo>
                      <a:close/>
                    </a:path>
                    <a:path w="1362710" h="1358900" fill="none">
                      <a:moveTo>
                        <a:pt x="681355" y="1358900"/>
                      </a:moveTo>
                      <a:cubicBezTo>
                        <a:pt x="437498" y="1358900"/>
                        <a:pt x="212234" y="1228941"/>
                        <a:pt x="90681" y="1018130"/>
                      </a:cubicBezTo>
                      <a:cubicBezTo>
                        <a:pt x="-31314" y="806553"/>
                        <a:pt x="-30143" y="545982"/>
                        <a:pt x="93749" y="335504"/>
                      </a:cubicBezTo>
                      <a:cubicBezTo>
                        <a:pt x="217188" y="125796"/>
                        <a:pt x="443599" y="-2143"/>
                        <a:pt x="687437" y="27"/>
                      </a:cubicBezTo>
                    </a:path>
                  </a:pathLst>
                </a:custGeom>
                <a:solidFill>
                  <a:srgbClr val="A6A6A6"/>
                </a:solidFill>
                <a:ln>
                  <a:noFill/>
                </a:ln>
                <a:effectLst>
                  <a:outerShdw blurRad="40000" dist="20000" dir="5400000" rotWithShape="0">
                    <a:srgbClr val="000000">
                      <a:alpha val="37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en-US"/>
                </a:p>
              </p:txBody>
            </p:sp>
            <p:sp>
              <p:nvSpPr>
                <p:cNvPr id="42004" name="Arc 8"/>
                <p:cNvSpPr>
                  <a:spLocks/>
                </p:cNvSpPr>
                <p:nvPr/>
              </p:nvSpPr>
              <p:spPr bwMode="auto">
                <a:xfrm rot="1485600">
                  <a:off x="10160" y="756285"/>
                  <a:ext cx="1377741" cy="279400"/>
                </a:xfrm>
                <a:custGeom>
                  <a:avLst/>
                  <a:gdLst>
                    <a:gd name="T0" fmla="*/ 1377051 w 1377741"/>
                    <a:gd name="T1" fmla="*/ 145951 h 279400"/>
                    <a:gd name="T2" fmla="*/ 688850 w 1377741"/>
                    <a:gd name="T3" fmla="*/ 279400 h 279400"/>
                    <a:gd name="T4" fmla="*/ 646 w 1377741"/>
                    <a:gd name="T5" fmla="*/ 145756 h 279400"/>
                    <a:gd name="T6" fmla="*/ 0 60000 65536"/>
                    <a:gd name="T7" fmla="*/ 0 60000 65536"/>
                    <a:gd name="T8" fmla="*/ 0 60000 65536"/>
                  </a:gdLst>
                  <a:ahLst/>
                  <a:cxnLst>
                    <a:cxn ang="T6">
                      <a:pos x="T0" y="T1"/>
                    </a:cxn>
                    <a:cxn ang="T7">
                      <a:pos x="T2" y="T3"/>
                    </a:cxn>
                    <a:cxn ang="T8">
                      <a:pos x="T4" y="T5"/>
                    </a:cxn>
                  </a:cxnLst>
                  <a:rect l="0" t="0" r="r" b="b"/>
                  <a:pathLst>
                    <a:path w="1377741" h="279400" stroke="0">
                      <a:moveTo>
                        <a:pt x="1377051" y="145951"/>
                      </a:moveTo>
                      <a:cubicBezTo>
                        <a:pt x="1360563" y="220601"/>
                        <a:pt x="1057324" y="279402"/>
                        <a:pt x="688850" y="279400"/>
                      </a:cubicBezTo>
                      <a:cubicBezTo>
                        <a:pt x="320019" y="279398"/>
                        <a:pt x="16635" y="220483"/>
                        <a:pt x="646" y="145756"/>
                      </a:cubicBezTo>
                      <a:lnTo>
                        <a:pt x="688871" y="139700"/>
                      </a:lnTo>
                      <a:lnTo>
                        <a:pt x="1377051" y="145951"/>
                      </a:lnTo>
                      <a:close/>
                    </a:path>
                    <a:path w="1377741" h="279400" fill="none">
                      <a:moveTo>
                        <a:pt x="1377051" y="145951"/>
                      </a:moveTo>
                      <a:cubicBezTo>
                        <a:pt x="1360563" y="220601"/>
                        <a:pt x="1057324" y="279402"/>
                        <a:pt x="688850" y="279400"/>
                      </a:cubicBezTo>
                      <a:cubicBezTo>
                        <a:pt x="320019" y="279398"/>
                        <a:pt x="16635" y="220483"/>
                        <a:pt x="646" y="145756"/>
                      </a:cubicBezTo>
                    </a:path>
                  </a:pathLst>
                </a:custGeom>
                <a:noFill/>
                <a:ln w="25400" cap="flat"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grpSp>
          <p:grpSp>
            <p:nvGrpSpPr>
              <p:cNvPr id="41996" name="Group 19"/>
              <p:cNvGrpSpPr>
                <a:grpSpLocks/>
              </p:cNvGrpSpPr>
              <p:nvPr/>
            </p:nvGrpSpPr>
            <p:grpSpPr bwMode="auto">
              <a:xfrm>
                <a:off x="0" y="599440"/>
                <a:ext cx="1029335" cy="561340"/>
                <a:chOff x="0" y="0"/>
                <a:chExt cx="995680" cy="561340"/>
              </a:xfrm>
            </p:grpSpPr>
            <p:cxnSp>
              <p:nvCxnSpPr>
                <p:cNvPr id="41998" name="Straight Arrow Connector 9"/>
                <p:cNvCxnSpPr>
                  <a:cxnSpLocks noChangeShapeType="1"/>
                </p:cNvCxnSpPr>
                <p:nvPr/>
              </p:nvCxnSpPr>
              <p:spPr bwMode="auto">
                <a:xfrm>
                  <a:off x="0" y="0"/>
                  <a:ext cx="995680" cy="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41999" name="Straight Arrow Connector 10"/>
                <p:cNvCxnSpPr>
                  <a:cxnSpLocks noChangeShapeType="1"/>
                </p:cNvCxnSpPr>
                <p:nvPr/>
              </p:nvCxnSpPr>
              <p:spPr bwMode="auto">
                <a:xfrm>
                  <a:off x="0" y="280670"/>
                  <a:ext cx="995680" cy="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42000" name="Straight Arrow Connector 11"/>
                <p:cNvCxnSpPr>
                  <a:cxnSpLocks noChangeShapeType="1"/>
                </p:cNvCxnSpPr>
                <p:nvPr/>
              </p:nvCxnSpPr>
              <p:spPr bwMode="auto">
                <a:xfrm>
                  <a:off x="0" y="561340"/>
                  <a:ext cx="995680" cy="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grpSp>
          <p:sp>
            <p:nvSpPr>
              <p:cNvPr id="41997" name="Text Box 12"/>
              <p:cNvSpPr txBox="1">
                <a:spLocks noChangeArrowheads="1"/>
              </p:cNvSpPr>
              <p:nvPr/>
            </p:nvSpPr>
            <p:spPr bwMode="auto">
              <a:xfrm>
                <a:off x="-96383" y="144675"/>
                <a:ext cx="1322916" cy="424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eaLnBrk="1" hangingPunct="1">
                  <a:spcBef>
                    <a:spcPct val="0"/>
                  </a:spcBef>
                  <a:buFontTx/>
                  <a:buNone/>
                </a:pPr>
                <a:r>
                  <a:rPr lang="en-US" altLang="x-none">
                    <a:latin typeface="Cambria" charset="0"/>
                    <a:ea typeface="ÇlÇr ñæí©" charset="0"/>
                    <a:cs typeface="ÇlÇr ñæí©" charset="0"/>
                  </a:rPr>
                  <a:t>Sunlight</a:t>
                </a:r>
                <a:endParaRPr lang="en-US" altLang="x-none">
                  <a:latin typeface="Arial" charset="0"/>
                </a:endParaRPr>
              </a:p>
            </p:txBody>
          </p:sp>
        </p:grpSp>
        <p:sp>
          <p:nvSpPr>
            <p:cNvPr id="41990" name="Text Box 13"/>
            <p:cNvSpPr txBox="1">
              <a:spLocks noChangeArrowheads="1"/>
            </p:cNvSpPr>
            <p:nvPr/>
          </p:nvSpPr>
          <p:spPr bwMode="auto">
            <a:xfrm>
              <a:off x="8959" y="10961"/>
              <a:ext cx="427"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eaLnBrk="1" hangingPunct="1">
                <a:spcBef>
                  <a:spcPct val="0"/>
                </a:spcBef>
                <a:buFontTx/>
                <a:buNone/>
              </a:pPr>
              <a:r>
                <a:rPr lang="en-US" altLang="x-none" sz="1800" b="1">
                  <a:latin typeface="Cambria" charset="0"/>
                  <a:ea typeface="ÇlÇr ñæí©" charset="0"/>
                  <a:cs typeface="ÇlÇr ñæí©" charset="0"/>
                </a:rPr>
                <a:t>X</a:t>
              </a:r>
              <a:endParaRPr lang="en-US" altLang="x-none" sz="3600" b="1">
                <a:latin typeface="Arial" charset="0"/>
              </a:endParaRPr>
            </a:p>
          </p:txBody>
        </p:sp>
        <p:sp>
          <p:nvSpPr>
            <p:cNvPr id="41991" name="Text Box 14"/>
            <p:cNvSpPr txBox="1">
              <a:spLocks noChangeArrowheads="1"/>
            </p:cNvSpPr>
            <p:nvPr/>
          </p:nvSpPr>
          <p:spPr bwMode="auto">
            <a:xfrm>
              <a:off x="9794" y="10733"/>
              <a:ext cx="427"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eaLnBrk="1" hangingPunct="1">
                <a:spcBef>
                  <a:spcPct val="0"/>
                </a:spcBef>
                <a:buFontTx/>
                <a:buNone/>
              </a:pPr>
              <a:r>
                <a:rPr lang="en-US" altLang="x-none" sz="1800" b="1">
                  <a:latin typeface="Cambria" charset="0"/>
                  <a:ea typeface="ÇlÇr ñæí©" charset="0"/>
                  <a:cs typeface="ÇlÇr ñæí©" charset="0"/>
                </a:rPr>
                <a:t>X</a:t>
              </a:r>
              <a:endParaRPr lang="en-US" altLang="x-none" sz="3600" b="1">
                <a:latin typeface="Arial" charset="0"/>
              </a:endParaRPr>
            </a:p>
          </p:txBody>
        </p:sp>
        <p:sp>
          <p:nvSpPr>
            <p:cNvPr id="41992" name="Text Box 15"/>
            <p:cNvSpPr txBox="1">
              <a:spLocks noChangeArrowheads="1"/>
            </p:cNvSpPr>
            <p:nvPr/>
          </p:nvSpPr>
          <p:spPr bwMode="auto">
            <a:xfrm>
              <a:off x="10249" y="11492"/>
              <a:ext cx="427"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eaLnBrk="1" hangingPunct="1">
                <a:spcBef>
                  <a:spcPct val="0"/>
                </a:spcBef>
                <a:buFontTx/>
                <a:buNone/>
              </a:pPr>
              <a:r>
                <a:rPr lang="en-US" altLang="x-none" sz="1800" b="1">
                  <a:latin typeface="Cambria" charset="0"/>
                  <a:ea typeface="ÇlÇr ñæí©" charset="0"/>
                  <a:cs typeface="ÇlÇr ñæí©" charset="0"/>
                </a:rPr>
                <a:t>X</a:t>
              </a:r>
              <a:endParaRPr lang="en-US" altLang="x-none" sz="3600" b="1">
                <a:latin typeface="Arial" charset="0"/>
              </a:endParaRPr>
            </a:p>
          </p:txBody>
        </p:sp>
        <p:sp>
          <p:nvSpPr>
            <p:cNvPr id="41993" name="Text Box 16"/>
            <p:cNvSpPr txBox="1">
              <a:spLocks noChangeArrowheads="1"/>
            </p:cNvSpPr>
            <p:nvPr/>
          </p:nvSpPr>
          <p:spPr bwMode="auto">
            <a:xfrm>
              <a:off x="8731" y="11720"/>
              <a:ext cx="427"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eaLnBrk="1" hangingPunct="1">
                <a:spcBef>
                  <a:spcPct val="0"/>
                </a:spcBef>
                <a:buFontTx/>
                <a:buNone/>
              </a:pPr>
              <a:r>
                <a:rPr lang="en-US" altLang="x-none" sz="1800" b="1">
                  <a:latin typeface="Cambria" charset="0"/>
                  <a:ea typeface="ÇlÇr ñæí©" charset="0"/>
                  <a:cs typeface="ÇlÇr ñæí©" charset="0"/>
                </a:rPr>
                <a:t>X</a:t>
              </a:r>
              <a:endParaRPr lang="en-US" altLang="x-none" sz="3600" b="1">
                <a:latin typeface="Arial" charset="0"/>
              </a:endParaRPr>
            </a:p>
          </p:txBody>
        </p:sp>
        <p:sp>
          <p:nvSpPr>
            <p:cNvPr id="41994" name="Text Box 18"/>
            <p:cNvSpPr txBox="1">
              <a:spLocks noChangeArrowheads="1"/>
            </p:cNvSpPr>
            <p:nvPr/>
          </p:nvSpPr>
          <p:spPr bwMode="auto">
            <a:xfrm>
              <a:off x="9731" y="12297"/>
              <a:ext cx="427"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eaLnBrk="1" hangingPunct="1">
                <a:spcBef>
                  <a:spcPct val="0"/>
                </a:spcBef>
                <a:buFontTx/>
                <a:buNone/>
              </a:pPr>
              <a:r>
                <a:rPr lang="en-US" altLang="x-none" sz="1800" b="1">
                  <a:latin typeface="Cambria" charset="0"/>
                  <a:ea typeface="ÇlÇr ñæí©" charset="0"/>
                  <a:cs typeface="ÇlÇr ñæí©" charset="0"/>
                </a:rPr>
                <a:t>X</a:t>
              </a:r>
              <a:endParaRPr lang="en-US" altLang="x-none" sz="3600" b="1">
                <a:latin typeface="Arial" charset="0"/>
              </a:endParaRPr>
            </a:p>
          </p:txBody>
        </p:sp>
      </p:grpSp>
      <p:sp>
        <p:nvSpPr>
          <p:cNvPr id="41987" name="TextBox 9"/>
          <p:cNvSpPr txBox="1">
            <a:spLocks noChangeArrowheads="1"/>
          </p:cNvSpPr>
          <p:nvPr/>
        </p:nvSpPr>
        <p:spPr bwMode="auto">
          <a:xfrm>
            <a:off x="2273300" y="228600"/>
            <a:ext cx="29722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r>
              <a:rPr lang="en-US" altLang="x-none" dirty="0">
                <a:latin typeface="+mj-lt"/>
              </a:rPr>
              <a:t>How about this</a:t>
            </a:r>
            <a:r>
              <a:rPr lang="is-IS" altLang="x-none" dirty="0">
                <a:latin typeface="+mj-lt"/>
              </a:rPr>
              <a:t>…</a:t>
            </a:r>
            <a:endParaRPr lang="en-US" altLang="x-none" dirty="0">
              <a:latin typeface="+mj-lt"/>
            </a:endParaRPr>
          </a:p>
        </p:txBody>
      </p:sp>
      <p:sp>
        <p:nvSpPr>
          <p:cNvPr id="41988" name="TextBox 11"/>
          <p:cNvSpPr txBox="1">
            <a:spLocks noChangeArrowheads="1"/>
          </p:cNvSpPr>
          <p:nvPr/>
        </p:nvSpPr>
        <p:spPr bwMode="auto">
          <a:xfrm>
            <a:off x="20638" y="963613"/>
            <a:ext cx="9050337" cy="1077912"/>
          </a:xfrm>
          <a:prstGeom prst="rect">
            <a:avLst/>
          </a:prstGeom>
          <a:solidFill>
            <a:schemeClr val="bg1"/>
          </a:solidFill>
          <a:ln>
            <a:noFill/>
          </a:ln>
        </p:spPr>
        <p:txBody>
          <a:bodyPr wrap="non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a:spcBef>
                <a:spcPct val="0"/>
              </a:spcBef>
              <a:buFontTx/>
              <a:buNone/>
            </a:pPr>
            <a:r>
              <a:rPr lang="en-US" altLang="x-none" dirty="0"/>
              <a:t>How many of the Earth locations marked with an "X" </a:t>
            </a:r>
          </a:p>
          <a:p>
            <a:pPr>
              <a:spcBef>
                <a:spcPct val="0"/>
              </a:spcBef>
              <a:buFontTx/>
              <a:buNone/>
            </a:pPr>
            <a:r>
              <a:rPr lang="en-US" altLang="x-none" dirty="0"/>
              <a:t>Would be experiencing Winter right now? </a:t>
            </a:r>
          </a:p>
        </p:txBody>
      </p:sp>
    </p:spTree>
    <p:extLst>
      <p:ext uri="{BB962C8B-B14F-4D97-AF65-F5344CB8AC3E}">
        <p14:creationId xmlns:p14="http://schemas.microsoft.com/office/powerpoint/2010/main" val="352569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TextBox 10"/>
          <p:cNvSpPr txBox="1"/>
          <p:nvPr/>
        </p:nvSpPr>
        <p:spPr>
          <a:xfrm>
            <a:off x="5486399" y="5634440"/>
            <a:ext cx="3581399" cy="477054"/>
          </a:xfrm>
          <a:prstGeom prst="rect">
            <a:avLst/>
          </a:prstGeom>
          <a:solidFill>
            <a:srgbClr val="002060">
              <a:alpha val="30196"/>
            </a:srgbClr>
          </a:solidFill>
        </p:spPr>
        <p:txBody>
          <a:bodyPr wrap="square" rtlCol="0">
            <a:spAutoFit/>
          </a:bodyPr>
          <a:lstStyle/>
          <a:p>
            <a:r>
              <a:rPr lang="en-US" sz="1400" b="1" dirty="0"/>
              <a:t>Recall facts and basic concepts?</a:t>
            </a:r>
          </a:p>
          <a:p>
            <a:r>
              <a:rPr lang="en-US" sz="1100" i="1" dirty="0"/>
              <a:t>define, duplicate, list, memorize, repeat, state</a:t>
            </a:r>
          </a:p>
        </p:txBody>
      </p:sp>
      <p:sp>
        <p:nvSpPr>
          <p:cNvPr id="12" name="TextBox 11"/>
          <p:cNvSpPr txBox="1"/>
          <p:nvPr/>
        </p:nvSpPr>
        <p:spPr>
          <a:xfrm>
            <a:off x="5105399" y="4895847"/>
            <a:ext cx="3962399" cy="646331"/>
          </a:xfrm>
          <a:prstGeom prst="rect">
            <a:avLst/>
          </a:prstGeom>
          <a:solidFill>
            <a:srgbClr val="00B0F0">
              <a:alpha val="40000"/>
            </a:srgbClr>
          </a:solidFill>
        </p:spPr>
        <p:txBody>
          <a:bodyPr wrap="square" rtlCol="0">
            <a:spAutoFit/>
          </a:bodyPr>
          <a:lstStyle/>
          <a:p>
            <a:r>
              <a:rPr lang="en-US" sz="1400" b="1" dirty="0"/>
              <a:t>Explain ideas or concepts?</a:t>
            </a:r>
          </a:p>
          <a:p>
            <a:r>
              <a:rPr lang="en-US" sz="1100" i="1" dirty="0"/>
              <a:t>classify, describe, discuss, explain, identify, locate, recognize, report, select, translate</a:t>
            </a:r>
          </a:p>
        </p:txBody>
      </p:sp>
      <p:sp>
        <p:nvSpPr>
          <p:cNvPr id="13" name="TextBox 12"/>
          <p:cNvSpPr txBox="1"/>
          <p:nvPr/>
        </p:nvSpPr>
        <p:spPr>
          <a:xfrm>
            <a:off x="4648199" y="4157255"/>
            <a:ext cx="4419600" cy="646331"/>
          </a:xfrm>
          <a:prstGeom prst="rect">
            <a:avLst/>
          </a:prstGeom>
          <a:solidFill>
            <a:srgbClr val="00B050">
              <a:alpha val="40000"/>
            </a:srgbClr>
          </a:solidFill>
        </p:spPr>
        <p:txBody>
          <a:bodyPr wrap="square" rtlCol="0">
            <a:spAutoFit/>
          </a:bodyPr>
          <a:lstStyle/>
          <a:p>
            <a:r>
              <a:rPr lang="en-US" sz="1400" b="1" dirty="0"/>
              <a:t>Use information in new situations?</a:t>
            </a:r>
          </a:p>
          <a:p>
            <a:r>
              <a:rPr lang="en-US" sz="1100" i="1" dirty="0"/>
              <a:t>execute, implement, solve, use, demonstrate, interpret, operate, schedule, sketch</a:t>
            </a:r>
          </a:p>
        </p:txBody>
      </p:sp>
      <p:sp>
        <p:nvSpPr>
          <p:cNvPr id="14" name="TextBox 13"/>
          <p:cNvSpPr txBox="1"/>
          <p:nvPr/>
        </p:nvSpPr>
        <p:spPr>
          <a:xfrm>
            <a:off x="4190999" y="3418663"/>
            <a:ext cx="4876800" cy="646331"/>
          </a:xfrm>
          <a:prstGeom prst="rect">
            <a:avLst/>
          </a:prstGeom>
          <a:solidFill>
            <a:srgbClr val="92D050">
              <a:alpha val="40000"/>
            </a:srgbClr>
          </a:solidFill>
        </p:spPr>
        <p:txBody>
          <a:bodyPr wrap="square" rtlCol="0">
            <a:spAutoFit/>
          </a:bodyPr>
          <a:lstStyle/>
          <a:p>
            <a:r>
              <a:rPr lang="en-US" sz="1400" b="1" dirty="0"/>
              <a:t>Draw connections among ideas?</a:t>
            </a:r>
          </a:p>
          <a:p>
            <a:r>
              <a:rPr lang="en-US" sz="1100" i="1" dirty="0"/>
              <a:t>differentiate, organize, relate, compare, contrast, distinguish, examine, experiment, question, test</a:t>
            </a:r>
          </a:p>
        </p:txBody>
      </p:sp>
      <p:sp>
        <p:nvSpPr>
          <p:cNvPr id="15" name="TextBox 14"/>
          <p:cNvSpPr txBox="1"/>
          <p:nvPr/>
        </p:nvSpPr>
        <p:spPr>
          <a:xfrm>
            <a:off x="3809999" y="2833959"/>
            <a:ext cx="5257800" cy="492443"/>
          </a:xfrm>
          <a:prstGeom prst="rect">
            <a:avLst/>
          </a:prstGeom>
          <a:solidFill>
            <a:srgbClr val="FFC000">
              <a:alpha val="40000"/>
            </a:srgbClr>
          </a:solidFill>
        </p:spPr>
        <p:txBody>
          <a:bodyPr wrap="square" rtlCol="0">
            <a:spAutoFit/>
          </a:bodyPr>
          <a:lstStyle/>
          <a:p>
            <a:r>
              <a:rPr lang="en-US" sz="1400" b="1" dirty="0"/>
              <a:t>Justify a stand or decision?</a:t>
            </a:r>
          </a:p>
          <a:p>
            <a:r>
              <a:rPr lang="en-US" sz="1100" i="1" dirty="0"/>
              <a:t>appraise, argue, defend, judge, select, support, value, critique, weigh</a:t>
            </a:r>
          </a:p>
        </p:txBody>
      </p:sp>
      <p:sp>
        <p:nvSpPr>
          <p:cNvPr id="16" name="TextBox 15"/>
          <p:cNvSpPr txBox="1"/>
          <p:nvPr/>
        </p:nvSpPr>
        <p:spPr>
          <a:xfrm>
            <a:off x="3352799" y="2249255"/>
            <a:ext cx="5715000" cy="492443"/>
          </a:xfrm>
          <a:prstGeom prst="rect">
            <a:avLst/>
          </a:prstGeom>
          <a:solidFill>
            <a:srgbClr val="EA5C1C">
              <a:alpha val="40000"/>
            </a:srgbClr>
          </a:solidFill>
        </p:spPr>
        <p:txBody>
          <a:bodyPr wrap="square" rtlCol="0">
            <a:spAutoFit/>
          </a:bodyPr>
          <a:lstStyle/>
          <a:p>
            <a:r>
              <a:rPr lang="en-US" sz="1400" b="1" dirty="0"/>
              <a:t>Produce new or original work?</a:t>
            </a:r>
          </a:p>
          <a:p>
            <a:r>
              <a:rPr lang="en-US" sz="1100" i="1" dirty="0"/>
              <a:t>Design, assemble, construct, conjecture, develop, formulate, author, investigate</a:t>
            </a:r>
          </a:p>
        </p:txBody>
      </p:sp>
      <p:sp>
        <p:nvSpPr>
          <p:cNvPr id="17" name="TextBox 16"/>
          <p:cNvSpPr txBox="1"/>
          <p:nvPr/>
        </p:nvSpPr>
        <p:spPr>
          <a:xfrm>
            <a:off x="3200399" y="1800002"/>
            <a:ext cx="4534525" cy="461665"/>
          </a:xfrm>
          <a:prstGeom prst="rect">
            <a:avLst/>
          </a:prstGeom>
          <a:noFill/>
          <a:ln>
            <a:noFill/>
          </a:ln>
        </p:spPr>
        <p:txBody>
          <a:bodyPr wrap="square" rtlCol="0">
            <a:spAutoFit/>
          </a:bodyPr>
          <a:lstStyle/>
          <a:p>
            <a:pPr algn="ctr"/>
            <a:r>
              <a:rPr lang="en-US" sz="2400" i="1" dirty="0"/>
              <a:t>Are you asking the student to</a:t>
            </a:r>
            <a:r>
              <a:rPr lang="is-IS" sz="2400" i="1" dirty="0"/>
              <a:t>…</a:t>
            </a:r>
            <a:endParaRPr lang="en-US" sz="2400" i="1" dirty="0"/>
          </a:p>
        </p:txBody>
      </p:sp>
      <p:pic>
        <p:nvPicPr>
          <p:cNvPr id="18" name="Picture 17"/>
          <p:cNvPicPr>
            <a:picLocks noChangeAspect="1"/>
          </p:cNvPicPr>
          <p:nvPr/>
        </p:nvPicPr>
        <p:blipFill>
          <a:blip r:embed="rId2"/>
          <a:stretch>
            <a:fillRect/>
          </a:stretch>
        </p:blipFill>
        <p:spPr>
          <a:xfrm>
            <a:off x="-122420" y="2020655"/>
            <a:ext cx="5761219" cy="4224894"/>
          </a:xfrm>
          <a:prstGeom prst="rect">
            <a:avLst/>
          </a:prstGeom>
        </p:spPr>
      </p:pic>
      <p:pic>
        <p:nvPicPr>
          <p:cNvPr id="25" name="Picture 24"/>
          <p:cNvPicPr>
            <a:picLocks noChangeAspect="1"/>
          </p:cNvPicPr>
          <p:nvPr/>
        </p:nvPicPr>
        <p:blipFill>
          <a:blip r:embed="rId2"/>
          <a:stretch>
            <a:fillRect/>
          </a:stretch>
        </p:blipFill>
        <p:spPr>
          <a:xfrm>
            <a:off x="-122420" y="2030835"/>
            <a:ext cx="5761219" cy="4224894"/>
          </a:xfrm>
          <a:prstGeom prst="rect">
            <a:avLst/>
          </a:prstGeom>
        </p:spPr>
      </p:pic>
      <p:sp>
        <p:nvSpPr>
          <p:cNvPr id="26" name="TextBox 25"/>
          <p:cNvSpPr txBox="1"/>
          <p:nvPr/>
        </p:nvSpPr>
        <p:spPr>
          <a:xfrm>
            <a:off x="1607570" y="2238282"/>
            <a:ext cx="2362200" cy="523220"/>
          </a:xfrm>
          <a:prstGeom prst="rect">
            <a:avLst/>
          </a:prstGeom>
          <a:noFill/>
          <a:ln>
            <a:noFill/>
          </a:ln>
        </p:spPr>
        <p:txBody>
          <a:bodyPr wrap="square" rtlCol="0">
            <a:spAutoFit/>
          </a:bodyPr>
          <a:lstStyle/>
          <a:p>
            <a:pPr algn="ctr"/>
            <a:r>
              <a:rPr lang="en-US" sz="2800" b="1" dirty="0"/>
              <a:t>create</a:t>
            </a:r>
          </a:p>
        </p:txBody>
      </p:sp>
      <p:sp>
        <p:nvSpPr>
          <p:cNvPr id="27" name="TextBox 26"/>
          <p:cNvSpPr txBox="1"/>
          <p:nvPr/>
        </p:nvSpPr>
        <p:spPr>
          <a:xfrm>
            <a:off x="1607570" y="2924082"/>
            <a:ext cx="2362200" cy="523220"/>
          </a:xfrm>
          <a:prstGeom prst="rect">
            <a:avLst/>
          </a:prstGeom>
          <a:noFill/>
          <a:ln>
            <a:noFill/>
          </a:ln>
        </p:spPr>
        <p:txBody>
          <a:bodyPr wrap="square" rtlCol="0">
            <a:spAutoFit/>
          </a:bodyPr>
          <a:lstStyle/>
          <a:p>
            <a:pPr algn="ctr"/>
            <a:r>
              <a:rPr lang="en-US" sz="2800" b="1" dirty="0"/>
              <a:t>evaluate</a:t>
            </a:r>
          </a:p>
        </p:txBody>
      </p:sp>
      <p:sp>
        <p:nvSpPr>
          <p:cNvPr id="28" name="TextBox 27"/>
          <p:cNvSpPr txBox="1"/>
          <p:nvPr/>
        </p:nvSpPr>
        <p:spPr>
          <a:xfrm>
            <a:off x="1584379" y="3609882"/>
            <a:ext cx="2362200" cy="523220"/>
          </a:xfrm>
          <a:prstGeom prst="rect">
            <a:avLst/>
          </a:prstGeom>
          <a:noFill/>
          <a:ln>
            <a:noFill/>
          </a:ln>
        </p:spPr>
        <p:txBody>
          <a:bodyPr wrap="square" rtlCol="0">
            <a:spAutoFit/>
          </a:bodyPr>
          <a:lstStyle/>
          <a:p>
            <a:pPr algn="ctr"/>
            <a:r>
              <a:rPr lang="en-US" sz="2800" b="1" dirty="0"/>
              <a:t>analyze</a:t>
            </a:r>
          </a:p>
        </p:txBody>
      </p:sp>
      <p:sp>
        <p:nvSpPr>
          <p:cNvPr id="29" name="TextBox 28"/>
          <p:cNvSpPr txBox="1"/>
          <p:nvPr/>
        </p:nvSpPr>
        <p:spPr>
          <a:xfrm>
            <a:off x="1607570" y="4295682"/>
            <a:ext cx="2362200" cy="523220"/>
          </a:xfrm>
          <a:prstGeom prst="rect">
            <a:avLst/>
          </a:prstGeom>
          <a:noFill/>
          <a:ln>
            <a:noFill/>
          </a:ln>
        </p:spPr>
        <p:txBody>
          <a:bodyPr wrap="square" rtlCol="0">
            <a:spAutoFit/>
          </a:bodyPr>
          <a:lstStyle/>
          <a:p>
            <a:pPr algn="ctr"/>
            <a:r>
              <a:rPr lang="en-US" sz="2800" b="1" dirty="0"/>
              <a:t>apply</a:t>
            </a:r>
          </a:p>
        </p:txBody>
      </p:sp>
      <p:sp>
        <p:nvSpPr>
          <p:cNvPr id="30" name="TextBox 29"/>
          <p:cNvSpPr txBox="1"/>
          <p:nvPr/>
        </p:nvSpPr>
        <p:spPr>
          <a:xfrm>
            <a:off x="1600282" y="4979543"/>
            <a:ext cx="2362200" cy="523220"/>
          </a:xfrm>
          <a:prstGeom prst="rect">
            <a:avLst/>
          </a:prstGeom>
          <a:noFill/>
          <a:ln>
            <a:noFill/>
          </a:ln>
        </p:spPr>
        <p:txBody>
          <a:bodyPr wrap="square" rtlCol="0">
            <a:spAutoFit/>
          </a:bodyPr>
          <a:lstStyle/>
          <a:p>
            <a:pPr algn="ctr"/>
            <a:r>
              <a:rPr lang="en-US" sz="2800" b="1" dirty="0"/>
              <a:t>understand</a:t>
            </a:r>
          </a:p>
        </p:txBody>
      </p:sp>
      <p:sp>
        <p:nvSpPr>
          <p:cNvPr id="31" name="TextBox 30"/>
          <p:cNvSpPr txBox="1"/>
          <p:nvPr/>
        </p:nvSpPr>
        <p:spPr>
          <a:xfrm>
            <a:off x="1600282" y="5591082"/>
            <a:ext cx="2362200" cy="523220"/>
          </a:xfrm>
          <a:prstGeom prst="rect">
            <a:avLst/>
          </a:prstGeom>
          <a:noFill/>
          <a:ln>
            <a:noFill/>
          </a:ln>
        </p:spPr>
        <p:txBody>
          <a:bodyPr wrap="square" rtlCol="0">
            <a:spAutoFit/>
          </a:bodyPr>
          <a:lstStyle/>
          <a:p>
            <a:pPr algn="ctr"/>
            <a:r>
              <a:rPr lang="en-US" sz="2800" b="1" dirty="0"/>
              <a:t>remember</a:t>
            </a:r>
          </a:p>
        </p:txBody>
      </p:sp>
      <p:sp>
        <p:nvSpPr>
          <p:cNvPr id="19" name="Title 1"/>
          <p:cNvSpPr>
            <a:spLocks noGrp="1"/>
          </p:cNvSpPr>
          <p:nvPr>
            <p:ph type="title"/>
          </p:nvPr>
        </p:nvSpPr>
        <p:spPr>
          <a:xfrm>
            <a:off x="0" y="159255"/>
            <a:ext cx="9144000" cy="1143000"/>
          </a:xfrm>
        </p:spPr>
        <p:txBody>
          <a:bodyPr>
            <a:normAutofit/>
          </a:bodyPr>
          <a:lstStyle/>
          <a:p>
            <a:r>
              <a:rPr lang="en-US" sz="3500" dirty="0">
                <a:solidFill>
                  <a:schemeClr val="tx1"/>
                </a:solidFill>
              </a:rPr>
              <a:t>Write higher-level questions:  Bloom’s Taxonomy</a:t>
            </a:r>
          </a:p>
        </p:txBody>
      </p:sp>
      <p:sp>
        <p:nvSpPr>
          <p:cNvPr id="2" name="TextBox 1"/>
          <p:cNvSpPr txBox="1"/>
          <p:nvPr/>
        </p:nvSpPr>
        <p:spPr>
          <a:xfrm>
            <a:off x="68870" y="2924082"/>
            <a:ext cx="1645004" cy="923330"/>
          </a:xfrm>
          <a:prstGeom prst="rect">
            <a:avLst/>
          </a:prstGeom>
          <a:noFill/>
        </p:spPr>
        <p:txBody>
          <a:bodyPr wrap="square" rtlCol="0">
            <a:spAutoFit/>
          </a:bodyPr>
          <a:lstStyle/>
          <a:p>
            <a:r>
              <a:rPr lang="en-US"/>
              <a:t>See handouts with Bloom’s verbs</a:t>
            </a:r>
          </a:p>
        </p:txBody>
      </p:sp>
      <p:sp>
        <p:nvSpPr>
          <p:cNvPr id="20" name="Rectangle 2"/>
          <p:cNvSpPr txBox="1">
            <a:spLocks noChangeArrowheads="1"/>
          </p:cNvSpPr>
          <p:nvPr/>
        </p:nvSpPr>
        <p:spPr bwMode="auto">
          <a:xfrm>
            <a:off x="4437088" y="3208667"/>
            <a:ext cx="3905359" cy="1450998"/>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lIns="82296" tIns="41148" rIns="82296" bIns="41148" anchor="ctr">
            <a:prstTxWarp prst="textNoShape">
              <a:avLst/>
            </a:prstTxWarp>
          </a:bodyPr>
          <a:lstStyle/>
          <a:p>
            <a:pPr algn="ctr">
              <a:defRPr/>
            </a:pPr>
            <a:r>
              <a:rPr lang="en-US" sz="2200" kern="0" dirty="0">
                <a:latin typeface="+mj-lt"/>
                <a:ea typeface="ＭＳ Ｐゴシック" charset="-128"/>
                <a:cs typeface="ＭＳ Ｐゴシック" charset="-128"/>
                <a:sym typeface="Times" charset="0"/>
              </a:rPr>
              <a:t>Do the questions you use intellectually challenge your students or simply assess their factual knowledge?</a:t>
            </a:r>
          </a:p>
        </p:txBody>
      </p:sp>
    </p:spTree>
    <p:extLst>
      <p:ext uri="{BB962C8B-B14F-4D97-AF65-F5344CB8AC3E}">
        <p14:creationId xmlns:p14="http://schemas.microsoft.com/office/powerpoint/2010/main" val="657530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0750"/>
            <a:ext cx="8534400" cy="758952"/>
          </a:xfrm>
        </p:spPr>
        <p:txBody>
          <a:bodyPr>
            <a:noAutofit/>
          </a:bodyPr>
          <a:lstStyle/>
          <a:p>
            <a:r>
              <a:rPr lang="en-US" sz="3000" dirty="0">
                <a:solidFill>
                  <a:schemeClr val="tx1"/>
                </a:solidFill>
              </a:rPr>
              <a:t>Find believable “distractors” by</a:t>
            </a:r>
            <a:r>
              <a:rPr lang="is-IS" sz="3000" dirty="0">
                <a:solidFill>
                  <a:schemeClr val="tx1"/>
                </a:solidFill>
              </a:rPr>
              <a:t>….</a:t>
            </a:r>
            <a:endParaRPr lang="en-US" sz="3000" dirty="0">
              <a:solidFill>
                <a:schemeClr val="tx1"/>
              </a:solidFill>
            </a:endParaRPr>
          </a:p>
        </p:txBody>
      </p:sp>
      <p:sp>
        <p:nvSpPr>
          <p:cNvPr id="5" name="Slide Number Placeholder 4"/>
          <p:cNvSpPr txBox="1">
            <a:spLocks noGrp="1"/>
          </p:cNvSpPr>
          <p:nvPr/>
        </p:nvSpPr>
        <p:spPr>
          <a:xfrm>
            <a:off x="6553200" y="6356350"/>
            <a:ext cx="2133600" cy="365125"/>
          </a:xfrm>
          <a:prstGeom prst="rect">
            <a:avLst/>
          </a:prstGeom>
          <a:noFill/>
        </p:spPr>
        <p:txBody>
          <a:bodyPr anchor="ctr">
            <a:prstTxWarp prst="textNoShape">
              <a:avLst/>
            </a:prstTxWarp>
            <a:normAutofit/>
          </a:bodyPr>
          <a:lstStyle/>
          <a:p>
            <a:pPr algn="r"/>
            <a:fld id="{72A76EB7-3857-2045-AA69-856F2E3D8712}" type="slidenum">
              <a:rPr lang="en-US" sz="1200">
                <a:solidFill>
                  <a:srgbClr val="898989"/>
                </a:solidFill>
                <a:latin typeface="Calibri" pitchFamily="1" charset="0"/>
              </a:rPr>
              <a:pPr algn="r"/>
              <a:t>44</a:t>
            </a:fld>
            <a:endParaRPr lang="en-US" sz="1200">
              <a:solidFill>
                <a:srgbClr val="898989"/>
              </a:solidFill>
              <a:latin typeface="Calibri" pitchFamily="1" charset="0"/>
            </a:endParaRPr>
          </a:p>
        </p:txBody>
      </p:sp>
      <p:sp>
        <p:nvSpPr>
          <p:cNvPr id="5125" name="TextBox 6"/>
          <p:cNvSpPr txBox="1">
            <a:spLocks noChangeArrowheads="1"/>
          </p:cNvSpPr>
          <p:nvPr/>
        </p:nvSpPr>
        <p:spPr bwMode="auto">
          <a:xfrm>
            <a:off x="95247" y="1046160"/>
            <a:ext cx="6234113" cy="5262979"/>
          </a:xfrm>
          <a:prstGeom prst="rect">
            <a:avLst/>
          </a:prstGeom>
          <a:solidFill>
            <a:schemeClr val="bg1"/>
          </a:solidFill>
          <a:ln w="9525">
            <a:noFill/>
            <a:miter lim="800000"/>
            <a:headEnd/>
            <a:tailEnd/>
          </a:ln>
        </p:spPr>
        <p:txBody>
          <a:bodyPr wrap="square">
            <a:prstTxWarp prst="textNoShape">
              <a:avLst/>
            </a:prstTxWarp>
            <a:spAutoFit/>
          </a:bodyPr>
          <a:lstStyle/>
          <a:p>
            <a:pPr marL="342900" indent="-342900">
              <a:buFont typeface="Tw Cen MT" pitchFamily="1" charset="0"/>
              <a:buAutoNum type="arabicParenR"/>
            </a:pPr>
            <a:r>
              <a:rPr lang="en-US" sz="2800" dirty="0">
                <a:latin typeface="Tw Cen MT" pitchFamily="1" charset="0"/>
              </a:rPr>
              <a:t>Talking with other instructors that have taught the course in the past.</a:t>
            </a:r>
          </a:p>
          <a:p>
            <a:pPr marL="342900" indent="-342900">
              <a:buFont typeface="Tw Cen MT" pitchFamily="1" charset="0"/>
              <a:buAutoNum type="arabicParenR"/>
            </a:pPr>
            <a:r>
              <a:rPr lang="en-US" sz="2800" dirty="0">
                <a:latin typeface="Tw Cen MT" pitchFamily="1" charset="0"/>
              </a:rPr>
              <a:t>Talking with your students one-on-one before class, after class, during office hours.</a:t>
            </a:r>
          </a:p>
          <a:p>
            <a:pPr marL="342900" indent="-342900">
              <a:buFont typeface="Tw Cen MT" pitchFamily="1" charset="0"/>
              <a:buAutoNum type="arabicParenR"/>
            </a:pPr>
            <a:r>
              <a:rPr lang="en-US" sz="2800" dirty="0">
                <a:latin typeface="Tw Cen MT" pitchFamily="1" charset="0"/>
              </a:rPr>
              <a:t>Using student responses to open-ended questions that you include in HW and exams.</a:t>
            </a:r>
          </a:p>
          <a:p>
            <a:pPr marL="342900" indent="-342900">
              <a:buFont typeface="Tw Cen MT" pitchFamily="1" charset="0"/>
              <a:buAutoNum type="arabicParenR"/>
            </a:pPr>
            <a:r>
              <a:rPr lang="en-US" sz="2800" dirty="0">
                <a:latin typeface="Tw Cen MT" pitchFamily="1" charset="0"/>
              </a:rPr>
              <a:t>Asking your students to come up with answers that will be used as the choices.</a:t>
            </a:r>
          </a:p>
          <a:p>
            <a:pPr marL="342900" indent="-342900">
              <a:buFont typeface="Tw Cen MT" pitchFamily="1" charset="0"/>
              <a:buAutoNum type="arabicParenR"/>
            </a:pPr>
            <a:r>
              <a:rPr lang="en-US" sz="2800" dirty="0">
                <a:latin typeface="Tw Cen MT" pitchFamily="1" charset="0"/>
              </a:rPr>
              <a:t>Use researched and documented student misconceptions.</a:t>
            </a:r>
          </a:p>
        </p:txBody>
      </p:sp>
      <p:sp>
        <p:nvSpPr>
          <p:cNvPr id="5126" name="Text Box 6"/>
          <p:cNvSpPr txBox="1">
            <a:spLocks noChangeArrowheads="1"/>
          </p:cNvSpPr>
          <p:nvPr/>
        </p:nvSpPr>
        <p:spPr bwMode="auto">
          <a:xfrm>
            <a:off x="5410200" y="6477000"/>
            <a:ext cx="2971800" cy="3365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600"/>
              <a:t>D. Duncan, Univ. of Colorado</a:t>
            </a:r>
          </a:p>
        </p:txBody>
      </p:sp>
      <p:pic>
        <p:nvPicPr>
          <p:cNvPr id="5124" name="Picture 2" descr="C:\Documents and Settings\Leilani\Local Settings\Temporary Internet Files\Content.IE5\NBXCED73\MPj03211970000[1].jpg"/>
          <p:cNvPicPr>
            <a:picLocks noChangeAspect="1" noChangeArrowheads="1"/>
          </p:cNvPicPr>
          <p:nvPr/>
        </p:nvPicPr>
        <p:blipFill>
          <a:blip r:embed="rId2"/>
          <a:srcRect/>
          <a:stretch>
            <a:fillRect/>
          </a:stretch>
        </p:blipFill>
        <p:spPr bwMode="auto">
          <a:xfrm>
            <a:off x="6329360" y="1518201"/>
            <a:ext cx="2751380" cy="4292019"/>
          </a:xfrm>
          <a:prstGeom prst="rect">
            <a:avLst/>
          </a:prstGeom>
          <a:noFill/>
          <a:ln w="9525">
            <a:noFill/>
            <a:miter lim="800000"/>
            <a:headEnd/>
            <a:tailEnd/>
          </a:ln>
        </p:spPr>
      </p:pic>
    </p:spTree>
    <p:extLst>
      <p:ext uri="{BB962C8B-B14F-4D97-AF65-F5344CB8AC3E}">
        <p14:creationId xmlns:p14="http://schemas.microsoft.com/office/powerpoint/2010/main" val="307486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5">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2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build="p"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p:nvPr>
        </p:nvSpPr>
        <p:spPr>
          <a:xfrm>
            <a:off x="301752" y="322680"/>
            <a:ext cx="8534400" cy="758952"/>
          </a:xfrm>
        </p:spPr>
        <p:txBody>
          <a:bodyPr>
            <a:normAutofit/>
          </a:bodyPr>
          <a:lstStyle/>
          <a:p>
            <a:r>
              <a:rPr lang="en-US" dirty="0">
                <a:solidFill>
                  <a:srgbClr val="0000FF"/>
                </a:solidFill>
              </a:rPr>
              <a:t>Burning questions?</a:t>
            </a:r>
            <a:endParaRPr lang="en-US" dirty="0"/>
          </a:p>
        </p:txBody>
      </p:sp>
      <p:sp>
        <p:nvSpPr>
          <p:cNvPr id="196610" name="Slide Number Placeholder 3"/>
          <p:cNvSpPr>
            <a:spLocks noGrp="1"/>
          </p:cNvSpPr>
          <p:nvPr>
            <p:ph type="sldNum" sz="quarter" idx="12"/>
          </p:nvPr>
        </p:nvSpPr>
        <p:spPr/>
        <p:txBody>
          <a:bodyPr tIns="41148" bIns="41148"/>
          <a:lstStyle/>
          <a:p>
            <a:pPr>
              <a:defRPr/>
            </a:pPr>
            <a:fld id="{45DFBB38-54F3-8242-9893-F1D20A726077}" type="slidenum">
              <a:rPr lang="en-US"/>
              <a:pPr>
                <a:defRPr/>
              </a:pPr>
              <a:t>45</a:t>
            </a:fld>
            <a:endParaRPr lang="en-US"/>
          </a:p>
        </p:txBody>
      </p:sp>
      <p:sp>
        <p:nvSpPr>
          <p:cNvPr id="7" name="Rounded Rectangle 6"/>
          <p:cNvSpPr/>
          <p:nvPr/>
        </p:nvSpPr>
        <p:spPr>
          <a:xfrm>
            <a:off x="662940" y="1988820"/>
            <a:ext cx="7716933" cy="4251960"/>
          </a:xfrm>
          <a:prstGeom prst="roundRect">
            <a:avLst/>
          </a:prstGeom>
          <a:noFill/>
          <a:ln w="38100" cap="flat" cmpd="sng" algn="ctr">
            <a:solidFill>
              <a:srgbClr val="660066"/>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lIns="82296" tIns="41148" rIns="82296" bIns="41148" rtlCol="0" anchor="ctr"/>
          <a:lstStyle/>
          <a:p>
            <a:pPr algn="ctr"/>
            <a:endParaRPr lang="en-US"/>
          </a:p>
        </p:txBody>
      </p:sp>
      <p:pic>
        <p:nvPicPr>
          <p:cNvPr id="10" name="Picture 9" descr="anatomy-icon2.jpg"/>
          <p:cNvPicPr>
            <a:picLocks noChangeAspect="1"/>
          </p:cNvPicPr>
          <p:nvPr/>
        </p:nvPicPr>
        <p:blipFill>
          <a:blip r:embed="rId3"/>
          <a:stretch>
            <a:fillRect/>
          </a:stretch>
        </p:blipFill>
        <p:spPr>
          <a:xfrm>
            <a:off x="3243014" y="3508545"/>
            <a:ext cx="2289560" cy="1529427"/>
          </a:xfrm>
          <a:prstGeom prst="rect">
            <a:avLst/>
          </a:prstGeom>
        </p:spPr>
      </p:pic>
      <p:sp>
        <p:nvSpPr>
          <p:cNvPr id="11" name="TextBox 10"/>
          <p:cNvSpPr txBox="1"/>
          <p:nvPr/>
        </p:nvSpPr>
        <p:spPr>
          <a:xfrm>
            <a:off x="3379720" y="2511348"/>
            <a:ext cx="2218043" cy="498598"/>
          </a:xfrm>
          <a:prstGeom prst="rect">
            <a:avLst/>
          </a:prstGeom>
          <a:noFill/>
        </p:spPr>
        <p:txBody>
          <a:bodyPr wrap="none" lIns="82296" tIns="41148" rIns="82296" bIns="41148" rtlCol="0">
            <a:spAutoFit/>
          </a:bodyPr>
          <a:lstStyle/>
          <a:p>
            <a:r>
              <a:rPr lang="en-US" sz="2700" dirty="0">
                <a:solidFill>
                  <a:srgbClr val="3366FF"/>
                </a:solidFill>
              </a:rPr>
              <a:t>Ask Question</a:t>
            </a:r>
          </a:p>
        </p:txBody>
      </p:sp>
      <p:sp>
        <p:nvSpPr>
          <p:cNvPr id="12" name="TextBox 11"/>
          <p:cNvSpPr txBox="1"/>
          <p:nvPr/>
        </p:nvSpPr>
        <p:spPr>
          <a:xfrm>
            <a:off x="5669281" y="4098243"/>
            <a:ext cx="2602764" cy="498598"/>
          </a:xfrm>
          <a:prstGeom prst="rect">
            <a:avLst/>
          </a:prstGeom>
          <a:noFill/>
        </p:spPr>
        <p:txBody>
          <a:bodyPr wrap="none" lIns="82296" tIns="41148" rIns="82296" bIns="41148" rtlCol="0">
            <a:spAutoFit/>
          </a:bodyPr>
          <a:lstStyle/>
          <a:p>
            <a:r>
              <a:rPr lang="en-US" sz="2700" dirty="0">
                <a:solidFill>
                  <a:srgbClr val="3366FF"/>
                </a:solidFill>
              </a:rPr>
              <a:t>Peer Discussion</a:t>
            </a:r>
          </a:p>
        </p:txBody>
      </p:sp>
      <p:sp>
        <p:nvSpPr>
          <p:cNvPr id="13" name="Bent Arrow 12"/>
          <p:cNvSpPr/>
          <p:nvPr/>
        </p:nvSpPr>
        <p:spPr>
          <a:xfrm rot="10800000">
            <a:off x="5205862" y="4840317"/>
            <a:ext cx="1811420" cy="1120705"/>
          </a:xfrm>
          <a:prstGeom prst="bentArrow">
            <a:avLst/>
          </a:prstGeom>
        </p:spPr>
        <p:style>
          <a:lnRef idx="1">
            <a:schemeClr val="accent1"/>
          </a:lnRef>
          <a:fillRef idx="3">
            <a:schemeClr val="accent1"/>
          </a:fillRef>
          <a:effectRef idx="2">
            <a:schemeClr val="accent1"/>
          </a:effectRef>
          <a:fontRef idx="minor">
            <a:schemeClr val="lt1"/>
          </a:fontRef>
        </p:style>
        <p:txBody>
          <a:bodyPr lIns="82296" tIns="41148" rIns="82296" bIns="41148" rtlCol="0" anchor="ctr"/>
          <a:lstStyle/>
          <a:p>
            <a:pPr algn="ctr"/>
            <a:endParaRPr lang="en-US">
              <a:solidFill>
                <a:schemeClr val="tx1"/>
              </a:solidFill>
            </a:endParaRPr>
          </a:p>
        </p:txBody>
      </p:sp>
      <p:sp>
        <p:nvSpPr>
          <p:cNvPr id="14" name="TextBox 13"/>
          <p:cNvSpPr txBox="1"/>
          <p:nvPr/>
        </p:nvSpPr>
        <p:spPr>
          <a:xfrm>
            <a:off x="4040472" y="5462425"/>
            <a:ext cx="883355" cy="498598"/>
          </a:xfrm>
          <a:prstGeom prst="rect">
            <a:avLst/>
          </a:prstGeom>
          <a:noFill/>
        </p:spPr>
        <p:txBody>
          <a:bodyPr wrap="none" lIns="82296" tIns="41148" rIns="82296" bIns="41148" rtlCol="0">
            <a:spAutoFit/>
          </a:bodyPr>
          <a:lstStyle/>
          <a:p>
            <a:r>
              <a:rPr lang="en-US" sz="2700" dirty="0">
                <a:solidFill>
                  <a:srgbClr val="3366FF"/>
                </a:solidFill>
              </a:rPr>
              <a:t>Vote</a:t>
            </a:r>
          </a:p>
        </p:txBody>
      </p:sp>
      <p:sp>
        <p:nvSpPr>
          <p:cNvPr id="15" name="Bent Arrow 14"/>
          <p:cNvSpPr/>
          <p:nvPr/>
        </p:nvSpPr>
        <p:spPr>
          <a:xfrm rot="16200000">
            <a:off x="2204935" y="4359533"/>
            <a:ext cx="1120705" cy="2082276"/>
          </a:xfrm>
          <a:prstGeom prst="bentArrow">
            <a:avLst/>
          </a:prstGeom>
        </p:spPr>
        <p:style>
          <a:lnRef idx="1">
            <a:schemeClr val="accent1"/>
          </a:lnRef>
          <a:fillRef idx="3">
            <a:schemeClr val="accent1"/>
          </a:fillRef>
          <a:effectRef idx="2">
            <a:schemeClr val="accent1"/>
          </a:effectRef>
          <a:fontRef idx="minor">
            <a:schemeClr val="lt1"/>
          </a:fontRef>
        </p:style>
        <p:txBody>
          <a:bodyPr lIns="82296" tIns="41148" rIns="82296" bIns="41148" rtlCol="0" anchor="ctr"/>
          <a:lstStyle/>
          <a:p>
            <a:pPr algn="ctr"/>
            <a:endParaRPr lang="en-US">
              <a:solidFill>
                <a:schemeClr val="tx1"/>
              </a:solidFill>
            </a:endParaRPr>
          </a:p>
        </p:txBody>
      </p:sp>
      <p:sp>
        <p:nvSpPr>
          <p:cNvPr id="16" name="TextBox 15"/>
          <p:cNvSpPr txBox="1"/>
          <p:nvPr/>
        </p:nvSpPr>
        <p:spPr>
          <a:xfrm>
            <a:off x="631314" y="4098243"/>
            <a:ext cx="2705356" cy="498598"/>
          </a:xfrm>
          <a:prstGeom prst="rect">
            <a:avLst/>
          </a:prstGeom>
          <a:noFill/>
        </p:spPr>
        <p:txBody>
          <a:bodyPr wrap="none" lIns="82296" tIns="41148" rIns="82296" bIns="41148" rtlCol="0">
            <a:spAutoFit/>
          </a:bodyPr>
          <a:lstStyle/>
          <a:p>
            <a:r>
              <a:rPr lang="en-US" sz="2700" dirty="0">
                <a:solidFill>
                  <a:srgbClr val="3366FF"/>
                </a:solidFill>
              </a:rPr>
              <a:t>Class Discussion</a:t>
            </a:r>
          </a:p>
        </p:txBody>
      </p:sp>
      <p:sp>
        <p:nvSpPr>
          <p:cNvPr id="17" name="Bent Arrow 16"/>
          <p:cNvSpPr/>
          <p:nvPr/>
        </p:nvSpPr>
        <p:spPr>
          <a:xfrm rot="5400000">
            <a:off x="5709222" y="2624652"/>
            <a:ext cx="1433652" cy="1513535"/>
          </a:xfrm>
          <a:prstGeom prst="bentArrow">
            <a:avLst/>
          </a:prstGeom>
        </p:spPr>
        <p:style>
          <a:lnRef idx="1">
            <a:schemeClr val="accent1"/>
          </a:lnRef>
          <a:fillRef idx="3">
            <a:schemeClr val="accent1"/>
          </a:fillRef>
          <a:effectRef idx="2">
            <a:schemeClr val="accent1"/>
          </a:effectRef>
          <a:fontRef idx="minor">
            <a:schemeClr val="lt1"/>
          </a:fontRef>
        </p:style>
        <p:txBody>
          <a:bodyPr lIns="82296" tIns="41148" rIns="82296" bIns="41148" rtlCol="0" anchor="ctr"/>
          <a:lstStyle/>
          <a:p>
            <a:pPr algn="ctr"/>
            <a:endParaRPr lang="en-US">
              <a:solidFill>
                <a:schemeClr val="tx1"/>
              </a:solidFill>
            </a:endParaRPr>
          </a:p>
        </p:txBody>
      </p:sp>
      <p:sp>
        <p:nvSpPr>
          <p:cNvPr id="18" name="Bent Arrow 17"/>
          <p:cNvSpPr/>
          <p:nvPr/>
        </p:nvSpPr>
        <p:spPr>
          <a:xfrm>
            <a:off x="1868407" y="2625857"/>
            <a:ext cx="1198710" cy="1472389"/>
          </a:xfrm>
          <a:prstGeom prst="bentArrow">
            <a:avLst/>
          </a:prstGeom>
        </p:spPr>
        <p:style>
          <a:lnRef idx="1">
            <a:schemeClr val="accent1"/>
          </a:lnRef>
          <a:fillRef idx="3">
            <a:schemeClr val="accent1"/>
          </a:fillRef>
          <a:effectRef idx="2">
            <a:schemeClr val="accent1"/>
          </a:effectRef>
          <a:fontRef idx="minor">
            <a:schemeClr val="lt1"/>
          </a:fontRef>
        </p:style>
        <p:txBody>
          <a:bodyPr lIns="82296" tIns="41148" rIns="82296" bIns="41148" rtlCol="0" anchor="ctr"/>
          <a:lstStyle/>
          <a:p>
            <a:pPr algn="ctr"/>
            <a:endParaRPr lang="en-US">
              <a:solidFill>
                <a:schemeClr val="tx1"/>
              </a:solidFill>
            </a:endParaRPr>
          </a:p>
        </p:txBody>
      </p:sp>
      <p:sp>
        <p:nvSpPr>
          <p:cNvPr id="19" name="TextBox 18"/>
          <p:cNvSpPr txBox="1"/>
          <p:nvPr/>
        </p:nvSpPr>
        <p:spPr>
          <a:xfrm>
            <a:off x="715736" y="3009947"/>
            <a:ext cx="1886622" cy="498598"/>
          </a:xfrm>
          <a:prstGeom prst="rect">
            <a:avLst/>
          </a:prstGeom>
          <a:solidFill>
            <a:schemeClr val="bg1">
              <a:alpha val="51000"/>
            </a:schemeClr>
          </a:solidFill>
        </p:spPr>
        <p:txBody>
          <a:bodyPr wrap="none" lIns="82296" tIns="41148" rIns="82296" bIns="41148" rtlCol="0">
            <a:spAutoFit/>
          </a:bodyPr>
          <a:lstStyle/>
          <a:p>
            <a:r>
              <a:rPr lang="en-US" sz="2700" dirty="0">
                <a:solidFill>
                  <a:schemeClr val="accent6">
                    <a:lumMod val="75000"/>
                  </a:schemeClr>
                </a:solidFill>
              </a:rPr>
              <a:t>…Lecture…</a:t>
            </a:r>
          </a:p>
        </p:txBody>
      </p:sp>
      <p:sp>
        <p:nvSpPr>
          <p:cNvPr id="20" name="TextBox 19"/>
          <p:cNvSpPr txBox="1"/>
          <p:nvPr/>
        </p:nvSpPr>
        <p:spPr>
          <a:xfrm>
            <a:off x="5875020" y="2948940"/>
            <a:ext cx="2182151" cy="498598"/>
          </a:xfrm>
          <a:prstGeom prst="rect">
            <a:avLst/>
          </a:prstGeom>
          <a:solidFill>
            <a:schemeClr val="bg1">
              <a:alpha val="51000"/>
            </a:schemeClr>
          </a:solidFill>
        </p:spPr>
        <p:txBody>
          <a:bodyPr wrap="none" lIns="82296" tIns="41148" rIns="82296" bIns="41148" rtlCol="0">
            <a:spAutoFit/>
          </a:bodyPr>
          <a:lstStyle/>
          <a:p>
            <a:r>
              <a:rPr lang="en-US" sz="2700" dirty="0">
                <a:solidFill>
                  <a:schemeClr val="accent6">
                    <a:lumMod val="75000"/>
                  </a:schemeClr>
                </a:solidFill>
              </a:rPr>
              <a:t>(Maybe vote)</a:t>
            </a:r>
          </a:p>
        </p:txBody>
      </p:sp>
      <p:sp>
        <p:nvSpPr>
          <p:cNvPr id="21" name="TextBox 20"/>
          <p:cNvSpPr txBox="1"/>
          <p:nvPr/>
        </p:nvSpPr>
        <p:spPr>
          <a:xfrm>
            <a:off x="2194982" y="6383800"/>
            <a:ext cx="6805562" cy="360099"/>
          </a:xfrm>
          <a:prstGeom prst="rect">
            <a:avLst/>
          </a:prstGeom>
          <a:noFill/>
        </p:spPr>
        <p:txBody>
          <a:bodyPr wrap="none" lIns="82296" tIns="41148" rIns="82296" bIns="41148" rtlCol="0">
            <a:spAutoFit/>
          </a:bodyPr>
          <a:lstStyle/>
          <a:p>
            <a:r>
              <a:rPr lang="en-US" b="1" dirty="0">
                <a:solidFill>
                  <a:srgbClr val="FFFFFF"/>
                </a:solidFill>
              </a:rPr>
              <a:t>* See also: Peer Instruction, A User’s Manual.  E. Mazur.  </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pPr marL="514350" indent="-514350">
              <a:buClr>
                <a:schemeClr val="tx1"/>
              </a:buClr>
              <a:buFont typeface="+mj-lt"/>
              <a:buAutoNum type="arabicPeriod"/>
            </a:pPr>
            <a:r>
              <a:rPr lang="en-US" dirty="0"/>
              <a:t>The purpose of questioning</a:t>
            </a:r>
          </a:p>
          <a:p>
            <a:pPr marL="514350" indent="-514350">
              <a:buClr>
                <a:schemeClr val="tx1"/>
              </a:buClr>
              <a:buFont typeface="+mj-lt"/>
              <a:buAutoNum type="arabicPeriod"/>
            </a:pPr>
            <a:r>
              <a:rPr lang="en-US" dirty="0"/>
              <a:t>What is peer instruction?</a:t>
            </a:r>
          </a:p>
          <a:p>
            <a:pPr marL="514350" indent="-514350">
              <a:buClr>
                <a:schemeClr val="tx1"/>
              </a:buClr>
              <a:buFont typeface="+mj-lt"/>
              <a:buAutoNum type="arabicPeriod"/>
            </a:pPr>
            <a:r>
              <a:rPr lang="en-US" dirty="0"/>
              <a:t>Writing clicker questions</a:t>
            </a:r>
          </a:p>
          <a:p>
            <a:pPr marL="514350" indent="-514350">
              <a:buClr>
                <a:schemeClr val="tx1"/>
              </a:buClr>
              <a:buFont typeface="+mj-lt"/>
              <a:buAutoNum type="arabicPeriod"/>
            </a:pPr>
            <a:r>
              <a:rPr lang="en-US" b="1" dirty="0"/>
              <a:t>Facilitating clicker questions</a:t>
            </a:r>
          </a:p>
          <a:p>
            <a:pPr marL="514350" indent="-514350">
              <a:buFont typeface="+mj-lt"/>
              <a:buAutoNum type="arabicPeriod"/>
            </a:pPr>
            <a:endParaRPr lang="en-US" dirty="0"/>
          </a:p>
          <a:p>
            <a:pPr marL="514350" indent="-514350">
              <a:buFont typeface="+mj-lt"/>
              <a:buAutoNum type="arabicPeriod"/>
            </a:pPr>
            <a:endParaRPr lang="en-US" dirty="0"/>
          </a:p>
          <a:p>
            <a:pPr marL="0" indent="0">
              <a:buNone/>
            </a:pPr>
            <a:endParaRPr lang="en-US" dirty="0"/>
          </a:p>
        </p:txBody>
      </p:sp>
      <p:pic>
        <p:nvPicPr>
          <p:cNvPr id="4" name="Picture 3"/>
          <p:cNvPicPr>
            <a:picLocks noChangeAspect="1"/>
          </p:cNvPicPr>
          <p:nvPr/>
        </p:nvPicPr>
        <p:blipFill>
          <a:blip r:embed="rId2"/>
          <a:stretch>
            <a:fillRect/>
          </a:stretch>
        </p:blipFill>
        <p:spPr>
          <a:xfrm>
            <a:off x="5432552" y="4078738"/>
            <a:ext cx="3403600" cy="2255216"/>
          </a:xfrm>
          <a:prstGeom prst="rect">
            <a:avLst/>
          </a:prstGeom>
        </p:spPr>
      </p:pic>
    </p:spTree>
    <p:extLst>
      <p:ext uri="{BB962C8B-B14F-4D97-AF65-F5344CB8AC3E}">
        <p14:creationId xmlns:p14="http://schemas.microsoft.com/office/powerpoint/2010/main" val="19897988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1"/>
          <p:cNvSpPr>
            <a:spLocks noGrp="1" noChangeArrowheads="1"/>
          </p:cNvSpPr>
          <p:nvPr>
            <p:ph type="title" idx="4294967295"/>
          </p:nvPr>
        </p:nvSpPr>
        <p:spPr>
          <a:xfrm>
            <a:off x="674556" y="2132013"/>
            <a:ext cx="7555043" cy="990600"/>
          </a:xfrm>
        </p:spPr>
        <p:txBody>
          <a:bodyPr>
            <a:normAutofit/>
          </a:bodyPr>
          <a:lstStyle/>
          <a:p>
            <a:pPr>
              <a:defRPr/>
            </a:pPr>
            <a:r>
              <a:rPr lang="en-US" sz="4000" dirty="0">
                <a:solidFill>
                  <a:srgbClr val="A53926"/>
                </a:solidFill>
              </a:rPr>
              <a:t>FACILITATING CLICKERS EFFECTIVELY</a:t>
            </a:r>
          </a:p>
        </p:txBody>
      </p:sp>
      <p:pic>
        <p:nvPicPr>
          <p:cNvPr id="14" name="Picture 13" descr="Question.tif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45296" y="4077326"/>
            <a:ext cx="2798704" cy="1886767"/>
          </a:xfrm>
          <a:prstGeom prst="rect">
            <a:avLst/>
          </a:prstGeom>
        </p:spPr>
      </p:pic>
      <p:pic>
        <p:nvPicPr>
          <p:cNvPr id="17" name="Picture 16" descr="PD1.tiff"/>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288971" y="4076330"/>
            <a:ext cx="2830153" cy="1886768"/>
          </a:xfrm>
          <a:prstGeom prst="rect">
            <a:avLst/>
          </a:prstGeom>
        </p:spPr>
      </p:pic>
      <p:pic>
        <p:nvPicPr>
          <p:cNvPr id="3" name="Picture 2" descr="clickin.tiff"/>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40678" y="4076330"/>
            <a:ext cx="2822122" cy="1886767"/>
          </a:xfrm>
          <a:prstGeom prst="rect">
            <a:avLst/>
          </a:prstGeom>
        </p:spPr>
      </p:pic>
    </p:spTree>
    <p:extLst>
      <p:ext uri="{BB962C8B-B14F-4D97-AF65-F5344CB8AC3E}">
        <p14:creationId xmlns:p14="http://schemas.microsoft.com/office/powerpoint/2010/main" val="502358619"/>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2925" y="758825"/>
            <a:ext cx="8301038" cy="2155825"/>
          </a:xfrm>
        </p:spPr>
        <p:txBody>
          <a:bodyPr>
            <a:normAutofit/>
          </a:bodyPr>
          <a:lstStyle/>
          <a:p>
            <a:r>
              <a:rPr lang="en-US" sz="3200" dirty="0"/>
              <a:t>What do you think the biggest implementation challenges will be?</a:t>
            </a:r>
          </a:p>
        </p:txBody>
      </p:sp>
    </p:spTree>
    <p:extLst>
      <p:ext uri="{BB962C8B-B14F-4D97-AF65-F5344CB8AC3E}">
        <p14:creationId xmlns:p14="http://schemas.microsoft.com/office/powerpoint/2010/main" val="15340761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836152" cy="758952"/>
          </a:xfrm>
        </p:spPr>
        <p:txBody>
          <a:bodyPr lIns="82296" tIns="41148" rIns="82296" bIns="41148">
            <a:normAutofit/>
          </a:bodyPr>
          <a:lstStyle/>
          <a:p>
            <a:r>
              <a:rPr lang="en-US" sz="3200" b="1" dirty="0"/>
              <a:t>Getting students to talk to each other?</a:t>
            </a:r>
            <a:endParaRPr lang="en-US" sz="3200" dirty="0"/>
          </a:p>
        </p:txBody>
      </p:sp>
      <p:pic>
        <p:nvPicPr>
          <p:cNvPr id="16" name="Content Placeholder 15" descr="Untitled9.jpg"/>
          <p:cNvPicPr>
            <a:picLocks noGrp="1" noChangeAspect="1"/>
          </p:cNvPicPr>
          <p:nvPr>
            <p:ph idx="1"/>
          </p:nvPr>
        </p:nvPicPr>
        <p:blipFill>
          <a:blip r:embed="rId3">
            <a:alphaModFix amt="63000"/>
          </a:blip>
          <a:srcRect l="12747" r="11658"/>
          <a:stretch>
            <a:fillRect/>
          </a:stretch>
        </p:blipFill>
        <p:spPr>
          <a:xfrm>
            <a:off x="239775" y="1334050"/>
            <a:ext cx="4579113" cy="3101651"/>
          </a:xfrm>
        </p:spPr>
      </p:pic>
      <p:sp>
        <p:nvSpPr>
          <p:cNvPr id="4" name="Slide Number Placeholder 3"/>
          <p:cNvSpPr>
            <a:spLocks noGrp="1"/>
          </p:cNvSpPr>
          <p:nvPr>
            <p:ph type="sldNum" sz="quarter" idx="12"/>
          </p:nvPr>
        </p:nvSpPr>
        <p:spPr/>
        <p:txBody>
          <a:bodyPr tIns="41148" bIns="41148"/>
          <a:lstStyle/>
          <a:p>
            <a:pPr>
              <a:defRPr/>
            </a:pPr>
            <a:fld id="{2D94355F-B111-9F4B-892D-70691E35016B}" type="slidenum">
              <a:rPr lang="en-US" smtClean="0"/>
              <a:pPr>
                <a:defRPr/>
              </a:pPr>
              <a:t>49</a:t>
            </a:fld>
            <a:endParaRPr lang="en-US" dirty="0"/>
          </a:p>
        </p:txBody>
      </p:sp>
      <p:pic>
        <p:nvPicPr>
          <p:cNvPr id="17" name="Picture 16" descr="Untitled10.jpg"/>
          <p:cNvPicPr>
            <a:picLocks noChangeAspect="1"/>
          </p:cNvPicPr>
          <p:nvPr/>
        </p:nvPicPr>
        <p:blipFill>
          <a:blip r:embed="rId4">
            <a:alphaModFix amt="65000"/>
          </a:blip>
          <a:stretch>
            <a:fillRect/>
          </a:stretch>
        </p:blipFill>
        <p:spPr>
          <a:xfrm>
            <a:off x="4885570" y="1334050"/>
            <a:ext cx="3950582" cy="2953060"/>
          </a:xfrm>
          <a:prstGeom prst="rect">
            <a:avLst/>
          </a:prstGeom>
        </p:spPr>
      </p:pic>
      <p:pic>
        <p:nvPicPr>
          <p:cNvPr id="18" name="Picture 17" descr="Untitled11.jpg"/>
          <p:cNvPicPr>
            <a:picLocks noChangeAspect="1"/>
          </p:cNvPicPr>
          <p:nvPr/>
        </p:nvPicPr>
        <p:blipFill>
          <a:blip r:embed="rId5"/>
          <a:stretch>
            <a:fillRect/>
          </a:stretch>
        </p:blipFill>
        <p:spPr>
          <a:xfrm>
            <a:off x="301752" y="4569347"/>
            <a:ext cx="2979115" cy="2002536"/>
          </a:xfrm>
          <a:prstGeom prst="rect">
            <a:avLst/>
          </a:prstGeom>
        </p:spPr>
      </p:pic>
      <p:sp>
        <p:nvSpPr>
          <p:cNvPr id="8" name="TextBox 7"/>
          <p:cNvSpPr txBox="1"/>
          <p:nvPr/>
        </p:nvSpPr>
        <p:spPr>
          <a:xfrm>
            <a:off x="3128963" y="1453962"/>
            <a:ext cx="5707189" cy="1498872"/>
          </a:xfrm>
          <a:prstGeom prst="rect">
            <a:avLst/>
          </a:prstGeom>
        </p:spPr>
        <p:style>
          <a:lnRef idx="1">
            <a:schemeClr val="accent1"/>
          </a:lnRef>
          <a:fillRef idx="2">
            <a:schemeClr val="accent1"/>
          </a:fillRef>
          <a:effectRef idx="1">
            <a:schemeClr val="accent1"/>
          </a:effectRef>
          <a:fontRef idx="minor">
            <a:schemeClr val="dk1"/>
          </a:fontRef>
        </p:style>
        <p:txBody>
          <a:bodyPr wrap="square" lIns="82296" tIns="41148" rIns="82296" bIns="41148" rtlCol="0">
            <a:spAutoFit/>
          </a:bodyPr>
          <a:lstStyle/>
          <a:p>
            <a:pPr algn="l"/>
            <a:r>
              <a:rPr lang="en-US" sz="2300" b="1" dirty="0"/>
              <a:t>Philosophies: </a:t>
            </a:r>
          </a:p>
          <a:p>
            <a:pPr algn="l">
              <a:buFont typeface="Arial"/>
              <a:buChar char="•"/>
            </a:pPr>
            <a:r>
              <a:rPr lang="en-US" sz="2300" b="1" dirty="0"/>
              <a:t> </a:t>
            </a:r>
            <a:r>
              <a:rPr lang="en-US" sz="2300" dirty="0"/>
              <a:t>Students learn through discussion</a:t>
            </a:r>
          </a:p>
          <a:p>
            <a:pPr algn="l">
              <a:buFont typeface="Arial"/>
              <a:buChar char="•"/>
            </a:pPr>
            <a:r>
              <a:rPr lang="en-US" sz="2300" dirty="0"/>
              <a:t> Students need to know you value their ideas &amp; that it’s safe to share</a:t>
            </a:r>
          </a:p>
        </p:txBody>
      </p:sp>
      <p:sp>
        <p:nvSpPr>
          <p:cNvPr id="11" name="TextBox 10"/>
          <p:cNvSpPr txBox="1"/>
          <p:nvPr/>
        </p:nvSpPr>
        <p:spPr>
          <a:xfrm>
            <a:off x="3397351" y="4494504"/>
            <a:ext cx="5438801" cy="2206758"/>
          </a:xfrm>
          <a:prstGeom prst="rect">
            <a:avLst/>
          </a:prstGeom>
        </p:spPr>
        <p:style>
          <a:lnRef idx="1">
            <a:schemeClr val="accent2"/>
          </a:lnRef>
          <a:fillRef idx="2">
            <a:schemeClr val="accent2"/>
          </a:fillRef>
          <a:effectRef idx="1">
            <a:schemeClr val="accent2"/>
          </a:effectRef>
          <a:fontRef idx="minor">
            <a:schemeClr val="dk1"/>
          </a:fontRef>
        </p:style>
        <p:txBody>
          <a:bodyPr wrap="square" lIns="82296" tIns="41148" rIns="82296" bIns="41148" rtlCol="0">
            <a:spAutoFit/>
          </a:bodyPr>
          <a:lstStyle/>
          <a:p>
            <a:pPr algn="l"/>
            <a:r>
              <a:rPr lang="en-US" sz="2300" b="1" dirty="0"/>
              <a:t>Solutions:</a:t>
            </a:r>
          </a:p>
          <a:p>
            <a:pPr algn="l">
              <a:buFont typeface="Arial"/>
              <a:buChar char="•"/>
            </a:pPr>
            <a:r>
              <a:rPr lang="en-US" sz="2300" dirty="0"/>
              <a:t>Make it clear why you’re doing this</a:t>
            </a:r>
          </a:p>
          <a:p>
            <a:pPr algn="l">
              <a:buFont typeface="Arial"/>
              <a:buChar char="•"/>
            </a:pPr>
            <a:r>
              <a:rPr lang="en-US" sz="2300" dirty="0"/>
              <a:t> Circulate and ask questions / model</a:t>
            </a:r>
          </a:p>
          <a:p>
            <a:pPr algn="l">
              <a:buFont typeface="Arial"/>
              <a:buChar char="•"/>
            </a:pPr>
            <a:r>
              <a:rPr lang="en-US" sz="2300" dirty="0"/>
              <a:t>Use questions they want to discuss</a:t>
            </a:r>
          </a:p>
          <a:p>
            <a:pPr algn="l">
              <a:buFont typeface="Arial"/>
              <a:buChar char="•"/>
            </a:pPr>
            <a:r>
              <a:rPr lang="en-US" sz="2300" dirty="0"/>
              <a:t>Allow enough time (2-5 </a:t>
            </a:r>
            <a:r>
              <a:rPr lang="en-US" sz="2300" dirty="0" err="1"/>
              <a:t>mins</a:t>
            </a:r>
            <a:r>
              <a:rPr lang="en-US" sz="2300" dirty="0"/>
              <a:t>)</a:t>
            </a:r>
          </a:p>
          <a:p>
            <a:pPr algn="l">
              <a:buFont typeface="Arial"/>
              <a:buChar char="•"/>
            </a:pPr>
            <a:r>
              <a:rPr lang="en-US" sz="2300" dirty="0"/>
              <a:t>Focus on reasoning in wrap-up</a:t>
            </a:r>
          </a:p>
        </p:txBody>
      </p:sp>
    </p:spTree>
    <p:extLst>
      <p:ext uri="{BB962C8B-B14F-4D97-AF65-F5344CB8AC3E}">
        <p14:creationId xmlns:p14="http://schemas.microsoft.com/office/powerpoint/2010/main" val="1889969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40267" y="412177"/>
            <a:ext cx="8229600" cy="1143000"/>
          </a:xfrm>
        </p:spPr>
        <p:txBody>
          <a:bodyPr>
            <a:normAutofit/>
          </a:bodyPr>
          <a:lstStyle/>
          <a:p>
            <a:r>
              <a:rPr lang="en-US" sz="4000" dirty="0">
                <a:solidFill>
                  <a:srgbClr val="0000FF"/>
                </a:solidFill>
              </a:rPr>
              <a:t>Facilitation Tips for Success</a:t>
            </a:r>
          </a:p>
        </p:txBody>
      </p:sp>
      <p:sp>
        <p:nvSpPr>
          <p:cNvPr id="3" name="Content Placeholder 2"/>
          <p:cNvSpPr>
            <a:spLocks noGrp="1"/>
          </p:cNvSpPr>
          <p:nvPr>
            <p:ph idx="1"/>
          </p:nvPr>
        </p:nvSpPr>
        <p:spPr>
          <a:xfrm>
            <a:off x="425977" y="1744133"/>
            <a:ext cx="8598102" cy="4588933"/>
          </a:xfrm>
        </p:spPr>
        <p:txBody>
          <a:bodyPr>
            <a:noAutofit/>
          </a:bodyPr>
          <a:lstStyle/>
          <a:p>
            <a:pPr marL="0" indent="0">
              <a:buNone/>
            </a:pPr>
            <a:r>
              <a:rPr lang="en-US" sz="2500" dirty="0">
                <a:solidFill>
                  <a:srgbClr val="FF0000"/>
                </a:solidFill>
              </a:rPr>
              <a:t>#1  Use a cue that encourages students to do what you feel is most important</a:t>
            </a:r>
            <a:endParaRPr lang="en-US" sz="2500" dirty="0"/>
          </a:p>
          <a:p>
            <a:pPr marL="0" indent="0">
              <a:buNone/>
            </a:pPr>
            <a:r>
              <a:rPr lang="en-US" sz="2500" dirty="0"/>
              <a:t>For example: “As you answer this question….</a:t>
            </a:r>
          </a:p>
          <a:p>
            <a:pPr marL="0" indent="0">
              <a:buNone/>
            </a:pPr>
            <a:r>
              <a:rPr lang="en-US" sz="2500" dirty="0"/>
              <a:t>-”make sure to consider why each answer is correct or incorrect”     OR</a:t>
            </a:r>
          </a:p>
          <a:p>
            <a:pPr marL="0" indent="0">
              <a:buNone/>
            </a:pPr>
            <a:r>
              <a:rPr lang="en-US" sz="2500" dirty="0"/>
              <a:t>-”construct an argument with reasons and evidence for your choice”  OR</a:t>
            </a:r>
          </a:p>
          <a:p>
            <a:pPr marL="0" indent="0">
              <a:buNone/>
            </a:pPr>
            <a:r>
              <a:rPr lang="en-US" sz="2500" dirty="0"/>
              <a:t>-”be ready to share the reasons for your answers with your neighbors and the rest of the class”   </a:t>
            </a:r>
          </a:p>
        </p:txBody>
      </p:sp>
    </p:spTree>
    <p:extLst>
      <p:ext uri="{BB962C8B-B14F-4D97-AF65-F5344CB8AC3E}">
        <p14:creationId xmlns:p14="http://schemas.microsoft.com/office/powerpoint/2010/main" val="13794862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Picture 3" descr="iclicker2base_UBC.JP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6731000" y="1999722"/>
            <a:ext cx="1978025" cy="1520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ctangle 3"/>
          <p:cNvSpPr/>
          <p:nvPr/>
        </p:nvSpPr>
        <p:spPr>
          <a:xfrm>
            <a:off x="457200" y="1881189"/>
            <a:ext cx="6400800" cy="2893100"/>
          </a:xfrm>
          <a:prstGeom prst="rect">
            <a:avLst/>
          </a:prstGeom>
        </p:spPr>
        <p:txBody>
          <a:bodyPr wrap="square">
            <a:spAutoFit/>
          </a:bodyPr>
          <a:lstStyle/>
          <a:p>
            <a:pPr>
              <a:defRPr/>
            </a:pPr>
            <a:r>
              <a:rPr lang="en-CA" sz="2600" dirty="0">
                <a:solidFill>
                  <a:srgbClr val="FF0000"/>
                </a:solidFill>
              </a:rPr>
              <a:t>#2. Don’t show the histogram to the class after the first vote, unless it is an equal split.</a:t>
            </a:r>
          </a:p>
          <a:p>
            <a:pPr>
              <a:defRPr/>
            </a:pPr>
            <a:endParaRPr lang="en-CA" sz="2600" dirty="0"/>
          </a:p>
          <a:p>
            <a:pPr>
              <a:defRPr/>
            </a:pPr>
            <a:r>
              <a:rPr lang="en-CA" sz="2600" dirty="0"/>
              <a:t>Popular choices may sway second vote.</a:t>
            </a:r>
          </a:p>
          <a:p>
            <a:pPr marL="463550" indent="-231775">
              <a:buFont typeface="Arial" pitchFamily="34" charset="0"/>
              <a:buChar char="•"/>
              <a:defRPr/>
            </a:pPr>
            <a:r>
              <a:rPr lang="en-CA" sz="2600" dirty="0"/>
              <a:t>a student who picked an unpopular choice may be reluctant to discuss</a:t>
            </a:r>
          </a:p>
          <a:p>
            <a:pPr marL="463550" indent="-231775">
              <a:buFont typeface="Arial" pitchFamily="34" charset="0"/>
              <a:buChar char="•"/>
              <a:defRPr/>
            </a:pPr>
            <a:r>
              <a:rPr lang="en-CA" sz="2600" dirty="0"/>
              <a:t>Everyone thinks the popular vote is correct</a:t>
            </a:r>
          </a:p>
        </p:txBody>
      </p:sp>
      <p:sp>
        <p:nvSpPr>
          <p:cNvPr id="5" name="Title 1"/>
          <p:cNvSpPr>
            <a:spLocks noGrp="1"/>
          </p:cNvSpPr>
          <p:nvPr>
            <p:ph type="title"/>
          </p:nvPr>
        </p:nvSpPr>
        <p:spPr>
          <a:xfrm>
            <a:off x="440267" y="412177"/>
            <a:ext cx="8229600" cy="1143000"/>
          </a:xfrm>
        </p:spPr>
        <p:txBody>
          <a:bodyPr>
            <a:normAutofit/>
          </a:bodyPr>
          <a:lstStyle/>
          <a:p>
            <a:r>
              <a:rPr lang="en-US" sz="4000" dirty="0">
                <a:solidFill>
                  <a:srgbClr val="0000FF"/>
                </a:solidFill>
              </a:rPr>
              <a:t>Facilitation Tips for Success</a:t>
            </a:r>
          </a:p>
        </p:txBody>
      </p:sp>
    </p:spTree>
    <p:extLst>
      <p:ext uri="{BB962C8B-B14F-4D97-AF65-F5344CB8AC3E}">
        <p14:creationId xmlns:p14="http://schemas.microsoft.com/office/powerpoint/2010/main" val="7924213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1" name="Content Placeholder 2"/>
          <p:cNvSpPr txBox="1">
            <a:spLocks/>
          </p:cNvSpPr>
          <p:nvPr/>
        </p:nvSpPr>
        <p:spPr bwMode="auto">
          <a:xfrm>
            <a:off x="260879" y="1273175"/>
            <a:ext cx="5600700" cy="1828800"/>
          </a:xfrm>
          <a:prstGeom prst="rect">
            <a:avLst/>
          </a:prstGeom>
          <a:solidFill>
            <a:srgbClr val="FFFFFF"/>
          </a:solidFill>
          <a:ln w="9525">
            <a:solidFill>
              <a:schemeClr val="bg1"/>
            </a:solidFill>
            <a:miter lim="800000"/>
            <a:headEnd/>
            <a:tailEnd/>
          </a:ln>
        </p:spPr>
        <p:txBody>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buFont typeface="Arial" charset="0"/>
              <a:buNone/>
            </a:pPr>
            <a:r>
              <a:rPr lang="en-US" sz="2800" b="0" dirty="0">
                <a:solidFill>
                  <a:srgbClr val="000000"/>
                </a:solidFill>
                <a:latin typeface="Calibri" charset="0"/>
              </a:rPr>
              <a:t>What do you think you should do with this </a:t>
            </a:r>
            <a:r>
              <a:rPr lang="en-US" sz="2800" dirty="0">
                <a:solidFill>
                  <a:srgbClr val="FF0000"/>
                </a:solidFill>
                <a:latin typeface="Calibri" charset="0"/>
              </a:rPr>
              <a:t>first-vote</a:t>
            </a:r>
            <a:r>
              <a:rPr lang="en-US" sz="2800" b="0" dirty="0">
                <a:solidFill>
                  <a:srgbClr val="FF0000"/>
                </a:solidFill>
                <a:latin typeface="Calibri" charset="0"/>
              </a:rPr>
              <a:t> </a:t>
            </a:r>
            <a:r>
              <a:rPr lang="en-US" sz="2800" b="0" dirty="0">
                <a:solidFill>
                  <a:srgbClr val="000000"/>
                </a:solidFill>
                <a:latin typeface="Calibri" charset="0"/>
              </a:rPr>
              <a:t>distribution?</a:t>
            </a:r>
            <a:br>
              <a:rPr lang="en-US" sz="2800" b="0" dirty="0">
                <a:solidFill>
                  <a:srgbClr val="000000"/>
                </a:solidFill>
                <a:latin typeface="Calibri" charset="0"/>
              </a:rPr>
            </a:br>
            <a:r>
              <a:rPr lang="en-US" sz="2800" b="0" dirty="0">
                <a:solidFill>
                  <a:srgbClr val="000000"/>
                </a:solidFill>
                <a:latin typeface="Calibri" charset="0"/>
              </a:rPr>
              <a:t>(C is the correct answer)</a:t>
            </a:r>
            <a:endParaRPr lang="en-US" sz="2800" b="0" dirty="0">
              <a:latin typeface="Calibri" charset="0"/>
            </a:endParaRPr>
          </a:p>
        </p:txBody>
      </p:sp>
      <p:sp>
        <p:nvSpPr>
          <p:cNvPr id="5" name="Slide Number Placeholder 4"/>
          <p:cNvSpPr>
            <a:spLocks noGrp="1"/>
          </p:cNvSpPr>
          <p:nvPr>
            <p:ph type="sldNum" sz="quarter" idx="12"/>
          </p:nvPr>
        </p:nvSpPr>
        <p:spPr/>
        <p:txBody>
          <a:bodyPr/>
          <a:lstStyle/>
          <a:p>
            <a:pPr>
              <a:defRPr/>
            </a:pPr>
            <a:fld id="{CC0C4A48-4404-2242-BD5D-796BAD3AC36F}" type="slidenum">
              <a:rPr lang="en-CA" smtClean="0"/>
              <a:pPr>
                <a:defRPr/>
              </a:pPr>
              <a:t>52</a:t>
            </a:fld>
            <a:endParaRPr lang="en-CA"/>
          </a:p>
        </p:txBody>
      </p:sp>
      <p:sp>
        <p:nvSpPr>
          <p:cNvPr id="22" name="TextBox 21"/>
          <p:cNvSpPr txBox="1">
            <a:spLocks noChangeArrowheads="1"/>
          </p:cNvSpPr>
          <p:nvPr/>
        </p:nvSpPr>
        <p:spPr bwMode="auto">
          <a:xfrm>
            <a:off x="364066" y="3539066"/>
            <a:ext cx="8343900" cy="26776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514350" indent="-514350"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buFont typeface="+mj-lt"/>
              <a:buAutoNum type="alphaUcPeriod"/>
            </a:pPr>
            <a:r>
              <a:rPr lang="en-CA" sz="2800" b="0" dirty="0">
                <a:latin typeface="Calibri"/>
              </a:rPr>
              <a:t>“Turn to your neighbours and discuss the reasons for your answer”</a:t>
            </a:r>
          </a:p>
          <a:p>
            <a:pPr eaLnBrk="1" hangingPunct="1">
              <a:buFont typeface="+mj-lt"/>
              <a:buAutoNum type="alphaUcPeriod"/>
            </a:pPr>
            <a:r>
              <a:rPr lang="en-CA" sz="2800" b="0" dirty="0">
                <a:latin typeface="Calibri"/>
              </a:rPr>
              <a:t>Move on after a brief confirmation of correct answer</a:t>
            </a:r>
          </a:p>
          <a:p>
            <a:pPr eaLnBrk="1" hangingPunct="1">
              <a:buFont typeface="+mj-lt"/>
              <a:buAutoNum type="alphaUcPeriod"/>
            </a:pPr>
            <a:r>
              <a:rPr lang="en-CA" sz="2800" b="0" dirty="0">
                <a:latin typeface="Calibri"/>
              </a:rPr>
              <a:t>“Can someone share with us the reason for their answer?”</a:t>
            </a:r>
          </a:p>
          <a:p>
            <a:pPr eaLnBrk="1" hangingPunct="1">
              <a:buFont typeface="+mj-lt"/>
              <a:buAutoNum type="alphaUcPeriod"/>
            </a:pPr>
            <a:r>
              <a:rPr lang="en-CA" sz="2800" b="0" dirty="0">
                <a:latin typeface="Calibri"/>
              </a:rPr>
              <a:t>other</a:t>
            </a:r>
          </a:p>
        </p:txBody>
      </p:sp>
      <p:pic>
        <p:nvPicPr>
          <p:cNvPr id="35845" name="Picture 15" descr="magenta:Users:magenta:Downloads:Untitled.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554663" y="220134"/>
            <a:ext cx="3257550" cy="3268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5018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40267" y="412177"/>
            <a:ext cx="8229600" cy="1143000"/>
          </a:xfrm>
        </p:spPr>
        <p:txBody>
          <a:bodyPr>
            <a:normAutofit/>
          </a:bodyPr>
          <a:lstStyle/>
          <a:p>
            <a:r>
              <a:rPr lang="en-US" sz="4000" dirty="0">
                <a:solidFill>
                  <a:srgbClr val="0000FF"/>
                </a:solidFill>
              </a:rPr>
              <a:t>Facilitation Tips for Success</a:t>
            </a:r>
          </a:p>
        </p:txBody>
      </p:sp>
      <p:sp>
        <p:nvSpPr>
          <p:cNvPr id="3" name="Content Placeholder 2"/>
          <p:cNvSpPr>
            <a:spLocks noGrp="1"/>
          </p:cNvSpPr>
          <p:nvPr>
            <p:ph idx="1"/>
          </p:nvPr>
        </p:nvSpPr>
        <p:spPr/>
        <p:txBody>
          <a:bodyPr>
            <a:normAutofit/>
          </a:bodyPr>
          <a:lstStyle/>
          <a:p>
            <a:pPr marL="0" indent="0">
              <a:buNone/>
            </a:pPr>
            <a:r>
              <a:rPr lang="en-US" sz="2800" dirty="0">
                <a:solidFill>
                  <a:srgbClr val="FF0000"/>
                </a:solidFill>
              </a:rPr>
              <a:t>#3: Don’t spend time going over things that students already know</a:t>
            </a:r>
          </a:p>
          <a:p>
            <a:pPr marL="0" indent="0">
              <a:buNone/>
            </a:pPr>
            <a:r>
              <a:rPr lang="en-US" sz="2800" dirty="0"/>
              <a:t>Emphasize the reasoning behind the answers </a:t>
            </a:r>
            <a:br>
              <a:rPr lang="en-US" sz="2800" dirty="0"/>
            </a:br>
            <a:r>
              <a:rPr lang="en-US" sz="2800" dirty="0"/>
              <a:t>(why the wrong answer is wrong and why the right answer is right)</a:t>
            </a:r>
          </a:p>
          <a:p>
            <a:pPr marL="0" indent="0">
              <a:buNone/>
            </a:pPr>
            <a:endParaRPr lang="en-US" sz="2800" dirty="0"/>
          </a:p>
        </p:txBody>
      </p:sp>
    </p:spTree>
    <p:extLst>
      <p:ext uri="{BB962C8B-B14F-4D97-AF65-F5344CB8AC3E}">
        <p14:creationId xmlns:p14="http://schemas.microsoft.com/office/powerpoint/2010/main" val="8118683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0000"/>
                </a:solidFill>
              </a:rPr>
              <a:t>Research tidbit</a:t>
            </a:r>
          </a:p>
        </p:txBody>
      </p:sp>
      <p:sp>
        <p:nvSpPr>
          <p:cNvPr id="3" name="Content Placeholder 2"/>
          <p:cNvSpPr>
            <a:spLocks noGrp="1"/>
          </p:cNvSpPr>
          <p:nvPr>
            <p:ph idx="1"/>
          </p:nvPr>
        </p:nvSpPr>
        <p:spPr/>
        <p:txBody>
          <a:bodyPr>
            <a:normAutofit/>
          </a:bodyPr>
          <a:lstStyle/>
          <a:p>
            <a:pPr marL="0" indent="0">
              <a:buNone/>
            </a:pPr>
            <a:r>
              <a:rPr lang="en-US" dirty="0">
                <a:solidFill>
                  <a:srgbClr val="0000FF"/>
                </a:solidFill>
              </a:rPr>
              <a:t>Should you have students discuss easy questions?  No!</a:t>
            </a:r>
          </a:p>
          <a:p>
            <a:r>
              <a:rPr lang="en-US" dirty="0"/>
              <a:t>Studies confirm:  students don't learn as much from talking to their neighbors on easy questions.  Above ~70% correct in initial vote – maybe skip the peer discussion.</a:t>
            </a:r>
          </a:p>
          <a:p>
            <a:endParaRPr lang="en-US" dirty="0"/>
          </a:p>
          <a:p>
            <a:endParaRPr lang="en-US" dirty="0"/>
          </a:p>
          <a:p>
            <a:endParaRPr lang="en-US" dirty="0"/>
          </a:p>
        </p:txBody>
      </p:sp>
    </p:spTree>
    <p:extLst>
      <p:ext uri="{BB962C8B-B14F-4D97-AF65-F5344CB8AC3E}">
        <p14:creationId xmlns:p14="http://schemas.microsoft.com/office/powerpoint/2010/main" val="21080683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89" name="Content Placeholder 2"/>
          <p:cNvSpPr txBox="1">
            <a:spLocks/>
          </p:cNvSpPr>
          <p:nvPr/>
        </p:nvSpPr>
        <p:spPr bwMode="auto">
          <a:xfrm>
            <a:off x="324380" y="1221847"/>
            <a:ext cx="4924954" cy="1143000"/>
          </a:xfrm>
          <a:prstGeom prst="rect">
            <a:avLst/>
          </a:prstGeom>
          <a:solidFill>
            <a:srgbClr val="FFFFFF"/>
          </a:solidFill>
          <a:ln w="9525">
            <a:solidFill>
              <a:schemeClr val="bg1"/>
            </a:solidFill>
            <a:miter lim="800000"/>
            <a:headEnd/>
            <a:tailEnd/>
          </a:ln>
        </p:spPr>
        <p:txBody>
          <a:bodyPr/>
          <a:lstStyle>
            <a:lvl1pPr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buFont typeface="Arial" charset="0"/>
              <a:buNone/>
            </a:pPr>
            <a:r>
              <a:rPr lang="en-US" sz="2800" b="0" dirty="0">
                <a:solidFill>
                  <a:srgbClr val="000000"/>
                </a:solidFill>
                <a:latin typeface="Calibri" charset="0"/>
              </a:rPr>
              <a:t>What do you think you should do with this </a:t>
            </a:r>
            <a:r>
              <a:rPr lang="en-US" sz="2800" dirty="0">
                <a:solidFill>
                  <a:srgbClr val="FF0000"/>
                </a:solidFill>
                <a:latin typeface="Calibri" charset="0"/>
              </a:rPr>
              <a:t>first-vote</a:t>
            </a:r>
            <a:r>
              <a:rPr lang="en-US" sz="2800" b="0" dirty="0">
                <a:solidFill>
                  <a:srgbClr val="FF0000"/>
                </a:solidFill>
                <a:latin typeface="Calibri" charset="0"/>
              </a:rPr>
              <a:t> </a:t>
            </a:r>
            <a:r>
              <a:rPr lang="en-US" sz="2800" b="0" dirty="0">
                <a:solidFill>
                  <a:srgbClr val="000000"/>
                </a:solidFill>
                <a:latin typeface="Calibri" charset="0"/>
              </a:rPr>
              <a:t>distribution?</a:t>
            </a:r>
            <a:endParaRPr lang="en-US" sz="2800" b="0" dirty="0">
              <a:latin typeface="Calibri" charset="0"/>
            </a:endParaRPr>
          </a:p>
        </p:txBody>
      </p:sp>
      <p:sp>
        <p:nvSpPr>
          <p:cNvPr id="22" name="TextBox 21"/>
          <p:cNvSpPr txBox="1">
            <a:spLocks noChangeArrowheads="1"/>
          </p:cNvSpPr>
          <p:nvPr/>
        </p:nvSpPr>
        <p:spPr bwMode="auto">
          <a:xfrm>
            <a:off x="324380" y="3241969"/>
            <a:ext cx="8343900" cy="3108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514350" indent="-514350" eaLnBrk="0" hangingPunct="0">
              <a:defRPr sz="2400" b="1">
                <a:solidFill>
                  <a:schemeClr val="tx1"/>
                </a:solidFill>
                <a:latin typeface="Comic Sans MS" charset="0"/>
                <a:ea typeface="ＭＳ Ｐゴシック" charset="0"/>
                <a:cs typeface="ＭＳ Ｐゴシック" charset="0"/>
              </a:defRPr>
            </a:lvl1pPr>
            <a:lvl2pPr marL="742950" indent="-285750" eaLnBrk="0" hangingPunct="0">
              <a:defRPr sz="2400" b="1">
                <a:solidFill>
                  <a:schemeClr val="tx1"/>
                </a:solidFill>
                <a:latin typeface="Comic Sans MS" charset="0"/>
                <a:ea typeface="ＭＳ Ｐゴシック" charset="0"/>
              </a:defRPr>
            </a:lvl2pPr>
            <a:lvl3pPr marL="1143000" indent="-228600" eaLnBrk="0" hangingPunct="0">
              <a:defRPr sz="2400" b="1">
                <a:solidFill>
                  <a:schemeClr val="tx1"/>
                </a:solidFill>
                <a:latin typeface="Comic Sans MS" charset="0"/>
                <a:ea typeface="ＭＳ Ｐゴシック" charset="0"/>
              </a:defRPr>
            </a:lvl3pPr>
            <a:lvl4pPr marL="1600200" indent="-228600" eaLnBrk="0" hangingPunct="0">
              <a:defRPr sz="2400" b="1">
                <a:solidFill>
                  <a:schemeClr val="tx1"/>
                </a:solidFill>
                <a:latin typeface="Comic Sans MS" charset="0"/>
                <a:ea typeface="ＭＳ Ｐゴシック" charset="0"/>
              </a:defRPr>
            </a:lvl4pPr>
            <a:lvl5pPr marL="2057400" indent="-228600" eaLnBrk="0" hangingPunct="0">
              <a:defRPr sz="2400" b="1">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b="1">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b="1">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b="1">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b="1">
                <a:solidFill>
                  <a:schemeClr val="tx1"/>
                </a:solidFill>
                <a:latin typeface="Comic Sans MS" charset="0"/>
                <a:ea typeface="ＭＳ Ｐゴシック" charset="0"/>
              </a:defRPr>
            </a:lvl9pPr>
          </a:lstStyle>
          <a:p>
            <a:pPr eaLnBrk="1" hangingPunct="1">
              <a:buFont typeface="+mj-lt"/>
              <a:buAutoNum type="alphaUcPeriod"/>
            </a:pPr>
            <a:r>
              <a:rPr lang="en-CA" sz="2800" b="0" dirty="0">
                <a:latin typeface="Calibri"/>
              </a:rPr>
              <a:t>“You’re split!  Turn to your </a:t>
            </a:r>
            <a:r>
              <a:rPr lang="en-CA" sz="2800" b="0" dirty="0" err="1">
                <a:latin typeface="Calibri"/>
              </a:rPr>
              <a:t>neighbors</a:t>
            </a:r>
            <a:r>
              <a:rPr lang="en-CA" sz="2800" b="0" dirty="0">
                <a:latin typeface="Calibri"/>
              </a:rPr>
              <a:t> and discuss the reasons for your answer”</a:t>
            </a:r>
          </a:p>
          <a:p>
            <a:pPr eaLnBrk="1" hangingPunct="1">
              <a:buFont typeface="+mj-lt"/>
              <a:buAutoNum type="alphaUcPeriod"/>
            </a:pPr>
            <a:r>
              <a:rPr lang="en-CA" sz="2800" b="0" dirty="0">
                <a:latin typeface="Calibri"/>
              </a:rPr>
              <a:t> Move on after a brief confirmation of correct answer</a:t>
            </a:r>
          </a:p>
          <a:p>
            <a:pPr eaLnBrk="1" hangingPunct="1">
              <a:buFont typeface="+mj-lt"/>
              <a:buAutoNum type="alphaUcPeriod"/>
            </a:pPr>
            <a:r>
              <a:rPr lang="en-CA" sz="2800" b="0" dirty="0">
                <a:latin typeface="Calibri"/>
              </a:rPr>
              <a:t>“Can someone who answered either B or E explain the reasons for their answer?</a:t>
            </a:r>
          </a:p>
          <a:p>
            <a:pPr eaLnBrk="1" hangingPunct="1">
              <a:buFont typeface="+mj-lt"/>
              <a:buAutoNum type="alphaUcPeriod"/>
            </a:pPr>
            <a:r>
              <a:rPr lang="en-CA" sz="2800" b="0" dirty="0">
                <a:latin typeface="Calibri"/>
              </a:rPr>
              <a:t>other</a:t>
            </a:r>
          </a:p>
        </p:txBody>
      </p:sp>
      <p:pic>
        <p:nvPicPr>
          <p:cNvPr id="37892" name="Picture 8" descr="magenta:Users:magenta:Downloads:Untitled.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293254" y="423333"/>
            <a:ext cx="3314700" cy="287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2561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40267" y="412177"/>
            <a:ext cx="8229600" cy="1143000"/>
          </a:xfrm>
        </p:spPr>
        <p:txBody>
          <a:bodyPr>
            <a:normAutofit/>
          </a:bodyPr>
          <a:lstStyle/>
          <a:p>
            <a:r>
              <a:rPr lang="en-US" sz="4000" dirty="0">
                <a:solidFill>
                  <a:srgbClr val="0000FF"/>
                </a:solidFill>
              </a:rPr>
              <a:t>Facilitation Tips for Success</a:t>
            </a:r>
          </a:p>
        </p:txBody>
      </p:sp>
      <p:sp>
        <p:nvSpPr>
          <p:cNvPr id="3" name="Content Placeholder 2"/>
          <p:cNvSpPr>
            <a:spLocks noGrp="1"/>
          </p:cNvSpPr>
          <p:nvPr>
            <p:ph idx="1"/>
          </p:nvPr>
        </p:nvSpPr>
        <p:spPr/>
        <p:txBody>
          <a:bodyPr/>
          <a:lstStyle/>
          <a:p>
            <a:pPr marL="0" indent="0">
              <a:buNone/>
            </a:pPr>
            <a:r>
              <a:rPr lang="en-US" sz="2800" dirty="0">
                <a:solidFill>
                  <a:srgbClr val="FF0000"/>
                </a:solidFill>
              </a:rPr>
              <a:t>#4: Give students opportunity to discuss their reasons whenever two or more votes (or an incorrect answer) are popular</a:t>
            </a:r>
            <a:endParaRPr lang="en-US" dirty="0"/>
          </a:p>
        </p:txBody>
      </p:sp>
    </p:spTree>
    <p:extLst>
      <p:ext uri="{BB962C8B-B14F-4D97-AF65-F5344CB8AC3E}">
        <p14:creationId xmlns:p14="http://schemas.microsoft.com/office/powerpoint/2010/main" val="11732253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448" y="157498"/>
            <a:ext cx="7543800" cy="729396"/>
          </a:xfrm>
        </p:spPr>
        <p:txBody>
          <a:bodyPr/>
          <a:lstStyle/>
          <a:p>
            <a:r>
              <a:rPr lang="en-US" dirty="0">
                <a:solidFill>
                  <a:srgbClr val="0000FF"/>
                </a:solidFill>
              </a:rPr>
              <a:t>Research Tidbit</a:t>
            </a:r>
          </a:p>
        </p:txBody>
      </p:sp>
      <p:sp>
        <p:nvSpPr>
          <p:cNvPr id="3" name="Content Placeholder 2"/>
          <p:cNvSpPr>
            <a:spLocks noGrp="1"/>
          </p:cNvSpPr>
          <p:nvPr>
            <p:ph idx="1"/>
          </p:nvPr>
        </p:nvSpPr>
        <p:spPr>
          <a:xfrm>
            <a:off x="254001" y="956734"/>
            <a:ext cx="8636000" cy="770466"/>
          </a:xfrm>
        </p:spPr>
        <p:txBody>
          <a:bodyPr>
            <a:normAutofit fontScale="77500" lnSpcReduction="20000"/>
          </a:bodyPr>
          <a:lstStyle/>
          <a:p>
            <a:pPr marL="0" indent="0">
              <a:buNone/>
            </a:pPr>
            <a:r>
              <a:rPr lang="en-US" sz="3800" dirty="0">
                <a:solidFill>
                  <a:srgbClr val="0000FF"/>
                </a:solidFill>
              </a:rPr>
              <a:t>Should you have students discuss when most of them get the answer wrong?  </a:t>
            </a:r>
          </a:p>
          <a:p>
            <a:endParaRPr lang="en-US" dirty="0"/>
          </a:p>
        </p:txBody>
      </p:sp>
      <p:sp>
        <p:nvSpPr>
          <p:cNvPr id="4" name="Rectangle 3"/>
          <p:cNvSpPr/>
          <p:nvPr/>
        </p:nvSpPr>
        <p:spPr>
          <a:xfrm>
            <a:off x="254001" y="1797040"/>
            <a:ext cx="8636000" cy="1600438"/>
          </a:xfrm>
          <a:prstGeom prst="rect">
            <a:avLst/>
          </a:prstGeom>
        </p:spPr>
        <p:txBody>
          <a:bodyPr wrap="square">
            <a:spAutoFit/>
          </a:bodyPr>
          <a:lstStyle/>
          <a:p>
            <a:r>
              <a:rPr lang="en-US" sz="2800" b="1" dirty="0"/>
              <a:t>Students learn from talking with each other, </a:t>
            </a:r>
            <a:r>
              <a:rPr lang="en-US" sz="2800" dirty="0"/>
              <a:t>even if none knew the answer before. </a:t>
            </a:r>
            <a:br>
              <a:rPr lang="en-US" sz="2800" dirty="0"/>
            </a:br>
            <a:r>
              <a:rPr lang="en-US" sz="2800" dirty="0"/>
              <a:t>(learning gains are highest when students talk) </a:t>
            </a:r>
            <a:br>
              <a:rPr lang="en-US" sz="2800" dirty="0"/>
            </a:br>
            <a:endParaRPr lang="en-US" sz="1400" dirty="0"/>
          </a:p>
        </p:txBody>
      </p:sp>
      <p:sp>
        <p:nvSpPr>
          <p:cNvPr id="5" name="Rectangle 4"/>
          <p:cNvSpPr/>
          <p:nvPr/>
        </p:nvSpPr>
        <p:spPr>
          <a:xfrm>
            <a:off x="5205906" y="1157322"/>
            <a:ext cx="937372" cy="646331"/>
          </a:xfrm>
          <a:prstGeom prst="rect">
            <a:avLst/>
          </a:prstGeom>
        </p:spPr>
        <p:txBody>
          <a:bodyPr wrap="none">
            <a:spAutoFit/>
          </a:bodyPr>
          <a:lstStyle/>
          <a:p>
            <a:r>
              <a:rPr lang="en-US" sz="3600" dirty="0">
                <a:solidFill>
                  <a:srgbClr val="7030A0"/>
                </a:solidFill>
              </a:rPr>
              <a:t>Yes!</a:t>
            </a:r>
          </a:p>
        </p:txBody>
      </p:sp>
      <p:sp>
        <p:nvSpPr>
          <p:cNvPr id="7" name="TextBox 6">
            <a:extLst>
              <a:ext uri="{FF2B5EF4-FFF2-40B4-BE49-F238E27FC236}">
                <a16:creationId xmlns:a16="http://schemas.microsoft.com/office/drawing/2014/main" id="{47DD609C-CFD5-9318-4753-7FF5095B72F7}"/>
              </a:ext>
            </a:extLst>
          </p:cNvPr>
          <p:cNvSpPr txBox="1"/>
          <p:nvPr/>
        </p:nvSpPr>
        <p:spPr>
          <a:xfrm>
            <a:off x="253999" y="4129891"/>
            <a:ext cx="8990014" cy="1815882"/>
          </a:xfrm>
          <a:prstGeom prst="rect">
            <a:avLst/>
          </a:prstGeom>
          <a:noFill/>
        </p:spPr>
        <p:txBody>
          <a:bodyPr wrap="square">
            <a:spAutoFit/>
          </a:bodyPr>
          <a:lstStyle/>
          <a:p>
            <a:r>
              <a:rPr lang="en-US" sz="2800" b="1" dirty="0"/>
              <a:t>Students learn the most when many students got the question initially wrong </a:t>
            </a:r>
            <a:r>
              <a:rPr lang="en-US" sz="2800" dirty="0"/>
              <a:t>(individual vote).  </a:t>
            </a:r>
            <a:br>
              <a:rPr lang="en-US" sz="2800" dirty="0"/>
            </a:br>
            <a:r>
              <a:rPr lang="en-US" sz="2800" dirty="0"/>
              <a:t>Even when the majority get it wrong (e.g. &lt; 35%),</a:t>
            </a:r>
            <a:br>
              <a:rPr lang="en-US" sz="2800" dirty="0"/>
            </a:br>
            <a:r>
              <a:rPr lang="en-US" sz="2800" dirty="0"/>
              <a:t> students still benefit from talking</a:t>
            </a:r>
          </a:p>
        </p:txBody>
      </p:sp>
    </p:spTree>
    <p:extLst>
      <p:ext uri="{BB962C8B-B14F-4D97-AF65-F5344CB8AC3E}">
        <p14:creationId xmlns:p14="http://schemas.microsoft.com/office/powerpoint/2010/main" val="202837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Content Placeholder 2"/>
          <p:cNvSpPr txBox="1">
            <a:spLocks/>
          </p:cNvSpPr>
          <p:nvPr/>
        </p:nvSpPr>
        <p:spPr>
          <a:xfrm>
            <a:off x="230187" y="880533"/>
            <a:ext cx="7669629" cy="1810280"/>
          </a:xfrm>
          <a:prstGeom prst="rect">
            <a:avLst/>
          </a:prstGeom>
          <a:solidFill>
            <a:schemeClr val="bg1"/>
          </a:solidFill>
          <a:ln>
            <a:solidFill>
              <a:schemeClr val="bg1"/>
            </a:solidFill>
          </a:ln>
        </p:spPr>
        <p:txBody>
          <a:bodyPr>
            <a:normAutofit/>
          </a:bodyPr>
          <a:lstStyle/>
          <a:p>
            <a:pPr>
              <a:buFont typeface="Arial" pitchFamily="34" charset="0"/>
              <a:buNone/>
              <a:defRPr/>
            </a:pPr>
            <a:r>
              <a:rPr lang="en-US" sz="2800" b="0" dirty="0">
                <a:solidFill>
                  <a:prstClr val="black"/>
                </a:solidFill>
                <a:latin typeface="Calibri" charset="0"/>
              </a:rPr>
              <a:t>What do you think you should do when the </a:t>
            </a:r>
            <a:r>
              <a:rPr lang="en-US" sz="2800" b="1" dirty="0">
                <a:solidFill>
                  <a:srgbClr val="FF0000"/>
                </a:solidFill>
                <a:latin typeface="Calibri" charset="0"/>
              </a:rPr>
              <a:t>second vote </a:t>
            </a:r>
            <a:r>
              <a:rPr lang="en-US" sz="2800" b="0" dirty="0">
                <a:solidFill>
                  <a:prstClr val="black"/>
                </a:solidFill>
                <a:latin typeface="Calibri" charset="0"/>
              </a:rPr>
              <a:t>is the same as the first </a:t>
            </a:r>
            <a:r>
              <a:rPr lang="en-US" sz="2800" dirty="0">
                <a:solidFill>
                  <a:prstClr val="black"/>
                </a:solidFill>
                <a:latin typeface="Calibri" charset="0"/>
              </a:rPr>
              <a:t>vote? </a:t>
            </a:r>
            <a:endParaRPr lang="en-US" sz="2800" b="0" dirty="0">
              <a:latin typeface="Calibri" charset="0"/>
            </a:endParaRPr>
          </a:p>
        </p:txBody>
      </p:sp>
      <p:pic>
        <p:nvPicPr>
          <p:cNvPr id="39940" name="Picture 8" descr="magenta:Users:magenta:Downloads:Untitled.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563102" y="2581995"/>
            <a:ext cx="3314700" cy="287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45584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40267" y="412177"/>
            <a:ext cx="8229600" cy="1143000"/>
          </a:xfrm>
        </p:spPr>
        <p:txBody>
          <a:bodyPr>
            <a:normAutofit/>
          </a:bodyPr>
          <a:lstStyle/>
          <a:p>
            <a:r>
              <a:rPr lang="en-US" sz="4000" dirty="0">
                <a:solidFill>
                  <a:srgbClr val="0000FF"/>
                </a:solidFill>
              </a:rPr>
              <a:t>Facilitation Tips for Success</a:t>
            </a:r>
          </a:p>
        </p:txBody>
      </p:sp>
      <p:sp>
        <p:nvSpPr>
          <p:cNvPr id="3" name="Content Placeholder 2"/>
          <p:cNvSpPr>
            <a:spLocks noGrp="1"/>
          </p:cNvSpPr>
          <p:nvPr>
            <p:ph idx="1"/>
          </p:nvPr>
        </p:nvSpPr>
        <p:spPr/>
        <p:txBody>
          <a:bodyPr>
            <a:normAutofit/>
          </a:bodyPr>
          <a:lstStyle/>
          <a:p>
            <a:pPr marL="0" indent="0">
              <a:buNone/>
            </a:pPr>
            <a:r>
              <a:rPr lang="en-US" sz="2800" dirty="0">
                <a:solidFill>
                  <a:srgbClr val="FF0000"/>
                </a:solidFill>
              </a:rPr>
              <a:t>#5:  Encourage them to explain their reasons</a:t>
            </a:r>
          </a:p>
        </p:txBody>
      </p:sp>
      <p:sp>
        <p:nvSpPr>
          <p:cNvPr id="2" name="Rectangle 1"/>
          <p:cNvSpPr/>
          <p:nvPr/>
        </p:nvSpPr>
        <p:spPr>
          <a:xfrm>
            <a:off x="776392" y="2435119"/>
            <a:ext cx="7636933" cy="2246769"/>
          </a:xfrm>
          <a:prstGeom prst="rect">
            <a:avLst/>
          </a:prstGeom>
        </p:spPr>
        <p:txBody>
          <a:bodyPr wrap="square">
            <a:spAutoFit/>
          </a:bodyPr>
          <a:lstStyle/>
          <a:p>
            <a:r>
              <a:rPr lang="en-CA" sz="2800" dirty="0"/>
              <a:t>During wrap-up, focus on hearing students' ideas, rather than only your own explanation.  </a:t>
            </a:r>
            <a:br>
              <a:rPr lang="en-CA" sz="2800" dirty="0"/>
            </a:br>
            <a:br>
              <a:rPr lang="en-CA" sz="2800" dirty="0"/>
            </a:br>
            <a:r>
              <a:rPr lang="en-CA" sz="2800" dirty="0"/>
              <a:t>But make sure that the correct answer is clear by the end of discussion.</a:t>
            </a:r>
            <a:r>
              <a:rPr lang="en-US" sz="2800" dirty="0"/>
              <a:t> </a:t>
            </a:r>
          </a:p>
        </p:txBody>
      </p:sp>
      <p:sp>
        <p:nvSpPr>
          <p:cNvPr id="6" name="TextBox 5">
            <a:extLst>
              <a:ext uri="{FF2B5EF4-FFF2-40B4-BE49-F238E27FC236}">
                <a16:creationId xmlns:a16="http://schemas.microsoft.com/office/drawing/2014/main" id="{70666AB1-B99E-152F-9390-0FFE38E3CC00}"/>
              </a:ext>
            </a:extLst>
          </p:cNvPr>
          <p:cNvSpPr txBox="1"/>
          <p:nvPr/>
        </p:nvSpPr>
        <p:spPr>
          <a:xfrm>
            <a:off x="776392" y="5009663"/>
            <a:ext cx="8229599" cy="523220"/>
          </a:xfrm>
          <a:prstGeom prst="rect">
            <a:avLst/>
          </a:prstGeom>
          <a:noFill/>
        </p:spPr>
        <p:txBody>
          <a:bodyPr wrap="square">
            <a:spAutoFit/>
          </a:bodyPr>
          <a:lstStyle/>
          <a:p>
            <a:r>
              <a:rPr lang="en-US" sz="2800" dirty="0"/>
              <a:t>Giving the answer stops student thinking!</a:t>
            </a:r>
          </a:p>
        </p:txBody>
      </p:sp>
    </p:spTree>
    <p:extLst>
      <p:ext uri="{BB962C8B-B14F-4D97-AF65-F5344CB8AC3E}">
        <p14:creationId xmlns:p14="http://schemas.microsoft.com/office/powerpoint/2010/main" val="978240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729396"/>
          </a:xfrm>
        </p:spPr>
        <p:txBody>
          <a:bodyPr/>
          <a:lstStyle/>
          <a:p>
            <a:r>
              <a:rPr lang="en-US" dirty="0"/>
              <a:t>Student buy-in is key!</a:t>
            </a:r>
          </a:p>
        </p:txBody>
      </p:sp>
      <p:pic>
        <p:nvPicPr>
          <p:cNvPr id="4" name="Picture 3" descr="Wieman_Teaching_CC04.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1129177"/>
            <a:ext cx="9144000" cy="5753100"/>
          </a:xfrm>
          <a:prstGeom prst="rect">
            <a:avLst/>
          </a:prstGeom>
        </p:spPr>
      </p:pic>
    </p:spTree>
    <p:extLst>
      <p:ext uri="{BB962C8B-B14F-4D97-AF65-F5344CB8AC3E}">
        <p14:creationId xmlns:p14="http://schemas.microsoft.com/office/powerpoint/2010/main" val="1591981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40267" y="412177"/>
            <a:ext cx="8229600" cy="1143000"/>
          </a:xfrm>
        </p:spPr>
        <p:txBody>
          <a:bodyPr>
            <a:normAutofit/>
          </a:bodyPr>
          <a:lstStyle/>
          <a:p>
            <a:r>
              <a:rPr lang="en-US" sz="4000" dirty="0">
                <a:solidFill>
                  <a:srgbClr val="0000FF"/>
                </a:solidFill>
              </a:rPr>
              <a:t>Facilitation Tips for Success</a:t>
            </a:r>
          </a:p>
        </p:txBody>
      </p:sp>
      <p:sp>
        <p:nvSpPr>
          <p:cNvPr id="3" name="Content Placeholder 2"/>
          <p:cNvSpPr>
            <a:spLocks noGrp="1"/>
          </p:cNvSpPr>
          <p:nvPr>
            <p:ph idx="1"/>
          </p:nvPr>
        </p:nvSpPr>
        <p:spPr/>
        <p:txBody>
          <a:bodyPr>
            <a:normAutofit/>
          </a:bodyPr>
          <a:lstStyle/>
          <a:p>
            <a:pPr marL="0" indent="0">
              <a:buNone/>
            </a:pPr>
            <a:r>
              <a:rPr lang="en-US" sz="2800" dirty="0">
                <a:solidFill>
                  <a:srgbClr val="FF0000"/>
                </a:solidFill>
              </a:rPr>
              <a:t>#6:  Encourage participation, likely with grading credit… but not too much credit!</a:t>
            </a:r>
          </a:p>
        </p:txBody>
      </p:sp>
      <p:sp>
        <p:nvSpPr>
          <p:cNvPr id="5" name="Content Placeholder 4"/>
          <p:cNvSpPr txBox="1">
            <a:spLocks/>
          </p:cNvSpPr>
          <p:nvPr/>
        </p:nvSpPr>
        <p:spPr>
          <a:xfrm>
            <a:off x="460303" y="3564226"/>
            <a:ext cx="8294230" cy="4343400"/>
          </a:xfrm>
          <a:prstGeom prst="rect">
            <a:avLst/>
          </a:prstGeom>
        </p:spPr>
        <p:txBody>
          <a:bodyPr vert="horz" lIns="91440" tIns="45720" rIns="91440" bIns="45720" rtlCol="0">
            <a:noAutofit/>
          </a:bodyPr>
          <a:lst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a:lstStyle>
          <a:p>
            <a:pPr marL="0" indent="0">
              <a:buNone/>
            </a:pPr>
            <a:r>
              <a:rPr lang="en-US" dirty="0"/>
              <a:t>Credit for participation communicates the value you place on peer instruction.</a:t>
            </a:r>
          </a:p>
          <a:p>
            <a:pPr marL="0" indent="0">
              <a:buNone/>
            </a:pPr>
            <a:r>
              <a:rPr lang="en-US" dirty="0"/>
              <a:t>But too much credit, &amp; students stress about getting the answer.  Consider the “whiff of credit.”</a:t>
            </a:r>
          </a:p>
        </p:txBody>
      </p:sp>
    </p:spTree>
    <p:extLst>
      <p:ext uri="{BB962C8B-B14F-4D97-AF65-F5344CB8AC3E}">
        <p14:creationId xmlns:p14="http://schemas.microsoft.com/office/powerpoint/2010/main" val="20258640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Tidbit</a:t>
            </a:r>
          </a:p>
        </p:txBody>
      </p:sp>
      <p:sp>
        <p:nvSpPr>
          <p:cNvPr id="3" name="Content Placeholder 2"/>
          <p:cNvSpPr>
            <a:spLocks noGrp="1"/>
          </p:cNvSpPr>
          <p:nvPr>
            <p:ph idx="1"/>
          </p:nvPr>
        </p:nvSpPr>
        <p:spPr/>
        <p:txBody>
          <a:bodyPr/>
          <a:lstStyle/>
          <a:p>
            <a:pPr marL="0" indent="0">
              <a:buNone/>
            </a:pPr>
            <a:r>
              <a:rPr lang="en-US" dirty="0">
                <a:solidFill>
                  <a:srgbClr val="0000FF"/>
                </a:solidFill>
              </a:rPr>
              <a:t>Should you give credit for correct answers?  Probably not…</a:t>
            </a:r>
          </a:p>
          <a:p>
            <a:endParaRPr lang="en-US" dirty="0"/>
          </a:p>
          <a:p>
            <a:r>
              <a:rPr lang="en-US" dirty="0"/>
              <a:t>Several studies show that this changes the dynamics of the conversation, so that conversation is dominated by one student, and there is less rich peer discussion.</a:t>
            </a:r>
          </a:p>
        </p:txBody>
      </p:sp>
    </p:spTree>
    <p:extLst>
      <p:ext uri="{BB962C8B-B14F-4D97-AF65-F5344CB8AC3E}">
        <p14:creationId xmlns:p14="http://schemas.microsoft.com/office/powerpoint/2010/main" val="3431760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892" y="358041"/>
            <a:ext cx="7543800" cy="1450757"/>
          </a:xfrm>
        </p:spPr>
        <p:txBody>
          <a:bodyPr/>
          <a:lstStyle/>
          <a:p>
            <a:r>
              <a:rPr lang="en-US" dirty="0"/>
              <a:t>Remember….</a:t>
            </a:r>
          </a:p>
        </p:txBody>
      </p:sp>
      <p:sp>
        <p:nvSpPr>
          <p:cNvPr id="3" name="Content Placeholder 2"/>
          <p:cNvSpPr>
            <a:spLocks noGrp="1"/>
          </p:cNvSpPr>
          <p:nvPr>
            <p:ph idx="1"/>
          </p:nvPr>
        </p:nvSpPr>
        <p:spPr>
          <a:xfrm>
            <a:off x="320040" y="2066826"/>
            <a:ext cx="8503920" cy="4572000"/>
          </a:xfrm>
        </p:spPr>
        <p:txBody>
          <a:bodyPr>
            <a:noAutofit/>
          </a:bodyPr>
          <a:lstStyle/>
          <a:p>
            <a:pPr>
              <a:buNone/>
            </a:pPr>
            <a:r>
              <a:rPr lang="en-US" sz="2800" b="1" dirty="0"/>
              <a:t>Becoming a master “peer instructor” is a process!</a:t>
            </a:r>
          </a:p>
          <a:p>
            <a:r>
              <a:rPr lang="en-US" sz="2800" dirty="0"/>
              <a:t>Talk to colleagues, watch other users, read research</a:t>
            </a:r>
          </a:p>
          <a:p>
            <a:r>
              <a:rPr lang="en-US" sz="2800" dirty="0"/>
              <a:t>Start small and don’t aim for perfection yet</a:t>
            </a:r>
          </a:p>
          <a:p>
            <a:r>
              <a:rPr lang="en-US" sz="2800" dirty="0"/>
              <a:t>Try questions in class and take notes on how it goes</a:t>
            </a:r>
          </a:p>
          <a:p>
            <a:r>
              <a:rPr lang="en-US" sz="2800" dirty="0"/>
              <a:t>The perfect question doesn’t solve all problems!</a:t>
            </a:r>
          </a:p>
        </p:txBody>
      </p:sp>
      <p:pic>
        <p:nvPicPr>
          <p:cNvPr id="4" name="Picture 3">
            <a:extLst>
              <a:ext uri="{FF2B5EF4-FFF2-40B4-BE49-F238E27FC236}">
                <a16:creationId xmlns:a16="http://schemas.microsoft.com/office/drawing/2014/main" id="{BB899480-CD5D-87E6-066E-9980A119092B}"/>
              </a:ext>
            </a:extLst>
          </p:cNvPr>
          <p:cNvPicPr>
            <a:picLocks noChangeAspect="1"/>
          </p:cNvPicPr>
          <p:nvPr/>
        </p:nvPicPr>
        <p:blipFill>
          <a:blip r:embed="rId3"/>
          <a:srcRect/>
          <a:stretch>
            <a:fillRect/>
          </a:stretch>
        </p:blipFill>
        <p:spPr bwMode="auto">
          <a:xfrm>
            <a:off x="7343775" y="25390"/>
            <a:ext cx="1723792" cy="2078690"/>
          </a:xfrm>
          <a:prstGeom prst="rect">
            <a:avLst/>
          </a:prstGeom>
          <a:noFill/>
          <a:ln w="9525">
            <a:noFill/>
            <a:miter lim="800000"/>
            <a:headEnd/>
            <a:tailEnd/>
          </a:ln>
        </p:spPr>
      </p:pic>
    </p:spTree>
    <p:extLst>
      <p:ext uri="{BB962C8B-B14F-4D97-AF65-F5344CB8AC3E}">
        <p14:creationId xmlns:p14="http://schemas.microsoft.com/office/powerpoint/2010/main" val="4074734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258" y="244158"/>
            <a:ext cx="8658049" cy="1339850"/>
          </a:xfrm>
        </p:spPr>
        <p:txBody>
          <a:bodyPr>
            <a:normAutofit/>
          </a:bodyPr>
          <a:lstStyle/>
          <a:p>
            <a:r>
              <a:rPr lang="en-US" dirty="0">
                <a:solidFill>
                  <a:schemeClr val="accent1"/>
                </a:solidFill>
              </a:rPr>
              <a:t>U. Colorado clicker resources…</a:t>
            </a:r>
          </a:p>
        </p:txBody>
      </p:sp>
      <p:sp>
        <p:nvSpPr>
          <p:cNvPr id="4" name="Slide Number Placeholder 3"/>
          <p:cNvSpPr>
            <a:spLocks noGrp="1"/>
          </p:cNvSpPr>
          <p:nvPr>
            <p:ph type="sldNum" sz="quarter" idx="12"/>
          </p:nvPr>
        </p:nvSpPr>
        <p:spPr/>
        <p:txBody>
          <a:bodyPr/>
          <a:lstStyle/>
          <a:p>
            <a:pPr>
              <a:defRPr/>
            </a:pPr>
            <a:fld id="{2D94355F-B111-9F4B-892D-70691E35016B}" type="slidenum">
              <a:rPr lang="en-US" smtClean="0"/>
              <a:pPr>
                <a:defRPr/>
              </a:pPr>
              <a:t>64</a:t>
            </a:fld>
            <a:endParaRPr lang="en-US" dirty="0"/>
          </a:p>
        </p:txBody>
      </p:sp>
      <p:sp>
        <p:nvSpPr>
          <p:cNvPr id="10" name="TextBox 9"/>
          <p:cNvSpPr txBox="1"/>
          <p:nvPr/>
        </p:nvSpPr>
        <p:spPr>
          <a:xfrm>
            <a:off x="325258" y="4257872"/>
            <a:ext cx="6714195" cy="1160318"/>
          </a:xfrm>
          <a:prstGeom prst="rect">
            <a:avLst/>
          </a:prstGeom>
          <a:noFill/>
        </p:spPr>
        <p:txBody>
          <a:bodyPr wrap="square" lIns="82292" tIns="41148" rIns="82292" bIns="41148" rtlCol="0">
            <a:spAutoFit/>
          </a:bodyPr>
          <a:lstStyle/>
          <a:p>
            <a:r>
              <a:rPr lang="en-US" sz="2400" b="1" dirty="0">
                <a:solidFill>
                  <a:srgbClr val="000090"/>
                </a:solidFill>
              </a:rPr>
              <a:t>Short videos of effective use of clickers   </a:t>
            </a:r>
            <a:r>
              <a:rPr lang="en-US" sz="2400" b="1" dirty="0">
                <a:solidFill>
                  <a:srgbClr val="000090"/>
                </a:solidFill>
                <a:hlinkClick r:id="rId3"/>
              </a:rPr>
              <a:t>https://tinyurl.com/CUclickers26b</a:t>
            </a:r>
            <a:endParaRPr lang="en-US" sz="2400" b="1" dirty="0">
              <a:solidFill>
                <a:srgbClr val="000090"/>
              </a:solidFill>
            </a:endParaRPr>
          </a:p>
          <a:p>
            <a:endParaRPr lang="en-US" sz="2200" dirty="0">
              <a:solidFill>
                <a:srgbClr val="000090"/>
              </a:solidFill>
            </a:endParaRPr>
          </a:p>
        </p:txBody>
      </p:sp>
      <p:pic>
        <p:nvPicPr>
          <p:cNvPr id="16" name="Picture 15" descr="Clicker_guide_medium.JPG"/>
          <p:cNvPicPr>
            <a:picLocks noChangeAspect="1"/>
          </p:cNvPicPr>
          <p:nvPr/>
        </p:nvPicPr>
        <p:blipFill>
          <a:blip r:embed="rId4"/>
          <a:stretch>
            <a:fillRect/>
          </a:stretch>
        </p:blipFill>
        <p:spPr>
          <a:xfrm>
            <a:off x="6361713" y="2247851"/>
            <a:ext cx="1858460" cy="2262472"/>
          </a:xfrm>
          <a:prstGeom prst="rect">
            <a:avLst/>
          </a:prstGeom>
        </p:spPr>
      </p:pic>
      <p:sp>
        <p:nvSpPr>
          <p:cNvPr id="17" name="TextBox 16"/>
          <p:cNvSpPr txBox="1"/>
          <p:nvPr/>
        </p:nvSpPr>
        <p:spPr>
          <a:xfrm>
            <a:off x="428139" y="1771503"/>
            <a:ext cx="6035193" cy="421654"/>
          </a:xfrm>
          <a:prstGeom prst="rect">
            <a:avLst/>
          </a:prstGeom>
          <a:noFill/>
        </p:spPr>
        <p:txBody>
          <a:bodyPr wrap="square" lIns="82292" tIns="41148" rIns="82292" bIns="41148" rtlCol="0">
            <a:spAutoFit/>
          </a:bodyPr>
          <a:lstStyle/>
          <a:p>
            <a:pPr algn="l"/>
            <a:r>
              <a:rPr lang="en-US" sz="2200" b="1" dirty="0">
                <a:solidFill>
                  <a:srgbClr val="000090"/>
                </a:solidFill>
              </a:rPr>
              <a:t>Clicker resource page</a:t>
            </a:r>
            <a:endParaRPr lang="en-US" sz="2200" dirty="0">
              <a:solidFill>
                <a:srgbClr val="000090"/>
              </a:solidFill>
            </a:endParaRPr>
          </a:p>
        </p:txBody>
      </p:sp>
      <p:sp>
        <p:nvSpPr>
          <p:cNvPr id="20" name="TextBox 19"/>
          <p:cNvSpPr txBox="1"/>
          <p:nvPr/>
        </p:nvSpPr>
        <p:spPr>
          <a:xfrm>
            <a:off x="1027602" y="2230213"/>
            <a:ext cx="4526280" cy="1822037"/>
          </a:xfrm>
          <a:prstGeom prst="rect">
            <a:avLst/>
          </a:prstGeom>
          <a:noFill/>
        </p:spPr>
        <p:txBody>
          <a:bodyPr wrap="square" lIns="82292" tIns="41148" rIns="82292" bIns="41148" rtlCol="0">
            <a:spAutoFit/>
          </a:bodyPr>
          <a:lstStyle/>
          <a:p>
            <a:pPr algn="l">
              <a:buFont typeface="Arial"/>
              <a:buChar char="•"/>
            </a:pPr>
            <a:r>
              <a:rPr lang="en-US" sz="2300" dirty="0"/>
              <a:t> Instructor’s Guide</a:t>
            </a:r>
          </a:p>
          <a:p>
            <a:pPr algn="l">
              <a:buFont typeface="Arial"/>
              <a:buChar char="•"/>
            </a:pPr>
            <a:r>
              <a:rPr lang="en-US" sz="2300" dirty="0"/>
              <a:t> Question banks</a:t>
            </a:r>
          </a:p>
          <a:p>
            <a:pPr algn="l">
              <a:buFont typeface="Arial"/>
              <a:buChar char="•"/>
            </a:pPr>
            <a:r>
              <a:rPr lang="en-US" sz="2300" dirty="0"/>
              <a:t> Workshops</a:t>
            </a:r>
          </a:p>
          <a:p>
            <a:pPr algn="l">
              <a:buFont typeface="Arial"/>
              <a:buChar char="•"/>
            </a:pPr>
            <a:r>
              <a:rPr lang="en-US" sz="2300" dirty="0"/>
              <a:t> Literature / Articles</a:t>
            </a:r>
          </a:p>
          <a:p>
            <a:endParaRPr lang="en-US" dirty="0"/>
          </a:p>
        </p:txBody>
      </p:sp>
      <p:pic>
        <p:nvPicPr>
          <p:cNvPr id="23" name="Picture 22" descr="Untitled4.png"/>
          <p:cNvPicPr>
            <a:picLocks noChangeAspect="1"/>
          </p:cNvPicPr>
          <p:nvPr/>
        </p:nvPicPr>
        <p:blipFill>
          <a:blip r:embed="rId5"/>
          <a:stretch>
            <a:fillRect/>
          </a:stretch>
        </p:blipFill>
        <p:spPr>
          <a:xfrm>
            <a:off x="3290742" y="5184149"/>
            <a:ext cx="1382459" cy="921639"/>
          </a:xfrm>
          <a:prstGeom prst="rect">
            <a:avLst/>
          </a:prstGeom>
        </p:spPr>
      </p:pic>
      <p:pic>
        <p:nvPicPr>
          <p:cNvPr id="25" name="Picture 24" descr="Untitled6.png"/>
          <p:cNvPicPr>
            <a:picLocks noChangeAspect="1"/>
          </p:cNvPicPr>
          <p:nvPr/>
        </p:nvPicPr>
        <p:blipFill>
          <a:blip r:embed="rId6"/>
          <a:stretch>
            <a:fillRect/>
          </a:stretch>
        </p:blipFill>
        <p:spPr>
          <a:xfrm>
            <a:off x="6742409" y="5184142"/>
            <a:ext cx="1440180" cy="965835"/>
          </a:xfrm>
          <a:prstGeom prst="rect">
            <a:avLst/>
          </a:prstGeom>
        </p:spPr>
      </p:pic>
      <p:pic>
        <p:nvPicPr>
          <p:cNvPr id="26" name="Picture 25" descr="Untitled3.jpg"/>
          <p:cNvPicPr>
            <a:picLocks noChangeAspect="1"/>
          </p:cNvPicPr>
          <p:nvPr/>
        </p:nvPicPr>
        <p:blipFill>
          <a:blip r:embed="rId7"/>
          <a:stretch>
            <a:fillRect/>
          </a:stretch>
        </p:blipFill>
        <p:spPr>
          <a:xfrm>
            <a:off x="1608822" y="5184137"/>
            <a:ext cx="1410005" cy="921715"/>
          </a:xfrm>
          <a:prstGeom prst="rect">
            <a:avLst/>
          </a:prstGeom>
        </p:spPr>
      </p:pic>
      <p:pic>
        <p:nvPicPr>
          <p:cNvPr id="27" name="Picture 26" descr="Untitled05.jpg"/>
          <p:cNvPicPr>
            <a:picLocks noChangeAspect="1"/>
          </p:cNvPicPr>
          <p:nvPr/>
        </p:nvPicPr>
        <p:blipFill>
          <a:blip r:embed="rId8"/>
          <a:stretch>
            <a:fillRect/>
          </a:stretch>
        </p:blipFill>
        <p:spPr>
          <a:xfrm>
            <a:off x="5011146" y="5203382"/>
            <a:ext cx="1371600" cy="916126"/>
          </a:xfrm>
          <a:prstGeom prst="rect">
            <a:avLst/>
          </a:prstGeom>
        </p:spPr>
      </p:pic>
      <p:sp>
        <p:nvSpPr>
          <p:cNvPr id="5" name="TextBox 4">
            <a:extLst>
              <a:ext uri="{FF2B5EF4-FFF2-40B4-BE49-F238E27FC236}">
                <a16:creationId xmlns:a16="http://schemas.microsoft.com/office/drawing/2014/main" id="{429AC7F8-458D-CE54-0DF4-423BB87DD057}"/>
              </a:ext>
            </a:extLst>
          </p:cNvPr>
          <p:cNvSpPr txBox="1"/>
          <p:nvPr/>
        </p:nvSpPr>
        <p:spPr>
          <a:xfrm>
            <a:off x="3546972" y="1748800"/>
            <a:ext cx="4673201" cy="738664"/>
          </a:xfrm>
          <a:prstGeom prst="rect">
            <a:avLst/>
          </a:prstGeom>
          <a:noFill/>
        </p:spPr>
        <p:txBody>
          <a:bodyPr wrap="square">
            <a:spAutoFit/>
          </a:bodyPr>
          <a:lstStyle/>
          <a:p>
            <a:r>
              <a:rPr lang="en-US" sz="2400" dirty="0">
                <a:hlinkClick r:id="rId9"/>
              </a:rPr>
              <a:t>https://tinyurl.com/CUclickers26</a:t>
            </a:r>
            <a:endParaRPr lang="en-US" sz="2400" dirty="0"/>
          </a:p>
          <a:p>
            <a:endParaRPr lang="en-US" dirty="0"/>
          </a:p>
        </p:txBody>
      </p:sp>
      <p:sp>
        <p:nvSpPr>
          <p:cNvPr id="6" name="TextBox 5">
            <a:extLst>
              <a:ext uri="{FF2B5EF4-FFF2-40B4-BE49-F238E27FC236}">
                <a16:creationId xmlns:a16="http://schemas.microsoft.com/office/drawing/2014/main" id="{E5912A9D-EA52-F10F-4AA3-8F314EACBFA9}"/>
              </a:ext>
            </a:extLst>
          </p:cNvPr>
          <p:cNvSpPr txBox="1"/>
          <p:nvPr/>
        </p:nvSpPr>
        <p:spPr>
          <a:xfrm>
            <a:off x="308350" y="261438"/>
            <a:ext cx="8101013" cy="477054"/>
          </a:xfrm>
          <a:prstGeom prst="rect">
            <a:avLst/>
          </a:prstGeom>
          <a:noFill/>
        </p:spPr>
        <p:txBody>
          <a:bodyPr wrap="square">
            <a:spAutoFit/>
          </a:bodyPr>
          <a:lstStyle/>
          <a:p>
            <a:pPr>
              <a:buNone/>
            </a:pPr>
            <a:r>
              <a:rPr lang="en-US" sz="2500" dirty="0">
                <a:ea typeface="Arial" pitchFamily="-109" charset="0"/>
                <a:cs typeface="Arial" pitchFamily="-109" charset="0"/>
              </a:rPr>
              <a:t>THANKS!  Email me (</a:t>
            </a:r>
            <a:r>
              <a:rPr lang="en-US" sz="2500" dirty="0">
                <a:ea typeface="Arial" pitchFamily="-109" charset="0"/>
                <a:cs typeface="Arial" pitchFamily="-109" charset="0"/>
                <a:hlinkClick r:id="rId10"/>
              </a:rPr>
              <a:t>steven.pollock@colorado.edu</a:t>
            </a:r>
            <a:r>
              <a:rPr lang="en-US" sz="2500" dirty="0">
                <a:ea typeface="Arial" pitchFamily="-109" charset="0"/>
                <a:cs typeface="Arial" pitchFamily="-109" charset="0"/>
              </a:rPr>
              <a:t>)</a:t>
            </a:r>
          </a:p>
        </p:txBody>
      </p:sp>
    </p:spTree>
    <p:extLst>
      <p:ext uri="{BB962C8B-B14F-4D97-AF65-F5344CB8AC3E}">
        <p14:creationId xmlns:p14="http://schemas.microsoft.com/office/powerpoint/2010/main" val="11910116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The Message:</a:t>
            </a:r>
          </a:p>
        </p:txBody>
      </p:sp>
      <p:sp>
        <p:nvSpPr>
          <p:cNvPr id="3" name="Content Placeholder 2"/>
          <p:cNvSpPr>
            <a:spLocks noGrp="1"/>
          </p:cNvSpPr>
          <p:nvPr>
            <p:ph idx="1"/>
          </p:nvPr>
        </p:nvSpPr>
        <p:spPr/>
        <p:txBody>
          <a:bodyPr/>
          <a:lstStyle/>
          <a:p>
            <a:pPr>
              <a:buNone/>
            </a:pPr>
            <a:r>
              <a:rPr lang="en-US" sz="2880">
                <a:solidFill>
                  <a:srgbClr val="151199"/>
                </a:solidFill>
              </a:rPr>
              <a:t>The answer is NOT important.</a:t>
            </a:r>
            <a:br>
              <a:rPr lang="en-US" sz="2880">
                <a:solidFill>
                  <a:srgbClr val="151199"/>
                </a:solidFill>
              </a:rPr>
            </a:br>
            <a:endParaRPr lang="en-US" sz="2880">
              <a:solidFill>
                <a:srgbClr val="151199"/>
              </a:solidFill>
            </a:endParaRPr>
          </a:p>
          <a:p>
            <a:pPr>
              <a:buNone/>
            </a:pPr>
            <a:r>
              <a:rPr lang="en-US" sz="2880">
                <a:solidFill>
                  <a:srgbClr val="151199"/>
                </a:solidFill>
              </a:rPr>
              <a:t>The </a:t>
            </a:r>
            <a:r>
              <a:rPr lang="en-US" sz="2880" b="1">
                <a:solidFill>
                  <a:srgbClr val="151199"/>
                </a:solidFill>
              </a:rPr>
              <a:t>strategy</a:t>
            </a:r>
            <a:r>
              <a:rPr lang="en-US" sz="2880">
                <a:solidFill>
                  <a:srgbClr val="151199"/>
                </a:solidFill>
              </a:rPr>
              <a:t> for getting the answer is the goal.</a:t>
            </a:r>
          </a:p>
          <a:p>
            <a:endParaRPr lang="en-US"/>
          </a:p>
        </p:txBody>
      </p:sp>
      <p:sp>
        <p:nvSpPr>
          <p:cNvPr id="4" name="Slide Number Placeholder 3"/>
          <p:cNvSpPr>
            <a:spLocks noGrp="1"/>
          </p:cNvSpPr>
          <p:nvPr>
            <p:ph type="sldNum" sz="quarter" idx="12"/>
          </p:nvPr>
        </p:nvSpPr>
        <p:spPr/>
        <p:txBody>
          <a:bodyPr/>
          <a:lstStyle/>
          <a:p>
            <a:pPr>
              <a:defRPr/>
            </a:pPr>
            <a:fld id="{2D94355F-B111-9F4B-892D-70691E35016B}" type="slidenum">
              <a:rPr lang="en-US"/>
              <a:pPr>
                <a:defRPr/>
              </a:pPr>
              <a:t>65</a:t>
            </a:fld>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7" name="Rectangle 1"/>
          <p:cNvSpPr>
            <a:spLocks noGrp="1" noChangeArrowheads="1"/>
          </p:cNvSpPr>
          <p:nvPr>
            <p:ph type="title"/>
          </p:nvPr>
        </p:nvSpPr>
        <p:spPr>
          <a:xfrm>
            <a:off x="525780" y="685800"/>
            <a:ext cx="7543800" cy="800100"/>
          </a:xfrm>
        </p:spPr>
        <p:txBody>
          <a:bodyPr>
            <a:normAutofit fontScale="90000"/>
          </a:bodyPr>
          <a:lstStyle/>
          <a:p>
            <a:pPr>
              <a:defRPr/>
            </a:pPr>
            <a:r>
              <a:rPr lang="en-US" sz="3420" dirty="0">
                <a:solidFill>
                  <a:srgbClr val="7030A0"/>
                </a:solidFill>
              </a:rPr>
              <a:t>Two way conversations with students are vital...</a:t>
            </a:r>
          </a:p>
        </p:txBody>
      </p:sp>
      <p:sp>
        <p:nvSpPr>
          <p:cNvPr id="221186" name="Slide Number Placeholder 3"/>
          <p:cNvSpPr>
            <a:spLocks noGrp="1"/>
          </p:cNvSpPr>
          <p:nvPr>
            <p:ph type="sldNum" sz="quarter" idx="12"/>
          </p:nvPr>
        </p:nvSpPr>
        <p:spPr/>
        <p:txBody>
          <a:bodyPr/>
          <a:lstStyle/>
          <a:p>
            <a:pPr>
              <a:defRPr/>
            </a:pPr>
            <a:fld id="{8FC17C07-84BE-E444-BB92-36B373F07E80}" type="slidenum">
              <a:rPr lang="en-US"/>
              <a:pPr>
                <a:defRPr/>
              </a:pPr>
              <a:t>66</a:t>
            </a:fld>
            <a:endParaRPr lang="en-US"/>
          </a:p>
        </p:txBody>
      </p:sp>
      <p:sp>
        <p:nvSpPr>
          <p:cNvPr id="161798" name="Rectangle 4"/>
          <p:cNvSpPr>
            <a:spLocks/>
          </p:cNvSpPr>
          <p:nvPr/>
        </p:nvSpPr>
        <p:spPr bwMode="auto">
          <a:xfrm>
            <a:off x="317183" y="5212080"/>
            <a:ext cx="8492490" cy="560070"/>
          </a:xfrm>
          <a:prstGeom prst="rect">
            <a:avLst/>
          </a:prstGeom>
          <a:noFill/>
          <a:ln w="9525">
            <a:noFill/>
            <a:miter lim="800000"/>
            <a:headEnd/>
            <a:tailEnd/>
          </a:ln>
        </p:spPr>
        <p:txBody>
          <a:bodyPr lIns="0" tIns="0" rIns="0" bIns="0" anchor="ctr">
            <a:prstTxWarp prst="textNoShape">
              <a:avLst/>
            </a:prstTxWarp>
          </a:bodyPr>
          <a:lstStyle/>
          <a:p>
            <a:r>
              <a:rPr lang="en-US" sz="1620">
                <a:ea typeface="Times" charset="0"/>
                <a:cs typeface="Times" charset="0"/>
              </a:rPr>
              <a:t>...because students can misunderstand what we say</a:t>
            </a:r>
          </a:p>
        </p:txBody>
      </p:sp>
      <p:pic>
        <p:nvPicPr>
          <p:cNvPr id="161799" name="Picture 5"/>
          <p:cNvPicPr>
            <a:picLocks noChangeAspect="1" noChangeArrowheads="1"/>
          </p:cNvPicPr>
          <p:nvPr/>
        </p:nvPicPr>
        <mc:AlternateContent xmlns:mc="http://schemas.openxmlformats.org/markup-compatibility/2006">
          <mc:Choice xmlns:ma="http://schemas.microsoft.com/office/mac/drawingml/2008/main" xmlns:mv="urn:schemas-microsoft-com:mac:vml" xmlns="" Requires="ma">
            <p:blipFill>
              <a:blip r:embed="rId3"/>
              <a:srcRect/>
              <a:stretch>
                <a:fillRect/>
              </a:stretch>
            </p:blipFill>
          </mc:Choice>
          <mc:Fallback>
            <p:blipFill>
              <a:blip r:embed="rId4"/>
              <a:srcRect/>
              <a:stretch>
                <a:fillRect/>
              </a:stretch>
            </p:blipFill>
          </mc:Fallback>
        </mc:AlternateContent>
        <p:spPr bwMode="auto">
          <a:xfrm>
            <a:off x="4354830" y="6286500"/>
            <a:ext cx="4520565" cy="337185"/>
          </a:xfrm>
          <a:prstGeom prst="rect">
            <a:avLst/>
          </a:prstGeom>
          <a:noFill/>
          <a:ln w="9525">
            <a:noFill/>
            <a:miter lim="800000"/>
            <a:headEnd/>
            <a:tailEnd/>
          </a:ln>
        </p:spPr>
      </p:pic>
      <p:sp>
        <p:nvSpPr>
          <p:cNvPr id="8" name="TextBox 7"/>
          <p:cNvSpPr txBox="1"/>
          <p:nvPr/>
        </p:nvSpPr>
        <p:spPr>
          <a:xfrm>
            <a:off x="5755665" y="4663440"/>
            <a:ext cx="2518638" cy="258532"/>
          </a:xfrm>
          <a:prstGeom prst="rect">
            <a:avLst/>
          </a:prstGeom>
          <a:noFill/>
        </p:spPr>
        <p:txBody>
          <a:bodyPr wrap="none" rtlCol="0">
            <a:spAutoFit/>
          </a:bodyPr>
          <a:lstStyle/>
          <a:p>
            <a:r>
              <a:rPr lang="en-US" sz="1080" dirty="0"/>
              <a:t>From Pearls before Swine, Stephen Pastis</a:t>
            </a:r>
          </a:p>
        </p:txBody>
      </p:sp>
      <p:pic>
        <p:nvPicPr>
          <p:cNvPr id="11" name="Picture 10" descr="Untitled28.jpg"/>
          <p:cNvPicPr>
            <a:picLocks noChangeAspect="1"/>
          </p:cNvPicPr>
          <p:nvPr/>
        </p:nvPicPr>
        <p:blipFill>
          <a:blip r:embed="rId5"/>
          <a:stretch>
            <a:fillRect/>
          </a:stretch>
        </p:blipFill>
        <p:spPr>
          <a:xfrm>
            <a:off x="824653" y="2057400"/>
            <a:ext cx="7862147" cy="2547336"/>
          </a:xfrm>
          <a:prstGeom prst="rect">
            <a:avLst/>
          </a:prstGeom>
        </p:spPr>
      </p:pic>
      <p:sp>
        <p:nvSpPr>
          <p:cNvPr id="10" name="Rectangle 9"/>
          <p:cNvSpPr/>
          <p:nvPr/>
        </p:nvSpPr>
        <p:spPr>
          <a:xfrm>
            <a:off x="3543300" y="2057400"/>
            <a:ext cx="5006340" cy="253746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2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17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8" grpId="0"/>
      <p:bldP spid="10" grpId="0" animBg="1"/>
    </p:bld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core philosophies of mine</a:t>
            </a:r>
          </a:p>
        </p:txBody>
      </p:sp>
      <p:sp>
        <p:nvSpPr>
          <p:cNvPr id="3" name="Content Placeholder 2"/>
          <p:cNvSpPr>
            <a:spLocks noGrp="1"/>
          </p:cNvSpPr>
          <p:nvPr>
            <p:ph sz="quarter" idx="1"/>
          </p:nvPr>
        </p:nvSpPr>
        <p:spPr/>
        <p:txBody>
          <a:bodyPr>
            <a:normAutofit fontScale="85000" lnSpcReduction="20000"/>
          </a:bodyPr>
          <a:lstStyle/>
          <a:p>
            <a:r>
              <a:rPr lang="en-US" dirty="0"/>
              <a:t>Students learn by teaching each other</a:t>
            </a:r>
          </a:p>
          <a:p>
            <a:r>
              <a:rPr lang="en-US" dirty="0"/>
              <a:t>Students learn by articulating their ideas</a:t>
            </a:r>
          </a:p>
          <a:p>
            <a:r>
              <a:rPr lang="en-US" dirty="0"/>
              <a:t>It’s important for me to hear student ideas</a:t>
            </a:r>
          </a:p>
          <a:p>
            <a:r>
              <a:rPr lang="en-US" dirty="0"/>
              <a:t>I need to know what my students understand during the course of instruction, before the test</a:t>
            </a:r>
          </a:p>
          <a:p>
            <a:r>
              <a:rPr lang="en-US" dirty="0"/>
              <a:t>I value and respect student ideas</a:t>
            </a:r>
          </a:p>
          <a:p>
            <a:r>
              <a:rPr lang="en-US" dirty="0"/>
              <a:t>I want students to know that I value student ideas</a:t>
            </a:r>
          </a:p>
          <a:p>
            <a:r>
              <a:rPr lang="en-US" dirty="0"/>
              <a:t>I want students to feel safe sharing their ideas</a:t>
            </a:r>
          </a:p>
          <a:p>
            <a:r>
              <a:rPr lang="en-US" dirty="0"/>
              <a:t>Clicker questions are an integral part of my lecture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329774</TotalTime>
  <Words>4146</Words>
  <Application>Microsoft Macintosh PowerPoint</Application>
  <PresentationFormat>On-screen Show (4:3)</PresentationFormat>
  <Paragraphs>541</Paragraphs>
  <Slides>67</Slides>
  <Notes>33</Notes>
  <HiddenSlides>13</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67</vt:i4>
      </vt:variant>
    </vt:vector>
  </HeadingPairs>
  <TitlesOfParts>
    <vt:vector size="83" baseType="lpstr">
      <vt:lpstr>MS PGothic</vt:lpstr>
      <vt:lpstr>MS PGothic</vt:lpstr>
      <vt:lpstr>Aptos</vt:lpstr>
      <vt:lpstr>Arial</vt:lpstr>
      <vt:lpstr>Calibri</vt:lpstr>
      <vt:lpstr>Calibri Light</vt:lpstr>
      <vt:lpstr>Calisto MT</vt:lpstr>
      <vt:lpstr>Cambria</vt:lpstr>
      <vt:lpstr>Cambria Math</vt:lpstr>
      <vt:lpstr>Candara</vt:lpstr>
      <vt:lpstr>Helvetica</vt:lpstr>
      <vt:lpstr>Times</vt:lpstr>
      <vt:lpstr>Tw Cen MT</vt:lpstr>
      <vt:lpstr>Verdana</vt:lpstr>
      <vt:lpstr>Wingdings 2</vt:lpstr>
      <vt:lpstr>Retrospect</vt:lpstr>
      <vt:lpstr>Please sign in!</vt:lpstr>
      <vt:lpstr>PowerPoint Presentation</vt:lpstr>
      <vt:lpstr>Who are you?  </vt:lpstr>
      <vt:lpstr>Have you used response systems (clickers) in your teaching?</vt:lpstr>
      <vt:lpstr>What are you most interested in learning about?</vt:lpstr>
      <vt:lpstr>PowerPoint Presentation</vt:lpstr>
      <vt:lpstr>Learning goals for this session</vt:lpstr>
      <vt:lpstr>Agenda</vt:lpstr>
      <vt:lpstr>Discuss:  Why question?</vt:lpstr>
      <vt:lpstr>PowerPoint Presentation</vt:lpstr>
      <vt:lpstr>Agenda</vt:lpstr>
      <vt:lpstr>PowerPoint Presentation</vt:lpstr>
      <vt:lpstr>Anatomy of Peer Instruction</vt:lpstr>
      <vt:lpstr>Why/does Peer Instruction  help students learn?</vt:lpstr>
      <vt:lpstr>PowerPoint Presentation</vt:lpstr>
      <vt:lpstr>Some example questions</vt:lpstr>
      <vt:lpstr>Example question: Physics</vt:lpstr>
      <vt:lpstr>Example question:  Literature</vt:lpstr>
      <vt:lpstr>Example question:  Stats</vt:lpstr>
      <vt:lpstr>PowerPoint Presentation</vt:lpstr>
      <vt:lpstr>PowerPoint Presentation</vt:lpstr>
      <vt:lpstr>PowerPoint Presentation</vt:lpstr>
      <vt:lpstr>PowerPoint Presentation</vt:lpstr>
      <vt:lpstr>I think the toughest thing about using clickers and peer instruction in class is / will be:</vt:lpstr>
      <vt:lpstr>Agenda</vt:lpstr>
      <vt:lpstr>Question break</vt:lpstr>
      <vt:lpstr>PowerPoint Presentation</vt:lpstr>
      <vt:lpstr>Question-writing tips</vt:lpstr>
      <vt:lpstr>Use questions requiring conceptual reasoning &amp; discussion</vt:lpstr>
      <vt:lpstr>Use questions requiring prediction and experiments</vt:lpstr>
      <vt:lpstr>You can "help" students along…</vt:lpstr>
      <vt:lpstr>Ask open-ended questions</vt:lpstr>
      <vt:lpstr>Is this effective for peer discussion?</vt:lpstr>
      <vt:lpstr>PowerPoint Presentation</vt:lpstr>
      <vt:lpstr>PowerPoint Presentation</vt:lpstr>
      <vt:lpstr>PowerPoint Presentation</vt:lpstr>
      <vt:lpstr>This question could be improved.  Why?</vt:lpstr>
      <vt:lpstr>This question could also be improved.  Why?</vt:lpstr>
      <vt:lpstr>What would happen to the seasons if the earth’s orbit around the sun was made a perfect circle (but nothing else changed) ?</vt:lpstr>
      <vt:lpstr>What would happen to the seasons if the earth’s orbit around the sun was made a perfect circle (but nothing else changed) ?</vt:lpstr>
      <vt:lpstr>Do I know if my students understand the reason for seasons now? </vt:lpstr>
      <vt:lpstr>PowerPoint Presentation</vt:lpstr>
      <vt:lpstr>Write higher-level questions:  Bloom’s Taxonomy</vt:lpstr>
      <vt:lpstr>Find believable “distractors” by….</vt:lpstr>
      <vt:lpstr>Burning questions?</vt:lpstr>
      <vt:lpstr>Agenda</vt:lpstr>
      <vt:lpstr>FACILITATING CLICKERS EFFECTIVELY</vt:lpstr>
      <vt:lpstr>What do you think the biggest implementation challenges will be?</vt:lpstr>
      <vt:lpstr>Getting students to talk to each other?</vt:lpstr>
      <vt:lpstr>Facilitation Tips for Success</vt:lpstr>
      <vt:lpstr>Facilitation Tips for Success</vt:lpstr>
      <vt:lpstr>PowerPoint Presentation</vt:lpstr>
      <vt:lpstr>Facilitation Tips for Success</vt:lpstr>
      <vt:lpstr>Research tidbit</vt:lpstr>
      <vt:lpstr>PowerPoint Presentation</vt:lpstr>
      <vt:lpstr>Facilitation Tips for Success</vt:lpstr>
      <vt:lpstr>Research Tidbit</vt:lpstr>
      <vt:lpstr>PowerPoint Presentation</vt:lpstr>
      <vt:lpstr>Facilitation Tips for Success</vt:lpstr>
      <vt:lpstr>Student buy-in is key!</vt:lpstr>
      <vt:lpstr>Facilitation Tips for Success</vt:lpstr>
      <vt:lpstr>Research Tidbit</vt:lpstr>
      <vt:lpstr>Remember….</vt:lpstr>
      <vt:lpstr>U. Colorado clicker resources…</vt:lpstr>
      <vt:lpstr>The Message:</vt:lpstr>
      <vt:lpstr>Two way conversations with students are vital...</vt:lpstr>
      <vt:lpstr>Some core philosophies of mine</vt:lpstr>
    </vt:vector>
  </TitlesOfParts>
  <Company>CU Boulder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Gentle Art of Questioning</dc:title>
  <dc:creator>Stephanie Chasteen</dc:creator>
  <cp:lastModifiedBy>Steven J Pollock</cp:lastModifiedBy>
  <cp:revision>172</cp:revision>
  <cp:lastPrinted>2011-10-04T16:07:22Z</cp:lastPrinted>
  <dcterms:created xsi:type="dcterms:W3CDTF">2012-03-15T16:47:29Z</dcterms:created>
  <dcterms:modified xsi:type="dcterms:W3CDTF">2026-10-06T20:53:09Z</dcterms:modified>
</cp:coreProperties>
</file>