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80" r:id="rId5"/>
    <p:sldId id="270" r:id="rId6"/>
    <p:sldId id="277" r:id="rId7"/>
    <p:sldId id="269" r:id="rId8"/>
    <p:sldId id="259" r:id="rId9"/>
    <p:sldId id="276" r:id="rId10"/>
    <p:sldId id="282" r:id="rId11"/>
    <p:sldId id="267" r:id="rId12"/>
    <p:sldId id="278" r:id="rId13"/>
    <p:sldId id="274" r:id="rId14"/>
    <p:sldId id="266" r:id="rId15"/>
    <p:sldId id="271" r:id="rId16"/>
    <p:sldId id="281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B0A71C-E307-BE91-71B1-E238F10BA8BB}" name="Aidan Anderson" initials="AA" userId="S::aian9356@colorado.edu::bbb9e3ff-8627-49c2-8694-574d3389a621" providerId="AD"/>
  <p188:author id="{EE3BFE49-41E8-7F3A-96D4-1941B28040E4}" name="Utkarsh Mandavilli" initials="UM" userId="S::utma7864@colorado.edu::a196bab0-1b67-43d8-a585-feebb08974a1" providerId="AD"/>
  <p188:author id="{912D23A1-42BB-F9A5-3617-5D6F6A93A64B}" name="Maura Thomas" initials="MT" userId="S::math8010@colorado.edu::01416824-eaf8-4ed7-998e-bd47b71ffad7" providerId="AD"/>
  <p188:author id="{3D93DBD0-60DF-E643-B9A3-DE275FD00484}" name="Maxx Menzies" initials="MM" userId="S::mame3664@colorado.edu::31db29eb-b216-4b9e-8303-c7f4073e43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4450C-64AC-9B4D-34A4-554D0E3EB964}" v="31" dt="2025-09-19T17:57:09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ra Sobhani" userId="S::baso8746@colorado.edu::ccef531c-8369-4e76-bf6a-addad5422ee7" providerId="AD" clId="Web-{1A14450C-64AC-9B4D-34A4-554D0E3EB964}"/>
    <pc:docChg chg="addSld modSld">
      <pc:chgData name="Barbra Sobhani" userId="S::baso8746@colorado.edu::ccef531c-8369-4e76-bf6a-addad5422ee7" providerId="AD" clId="Web-{1A14450C-64AC-9B4D-34A4-554D0E3EB964}" dt="2025-09-19T17:57:09.506" v="31" actId="20577"/>
      <pc:docMkLst>
        <pc:docMk/>
      </pc:docMkLst>
      <pc:sldChg chg="addSp delSp modSp">
        <pc:chgData name="Barbra Sobhani" userId="S::baso8746@colorado.edu::ccef531c-8369-4e76-bf6a-addad5422ee7" providerId="AD" clId="Web-{1A14450C-64AC-9B4D-34A4-554D0E3EB964}" dt="2025-09-19T17:57:09.506" v="31" actId="20577"/>
        <pc:sldMkLst>
          <pc:docMk/>
          <pc:sldMk cId="1916091264" sldId="281"/>
        </pc:sldMkLst>
        <pc:spChg chg="mod">
          <ac:chgData name="Barbra Sobhani" userId="S::baso8746@colorado.edu::ccef531c-8369-4e76-bf6a-addad5422ee7" providerId="AD" clId="Web-{1A14450C-64AC-9B4D-34A4-554D0E3EB964}" dt="2025-09-19T17:55:55.725" v="13" actId="1076"/>
          <ac:spMkLst>
            <pc:docMk/>
            <pc:sldMk cId="1916091264" sldId="281"/>
            <ac:spMk id="3" creationId="{86E6F412-1F56-891B-F12F-230301BE1ECF}"/>
          </ac:spMkLst>
        </pc:spChg>
        <pc:spChg chg="add del mod">
          <ac:chgData name="Barbra Sobhani" userId="S::baso8746@colorado.edu::ccef531c-8369-4e76-bf6a-addad5422ee7" providerId="AD" clId="Web-{1A14450C-64AC-9B4D-34A4-554D0E3EB964}" dt="2025-09-19T17:56:16.443" v="19"/>
          <ac:spMkLst>
            <pc:docMk/>
            <pc:sldMk cId="1916091264" sldId="281"/>
            <ac:spMk id="5" creationId="{FB079391-EEA4-D86D-4969-3D4160D32CD3}"/>
          </ac:spMkLst>
        </pc:spChg>
        <pc:spChg chg="add mod">
          <ac:chgData name="Barbra Sobhani" userId="S::baso8746@colorado.edu::ccef531c-8369-4e76-bf6a-addad5422ee7" providerId="AD" clId="Web-{1A14450C-64AC-9B4D-34A4-554D0E3EB964}" dt="2025-09-19T17:57:09.506" v="31" actId="20577"/>
          <ac:spMkLst>
            <pc:docMk/>
            <pc:sldMk cId="1916091264" sldId="281"/>
            <ac:spMk id="7" creationId="{8F3B5A07-3486-1518-7AFF-DC3F8B76A284}"/>
          </ac:spMkLst>
        </pc:spChg>
        <pc:picChg chg="mod">
          <ac:chgData name="Barbra Sobhani" userId="S::baso8746@colorado.edu::ccef531c-8369-4e76-bf6a-addad5422ee7" providerId="AD" clId="Web-{1A14450C-64AC-9B4D-34A4-554D0E3EB964}" dt="2025-09-19T17:55:58.740" v="14" actId="1076"/>
          <ac:picMkLst>
            <pc:docMk/>
            <pc:sldMk cId="1916091264" sldId="281"/>
            <ac:picMk id="2050" creationId="{79AF49BE-EA6D-8742-2DDA-78F7A51A52F3}"/>
          </ac:picMkLst>
        </pc:picChg>
      </pc:sldChg>
      <pc:sldChg chg="addSp delSp modSp new">
        <pc:chgData name="Barbra Sobhani" userId="S::baso8746@colorado.edu::ccef531c-8369-4e76-bf6a-addad5422ee7" providerId="AD" clId="Web-{1A14450C-64AC-9B4D-34A4-554D0E3EB964}" dt="2025-09-19T17:55:30.412" v="10" actId="20577"/>
        <pc:sldMkLst>
          <pc:docMk/>
          <pc:sldMk cId="2676000125" sldId="282"/>
        </pc:sldMkLst>
        <pc:spChg chg="mod">
          <ac:chgData name="Barbra Sobhani" userId="S::baso8746@colorado.edu::ccef531c-8369-4e76-bf6a-addad5422ee7" providerId="AD" clId="Web-{1A14450C-64AC-9B4D-34A4-554D0E3EB964}" dt="2025-09-19T17:55:30.412" v="10" actId="20577"/>
          <ac:spMkLst>
            <pc:docMk/>
            <pc:sldMk cId="2676000125" sldId="282"/>
            <ac:spMk id="2" creationId="{895CD7E6-05F0-56F8-804E-FE78A147C09C}"/>
          </ac:spMkLst>
        </pc:spChg>
        <pc:spChg chg="del">
          <ac:chgData name="Barbra Sobhani" userId="S::baso8746@colorado.edu::ccef531c-8369-4e76-bf6a-addad5422ee7" providerId="AD" clId="Web-{1A14450C-64AC-9B4D-34A4-554D0E3EB964}" dt="2025-09-19T17:54:47.818" v="1"/>
          <ac:spMkLst>
            <pc:docMk/>
            <pc:sldMk cId="2676000125" sldId="282"/>
            <ac:spMk id="3" creationId="{40FEB500-7952-0EEA-ED39-1DF3DDEA8293}"/>
          </ac:spMkLst>
        </pc:spChg>
        <pc:picChg chg="add mod ord">
          <ac:chgData name="Barbra Sobhani" userId="S::baso8746@colorado.edu::ccef531c-8369-4e76-bf6a-addad5422ee7" providerId="AD" clId="Web-{1A14450C-64AC-9B4D-34A4-554D0E3EB964}" dt="2025-09-19T17:54:56.990" v="5" actId="1076"/>
          <ac:picMkLst>
            <pc:docMk/>
            <pc:sldMk cId="2676000125" sldId="282"/>
            <ac:picMk id="4" creationId="{36E088A3-08C1-7CD4-512A-DC40A4CA9D1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4T01:45:52.46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706 6747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8F05E-47D2-46FB-A771-DE29D5544465}" type="datetimeFigureOut"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61F3F-0B3F-460D-9C6D-17DDC41DA57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1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F43CB-A738-9B61-4F4E-3E54027EE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436D7-7E7E-FDB1-AE01-B7DD61F16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AAE339-77F1-2416-ABB8-2A41EFFA0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6EEE9-6199-125F-B753-69B7353B5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61F3F-0B3F-460D-9C6D-17DDC41DA575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09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F1980-7DE9-4C5F-9B8B-5283239101B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15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Sparrow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F1980-7DE9-4C5F-9B8B-5283239101B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53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an example of our device being used. Even without being tuned we can see data being organized on 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sheet. Relevant wavelengths have been highlighted, and it can already be seen that relevant wavelengths are higher than other wavelengths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61F3F-0B3F-460D-9C6D-17DDC41DA5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D0F7-B678-4CDD-BF9F-A79E308ED7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3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gsfc.nasa.gov/stella/instruments/spectral/stella-1-1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FAC393-493F-CBC4-ED5C-A4F85A329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CD018-7A4A-77EA-D546-C2D952B1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430" y="583345"/>
            <a:ext cx="7160357" cy="41648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</a:t>
            </a:r>
            <a:r>
              <a:rPr lang="en-US" sz="8000" dirty="0">
                <a:solidFill>
                  <a:srgbClr val="FFFFFF"/>
                </a:solidFill>
              </a:rPr>
              <a:t>!</a:t>
            </a:r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7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6" name="Rectangle 5145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6EF62-DE25-8026-E912-CD495BFC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970" y="501651"/>
            <a:ext cx="3614334" cy="1716255"/>
          </a:xfrm>
        </p:spPr>
        <p:txBody>
          <a:bodyPr anchor="b">
            <a:normAutofit/>
          </a:bodyPr>
          <a:lstStyle/>
          <a:p>
            <a:r>
              <a:rPr lang="en-US" sz="5600"/>
              <a:t>Tutorial Videos</a:t>
            </a:r>
          </a:p>
        </p:txBody>
      </p:sp>
      <p:sp>
        <p:nvSpPr>
          <p:cNvPr id="5148" name="Rectangle 5147">
            <a:extLst>
              <a:ext uri="{FF2B5EF4-FFF2-40B4-BE49-F238E27FC236}">
                <a16:creationId xmlns:a16="http://schemas.microsoft.com/office/drawing/2014/main" id="{B5ABDEAA-B248-4182-B67C-A925338E7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406" y="466613"/>
            <a:ext cx="3003459" cy="267521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B417206-31D8-E23B-A74F-F89A2C001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7" r="438" b="-3"/>
          <a:stretch>
            <a:fillRect/>
          </a:stretch>
        </p:blipFill>
        <p:spPr bwMode="auto">
          <a:xfrm>
            <a:off x="562862" y="963648"/>
            <a:ext cx="2609562" cy="173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0" name="Rectangle 514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014" y="3610394"/>
            <a:ext cx="2999031" cy="267464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52" name="Rectangle 5151">
            <a:extLst>
              <a:ext uri="{FF2B5EF4-FFF2-40B4-BE49-F238E27FC236}">
                <a16:creationId xmlns:a16="http://schemas.microsoft.com/office/drawing/2014/main" id="{D1222F65-9AFD-442B-8F0E-AAA61F9E9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6482" y="2065135"/>
            <a:ext cx="3003459" cy="267521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6658860-6CEC-41C4-C86A-8ADE0AEF5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 r="4550" b="-3"/>
          <a:stretch>
            <a:fillRect/>
          </a:stretch>
        </p:blipFill>
        <p:spPr bwMode="auto">
          <a:xfrm>
            <a:off x="3885938" y="2575939"/>
            <a:ext cx="2609562" cy="170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6755A-E263-FC2A-27D5-D97BC9185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970" y="2645922"/>
            <a:ext cx="3614334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5 Videos totaling ~70 min in length have been created that go through the process of building a STELLA 1.1</a:t>
            </a:r>
          </a:p>
          <a:p>
            <a:r>
              <a:rPr lang="en-US" sz="2000"/>
              <a:t>Hosted on the Colorado Space Grant Website</a:t>
            </a:r>
          </a:p>
          <a:p>
            <a:r>
              <a:rPr lang="en-US" sz="2000"/>
              <a:t>Augment the pdf instructions available from NASA</a:t>
            </a:r>
          </a:p>
          <a:p>
            <a:endParaRPr lang="en-US" sz="2000" dirty="0"/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9B1717DA-F742-4C91-C59A-26007236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r="16852" b="-3"/>
          <a:stretch>
            <a:fillRect/>
          </a:stretch>
        </p:blipFill>
        <p:spPr bwMode="auto">
          <a:xfrm>
            <a:off x="518615" y="4122832"/>
            <a:ext cx="2608465" cy="170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481FD-10E7-3109-AC81-E0045A05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489E624-5A7D-420D-BAEA-243670736763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5154" name="Straight Connector 515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8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065F40-BA12-1AB5-4C89-BFF4D94E8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5BDD038-F345-433A-B715-30DEEC1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89AF2A-4ED1-4E6B-907C-ED98F10E7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184EB-BEF3-9CAC-D01E-685F70AFC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33" y="5073445"/>
            <a:ext cx="6857999" cy="7707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Design Progression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C251AA9-8ED8-E1E3-22CF-6DFBAD6C7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3" r="4" b="4"/>
          <a:stretch>
            <a:fillRect/>
          </a:stretch>
        </p:blipFill>
        <p:spPr bwMode="auto">
          <a:xfrm>
            <a:off x="3057846" y="-13662"/>
            <a:ext cx="3067990" cy="4616794"/>
          </a:xfrm>
          <a:custGeom>
            <a:avLst/>
            <a:gdLst/>
            <a:ahLst/>
            <a:cxnLst/>
            <a:rect l="l" t="t" r="r" b="b"/>
            <a:pathLst>
              <a:path w="3067990" h="4616794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AD244-F2B1-B86B-9F5E-B19376126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r="32792" b="2"/>
          <a:stretch>
            <a:fillRect/>
          </a:stretch>
        </p:blipFill>
        <p:spPr>
          <a:xfrm>
            <a:off x="1" y="-13662"/>
            <a:ext cx="3067990" cy="4486402"/>
          </a:xfrm>
          <a:custGeom>
            <a:avLst/>
            <a:gdLst/>
            <a:ahLst/>
            <a:cxnLst/>
            <a:rect l="l" t="t" r="r" b="b"/>
            <a:pathLst>
              <a:path w="3067990" h="4486402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D41A2D0-C629-4762-9372-88592192D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307"/>
          <a:stretch>
            <a:fillRect/>
          </a:stretch>
        </p:blipFill>
        <p:spPr bwMode="auto">
          <a:xfrm>
            <a:off x="9124010" y="469558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diagram of a computer&#10;&#10;AI-generated content may be incorrect.">
            <a:extLst>
              <a:ext uri="{FF2B5EF4-FFF2-40B4-BE49-F238E27FC236}">
                <a16:creationId xmlns:a16="http://schemas.microsoft.com/office/drawing/2014/main" id="{E20C4E38-88A9-45A6-1899-C10D6CDC57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3" r="17676" b="-3"/>
          <a:stretch>
            <a:fillRect/>
          </a:stretch>
        </p:blipFill>
        <p:spPr>
          <a:xfrm>
            <a:off x="6095999" y="1278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F475F0-BC33-2143-5CC8-46843B2AE393}"/>
                  </a:ext>
                </a:extLst>
              </p14:cNvPr>
              <p14:cNvContentPartPr/>
              <p14:nvPr/>
            </p14:nvContentPartPr>
            <p14:xfrm>
              <a:off x="-80209" y="2917657"/>
              <a:ext cx="15039" cy="15039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F475F0-BC33-2143-5CC8-46843B2AE3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84109" y="-90143"/>
                <a:ext cx="3007800" cy="601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730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C7CBB-9E84-8E52-161C-D1EE2C6F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600">
                <a:solidFill>
                  <a:srgbClr val="FFFFFF"/>
                </a:solidFill>
              </a:rPr>
              <a:t>COSGC Support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A40EB-C9E8-62E3-993F-5B6FF9658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Team sign up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Design review schedule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More focus on project and research design</a:t>
            </a:r>
          </a:p>
          <a:p>
            <a:pPr lvl="1"/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Technical support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Symposium presentation in April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Videos highlighted on Social Media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002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BFACB-7499-D791-9352-56369CDFB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6F412-1F56-891B-F12F-230301BE1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925" y="1794490"/>
            <a:ext cx="3456461" cy="2083852"/>
          </a:xfrm>
        </p:spPr>
        <p:txBody>
          <a:bodyPr/>
          <a:lstStyle/>
          <a:p>
            <a:r>
              <a:rPr lang="en-US" dirty="0"/>
              <a:t>Register a Team</a:t>
            </a:r>
          </a:p>
          <a:p>
            <a:endParaRPr lang="en-US" dirty="0"/>
          </a:p>
        </p:txBody>
      </p:sp>
      <p:pic>
        <p:nvPicPr>
          <p:cNvPr id="2050" name="Picture 2" descr="QR code">
            <a:extLst>
              <a:ext uri="{FF2B5EF4-FFF2-40B4-BE49-F238E27FC236}">
                <a16:creationId xmlns:a16="http://schemas.microsoft.com/office/drawing/2014/main" id="{79AF49BE-EA6D-8742-2DDA-78F7A51A5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43" y="2547298"/>
            <a:ext cx="3284290" cy="328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3B5A07-3486-1518-7AFF-DC3F8B76A284}"/>
              </a:ext>
            </a:extLst>
          </p:cNvPr>
          <p:cNvSpPr txBox="1">
            <a:spLocks/>
          </p:cNvSpPr>
          <p:nvPr/>
        </p:nvSpPr>
        <p:spPr>
          <a:xfrm>
            <a:off x="6876922" y="1793467"/>
            <a:ext cx="3456461" cy="20838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NASA STELLA resources</a:t>
            </a:r>
          </a:p>
          <a:p>
            <a:endParaRPr lang="en-US" dirty="0"/>
          </a:p>
          <a:p>
            <a:r>
              <a:rPr lang="en-US" dirty="0">
                <a:ea typeface="+mn-lt"/>
                <a:cs typeface="+mn-lt"/>
                <a:hlinkClick r:id="rId3"/>
              </a:rPr>
              <a:t>https://science.gsfc.nasa.gov/stella/instruments/spectral/stella-1-1/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91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7AA7E8-8006-4E1F-A566-FCF37EE6F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A0872-F78D-9C19-CA51-80C2FC1A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10" y="1598246"/>
            <a:ext cx="4626709" cy="5122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7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2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639" y="1532982"/>
            <a:ext cx="4613300" cy="3163224"/>
          </a:xfrm>
        </p:spPr>
        <p:txBody>
          <a:bodyPr anchor="t">
            <a:normAutofit fontScale="90000"/>
          </a:bodyPr>
          <a:lstStyle/>
          <a:p>
            <a:r>
              <a:rPr lang="en" sz="5300" b="1" dirty="0"/>
              <a:t> EONS C</a:t>
            </a:r>
            <a:r>
              <a:rPr lang="en-US" sz="5300" b="1" dirty="0"/>
              <a:t>h</a:t>
            </a:r>
            <a:r>
              <a:rPr lang="en" sz="5300" b="1" dirty="0"/>
              <a:t>allenge</a:t>
            </a:r>
            <a:br>
              <a:rPr lang="en" sz="4000" dirty="0"/>
            </a:br>
            <a:br>
              <a:rPr lang="en" sz="4000" dirty="0"/>
            </a:br>
            <a:r>
              <a:rPr lang="en" sz="4000" dirty="0"/>
              <a:t>COSGC’s Newest Design Challenge!</a:t>
            </a:r>
            <a:endParaRPr lang="en-US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icture 402797714, Picture">
            <a:extLst>
              <a:ext uri="{FF2B5EF4-FFF2-40B4-BE49-F238E27FC236}">
                <a16:creationId xmlns:a16="http://schemas.microsoft.com/office/drawing/2014/main" id="{9C472FC2-F09A-23CC-3906-E0C4C70BE0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-3"/>
          <a:stretch/>
        </p:blipFill>
        <p:spPr>
          <a:xfrm>
            <a:off x="8419332" y="3760513"/>
            <a:ext cx="2477268" cy="2477268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8E2E304B-CA0C-86FE-B5BC-02EF2B7E1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9048"/>
            <a:ext cx="3468130" cy="7187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Kickoff meeting Fall 2025</a:t>
            </a:r>
          </a:p>
        </p:txBody>
      </p:sp>
      <p:pic>
        <p:nvPicPr>
          <p:cNvPr id="8" name="Picture 7" descr="A logo of a space company&#10;&#10;AI-generated content may be incorrect.">
            <a:extLst>
              <a:ext uri="{FF2B5EF4-FFF2-40B4-BE49-F238E27FC236}">
                <a16:creationId xmlns:a16="http://schemas.microsoft.com/office/drawing/2014/main" id="{F50F27EB-F301-FFE5-6ABD-273D7BBBE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29" y="1155585"/>
            <a:ext cx="2734811" cy="273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95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89444C-C73E-B73A-41AA-99E59DC71C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83" r="-2" b="-2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ADCE9-9940-2356-C79B-60877D1F5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EONS Challenge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E61B6-26C4-D3C0-DD38-7DD3F1216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1507" y="5669430"/>
            <a:ext cx="329183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9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Earth Observation Network Science Challenge</a:t>
            </a:r>
          </a:p>
        </p:txBody>
      </p:sp>
      <p:pic>
        <p:nvPicPr>
          <p:cNvPr id="5" name="Picture 4" descr="A large flat field with blue sky&#10;&#10;AI-generated content may be incorrect.">
            <a:extLst>
              <a:ext uri="{FF2B5EF4-FFF2-40B4-BE49-F238E27FC236}">
                <a16:creationId xmlns:a16="http://schemas.microsoft.com/office/drawing/2014/main" id="{93184C91-7E11-D13D-F3AF-875C54EDB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r="1" b="1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D4B07-70CE-D7C0-87AF-1AD017E50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ED659-3760-9884-107C-EFE4F6CE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88" y="394416"/>
            <a:ext cx="3686174" cy="13228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100" dirty="0"/>
              <a:t>STELLA  1.1</a:t>
            </a:r>
            <a:br>
              <a:rPr lang="en-US" sz="3100" dirty="0"/>
            </a:br>
            <a:r>
              <a:rPr lang="en-US" sz="3100" dirty="0"/>
              <a:t>What does it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F04CE-FBE4-7309-D5B1-C7B383417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7" y="2194101"/>
            <a:ext cx="3543298" cy="39733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3" descr="STELLA Lidar">
            <a:extLst>
              <a:ext uri="{FF2B5EF4-FFF2-40B4-BE49-F238E27FC236}">
                <a16:creationId xmlns:a16="http://schemas.microsoft.com/office/drawing/2014/main" id="{CA89046A-172A-1132-3319-87BA7B8F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511" y="1932487"/>
            <a:ext cx="2567129" cy="4710330"/>
          </a:xfrm>
          <a:prstGeom prst="rect">
            <a:avLst/>
          </a:prstGeom>
        </p:spPr>
      </p:pic>
      <p:pic>
        <p:nvPicPr>
          <p:cNvPr id="6" name="Picture 5" descr="A circuit board with text and labels&#10;&#10;AI-generated content may be incorrect.">
            <a:extLst>
              <a:ext uri="{FF2B5EF4-FFF2-40B4-BE49-F238E27FC236}">
                <a16:creationId xmlns:a16="http://schemas.microsoft.com/office/drawing/2014/main" id="{4BE169F9-6D58-29B1-23F0-066F54067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151" y="1932487"/>
            <a:ext cx="7060729" cy="342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6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277940B-7F30-4A86-B577-C158694B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62552D-1CD9-D2EC-0569-DCF0704B70BD}"/>
              </a:ext>
            </a:extLst>
          </p:cNvPr>
          <p:cNvSpPr txBox="1"/>
          <p:nvPr/>
        </p:nvSpPr>
        <p:spPr>
          <a:xfrm>
            <a:off x="528183" y="1564004"/>
            <a:ext cx="4756881" cy="49257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STELLA 1.1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Features: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Near Infrared Light Sensor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Visible Light Sensor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Ambient Air Temperature Sensor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Surface Temperature Sensor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Pressure Sensor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Measures wavelengths of light in the visible and near infrared (NIR) spectrum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60000"/>
                  </a:schemeClr>
                </a:solidFill>
              </a:rPr>
              <a:t>A healthy plant will reflect more light across the Near-Infrared Light Spectrum </a:t>
            </a:r>
          </a:p>
        </p:txBody>
      </p:sp>
      <p:pic>
        <p:nvPicPr>
          <p:cNvPr id="8" name="Content Placeholder 7" descr="A device with a screen and a screen with text&#10;&#10;AI-generated content may be incorrect.">
            <a:extLst>
              <a:ext uri="{FF2B5EF4-FFF2-40B4-BE49-F238E27FC236}">
                <a16:creationId xmlns:a16="http://schemas.microsoft.com/office/drawing/2014/main" id="{41581FF0-AFF1-EEE6-C1B8-DED29D48F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9146" y="1195789"/>
            <a:ext cx="5018160" cy="501816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 descr="Object Classification using Spectral Signatures | Selkirk Geospatial  Research Centre">
            <a:extLst>
              <a:ext uri="{FF2B5EF4-FFF2-40B4-BE49-F238E27FC236}">
                <a16:creationId xmlns:a16="http://schemas.microsoft.com/office/drawing/2014/main" id="{34E334E5-1806-2C07-93CB-FC7A42646E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58" r="17158" b="277"/>
          <a:stretch>
            <a:fillRect/>
          </a:stretch>
        </p:blipFill>
        <p:spPr>
          <a:xfrm>
            <a:off x="8053467" y="899946"/>
            <a:ext cx="3864656" cy="3095058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Picture 4" descr="A logo with white letters and green leaf&#10;&#10;AI-generated content may be incorrect.">
            <a:extLst>
              <a:ext uri="{FF2B5EF4-FFF2-40B4-BE49-F238E27FC236}">
                <a16:creationId xmlns:a16="http://schemas.microsoft.com/office/drawing/2014/main" id="{15B647C8-99CC-4C88-9E9F-7B0ADDD99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90" y="70611"/>
            <a:ext cx="3150000" cy="123416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3" name="Picture 12" descr="A graph with a line and arrows&#10;&#10;AI-generated content may be incorrect.">
            <a:extLst>
              <a:ext uri="{FF2B5EF4-FFF2-40B4-BE49-F238E27FC236}">
                <a16:creationId xmlns:a16="http://schemas.microsoft.com/office/drawing/2014/main" id="{7E580A08-73FB-4FDD-A9EB-15E6AB62B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795" y="4284626"/>
            <a:ext cx="3150000" cy="1141875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07A17D-F586-3DD7-4961-B6084019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9033635" y="3148837"/>
            <a:ext cx="5768976" cy="55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endParaRPr lang="en-US" sz="1000">
              <a:solidFill>
                <a:schemeClr val="tx1">
                  <a:tint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fld id="{D01780A6-8959-40DC-809B-3892BBBF8697}" type="slidenum">
              <a:rPr lang="en-US" sz="1000">
                <a:solidFill>
                  <a:schemeClr val="tx1">
                    <a:tint val="75000"/>
                  </a:schemeClr>
                </a:solidFill>
              </a:rPr>
              <a:pPr algn="ctr">
                <a:spcAft>
                  <a:spcPts val="600"/>
                </a:spcAft>
              </a:pPr>
              <a:t>5</a:t>
            </a:fld>
            <a:endParaRPr lang="en-US" sz="10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A logo of a space company&#10;&#10;AI-generated content may be incorrect.">
            <a:extLst>
              <a:ext uri="{FF2B5EF4-FFF2-40B4-BE49-F238E27FC236}">
                <a16:creationId xmlns:a16="http://schemas.microsoft.com/office/drawing/2014/main" id="{3897D0FA-1574-CF90-26CF-BAFCEEC06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577" y="153580"/>
            <a:ext cx="1004336" cy="8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2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FE049-6AD5-F47B-9111-A7744F8E949C}"/>
              </a:ext>
            </a:extLst>
          </p:cNvPr>
          <p:cNvSpPr txBox="1"/>
          <p:nvPr/>
        </p:nvSpPr>
        <p:spPr>
          <a:xfrm>
            <a:off x="6392584" y="501651"/>
            <a:ext cx="4434720" cy="171625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Landsat Imagery and STELLA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BDEAA-B248-4182-B67C-A925338E7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008" y="252743"/>
            <a:ext cx="4739619" cy="304261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82DEE205-3F09-91F0-1B2B-4F0BA893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30" y="539762"/>
            <a:ext cx="3705175" cy="24685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49" y="3548095"/>
            <a:ext cx="4739619" cy="304261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87389-622A-A885-944B-2614B55DBE8E}"/>
              </a:ext>
            </a:extLst>
          </p:cNvPr>
          <p:cNvSpPr txBox="1"/>
          <p:nvPr/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Comparing microscale readings to macroscale spectroscopy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STELLA – point measurements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Picture 1" descr="Aerial view of a stadium&#10;&#10;AI-generated content may be incorrect.">
            <a:extLst>
              <a:ext uri="{FF2B5EF4-FFF2-40B4-BE49-F238E27FC236}">
                <a16:creationId xmlns:a16="http://schemas.microsoft.com/office/drawing/2014/main" id="{51B3CEB0-6CF6-EA58-6F14-45DFB98628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92" b="-959"/>
          <a:stretch>
            <a:fillRect/>
          </a:stretch>
        </p:blipFill>
        <p:spPr>
          <a:xfrm>
            <a:off x="654351" y="3932561"/>
            <a:ext cx="4281815" cy="22736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A6599F-07CC-7B28-74B0-5B97812A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9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 satellite flying over a planet&#10;&#10;Description automatically generated">
            <a:extLst>
              <a:ext uri="{FF2B5EF4-FFF2-40B4-BE49-F238E27FC236}">
                <a16:creationId xmlns:a16="http://schemas.microsoft.com/office/drawing/2014/main" id="{6DAD23A8-4CB8-7E6B-C281-974508D02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134" y="3893811"/>
            <a:ext cx="3565618" cy="267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8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D7E6-05F0-56F8-804E-FE78A147C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 field of view</a:t>
            </a:r>
          </a:p>
        </p:txBody>
      </p:sp>
      <p:pic>
        <p:nvPicPr>
          <p:cNvPr id="4" name="Content Placeholder 3" descr="Field of view STELLA-1.1">
            <a:extLst>
              <a:ext uri="{FF2B5EF4-FFF2-40B4-BE49-F238E27FC236}">
                <a16:creationId xmlns:a16="http://schemas.microsoft.com/office/drawing/2014/main" id="{36E088A3-08C1-7CD4-512A-DC40A4CA9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003" y="1523470"/>
            <a:ext cx="9422880" cy="498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876C7-B3E6-5BEF-2038-E14CA109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D865-1C5E-CEAE-07C0-BB468CA2A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656" y="66296"/>
            <a:ext cx="3275194" cy="1325563"/>
          </a:xfrm>
        </p:spPr>
        <p:txBody>
          <a:bodyPr>
            <a:normAutofit/>
          </a:bodyPr>
          <a:lstStyle/>
          <a:p>
            <a:r>
              <a:rPr lang="en-US" dirty="0"/>
              <a:t>DATA EXAMPLES</a:t>
            </a:r>
          </a:p>
        </p:txBody>
      </p:sp>
      <p:pic>
        <p:nvPicPr>
          <p:cNvPr id="4" name="Content Placeholder 3" descr="A table of numbers with numbers&#10;&#10;AI-generated content may be incorrect.">
            <a:extLst>
              <a:ext uri="{FF2B5EF4-FFF2-40B4-BE49-F238E27FC236}">
                <a16:creationId xmlns:a16="http://schemas.microsoft.com/office/drawing/2014/main" id="{76263258-731B-6151-BB6D-713217291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138" r="38698"/>
          <a:stretch/>
        </p:blipFill>
        <p:spPr>
          <a:xfrm>
            <a:off x="6418603" y="3534934"/>
            <a:ext cx="5468007" cy="30413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6D32EA-E80B-EF2D-E06A-BE79AC77064D}"/>
              </a:ext>
            </a:extLst>
          </p:cNvPr>
          <p:cNvSpPr txBox="1"/>
          <p:nvPr/>
        </p:nvSpPr>
        <p:spPr>
          <a:xfrm>
            <a:off x="4614791" y="858223"/>
            <a:ext cx="47672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6"/>
                </a:solidFill>
              </a:rPr>
              <a:t>Higher green</a:t>
            </a:r>
            <a:r>
              <a:rPr lang="en-US"/>
              <a:t> and </a:t>
            </a:r>
            <a:r>
              <a:rPr lang="en-US">
                <a:solidFill>
                  <a:schemeClr val="accent2"/>
                </a:solidFill>
              </a:rPr>
              <a:t>Orange</a:t>
            </a:r>
            <a:r>
              <a:rPr lang="en-US"/>
              <a:t> (compared to nearby columns) indicate healthy vegetation.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10EB03-F6FF-0310-3523-79F69D1E2F01}"/>
              </a:ext>
            </a:extLst>
          </p:cNvPr>
          <p:cNvGraphicFramePr>
            <a:graphicFrameLocks noGrp="1"/>
          </p:cNvGraphicFramePr>
          <p:nvPr/>
        </p:nvGraphicFramePr>
        <p:xfrm>
          <a:off x="6849177" y="3303327"/>
          <a:ext cx="5065812" cy="205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51">
                  <a:extLst>
                    <a:ext uri="{9D8B030D-6E8A-4147-A177-3AD203B41FA5}">
                      <a16:colId xmlns:a16="http://schemas.microsoft.com/office/drawing/2014/main" val="1049485708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1439350904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3032412343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1859976815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3473806521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1136224263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2586792313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1773059814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3974751547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3576097222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171126612"/>
                    </a:ext>
                  </a:extLst>
                </a:gridCol>
                <a:gridCol w="422151">
                  <a:extLst>
                    <a:ext uri="{9D8B030D-6E8A-4147-A177-3AD203B41FA5}">
                      <a16:colId xmlns:a16="http://schemas.microsoft.com/office/drawing/2014/main" val="1290089338"/>
                    </a:ext>
                  </a:extLst>
                </a:gridCol>
              </a:tblGrid>
              <a:tr h="205859"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Blue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Cyan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Green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>
                          <a:solidFill>
                            <a:schemeClr val="tx1"/>
                          </a:solidFill>
                        </a:rPr>
                        <a:t>Yellow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>
                          <a:solidFill>
                            <a:schemeClr val="tx1"/>
                          </a:solidFill>
                        </a:rPr>
                        <a:t>Orange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Red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0">
                          <a:solidFill>
                            <a:schemeClr val="tx1"/>
                          </a:solidFill>
                        </a:rPr>
                        <a:t>Orange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680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730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760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810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>
                          <a:solidFill>
                            <a:schemeClr val="tx1"/>
                          </a:solidFill>
                        </a:rPr>
                        <a:t>860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863398"/>
                  </a:ext>
                </a:extLst>
              </a:tr>
            </a:tbl>
          </a:graphicData>
        </a:graphic>
      </p:graphicFrame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FD41D1-9F2E-EDBA-2380-1A74D06F6852}"/>
              </a:ext>
            </a:extLst>
          </p:cNvPr>
          <p:cNvCxnSpPr>
            <a:cxnSpLocks/>
          </p:cNvCxnSpPr>
          <p:nvPr/>
        </p:nvCxnSpPr>
        <p:spPr>
          <a:xfrm>
            <a:off x="6446982" y="6307899"/>
            <a:ext cx="54112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9EDA5A1-BAC5-C2C6-D7AA-5FCBDDEF0053}"/>
              </a:ext>
            </a:extLst>
          </p:cNvPr>
          <p:cNvSpPr txBox="1"/>
          <p:nvPr/>
        </p:nvSpPr>
        <p:spPr>
          <a:xfrm>
            <a:off x="4133850" y="5162063"/>
            <a:ext cx="2147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UID:   312</a:t>
            </a:r>
          </a:p>
          <a:p>
            <a:r>
              <a:rPr lang="en-US" sz="1400"/>
              <a:t>Batch Number:  4</a:t>
            </a:r>
          </a:p>
          <a:p>
            <a:r>
              <a:rPr lang="en-US" sz="1400"/>
              <a:t>Timestamp:   2025/04/23</a:t>
            </a:r>
          </a:p>
          <a:p>
            <a:r>
              <a:rPr lang="en-US" sz="1400"/>
              <a:t>Device Type (temp):  22.2</a:t>
            </a:r>
          </a:p>
          <a:p>
            <a:r>
              <a:rPr lang="en-US" sz="1400"/>
              <a:t>Device Type (light):  37</a:t>
            </a:r>
          </a:p>
          <a:p>
            <a:endParaRPr lang="en-US"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311D5A-35F2-5551-5966-45649AAB79C1}"/>
              </a:ext>
            </a:extLst>
          </p:cNvPr>
          <p:cNvSpPr/>
          <p:nvPr/>
        </p:nvSpPr>
        <p:spPr>
          <a:xfrm>
            <a:off x="7711101" y="3310032"/>
            <a:ext cx="445571" cy="3266242"/>
          </a:xfrm>
          <a:prstGeom prst="rect">
            <a:avLst/>
          </a:prstGeom>
          <a:solidFill>
            <a:srgbClr val="4EA72E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B1974-70F7-7DA6-832D-A281D832253D}"/>
              </a:ext>
            </a:extLst>
          </p:cNvPr>
          <p:cNvSpPr/>
          <p:nvPr/>
        </p:nvSpPr>
        <p:spPr>
          <a:xfrm>
            <a:off x="9382083" y="3310032"/>
            <a:ext cx="807576" cy="3266242"/>
          </a:xfrm>
          <a:prstGeom prst="rect">
            <a:avLst/>
          </a:prstGeom>
          <a:solidFill>
            <a:schemeClr val="accent2">
              <a:alpha val="2705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3" descr="A table of numbers with numbers&#10;&#10;AI-generated content may be incorrect.">
            <a:extLst>
              <a:ext uri="{FF2B5EF4-FFF2-40B4-BE49-F238E27FC236}">
                <a16:creationId xmlns:a16="http://schemas.microsoft.com/office/drawing/2014/main" id="{5B5AB352-2086-8EA9-8805-28CCDB5894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38" t="91545" r="71511"/>
          <a:stretch/>
        </p:blipFill>
        <p:spPr>
          <a:xfrm>
            <a:off x="3453353" y="1741435"/>
            <a:ext cx="8209329" cy="9821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CCA539-BF8D-B29A-B9CD-95A9BB9CC480}"/>
              </a:ext>
            </a:extLst>
          </p:cNvPr>
          <p:cNvSpPr/>
          <p:nvPr/>
        </p:nvSpPr>
        <p:spPr>
          <a:xfrm>
            <a:off x="8415397" y="1748365"/>
            <a:ext cx="1600199" cy="982111"/>
          </a:xfrm>
          <a:prstGeom prst="rect">
            <a:avLst/>
          </a:prstGeom>
          <a:solidFill>
            <a:srgbClr val="4EA72E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7974F2-5FAA-5584-74FB-20CF97DA817F}"/>
              </a:ext>
            </a:extLst>
          </p:cNvPr>
          <p:cNvCxnSpPr>
            <a:cxnSpLocks/>
          </p:cNvCxnSpPr>
          <p:nvPr/>
        </p:nvCxnSpPr>
        <p:spPr>
          <a:xfrm flipH="1" flipV="1">
            <a:off x="3500978" y="2788111"/>
            <a:ext cx="3415717" cy="36929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3AB724-0134-085D-94EC-48B187237BE0}"/>
              </a:ext>
            </a:extLst>
          </p:cNvPr>
          <p:cNvCxnSpPr>
            <a:cxnSpLocks/>
          </p:cNvCxnSpPr>
          <p:nvPr/>
        </p:nvCxnSpPr>
        <p:spPr>
          <a:xfrm flipV="1">
            <a:off x="8517779" y="2788111"/>
            <a:ext cx="3087753" cy="36643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1D2398D-D2BE-79DF-C3C4-495C4BE2D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0" y="3213712"/>
            <a:ext cx="2978212" cy="3443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131B8A-577B-8ADE-BFC6-2BB7367B2DC3}"/>
              </a:ext>
            </a:extLst>
          </p:cNvPr>
          <p:cNvSpPr txBox="1"/>
          <p:nvPr/>
        </p:nvSpPr>
        <p:spPr>
          <a:xfrm>
            <a:off x="4656" y="2732603"/>
            <a:ext cx="35184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Data being taken on potted plant</a:t>
            </a:r>
          </a:p>
        </p:txBody>
      </p:sp>
    </p:spTree>
    <p:extLst>
      <p:ext uri="{BB962C8B-B14F-4D97-AF65-F5344CB8AC3E}">
        <p14:creationId xmlns:p14="http://schemas.microsoft.com/office/powerpoint/2010/main" val="146683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556E3-08AF-0D68-EB49-B4CBCC0D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en-US" sz="5600"/>
              <a:t>EONS Challenge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92DF610F-F213-F708-18CE-54FA8D1AD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-2" b="1765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CFF34-3E1A-0D4E-385B-6FF45FAC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Step 1: Build a STELLA 1.1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Step 2: Practice calibrating and using the STELLA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Step 3: Develop a research question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Step 4: Develop a data acquisition plan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Step 5: Collect data and analyze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Step 6: Write up results and create video</a:t>
            </a:r>
          </a:p>
          <a:p>
            <a:r>
              <a:rPr lang="en-US" sz="1700">
                <a:solidFill>
                  <a:schemeClr val="tx1">
                    <a:alpha val="80000"/>
                  </a:schemeClr>
                </a:solidFill>
              </a:rPr>
              <a:t>Step 7: Present work at COSGC Symposium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37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9BD82D4D0124E829F6C27842EDED6" ma:contentTypeVersion="16" ma:contentTypeDescription="Create a new document." ma:contentTypeScope="" ma:versionID="da68c4a6164907fcbd24d2a5938d39a7">
  <xsd:schema xmlns:xsd="http://www.w3.org/2001/XMLSchema" xmlns:xs="http://www.w3.org/2001/XMLSchema" xmlns:p="http://schemas.microsoft.com/office/2006/metadata/properties" xmlns:ns2="8c45ed8f-ea18-4554-a0c3-6cba8b1ae902" xmlns:ns3="145b5fe9-316d-49e4-b78f-c145dd872151" targetNamespace="http://schemas.microsoft.com/office/2006/metadata/properties" ma:root="true" ma:fieldsID="35f0ade4d592efdcd90c42f05d542899" ns2:_="" ns3:_="">
    <xsd:import namespace="8c45ed8f-ea18-4554-a0c3-6cba8b1ae902"/>
    <xsd:import namespace="145b5fe9-316d-49e4-b78f-c145dd8721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5ed8f-ea18-4554-a0c3-6cba8b1ae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52802cc5-2881-4dd7-9d75-38905e9cf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b5fe9-316d-49e4-b78f-c145dd87215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8f49204-888d-4c65-9316-726f2226d7a4}" ma:internalName="TaxCatchAll" ma:showField="CatchAllData" ma:web="145b5fe9-316d-49e4-b78f-c145dd8721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45ed8f-ea18-4554-a0c3-6cba8b1ae902">
      <Terms xmlns="http://schemas.microsoft.com/office/infopath/2007/PartnerControls"/>
    </lcf76f155ced4ddcb4097134ff3c332f>
    <TaxCatchAll xmlns="145b5fe9-316d-49e4-b78f-c145dd87215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1381B2-CC2C-4C0D-93CB-1B90AECC94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45ed8f-ea18-4554-a0c3-6cba8b1ae902"/>
    <ds:schemaRef ds:uri="145b5fe9-316d-49e4-b78f-c145dd8721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7747EF-8123-4CF1-BBAA-515F0AFFAB5B}">
  <ds:schemaRefs>
    <ds:schemaRef ds:uri="2d616bfc-cf69-40b6-a7a4-bb165d1e2c8f"/>
    <ds:schemaRef ds:uri="f3d20f96-be85-40bc-85af-8f70c27698a1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  <ds:schemaRef ds:uri="65e4b1a3-5287-4ab9-beec-a479ff0ba8ab"/>
    <ds:schemaRef ds:uri="67ef2af4-47a3-48dd-94eb-56376ca15a03"/>
    <ds:schemaRef ds:uri="8c45ed8f-ea18-4554-a0c3-6cba8b1ae902"/>
    <ds:schemaRef ds:uri="145b5fe9-316d-49e4-b78f-c145dd872151"/>
  </ds:schemaRefs>
</ds:datastoreItem>
</file>

<file path=customXml/itemProps3.xml><?xml version="1.0" encoding="utf-8"?>
<ds:datastoreItem xmlns:ds="http://schemas.openxmlformats.org/officeDocument/2006/customXml" ds:itemID="{70FFB5BC-BCF6-4AAB-B9D6-D7739A6D8C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</TotalTime>
  <Words>334</Words>
  <Application>Microsoft Office PowerPoint</Application>
  <PresentationFormat>Widescreen</PresentationFormat>
  <Paragraphs>72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Welcome!</vt:lpstr>
      <vt:lpstr> EONS Challenge  COSGC’s Newest Design Challenge!</vt:lpstr>
      <vt:lpstr>EONS Challenge</vt:lpstr>
      <vt:lpstr>STELLA  1.1 What does it do?</vt:lpstr>
      <vt:lpstr>PowerPoint Presentation</vt:lpstr>
      <vt:lpstr>PowerPoint Presentation</vt:lpstr>
      <vt:lpstr>STELLA field of view</vt:lpstr>
      <vt:lpstr>DATA EXAMPLES</vt:lpstr>
      <vt:lpstr>EONS Challenge</vt:lpstr>
      <vt:lpstr>Tutorial Videos</vt:lpstr>
      <vt:lpstr>Design Progression</vt:lpstr>
      <vt:lpstr>COSGC Support</vt:lpstr>
      <vt:lpstr>Connect with Us!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/>
  <cp:lastModifiedBy>Barbra Sobhani</cp:lastModifiedBy>
  <cp:revision>22</cp:revision>
  <dcterms:created xsi:type="dcterms:W3CDTF">2025-04-17T18:50:28Z</dcterms:created>
  <dcterms:modified xsi:type="dcterms:W3CDTF">2025-09-19T17:57:14Z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0x0101006249BD82D4D0124E829F6C27842EDED6</vt:lpwstr>
  </property>
  <property fmtid="{D5CDD505-2E9C-101B-9397-08002B2CF9AE}" pid="3" name="MediaServiceImageTags">
    <vt:lpwstr/>
  </property>
</Properties>
</file>