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sldIdLst>
    <p:sldId id="300" r:id="rId5"/>
    <p:sldId id="259" r:id="rId6"/>
    <p:sldId id="295" r:id="rId7"/>
    <p:sldId id="301" r:id="rId8"/>
    <p:sldId id="257" r:id="rId9"/>
    <p:sldId id="270" r:id="rId10"/>
    <p:sldId id="272" r:id="rId11"/>
    <p:sldId id="271" r:id="rId12"/>
    <p:sldId id="267" r:id="rId13"/>
    <p:sldId id="273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7916B-201C-22D4-2AD6-2F2BA4512027}" v="115" dt="2025-10-13T19:27:01.2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7B7C6-428C-F545-AC8E-55A7B439FEF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B17BC-6B02-E542-B54E-EEA37A6AA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77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32E79558-72CC-42C7-9BA8-409E2CC6E9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8781231-5EE1-489E-8871-7740F6B74278}" type="slidenum">
              <a:rPr lang="en-US" altLang="es-419" smtClean="0"/>
              <a:pPr>
                <a:spcBef>
                  <a:spcPct val="0"/>
                </a:spcBef>
              </a:pPr>
              <a:t>2</a:t>
            </a:fld>
            <a:endParaRPr lang="en-US" altLang="es-419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14912A6D-D56C-4B7A-A5B6-1782005F19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3554B76-AD00-42AC-8E48-B46B5F9F3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419" altLang="es-419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49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64fde473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64fde4730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64fde4730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3CF10626-0F4B-4CFA-AB19-27FA76EA1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B7B2DDF-8FCF-4038-8552-3681642E4256}" type="slidenum">
              <a:rPr lang="en-US" altLang="es-419" smtClean="0"/>
              <a:pPr>
                <a:spcBef>
                  <a:spcPct val="0"/>
                </a:spcBef>
              </a:pPr>
              <a:t>4</a:t>
            </a:fld>
            <a:endParaRPr lang="en-US" altLang="es-419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32DAFB19-94E6-4D94-B80E-B6B005CE87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DBAC70C-0021-4FDB-BA44-D90826B12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s-419" altLang="es-419">
                <a:latin typeface="Arial" panose="020B0604020202020204" pitchFamily="34" charset="0"/>
              </a:rPr>
              <a:t>Titlw slide</a:t>
            </a:r>
          </a:p>
        </p:txBody>
      </p:sp>
    </p:spTree>
    <p:extLst>
      <p:ext uri="{BB962C8B-B14F-4D97-AF65-F5344CB8AC3E}">
        <p14:creationId xmlns:p14="http://schemas.microsoft.com/office/powerpoint/2010/main" val="3356897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438FEEFD-7336-D044-9319-CA2665D208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FB3616D-9129-5B4D-84E8-71DFCD704A4D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4CA2FBC-7143-5B42-89E1-45FD37FBF7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593AF9F-378E-7F43-95AA-D5FF4A5D9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7645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438FEEFD-7336-D044-9319-CA2665D208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FB3616D-9129-5B4D-84E8-71DFCD704A4D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4CA2FBC-7143-5B42-89E1-45FD37FBF7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593AF9F-378E-7F43-95AA-D5FF4A5D9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1957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BBC9941C-C268-CA42-9E0F-5145FC5594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E878197-9DCD-7E43-B0AD-A6138C2623D6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5B338E1-1C03-AD4D-BB0D-21734B1DA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25F083B-F39E-6042-A044-3E0EFACC5F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066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3DDCD546-9184-314D-B69C-942ECC283C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5940B50-49E1-544B-842A-38B29F181A21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2FC2A10F-8D13-6B40-9838-2EC64B1A85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952F9D5-4887-4C41-ADD9-717B49AC9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9324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3DDCD546-9184-314D-B69C-942ECC283C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5940B50-49E1-544B-842A-38B29F181A21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2FC2A10F-8D13-6B40-9838-2EC64B1A85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952F9D5-4887-4C41-ADD9-717B49AC98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0251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BBC9941C-C268-CA42-9E0F-5145FC5594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E878197-9DCD-7E43-B0AD-A6138C2623D6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95B338E1-1C03-AD4D-BB0D-21734B1DA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25F083B-F39E-6042-A044-3E0EFACC5F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3203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E1183-0982-3A49-94BD-43875572D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9A0A4B-A44E-794D-AFE7-880FD63C14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41DBA-EFDA-7549-A1E9-FAEB9D3B9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21219-DC92-C74E-B59D-99DD5D4FC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7E13F-38E6-0945-9CEC-4F2E9D8E7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6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944AB-BA62-6342-9740-D98F8E1E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73FED7-4C4C-9E45-A6C6-7069FEA6E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BA478-EA20-6444-A612-AC0968DAE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DE942-3535-4646-957C-AA133CE7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7C90E-E36B-B74E-926C-B4EFCFD4A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694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76A77-2C83-7D4F-B58D-6BD3BC009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8707B6-90C1-104F-903B-C0CB16AD0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71123-5CDF-6D46-9C06-BC0EE0B22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92885-1955-2D4C-BAD9-DB63A5175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61A4E-FADB-3442-A8EF-D9AC7C42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8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702CB-48EF-614B-B503-661498B61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3D599-BAC9-794B-8D50-F923A0606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3238-F033-854E-BBBE-F749E561D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8CFF7-669B-3A42-8159-C32EF248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621F4-FF26-C444-95FD-4292F315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6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6AD45-4519-FC47-A127-7E32B71B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4C52-2CB7-A047-8223-FC3C35791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8EB28-78B5-354C-9271-82CF1AA6E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3BF44-410D-344D-A5FC-C5E01D06E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D68F4-7765-C046-90B7-E639B249F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5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25417-E2E3-8D47-A2F6-B38BC1B3D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ECFD5-E73A-4249-BAE5-9982AA666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EE617-6A18-0140-BE6D-DFF797A69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E1F8B-0E98-2C49-A46C-775F0DBEC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DE7DA-1EEA-A646-B317-7A4352A7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9B62F-A830-364C-B8E7-AB5EAFB7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88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C4D3E-8A36-BD45-8B03-296407A5E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356EF3-93FE-5F43-8C1B-818F4CEBA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FCA5ED-2147-3846-9446-532310D0F3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C7FC5-261C-634A-8DBB-B649A6464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4291F7-7CB5-EA4C-A3D1-80AA46B840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69F876-6B2C-964A-B785-4FF9BDBFE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8C7252-F037-E14E-A4C5-84B5F2D1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4DC881-D63B-5947-8D48-A554B7733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70643-24C3-134E-A136-7EACD0C6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80B3B2-3881-754B-A3EB-BAD23509C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5EC4A-7D60-8A4F-B761-C37EF7D59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544F9-9599-A943-87F4-3C309E588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33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2F086F-2A2C-6F47-8C28-FFA5A1CA2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A26900-3C07-BD40-A84B-B9AAFE11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D08329-E6BD-FD4C-8EAF-2567268DF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0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7B78B-B401-4249-A010-6A51EB8C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09227-6405-C640-A8DF-547FA6F9D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A069B-69C8-B848-B34E-4AAE44F0B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19056C-7F3E-9D43-AD7C-84A2F2D95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3DBB9-71A3-0F48-BECA-A9C7DB53F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E7D77-0FC4-E34D-A940-3E1B02281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5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A2D6B-43B2-F64F-8020-60663518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2E745F-4565-2E4D-A940-49245A44C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99E0A-4596-C540-90F1-0C14AC331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1D4B3F-A318-FE48-9472-2EC9AB906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538E7-174C-9042-80B9-88ADD99EF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018A5-A170-AF4E-A815-53554C8E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58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5DD092-83CB-1D4B-86FB-24E606930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C1C9D-090E-7A42-BD14-666CFDDCE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8B3A3-A1AD-E04A-9CE7-8E96EA2458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0E3E5-E160-7246-9A28-1A172921EE46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82958-DCE5-DC4C-A172-DF2EEAE570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B031E-09DC-544F-9ACC-D6DA87D8C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07460-F555-3042-ACF1-B9E7AF072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9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7414B-A3E0-14D2-897A-342575AD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COSGC Design Challenge Reviews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70FAF8-89DA-B835-2454-109353B9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1</a:t>
            </a:fld>
            <a:endParaRPr lang="es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9445E-63E1-80E6-4EB2-605A7E1AD00D}"/>
              </a:ext>
            </a:extLst>
          </p:cNvPr>
          <p:cNvSpPr txBox="1"/>
          <p:nvPr/>
        </p:nvSpPr>
        <p:spPr>
          <a:xfrm>
            <a:off x="2306877" y="1816275"/>
            <a:ext cx="7820938" cy="47782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For 1 semester projects for COSGC Design Challenges, we usually hold 2-3 reviews: 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A Preliminary Design Review (PDR)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A Critical Design Review (CDR)</a:t>
            </a:r>
          </a:p>
          <a:p>
            <a:pPr marL="600075" lvl="1" indent="-257175">
              <a:buFont typeface="Arial"/>
              <a:buChar char="•"/>
            </a:pPr>
            <a:r>
              <a:rPr lang="en-US" dirty="0">
                <a:cs typeface="Calibri"/>
              </a:rPr>
              <a:t>For </a:t>
            </a:r>
            <a:r>
              <a:rPr lang="en-US" dirty="0" err="1">
                <a:cs typeface="Calibri"/>
              </a:rPr>
              <a:t>DemoSat</a:t>
            </a:r>
            <a:r>
              <a:rPr lang="en-US" dirty="0">
                <a:cs typeface="Calibri"/>
              </a:rPr>
              <a:t> and Wearables, there is a third review:</a:t>
            </a:r>
          </a:p>
          <a:p>
            <a:pPr marL="942975" lvl="2" indent="-257175">
              <a:buFont typeface="Arial"/>
              <a:buChar char="•"/>
            </a:pPr>
            <a:r>
              <a:rPr lang="en-US" dirty="0" err="1">
                <a:cs typeface="Calibri"/>
              </a:rPr>
              <a:t>DemoSat</a:t>
            </a:r>
            <a:r>
              <a:rPr lang="en-US" dirty="0">
                <a:cs typeface="Calibri"/>
              </a:rPr>
              <a:t>: Flight Readiness Review (FRR)</a:t>
            </a:r>
          </a:p>
          <a:p>
            <a:pPr marL="942975" lvl="2" indent="-257175">
              <a:buFont typeface="Arial"/>
              <a:buChar char="•"/>
            </a:pPr>
            <a:r>
              <a:rPr lang="en-US" dirty="0">
                <a:cs typeface="Calibri"/>
              </a:rPr>
              <a:t>Wearables: Final Project Review (FPR)</a:t>
            </a:r>
          </a:p>
          <a:p>
            <a:r>
              <a:rPr lang="en-US" dirty="0">
                <a:ea typeface="+mn-lt"/>
                <a:cs typeface="+mn-lt"/>
              </a:rPr>
              <a:t>For 2 semester projects for COSGC Design Challenges, we hold 3-4 reviews: 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Conceptual Design Review (CoDR)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Preliminary Design Review (PDR)</a:t>
            </a:r>
            <a:endParaRPr lang="en-US" dirty="0"/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A Critical Design Review (CDR)</a:t>
            </a:r>
          </a:p>
          <a:p>
            <a:pPr marL="600075" lvl="1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For </a:t>
            </a:r>
            <a:r>
              <a:rPr lang="en-US" dirty="0" err="1">
                <a:ea typeface="+mn-lt"/>
                <a:cs typeface="+mn-lt"/>
              </a:rPr>
              <a:t>DemoSat</a:t>
            </a:r>
            <a:r>
              <a:rPr lang="en-US" dirty="0">
                <a:ea typeface="+mn-lt"/>
                <a:cs typeface="+mn-lt"/>
              </a:rPr>
              <a:t> and Wearables, there is a fourth review:</a:t>
            </a:r>
          </a:p>
          <a:p>
            <a:pPr marL="942975" lvl="2" indent="-257175">
              <a:buFont typeface="Arial,Sans-Serif"/>
              <a:buChar char="•"/>
            </a:pPr>
            <a:r>
              <a:rPr lang="en-US" dirty="0" err="1">
                <a:ea typeface="+mn-lt"/>
                <a:cs typeface="+mn-lt"/>
              </a:rPr>
              <a:t>DemoSat</a:t>
            </a:r>
            <a:r>
              <a:rPr lang="en-US" dirty="0">
                <a:ea typeface="+mn-lt"/>
                <a:cs typeface="+mn-lt"/>
              </a:rPr>
              <a:t>: Flight Readiness Review (FRR)</a:t>
            </a:r>
          </a:p>
          <a:p>
            <a:pPr marL="942975" lvl="2" indent="-257175">
              <a:buFont typeface="Arial,Sans-Serif"/>
              <a:buChar char="•"/>
            </a:pPr>
            <a:r>
              <a:rPr lang="en-US" dirty="0">
                <a:ea typeface="+mn-lt"/>
                <a:cs typeface="+mn-lt"/>
              </a:rPr>
              <a:t>Wearables: Final Project Review (FPR)</a:t>
            </a:r>
          </a:p>
          <a:p>
            <a:pPr lvl="1"/>
            <a:r>
              <a:rPr lang="en-US" i="1" dirty="0">
                <a:solidFill>
                  <a:srgbClr val="FF0000"/>
                </a:solidFill>
                <a:ea typeface="+mn-lt"/>
                <a:cs typeface="+mn-lt"/>
              </a:rPr>
              <a:t>Delete this slide before presenting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372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FF2953F-3729-E946-A005-41F4375DF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367862"/>
            <a:ext cx="8229600" cy="4525963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4000" b="1" dirty="0"/>
              <a:t>Appendix</a:t>
            </a:r>
            <a:endParaRPr lang="en-US" sz="4000" dirty="0"/>
          </a:p>
          <a:p>
            <a:pPr algn="ctr" eaLnBrk="1" hangingPunct="1">
              <a:buFontTx/>
              <a:buNone/>
              <a:defRPr/>
            </a:pPr>
            <a:r>
              <a:rPr lang="en-US" sz="2400" dirty="0"/>
              <a:t>     </a:t>
            </a:r>
          </a:p>
          <a:p>
            <a:pPr lvl="1" eaLnBrk="1" hangingPunct="1">
              <a:defRPr/>
            </a:pPr>
            <a:endParaRPr lang="en-US" sz="2000" dirty="0"/>
          </a:p>
          <a:p>
            <a:pPr lvl="1"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440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BB567A74-01D8-D04A-B0D4-77C1B47A8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14401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Management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algn="ctr"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Updated Organizational Chart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Updated Budget</a:t>
            </a:r>
          </a:p>
          <a:p>
            <a:pPr lvl="2"/>
            <a:r>
              <a:rPr lang="en-US" altLang="en-US" sz="1600" dirty="0">
                <a:ea typeface="ＭＳ Ｐゴシック" panose="020B0600070205080204" pitchFamily="34" charset="-128"/>
              </a:rPr>
              <a:t>What was the final cost breakdown of your project?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Updated Schedule</a:t>
            </a:r>
          </a:p>
          <a:p>
            <a:pPr lvl="2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How well did you stick to your schedule? </a:t>
            </a:r>
          </a:p>
          <a:p>
            <a:pPr lvl="2" eaLnBrk="1" hangingPunct="1"/>
            <a:r>
              <a:rPr lang="en-US" altLang="en-US" sz="1600" dirty="0">
                <a:ea typeface="ＭＳ Ｐゴシック" panose="020B0600070205080204" pitchFamily="34" charset="-128"/>
              </a:rPr>
              <a:t>What were the planned and actual dates for your milestones?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003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>
            <a:extLst>
              <a:ext uri="{FF2B5EF4-FFF2-40B4-BE49-F238E27FC236}">
                <a16:creationId xmlns:a16="http://schemas.microsoft.com/office/drawing/2014/main" id="{7DA0A516-6760-4975-AA1E-44A6D47D0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419"/>
              <a:t>TEMPLATE NOTES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51F0FEA-349E-4467-A124-33976D9881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09825" y="1968836"/>
            <a:ext cx="7372350" cy="3394472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es-419" sz="2250" dirty="0">
                <a:cs typeface="Calibri"/>
              </a:rPr>
              <a:t>Each type of review requires somewhat different information, so each has its own template</a:t>
            </a:r>
          </a:p>
          <a:p>
            <a:pPr>
              <a:lnSpc>
                <a:spcPct val="120000"/>
              </a:lnSpc>
            </a:pPr>
            <a:r>
              <a:rPr lang="en-US" altLang="es-419" sz="2250" dirty="0"/>
              <a:t>You can reformat the template to fit your design, but be sure to cover at least the information requested in each review template</a:t>
            </a:r>
            <a:endParaRPr lang="en-US" altLang="es-419" sz="2250" dirty="0">
              <a:cs typeface="Calibri"/>
            </a:endParaRPr>
          </a:p>
          <a:p>
            <a:pPr>
              <a:lnSpc>
                <a:spcPct val="120000"/>
              </a:lnSpc>
            </a:pPr>
            <a:r>
              <a:rPr lang="en-US" altLang="es-419" sz="2250" dirty="0"/>
              <a:t> This template includes a lot of things.  I</a:t>
            </a:r>
            <a:r>
              <a:rPr lang="en-US" altLang="es-419" sz="2250" i="1" dirty="0"/>
              <a:t>f you have difficulty with concepts, or don</a:t>
            </a:r>
            <a:r>
              <a:rPr lang="ja-JP" altLang="en-US" sz="2250" i="1" dirty="0">
                <a:ea typeface="游ゴシック"/>
              </a:rPr>
              <a:t>’</a:t>
            </a:r>
            <a:r>
              <a:rPr lang="en-US" altLang="ja-JP" sz="2250" i="1" dirty="0">
                <a:ea typeface="游ゴシック"/>
              </a:rPr>
              <a:t>t think you have time to include something, just let us know! </a:t>
            </a:r>
            <a:endParaRPr lang="en-US" altLang="ja-JP" sz="2250" i="1" dirty="0">
              <a:ea typeface="游ゴシック"/>
              <a:cs typeface="Calibri" panose="020F0502020204030204"/>
            </a:endParaRPr>
          </a:p>
          <a:p>
            <a:pPr>
              <a:lnSpc>
                <a:spcPct val="120000"/>
              </a:lnSpc>
            </a:pPr>
            <a:r>
              <a:rPr lang="en-US" altLang="ja-JP" sz="2250" dirty="0">
                <a:ea typeface="游ゴシック"/>
              </a:rPr>
              <a:t>A good approach to creating effective slides is to use pictures and/or graphs – but fewer words.  Don’t just read slides.  Practice as a team, talking through each slide.  Reviewers should hear the voices of every team member.</a:t>
            </a:r>
            <a:endParaRPr lang="en-US" altLang="ja-JP" sz="2250" dirty="0">
              <a:ea typeface="游ゴシック"/>
              <a:cs typeface="Calibri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ja-JP" sz="2250" i="1" dirty="0">
                <a:solidFill>
                  <a:srgbClr val="FF0000"/>
                </a:solidFill>
                <a:ea typeface="游ゴシック"/>
              </a:rPr>
              <a:t>Delete this slide before presenting</a:t>
            </a:r>
            <a:endParaRPr lang="en-US" altLang="ja-JP" sz="2250" i="1" dirty="0">
              <a:solidFill>
                <a:srgbClr val="FF0000"/>
              </a:solidFill>
              <a:ea typeface="游ゴシック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65E5D3-5453-6A5B-8516-EA23A4725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2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76354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64fde4730e_0_0"/>
          <p:cNvSpPr txBox="1">
            <a:spLocks noGrp="1"/>
          </p:cNvSpPr>
          <p:nvPr>
            <p:ph type="title"/>
          </p:nvPr>
        </p:nvSpPr>
        <p:spPr>
          <a:xfrm>
            <a:off x="2152650" y="1131095"/>
            <a:ext cx="7886700" cy="994275"/>
          </a:xfrm>
          <a:prstGeom prst="rect">
            <a:avLst/>
          </a:prstGeom>
        </p:spPr>
        <p:txBody>
          <a:bodyPr spcFirstLastPara="1" vert="horz" wrap="square" lIns="68569" tIns="34275" rIns="68569" bIns="34275" numCol="1" anchor="ctr" anchorCtr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/>
              <a:t>Later Reviews</a:t>
            </a:r>
            <a:endParaRPr/>
          </a:p>
        </p:txBody>
      </p:sp>
      <p:sp>
        <p:nvSpPr>
          <p:cNvPr id="121" name="Google Shape;121;g64fde4730e_0_0"/>
          <p:cNvSpPr txBox="1">
            <a:spLocks noGrp="1"/>
          </p:cNvSpPr>
          <p:nvPr>
            <p:ph type="body" idx="1"/>
          </p:nvPr>
        </p:nvSpPr>
        <p:spPr>
          <a:xfrm>
            <a:off x="2152650" y="2226469"/>
            <a:ext cx="7886700" cy="3263400"/>
          </a:xfrm>
          <a:prstGeom prst="rect">
            <a:avLst/>
          </a:prstGeom>
        </p:spPr>
        <p:txBody>
          <a:bodyPr spcFirstLastPara="1" vert="horz" wrap="square" lIns="68569" tIns="34275" rIns="68569" bIns="34275" numCol="1" anchor="t" anchorCtr="0" compatLnSpc="1">
            <a:prstTxWarp prst="textNoShape">
              <a:avLst/>
            </a:prstTxWarp>
            <a:noAutofit/>
          </a:bodyPr>
          <a:lstStyle/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2400" dirty="0"/>
              <a:t>For </a:t>
            </a:r>
            <a:r>
              <a:rPr lang="en-US" sz="2400" dirty="0" err="1"/>
              <a:t>DemoSat</a:t>
            </a:r>
            <a:r>
              <a:rPr lang="en-US" sz="2400" dirty="0"/>
              <a:t>: Launch Readiness Review : Is your payload fully integrated and tested? Have all safety and other flight requirements been met?</a:t>
            </a:r>
          </a:p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-US" sz="2400" dirty="0">
                <a:cs typeface="Calibri" panose="020F0502020204030204"/>
              </a:rPr>
              <a:t>For Wearables: Final Project Review (FPR)</a:t>
            </a:r>
          </a:p>
          <a:p>
            <a:pPr marL="457200" lvl="0">
              <a:spcBef>
                <a:spcPts val="0"/>
              </a:spcBef>
              <a:spcAft>
                <a:spcPts val="0"/>
              </a:spcAft>
              <a:buSzPts val="1800"/>
            </a:pPr>
            <a:endParaRPr lang="en-US" sz="2400" dirty="0"/>
          </a:p>
          <a:p>
            <a:pPr marL="85725" indent="0">
              <a:spcBef>
                <a:spcPts val="0"/>
              </a:spcBef>
              <a:buSzPts val="1800"/>
              <a:buNone/>
            </a:pPr>
            <a:endParaRPr lang="en-US" sz="2400" dirty="0">
              <a:cs typeface="Calibri" panose="020F0502020204030204"/>
            </a:endParaRPr>
          </a:p>
          <a:p>
            <a:pPr indent="-257175">
              <a:spcBef>
                <a:spcPts val="0"/>
              </a:spcBef>
              <a:spcAft>
                <a:spcPts val="0"/>
              </a:spcAft>
              <a:buSzPts val="1800"/>
            </a:pPr>
            <a:endParaRPr lang="en-US" sz="2400" dirty="0"/>
          </a:p>
          <a:p>
            <a:pPr indent="-257175">
              <a:spcBef>
                <a:spcPts val="0"/>
              </a:spcBef>
              <a:buSzPts val="1800"/>
            </a:pPr>
            <a:endParaRPr lang="en-US" dirty="0">
              <a:solidFill>
                <a:srgbClr val="000000"/>
              </a:solidFill>
            </a:endParaRPr>
          </a:p>
          <a:p>
            <a:pPr marL="85725" indent="0">
              <a:spcBef>
                <a:spcPts val="0"/>
              </a:spcBef>
              <a:buSzPts val="1800"/>
              <a:buNone/>
            </a:pPr>
            <a:r>
              <a:rPr lang="en-US" altLang="ja-JP" i="1" dirty="0">
                <a:solidFill>
                  <a:srgbClr val="FF0000"/>
                </a:solidFill>
              </a:rPr>
              <a:t>Delete this slide before presenting</a:t>
            </a:r>
          </a:p>
          <a:p>
            <a:pPr marL="85725" indent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DE93F9-E71D-16A4-EDFC-3F7419EF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3</a:t>
            </a:fld>
            <a:endParaRPr lang="es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CBFF9E4-354E-483A-943D-7E3DDF2365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181350" y="1714502"/>
            <a:ext cx="5829300" cy="1102519"/>
          </a:xfrm>
        </p:spPr>
        <p:txBody>
          <a:bodyPr>
            <a:normAutofit fontScale="90000"/>
          </a:bodyPr>
          <a:lstStyle/>
          <a:p>
            <a:r>
              <a:rPr lang="en-US" altLang="es-419" dirty="0"/>
              <a:t>Team Name</a:t>
            </a:r>
            <a:br>
              <a:rPr lang="en-US" altLang="es-419" dirty="0"/>
            </a:br>
            <a:r>
              <a:rPr lang="en-US" altLang="es-419" sz="2100" dirty="0"/>
              <a:t>Final Project Review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EE94F6E-4C08-405B-B07F-3DD184A23C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67000" y="4100970"/>
            <a:ext cx="6858000" cy="1241822"/>
          </a:xfrm>
        </p:spPr>
        <p:txBody>
          <a:bodyPr>
            <a:normAutofit fontScale="47500" lnSpcReduction="20000"/>
          </a:bodyPr>
          <a:lstStyle/>
          <a:p>
            <a:pPr eaLnBrk="1" hangingPunct="1"/>
            <a:r>
              <a:rPr lang="en-US" altLang="es-419"/>
              <a:t>Institution</a:t>
            </a:r>
          </a:p>
          <a:p>
            <a:pPr eaLnBrk="1" hangingPunct="1"/>
            <a:r>
              <a:rPr lang="en-US" altLang="es-419"/>
              <a:t>Team Members</a:t>
            </a:r>
          </a:p>
          <a:p>
            <a:pPr eaLnBrk="1" hangingPunct="1"/>
            <a:r>
              <a:rPr lang="en-US" altLang="es-419"/>
              <a:t>COSGC Robotics/Wearables Challenge/</a:t>
            </a:r>
            <a:r>
              <a:rPr lang="en-US" altLang="es-419" err="1"/>
              <a:t>DemoSat</a:t>
            </a:r>
            <a:r>
              <a:rPr lang="en-US" altLang="es-419"/>
              <a:t> </a:t>
            </a:r>
            <a:r>
              <a:rPr lang="en-US" altLang="es-419">
                <a:solidFill>
                  <a:srgbClr val="FF0000"/>
                </a:solidFill>
              </a:rPr>
              <a:t>(choose correct challenge)</a:t>
            </a:r>
          </a:p>
          <a:p>
            <a:pPr eaLnBrk="1" hangingPunct="1"/>
            <a:r>
              <a:rPr lang="en-US" altLang="es-419"/>
              <a:t>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387E6D-1911-72B9-7944-5E60D9A72B14}"/>
              </a:ext>
            </a:extLst>
          </p:cNvPr>
          <p:cNvSpPr txBox="1"/>
          <p:nvPr/>
        </p:nvSpPr>
        <p:spPr>
          <a:xfrm>
            <a:off x="3084787" y="3152001"/>
            <a:ext cx="6385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*Replace this text with a picture relevant to your project*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135C0-EFF5-BEFB-3097-2F0B6EC4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2BD0-0140-4F9C-AA25-AD632E8E4A62}" type="slidenum">
              <a:rPr lang="es-US" smtClean="0"/>
              <a:t>4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74900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AF852-4F32-2A47-A53F-1A6E54BAB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  <a:defRPr/>
            </a:pPr>
            <a:r>
              <a:rPr lang="en-US" sz="2400" b="1" dirty="0"/>
              <a:t>Mission Overview</a:t>
            </a:r>
            <a:r>
              <a:rPr lang="en-US" sz="2400" dirty="0"/>
              <a:t> 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en-US" sz="2400" dirty="0"/>
              <a:t>(A quick overview from your last reviews)</a:t>
            </a:r>
          </a:p>
          <a:p>
            <a:pPr algn="ctr">
              <a:lnSpc>
                <a:spcPct val="80000"/>
              </a:lnSpc>
              <a:buNone/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What was your objective?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What did you expect to prove, discover, or learn from your experiment? (what problem are you addressing?)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Brief overview of underlying science/theory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What other related research/experimentation has been done in the past?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800" dirty="0"/>
              <a:t>Results?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Mission Requirements</a:t>
            </a:r>
          </a:p>
          <a:p>
            <a:pPr lvl="2">
              <a:lnSpc>
                <a:spcPct val="80000"/>
              </a:lnSpc>
              <a:defRPr/>
            </a:pPr>
            <a:r>
              <a:rPr lang="en-US" sz="1600" dirty="0"/>
              <a:t>Given the technical difficulties of the project, what components will your wearable need to have to be successful?</a:t>
            </a:r>
          </a:p>
        </p:txBody>
      </p:sp>
    </p:spTree>
    <p:extLst>
      <p:ext uri="{BB962C8B-B14F-4D97-AF65-F5344CB8AC3E}">
        <p14:creationId xmlns:p14="http://schemas.microsoft.com/office/powerpoint/2010/main" val="1609834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EF7793B-354A-ED44-9289-51C5842A4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14401"/>
            <a:ext cx="8229600" cy="4525963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2400" b="1" dirty="0"/>
              <a:t>Test Results</a:t>
            </a:r>
            <a:endParaRPr lang="en-US" sz="2400" dirty="0"/>
          </a:p>
          <a:p>
            <a:pPr algn="ctr" eaLnBrk="1" hangingPunct="1">
              <a:buFontTx/>
              <a:buNone/>
              <a:defRPr/>
            </a:pPr>
            <a:r>
              <a:rPr lang="en-US" sz="2400" dirty="0"/>
              <a:t>(Multiple Slides)</a:t>
            </a:r>
          </a:p>
          <a:p>
            <a:pPr eaLnBrk="1" hangingPunct="1">
              <a:buFontTx/>
              <a:buNone/>
              <a:defRPr/>
            </a:pPr>
            <a:endParaRPr lang="en-US" sz="2000" dirty="0"/>
          </a:p>
          <a:p>
            <a:pPr eaLnBrk="1" hangingPunct="1">
              <a:buFontTx/>
              <a:buChar char="-"/>
              <a:defRPr/>
            </a:pPr>
            <a:r>
              <a:rPr lang="en-US" sz="1800" dirty="0"/>
              <a:t>What type(s) of testing was performed on your system?</a:t>
            </a:r>
          </a:p>
          <a:p>
            <a:pPr lvl="1">
              <a:buFontTx/>
              <a:buChar char="-"/>
              <a:defRPr/>
            </a:pPr>
            <a:r>
              <a:rPr lang="en-US" sz="1400" dirty="0"/>
              <a:t>How were these tests used to show compliance with your requirements?</a:t>
            </a:r>
          </a:p>
          <a:p>
            <a:pPr eaLnBrk="1" hangingPunct="1">
              <a:buFontTx/>
              <a:buChar char="-"/>
              <a:defRPr/>
            </a:pPr>
            <a:r>
              <a:rPr lang="en-US" sz="1800" dirty="0"/>
              <a:t>What was used to complete testing?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400" dirty="0"/>
              <a:t>Support Hardware</a:t>
            </a:r>
          </a:p>
          <a:p>
            <a:pPr lvl="1" eaLnBrk="1" hangingPunct="1">
              <a:buFontTx/>
              <a:buChar char="-"/>
              <a:defRPr/>
            </a:pPr>
            <a:r>
              <a:rPr lang="en-US" sz="1400" dirty="0"/>
              <a:t>Software</a:t>
            </a:r>
          </a:p>
          <a:p>
            <a:pPr eaLnBrk="1" hangingPunct="1">
              <a:buFontTx/>
              <a:buChar char="-"/>
              <a:defRPr/>
            </a:pPr>
            <a:r>
              <a:rPr lang="en-US" sz="1800" dirty="0"/>
              <a:t>Were there any major points of failure? If so, what were they?</a:t>
            </a:r>
          </a:p>
          <a:p>
            <a:pPr eaLnBrk="1" hangingPunct="1">
              <a:buFontTx/>
              <a:buChar char="-"/>
              <a:defRPr/>
            </a:pPr>
            <a:r>
              <a:rPr lang="en-US" sz="1800" dirty="0"/>
              <a:t>What Troubleshooting/Modifications did you do?</a:t>
            </a:r>
          </a:p>
          <a:p>
            <a:pPr eaLnBrk="1" hangingPunct="1">
              <a:buFontTx/>
              <a:buChar char="-"/>
              <a:defRPr/>
            </a:pPr>
            <a:r>
              <a:rPr lang="en-US" sz="1800" dirty="0"/>
              <a:t>What were the results of your testing? </a:t>
            </a:r>
          </a:p>
          <a:p>
            <a:pPr lvl="1">
              <a:buFontTx/>
              <a:buChar char="-"/>
              <a:defRPr/>
            </a:pPr>
            <a:r>
              <a:rPr lang="en-US" sz="1400" dirty="0"/>
              <a:t>How do these results compare to/meet the initial system requirements?</a:t>
            </a:r>
          </a:p>
          <a:p>
            <a:pPr lvl="1" eaLnBrk="1" hangingPunct="1">
              <a:buFontTx/>
              <a:buChar char="-"/>
              <a:defRPr/>
            </a:pPr>
            <a:endParaRPr lang="en-US" sz="1600" dirty="0"/>
          </a:p>
          <a:p>
            <a:pPr eaLnBrk="1" hangingPunct="1">
              <a:buFontTx/>
              <a:buNone/>
              <a:defRPr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38630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EF7793B-354A-ED44-9289-51C5842A4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14401"/>
            <a:ext cx="8229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  <a:defRPr/>
            </a:pPr>
            <a:r>
              <a:rPr lang="en-US" sz="2400" b="1"/>
              <a:t>Final Deliverable</a:t>
            </a:r>
            <a:endParaRPr lang="en-US" sz="2400" dirty="0"/>
          </a:p>
          <a:p>
            <a:pPr algn="ctr" eaLnBrk="1" hangingPunct="1">
              <a:buFontTx/>
              <a:buNone/>
              <a:defRPr/>
            </a:pPr>
            <a:endParaRPr lang="en-US" dirty="0"/>
          </a:p>
          <a:p>
            <a:pPr>
              <a:buFontTx/>
              <a:buChar char="-"/>
              <a:defRPr/>
            </a:pPr>
            <a:r>
              <a:rPr lang="en-US" sz="2000"/>
              <a:t>What are your plans for completing your final deliverable?</a:t>
            </a:r>
            <a:endParaRPr lang="en-US" sz="2000">
              <a:ea typeface="Calibri"/>
              <a:cs typeface="Calibri"/>
            </a:endParaRPr>
          </a:p>
          <a:p>
            <a:pPr>
              <a:buFontTx/>
              <a:buChar char="-"/>
              <a:defRPr/>
            </a:pPr>
            <a:r>
              <a:rPr lang="en-US" sz="2000" dirty="0">
                <a:ea typeface="Calibri" panose="020F0502020204030204"/>
                <a:cs typeface="Calibri" panose="020F0502020204030204"/>
              </a:rPr>
              <a:t>If you are</a:t>
            </a:r>
            <a:r>
              <a:rPr lang="en-US" sz="2000">
                <a:ea typeface="Calibri" panose="020F0502020204030204"/>
                <a:cs typeface="Calibri" panose="020F0502020204030204"/>
              </a:rPr>
              <a:t> filiming a video, how have you prepared to complete the video?</a:t>
            </a:r>
            <a:endParaRPr lang="en-US" sz="2000" dirty="0"/>
          </a:p>
          <a:p>
            <a:pPr lvl="1">
              <a:buFontTx/>
              <a:buChar char="-"/>
              <a:defRPr/>
            </a:pPr>
            <a:r>
              <a:rPr lang="en-US" sz="1600" dirty="0"/>
              <a:t>Schedule/timeline, script, props?</a:t>
            </a:r>
          </a:p>
          <a:p>
            <a:pPr eaLnBrk="1" hangingPunct="1">
              <a:buFontTx/>
              <a:buChar char="-"/>
              <a:defRPr/>
            </a:pPr>
            <a:r>
              <a:rPr lang="en-US" sz="2000" dirty="0"/>
              <a:t>Have you started filming your video?</a:t>
            </a:r>
          </a:p>
          <a:p>
            <a:pPr lvl="1">
              <a:buFontTx/>
              <a:buChar char="-"/>
              <a:defRPr/>
            </a:pPr>
            <a:r>
              <a:rPr lang="en-US" sz="1600" dirty="0"/>
              <a:t>If so, are there any clips you can show us? (You don’t need to have the video complete at this point.)</a:t>
            </a:r>
          </a:p>
          <a:p>
            <a:pPr lvl="1" eaLnBrk="1" hangingPunct="1">
              <a:buFontTx/>
              <a:buChar char="-"/>
              <a:defRPr/>
            </a:pPr>
            <a:endParaRPr lang="en-US" sz="1600" dirty="0"/>
          </a:p>
          <a:p>
            <a:pPr eaLnBrk="1" hangingPunct="1">
              <a:buFontTx/>
              <a:buNone/>
              <a:defRPr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17731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BB567A74-01D8-D04A-B0D4-77C1B47A8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14401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b="1" dirty="0">
                <a:ea typeface="ＭＳ Ｐゴシック" panose="020B0600070205080204" pitchFamily="34" charset="-128"/>
              </a:rPr>
              <a:t>Next Steps</a:t>
            </a:r>
          </a:p>
          <a:p>
            <a:pPr marL="0" indent="0" algn="ctr">
              <a:buNone/>
            </a:pPr>
            <a:r>
              <a:rPr lang="en-US" sz="2400" dirty="0"/>
              <a:t>(Multiple Slides)</a:t>
            </a:r>
          </a:p>
          <a:p>
            <a:pPr marL="0" indent="0" algn="ctr"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What were the major lessons learned?</a:t>
            </a: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What are 3 next steps you want/would want to take in continuing this project?</a:t>
            </a:r>
          </a:p>
          <a:p>
            <a:pPr lvl="2"/>
            <a:r>
              <a:rPr lang="en-US" altLang="en-US" sz="1600" dirty="0">
                <a:ea typeface="ＭＳ Ｐゴシック" panose="020B0600070205080204" pitchFamily="34" charset="-128"/>
              </a:rPr>
              <a:t>What would these steps demonstrate?</a:t>
            </a:r>
          </a:p>
          <a:p>
            <a:pPr lvl="2"/>
            <a:r>
              <a:rPr lang="en-US" altLang="en-US" sz="1600" dirty="0">
                <a:ea typeface="ＭＳ Ｐゴシック" panose="020B0600070205080204" pitchFamily="34" charset="-128"/>
              </a:rPr>
              <a:t>What is a general plan for implementing these steps?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2000" dirty="0">
                <a:ea typeface="ＭＳ Ｐゴシック" panose="020B0600070205080204" pitchFamily="34" charset="-128"/>
              </a:rPr>
              <a:t>What are the major issues/roadblocks you think need to be resolved moving forward (if any)?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383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FF2953F-3729-E946-A005-41F4375DF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14401"/>
            <a:ext cx="8229600" cy="4525963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2400" b="1" dirty="0"/>
              <a:t>Conclusion</a:t>
            </a:r>
            <a:endParaRPr lang="en-US" sz="2400" dirty="0"/>
          </a:p>
          <a:p>
            <a:pPr algn="ctr" eaLnBrk="1" hangingPunct="1">
              <a:buFontTx/>
              <a:buNone/>
              <a:defRPr/>
            </a:pPr>
            <a:r>
              <a:rPr lang="en-US" sz="2400" dirty="0"/>
              <a:t>     </a:t>
            </a:r>
          </a:p>
          <a:p>
            <a:pPr lvl="1" eaLnBrk="1" hangingPunct="1">
              <a:defRPr/>
            </a:pPr>
            <a:r>
              <a:rPr lang="en-US" sz="2000" dirty="0"/>
              <a:t>Closing remarks</a:t>
            </a:r>
          </a:p>
          <a:p>
            <a:pPr lvl="1" eaLnBrk="1" hangingPunct="1">
              <a:defRPr/>
            </a:pPr>
            <a:endParaRPr lang="en-US" sz="2000" dirty="0"/>
          </a:p>
          <a:p>
            <a:pPr lvl="1"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170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5b5fe9-316d-49e4-b78f-c145dd872151" xsi:nil="true"/>
    <lcf76f155ced4ddcb4097134ff3c332f xmlns="8c45ed8f-ea18-4554-a0c3-6cba8b1ae902">
      <Terms xmlns="http://schemas.microsoft.com/office/infopath/2007/PartnerControls"/>
    </lcf76f155ced4ddcb4097134ff3c332f>
    <SharedWithUsers xmlns="145b5fe9-316d-49e4-b78f-c145dd872151">
      <UserInfo>
        <DisplayName/>
        <AccountId xsi:nil="true"/>
        <AccountType/>
      </UserInfo>
    </SharedWithUsers>
    <MediaLengthInSeconds xmlns="8c45ed8f-ea18-4554-a0c3-6cba8b1ae90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49BD82D4D0124E829F6C27842EDED6" ma:contentTypeVersion="16" ma:contentTypeDescription="Create a new document." ma:contentTypeScope="" ma:versionID="da68c4a6164907fcbd24d2a5938d39a7">
  <xsd:schema xmlns:xsd="http://www.w3.org/2001/XMLSchema" xmlns:xs="http://www.w3.org/2001/XMLSchema" xmlns:p="http://schemas.microsoft.com/office/2006/metadata/properties" xmlns:ns2="8c45ed8f-ea18-4554-a0c3-6cba8b1ae902" xmlns:ns3="145b5fe9-316d-49e4-b78f-c145dd872151" targetNamespace="http://schemas.microsoft.com/office/2006/metadata/properties" ma:root="true" ma:fieldsID="35f0ade4d592efdcd90c42f05d542899" ns2:_="" ns3:_="">
    <xsd:import namespace="8c45ed8f-ea18-4554-a0c3-6cba8b1ae902"/>
    <xsd:import namespace="145b5fe9-316d-49e4-b78f-c145dd872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5ed8f-ea18-4554-a0c3-6cba8b1ae9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52802cc5-2881-4dd7-9d75-38905e9cf7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5b5fe9-316d-49e4-b78f-c145dd87215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8f49204-888d-4c65-9316-726f2226d7a4}" ma:internalName="TaxCatchAll" ma:showField="CatchAllData" ma:web="145b5fe9-316d-49e4-b78f-c145dd872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2C33B1-F008-4E02-9AE7-5CA2B452BB8D}">
  <ds:schemaRefs>
    <ds:schemaRef ds:uri="http://schemas.microsoft.com/office/2006/metadata/properties"/>
    <ds:schemaRef ds:uri="http://schemas.microsoft.com/office/infopath/2007/PartnerControls"/>
    <ds:schemaRef ds:uri="145b5fe9-316d-49e4-b78f-c145dd872151"/>
    <ds:schemaRef ds:uri="8c45ed8f-ea18-4554-a0c3-6cba8b1ae902"/>
  </ds:schemaRefs>
</ds:datastoreItem>
</file>

<file path=customXml/itemProps2.xml><?xml version="1.0" encoding="utf-8"?>
<ds:datastoreItem xmlns:ds="http://schemas.openxmlformats.org/officeDocument/2006/customXml" ds:itemID="{D5D75C2F-25AE-4261-AE11-36697FD86F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BE4FA2-F176-46B3-9698-7A59C56C8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45ed8f-ea18-4554-a0c3-6cba8b1ae902"/>
    <ds:schemaRef ds:uri="145b5fe9-316d-49e4-b78f-c145dd8721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348</Words>
  <Application>Microsoft Office PowerPoint</Application>
  <PresentationFormat>Widescreen</PresentationFormat>
  <Paragraphs>59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COSGC Design Challenge Reviews</vt:lpstr>
      <vt:lpstr>TEMPLATE NOTES</vt:lpstr>
      <vt:lpstr>Later Reviews</vt:lpstr>
      <vt:lpstr>Team Name Final Project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Mareyna Karlin</dc:creator>
  <cp:lastModifiedBy>Mareyna Karlin</cp:lastModifiedBy>
  <cp:revision>32</cp:revision>
  <dcterms:created xsi:type="dcterms:W3CDTF">2021-02-03T17:40:48Z</dcterms:created>
  <dcterms:modified xsi:type="dcterms:W3CDTF">2025-10-13T19:27:37Z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0x0101006249BD82D4D0124E829F6C27842EDED6</vt:lpwstr>
  </property>
  <property fmtid="{D5CDD505-2E9C-101B-9397-08002B2CF9AE}" pid="3" name="Order">
    <vt:r8>1900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