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56" r:id="rId3"/>
    <p:sldId id="264" r:id="rId4"/>
    <p:sldId id="258" r:id="rId5"/>
    <p:sldId id="260" r:id="rId6"/>
    <p:sldId id="259" r:id="rId7"/>
    <p:sldId id="265" r:id="rId8"/>
    <p:sldId id="270" r:id="rId9"/>
    <p:sldId id="266" r:id="rId10"/>
    <p:sldId id="267" r:id="rId11"/>
    <p:sldId id="269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howGuides="1">
      <p:cViewPr varScale="1">
        <p:scale>
          <a:sx n="121" d="100"/>
          <a:sy n="121" d="100"/>
        </p:scale>
        <p:origin x="40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5C5B578-43C0-2542-BA67-593850673A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112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B1D7F61-F809-DF43-99DD-5037A2711C23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013E865-CEAE-104B-8AE1-8BCE6A5E8010}" type="slidenum">
              <a:rPr lang="en-US" sz="1200">
                <a:solidFill>
                  <a:srgbClr val="000000"/>
                </a:solidFill>
              </a:rPr>
              <a:pPr eaLnBrk="1" hangingPunct="1"/>
              <a:t>10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AAC3F171-C7B9-4542-8BC9-F959200E0D53}" type="slidenum">
              <a:rPr lang="en-US"/>
              <a:pPr eaLnBrk="1" hangingPunct="1">
                <a:defRPr/>
              </a:pPr>
              <a:t>2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0EAE89D-4DEC-6F42-8A2E-E7D1749A58AB}" type="slidenum">
              <a:rPr lang="en-US" sz="1200"/>
              <a:pPr eaLnBrk="1" hangingPunct="1"/>
              <a:t>3</a:t>
            </a:fld>
            <a:endParaRPr lang="en-US" sz="120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F54581D-FEB5-2D48-BE8F-9A1052AEF43E}" type="slidenum">
              <a:rPr lang="en-US" sz="1200"/>
              <a:pPr eaLnBrk="1" hangingPunct="1"/>
              <a:t>4</a:t>
            </a:fld>
            <a:endParaRPr lang="en-US" sz="1200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76B2958-7AF4-004B-8791-7F17196568AC}" type="slidenum">
              <a:rPr lang="en-US" sz="1200"/>
              <a:pPr eaLnBrk="1" hangingPunct="1"/>
              <a:t>5</a:t>
            </a:fld>
            <a:endParaRPr lang="en-US" sz="1200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E43359BC-3A55-7E47-99B2-F454FBC02B97}" type="slidenum">
              <a:rPr lang="en-US"/>
              <a:pPr eaLnBrk="1" hangingPunct="1">
                <a:defRPr/>
              </a:pPr>
              <a:t>6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7946DFCF-E444-AC43-A61A-B051CCCF945D}" type="slidenum">
              <a:rPr lang="en-US"/>
              <a:pPr eaLnBrk="1" hangingPunct="1">
                <a:defRPr/>
              </a:pPr>
              <a:t>7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294B969-9ED3-BD48-8599-16C3F8DA8AB0}" type="slidenum">
              <a:rPr lang="en-US" sz="1200">
                <a:solidFill>
                  <a:srgbClr val="000000"/>
                </a:solidFill>
              </a:rPr>
              <a:pPr eaLnBrk="1" hangingPunct="1"/>
              <a:t>8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C0B722D-076B-444F-87A6-3B7D1F46F4A0}" type="slidenum">
              <a:rPr lang="en-US" sz="1200">
                <a:solidFill>
                  <a:srgbClr val="000000"/>
                </a:solidFill>
              </a:rPr>
              <a:pPr eaLnBrk="1" hangingPunct="1"/>
              <a:t>9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09DCE-1115-9A4B-A218-E345F012E7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424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07F3B-DB32-934B-98A7-BFA200CFD9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608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A4495-9BEC-F344-B0FF-95D328FADE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3886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389E5-8D3A-394E-A71D-AE13D9314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3078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95EBD-96A6-7040-BC0B-E404041C83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281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BDCDC-467D-E84F-B7C8-9E49A1A56E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7194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FFBD1-11E1-DA48-AFD3-5A24952768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8925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13DA4-FABC-2949-8F0C-3AE2B27F2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9607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BD192-3DBF-7846-BB42-983A350C0B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531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D9D3F-1196-E642-81F7-F93BAD43E4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9902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E1990-2226-4F4B-9A28-15BF041C53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995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B0A63-7C7B-804F-9E68-2A214CBDD6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7201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EE294-AC69-6E42-BE49-6536FDDE67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6920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A02F6-A6CB-BB4A-BD24-6DB63EF3CB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2968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03A5A-08FB-0547-BE73-2B06A51F08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610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2BD5E5-B99A-B545-8258-3C9694E5E3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590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529CA-36D5-E24A-9033-16F14B81DA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271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DE8A3-931C-354D-B814-FCB93E7C17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883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7836F-9A6F-A44C-B92E-82A90558C4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922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61B59-1CFC-144A-BE65-31DF8BF713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796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EB6B4-547E-A644-96E6-7F06B8799F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711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EC7E3-A819-F044-B6E5-D3811DF1A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07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F5AACD32-150F-BE4D-845E-2002033AD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09E2A79B-B29C-2644-ABE3-7A16EB69A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Team Name</a:t>
            </a:r>
            <a:br>
              <a:rPr lang="en-US" dirty="0">
                <a:latin typeface="Arial" charset="0"/>
              </a:rPr>
            </a:br>
            <a:r>
              <a:rPr lang="en-US" sz="2800" dirty="0">
                <a:latin typeface="Arial" charset="0"/>
              </a:rPr>
              <a:t>Flight Readiness Review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Team Members</a:t>
            </a:r>
          </a:p>
          <a:p>
            <a:pPr eaLnBrk="1" hangingPunct="1"/>
            <a:r>
              <a:rPr lang="en-US">
                <a:latin typeface="Arial" charset="0"/>
              </a:rPr>
              <a:t>Date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 rot="19385016">
            <a:off x="583101" y="1060930"/>
            <a:ext cx="2245538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dirty="0"/>
              <a:t>Rev. F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dirty="0"/>
              <a:t>6.4.25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>
                <a:latin typeface="Arial" charset="0"/>
              </a:rPr>
              <a:t>Appendix: Detailed Structural Test Results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ja-JP">
                <a:latin typeface="Arial" charset="0"/>
              </a:rPr>
              <a:t>Optional</a:t>
            </a:r>
          </a:p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>
                <a:latin typeface="Arial" charset="0"/>
              </a:rPr>
              <a:t>TEMPLATE NOTES ONLY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en-US" dirty="0">
                <a:latin typeface="Arial" charset="0"/>
              </a:rPr>
              <a:t>You may reformat (highly suggested) to fit your liking but make sure you cover the order of the template</a:t>
            </a:r>
          </a:p>
          <a:p>
            <a:pPr lvl="1" eaLnBrk="1" hangingPunct="1">
              <a:defRPr/>
            </a:pPr>
            <a:r>
              <a:rPr lang="en-US" dirty="0">
                <a:latin typeface="Arial" charset="0"/>
              </a:rPr>
              <a:t>It’s good to hear from ALL team members (not just one person doing the talking)</a:t>
            </a:r>
          </a:p>
          <a:p>
            <a:pPr lvl="1" eaLnBrk="1" hangingPunct="1">
              <a:buFontTx/>
              <a:buNone/>
              <a:defRPr/>
            </a:pPr>
            <a:endParaRPr lang="en-US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>
                <a:latin typeface="Arial" charset="0"/>
              </a:rPr>
              <a:t>Mission Overview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b="1" dirty="0">
                <a:latin typeface="Arial" charset="0"/>
              </a:rPr>
              <a:t>Simply</a:t>
            </a:r>
            <a:r>
              <a:rPr lang="en-US" dirty="0">
                <a:latin typeface="Arial" charset="0"/>
              </a:rPr>
              <a:t> state your mission so reviewer remembers what it is</a:t>
            </a:r>
          </a:p>
          <a:p>
            <a:pPr lvl="1" eaLnBrk="1" hangingPunct="1">
              <a:buFontTx/>
              <a:buNone/>
            </a:pPr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Design Overview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dirty="0">
                <a:latin typeface="Arial" charset="0"/>
              </a:rPr>
              <a:t>Should be shown with picture(s) of actual hardware</a:t>
            </a:r>
          </a:p>
          <a:p>
            <a:pPr lvl="1" eaLnBrk="1" hangingPunct="1"/>
            <a:r>
              <a:rPr lang="en-US" dirty="0">
                <a:latin typeface="Arial" charset="0"/>
              </a:rPr>
              <a:t>Be sure to include a picture of how the flight tube is integrated and secured to the structure on each side.</a:t>
            </a:r>
          </a:p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>
                <a:latin typeface="Arial" charset="0"/>
              </a:rPr>
              <a:t>Test Results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dirty="0">
                <a:solidFill>
                  <a:srgbClr val="FF0000"/>
                </a:solidFill>
                <a:latin typeface="Arial" charset="0"/>
              </a:rPr>
              <a:t>Show mission test data (graphs, charts, 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etc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) </a:t>
            </a:r>
            <a:r>
              <a:rPr lang="en-US" b="1" dirty="0">
                <a:solidFill>
                  <a:srgbClr val="FF0000"/>
                </a:solidFill>
                <a:latin typeface="Arial" charset="0"/>
              </a:rPr>
              <a:t>that are labeled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, with key events indicated</a:t>
            </a:r>
          </a:p>
          <a:p>
            <a:pPr lvl="1" eaLnBrk="1" hangingPunct="1"/>
            <a:r>
              <a:rPr lang="en-US" dirty="0">
                <a:latin typeface="Arial" charset="0"/>
              </a:rPr>
              <a:t>Evidence shall be shown that you have actually recorded, off-loaded, and analyzed your data</a:t>
            </a:r>
          </a:p>
          <a:p>
            <a:pPr lvl="1" eaLnBrk="1" hangingPunct="1"/>
            <a:r>
              <a:rPr lang="en-US" dirty="0">
                <a:latin typeface="Arial" charset="0"/>
              </a:rPr>
              <a:t>At end of this slide, I should be convinced that you are ready for launch (mission-wise)</a:t>
            </a:r>
          </a:p>
          <a:p>
            <a:pPr lvl="1" eaLnBrk="1" hangingPunct="1"/>
            <a:r>
              <a:rPr lang="en-US" dirty="0">
                <a:latin typeface="Arial" charset="0"/>
              </a:rPr>
              <a:t>Short summary of structural tests completed and results </a:t>
            </a:r>
            <a:r>
              <a:rPr lang="en-US" sz="2400" dirty="0">
                <a:latin typeface="Arial" charset="0"/>
              </a:rPr>
              <a:t>Details on structural tests should be included in the Appendix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>
                <a:latin typeface="Arial" charset="0"/>
              </a:rPr>
              <a:t>Predicted Data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dirty="0">
                <a:latin typeface="Arial" charset="0"/>
              </a:rPr>
              <a:t>Based on actual data referred to or shown in previous section, present your prediction of what the flight data will look like for all sensors</a:t>
            </a:r>
          </a:p>
          <a:p>
            <a:pPr lvl="1" eaLnBrk="1" hangingPunct="1"/>
            <a:endParaRPr lang="en-US" dirty="0">
              <a:latin typeface="Arial" charset="0"/>
            </a:endParaRPr>
          </a:p>
          <a:p>
            <a:pPr lvl="1" eaLnBrk="1" hangingPunct="1"/>
            <a:endParaRPr lang="en-US" dirty="0">
              <a:latin typeface="Arial" charset="0"/>
            </a:endParaRPr>
          </a:p>
          <a:p>
            <a:pPr lvl="1" eaLnBrk="1" hangingPunct="1"/>
            <a:endParaRPr lang="en-US" dirty="0">
              <a:latin typeface="Arial" charset="0"/>
            </a:endParaRPr>
          </a:p>
          <a:p>
            <a:pPr marL="457200" lvl="1" indent="0" eaLnBrk="1" hangingPunct="1">
              <a:buNone/>
            </a:pPr>
            <a:endParaRPr lang="en-US" dirty="0">
              <a:latin typeface="Arial" charset="0"/>
            </a:endParaRPr>
          </a:p>
          <a:p>
            <a:pPr lvl="1"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>
                <a:latin typeface="Arial" charset="0"/>
              </a:rPr>
              <a:t>What’s Left?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>
                <a:latin typeface="Arial" charset="0"/>
              </a:rPr>
              <a:t>Be brutally honest about what isn’t working and what you have left to do</a:t>
            </a:r>
          </a:p>
          <a:p>
            <a:pPr lvl="1" eaLnBrk="1" hangingPunct="1"/>
            <a:r>
              <a:rPr lang="en-US">
                <a:latin typeface="Arial" charset="0"/>
              </a:rPr>
              <a:t>Simply state what your team will do to address items above</a:t>
            </a:r>
          </a:p>
          <a:p>
            <a:pPr lvl="1" eaLnBrk="1" hangingPunct="1"/>
            <a:r>
              <a:rPr lang="en-US">
                <a:latin typeface="Arial" charset="0"/>
              </a:rPr>
              <a:t>Give your team a GO / NO GO for flight ruling</a:t>
            </a:r>
          </a:p>
          <a:p>
            <a:pPr lvl="1" eaLnBrk="1" hangingPunct="1"/>
            <a:endParaRPr lang="en-US">
              <a:latin typeface="Arial" charset="0"/>
            </a:endParaRPr>
          </a:p>
          <a:p>
            <a:pPr lvl="1"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>
                <a:latin typeface="Arial" charset="0"/>
              </a:rPr>
              <a:t>Appendix: Weight Summary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ja-JP">
                <a:latin typeface="Arial" charset="0"/>
              </a:rPr>
              <a:t>Everything with total</a:t>
            </a:r>
          </a:p>
          <a:p>
            <a:pPr eaLnBrk="1" hangingPunct="1"/>
            <a:endParaRPr lang="en-US">
              <a:latin typeface="Arial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4288419-3832-B188-62F9-2229A451CE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854777"/>
              </p:ext>
            </p:extLst>
          </p:nvPr>
        </p:nvGraphicFramePr>
        <p:xfrm>
          <a:off x="457200" y="3181365"/>
          <a:ext cx="8229600" cy="3453765"/>
        </p:xfrm>
        <a:graphic>
          <a:graphicData uri="http://schemas.openxmlformats.org/drawingml/2006/table">
            <a:tbl>
              <a:tblPr/>
              <a:tblGrid>
                <a:gridCol w="4381500">
                  <a:extLst>
                    <a:ext uri="{9D8B030D-6E8A-4147-A177-3AD203B41FA5}">
                      <a16:colId xmlns:a16="http://schemas.microsoft.com/office/drawing/2014/main" val="118057379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2072284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940637538"/>
                    </a:ext>
                  </a:extLst>
                </a:gridCol>
              </a:tblGrid>
              <a:tr h="285750">
                <a:tc>
                  <a:txBody>
                    <a:bodyPr/>
                    <a:lstStyle/>
                    <a:p>
                      <a:pPr rtl="0" fontAlgn="b">
                        <a:buNone/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 Material/ Component</a:t>
                      </a:r>
                      <a:endParaRPr lang="en-US" dirty="0">
                        <a:effectLst/>
                      </a:endParaRPr>
                    </a:p>
                  </a:txBody>
                  <a:tcPr marL="9525" marR="9525" marT="9525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Integrated (Y/N)</a:t>
                      </a:r>
                      <a:endParaRPr lang="en-US">
                        <a:effectLst/>
                      </a:endParaRPr>
                    </a:p>
                  </a:txBody>
                  <a:tcPr marL="9525" marR="9525" marT="952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Weight (g)</a:t>
                      </a:r>
                      <a:endParaRPr lang="en-US">
                        <a:effectLst/>
                      </a:endParaRPr>
                    </a:p>
                  </a:txBody>
                  <a:tcPr marL="9525" marR="9525" marT="952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32867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54450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89609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41069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17456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032606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073495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174454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fontAlgn="ctr"/>
                      <a:r>
                        <a:rPr lang="en-US" dirty="0">
                          <a:effectLst/>
                        </a:rPr>
                        <a:t> </a:t>
                      </a:r>
                    </a:p>
                  </a:txBody>
                  <a:tcPr marL="9525" marR="9525" marT="9525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Total=</a:t>
                      </a:r>
                      <a:endParaRPr lang="en-US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65789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>
                <a:latin typeface="Arial" charset="0"/>
              </a:rPr>
              <a:t>Appendix: Cost Summary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ja-JP">
                <a:latin typeface="Arial" charset="0"/>
              </a:rPr>
              <a:t>Everything with total</a:t>
            </a:r>
          </a:p>
          <a:p>
            <a:pPr eaLnBrk="1" hangingPunct="1"/>
            <a:endParaRPr lang="en-US">
              <a:latin typeface="Arial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8BDE82-A917-FF33-B05B-10DDA8A615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070349"/>
              </p:ext>
            </p:extLst>
          </p:nvPr>
        </p:nvGraphicFramePr>
        <p:xfrm>
          <a:off x="457200" y="3032760"/>
          <a:ext cx="8220075" cy="2225040"/>
        </p:xfrm>
        <a:graphic>
          <a:graphicData uri="http://schemas.openxmlformats.org/drawingml/2006/table">
            <a:tbl>
              <a:tblPr/>
              <a:tblGrid>
                <a:gridCol w="2390775">
                  <a:extLst>
                    <a:ext uri="{9D8B030D-6E8A-4147-A177-3AD203B41FA5}">
                      <a16:colId xmlns:a16="http://schemas.microsoft.com/office/drawing/2014/main" val="1851100217"/>
                    </a:ext>
                  </a:extLst>
                </a:gridCol>
                <a:gridCol w="1276350">
                  <a:extLst>
                    <a:ext uri="{9D8B030D-6E8A-4147-A177-3AD203B41FA5}">
                      <a16:colId xmlns:a16="http://schemas.microsoft.com/office/drawing/2014/main" val="1757293740"/>
                    </a:ext>
                  </a:extLst>
                </a:gridCol>
                <a:gridCol w="3552825">
                  <a:extLst>
                    <a:ext uri="{9D8B030D-6E8A-4147-A177-3AD203B41FA5}">
                      <a16:colId xmlns:a16="http://schemas.microsoft.com/office/drawing/2014/main" val="152822153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val="1001001096"/>
                    </a:ext>
                  </a:extLst>
                </a:gridCol>
              </a:tblGrid>
              <a:tr h="285750">
                <a:tc>
                  <a:txBody>
                    <a:bodyPr/>
                    <a:lstStyle/>
                    <a:p>
                      <a:pPr rtl="0" fontAlgn="b">
                        <a:buNone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 Material</a:t>
                      </a:r>
                      <a:endParaRPr lang="en-US">
                        <a:effectLst/>
                      </a:endParaRPr>
                    </a:p>
                  </a:txBody>
                  <a:tcPr marL="9525" marR="9525" marT="9525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Quantity</a:t>
                      </a:r>
                      <a:endParaRPr lang="en-US">
                        <a:effectLst/>
                      </a:endParaRPr>
                    </a:p>
                  </a:txBody>
                  <a:tcPr marL="9525" marR="9525" marT="952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Source</a:t>
                      </a:r>
                      <a:endParaRPr lang="en-US">
                        <a:effectLst/>
                      </a:endParaRPr>
                    </a:p>
                  </a:txBody>
                  <a:tcPr marL="9525" marR="9525" marT="952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>
                        <a:buNone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 Cost ($)</a:t>
                      </a:r>
                      <a:endParaRPr lang="en-US">
                        <a:effectLst/>
                      </a:endParaRPr>
                    </a:p>
                  </a:txBody>
                  <a:tcPr marL="9525" marR="9525" marT="952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48517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50612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860705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360588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882705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fontAlgn="ctr"/>
                      <a:r>
                        <a:rPr lang="en-US" dirty="0">
                          <a:effectLst/>
                        </a:rPr>
                        <a:t> </a:t>
                      </a:r>
                    </a:p>
                  </a:txBody>
                  <a:tcPr marL="9525" marR="9525" marT="9525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>
                          <a:effectLst/>
                        </a:rPr>
                        <a:t> </a:t>
                      </a: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Total=</a:t>
                      </a:r>
                      <a:endParaRPr lang="en-US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3804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301</Words>
  <Application>Microsoft Macintosh PowerPoint</Application>
  <PresentationFormat>On-screen Show (4:3)</PresentationFormat>
  <Paragraphs>55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</vt:lpstr>
      <vt:lpstr>Default Design</vt:lpstr>
      <vt:lpstr>1_Default Design</vt:lpstr>
      <vt:lpstr>Team Name Flight Readiness Review</vt:lpstr>
      <vt:lpstr>TEMPLATE NOTES ONLY</vt:lpstr>
      <vt:lpstr>Mission Overview</vt:lpstr>
      <vt:lpstr>Design Overview</vt:lpstr>
      <vt:lpstr>Test Results</vt:lpstr>
      <vt:lpstr>Predicted Data</vt:lpstr>
      <vt:lpstr>What’s Left?</vt:lpstr>
      <vt:lpstr>Appendix: Weight Summary</vt:lpstr>
      <vt:lpstr>Appendix: Cost Summary</vt:lpstr>
      <vt:lpstr>Appendix: Detailed Structural Test Results</vt:lpstr>
    </vt:vector>
  </TitlesOfParts>
  <Company>CSGC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 Name</dc:title>
  <dc:creator>Brian Sanders</dc:creator>
  <cp:lastModifiedBy>Annie Strange</cp:lastModifiedBy>
  <cp:revision>27</cp:revision>
  <dcterms:created xsi:type="dcterms:W3CDTF">2006-01-13T16:26:51Z</dcterms:created>
  <dcterms:modified xsi:type="dcterms:W3CDTF">2025-06-05T00:08:43Z</dcterms:modified>
</cp:coreProperties>
</file>