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300" r:id="rId5"/>
    <p:sldId id="259" r:id="rId6"/>
    <p:sldId id="295" r:id="rId7"/>
    <p:sldId id="257" r:id="rId8"/>
    <p:sldId id="258" r:id="rId9"/>
    <p:sldId id="302" r:id="rId10"/>
    <p:sldId id="284" r:id="rId11"/>
    <p:sldId id="311" r:id="rId12"/>
    <p:sldId id="308" r:id="rId13"/>
    <p:sldId id="303" r:id="rId14"/>
    <p:sldId id="268" r:id="rId15"/>
    <p:sldId id="273" r:id="rId16"/>
    <p:sldId id="269" r:id="rId17"/>
    <p:sldId id="271" r:id="rId18"/>
    <p:sldId id="309" r:id="rId19"/>
    <p:sldId id="270" r:id="rId20"/>
    <p:sldId id="310" r:id="rId21"/>
    <p:sldId id="265" r:id="rId22"/>
    <p:sldId id="272" r:id="rId23"/>
    <p:sldId id="291" r:id="rId24"/>
    <p:sldId id="307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9E4F672-03E7-4EF6-DA49-ED4AF22C7C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61C482A-021B-F50A-8467-223F79915ED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4E0D1A6A-3FB4-3778-0C12-DD005145308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A80A4FF1-0BB9-43D6-3C14-FC7D0FC857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F0650EFD-F0E4-AD7D-78E9-7B04250BE59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1CB57DBA-B5BA-87B1-9516-EA0CE8C3B3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87943EC-20C9-4A4B-B2D6-B9BB46B1FE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2E79558-72CC-42C7-9BA8-409E2CC6E9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8781231-5EE1-489E-8871-7740F6B74278}" type="slidenum">
              <a:rPr lang="en-US" altLang="es-419" smtClean="0"/>
              <a:pPr>
                <a:spcBef>
                  <a:spcPct val="0"/>
                </a:spcBef>
              </a:pPr>
              <a:t>2</a:t>
            </a:fld>
            <a:endParaRPr lang="en-US" altLang="es-419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4912A6D-D56C-4B7A-A5B6-1782005F19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3554B76-AD00-42AC-8E48-B46B5F9F3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49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>
            <a:extLst>
              <a:ext uri="{FF2B5EF4-FFF2-40B4-BE49-F238E27FC236}">
                <a16:creationId xmlns:a16="http://schemas.microsoft.com/office/drawing/2014/main" id="{91C54EF9-78C2-C159-2BF6-7C78E48ED0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F03B9D9-7822-0A4B-B24C-6CD0BE93EA39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C339526C-F987-B5D9-6669-5ECBB931F6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E1D470C-1F72-68D1-0494-D391AE237C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26E5C-E58D-47EE-A882-E20EBA00F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A1E48F-D8F4-DAEF-DC09-EDC2B6877D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BAD51B-CE8B-EDC8-3531-A4C1684C60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B7ADF-088C-C528-DC67-9397F41A4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15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27420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2B1A5A0E-3C19-F6BB-7E92-6138A17E0D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0B69F3-4BEC-0041-8DBF-756E5EE30C0C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464BFF0F-0A70-BF48-A406-4F7DA9E4A9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0D8A0B5-A646-BC1F-3DC6-36734E483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7D9DC-926A-9714-E3A2-D74BBD2EB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DA0C9A-51BC-D8DF-639B-709825933E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FA5493-C644-10D2-6BE7-5C13E63A5E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916F1-A14A-109A-445C-6FF8438A52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17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262216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56783739-AD8E-C685-3E68-4D0D9385CB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ABBA4C4-137F-8944-ADEF-916C0526642C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B064D979-BE80-3C59-5972-B9A02AC00A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CC2DA73-9C04-5564-C45E-3C4996131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4D267529-8272-2068-6DBB-70AB6B27AB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546632D-ED00-4C45-868D-9048AA938A6D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147A40AD-8209-FFE3-E18A-CE6EC32643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BF9C3A7-CCEC-CC7B-44AC-236C4697EB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3BDCED9C-E30C-4104-B2DD-EF4981EFEC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3EA774A-9F78-4903-8CEA-393E181DD927}" type="slidenum">
              <a:rPr lang="en-US" altLang="es-419" smtClean="0"/>
              <a:pPr>
                <a:spcBef>
                  <a:spcPct val="0"/>
                </a:spcBef>
              </a:pPr>
              <a:t>21</a:t>
            </a:fld>
            <a:endParaRPr lang="en-US" altLang="es-419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021B64A2-5170-4B5A-81BC-262353540E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FA5F2E2B-1782-4C31-A3D3-0CB1C13E7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713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64fde473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64fde4730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64fde4730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CF10626-0F4B-4CFA-AB19-27FA76EA1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B7B2DDF-8FCF-4038-8552-3681642E4256}" type="slidenum">
              <a:rPr lang="en-US" altLang="es-419" smtClean="0"/>
              <a:pPr>
                <a:spcBef>
                  <a:spcPct val="0"/>
                </a:spcBef>
              </a:pPr>
              <a:t>4</a:t>
            </a:fld>
            <a:endParaRPr lang="en-US" altLang="es-419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2DAFB19-94E6-4D94-B80E-B6B005CE87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DBAC70C-0021-4FDB-BA44-D90826B12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419" altLang="es-419">
                <a:latin typeface="Arial" panose="020B0604020202020204" pitchFamily="34" charset="0"/>
              </a:rPr>
              <a:t>Titlw slide</a:t>
            </a:r>
          </a:p>
        </p:txBody>
      </p:sp>
    </p:spTree>
    <p:extLst>
      <p:ext uri="{BB962C8B-B14F-4D97-AF65-F5344CB8AC3E}">
        <p14:creationId xmlns:p14="http://schemas.microsoft.com/office/powerpoint/2010/main" val="3356897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8E041D14-B23F-7D6B-B559-ED5E637B98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18A4921-B125-554E-A8D8-01CA4249B236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EC6A0614-7393-1A27-6423-4E7A9CF3BB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B4BAA6C-DD17-0EA9-8A60-15E80438C6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7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2699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41C1E-4586-2849-7B89-DD8EE8145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C2BE58-1F96-F066-232F-68367C7A00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576DEC-B1EE-A00E-AC48-E05C46C214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your team to the reviewers, and gives summary of what you are planning to do, and why.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04C059-E5DA-01F5-80A3-EF1C40334F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D391-9CB5-4FBF-AFF3-0EC882BB318B}" type="slidenum">
              <a:rPr lang="es-US" smtClean="0"/>
              <a:t>9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47503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30016C47-0DCF-5EA4-4FAF-4C12E09983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F92623E-2929-C540-8799-9A5C01110D1B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71F7E644-57B2-3508-480B-62CC1C777A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BAA7BC8-237E-7D07-960E-4F8D682C78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818A0482-818C-4965-2E56-F4A5E5C664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8F9EF6C-D1BC-6949-8604-6BE72EC93845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8AF1AAB-2229-584D-97F1-AF7F4EF6BE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724138F-4DB9-8317-4649-CCEF67F31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>
            <a:extLst>
              <a:ext uri="{FF2B5EF4-FFF2-40B4-BE49-F238E27FC236}">
                <a16:creationId xmlns:a16="http://schemas.microsoft.com/office/drawing/2014/main" id="{F0F97719-1E13-FBE9-541E-764E62C6CA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BAD8925-7CC6-F743-B97F-27064EB977DF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5E47544C-B349-403D-21EB-6BC581E40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7291959-2F9A-31CA-BC79-12CE6CB035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1D4215-D0A7-A2CD-C980-8F60AFDDE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632A67-A045-033E-AC50-01993881D3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AEF7FB-0175-085B-3DAE-18116416C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A6927-6D1F-434B-B24A-B25050ACA1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41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4944C2-9EF3-D080-86CB-D7FF0EEF0A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F17421-4583-16A7-D8B8-FBCF695D1F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5A006F-E467-205D-8705-FEBDE69B38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DF810-723F-C342-9A62-E87AD17D4A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A348FB-6CB5-C58C-F327-98BED9E439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03D8EB-8DF9-29AF-310A-67738CF2B5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219A6B-B8AD-E104-95F8-FD2A020B07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3283A-9409-0A4A-91D7-4F9F537038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70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8F27B6-C653-7B8F-7B9D-BDA0A04947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3B59EA-73BC-92B4-8E94-B4BB2182B1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94DE2E-5CBF-C86A-81C6-CF1A8DD578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2DB79-9892-7045-B0C0-1FB06BC7C2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75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A6A16C-8148-6A86-F93E-546074F564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DFB280-F7A4-81A2-042E-4BFB15C9CA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12CE07-328C-E1A3-F61F-D750AD8CA4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2E3B7-6A4A-0441-B719-EF4D1C3475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64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99BE91-EA11-B191-D031-EDCA80F07E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D53025-33DA-D4BE-F836-C44778021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75AAA0-57E7-811C-4656-F4716B9884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26327-5C65-8E41-8EDE-0F5D281F84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52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DB26791-C703-7D0E-A068-746FBE575D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101E3FB-D815-9BCB-1F8E-D362F6743E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A42821-D2E2-BD8D-E08F-717AA7D96D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051D4-5005-9F40-87CE-27D4B8196E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83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D9A48DD-BF95-627F-5DC7-7D160E0651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612393-A0DD-B5DE-BCBA-836507ACCF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1BE13D-E371-BE4C-D7C9-075008E58A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5DCDC-F4D7-1A40-8BAB-E1283F2E1A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93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4B6F2E-B002-BDD3-A739-C163742E5D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85EDE5D-0469-E089-4657-5FCAB7ACB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622D4-FBD9-C4E3-81E5-CBF571E344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0F853-BBB4-B74E-8166-EDA38DABEE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11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A6898A-DDE7-07C6-C11C-985224827D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CBF9A8-56F0-75D3-4DC5-7DF15CDE4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E5187F-AB46-B9B3-E711-683711CCA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793B9-7FF7-8E49-A7BC-78B3F7ADEA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02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027E8-D7E1-676D-91CB-235C416049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F1F424-C8EA-8BB3-4805-9F5172B721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8886E2-471C-E85E-6491-6127F032A1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CDD88-2322-EB4B-9E03-A9B466A406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93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7AE932F-1616-4A24-295D-A3F2EEB82A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7E2FF3-25C6-1362-7610-206E76057E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DF7662A-F25B-F294-E572-48967A3D27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F60C2B6-B03B-D657-4BDB-74D04184183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1EE4130-8004-8593-8689-8649DF66E2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0888A54-A7CE-194C-BF39-C76AF2428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414B-A3E0-14D2-897A-342575AD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COSGC Design Challenge Reviews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70FAF8-89DA-B835-2454-109353B9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9445E-63E1-80E6-4EB2-605A7E1AD00D}"/>
              </a:ext>
            </a:extLst>
          </p:cNvPr>
          <p:cNvSpPr txBox="1"/>
          <p:nvPr/>
        </p:nvSpPr>
        <p:spPr>
          <a:xfrm>
            <a:off x="782877" y="1816274"/>
            <a:ext cx="7820938" cy="47782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For 1 semester projects for COSGC Design Challenges, we usually hold 2-3 reviews: 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A Preliminary Design Review (PDR)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A Critical Design Review (CDR)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For </a:t>
            </a:r>
            <a:r>
              <a:rPr lang="en-US" dirty="0" err="1">
                <a:cs typeface="Calibri"/>
              </a:rPr>
              <a:t>DemoSat</a:t>
            </a:r>
            <a:r>
              <a:rPr lang="en-US" dirty="0">
                <a:cs typeface="Calibri"/>
              </a:rPr>
              <a:t> and Wearables, there is a third review:</a:t>
            </a:r>
          </a:p>
          <a:p>
            <a:pPr marL="942975" lvl="2" indent="-257175">
              <a:buFont typeface="Arial"/>
              <a:buChar char="•"/>
            </a:pPr>
            <a:r>
              <a:rPr lang="en-US" dirty="0" err="1">
                <a:cs typeface="Calibri"/>
              </a:rPr>
              <a:t>DemoSat</a:t>
            </a:r>
            <a:r>
              <a:rPr lang="en-US" dirty="0">
                <a:cs typeface="Calibri"/>
              </a:rPr>
              <a:t>: Flight Readiness Review (FRR)</a:t>
            </a:r>
          </a:p>
          <a:p>
            <a:pPr marL="942975" lvl="2" indent="-257175">
              <a:buFont typeface="Arial"/>
              <a:buChar char="•"/>
            </a:pPr>
            <a:r>
              <a:rPr lang="en-US" dirty="0">
                <a:cs typeface="Calibri"/>
              </a:rPr>
              <a:t>Wearables: Final Project Review (FPR)</a:t>
            </a:r>
          </a:p>
          <a:p>
            <a:r>
              <a:rPr lang="en-US" dirty="0">
                <a:ea typeface="+mn-lt"/>
                <a:cs typeface="+mn-lt"/>
              </a:rPr>
              <a:t>For 2 semester projects for COSGC Design Challenges, we hold 3-4 reviews: 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Conceptual Design Review (CoDR)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Preliminary Design Review (PDR)</a:t>
            </a:r>
            <a:endParaRPr lang="en-US" dirty="0"/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Critical Design Review (CDR)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For </a:t>
            </a:r>
            <a:r>
              <a:rPr lang="en-US" dirty="0" err="1">
                <a:ea typeface="+mn-lt"/>
                <a:cs typeface="+mn-lt"/>
              </a:rPr>
              <a:t>DemoSat</a:t>
            </a:r>
            <a:r>
              <a:rPr lang="en-US" dirty="0">
                <a:ea typeface="+mn-lt"/>
                <a:cs typeface="+mn-lt"/>
              </a:rPr>
              <a:t> and Wearables, there is a fourth review:</a:t>
            </a:r>
          </a:p>
          <a:p>
            <a:pPr marL="942975" lvl="2" indent="-257175">
              <a:buFont typeface="Arial,Sans-Serif"/>
              <a:buChar char="•"/>
            </a:pPr>
            <a:r>
              <a:rPr lang="en-US" dirty="0" err="1">
                <a:ea typeface="+mn-lt"/>
                <a:cs typeface="+mn-lt"/>
              </a:rPr>
              <a:t>DemoSat</a:t>
            </a:r>
            <a:r>
              <a:rPr lang="en-US" dirty="0">
                <a:ea typeface="+mn-lt"/>
                <a:cs typeface="+mn-lt"/>
              </a:rPr>
              <a:t>: Flight Readiness Review (FRR)</a:t>
            </a:r>
          </a:p>
          <a:p>
            <a:pPr marL="942975" lvl="2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Wearables: Final Project Review (FPR)</a:t>
            </a:r>
          </a:p>
          <a:p>
            <a:pPr lvl="1"/>
            <a:r>
              <a:rPr lang="en-US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372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B6C0B-F603-C301-C05B-B2AA3C1B4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Subsystem Requirements (3-5 Slides)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A36BE2-CD70-72A1-4E22-924D130BDB0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40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000" kern="0">
                <a:ea typeface="ＭＳ Ｐゴシック" panose="020B0600070205080204" pitchFamily="34" charset="-128"/>
              </a:rPr>
              <a:t>What subsystems do you have? Power, Command and Data Handling (C&amp;DH), thermal, etc.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000" kern="0">
                <a:ea typeface="ＭＳ Ｐゴシック" panose="020B0600070205080204" pitchFamily="34" charset="-128"/>
              </a:rPr>
              <a:t>What requirements do you have for each subsystem?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000" kern="0">
                <a:ea typeface="ＭＳ Ｐゴシック" panose="020B0600070205080204" pitchFamily="34" charset="-128"/>
              </a:rPr>
              <a:t>What requirements do each subsystem impose on each other?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kern="0">
                <a:ea typeface="ＭＳ Ｐゴシック" panose="020B0600070205080204" pitchFamily="34" charset="-128"/>
              </a:rPr>
              <a:t>You should have quantifiable requirements in this section. 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1600" kern="0">
                <a:ea typeface="ＭＳ Ｐゴシック" panose="020B0600070205080204" pitchFamily="34" charset="-128"/>
              </a:rPr>
              <a:t>Power subsystem shall supply 2W to…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1600" kern="0">
                <a:ea typeface="ＭＳ Ｐゴシック" panose="020B0600070205080204" pitchFamily="34" charset="-128"/>
              </a:rPr>
              <a:t>Power subsystem shall remain at or above 72 F at all times during the flight.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000" kern="0">
                <a:ea typeface="ＭＳ Ｐゴシック" panose="020B0600070205080204" pitchFamily="34" charset="-128"/>
              </a:rPr>
              <a:t>Which requirements are design drivers? For example, if the maximum current your battery can deliver is 0.5 amps, then total current drawn by your CPU + Sensors + Motors shall remain under 0.5 amps.</a:t>
            </a:r>
          </a:p>
          <a:p>
            <a:pPr marL="0" indent="0" eaLnBrk="1" hangingPunct="1">
              <a:buFontTx/>
              <a:buNone/>
            </a:pPr>
            <a:endParaRPr lang="en-US" altLang="en-US" sz="2800" ker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8358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812D998E-5597-784E-189B-52B646ECE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297878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Block Diagrams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(Multiple Slides)</a:t>
            </a:r>
          </a:p>
          <a:p>
            <a:pPr marL="0" indent="0" eaLnBrk="1" hangingPunct="1">
              <a:buFontTx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Block Diagrams of each of the major subsystems shall be included.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Use these as visual cues to explain the connections between subsystems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Don</a:t>
            </a:r>
            <a:r>
              <a:rPr lang="ja-JP" altLang="en-US" sz="1600">
                <a:ea typeface="ＭＳ Ｐゴシック" panose="020B0600070205080204" pitchFamily="34" charset="-128"/>
              </a:rPr>
              <a:t>’</a:t>
            </a:r>
            <a:r>
              <a:rPr lang="en-US" altLang="ja-JP" sz="1600">
                <a:ea typeface="ＭＳ Ｐゴシック" panose="020B0600070205080204" pitchFamily="34" charset="-128"/>
              </a:rPr>
              <a:t>t skimp on details… if there is a power switch or a g-switch, make sure that it is included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This is where you explain the design of your system and how it operates.</a:t>
            </a:r>
          </a:p>
          <a:p>
            <a:pPr marL="0" indent="0" eaLnBrk="1" hangingPunct="1">
              <a:buFontTx/>
              <a:buChar char="-"/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16B4DEE-718F-991A-1411-49AE324A9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400" b="1">
                <a:cs typeface="+mn-cs"/>
              </a:rPr>
              <a:t>Special Requirements</a:t>
            </a:r>
          </a:p>
          <a:p>
            <a:pPr algn="ctr" eaLnBrk="1" hangingPunct="1">
              <a:buFontTx/>
              <a:buNone/>
              <a:defRPr/>
            </a:pPr>
            <a:r>
              <a:rPr lang="en-US" sz="2400" b="1">
                <a:cs typeface="+mn-cs"/>
              </a:rPr>
              <a:t>    (Multiple Slides)</a:t>
            </a:r>
          </a:p>
          <a:p>
            <a:pPr eaLnBrk="1" hangingPunct="1">
              <a:buFontTx/>
              <a:buNone/>
              <a:defRPr/>
            </a:pPr>
            <a:endParaRPr lang="en-US"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en-US" sz="2000">
                <a:cs typeface="+mn-cs"/>
              </a:rPr>
              <a:t>Some projects have very special needs that shall be addressed in detail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800"/>
              <a:t>Schematics (???)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800"/>
              <a:t>Mechanical Drawings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800"/>
              <a:t>Demonstrated Need</a:t>
            </a:r>
          </a:p>
          <a:p>
            <a:pPr eaLnBrk="1" hangingPunct="1">
              <a:buFontTx/>
              <a:buNone/>
              <a:defRPr/>
            </a:pPr>
            <a:endParaRPr lang="en-US" sz="4000"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3004AE8-7173-6681-5BAC-1385DEE098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400" b="1">
                <a:cs typeface="+mn-cs"/>
              </a:rPr>
              <a:t>Schematic/Drawings/Analysis</a:t>
            </a:r>
            <a:endParaRPr lang="en-US" sz="2400">
              <a:cs typeface="+mn-cs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2400">
                <a:cs typeface="+mn-cs"/>
              </a:rPr>
              <a:t>(Multiple Slides)</a:t>
            </a:r>
          </a:p>
          <a:p>
            <a:pPr eaLnBrk="1" hangingPunct="1">
              <a:buFontTx/>
              <a:buNone/>
              <a:defRPr/>
            </a:pPr>
            <a:endParaRPr lang="en-US" sz="2000"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en-US" sz="1600">
                <a:cs typeface="+mn-cs"/>
              </a:rPr>
              <a:t>This section is reserved for electrical schematic and mechanical drawings.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600"/>
              <a:t>These show the reviewers that you have taken the design to the next level and understand the physical dimensions of the system as well as the electrical characteristics</a:t>
            </a:r>
          </a:p>
          <a:p>
            <a:pPr eaLnBrk="1" hangingPunct="1">
              <a:buFontTx/>
              <a:buChar char="-"/>
              <a:defRPr/>
            </a:pPr>
            <a:r>
              <a:rPr lang="en-US" sz="1600">
                <a:cs typeface="+mn-cs"/>
              </a:rPr>
              <a:t>Any analysis that has been completed so far shall also be contained in this section.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600"/>
              <a:t>Computer models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600"/>
              <a:t>Any component tests or research that may have been completed</a:t>
            </a:r>
          </a:p>
          <a:p>
            <a:pPr lvl="1" eaLnBrk="1" hangingPunct="1">
              <a:buFontTx/>
              <a:buChar char="-"/>
              <a:defRPr/>
            </a:pPr>
            <a:endParaRPr lang="en-US" sz="1600"/>
          </a:p>
          <a:p>
            <a:pPr eaLnBrk="1" hangingPunct="1">
              <a:buFontTx/>
              <a:buChar char="-"/>
              <a:defRPr/>
            </a:pPr>
            <a:r>
              <a:rPr lang="en-US" sz="1600" b="1">
                <a:cs typeface="+mn-cs"/>
              </a:rPr>
              <a:t>!! Schematics/Drawings/Analysis and Block diagrams are the driving elements of a PDR. Prove to the reviewers that your design is established enough that you can start bench testing and ordering test/development hardware !!</a:t>
            </a:r>
          </a:p>
          <a:p>
            <a:pPr eaLnBrk="1" hangingPunct="1">
              <a:buFontTx/>
              <a:buNone/>
              <a:defRPr/>
            </a:pPr>
            <a:endParaRPr lang="en-US" sz="1600"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1E20165B-AC90-1D8B-05CB-8EFE3579FA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Commands and Sensors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(Multiple Slides)</a:t>
            </a:r>
          </a:p>
          <a:p>
            <a:pPr marL="0" indent="0" eaLnBrk="1" hangingPunct="1">
              <a:buFontTx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This section contains charts that show the flow of data and commands.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What states can your hardware be in?</a:t>
            </a:r>
          </a:p>
          <a:p>
            <a:pPr lvl="2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Active, Active/Safe, Idle… etc.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The key items that we are looking for are data flow diagrams and budgets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Memory budgets</a:t>
            </a:r>
          </a:p>
          <a:p>
            <a:pPr lvl="2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How many samples, how long, do you have enough memory?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Where is data stored?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How does the data get there?</a:t>
            </a:r>
          </a:p>
          <a:p>
            <a:pPr lvl="1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What commands queue data acquisition?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General software flow chart for </a:t>
            </a:r>
            <a:r>
              <a:rPr lang="ja-JP" altLang="en-US" sz="1600">
                <a:ea typeface="ＭＳ Ｐゴシック" panose="020B0600070205080204" pitchFamily="34" charset="-128"/>
              </a:rPr>
              <a:t>“</a:t>
            </a:r>
            <a:r>
              <a:rPr lang="en-US" altLang="ja-JP" sz="1600">
                <a:ea typeface="ＭＳ Ｐゴシック" panose="020B0600070205080204" pitchFamily="34" charset="-128"/>
              </a:rPr>
              <a:t>main</a:t>
            </a:r>
            <a:r>
              <a:rPr lang="ja-JP" altLang="en-US" sz="1600">
                <a:ea typeface="ＭＳ Ｐゴシック" panose="020B0600070205080204" pitchFamily="34" charset="-128"/>
              </a:rPr>
              <a:t>”</a:t>
            </a:r>
            <a:r>
              <a:rPr lang="en-US" altLang="ja-JP" sz="1600">
                <a:ea typeface="ＭＳ Ｐゴシック" panose="020B0600070205080204" pitchFamily="34" charset="-128"/>
              </a:rPr>
              <a:t> code</a:t>
            </a:r>
          </a:p>
          <a:p>
            <a:pPr marL="0" indent="0" eaLnBrk="1" hangingPunct="1">
              <a:buFontTx/>
              <a:buChar char="-"/>
            </a:pPr>
            <a:r>
              <a:rPr lang="en-US" altLang="en-US" sz="1600">
                <a:ea typeface="ＭＳ Ｐゴシック" panose="020B0600070205080204" pitchFamily="34" charset="-128"/>
              </a:rPr>
              <a:t>Be sure to include sensor specifications</a:t>
            </a:r>
          </a:p>
          <a:p>
            <a:pPr lvl="1" eaLnBrk="1" hangingPunct="1">
              <a:buFontTx/>
              <a:buChar char="-"/>
            </a:pPr>
            <a:r>
              <a:rPr lang="en-US" altLang="en-US" sz="1400">
                <a:ea typeface="ＭＳ Ｐゴシック" panose="020B0600070205080204" pitchFamily="34" charset="-128"/>
              </a:rPr>
              <a:t>Will they meet your need?</a:t>
            </a:r>
          </a:p>
          <a:p>
            <a:pPr lvl="1" eaLnBrk="1" hangingPunct="1"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None/>
            </a:pP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9E419-3A57-B0AE-ED33-2C7F5B1A0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74C1451F-AF76-6074-7B5D-195F683586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 dirty="0"/>
              <a:t>Test Plan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B9B6EDD6-C7D2-F6E5-52BF-C4610D4ECF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71700" y="3429000"/>
            <a:ext cx="4800600" cy="1314450"/>
          </a:xfrm>
        </p:spPr>
        <p:txBody>
          <a:bodyPr/>
          <a:lstStyle/>
          <a:p>
            <a:r>
              <a:rPr lang="en-US" altLang="es-419" sz="15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589B39-9ADE-5B84-2549-03003C79B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15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76555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977635B-6E34-21CE-83A8-55C56AF9C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400" b="1">
                <a:cs typeface="+mn-cs"/>
              </a:rPr>
              <a:t>Test Plans</a:t>
            </a:r>
            <a:endParaRPr lang="en-US" sz="2400">
              <a:cs typeface="+mn-cs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2400">
                <a:cs typeface="+mn-cs"/>
              </a:rPr>
              <a:t>(Multiple Slides)</a:t>
            </a:r>
          </a:p>
          <a:p>
            <a:pPr eaLnBrk="1" hangingPunct="1">
              <a:buFontTx/>
              <a:buNone/>
              <a:defRPr/>
            </a:pPr>
            <a:endParaRPr lang="en-US" sz="2000">
              <a:cs typeface="+mn-cs"/>
            </a:endParaRPr>
          </a:p>
          <a:p>
            <a:pPr eaLnBrk="1" hangingPunct="1">
              <a:buFontTx/>
              <a:buChar char="-"/>
              <a:defRPr/>
            </a:pPr>
            <a:r>
              <a:rPr lang="en-US" sz="1600">
                <a:cs typeface="+mn-cs"/>
              </a:rPr>
              <a:t>What type of testing can be performed on your systems?</a:t>
            </a:r>
          </a:p>
          <a:p>
            <a:pPr eaLnBrk="1" hangingPunct="1">
              <a:buFontTx/>
              <a:buChar char="-"/>
              <a:defRPr/>
            </a:pPr>
            <a:r>
              <a:rPr lang="en-US" sz="1600">
                <a:cs typeface="+mn-cs"/>
              </a:rPr>
              <a:t>What is required to complete testing?: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400"/>
              <a:t>Support Hardware</a:t>
            </a:r>
          </a:p>
          <a:p>
            <a:pPr lvl="2" eaLnBrk="1" hangingPunct="1">
              <a:buFontTx/>
              <a:buChar char="-"/>
              <a:defRPr/>
            </a:pPr>
            <a:r>
              <a:rPr lang="en-US" sz="1200"/>
              <a:t>Purchase/produce?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400"/>
              <a:t>Software</a:t>
            </a:r>
          </a:p>
          <a:p>
            <a:pPr lvl="2" eaLnBrk="1" hangingPunct="1">
              <a:buFontTx/>
              <a:buChar char="-"/>
              <a:defRPr/>
            </a:pPr>
            <a:r>
              <a:rPr lang="en-US" sz="1200"/>
              <a:t>Purchase/in-house?</a:t>
            </a:r>
          </a:p>
          <a:p>
            <a:pPr eaLnBrk="1" hangingPunct="1">
              <a:buFontTx/>
              <a:buChar char="-"/>
              <a:defRPr/>
            </a:pPr>
            <a:r>
              <a:rPr lang="en-US" sz="1600">
                <a:cs typeface="+mn-cs"/>
              </a:rPr>
              <a:t>Potential points of failure</a:t>
            </a:r>
          </a:p>
          <a:p>
            <a:pPr eaLnBrk="1" hangingPunct="1">
              <a:buFontTx/>
              <a:buChar char="-"/>
              <a:defRPr/>
            </a:pPr>
            <a:r>
              <a:rPr lang="en-US" sz="1600">
                <a:cs typeface="+mn-cs"/>
              </a:rPr>
              <a:t>Testing/Troubleshooting/Modifications/Re-Testing Schedule</a:t>
            </a:r>
          </a:p>
          <a:p>
            <a:pPr eaLnBrk="1" hangingPunct="1">
              <a:buFontTx/>
              <a:buChar char="-"/>
              <a:defRPr/>
            </a:pPr>
            <a:endParaRPr lang="en-US" sz="1600">
              <a:cs typeface="+mn-cs"/>
            </a:endParaRPr>
          </a:p>
          <a:p>
            <a:pPr lvl="1" eaLnBrk="1" hangingPunct="1">
              <a:buFontTx/>
              <a:buChar char="-"/>
              <a:defRPr/>
            </a:pPr>
            <a:endParaRPr lang="en-US" sz="1600"/>
          </a:p>
          <a:p>
            <a:pPr eaLnBrk="1" hangingPunct="1">
              <a:buFontTx/>
              <a:buNone/>
              <a:defRPr/>
            </a:pPr>
            <a:endParaRPr lang="en-US" sz="1600"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C842E-01B4-6B1B-F290-D37F572F1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B4D8E8E8-BCAF-AC06-9848-F8A376ED4E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 dirty="0"/>
              <a:t>Project Management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A1AF82A8-550E-9603-E9A7-19CDD839DC7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71700" y="3429000"/>
            <a:ext cx="4800600" cy="1314450"/>
          </a:xfrm>
        </p:spPr>
        <p:txBody>
          <a:bodyPr/>
          <a:lstStyle/>
          <a:p>
            <a:r>
              <a:rPr lang="en-US" altLang="es-419" sz="15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037925-592C-9BDC-5E52-9B85A05D3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17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4211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99AB7378-5A3C-D7E9-E6B4-1CBDC96625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lvl="1" eaLnBrk="1" hangingPunct="1"/>
            <a:endParaRPr lang="en-US" altLang="en-US" sz="2000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000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000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Up to date Organizational Chart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Up to date Budget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Up to date Schedule</a:t>
            </a:r>
          </a:p>
          <a:p>
            <a:pPr lvl="2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For your schedule, keep in mind reviews, deadlines poster paper and/or video creation/submission (For the COSGC Undergraduate Research Symposium).</a:t>
            </a:r>
          </a:p>
          <a:p>
            <a:pPr lvl="1" eaLnBrk="1" hangingPunct="1"/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CA98924E-FF6D-F163-2561-ECB24B1A3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s-419" dirty="0"/>
              <a:t>Management (3-4 slides)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4B3AB3FE-6966-379A-273D-11D59AAC3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Budget/Parts List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(Multiple Slides)</a:t>
            </a:r>
          </a:p>
          <a:p>
            <a:pPr marL="0" indent="0" eaLnBrk="1" hangingPunct="1">
              <a:buFontTx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Char char="-"/>
            </a:pPr>
            <a:r>
              <a:rPr lang="en-US" altLang="en-US" sz="1600" dirty="0">
                <a:ea typeface="ＭＳ Ｐゴシック" panose="020B0600070205080204" pitchFamily="34" charset="-128"/>
              </a:rPr>
              <a:t>MAJOR Components lists</a:t>
            </a:r>
          </a:p>
          <a:p>
            <a:pPr lvl="1" eaLnBrk="1" hangingPunct="1">
              <a:buFontTx/>
              <a:buChar char="-"/>
            </a:pPr>
            <a:r>
              <a:rPr lang="en-US" altLang="en-US" sz="1400" dirty="0">
                <a:ea typeface="ＭＳ Ｐゴシック" panose="020B0600070205080204" pitchFamily="34" charset="-128"/>
              </a:rPr>
              <a:t>Not at the nut and bolt level… just major hardware that will be purchased or built in-house</a:t>
            </a:r>
          </a:p>
          <a:p>
            <a:pPr lvl="1" eaLnBrk="1" hangingPunct="1">
              <a:buFontTx/>
              <a:buChar char="-"/>
            </a:pPr>
            <a:r>
              <a:rPr lang="en-US" altLang="en-US" sz="1400" dirty="0">
                <a:ea typeface="ＭＳ Ｐゴシック" panose="020B0600070205080204" pitchFamily="34" charset="-128"/>
              </a:rPr>
              <a:t>Lead times (This can make or break a project)</a:t>
            </a:r>
          </a:p>
          <a:p>
            <a:pPr lvl="1" eaLnBrk="1" hangingPunct="1">
              <a:buFontTx/>
              <a:buChar char="-"/>
            </a:pPr>
            <a:r>
              <a:rPr lang="en-US" altLang="en-US" sz="1400" dirty="0">
                <a:ea typeface="ＭＳ Ｐゴシック" panose="020B0600070205080204" pitchFamily="34" charset="-128"/>
              </a:rPr>
              <a:t>Distributors</a:t>
            </a:r>
          </a:p>
          <a:p>
            <a:pPr lvl="1" eaLnBrk="1" hangingPunct="1">
              <a:buFontTx/>
              <a:buChar char="-"/>
            </a:pPr>
            <a:r>
              <a:rPr lang="en-US" altLang="en-US" sz="1400" dirty="0">
                <a:ea typeface="ＭＳ Ｐゴシック" panose="020B0600070205080204" pitchFamily="34" charset="-128"/>
              </a:rPr>
              <a:t>Manufacturers</a:t>
            </a:r>
          </a:p>
          <a:p>
            <a:pPr lvl="1" eaLnBrk="1" hangingPunct="1">
              <a:buFontTx/>
              <a:buChar char="-"/>
            </a:pPr>
            <a:r>
              <a:rPr lang="en-US" altLang="en-US" sz="1400" dirty="0">
                <a:ea typeface="ＭＳ Ｐゴシック" panose="020B0600070205080204" pitchFamily="34" charset="-128"/>
              </a:rPr>
              <a:t>Cost (Don</a:t>
            </a:r>
            <a:r>
              <a:rPr lang="ja-JP" altLang="en-US" sz="1400">
                <a:ea typeface="ＭＳ Ｐゴシック" panose="020B0600070205080204" pitchFamily="34" charset="-128"/>
              </a:rPr>
              <a:t>’</a:t>
            </a:r>
            <a:r>
              <a:rPr lang="en-US" altLang="ja-JP" sz="1400" dirty="0">
                <a:ea typeface="ＭＳ Ｐゴシック" panose="020B0600070205080204" pitchFamily="34" charset="-128"/>
              </a:rPr>
              <a:t>t forget to consider shipping and tax)</a:t>
            </a:r>
          </a:p>
          <a:p>
            <a:pPr lvl="1" eaLnBrk="1" hangingPunct="1">
              <a:buFontTx/>
              <a:buChar char="-"/>
            </a:pPr>
            <a:endParaRPr lang="en-US" altLang="en-US" sz="1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Tx/>
              <a:buNone/>
            </a:pPr>
            <a:endParaRPr lang="en-US" altLang="en-US" sz="16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>
            <a:extLst>
              <a:ext uri="{FF2B5EF4-FFF2-40B4-BE49-F238E27FC236}">
                <a16:creationId xmlns:a16="http://schemas.microsoft.com/office/drawing/2014/main" id="{7DA0A516-6760-4975-AA1E-44A6D47D0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419"/>
              <a:t>TEMPLATE NOTES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51F0FEA-349E-4467-A124-33976D9881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5825" y="1968836"/>
            <a:ext cx="7372350" cy="3394472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es-419" sz="2250">
                <a:cs typeface="Calibri"/>
              </a:rPr>
              <a:t>Each type of review requires somewhat different information, so each has its own template</a:t>
            </a:r>
          </a:p>
          <a:p>
            <a:pPr>
              <a:lnSpc>
                <a:spcPct val="120000"/>
              </a:lnSpc>
            </a:pPr>
            <a:r>
              <a:rPr lang="en-US" altLang="es-419" sz="2250"/>
              <a:t>You can reformat the template to fit your design, but be sure to cover at least the information requested in each review template</a:t>
            </a:r>
            <a:endParaRPr lang="en-US" altLang="es-419" sz="2250"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en-US" altLang="es-419" sz="2250"/>
              <a:t> This template includes a lot of things.  I</a:t>
            </a:r>
            <a:r>
              <a:rPr lang="en-US" altLang="es-419" sz="2250" i="1"/>
              <a:t>f you have difficulty with concepts, or don</a:t>
            </a:r>
            <a:r>
              <a:rPr lang="ja-JP" altLang="en-US" sz="2250" i="1">
                <a:ea typeface="游ゴシック"/>
              </a:rPr>
              <a:t>’</a:t>
            </a:r>
            <a:r>
              <a:rPr lang="en-US" altLang="ja-JP" sz="2250" i="1">
                <a:ea typeface="游ゴシック"/>
              </a:rPr>
              <a:t>t think you have time to include something, just let us know! </a:t>
            </a:r>
            <a:endParaRPr lang="en-US" altLang="ja-JP" sz="2250" i="1">
              <a:ea typeface="游ゴシック"/>
              <a:cs typeface="Calibri" panose="020F0502020204030204"/>
            </a:endParaRPr>
          </a:p>
          <a:p>
            <a:pPr>
              <a:lnSpc>
                <a:spcPct val="120000"/>
              </a:lnSpc>
            </a:pPr>
            <a:r>
              <a:rPr lang="en-US" altLang="ja-JP" sz="2250">
                <a:ea typeface="游ゴシック"/>
              </a:rPr>
              <a:t>A good approach to creating effective slides is to use pictures and/or graphs – but fewer words.  Don’t just read slides.  Practice as a team, talking through each slide.  Reviewers should hear the voices of every team member.</a:t>
            </a:r>
            <a:endParaRPr lang="en-US" altLang="ja-JP" sz="2250">
              <a:ea typeface="游ゴシック"/>
              <a:cs typeface="Calibri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250" i="1">
                <a:solidFill>
                  <a:srgbClr val="FF0000"/>
                </a:solidFill>
                <a:ea typeface="游ゴシック"/>
              </a:rPr>
              <a:t>Delete this slide before presenting</a:t>
            </a:r>
            <a:endParaRPr lang="en-US" altLang="ja-JP" sz="2250" i="1">
              <a:solidFill>
                <a:srgbClr val="FF0000"/>
              </a:solidFill>
              <a:ea typeface="游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65E5D3-5453-6A5B-8516-EA23A4725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76354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30ECCFF0-A7D7-4DCE-B26C-8841B58007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Risks and Worries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03E4A316-E5D4-47B3-8905-9570283BD9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1863328"/>
            <a:ext cx="6172200" cy="3394472"/>
          </a:xfrm>
        </p:spPr>
        <p:txBody>
          <a:bodyPr/>
          <a:lstStyle/>
          <a:p>
            <a:r>
              <a:rPr lang="en-US" altLang="es-419" dirty="0"/>
              <a:t>What are your biggest worries or potential failure points with your conceptual design?</a:t>
            </a:r>
          </a:p>
          <a:p>
            <a:r>
              <a:rPr lang="en-US" altLang="es-419" dirty="0"/>
              <a:t>Items identified should be completely mitigated through your design efforts and fully addressed by the Critical Design Review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AA6003-22CB-BEAC-85A7-7093CFAD1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20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41699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5">
            <a:extLst>
              <a:ext uri="{FF2B5EF4-FFF2-40B4-BE49-F238E27FC236}">
                <a16:creationId xmlns:a16="http://schemas.microsoft.com/office/drawing/2014/main" id="{0714C963-35FF-4651-9BC9-0A8C574AC8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419"/>
              <a:t>Conclusion (1-2 slides)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7445E2D-3D9D-4514-A1DF-56B3D3253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801" y="2442657"/>
            <a:ext cx="6172200" cy="2365772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marL="0" indent="0" eaLnBrk="1" hangingPunct="1">
              <a:buNone/>
              <a:defRPr/>
            </a:pPr>
            <a:r>
              <a:rPr lang="en-US"/>
              <a:t>For conclusion, summarize the following:</a:t>
            </a:r>
            <a:endParaRPr lang="en-US">
              <a:ea typeface="+mn-ea"/>
              <a:cs typeface="+mn-cs"/>
            </a:endParaRPr>
          </a:p>
          <a:p>
            <a:pPr>
              <a:defRPr/>
            </a:pPr>
            <a:r>
              <a:rPr lang="en-US">
                <a:ea typeface="+mn-ea"/>
                <a:cs typeface="+mn-cs"/>
              </a:rPr>
              <a:t>Restate </a:t>
            </a:r>
            <a:r>
              <a:rPr lang="en-US"/>
              <a:t>project goals</a:t>
            </a:r>
            <a:endParaRPr lang="en-US">
              <a:cs typeface="Calibri"/>
            </a:endParaRPr>
          </a:p>
          <a:p>
            <a:pPr>
              <a:defRPr/>
            </a:pPr>
            <a:r>
              <a:rPr lang="en-US">
                <a:ea typeface="+mn-ea"/>
                <a:cs typeface="+mn-cs"/>
              </a:rPr>
              <a:t>Issues, concerns</a:t>
            </a:r>
            <a:endParaRPr lang="en-US">
              <a:cs typeface="Calibri"/>
            </a:endParaRPr>
          </a:p>
          <a:p>
            <a:pPr>
              <a:defRPr/>
            </a:pPr>
            <a:r>
              <a:rPr lang="en-US"/>
              <a:t>What </a:t>
            </a:r>
            <a:r>
              <a:rPr lang="en-US">
                <a:ea typeface="+mn-ea"/>
                <a:cs typeface="+mn-cs"/>
              </a:rPr>
              <a:t>questions</a:t>
            </a:r>
            <a:r>
              <a:rPr lang="en-US"/>
              <a:t> do you have for us?</a:t>
            </a:r>
            <a:endParaRPr lang="en-US">
              <a:cs typeface="Calibri" panose="020F0502020204030204"/>
            </a:endParaRPr>
          </a:p>
          <a:p>
            <a:pPr eaLnBrk="1" hangingPunct="1">
              <a:defRPr/>
            </a:pPr>
            <a:r>
              <a:rPr lang="en-US">
                <a:ea typeface="+mn-ea"/>
                <a:cs typeface="+mn-cs"/>
              </a:rPr>
              <a:t>Plan for where you will take your design from here</a:t>
            </a:r>
            <a:r>
              <a:rPr lang="en-US"/>
              <a:t>:</a:t>
            </a:r>
            <a:endParaRPr lang="en-US">
              <a:cs typeface="Calibri" panose="020F0502020204030204"/>
            </a:endParaRPr>
          </a:p>
          <a:p>
            <a:pPr lvl="1" eaLnBrk="1" hangingPunct="1">
              <a:defRPr/>
            </a:pPr>
            <a:r>
              <a:rPr lang="en-US">
                <a:ea typeface="ＭＳ Ｐゴシック"/>
              </a:rPr>
              <a:t>What do you need to investigate further (next steps)?</a:t>
            </a:r>
            <a:endParaRPr lang="en-US">
              <a:ea typeface="ＭＳ Ｐゴシック"/>
              <a:cs typeface="Calibri"/>
            </a:endParaRPr>
          </a:p>
          <a:p>
            <a:pPr lvl="1">
              <a:defRPr/>
            </a:pPr>
            <a:r>
              <a:rPr lang="en-US" b="1">
                <a:ea typeface="ＭＳ Ｐゴシック"/>
              </a:rPr>
              <a:t>Are you ready</a:t>
            </a:r>
            <a:r>
              <a:rPr lang="en-US">
                <a:ea typeface="ＭＳ Ｐゴシック"/>
              </a:rPr>
              <a:t> to purchase subsystem hardware so you can start testing it? You will be asked about status of subsystems in the next review (PDR.)</a:t>
            </a:r>
          </a:p>
          <a:p>
            <a:pPr lvl="1">
              <a:defRPr/>
            </a:pPr>
            <a:r>
              <a:rPr lang="en-US">
                <a:ea typeface="ＭＳ Ｐゴシック"/>
              </a:rPr>
              <a:t>Where do you hope to be by the next review? Be as specific as possible.</a:t>
            </a:r>
            <a:endParaRPr lang="en-US">
              <a:ea typeface="ＭＳ Ｐ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E326FD-9126-0142-16F3-8C3E3528F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21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23740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4fde4730e_0_0"/>
          <p:cNvSpPr txBox="1">
            <a:spLocks noGrp="1"/>
          </p:cNvSpPr>
          <p:nvPr>
            <p:ph type="title"/>
          </p:nvPr>
        </p:nvSpPr>
        <p:spPr>
          <a:xfrm>
            <a:off x="628650" y="1131094"/>
            <a:ext cx="7886700" cy="994275"/>
          </a:xfrm>
          <a:prstGeom prst="rect">
            <a:avLst/>
          </a:prstGeom>
        </p:spPr>
        <p:txBody>
          <a:bodyPr spcFirstLastPara="1" vert="horz" wrap="square" lIns="68569" tIns="34275" rIns="68569" bIns="34275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/>
              <a:t>Later Reviews</a:t>
            </a:r>
            <a:endParaRPr/>
          </a:p>
        </p:txBody>
      </p:sp>
      <p:sp>
        <p:nvSpPr>
          <p:cNvPr id="121" name="Google Shape;121;g64fde4730e_0_0"/>
          <p:cNvSpPr txBox="1">
            <a:spLocks noGrp="1"/>
          </p:cNvSpPr>
          <p:nvPr>
            <p:ph type="body" idx="1"/>
          </p:nvPr>
        </p:nvSpPr>
        <p:spPr>
          <a:xfrm>
            <a:off x="628650" y="2226469"/>
            <a:ext cx="7886700" cy="3263400"/>
          </a:xfrm>
          <a:prstGeom prst="rect">
            <a:avLst/>
          </a:prstGeom>
        </p:spPr>
        <p:txBody>
          <a:bodyPr spcFirstLastPara="1" vert="horz" wrap="square" lIns="68569" tIns="34275" rIns="68569" bIns="34275" numCol="1" anchor="t" anchorCtr="0" compatLnSpc="1">
            <a:prstTxWarp prst="textNoShape">
              <a:avLst/>
            </a:prstTxWarp>
            <a:noAutofit/>
          </a:bodyPr>
          <a:lstStyle/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2400" dirty="0"/>
              <a:t>Critical Design Review (CDR): Subsystems are integrated and working together</a:t>
            </a:r>
            <a:endParaRPr sz="2400" dirty="0"/>
          </a:p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2400" dirty="0"/>
              <a:t>For </a:t>
            </a:r>
            <a:r>
              <a:rPr lang="en-US" sz="2400" dirty="0" err="1"/>
              <a:t>DemoSat</a:t>
            </a:r>
            <a:r>
              <a:rPr lang="en-US" sz="2400" dirty="0"/>
              <a:t>: Launch Readiness Review : Is your payload fully integrated and tested? Have all safety and other flight requirements been met?</a:t>
            </a:r>
          </a:p>
          <a:p>
            <a:pPr marL="457200">
              <a:spcBef>
                <a:spcPts val="0"/>
              </a:spcBef>
              <a:buSzPts val="1800"/>
            </a:pPr>
            <a:r>
              <a:rPr lang="en-US" sz="2400" dirty="0">
                <a:cs typeface="Calibri" panose="020F0502020204030204"/>
              </a:rPr>
              <a:t>For Wearables: Final Project Review (FPR)</a:t>
            </a: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</a:pPr>
            <a:endParaRPr lang="en-US" sz="2400" dirty="0"/>
          </a:p>
          <a:p>
            <a:pPr marL="85725" indent="0">
              <a:spcBef>
                <a:spcPts val="0"/>
              </a:spcBef>
              <a:buSzPts val="1800"/>
              <a:buNone/>
            </a:pPr>
            <a:endParaRPr lang="en-US" sz="2400" dirty="0">
              <a:cs typeface="Calibri" panose="020F0502020204030204"/>
            </a:endParaRPr>
          </a:p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endParaRPr lang="en-US" sz="2400" dirty="0"/>
          </a:p>
          <a:p>
            <a:pPr indent="-257175">
              <a:spcBef>
                <a:spcPts val="0"/>
              </a:spcBef>
              <a:buSzPts val="1800"/>
            </a:pPr>
            <a:endParaRPr lang="en-US" dirty="0">
              <a:solidFill>
                <a:srgbClr val="000000"/>
              </a:solidFill>
            </a:endParaRPr>
          </a:p>
          <a:p>
            <a:pPr marL="85725" indent="0">
              <a:spcBef>
                <a:spcPts val="0"/>
              </a:spcBef>
              <a:buSzPts val="1800"/>
              <a:buNone/>
            </a:pPr>
            <a:r>
              <a:rPr lang="en-US" altLang="ja-JP" i="1" dirty="0">
                <a:solidFill>
                  <a:srgbClr val="FF0000"/>
                </a:solidFill>
              </a:rPr>
              <a:t>Delete this slide before presenting</a:t>
            </a:r>
          </a:p>
          <a:p>
            <a:pPr marL="85725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DE93F9-E71D-16A4-EDFC-3F7419EF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3</a:t>
            </a:fld>
            <a:endParaRPr lang="es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CBFF9E4-354E-483A-943D-7E3DDF2365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1714501"/>
            <a:ext cx="5829300" cy="1102519"/>
          </a:xfrm>
        </p:spPr>
        <p:txBody>
          <a:bodyPr/>
          <a:lstStyle/>
          <a:p>
            <a:pPr eaLnBrk="1" hangingPunct="1"/>
            <a:r>
              <a:rPr lang="en-US" altLang="es-419" dirty="0"/>
              <a:t>Team Name</a:t>
            </a:r>
            <a:br>
              <a:rPr lang="en-US" altLang="es-419" dirty="0"/>
            </a:br>
            <a:r>
              <a:rPr lang="en-US" altLang="es-419" sz="2100" dirty="0"/>
              <a:t>Preliminary Design Review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EE94F6E-4C08-405B-B07F-3DD184A23C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4100970"/>
            <a:ext cx="6858000" cy="1241822"/>
          </a:xfrm>
        </p:spPr>
        <p:txBody>
          <a:bodyPr>
            <a:normAutofit fontScale="47500" lnSpcReduction="20000"/>
          </a:bodyPr>
          <a:lstStyle/>
          <a:p>
            <a:pPr eaLnBrk="1" hangingPunct="1"/>
            <a:r>
              <a:rPr lang="en-US" altLang="es-419"/>
              <a:t>Institution</a:t>
            </a:r>
          </a:p>
          <a:p>
            <a:pPr eaLnBrk="1" hangingPunct="1"/>
            <a:r>
              <a:rPr lang="en-US" altLang="es-419"/>
              <a:t>Team Members</a:t>
            </a:r>
          </a:p>
          <a:p>
            <a:pPr eaLnBrk="1" hangingPunct="1"/>
            <a:r>
              <a:rPr lang="en-US" altLang="es-419"/>
              <a:t>COSGC Robotics/Wearables Challenge/</a:t>
            </a:r>
            <a:r>
              <a:rPr lang="en-US" altLang="es-419" err="1"/>
              <a:t>DemoSat</a:t>
            </a:r>
            <a:r>
              <a:rPr lang="en-US" altLang="es-419"/>
              <a:t> </a:t>
            </a:r>
            <a:r>
              <a:rPr lang="en-US" altLang="es-419">
                <a:solidFill>
                  <a:srgbClr val="FF0000"/>
                </a:solidFill>
              </a:rPr>
              <a:t>(choose correct challenge)</a:t>
            </a:r>
          </a:p>
          <a:p>
            <a:pPr eaLnBrk="1" hangingPunct="1"/>
            <a:r>
              <a:rPr lang="en-US" altLang="es-419"/>
              <a:t>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387E6D-1911-72B9-7944-5E60D9A72B14}"/>
              </a:ext>
            </a:extLst>
          </p:cNvPr>
          <p:cNvSpPr txBox="1"/>
          <p:nvPr/>
        </p:nvSpPr>
        <p:spPr>
          <a:xfrm>
            <a:off x="1560786" y="3152001"/>
            <a:ext cx="6385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*Replace this text with a picture relevant to your project*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135C0-EFF5-BEFB-3097-2F0B6EC4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4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74900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6BB99595-9E1D-333A-0035-1C41DF23C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/>
              <a:t>Team Member Introductions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/>
              <a:t>(team member name here.)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en-US" sz="2000" dirty="0">
              <a:cs typeface="+mn-cs"/>
            </a:endParaRPr>
          </a:p>
          <a:p>
            <a:pPr marL="0" indent="0">
              <a:buNone/>
            </a:pPr>
            <a:r>
              <a:rPr lang="en-US" sz="1800" dirty="0"/>
              <a:t>For each team member, slide with: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800" dirty="0"/>
              <a:t>Name (include preferred name and pronouns if you want.)</a:t>
            </a:r>
            <a:endParaRPr lang="en-US" sz="1800" dirty="0">
              <a:cs typeface="Calibri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800" dirty="0"/>
              <a:t>Major (and transfer plans if applicable.)</a:t>
            </a:r>
            <a:endParaRPr lang="en-US" sz="1800" dirty="0">
              <a:cs typeface="Calibri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800" dirty="0"/>
              <a:t>Role on team.</a:t>
            </a:r>
            <a:endParaRPr lang="en-US" sz="1800" dirty="0">
              <a:cs typeface="Calibri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800" dirty="0"/>
              <a:t>Something you like to do that has nothing to do with project.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1800" dirty="0"/>
          </a:p>
          <a:p>
            <a:r>
              <a:rPr lang="en-US" sz="1800" dirty="0">
                <a:solidFill>
                  <a:srgbClr val="FF0000"/>
                </a:solidFill>
              </a:rPr>
              <a:t>Only include if PDR is your team’s first review. If you’ve done these slides as part of PDR, no need to repeat.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2000" dirty="0"/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77004-B66B-3DB0-A328-922828273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PDR Presentation Outline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B5492A-9357-4726-D109-C1B2732F6607}"/>
              </a:ext>
            </a:extLst>
          </p:cNvPr>
          <p:cNvSpPr txBox="1">
            <a:spLocks noChangeArrowheads="1"/>
          </p:cNvSpPr>
          <p:nvPr/>
        </p:nvSpPr>
        <p:spPr>
          <a:xfrm>
            <a:off x="449317" y="1619852"/>
            <a:ext cx="8229600" cy="4953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000" kern="0" dirty="0">
              <a:cs typeface="+mn-cs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Mission Overview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Subsystem Requirements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Test Plan 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Project Management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Risks and Worries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 dirty="0"/>
              <a:t>Conclusion </a:t>
            </a:r>
          </a:p>
        </p:txBody>
      </p:sp>
    </p:spTree>
    <p:extLst>
      <p:ext uri="{BB962C8B-B14F-4D97-AF65-F5344CB8AC3E}">
        <p14:creationId xmlns:p14="http://schemas.microsoft.com/office/powerpoint/2010/main" val="3481781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128C6D63-C571-41C3-BDF0-161B9DE1A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 dirty="0"/>
              <a:t>Mission Overview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C5B9B464-AAD1-49B6-A6CF-305F54C3CA1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71700" y="3429000"/>
            <a:ext cx="4800600" cy="1314450"/>
          </a:xfrm>
        </p:spPr>
        <p:txBody>
          <a:bodyPr/>
          <a:lstStyle/>
          <a:p>
            <a:r>
              <a:rPr lang="en-US" altLang="es-419" sz="15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B65618-FC61-05D0-35F7-C57B95C0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7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8362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AEDD0-C049-9ABE-4A78-48F09248E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3FF0F-B54C-35E7-E5B3-6DFDB51D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Mission Overview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25D09A6-BEDA-5FC2-3B3D-C0F4F3A9D0F9}"/>
              </a:ext>
            </a:extLst>
          </p:cNvPr>
          <p:cNvSpPr txBox="1">
            <a:spLocks noChangeArrowheads="1"/>
          </p:cNvSpPr>
          <p:nvPr/>
        </p:nvSpPr>
        <p:spPr>
          <a:xfrm>
            <a:off x="449317" y="1619852"/>
            <a:ext cx="8229600" cy="4953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000" kern="0">
              <a:cs typeface="+mn-cs"/>
            </a:endParaRP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What is your objective? (1 slide)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What do you expect to prove, discover, or learn from your project? (what problem are you addressing?) (1 slide)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Brief overview of underlying science/theory (2-4 slides)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What other related research/experimentation/technology development has been done in the past? What </a:t>
            </a:r>
            <a:r>
              <a:rPr lang="en-US" sz="1800" kern="0"/>
              <a:t>results did previous work achieve? (1-3 slides)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kern="0"/>
              <a:t>Top Level Project Requirements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kern="0"/>
              <a:t>Given the technical difficulties of the project, what components will your hardware need to have to be successful?</a:t>
            </a:r>
          </a:p>
        </p:txBody>
      </p:sp>
    </p:spTree>
    <p:extLst>
      <p:ext uri="{BB962C8B-B14F-4D97-AF65-F5344CB8AC3E}">
        <p14:creationId xmlns:p14="http://schemas.microsoft.com/office/powerpoint/2010/main" val="2474829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AB2A9-E175-C0E7-7FE8-546F7F22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4">
            <a:extLst>
              <a:ext uri="{FF2B5EF4-FFF2-40B4-BE49-F238E27FC236}">
                <a16:creationId xmlns:a16="http://schemas.microsoft.com/office/drawing/2014/main" id="{74CBF63C-36EB-5D07-65B5-EAACC1BD12A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419" dirty="0"/>
              <a:t>Subsystem Requirements</a:t>
            </a:r>
          </a:p>
        </p:txBody>
      </p:sp>
      <p:sp>
        <p:nvSpPr>
          <p:cNvPr id="23555" name="Subtitle 5">
            <a:extLst>
              <a:ext uri="{FF2B5EF4-FFF2-40B4-BE49-F238E27FC236}">
                <a16:creationId xmlns:a16="http://schemas.microsoft.com/office/drawing/2014/main" id="{9746152B-897C-FA93-F3B6-DF788DCBDF7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71700" y="3429000"/>
            <a:ext cx="4800600" cy="1314450"/>
          </a:xfrm>
        </p:spPr>
        <p:txBody>
          <a:bodyPr/>
          <a:lstStyle/>
          <a:p>
            <a:r>
              <a:rPr lang="en-US" altLang="es-419" sz="1500" i="1"/>
              <a:t>Name of Presenter(s)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BD742D-AAA5-B365-EC33-508317A72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9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8463234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8c45ed8f-ea18-4554-a0c3-6cba8b1ae902" xsi:nil="true"/>
    <TaxCatchAll xmlns="145b5fe9-316d-49e4-b78f-c145dd872151" xsi:nil="true"/>
    <lcf76f155ced4ddcb4097134ff3c332f xmlns="8c45ed8f-ea18-4554-a0c3-6cba8b1ae90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49BD82D4D0124E829F6C27842EDED6" ma:contentTypeVersion="12" ma:contentTypeDescription="Create a new document." ma:contentTypeScope="" ma:versionID="ae0d8c258e78dc301b27d6e36553b4f1">
  <xsd:schema xmlns:xsd="http://www.w3.org/2001/XMLSchema" xmlns:xs="http://www.w3.org/2001/XMLSchema" xmlns:p="http://schemas.microsoft.com/office/2006/metadata/properties" xmlns:ns2="8c45ed8f-ea18-4554-a0c3-6cba8b1ae902" xmlns:ns3="145b5fe9-316d-49e4-b78f-c145dd872151" targetNamespace="http://schemas.microsoft.com/office/2006/metadata/properties" ma:root="true" ma:fieldsID="64dfd73f277ef29445ec2f17bb53ffd0" ns2:_="" ns3:_="">
    <xsd:import namespace="8c45ed8f-ea18-4554-a0c3-6cba8b1ae902"/>
    <xsd:import namespace="145b5fe9-316d-49e4-b78f-c145dd872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5ed8f-ea18-4554-a0c3-6cba8b1ae9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52802cc5-2881-4dd7-9d75-38905e9cf7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b5fe9-316d-49e4-b78f-c145dd87215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8f49204-888d-4c65-9316-726f2226d7a4}" ma:internalName="TaxCatchAll" ma:showField="CatchAllData" ma:web="145b5fe9-316d-49e4-b78f-c145dd872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434DA4-CD54-4E10-AC11-5D91C5973E6C}">
  <ds:schemaRefs>
    <ds:schemaRef ds:uri="145b5fe9-316d-49e4-b78f-c145dd872151"/>
    <ds:schemaRef ds:uri="8c45ed8f-ea18-4554-a0c3-6cba8b1ae90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D22D8A-F94C-445E-AD0D-70341B1417CC}">
  <ds:schemaRefs>
    <ds:schemaRef ds:uri="145b5fe9-316d-49e4-b78f-c145dd872151"/>
    <ds:schemaRef ds:uri="8c45ed8f-ea18-4554-a0c3-6cba8b1ae90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9B0CAF7-ED28-469E-AFB9-A38CA07B02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1379</Words>
  <Application>Microsoft Macintosh PowerPoint</Application>
  <PresentationFormat>On-screen Show (4:3)</PresentationFormat>
  <Paragraphs>189</Paragraphs>
  <Slides>21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ＭＳ Ｐゴシック</vt:lpstr>
      <vt:lpstr>游ゴシック</vt:lpstr>
      <vt:lpstr>Arial</vt:lpstr>
      <vt:lpstr>Arial,Sans-Serif</vt:lpstr>
      <vt:lpstr>Calibri</vt:lpstr>
      <vt:lpstr>Calibri Light</vt:lpstr>
      <vt:lpstr>Default Design</vt:lpstr>
      <vt:lpstr>COSGC Design Challenge Reviews</vt:lpstr>
      <vt:lpstr>TEMPLATE NOTES</vt:lpstr>
      <vt:lpstr>Later Reviews</vt:lpstr>
      <vt:lpstr>Team Name Preliminary Design Review</vt:lpstr>
      <vt:lpstr>PowerPoint Presentation</vt:lpstr>
      <vt:lpstr>PDR Presentation Outline</vt:lpstr>
      <vt:lpstr>Mission Overview</vt:lpstr>
      <vt:lpstr>Mission Overview</vt:lpstr>
      <vt:lpstr>Subsystem Requirements</vt:lpstr>
      <vt:lpstr>Subsystem Requirements (3-5 Slides)</vt:lpstr>
      <vt:lpstr>PowerPoint Presentation</vt:lpstr>
      <vt:lpstr>PowerPoint Presentation</vt:lpstr>
      <vt:lpstr>PowerPoint Presentation</vt:lpstr>
      <vt:lpstr>PowerPoint Presentation</vt:lpstr>
      <vt:lpstr>Test Plan</vt:lpstr>
      <vt:lpstr>PowerPoint Presentation</vt:lpstr>
      <vt:lpstr>Project Management</vt:lpstr>
      <vt:lpstr>Management (3-4 slides)</vt:lpstr>
      <vt:lpstr>PowerPoint Presentation</vt:lpstr>
      <vt:lpstr>Risks and Worries</vt:lpstr>
      <vt:lpstr>Conclusion (1-2 slides)</vt:lpstr>
    </vt:vector>
  </TitlesOfParts>
  <Company>CSGC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COSGC Design Challenge Reviews</dc:title>
  <dc:creator>Brian Sanders</dc:creator>
  <cp:lastModifiedBy>Annie Strange</cp:lastModifiedBy>
  <cp:revision>5</cp:revision>
  <dcterms:created xsi:type="dcterms:W3CDTF">2006-01-13T16:26:51Z</dcterms:created>
  <dcterms:modified xsi:type="dcterms:W3CDTF">2025-06-04T23:37:04Z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0x0101006249BD82D4D0124E829F6C27842EDED6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