
<file path=[Content_Types].xml><?xml version="1.0" encoding="utf-8"?>
<Types xmlns="http://schemas.openxmlformats.org/package/2006/content-types">
  <Default Extension="xml" ContentType="application/xml"/>
  <Default Extension="jp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50"/>
  </p:notesMasterIdLst>
  <p:handoutMasterIdLst>
    <p:handoutMasterId r:id="rId51"/>
  </p:handoutMasterIdLst>
  <p:sldIdLst>
    <p:sldId id="336" r:id="rId2"/>
    <p:sldId id="256" r:id="rId3"/>
    <p:sldId id="341" r:id="rId4"/>
    <p:sldId id="345" r:id="rId5"/>
    <p:sldId id="344" r:id="rId6"/>
    <p:sldId id="373" r:id="rId7"/>
    <p:sldId id="294" r:id="rId8"/>
    <p:sldId id="406" r:id="rId9"/>
    <p:sldId id="295" r:id="rId10"/>
    <p:sldId id="380" r:id="rId11"/>
    <p:sldId id="372" r:id="rId12"/>
    <p:sldId id="385" r:id="rId13"/>
    <p:sldId id="388" r:id="rId14"/>
    <p:sldId id="382" r:id="rId15"/>
    <p:sldId id="356" r:id="rId16"/>
    <p:sldId id="357" r:id="rId17"/>
    <p:sldId id="386" r:id="rId18"/>
    <p:sldId id="359" r:id="rId19"/>
    <p:sldId id="397" r:id="rId20"/>
    <p:sldId id="398" r:id="rId21"/>
    <p:sldId id="287" r:id="rId22"/>
    <p:sldId id="288" r:id="rId23"/>
    <p:sldId id="300" r:id="rId24"/>
    <p:sldId id="301" r:id="rId25"/>
    <p:sldId id="303" r:id="rId26"/>
    <p:sldId id="361" r:id="rId27"/>
    <p:sldId id="362" r:id="rId28"/>
    <p:sldId id="408" r:id="rId29"/>
    <p:sldId id="392" r:id="rId30"/>
    <p:sldId id="394" r:id="rId31"/>
    <p:sldId id="400" r:id="rId32"/>
    <p:sldId id="374" r:id="rId33"/>
    <p:sldId id="375" r:id="rId34"/>
    <p:sldId id="377" r:id="rId35"/>
    <p:sldId id="363" r:id="rId36"/>
    <p:sldId id="401" r:id="rId37"/>
    <p:sldId id="403" r:id="rId38"/>
    <p:sldId id="405" r:id="rId39"/>
    <p:sldId id="409" r:id="rId40"/>
    <p:sldId id="399" r:id="rId41"/>
    <p:sldId id="325" r:id="rId42"/>
    <p:sldId id="389" r:id="rId43"/>
    <p:sldId id="395" r:id="rId44"/>
    <p:sldId id="391" r:id="rId45"/>
    <p:sldId id="329" r:id="rId46"/>
    <p:sldId id="326" r:id="rId47"/>
    <p:sldId id="340" r:id="rId48"/>
    <p:sldId id="404" r:id="rId49"/>
  </p:sldIdLst>
  <p:sldSz cx="9144000" cy="6858000" type="screen4x3"/>
  <p:notesSz cx="7026275" cy="93122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Goldstein, Marisa" initials="MG" lastIdx="27" clrIdx="0"/>
  <p:cmAuthor id="1" name="Derek Briggs" initials="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FB879"/>
    <a:srgbClr val="D3B979"/>
    <a:srgbClr val="D2C121"/>
    <a:srgbClr val="D2BF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365" autoAdjust="0"/>
  </p:normalViewPr>
  <p:slideViewPr>
    <p:cSldViewPr snapToGrid="0">
      <p:cViewPr>
        <p:scale>
          <a:sx n="75" d="100"/>
          <a:sy n="75" d="100"/>
        </p:scale>
        <p:origin x="-2064" y="-2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notesMaster" Target="notesMasters/notesMaster1.xml"/><Relationship Id="rId51" Type="http://schemas.openxmlformats.org/officeDocument/2006/relationships/handoutMaster" Target="handoutMasters/handoutMaster1.xml"/><Relationship Id="rId52" Type="http://schemas.openxmlformats.org/officeDocument/2006/relationships/printerSettings" Target="printerSettings/printerSettings1.bin"/><Relationship Id="rId53" Type="http://schemas.openxmlformats.org/officeDocument/2006/relationships/commentAuthors" Target="commentAuthors.xml"/><Relationship Id="rId54" Type="http://schemas.openxmlformats.org/officeDocument/2006/relationships/presProps" Target="presProps.xml"/><Relationship Id="rId55" Type="http://schemas.openxmlformats.org/officeDocument/2006/relationships/viewProps" Target="viewProps.xml"/><Relationship Id="rId56" Type="http://schemas.openxmlformats.org/officeDocument/2006/relationships/theme" Target="theme/theme1.xml"/><Relationship Id="rId57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ED7D1EC-7BE8-4044-9A97-E68F3121626F}" type="doc">
      <dgm:prSet loTypeId="urn:microsoft.com/office/officeart/2005/8/layout/process4" loCatId="" qsTypeId="urn:microsoft.com/office/officeart/2005/8/quickstyle/simple4" qsCatId="simple" csTypeId="urn:microsoft.com/office/officeart/2005/8/colors/accent1_2" csCatId="accent1" phldr="1"/>
      <dgm:spPr/>
    </dgm:pt>
    <dgm:pt modelId="{5625E73A-D2F3-3B44-B2F8-7C579EA9B051}">
      <dgm:prSet phldrT="[Text]"/>
      <dgm:spPr/>
      <dgm:t>
        <a:bodyPr/>
        <a:lstStyle/>
        <a:p>
          <a:r>
            <a:rPr lang="en-US" dirty="0"/>
            <a:t>Academic achievement is the key goal of schooling</a:t>
          </a:r>
        </a:p>
      </dgm:t>
    </dgm:pt>
    <dgm:pt modelId="{F43D89E6-5C77-2743-A731-29FC9EFE8AB5}" type="parTrans" cxnId="{2BF9CB6D-53A8-534C-9620-AE3A6CD80CA2}">
      <dgm:prSet/>
      <dgm:spPr/>
      <dgm:t>
        <a:bodyPr/>
        <a:lstStyle/>
        <a:p>
          <a:endParaRPr lang="en-US"/>
        </a:p>
      </dgm:t>
    </dgm:pt>
    <dgm:pt modelId="{2E971E32-0CBA-C345-A631-FF8D0CB0389E}" type="sibTrans" cxnId="{2BF9CB6D-53A8-534C-9620-AE3A6CD80CA2}">
      <dgm:prSet/>
      <dgm:spPr/>
      <dgm:t>
        <a:bodyPr/>
        <a:lstStyle/>
        <a:p>
          <a:endParaRPr lang="en-US"/>
        </a:p>
      </dgm:t>
    </dgm:pt>
    <dgm:pt modelId="{B0D1C642-CB68-8C43-B631-C9DD004B4922}">
      <dgm:prSet phldrT="[Text]"/>
      <dgm:spPr/>
      <dgm:t>
        <a:bodyPr/>
        <a:lstStyle/>
        <a:p>
          <a:r>
            <a:rPr lang="en-US" dirty="0"/>
            <a:t>Achievement can be measured validly by standardized tests</a:t>
          </a:r>
        </a:p>
      </dgm:t>
    </dgm:pt>
    <dgm:pt modelId="{8BE8565F-CE07-2D4A-BB48-29FAC4DB2CA9}" type="parTrans" cxnId="{544D576E-E02F-0740-8C3A-E37E457E259B}">
      <dgm:prSet/>
      <dgm:spPr/>
      <dgm:t>
        <a:bodyPr/>
        <a:lstStyle/>
        <a:p>
          <a:endParaRPr lang="en-US"/>
        </a:p>
      </dgm:t>
    </dgm:pt>
    <dgm:pt modelId="{7322A4E6-C938-214C-B094-1BF8B366D405}" type="sibTrans" cxnId="{544D576E-E02F-0740-8C3A-E37E457E259B}">
      <dgm:prSet/>
      <dgm:spPr/>
      <dgm:t>
        <a:bodyPr/>
        <a:lstStyle/>
        <a:p>
          <a:endParaRPr lang="en-US"/>
        </a:p>
      </dgm:t>
    </dgm:pt>
    <dgm:pt modelId="{203CC344-DD7E-1F4D-A610-4908791FA33C}">
      <dgm:prSet phldrT="[Text]"/>
      <dgm:spPr/>
      <dgm:t>
        <a:bodyPr/>
        <a:lstStyle/>
        <a:p>
          <a:r>
            <a:rPr lang="en-US" dirty="0"/>
            <a:t>Consequences motivate school personnel and students</a:t>
          </a:r>
        </a:p>
      </dgm:t>
    </dgm:pt>
    <dgm:pt modelId="{B20AC6AD-C119-304B-BB06-BCED004DB315}" type="parTrans" cxnId="{3D3E629C-5052-CF4E-8793-D2AAF99E94DE}">
      <dgm:prSet/>
      <dgm:spPr/>
      <dgm:t>
        <a:bodyPr/>
        <a:lstStyle/>
        <a:p>
          <a:endParaRPr lang="en-US"/>
        </a:p>
      </dgm:t>
    </dgm:pt>
    <dgm:pt modelId="{564E89D2-D44D-F44A-9CA3-EE504994711D}" type="sibTrans" cxnId="{3D3E629C-5052-CF4E-8793-D2AAF99E94DE}">
      <dgm:prSet/>
      <dgm:spPr/>
      <dgm:t>
        <a:bodyPr/>
        <a:lstStyle/>
        <a:p>
          <a:endParaRPr lang="en-US"/>
        </a:p>
      </dgm:t>
    </dgm:pt>
    <dgm:pt modelId="{9E825363-C315-BD4F-904E-D521307E3C9E}">
      <dgm:prSet phldrT="[Text]"/>
      <dgm:spPr/>
      <dgm:t>
        <a:bodyPr/>
        <a:lstStyle/>
        <a:p>
          <a:r>
            <a:rPr lang="en-US" dirty="0"/>
            <a:t>Improved Instruction and higher levels of achievement will result</a:t>
          </a:r>
        </a:p>
      </dgm:t>
    </dgm:pt>
    <dgm:pt modelId="{711800F8-ECF2-B242-B4B1-B930404DA9E8}" type="parTrans" cxnId="{46355BF8-CC7E-444D-9784-B74FF09FD78F}">
      <dgm:prSet/>
      <dgm:spPr/>
      <dgm:t>
        <a:bodyPr/>
        <a:lstStyle/>
        <a:p>
          <a:endParaRPr lang="en-US"/>
        </a:p>
      </dgm:t>
    </dgm:pt>
    <dgm:pt modelId="{1050357E-5890-3C4E-AD49-F6D179FBDAF6}" type="sibTrans" cxnId="{46355BF8-CC7E-444D-9784-B74FF09FD78F}">
      <dgm:prSet/>
      <dgm:spPr/>
      <dgm:t>
        <a:bodyPr/>
        <a:lstStyle/>
        <a:p>
          <a:endParaRPr lang="en-US"/>
        </a:p>
      </dgm:t>
    </dgm:pt>
    <dgm:pt modelId="{B29FA2A4-EA54-0F44-8FA4-B380167AAC5B}">
      <dgm:prSet phldrT="[Text]"/>
      <dgm:spPr/>
      <dgm:t>
        <a:bodyPr/>
        <a:lstStyle/>
        <a:p>
          <a:r>
            <a:rPr lang="en-US" dirty="0"/>
            <a:t>Unfortunate Unintended Consequences are Minimal</a:t>
          </a:r>
        </a:p>
      </dgm:t>
    </dgm:pt>
    <dgm:pt modelId="{825411BE-D54D-FA45-B28F-71D0CB0F09CA}" type="parTrans" cxnId="{869F4C99-2428-364A-AC8A-401495F55C7A}">
      <dgm:prSet/>
      <dgm:spPr/>
      <dgm:t>
        <a:bodyPr/>
        <a:lstStyle/>
        <a:p>
          <a:endParaRPr lang="en-US"/>
        </a:p>
      </dgm:t>
    </dgm:pt>
    <dgm:pt modelId="{09600818-E847-A541-99FE-0DF195895A11}" type="sibTrans" cxnId="{869F4C99-2428-364A-AC8A-401495F55C7A}">
      <dgm:prSet/>
      <dgm:spPr/>
      <dgm:t>
        <a:bodyPr/>
        <a:lstStyle/>
        <a:p>
          <a:endParaRPr lang="en-US"/>
        </a:p>
      </dgm:t>
    </dgm:pt>
    <dgm:pt modelId="{8F2FF672-4CB8-8144-9A8E-630BAC42632F}" type="pres">
      <dgm:prSet presAssocID="{FED7D1EC-7BE8-4044-9A97-E68F3121626F}" presName="Name0" presStyleCnt="0">
        <dgm:presLayoutVars>
          <dgm:dir/>
          <dgm:animLvl val="lvl"/>
          <dgm:resizeHandles val="exact"/>
        </dgm:presLayoutVars>
      </dgm:prSet>
      <dgm:spPr/>
    </dgm:pt>
    <dgm:pt modelId="{5A097AA4-ACD1-3A40-ADDC-C8025AADDF48}" type="pres">
      <dgm:prSet presAssocID="{B29FA2A4-EA54-0F44-8FA4-B380167AAC5B}" presName="boxAndChildren" presStyleCnt="0"/>
      <dgm:spPr/>
    </dgm:pt>
    <dgm:pt modelId="{5ED05CA6-C0ED-F94D-8CBA-7EB34BF5ECC4}" type="pres">
      <dgm:prSet presAssocID="{B29FA2A4-EA54-0F44-8FA4-B380167AAC5B}" presName="parentTextBox" presStyleLbl="node1" presStyleIdx="0" presStyleCnt="5"/>
      <dgm:spPr/>
      <dgm:t>
        <a:bodyPr/>
        <a:lstStyle/>
        <a:p>
          <a:endParaRPr lang="en-US"/>
        </a:p>
      </dgm:t>
    </dgm:pt>
    <dgm:pt modelId="{7F09BAD2-EC81-5745-A7F8-70FB4798F415}" type="pres">
      <dgm:prSet presAssocID="{1050357E-5890-3C4E-AD49-F6D179FBDAF6}" presName="sp" presStyleCnt="0"/>
      <dgm:spPr/>
    </dgm:pt>
    <dgm:pt modelId="{C907D3A9-B9FC-2848-BA8F-B91BDCD031C5}" type="pres">
      <dgm:prSet presAssocID="{9E825363-C315-BD4F-904E-D521307E3C9E}" presName="arrowAndChildren" presStyleCnt="0"/>
      <dgm:spPr/>
    </dgm:pt>
    <dgm:pt modelId="{00FE01F1-972D-AC4A-BE94-1CF9C9CEB65C}" type="pres">
      <dgm:prSet presAssocID="{9E825363-C315-BD4F-904E-D521307E3C9E}" presName="parentTextArrow" presStyleLbl="node1" presStyleIdx="1" presStyleCnt="5"/>
      <dgm:spPr/>
      <dgm:t>
        <a:bodyPr/>
        <a:lstStyle/>
        <a:p>
          <a:endParaRPr lang="en-US"/>
        </a:p>
      </dgm:t>
    </dgm:pt>
    <dgm:pt modelId="{A22E66F5-8ACA-3D4A-B21E-C42B53B5D9DE}" type="pres">
      <dgm:prSet presAssocID="{564E89D2-D44D-F44A-9CA3-EE504994711D}" presName="sp" presStyleCnt="0"/>
      <dgm:spPr/>
    </dgm:pt>
    <dgm:pt modelId="{8B35150F-96A4-524F-A6BF-0DAAFAECFC82}" type="pres">
      <dgm:prSet presAssocID="{203CC344-DD7E-1F4D-A610-4908791FA33C}" presName="arrowAndChildren" presStyleCnt="0"/>
      <dgm:spPr/>
    </dgm:pt>
    <dgm:pt modelId="{A2002541-945D-034E-B2F1-5C5F6F2ED276}" type="pres">
      <dgm:prSet presAssocID="{203CC344-DD7E-1F4D-A610-4908791FA33C}" presName="parentTextArrow" presStyleLbl="node1" presStyleIdx="2" presStyleCnt="5"/>
      <dgm:spPr/>
      <dgm:t>
        <a:bodyPr/>
        <a:lstStyle/>
        <a:p>
          <a:endParaRPr lang="en-US"/>
        </a:p>
      </dgm:t>
    </dgm:pt>
    <dgm:pt modelId="{B213E124-007D-3F4E-9340-B966815AD441}" type="pres">
      <dgm:prSet presAssocID="{7322A4E6-C938-214C-B094-1BF8B366D405}" presName="sp" presStyleCnt="0"/>
      <dgm:spPr/>
    </dgm:pt>
    <dgm:pt modelId="{984AC14E-8D80-F744-B74B-3862DF47709E}" type="pres">
      <dgm:prSet presAssocID="{B0D1C642-CB68-8C43-B631-C9DD004B4922}" presName="arrowAndChildren" presStyleCnt="0"/>
      <dgm:spPr/>
    </dgm:pt>
    <dgm:pt modelId="{C9AECA4D-31C8-2445-A535-7AC30F16058A}" type="pres">
      <dgm:prSet presAssocID="{B0D1C642-CB68-8C43-B631-C9DD004B4922}" presName="parentTextArrow" presStyleLbl="node1" presStyleIdx="3" presStyleCnt="5"/>
      <dgm:spPr/>
      <dgm:t>
        <a:bodyPr/>
        <a:lstStyle/>
        <a:p>
          <a:endParaRPr lang="en-US"/>
        </a:p>
      </dgm:t>
    </dgm:pt>
    <dgm:pt modelId="{8307C1D1-9680-1A4C-8372-EE81FD0090E1}" type="pres">
      <dgm:prSet presAssocID="{2E971E32-0CBA-C345-A631-FF8D0CB0389E}" presName="sp" presStyleCnt="0"/>
      <dgm:spPr/>
    </dgm:pt>
    <dgm:pt modelId="{D2FCF7D6-D64C-624D-A148-28103AF5874C}" type="pres">
      <dgm:prSet presAssocID="{5625E73A-D2F3-3B44-B2F8-7C579EA9B051}" presName="arrowAndChildren" presStyleCnt="0"/>
      <dgm:spPr/>
    </dgm:pt>
    <dgm:pt modelId="{866D9166-1C97-1049-AFE8-2CFF62F103FC}" type="pres">
      <dgm:prSet presAssocID="{5625E73A-D2F3-3B44-B2F8-7C579EA9B051}" presName="parentTextArrow" presStyleLbl="node1" presStyleIdx="4" presStyleCnt="5"/>
      <dgm:spPr/>
      <dgm:t>
        <a:bodyPr/>
        <a:lstStyle/>
        <a:p>
          <a:endParaRPr lang="en-US"/>
        </a:p>
      </dgm:t>
    </dgm:pt>
  </dgm:ptLst>
  <dgm:cxnLst>
    <dgm:cxn modelId="{544D576E-E02F-0740-8C3A-E37E457E259B}" srcId="{FED7D1EC-7BE8-4044-9A97-E68F3121626F}" destId="{B0D1C642-CB68-8C43-B631-C9DD004B4922}" srcOrd="1" destOrd="0" parTransId="{8BE8565F-CE07-2D4A-BB48-29FAC4DB2CA9}" sibTransId="{7322A4E6-C938-214C-B094-1BF8B366D405}"/>
    <dgm:cxn modelId="{7C4BC035-BB32-9D40-9ABF-B8A1B3B01980}" type="presOf" srcId="{FED7D1EC-7BE8-4044-9A97-E68F3121626F}" destId="{8F2FF672-4CB8-8144-9A8E-630BAC42632F}" srcOrd="0" destOrd="0" presId="urn:microsoft.com/office/officeart/2005/8/layout/process4"/>
    <dgm:cxn modelId="{2BF9CB6D-53A8-534C-9620-AE3A6CD80CA2}" srcId="{FED7D1EC-7BE8-4044-9A97-E68F3121626F}" destId="{5625E73A-D2F3-3B44-B2F8-7C579EA9B051}" srcOrd="0" destOrd="0" parTransId="{F43D89E6-5C77-2743-A731-29FC9EFE8AB5}" sibTransId="{2E971E32-0CBA-C345-A631-FF8D0CB0389E}"/>
    <dgm:cxn modelId="{46355BF8-CC7E-444D-9784-B74FF09FD78F}" srcId="{FED7D1EC-7BE8-4044-9A97-E68F3121626F}" destId="{9E825363-C315-BD4F-904E-D521307E3C9E}" srcOrd="3" destOrd="0" parTransId="{711800F8-ECF2-B242-B4B1-B930404DA9E8}" sibTransId="{1050357E-5890-3C4E-AD49-F6D179FBDAF6}"/>
    <dgm:cxn modelId="{3D3E629C-5052-CF4E-8793-D2AAF99E94DE}" srcId="{FED7D1EC-7BE8-4044-9A97-E68F3121626F}" destId="{203CC344-DD7E-1F4D-A610-4908791FA33C}" srcOrd="2" destOrd="0" parTransId="{B20AC6AD-C119-304B-BB06-BCED004DB315}" sibTransId="{564E89D2-D44D-F44A-9CA3-EE504994711D}"/>
    <dgm:cxn modelId="{E4604E1B-273C-7F4A-A310-905CF6B7E987}" type="presOf" srcId="{9E825363-C315-BD4F-904E-D521307E3C9E}" destId="{00FE01F1-972D-AC4A-BE94-1CF9C9CEB65C}" srcOrd="0" destOrd="0" presId="urn:microsoft.com/office/officeart/2005/8/layout/process4"/>
    <dgm:cxn modelId="{4D070DA3-0F5C-9D45-AFB5-3728C0B6F0EE}" type="presOf" srcId="{5625E73A-D2F3-3B44-B2F8-7C579EA9B051}" destId="{866D9166-1C97-1049-AFE8-2CFF62F103FC}" srcOrd="0" destOrd="0" presId="urn:microsoft.com/office/officeart/2005/8/layout/process4"/>
    <dgm:cxn modelId="{1F3B4C93-53B2-844B-A60B-8C8EEB05672E}" type="presOf" srcId="{203CC344-DD7E-1F4D-A610-4908791FA33C}" destId="{A2002541-945D-034E-B2F1-5C5F6F2ED276}" srcOrd="0" destOrd="0" presId="urn:microsoft.com/office/officeart/2005/8/layout/process4"/>
    <dgm:cxn modelId="{5B732A4E-A0D4-454B-BE95-054775F8BAA3}" type="presOf" srcId="{B0D1C642-CB68-8C43-B631-C9DD004B4922}" destId="{C9AECA4D-31C8-2445-A535-7AC30F16058A}" srcOrd="0" destOrd="0" presId="urn:microsoft.com/office/officeart/2005/8/layout/process4"/>
    <dgm:cxn modelId="{8DAB8534-9540-E544-9A68-0FC36D1BE5AD}" type="presOf" srcId="{B29FA2A4-EA54-0F44-8FA4-B380167AAC5B}" destId="{5ED05CA6-C0ED-F94D-8CBA-7EB34BF5ECC4}" srcOrd="0" destOrd="0" presId="urn:microsoft.com/office/officeart/2005/8/layout/process4"/>
    <dgm:cxn modelId="{869F4C99-2428-364A-AC8A-401495F55C7A}" srcId="{FED7D1EC-7BE8-4044-9A97-E68F3121626F}" destId="{B29FA2A4-EA54-0F44-8FA4-B380167AAC5B}" srcOrd="4" destOrd="0" parTransId="{825411BE-D54D-FA45-B28F-71D0CB0F09CA}" sibTransId="{09600818-E847-A541-99FE-0DF195895A11}"/>
    <dgm:cxn modelId="{3180ED63-572D-D84D-A840-BB39F3FE38ED}" type="presParOf" srcId="{8F2FF672-4CB8-8144-9A8E-630BAC42632F}" destId="{5A097AA4-ACD1-3A40-ADDC-C8025AADDF48}" srcOrd="0" destOrd="0" presId="urn:microsoft.com/office/officeart/2005/8/layout/process4"/>
    <dgm:cxn modelId="{DD6011C7-FD16-FB4E-A031-E4267735AAF8}" type="presParOf" srcId="{5A097AA4-ACD1-3A40-ADDC-C8025AADDF48}" destId="{5ED05CA6-C0ED-F94D-8CBA-7EB34BF5ECC4}" srcOrd="0" destOrd="0" presId="urn:microsoft.com/office/officeart/2005/8/layout/process4"/>
    <dgm:cxn modelId="{9487E405-58B7-3043-92F4-49FF04815CEA}" type="presParOf" srcId="{8F2FF672-4CB8-8144-9A8E-630BAC42632F}" destId="{7F09BAD2-EC81-5745-A7F8-70FB4798F415}" srcOrd="1" destOrd="0" presId="urn:microsoft.com/office/officeart/2005/8/layout/process4"/>
    <dgm:cxn modelId="{D0238501-62F4-D247-BDCF-D83A615CBEC9}" type="presParOf" srcId="{8F2FF672-4CB8-8144-9A8E-630BAC42632F}" destId="{C907D3A9-B9FC-2848-BA8F-B91BDCD031C5}" srcOrd="2" destOrd="0" presId="urn:microsoft.com/office/officeart/2005/8/layout/process4"/>
    <dgm:cxn modelId="{0BBCC0D3-2E1B-E44B-9421-EE364FFCE13A}" type="presParOf" srcId="{C907D3A9-B9FC-2848-BA8F-B91BDCD031C5}" destId="{00FE01F1-972D-AC4A-BE94-1CF9C9CEB65C}" srcOrd="0" destOrd="0" presId="urn:microsoft.com/office/officeart/2005/8/layout/process4"/>
    <dgm:cxn modelId="{D1257746-CD40-AC4E-B21D-8A7F0E340318}" type="presParOf" srcId="{8F2FF672-4CB8-8144-9A8E-630BAC42632F}" destId="{A22E66F5-8ACA-3D4A-B21E-C42B53B5D9DE}" srcOrd="3" destOrd="0" presId="urn:microsoft.com/office/officeart/2005/8/layout/process4"/>
    <dgm:cxn modelId="{D7EDC22A-8A43-B24E-9BA4-297892F57E65}" type="presParOf" srcId="{8F2FF672-4CB8-8144-9A8E-630BAC42632F}" destId="{8B35150F-96A4-524F-A6BF-0DAAFAECFC82}" srcOrd="4" destOrd="0" presId="urn:microsoft.com/office/officeart/2005/8/layout/process4"/>
    <dgm:cxn modelId="{7F12ADCF-26D9-6142-B877-8FF611396889}" type="presParOf" srcId="{8B35150F-96A4-524F-A6BF-0DAAFAECFC82}" destId="{A2002541-945D-034E-B2F1-5C5F6F2ED276}" srcOrd="0" destOrd="0" presId="urn:microsoft.com/office/officeart/2005/8/layout/process4"/>
    <dgm:cxn modelId="{FE8D385A-0AA8-BC40-AC34-3677C94E7D5B}" type="presParOf" srcId="{8F2FF672-4CB8-8144-9A8E-630BAC42632F}" destId="{B213E124-007D-3F4E-9340-B966815AD441}" srcOrd="5" destOrd="0" presId="urn:microsoft.com/office/officeart/2005/8/layout/process4"/>
    <dgm:cxn modelId="{30415E54-292D-304B-ACEA-7F085824AEF0}" type="presParOf" srcId="{8F2FF672-4CB8-8144-9A8E-630BAC42632F}" destId="{984AC14E-8D80-F744-B74B-3862DF47709E}" srcOrd="6" destOrd="0" presId="urn:microsoft.com/office/officeart/2005/8/layout/process4"/>
    <dgm:cxn modelId="{33D728BA-060E-1841-B479-26CA58DC809C}" type="presParOf" srcId="{984AC14E-8D80-F744-B74B-3862DF47709E}" destId="{C9AECA4D-31C8-2445-A535-7AC30F16058A}" srcOrd="0" destOrd="0" presId="urn:microsoft.com/office/officeart/2005/8/layout/process4"/>
    <dgm:cxn modelId="{9B6D041D-0AED-0040-9D90-142AC793FC64}" type="presParOf" srcId="{8F2FF672-4CB8-8144-9A8E-630BAC42632F}" destId="{8307C1D1-9680-1A4C-8372-EE81FD0090E1}" srcOrd="7" destOrd="0" presId="urn:microsoft.com/office/officeart/2005/8/layout/process4"/>
    <dgm:cxn modelId="{159C6B20-A659-5C46-99FF-06A572FDC256}" type="presParOf" srcId="{8F2FF672-4CB8-8144-9A8E-630BAC42632F}" destId="{D2FCF7D6-D64C-624D-A148-28103AF5874C}" srcOrd="8" destOrd="0" presId="urn:microsoft.com/office/officeart/2005/8/layout/process4"/>
    <dgm:cxn modelId="{7256562D-B329-0B40-A7AE-C9B1E76FB3CA}" type="presParOf" srcId="{D2FCF7D6-D64C-624D-A148-28103AF5874C}" destId="{866D9166-1C97-1049-AFE8-2CFF62F103FC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D05CA6-C0ED-F94D-8CBA-7EB34BF5ECC4}">
      <dsp:nvSpPr>
        <dsp:cNvPr id="0" name=""/>
        <dsp:cNvSpPr/>
      </dsp:nvSpPr>
      <dsp:spPr>
        <a:xfrm>
          <a:off x="0" y="3685853"/>
          <a:ext cx="8043333" cy="60469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/>
            <a:t>Unfortunate Unintended Consequences are Minimal</a:t>
          </a:r>
        </a:p>
      </dsp:txBody>
      <dsp:txXfrm>
        <a:off x="0" y="3685853"/>
        <a:ext cx="8043333" cy="604694"/>
      </dsp:txXfrm>
    </dsp:sp>
    <dsp:sp modelId="{00FE01F1-972D-AC4A-BE94-1CF9C9CEB65C}">
      <dsp:nvSpPr>
        <dsp:cNvPr id="0" name=""/>
        <dsp:cNvSpPr/>
      </dsp:nvSpPr>
      <dsp:spPr>
        <a:xfrm rot="10800000">
          <a:off x="0" y="2764902"/>
          <a:ext cx="8043333" cy="930020"/>
        </a:xfrm>
        <a:prstGeom prst="upArrowCallou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/>
            <a:t>Improved Instruction and higher levels of achievement will result</a:t>
          </a:r>
        </a:p>
      </dsp:txBody>
      <dsp:txXfrm rot="10800000">
        <a:off x="0" y="2764902"/>
        <a:ext cx="8043333" cy="604299"/>
      </dsp:txXfrm>
    </dsp:sp>
    <dsp:sp modelId="{A2002541-945D-034E-B2F1-5C5F6F2ED276}">
      <dsp:nvSpPr>
        <dsp:cNvPr id="0" name=""/>
        <dsp:cNvSpPr/>
      </dsp:nvSpPr>
      <dsp:spPr>
        <a:xfrm rot="10800000">
          <a:off x="0" y="1843952"/>
          <a:ext cx="8043333" cy="930020"/>
        </a:xfrm>
        <a:prstGeom prst="upArrowCallou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/>
            <a:t>Consequences motivate school personnel and students</a:t>
          </a:r>
        </a:p>
      </dsp:txBody>
      <dsp:txXfrm rot="10800000">
        <a:off x="0" y="1843952"/>
        <a:ext cx="8043333" cy="604299"/>
      </dsp:txXfrm>
    </dsp:sp>
    <dsp:sp modelId="{C9AECA4D-31C8-2445-A535-7AC30F16058A}">
      <dsp:nvSpPr>
        <dsp:cNvPr id="0" name=""/>
        <dsp:cNvSpPr/>
      </dsp:nvSpPr>
      <dsp:spPr>
        <a:xfrm rot="10800000">
          <a:off x="0" y="923002"/>
          <a:ext cx="8043333" cy="930020"/>
        </a:xfrm>
        <a:prstGeom prst="upArrowCallou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/>
            <a:t>Achievement can be measured validly by standardized tests</a:t>
          </a:r>
        </a:p>
      </dsp:txBody>
      <dsp:txXfrm rot="10800000">
        <a:off x="0" y="923002"/>
        <a:ext cx="8043333" cy="604299"/>
      </dsp:txXfrm>
    </dsp:sp>
    <dsp:sp modelId="{866D9166-1C97-1049-AFE8-2CFF62F103FC}">
      <dsp:nvSpPr>
        <dsp:cNvPr id="0" name=""/>
        <dsp:cNvSpPr/>
      </dsp:nvSpPr>
      <dsp:spPr>
        <a:xfrm rot="10800000">
          <a:off x="0" y="2051"/>
          <a:ext cx="8043333" cy="930020"/>
        </a:xfrm>
        <a:prstGeom prst="upArrowCallou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/>
            <a:t>Academic achievement is the key goal of schooling</a:t>
          </a:r>
        </a:p>
      </dsp:txBody>
      <dsp:txXfrm rot="10800000">
        <a:off x="0" y="2051"/>
        <a:ext cx="8043333" cy="6042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Relationship Id="rId2" Type="http://schemas.openxmlformats.org/officeDocument/2006/relationships/image" Target="../media/image1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4719" cy="465614"/>
          </a:xfrm>
          <a:prstGeom prst="rect">
            <a:avLst/>
          </a:prstGeom>
        </p:spPr>
        <p:txBody>
          <a:bodyPr vert="horz" lIns="93360" tIns="46680" rIns="93360" bIns="4668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9930" y="0"/>
            <a:ext cx="3044719" cy="465614"/>
          </a:xfrm>
          <a:prstGeom prst="rect">
            <a:avLst/>
          </a:prstGeom>
        </p:spPr>
        <p:txBody>
          <a:bodyPr vert="horz" lIns="93360" tIns="46680" rIns="93360" bIns="46680" rtlCol="0"/>
          <a:lstStyle>
            <a:lvl1pPr algn="r">
              <a:defRPr sz="1200"/>
            </a:lvl1pPr>
          </a:lstStyle>
          <a:p>
            <a:fld id="{68DCFF85-BE72-CD4C-95C6-48191A19BC54}" type="datetimeFigureOut">
              <a:t>9/26/15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5045"/>
            <a:ext cx="3044719" cy="465614"/>
          </a:xfrm>
          <a:prstGeom prst="rect">
            <a:avLst/>
          </a:prstGeom>
        </p:spPr>
        <p:txBody>
          <a:bodyPr vert="horz" lIns="93360" tIns="46680" rIns="93360" bIns="4668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9930" y="8845045"/>
            <a:ext cx="3044719" cy="465614"/>
          </a:xfrm>
          <a:prstGeom prst="rect">
            <a:avLst/>
          </a:prstGeom>
        </p:spPr>
        <p:txBody>
          <a:bodyPr vert="horz" lIns="93360" tIns="46680" rIns="93360" bIns="46680" rtlCol="0" anchor="b"/>
          <a:lstStyle>
            <a:lvl1pPr algn="r">
              <a:defRPr sz="1200"/>
            </a:lvl1pPr>
          </a:lstStyle>
          <a:p>
            <a:fld id="{925BE46F-6214-8845-AB47-B16DD503C137}" type="slidenum"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44751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4719" cy="465614"/>
          </a:xfrm>
          <a:prstGeom prst="rect">
            <a:avLst/>
          </a:prstGeom>
        </p:spPr>
        <p:txBody>
          <a:bodyPr vert="horz" lIns="93360" tIns="46680" rIns="93360" bIns="4668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9930" y="0"/>
            <a:ext cx="3044719" cy="465614"/>
          </a:xfrm>
          <a:prstGeom prst="rect">
            <a:avLst/>
          </a:prstGeom>
        </p:spPr>
        <p:txBody>
          <a:bodyPr vert="horz" lIns="93360" tIns="46680" rIns="93360" bIns="46680" rtlCol="0"/>
          <a:lstStyle>
            <a:lvl1pPr algn="r">
              <a:defRPr sz="1200"/>
            </a:lvl1pPr>
          </a:lstStyle>
          <a:p>
            <a:fld id="{CA955782-019E-074F-AFED-00A29A84EADD}" type="datetimeFigureOut">
              <a:t>9/26/15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7725" cy="34925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60" tIns="46680" rIns="93360" bIns="4668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628" y="4423331"/>
            <a:ext cx="5621020" cy="4190524"/>
          </a:xfrm>
          <a:prstGeom prst="rect">
            <a:avLst/>
          </a:prstGeom>
        </p:spPr>
        <p:txBody>
          <a:bodyPr vert="horz" lIns="93360" tIns="46680" rIns="93360" bIns="4668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5045"/>
            <a:ext cx="3044719" cy="465614"/>
          </a:xfrm>
          <a:prstGeom prst="rect">
            <a:avLst/>
          </a:prstGeom>
        </p:spPr>
        <p:txBody>
          <a:bodyPr vert="horz" lIns="93360" tIns="46680" rIns="93360" bIns="4668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9930" y="8845045"/>
            <a:ext cx="3044719" cy="465614"/>
          </a:xfrm>
          <a:prstGeom prst="rect">
            <a:avLst/>
          </a:prstGeom>
        </p:spPr>
        <p:txBody>
          <a:bodyPr vert="horz" lIns="93360" tIns="46680" rIns="93360" bIns="46680" rtlCol="0" anchor="b"/>
          <a:lstStyle>
            <a:lvl1pPr algn="r">
              <a:defRPr sz="1200"/>
            </a:lvl1pPr>
          </a:lstStyle>
          <a:p>
            <a:fld id="{C1C7F9A6-0AD0-7D45-B33A-49768EBF544A}" type="slidenum"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409397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C7F9A6-0AD0-7D45-B33A-49768EBF544A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67719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 get and give feedback on learning.</a:t>
            </a:r>
          </a:p>
          <a:p>
            <a:pPr lvl="1"/>
            <a:r>
              <a:rPr lang="en-US" dirty="0"/>
              <a:t>Feedback must be </a:t>
            </a:r>
            <a:r>
              <a:rPr lang="en-US" u="sng" dirty="0"/>
              <a:t>timely</a:t>
            </a:r>
          </a:p>
          <a:p>
            <a:pPr lvl="1"/>
            <a:r>
              <a:rPr lang="en-US" dirty="0"/>
              <a:t>Feedback must be </a:t>
            </a:r>
            <a:r>
              <a:rPr lang="en-US" u="sng" dirty="0"/>
              <a:t>targeted</a:t>
            </a:r>
            <a:r>
              <a:rPr lang="en-US" dirty="0"/>
              <a:t> and </a:t>
            </a:r>
            <a:r>
              <a:rPr lang="en-US" u="sng" dirty="0"/>
              <a:t>specific</a:t>
            </a:r>
          </a:p>
          <a:p>
            <a:pPr lvl="1"/>
            <a:r>
              <a:rPr lang="en-US" dirty="0"/>
              <a:t>Feedback should go in both directions</a:t>
            </a:r>
          </a:p>
          <a:p>
            <a:r>
              <a:rPr lang="en-US" dirty="0"/>
              <a:t>Not just about what students don’t understand, but about what teachers can do about it.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C7F9A6-0AD0-7D45-B33A-49768EBF544A}" type="slidenum">
              <a:rPr lang="en-US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75012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 rank and grade students</a:t>
            </a:r>
          </a:p>
          <a:p>
            <a:r>
              <a:rPr lang="en-US" dirty="0"/>
              <a:t>To support high-stakes decisions</a:t>
            </a:r>
          </a:p>
          <a:p>
            <a:pPr lvl="1"/>
            <a:r>
              <a:rPr lang="en-US" dirty="0"/>
              <a:t>Certification</a:t>
            </a:r>
          </a:p>
          <a:p>
            <a:pPr lvl="1"/>
            <a:r>
              <a:rPr lang="en-US" dirty="0"/>
              <a:t>Admission</a:t>
            </a:r>
          </a:p>
          <a:p>
            <a:pPr lvl="1"/>
            <a:r>
              <a:rPr lang="en-US" dirty="0"/>
              <a:t>Placement/Advancement</a:t>
            </a:r>
          </a:p>
          <a:p>
            <a:pPr lvl="1"/>
            <a:r>
              <a:rPr lang="en-US" dirty="0"/>
              <a:t>Graduation</a:t>
            </a:r>
          </a:p>
          <a:p>
            <a:r>
              <a:rPr lang="en-US" dirty="0"/>
              <a:t>To hold teachers and schools accountable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C7F9A6-0AD0-7D45-B33A-49768EBF544A}" type="slidenum">
              <a:rPr lang="en-US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79638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C7F9A6-0AD0-7D45-B33A-49768EBF544A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644758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C7F9A6-0AD0-7D45-B33A-49768EBF544A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153775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C7F9A6-0AD0-7D45-B33A-49768EBF544A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755055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C7F9A6-0AD0-7D45-B33A-49768EBF544A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875584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C7F9A6-0AD0-7D45-B33A-49768EBF544A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739537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C7F9A6-0AD0-7D45-B33A-49768EBF544A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853220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66801">
              <a:defRPr/>
            </a:pPr>
            <a:r>
              <a:rPr lang="en-US" dirty="0"/>
              <a:t>http://www.parcconline.org/assessments/test-design/mathematics/math-test-specifications-documents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C7F9A6-0AD0-7D45-B33A-49768EBF544A}" type="slidenum">
              <a:rPr lang="en-US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411018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C7F9A6-0AD0-7D45-B33A-49768EBF544A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11638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C7F9A6-0AD0-7D45-B33A-49768EBF544A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919645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C7F9A6-0AD0-7D45-B33A-49768EBF544A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862748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C7F9A6-0AD0-7D45-B33A-49768EBF544A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518647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C7F9A6-0AD0-7D45-B33A-49768EBF544A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958413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C7F9A6-0AD0-7D45-B33A-49768EBF544A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385268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C7F9A6-0AD0-7D45-B33A-49768EBF544A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533056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C7F9A6-0AD0-7D45-B33A-49768EBF544A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84872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C7F9A6-0AD0-7D45-B33A-49768EBF544A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816893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C7F9A6-0AD0-7D45-B33A-49768EBF544A}" type="slidenum">
              <a:rPr lang="en-US" smtClean="0"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156932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C7F9A6-0AD0-7D45-B33A-49768EBF544A}" type="slidenum">
              <a:rPr lang="en-US" smtClean="0"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576299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C7F9A6-0AD0-7D45-B33A-49768EBF544A}" type="slidenum">
              <a:rPr lang="en-US" smtClean="0"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97924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C7F9A6-0AD0-7D45-B33A-49768EBF544A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26521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C7F9A6-0AD0-7D45-B33A-49768EBF544A}" type="slidenum">
              <a:rPr lang="en-US"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014068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C7F9A6-0AD0-7D45-B33A-49768EBF544A}" type="slidenum">
              <a:rPr lang="en-US" smtClean="0"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167044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C7F9A6-0AD0-7D45-B33A-49768EBF544A}" type="slidenum">
              <a:rPr lang="en-US" smtClean="0"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598990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C7F9A6-0AD0-7D45-B33A-49768EBF544A}" type="slidenum">
              <a:rPr lang="en-US" smtClean="0"/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48351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C7F9A6-0AD0-7D45-B33A-49768EBF544A}" type="slidenum">
              <a:rPr lang="en-US" smtClean="0"/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10098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C7F9A6-0AD0-7D45-B33A-49768EBF544A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72096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C7F9A6-0AD0-7D45-B33A-49768EBF544A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5673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And</a:t>
            </a:r>
            <a:r>
              <a:rPr lang="en-US" baseline="0" dirty="0"/>
              <a:t> they are used to answer a variety of different questions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C7F9A6-0AD0-7D45-B33A-49768EBF544A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5673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C7F9A6-0AD0-7D45-B33A-49768EBF544A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05479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C7F9A6-0AD0-7D45-B33A-49768EBF544A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2717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C7F9A6-0AD0-7D45-B33A-49768EBF544A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90808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B5F56-9FC4-BF46-93BD-BB1252F74798}" type="datetime1">
              <a:t>9/26/15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2A749-B6C7-C240-8A90-1E79A2210C21}" type="slidenum"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23973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3080E-176A-504F-8473-64A8E7BB4E49}" type="datetime1">
              <a:t>9/26/15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2A749-B6C7-C240-8A90-1E79A2210C21}" type="slidenum"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6687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D1138-73A4-7D47-A48C-97FAF140F772}" type="datetime1">
              <a:t>9/26/15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2A749-B6C7-C240-8A90-1E79A2210C21}" type="slidenum"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11461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EC5C7-F8B4-DA49-89CF-9B57959032B9}" type="datetime1">
              <a:t>9/26/15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2A749-B6C7-C240-8A90-1E79A2210C21}" type="slidenum"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55726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24E23-CBC5-B845-8816-BF73FBC6775F}" type="datetime1">
              <a:t>9/26/15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2A749-B6C7-C240-8A90-1E79A2210C21}" type="slidenum"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29204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61448-60E5-4E49-8E81-75C6CABC010E}" type="datetime1">
              <a:t>9/26/15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2A749-B6C7-C240-8A90-1E79A2210C21}" type="slidenum"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60409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D3F89-174D-0E41-9FEE-3FE33179D36C}" type="datetime1">
              <a:t>9/26/15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2A749-B6C7-C240-8A90-1E79A2210C21}" type="slidenum"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53033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FF8A6-AF9B-7344-894C-77F3822D8793}" type="datetime1">
              <a:t>9/26/15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2A749-B6C7-C240-8A90-1E79A2210C21}" type="slidenum"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20061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BF8F9-5B7F-4D4E-994D-F957C0DD46B1}" type="datetime1">
              <a:t>9/26/15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2A749-B6C7-C240-8A90-1E79A2210C21}" type="slidenum"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10702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76856-4794-404C-9D9C-2DC730BB4E6F}" type="datetime1">
              <a:t>9/26/15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2A749-B6C7-C240-8A90-1E79A2210C21}" type="slidenum"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16056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72653-F51B-7A47-B690-DA54CBB2EFA5}" type="datetime1">
              <a:t>9/26/15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2A749-B6C7-C240-8A90-1E79A2210C21}" type="slidenum"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30070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3BE144-C061-DF46-89AE-90832A02F0F2}" type="datetime1">
              <a:t>9/26/15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D2A749-B6C7-C240-8A90-1E79A2210C21}" type="slidenum"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6096000"/>
            <a:ext cx="8229600" cy="1588"/>
          </a:xfrm>
          <a:prstGeom prst="line">
            <a:avLst/>
          </a:prstGeom>
          <a:ln w="63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Boulder FL master.eps"/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172200"/>
            <a:ext cx="2133600" cy="431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7636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51" r:id="rId14"/>
    <p:sldLayoutId id="2147483652" r:id="rId15"/>
    <p:sldLayoutId id="2147483653" r:id="rId16"/>
    <p:sldLayoutId id="2147483654" r:id="rId17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hyperlink" Target="http://www.corestandards.org/Math/Content/NF/" TargetMode="Externa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2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3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4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ies.ed.gov/ncee/edlabs" TargetMode="External"/><Relationship Id="rId3" Type="http://schemas.openxmlformats.org/officeDocument/2006/relationships/hyperlink" Target="http://www.ipr.northwestern.edu/publications/papers/2009/ipr-wp-09-11.html" TargetMode="Externa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8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Relationship Id="rId3" Type="http://schemas.openxmlformats.org/officeDocument/2006/relationships/hyperlink" Target="https://www.americanprogress.org/issues/education/report/2014/10/16/99073/testing-overload-in-americas-schools/" TargetMode="Externa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17.emf"/><Relationship Id="rId6" Type="http://schemas.openxmlformats.org/officeDocument/2006/relationships/oleObject" Target="../embeddings/oleObject2.bin"/><Relationship Id="rId7" Type="http://schemas.openxmlformats.org/officeDocument/2006/relationships/image" Target="../media/image18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19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2A749-B6C7-C240-8A90-1E79A2210C21}" type="slidenum">
              <a:rPr lang="en-US"/>
              <a:t>1</a:t>
            </a:fld>
            <a:endParaRPr lang="en-US" dirty="0"/>
          </a:p>
        </p:txBody>
      </p:sp>
      <p:pic>
        <p:nvPicPr>
          <p:cNvPr id="5" name="Picture 4" descr="Cover slide B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28536"/>
          </a:xfrm>
          <a:prstGeom prst="rect">
            <a:avLst/>
          </a:prstGeom>
        </p:spPr>
      </p:pic>
      <p:sp>
        <p:nvSpPr>
          <p:cNvPr id="6" name="Title 2"/>
          <p:cNvSpPr txBox="1">
            <a:spLocks/>
          </p:cNvSpPr>
          <p:nvPr/>
        </p:nvSpPr>
        <p:spPr>
          <a:xfrm>
            <a:off x="0" y="43369"/>
            <a:ext cx="8111067" cy="8879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/>
              <a:t>Measuring Student Learning: Assessment 101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69334" y="914400"/>
            <a:ext cx="28278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Derek Briggs</a:t>
            </a:r>
          </a:p>
          <a:p>
            <a:r>
              <a:rPr lang="en-US" sz="2400" b="1" dirty="0"/>
              <a:t>September 26, 2015</a:t>
            </a:r>
          </a:p>
        </p:txBody>
      </p:sp>
    </p:spTree>
    <p:extLst>
      <p:ext uri="{BB962C8B-B14F-4D97-AF65-F5344CB8AC3E}">
        <p14:creationId xmlns:p14="http://schemas.microsoft.com/office/powerpoint/2010/main" val="10889123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b="1" dirty="0"/>
              <a:t>Assessment FOR Learning:</a:t>
            </a:r>
            <a:br>
              <a:rPr lang="en-US" sz="4000" b="1" dirty="0"/>
            </a:br>
            <a:r>
              <a:rPr lang="en-US" sz="4000" b="1" dirty="0"/>
              <a:t>Formative Assessment</a:t>
            </a:r>
          </a:p>
        </p:txBody>
      </p:sp>
      <p:pic>
        <p:nvPicPr>
          <p:cNvPr id="6" name="Content Placeholder 5" descr="Screenshot 2015-09-17 13.54.21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987" r="-7987"/>
          <a:stretch>
            <a:fillRect/>
          </a:stretch>
        </p:blipFill>
        <p:spPr>
          <a:xfrm>
            <a:off x="457200" y="1549401"/>
            <a:ext cx="8229600" cy="4525963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2A749-B6C7-C240-8A90-1E79A2210C21}" type="slidenum">
              <a:rPr lang="en-US"/>
              <a:t>10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844797" y="6265334"/>
            <a:ext cx="56557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Source for Graphic: http://blogs.darienps.org/jchirles/2014/08/20/formative-assessment/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79066" y="2032001"/>
            <a:ext cx="2760133" cy="132343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/>
              <a:t>Periodic, timely and targeted FEEDBACK is the most critical ingredient</a:t>
            </a:r>
          </a:p>
        </p:txBody>
      </p:sp>
    </p:spTree>
    <p:extLst>
      <p:ext uri="{BB962C8B-B14F-4D97-AF65-F5344CB8AC3E}">
        <p14:creationId xmlns:p14="http://schemas.microsoft.com/office/powerpoint/2010/main" val="24864278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b="1" dirty="0"/>
              <a:t>Assessment OF Learning:</a:t>
            </a:r>
            <a:br>
              <a:rPr lang="en-US" sz="4000" b="1" dirty="0"/>
            </a:br>
            <a:r>
              <a:rPr lang="en-US" sz="4000" b="1" dirty="0"/>
              <a:t> Summative Assessment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2A749-B6C7-C240-8A90-1E79A2210C21}" type="slidenum">
              <a:rPr lang="en-US"/>
              <a:t>11</a:t>
            </a:fld>
            <a:endParaRPr lang="en-US" dirty="0"/>
          </a:p>
        </p:txBody>
      </p:sp>
      <p:pic>
        <p:nvPicPr>
          <p:cNvPr id="12" name="Content Placeholder 11" descr="Screenshot 2015-09-17 13.19.18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3" r="453"/>
          <a:stretch>
            <a:fillRect/>
          </a:stretch>
        </p:blipFill>
        <p:spPr>
          <a:xfrm>
            <a:off x="406401" y="1481669"/>
            <a:ext cx="8229600" cy="4525963"/>
          </a:xfrm>
        </p:spPr>
      </p:pic>
      <p:sp>
        <p:nvSpPr>
          <p:cNvPr id="13" name="TextBox 12"/>
          <p:cNvSpPr txBox="1"/>
          <p:nvPr/>
        </p:nvSpPr>
        <p:spPr>
          <a:xfrm>
            <a:off x="2760133" y="6146800"/>
            <a:ext cx="563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Adapted from Pellegrino, Wilson &amp; Koenig (2014)</a:t>
            </a:r>
          </a:p>
        </p:txBody>
      </p:sp>
    </p:spTree>
    <p:extLst>
      <p:ext uri="{BB962C8B-B14F-4D97-AF65-F5344CB8AC3E}">
        <p14:creationId xmlns:p14="http://schemas.microsoft.com/office/powerpoint/2010/main" val="35469149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“Criterion-Referenced” Information</a:t>
            </a:r>
          </a:p>
        </p:txBody>
      </p:sp>
      <p:pic>
        <p:nvPicPr>
          <p:cNvPr id="7" name="Content Placeholder 6" descr="Screenshot 2015-09-18 13.31.29.pn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8633" r="-68633"/>
          <a:stretch>
            <a:fillRect/>
          </a:stretch>
        </p:blipFill>
        <p:spPr>
          <a:xfrm>
            <a:off x="457200" y="1498602"/>
            <a:ext cx="4038600" cy="4525963"/>
          </a:xfrm>
        </p:spPr>
      </p:pic>
      <p:pic>
        <p:nvPicPr>
          <p:cNvPr id="8" name="Content Placeholder 7" descr="Screenshot 2015-09-18 13.31.58.png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8672" b="-58672"/>
          <a:stretch>
            <a:fillRect/>
          </a:stretch>
        </p:blipFill>
        <p:spPr>
          <a:xfrm>
            <a:off x="4648200" y="1684865"/>
            <a:ext cx="4038600" cy="4525963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2A749-B6C7-C240-8A90-1E79A2210C21}" type="slidenum">
              <a:rPr lang="en-US"/>
              <a:t>12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844800" y="6282267"/>
            <a:ext cx="53170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Source: http://nces.ed.gov/nationsreportcard/itemmaps/</a:t>
            </a:r>
          </a:p>
        </p:txBody>
      </p:sp>
      <p:sp>
        <p:nvSpPr>
          <p:cNvPr id="10" name="Right Brace 9"/>
          <p:cNvSpPr/>
          <p:nvPr/>
        </p:nvSpPr>
        <p:spPr>
          <a:xfrm>
            <a:off x="3454400" y="3386667"/>
            <a:ext cx="626533" cy="762000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87032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“Norm-Referenced” Information</a:t>
            </a:r>
          </a:p>
        </p:txBody>
      </p:sp>
      <p:pic>
        <p:nvPicPr>
          <p:cNvPr id="4" name="Content Placeholder 3" descr="Area_Under_Curve.pd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0915" r="-40915"/>
          <a:stretch>
            <a:fillRect/>
          </a:stretch>
        </p:blipFill>
        <p:spPr>
          <a:xfrm>
            <a:off x="558798" y="1276927"/>
            <a:ext cx="8741570" cy="4807527"/>
          </a:xfrm>
        </p:spPr>
      </p:pic>
      <p:sp>
        <p:nvSpPr>
          <p:cNvPr id="5" name="TextBox 4"/>
          <p:cNvSpPr txBox="1"/>
          <p:nvPr/>
        </p:nvSpPr>
        <p:spPr>
          <a:xfrm>
            <a:off x="3786913" y="4745182"/>
            <a:ext cx="588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16%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54182" y="2540000"/>
            <a:ext cx="206663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 student who has scored  1 standard deviation below average in grade 4 only scores higher than about 16% of other students taking the same test.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B3F26-7AA2-F34E-AE64-C03375FC8AE0}" type="slidenum">
              <a:rPr lang="en-US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03956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Using Tests for Accountability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60418778"/>
              </p:ext>
            </p:extLst>
          </p:nvPr>
        </p:nvGraphicFramePr>
        <p:xfrm>
          <a:off x="457200" y="1498603"/>
          <a:ext cx="8043333" cy="4292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2A749-B6C7-C240-8A90-1E79A2210C21}" type="slidenum">
              <a:rPr lang="en-US"/>
              <a:t>14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929467" y="6265333"/>
            <a:ext cx="508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Fuhrman (2004)</a:t>
            </a:r>
          </a:p>
        </p:txBody>
      </p:sp>
    </p:spTree>
    <p:extLst>
      <p:ext uri="{BB962C8B-B14F-4D97-AF65-F5344CB8AC3E}">
        <p14:creationId xmlns:p14="http://schemas.microsoft.com/office/powerpoint/2010/main" val="34788817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2A749-B6C7-C240-8A90-1E79A2210C21}" type="slidenum">
              <a:rPr lang="en-US"/>
              <a:t>15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727201" y="2048933"/>
            <a:ext cx="565573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Not all Standardized Tests are Created Equally: Judging the Quality of a Testing Program</a:t>
            </a:r>
          </a:p>
        </p:txBody>
      </p:sp>
    </p:spTree>
    <p:extLst>
      <p:ext uri="{BB962C8B-B14F-4D97-AF65-F5344CB8AC3E}">
        <p14:creationId xmlns:p14="http://schemas.microsoft.com/office/powerpoint/2010/main" val="11244739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/>
              <a:t>Hypothetical Development and Implementation Timeline for a New Test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600199"/>
            <a:ext cx="8229600" cy="4699001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200" dirty="0"/>
              <a:t>Specify inferences, claims and decisions that test scores are intended to support.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200" dirty="0"/>
              <a:t>Design the test within existing constraints (budget, timeline)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200" dirty="0"/>
              <a:t>Develop the test questions (items, tasks)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200" dirty="0"/>
              <a:t>Pilot test &amp; field test the items, conduct statistical analyses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200" dirty="0"/>
              <a:t>Administer the assessment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200" dirty="0"/>
              <a:t>Set performance/achievement levels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200" dirty="0"/>
              <a:t>Send out score reports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200" dirty="0"/>
              <a:t>Provide documentation in support of validity, reliability and fairness of scores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200" dirty="0"/>
              <a:t>Conduct ongoing evaluation studies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2A749-B6C7-C240-8A90-1E79A2210C21}" type="slidenum">
              <a:rPr lang="en-US"/>
              <a:t>16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06400" y="2777067"/>
            <a:ext cx="5672667" cy="38946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29412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The Life-Cycle of a Test Item</a:t>
            </a:r>
          </a:p>
        </p:txBody>
      </p:sp>
      <p:pic>
        <p:nvPicPr>
          <p:cNvPr id="5" name="Content Placeholder 4" descr="Item_Cycle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9881" r="-59881"/>
          <a:stretch>
            <a:fillRect/>
          </a:stretch>
        </p:blipFill>
        <p:spPr>
          <a:xfrm>
            <a:off x="-812799" y="1413933"/>
            <a:ext cx="8229600" cy="4525963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2A749-B6C7-C240-8A90-1E79A2210C21}" type="slidenum">
              <a:rPr lang="en-US"/>
              <a:t>17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064933" y="6146803"/>
            <a:ext cx="49445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Scott Marion, Center for Assessment, personal communication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706532" y="2641600"/>
            <a:ext cx="3014133" cy="20313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/>
              <a:t>Cost of creating a new multiple-choice item is about $1500. 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Creating a new performance-based task (with scoring rubric) is about $4500.</a:t>
            </a:r>
          </a:p>
        </p:txBody>
      </p:sp>
    </p:spTree>
    <p:extLst>
      <p:ext uri="{BB962C8B-B14F-4D97-AF65-F5344CB8AC3E}">
        <p14:creationId xmlns:p14="http://schemas.microsoft.com/office/powerpoint/2010/main" val="13936092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The Role of Psychometricians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Part technician, part engineer.</a:t>
            </a:r>
          </a:p>
          <a:p>
            <a:pPr marL="0" indent="0">
              <a:buNone/>
            </a:pPr>
            <a:r>
              <a:rPr lang="en-US" dirty="0"/>
              <a:t>Ensuring the tests are built with</a:t>
            </a:r>
          </a:p>
          <a:p>
            <a:r>
              <a:rPr lang="en-US" dirty="0"/>
              <a:t>target levels of precision/reliability, </a:t>
            </a:r>
          </a:p>
          <a:p>
            <a:r>
              <a:rPr lang="en-US" dirty="0"/>
              <a:t>scores on a common scale that can be equated across different test forms,</a:t>
            </a:r>
          </a:p>
          <a:p>
            <a:r>
              <a:rPr lang="en-US" dirty="0"/>
              <a:t>items that are not biased against certain groups of students.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2A749-B6C7-C240-8A90-1E79A2210C21}" type="slidenum">
              <a:rPr lang="en-US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44021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2A749-B6C7-C240-8A90-1E79A2210C21}" type="slidenum">
              <a:rPr lang="en-US"/>
              <a:t>19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642533" y="1930400"/>
            <a:ext cx="601133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How are the Kinds of Tests Developed by PARCC and Smarter-Balanced Different from Tests of the Past?</a:t>
            </a:r>
          </a:p>
        </p:txBody>
      </p:sp>
    </p:spTree>
    <p:extLst>
      <p:ext uri="{BB962C8B-B14F-4D97-AF65-F5344CB8AC3E}">
        <p14:creationId xmlns:p14="http://schemas.microsoft.com/office/powerpoint/2010/main" val="17439438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561307" y="1279497"/>
            <a:ext cx="7772400" cy="1470025"/>
          </a:xfrm>
        </p:spPr>
        <p:txBody>
          <a:bodyPr>
            <a:normAutofit/>
          </a:bodyPr>
          <a:lstStyle/>
          <a:p>
            <a:r>
              <a:rPr lang="en-US" b="1" dirty="0"/>
              <a:t>Measuring Student Learning: Assessment 101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371600" y="3505200"/>
            <a:ext cx="6400800" cy="2133600"/>
          </a:xfrm>
        </p:spPr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2A749-B6C7-C240-8A90-1E79A2210C21}" type="slidenum">
              <a:rPr lang="en-US"/>
              <a:t>2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383289" y="3614126"/>
            <a:ext cx="605044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Derek C. Briggs</a:t>
            </a:r>
          </a:p>
          <a:p>
            <a:pPr algn="ctr"/>
            <a:r>
              <a:rPr lang="en-US" sz="3200" dirty="0"/>
              <a:t>University of Colorado</a:t>
            </a:r>
          </a:p>
          <a:p>
            <a:pPr algn="ctr"/>
            <a:r>
              <a:rPr lang="en-US" sz="3200" dirty="0"/>
              <a:t>Aspen Institute Education Summit </a:t>
            </a:r>
          </a:p>
          <a:p>
            <a:pPr algn="ctr"/>
            <a:r>
              <a:rPr lang="en-US" sz="3200" dirty="0"/>
              <a:t>September 26, 2015</a:t>
            </a:r>
          </a:p>
          <a:p>
            <a:pPr algn="ctr"/>
            <a:r>
              <a:rPr lang="en-US" sz="3200" dirty="0"/>
              <a:t>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How are New Tests Different?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380067"/>
            <a:ext cx="8229600" cy="4525963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dirty="0"/>
              <a:t>Digital Interface (Computers, Tablets)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Written to measure new standards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Greater emphasis on pathway to college and career readiness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Open-ended tasks: Not just what kids </a:t>
            </a:r>
            <a:r>
              <a:rPr lang="en-US" sz="2800" u="sng" dirty="0"/>
              <a:t>know</a:t>
            </a:r>
            <a:r>
              <a:rPr lang="en-US" sz="2800" dirty="0"/>
              <a:t>, but what they can </a:t>
            </a:r>
            <a:r>
              <a:rPr lang="en-US" sz="2800" u="sng" dirty="0"/>
              <a:t>do</a:t>
            </a:r>
            <a:r>
              <a:rPr lang="en-US" sz="2800" dirty="0"/>
              <a:t> with what they know</a:t>
            </a:r>
          </a:p>
          <a:p>
            <a:pPr marL="914400" lvl="1" indent="-514350"/>
            <a:r>
              <a:rPr lang="en-US" sz="2400" dirty="0"/>
              <a:t>MATH: Reasoning, modeling</a:t>
            </a:r>
          </a:p>
          <a:p>
            <a:pPr marL="914400" lvl="1" indent="-514350"/>
            <a:r>
              <a:rPr lang="en-US" sz="2400" dirty="0"/>
              <a:t>READING/WRITING: Synthesizing ideas, supporting claims with evidence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2A749-B6C7-C240-8A90-1E79A2210C21}" type="slidenum">
              <a:rPr lang="en-US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40600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b="1" dirty="0"/>
              <a:t>2005 Colorado Model Content Standards: “Standard 1”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/>
              <a:t>“Students develop number sense and use numbers and number relationships in problem-solving situations and communicate the reasoning used in solving these problems.”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/>
              <a:t>Grades 5-8: use the relationships among fractions, decimals and percents in problem-solving situations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2A749-B6C7-C240-8A90-1E79A2210C21}" type="slidenum">
              <a:rPr lang="en-US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97797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CO Grade 5 item on Fractions</a:t>
            </a:r>
            <a:br>
              <a:rPr lang="en-US" b="1" dirty="0"/>
            </a:br>
            <a:r>
              <a:rPr lang="en-US" b="1" dirty="0"/>
              <a:t> (from 2006 Test)</a:t>
            </a:r>
          </a:p>
        </p:txBody>
      </p:sp>
      <p:pic>
        <p:nvPicPr>
          <p:cNvPr id="4" name="Content Placeholder 3" descr="Screenshot 2015-03-12 14.12.02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575" r="-13575"/>
          <a:stretch>
            <a:fillRect/>
          </a:stretch>
        </p:blipFill>
        <p:spPr>
          <a:xfrm>
            <a:off x="118533" y="1346200"/>
            <a:ext cx="8229600" cy="4525963"/>
          </a:xfrm>
        </p:spPr>
      </p:pic>
      <p:pic>
        <p:nvPicPr>
          <p:cNvPr id="5" name="Picture 4" descr="Screenshot 2015-03-12 14.12.15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8709" y="3826035"/>
            <a:ext cx="3735291" cy="1872522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2A749-B6C7-C240-8A90-1E79A2210C21}" type="slidenum">
              <a:rPr lang="en-US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28782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b="1" dirty="0"/>
              <a:t>Common Core State Standards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Understanding of fractions has much greater emphasis in CCSS, focal area of math in grades 3-5. </a:t>
            </a:r>
            <a:r>
              <a:rPr lang="en-US" sz="2800" dirty="0">
                <a:hlinkClick r:id="rId3"/>
              </a:rPr>
              <a:t>http://www.corestandards.org/Math/Content/NF/</a:t>
            </a:r>
            <a:endParaRPr lang="en-US" sz="2800" dirty="0"/>
          </a:p>
          <a:p>
            <a:r>
              <a:rPr lang="en-US" sz="2800" dirty="0"/>
              <a:t>By grade 5 students should be able to</a:t>
            </a:r>
          </a:p>
          <a:p>
            <a:pPr lvl="1"/>
            <a:r>
              <a:rPr lang="en-US" sz="2400" dirty="0"/>
              <a:t>Use equivalent fractions as a strategy to add and subtract fractions</a:t>
            </a:r>
          </a:p>
          <a:p>
            <a:pPr lvl="1"/>
            <a:r>
              <a:rPr lang="en-US" sz="2400" dirty="0"/>
              <a:t>Apply and extend previous understandings of multiplication and division of fractions</a:t>
            </a:r>
          </a:p>
          <a:p>
            <a:pPr marL="0" indent="0">
              <a:buNone/>
            </a:pPr>
            <a:endParaRPr lang="en-US" sz="2400" dirty="0"/>
          </a:p>
          <a:p>
            <a:pPr lvl="1"/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2A749-B6C7-C240-8A90-1E79A2210C21}" type="slidenum">
              <a:rPr lang="en-US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46189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PARCC Item Design </a:t>
            </a:r>
            <a:br>
              <a:rPr lang="en-US" b="1" dirty="0"/>
            </a:br>
            <a:r>
              <a:rPr lang="en-US" b="1" dirty="0"/>
              <a:t>for Grade 5 Math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2A749-B6C7-C240-8A90-1E79A2210C21}" type="slidenum">
              <a:rPr lang="en-US"/>
              <a:t>24</a:t>
            </a:fld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626537" y="1896533"/>
            <a:ext cx="2997200" cy="13716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AutoNum type="alphaUcParenBoth"/>
            </a:pPr>
            <a:r>
              <a:rPr lang="en-US" dirty="0"/>
              <a:t>Major Content</a:t>
            </a:r>
          </a:p>
          <a:p>
            <a:pPr algn="ctr"/>
            <a:r>
              <a:rPr lang="en-US" dirty="0"/>
              <a:t>in Grade 5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4047075" y="1879601"/>
            <a:ext cx="2997200" cy="13716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(B) Additional Supporting Content in Grade 5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677335" y="3691466"/>
            <a:ext cx="2997200" cy="13716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(C) REASONING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4047072" y="3725333"/>
            <a:ext cx="2997200" cy="13716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(D) MODELING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857066" y="2387600"/>
            <a:ext cx="12869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“Type 1 Items”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65201" y="5266267"/>
            <a:ext cx="2590800" cy="372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“Type 2 Items”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080935" y="5249335"/>
            <a:ext cx="2590800" cy="372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“Type 3 Items”</a:t>
            </a:r>
          </a:p>
        </p:txBody>
      </p:sp>
      <p:sp>
        <p:nvSpPr>
          <p:cNvPr id="3" name="Rectangle 2"/>
          <p:cNvSpPr/>
          <p:nvPr/>
        </p:nvSpPr>
        <p:spPr>
          <a:xfrm>
            <a:off x="491067" y="1727200"/>
            <a:ext cx="8297333" cy="174413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491068" y="3505200"/>
            <a:ext cx="3454400" cy="226906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4013202" y="3505201"/>
            <a:ext cx="3454400" cy="226906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22606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1"/>
      <p:bldP spid="12" grpId="1"/>
      <p:bldP spid="13" grpId="1"/>
      <p:bldP spid="3" grpId="0" animBg="1"/>
      <p:bldP spid="14" grpId="0" animBg="1"/>
      <p:bldP spid="1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A PARCC Computer-based </a:t>
            </a:r>
            <a:br>
              <a:rPr lang="en-US" b="1" dirty="0"/>
            </a:br>
            <a:r>
              <a:rPr lang="en-US" b="1" dirty="0"/>
              <a:t>Type 1 Test Item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2A749-B6C7-C240-8A90-1E79A2210C21}" type="slidenum">
              <a:rPr lang="en-US"/>
              <a:t>25</a:t>
            </a:fld>
            <a:endParaRPr lang="en-US" dirty="0"/>
          </a:p>
        </p:txBody>
      </p:sp>
      <p:pic>
        <p:nvPicPr>
          <p:cNvPr id="13" name="Picture 12" descr="Screenshot 2015-03-12 12.17.19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3268"/>
            <a:ext cx="9144000" cy="3836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91998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A PARCC Type 2 Item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2A749-B6C7-C240-8A90-1E79A2210C21}" type="slidenum">
              <a:rPr lang="en-US"/>
              <a:t>26</a:t>
            </a:fld>
            <a:endParaRPr lang="en-US" dirty="0"/>
          </a:p>
        </p:txBody>
      </p:sp>
      <p:pic>
        <p:nvPicPr>
          <p:cNvPr id="7" name="Content Placeholder 6" descr="Screenshot 2015-03-12 13.15.19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4" b="93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9347474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2A749-B6C7-C240-8A90-1E79A2210C21}" type="slidenum">
              <a:rPr lang="en-US"/>
              <a:t>27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97468" y="1761066"/>
            <a:ext cx="6959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Let’s Have a Look at Examples of “Performance-Based” (Open-Ended) Items from the Smarter-Balanced Consortium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28133" y="4978400"/>
            <a:ext cx="72474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http://www.smarterbalanced.org/practice-test/</a:t>
            </a:r>
          </a:p>
        </p:txBody>
      </p:sp>
    </p:spTree>
    <p:extLst>
      <p:ext uri="{BB962C8B-B14F-4D97-AF65-F5344CB8AC3E}">
        <p14:creationId xmlns:p14="http://schemas.microsoft.com/office/powerpoint/2010/main" val="6785050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Some Motivating Questions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lvl="0" indent="-514350">
              <a:buFont typeface="+mj-lt"/>
              <a:buAutoNum type="arabicPeriod"/>
            </a:pPr>
            <a:r>
              <a:rPr lang="en-US" dirty="0"/>
              <a:t>To what extent do you think the answers to this task would reveal something valuable about what 5</a:t>
            </a:r>
            <a:r>
              <a:rPr lang="en-US" baseline="30000" dirty="0"/>
              <a:t>th</a:t>
            </a:r>
            <a:r>
              <a:rPr lang="en-US" dirty="0"/>
              <a:t> grade students have or have not learned to do?  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/>
              <a:t>Is this the kind of task you expected to see on a large-scale standardized test? 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/>
              <a:t>What stands out to you about this task?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2A749-B6C7-C240-8A90-1E79A2210C21}" type="slidenum">
              <a:rPr lang="en-US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11103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How do we know if a test is valid?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Depends on intended use, requires multiple sources of evidence. </a:t>
            </a:r>
          </a:p>
          <a:p>
            <a:r>
              <a:rPr lang="en-US" dirty="0"/>
              <a:t>Guidance on this is provided in </a:t>
            </a:r>
            <a:r>
              <a:rPr lang="en-US" i="1" dirty="0"/>
              <a:t>Standards for Educational and Psychological Testing </a:t>
            </a:r>
            <a:r>
              <a:rPr lang="en-US" dirty="0"/>
              <a:t>(4</a:t>
            </a:r>
            <a:r>
              <a:rPr lang="en-US" baseline="30000" dirty="0"/>
              <a:t>th</a:t>
            </a:r>
            <a:r>
              <a:rPr lang="en-US" dirty="0"/>
              <a:t> Edition, 2014) </a:t>
            </a:r>
          </a:p>
          <a:p>
            <a:r>
              <a:rPr lang="en-US" dirty="0"/>
              <a:t>But in laymen’s terms, to paraphrase James Carville: it’s all about the items, stupid!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2A749-B6C7-C240-8A90-1E79A2210C21}" type="slidenum">
              <a:rPr lang="en-US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13521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Goals of this Session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To demystify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To help you fully appreciate the difference between classroom assessment and accountability testing.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Show you what’s new about recently developed tests by PARCC and Smarter-Balanced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Give you some questions to ask about “validity and reliability”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Argue for the importance of a balanced approach to student assessment.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2A749-B6C7-C240-8A90-1E79A2210C21}" type="slidenum">
              <a:rPr lang="en-US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97552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Key questions to ask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dirty="0"/>
              <a:t>Are the intended interpretations and uses of test scores clearly stated?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How well is the test aligned to both standards and curricula?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Who developed the items, when were they developed, and according to what process?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Were all newly developed items field tested before being placed on the operational test? How were they screened?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2A749-B6C7-C240-8A90-1E79A2210C21}" type="slidenum">
              <a:rPr lang="en-US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79963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b="1" dirty="0"/>
              <a:t>How do we know if a test is reliable?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Would a student get the same score if we gave them a different set of items?</a:t>
            </a:r>
          </a:p>
          <a:p>
            <a:r>
              <a:rPr lang="en-US" dirty="0"/>
              <a:t>Tends to be easier to evaluate because this can be addressed by psychometricians with a single number or plot.</a:t>
            </a:r>
          </a:p>
          <a:p>
            <a:pPr lvl="1"/>
            <a:r>
              <a:rPr lang="en-US" dirty="0"/>
              <a:t>In general, as number of test items increase, so does reliability.</a:t>
            </a:r>
          </a:p>
          <a:p>
            <a:pPr lvl="1"/>
            <a:r>
              <a:rPr lang="en-US" dirty="0"/>
              <a:t>But items need to be targeted to ability level of students—this is challenging.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2A749-B6C7-C240-8A90-1E79A2210C21}" type="slidenum">
              <a:rPr lang="en-US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77252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2A749-B6C7-C240-8A90-1E79A2210C21}" type="slidenum">
              <a:rPr lang="en-US"/>
              <a:t>32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794934" y="2269067"/>
            <a:ext cx="56557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The Impact of Assessment on Student Learning</a:t>
            </a:r>
          </a:p>
        </p:txBody>
      </p:sp>
    </p:spTree>
    <p:extLst>
      <p:ext uri="{BB962C8B-B14F-4D97-AF65-F5344CB8AC3E}">
        <p14:creationId xmlns:p14="http://schemas.microsoft.com/office/powerpoint/2010/main" val="31237208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Does Testing for Accountability Increase Student Learning?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Little evidence in general that testing for accountability has a positive impact on student achievement or HS graduation.</a:t>
            </a:r>
          </a:p>
          <a:p>
            <a:r>
              <a:rPr lang="en-US" sz="2800" dirty="0"/>
              <a:t>Two recent studies found small improvements in math, no differences in reading attributable to NCLB</a:t>
            </a:r>
          </a:p>
          <a:p>
            <a:r>
              <a:rPr lang="en-US" sz="2800" dirty="0"/>
              <a:t>Goal of NCLB was 100% proficiency for all students by 2014, but no state met this goal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2A749-B6C7-C240-8A90-1E79A2210C21}" type="slidenum">
              <a:rPr lang="en-US"/>
              <a:t>33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777067" y="6188559"/>
            <a:ext cx="543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Sources: Carnoy &amp; Loeb (2004); Dee &amp; Jacob (2011); Wong, Cook &amp; Steiner (2009)   </a:t>
            </a:r>
          </a:p>
        </p:txBody>
      </p:sp>
    </p:spTree>
    <p:extLst>
      <p:ext uri="{BB962C8B-B14F-4D97-AF65-F5344CB8AC3E}">
        <p14:creationId xmlns:p14="http://schemas.microsoft.com/office/powerpoint/2010/main" val="36270228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Impact of Formative Assessment on Student Learning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Students do appear to learn more in classrooms where formative assessment is practiced.</a:t>
            </a:r>
          </a:p>
          <a:p>
            <a:r>
              <a:rPr lang="en-US" sz="2800" dirty="0"/>
              <a:t>The average impact of a curriculum invoking formative assessment is often about twice that of a teacher who is considered highly effective at increasing student achievement</a:t>
            </a:r>
            <a:r>
              <a:rPr lang="en-US" dirty="0"/>
              <a:t>.</a:t>
            </a:r>
          </a:p>
          <a:p>
            <a:r>
              <a:rPr lang="en-US" sz="2800" dirty="0"/>
              <a:t>Bottom Line: More evidence that formative assessment practices have an effect on student learning than accountability testing.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2A749-B6C7-C240-8A90-1E79A2210C21}" type="slidenum">
              <a:rPr lang="en-US"/>
              <a:t>34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760133" y="6143937"/>
            <a:ext cx="55033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Sources: Black &amp; Wiliam (1998); Kingston &amp; Nash (2011); Apthorp et al (2015)</a:t>
            </a:r>
          </a:p>
        </p:txBody>
      </p:sp>
    </p:spTree>
    <p:extLst>
      <p:ext uri="{BB962C8B-B14F-4D97-AF65-F5344CB8AC3E}">
        <p14:creationId xmlns:p14="http://schemas.microsoft.com/office/powerpoint/2010/main" val="17783047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2A749-B6C7-C240-8A90-1E79A2210C21}" type="slidenum">
              <a:rPr lang="en-US"/>
              <a:t>35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066800" y="1676400"/>
            <a:ext cx="668866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Can We Bridge the Gap Between Formative (Classroom) and Large-Scale (Accountability) Assessment?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454400" y="5012267"/>
            <a:ext cx="28109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Yes!</a:t>
            </a:r>
          </a:p>
        </p:txBody>
      </p:sp>
    </p:spTree>
    <p:extLst>
      <p:ext uri="{BB962C8B-B14F-4D97-AF65-F5344CB8AC3E}">
        <p14:creationId xmlns:p14="http://schemas.microsoft.com/office/powerpoint/2010/main" val="9194170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Tradeoffs in Assessment Design</a:t>
            </a:r>
          </a:p>
        </p:txBody>
      </p:sp>
      <p:pic>
        <p:nvPicPr>
          <p:cNvPr id="7" name="Content Placeholder 6" descr="KWSK.pn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401" r="-17401"/>
          <a:stretch>
            <a:fillRect/>
          </a:stretch>
        </p:blipFill>
        <p:spPr/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3000" dirty="0">
                <a:latin typeface="Calibri"/>
                <a:cs typeface="Calibri"/>
              </a:rPr>
              <a:t>Accountability Guidance for Districts  vs. Instructional Guidance for Individual Students</a:t>
            </a:r>
          </a:p>
          <a:p>
            <a:pPr>
              <a:defRPr/>
            </a:pPr>
            <a:r>
              <a:rPr lang="en-US" sz="3000" dirty="0">
                <a:latin typeface="Calibri"/>
                <a:cs typeface="Calibri"/>
              </a:rPr>
              <a:t>“Ironically, the questions that are of most use to the state officer are of the least use to the teacher.” (Pellegrino, Chudowsky, &amp;  Glaser, NRC, 2001</a:t>
            </a:r>
          </a:p>
          <a:p>
            <a:pPr marL="0" indent="0">
              <a:buNone/>
            </a:pPr>
            <a:r>
              <a:rPr lang="en-US" sz="3000" dirty="0">
                <a:latin typeface="Calibri"/>
                <a:cs typeface="Calibri"/>
              </a:rPr>
              <a:t> </a:t>
            </a:r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2A749-B6C7-C240-8A90-1E79A2210C21}" type="slidenum">
              <a:rPr lang="en-US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57117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dirty="0"/>
              <a:t>Shared Characteristics of Large-Scale and Classroom Assessments in an Ideal System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A shared model for student learning </a:t>
            </a:r>
          </a:p>
          <a:p>
            <a:r>
              <a:rPr lang="en-US" sz="2800" dirty="0"/>
              <a:t>A shared conception of disciplinary knowledge and competence</a:t>
            </a:r>
          </a:p>
          <a:p>
            <a:r>
              <a:rPr lang="en-US" sz="2800" dirty="0"/>
              <a:t>Focus on evaluating understanding and reasoning</a:t>
            </a:r>
          </a:p>
          <a:p>
            <a:r>
              <a:rPr lang="en-US" sz="2800" dirty="0"/>
              <a:t>Offer a clear vision for what constitutes “mastery”</a:t>
            </a:r>
          </a:p>
          <a:p>
            <a:r>
              <a:rPr lang="en-US" sz="2800" dirty="0"/>
              <a:t>Include complex and challenging items that are open to multiple solution strategies.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2A749-B6C7-C240-8A90-1E79A2210C21}" type="slidenum">
              <a:rPr lang="en-US"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53372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Learning Progressions</a:t>
            </a:r>
          </a:p>
        </p:txBody>
      </p:sp>
      <p:pic>
        <p:nvPicPr>
          <p:cNvPr id="7" name="Content Placeholder 6" descr="cadre.cfa-studentgrowthreport-final_1.pn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722" r="-7722"/>
          <a:stretch>
            <a:fillRect/>
          </a:stretch>
        </p:blipFill>
        <p:spPr>
          <a:xfrm>
            <a:off x="457200" y="1515535"/>
            <a:ext cx="4038600" cy="4525963"/>
          </a:xfrm>
        </p:spPr>
      </p:pic>
      <p:pic>
        <p:nvPicPr>
          <p:cNvPr id="8" name="Content Placeholder 7" descr="lpy2math-report-r2-graphics_fp_1_0.png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722" r="-7722"/>
          <a:stretch>
            <a:fillRect/>
          </a:stretch>
        </p:blipFill>
        <p:spPr>
          <a:xfrm>
            <a:off x="4648200" y="1515535"/>
            <a:ext cx="4038600" cy="4525963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2A749-B6C7-C240-8A90-1E79A2210C21}" type="slidenum">
              <a:rPr lang="en-US"/>
              <a:t>38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217334" y="6180667"/>
            <a:ext cx="46058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http://www.colorado.edu/cadre/</a:t>
            </a:r>
          </a:p>
        </p:txBody>
      </p:sp>
    </p:spTree>
    <p:extLst>
      <p:ext uri="{BB962C8B-B14F-4D97-AF65-F5344CB8AC3E}">
        <p14:creationId xmlns:p14="http://schemas.microsoft.com/office/powerpoint/2010/main" val="4809248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2A749-B6C7-C240-8A90-1E79A2210C21}" type="slidenum">
              <a:rPr lang="en-US"/>
              <a:t>39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913467" y="2506133"/>
            <a:ext cx="50461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38522700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2A749-B6C7-C240-8A90-1E79A2210C21}" type="slidenum">
              <a:rPr lang="en-US"/>
              <a:t>4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94267" y="2031999"/>
            <a:ext cx="760306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/>
              <a:t>The Role of (High-Stakes) Standardized Tests in the Measurement of Student Learning </a:t>
            </a:r>
          </a:p>
        </p:txBody>
      </p:sp>
    </p:spTree>
    <p:extLst>
      <p:ext uri="{BB962C8B-B14F-4D97-AF65-F5344CB8AC3E}">
        <p14:creationId xmlns:p14="http://schemas.microsoft.com/office/powerpoint/2010/main" val="13845056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References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03867"/>
            <a:ext cx="8229600" cy="5029199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US" sz="4800" dirty="0"/>
              <a:t>Apthorp, H., Klute, M., Harlacher, J., &amp; Reale, M. (2015). </a:t>
            </a:r>
            <a:r>
              <a:rPr lang="en-US" sz="4800" i="1" dirty="0"/>
              <a:t>Formative assessment intervention effects on student academic achievement: A review of efficacy evidence in the elementary grades </a:t>
            </a:r>
            <a:r>
              <a:rPr lang="en-US" sz="4800" dirty="0"/>
              <a:t>(REL 2015–0TK). Washington, DC: U.S. Department of Education, Institute of Education Sciences, National Center for Education Evaluation and Regional Assistance, Regional Educational Laboratory Central. Retrieved from </a:t>
            </a:r>
            <a:r>
              <a:rPr lang="en-US" sz="4800" u="sng" dirty="0">
                <a:hlinkClick r:id="rId2"/>
              </a:rPr>
              <a:t>http://ies.ed.gov/ncee</a:t>
            </a:r>
            <a:r>
              <a:rPr lang="en-US" sz="4800" u="sng">
                <a:hlinkClick r:id="rId2"/>
              </a:rPr>
              <a:t>/edlabs.</a:t>
            </a:r>
            <a:endParaRPr lang="en-US" sz="4800"/>
          </a:p>
          <a:p>
            <a:pPr marL="0" indent="0">
              <a:buNone/>
            </a:pPr>
            <a:r>
              <a:rPr lang="en-US" sz="4800" dirty="0"/>
              <a:t> </a:t>
            </a:r>
          </a:p>
          <a:p>
            <a:pPr marL="0" indent="0">
              <a:buNone/>
            </a:pPr>
            <a:r>
              <a:rPr lang="en-US" sz="4800" dirty="0"/>
              <a:t>Black, P. &amp; Wiliam, D. (1998). Assessment and classroom learning. </a:t>
            </a:r>
            <a:r>
              <a:rPr lang="en-US" sz="4800" i="1" dirty="0"/>
              <a:t>Assessment in Education: Principles, Policy &amp; Practice, 5</a:t>
            </a:r>
            <a:r>
              <a:rPr lang="en-US" sz="4800" dirty="0"/>
              <a:t>(1), 7–74.</a:t>
            </a:r>
          </a:p>
          <a:p>
            <a:pPr marL="0" indent="0">
              <a:buNone/>
            </a:pPr>
            <a:r>
              <a:rPr lang="en-US" sz="4800" dirty="0"/>
              <a:t> </a:t>
            </a:r>
          </a:p>
          <a:p>
            <a:pPr marL="0" indent="0">
              <a:buNone/>
            </a:pPr>
            <a:r>
              <a:rPr lang="en-US" sz="4800" dirty="0"/>
              <a:t>Carnoy, M. &amp; Loeb, S. (2004). Does external accountability affect student outcomes? A cross-state analysis. In S. Fuhrman and R. F. Elmore (Eds.), </a:t>
            </a:r>
            <a:r>
              <a:rPr lang="en-US" sz="4800" i="1" dirty="0"/>
              <a:t>Redesigning accountability systems for education</a:t>
            </a:r>
            <a:r>
              <a:rPr lang="en-US" sz="4800" dirty="0"/>
              <a:t>.  Teachers College. Columbia University.</a:t>
            </a:r>
          </a:p>
          <a:p>
            <a:pPr marL="0" indent="0">
              <a:buNone/>
            </a:pPr>
            <a:r>
              <a:rPr lang="en-US" sz="4800" dirty="0"/>
              <a:t> </a:t>
            </a:r>
          </a:p>
          <a:p>
            <a:pPr marL="0" indent="0">
              <a:buNone/>
            </a:pPr>
            <a:r>
              <a:rPr lang="en-US" sz="4800" dirty="0"/>
              <a:t>Dee, T. S., &amp; Jacob, B. (2011). The Impact of No Child Left Behind on Student Achievement. Journal of Policy Analysis and Management, Vol. 30, No. 3, 418–446</a:t>
            </a:r>
          </a:p>
          <a:p>
            <a:pPr marL="0" indent="0">
              <a:buNone/>
            </a:pPr>
            <a:r>
              <a:rPr lang="en-US" sz="4800" dirty="0"/>
              <a:t> </a:t>
            </a:r>
          </a:p>
          <a:p>
            <a:pPr marL="0" indent="0">
              <a:buNone/>
            </a:pPr>
            <a:r>
              <a:rPr lang="en-US" sz="4800" dirty="0"/>
              <a:t>Fuhrman, S. H. (2004). Introduction.  In S. Fuhrman and R. F. Elmore (Eds.), </a:t>
            </a:r>
            <a:r>
              <a:rPr lang="en-US" sz="4800" i="1" dirty="0"/>
              <a:t>Redesigning accountability systems for education</a:t>
            </a:r>
            <a:r>
              <a:rPr lang="en-US" sz="4800" dirty="0"/>
              <a:t>.  Teachers College. Columbia University. </a:t>
            </a:r>
          </a:p>
          <a:p>
            <a:pPr marL="0" indent="0">
              <a:buNone/>
            </a:pPr>
            <a:r>
              <a:rPr lang="en-US" sz="4800" dirty="0"/>
              <a:t> </a:t>
            </a:r>
          </a:p>
          <a:p>
            <a:pPr marL="0" indent="0">
              <a:buNone/>
            </a:pPr>
            <a:r>
              <a:rPr lang="en-US" sz="4800" dirty="0"/>
              <a:t>Kingston, N. &amp; Nash, B. (2011). Formative assessment: A meta-analysis and a call for research. </a:t>
            </a:r>
            <a:r>
              <a:rPr lang="en-US" sz="4800" i="1" dirty="0"/>
              <a:t>Educational Measurement: Issues and Practice, 30</a:t>
            </a:r>
            <a:r>
              <a:rPr lang="en-US" sz="4800" dirty="0"/>
              <a:t>(4), 28–37.</a:t>
            </a:r>
          </a:p>
          <a:p>
            <a:pPr marL="0" indent="0">
              <a:buNone/>
            </a:pPr>
            <a:r>
              <a:rPr lang="en-US" sz="4800" dirty="0"/>
              <a:t> </a:t>
            </a:r>
          </a:p>
          <a:p>
            <a:pPr marL="0" indent="0">
              <a:buNone/>
            </a:pPr>
            <a:r>
              <a:rPr lang="en-US" sz="4800" dirty="0"/>
              <a:t>Pellegrino, J., Wilson, M, &amp; Koenig, J. (2014). </a:t>
            </a:r>
            <a:r>
              <a:rPr lang="en-US" sz="4800" i="1" dirty="0"/>
              <a:t>Developing Assessments for the Next Generation Science Standards</a:t>
            </a:r>
            <a:r>
              <a:rPr lang="en-US" sz="4800" dirty="0"/>
              <a:t>. Committee on Developing Assessments of Science Proficiency in K-12; Board on Testing and Assessment; Board on Science Education; Division on Behavioral and Social Sciences and Education; National Research Council. </a:t>
            </a:r>
          </a:p>
          <a:p>
            <a:pPr marL="0" indent="0">
              <a:buNone/>
            </a:pPr>
            <a:r>
              <a:rPr lang="en-US" sz="4800" dirty="0"/>
              <a:t> </a:t>
            </a:r>
          </a:p>
          <a:p>
            <a:pPr marL="0" indent="0">
              <a:buNone/>
            </a:pPr>
            <a:r>
              <a:rPr lang="en-US" sz="4800" dirty="0"/>
              <a:t>Wong, M, Cook, T. D., &amp; Steiner, P. (2011). No Child Left Behind: An interim evaluation of its effects on learning using two interrupted time series each with its own non-equivalent comparison series. Working Paper.  Retrieved September 24, 2015 from </a:t>
            </a:r>
            <a:r>
              <a:rPr lang="en-US" sz="4800" u="sng" dirty="0">
                <a:hlinkClick r:id="rId3"/>
              </a:rPr>
              <a:t>http://www.ipr.northwestern.edu/publications/papers/2009/ipr-wp-09-11.html</a:t>
            </a:r>
            <a:r>
              <a:rPr lang="en-US" sz="4800" dirty="0"/>
              <a:t>. </a:t>
            </a:r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2A749-B6C7-C240-8A90-1E79A2210C21}" type="slidenum">
              <a:rPr lang="en-US"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44767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2A749-B6C7-C240-8A90-1E79A2210C21}" type="slidenum">
              <a:rPr lang="en-US"/>
              <a:t>41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591734" y="2455333"/>
            <a:ext cx="58081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/>
              <a:t>Extra Slides</a:t>
            </a:r>
          </a:p>
        </p:txBody>
      </p:sp>
    </p:spTree>
    <p:extLst>
      <p:ext uri="{BB962C8B-B14F-4D97-AF65-F5344CB8AC3E}">
        <p14:creationId xmlns:p14="http://schemas.microsoft.com/office/powerpoint/2010/main" val="16408579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0267" y="274638"/>
            <a:ext cx="8229600" cy="1143000"/>
          </a:xfrm>
        </p:spPr>
        <p:txBody>
          <a:bodyPr>
            <a:noAutofit/>
          </a:bodyPr>
          <a:lstStyle/>
          <a:p>
            <a:r>
              <a:rPr lang="en-US" sz="3200" b="1" dirty="0"/>
              <a:t>Unintended Consequences?</a:t>
            </a:r>
            <a:r>
              <a:rPr lang="en-US" sz="4000" b="1" dirty="0"/>
              <a:t> </a:t>
            </a:r>
            <a:br>
              <a:rPr lang="en-US" sz="4000" b="1" dirty="0"/>
            </a:br>
            <a:r>
              <a:rPr lang="en-US" sz="3200" b="1" dirty="0"/>
              <a:t>Time Spent on Standardized Testing (2013-14)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15933"/>
          </a:xfrm>
        </p:spPr>
        <p:txBody>
          <a:bodyPr>
            <a:normAutofit fontScale="85000" lnSpcReduction="10000"/>
          </a:bodyPr>
          <a:lstStyle/>
          <a:p>
            <a:endParaRPr lang="en-US" sz="2200" dirty="0"/>
          </a:p>
          <a:p>
            <a:pPr marL="0" indent="0">
              <a:buNone/>
            </a:pPr>
            <a:r>
              <a:rPr lang="en-US" sz="2600" dirty="0"/>
              <a:t>Findings from a recent study by the Center for American Progress:</a:t>
            </a:r>
          </a:p>
          <a:p>
            <a:r>
              <a:rPr lang="en-US" sz="2800" dirty="0"/>
              <a:t>Despite the perception that federally mandated state testing is the root of the issue, districts require more tests than states.</a:t>
            </a:r>
          </a:p>
          <a:p>
            <a:r>
              <a:rPr lang="en-US" sz="2800" dirty="0"/>
              <a:t>Students are tested as frequently as twice per month and an average of once per month.</a:t>
            </a:r>
          </a:p>
          <a:p>
            <a:r>
              <a:rPr lang="en-US" sz="2800" dirty="0"/>
              <a:t>Actual test administration takes up a small fraction of learning time (~2% of instructional time).</a:t>
            </a:r>
          </a:p>
          <a:p>
            <a:r>
              <a:rPr lang="en-US" sz="2800" dirty="0"/>
              <a:t>There is a culture of testing and test preparation in schools.</a:t>
            </a:r>
          </a:p>
          <a:p>
            <a:pPr marL="0" indent="0">
              <a:buNone/>
            </a:pPr>
            <a:endParaRPr lang="en-US" sz="2200" dirty="0"/>
          </a:p>
          <a:p>
            <a:pPr marL="0" indent="0">
              <a:buNone/>
            </a:pPr>
            <a:r>
              <a:rPr lang="en-US" sz="2400" dirty="0">
                <a:hlinkClick r:id="rId3"/>
              </a:rPr>
              <a:t>https://www.americanprogress.org</a:t>
            </a:r>
            <a:r>
              <a:rPr lang="en-US" sz="2400">
                <a:hlinkClick r:id="rId3"/>
              </a:rPr>
              <a:t>/issues/education/report/2014/10/16/99073/testing-overload-in-americas-schools/</a:t>
            </a:r>
            <a:endParaRPr lang="en-US" sz="2400"/>
          </a:p>
          <a:p>
            <a:endParaRPr lang="en-US" sz="2200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2A749-B6C7-C240-8A90-1E79A2210C21}" type="slidenum">
              <a:rPr lang="en-US"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81927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dirty="0"/>
              <a:t>Using Tests to Measure Efficacy of Teachers and Schools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/>
              <a:t>IF</a:t>
            </a:r>
            <a:r>
              <a:rPr lang="en-US" sz="2800" dirty="0"/>
              <a:t> the results of large-scale achievement tests can be used to identify</a:t>
            </a:r>
          </a:p>
          <a:p>
            <a:pPr lvl="1"/>
            <a:r>
              <a:rPr lang="en-US" sz="2400" dirty="0"/>
              <a:t>Effective and ineffective teachers</a:t>
            </a:r>
          </a:p>
          <a:p>
            <a:pPr lvl="1"/>
            <a:r>
              <a:rPr lang="en-US" sz="2400" dirty="0"/>
              <a:t>Effective and ineffective principals/schools</a:t>
            </a:r>
          </a:p>
          <a:p>
            <a:pPr marL="0" indent="0">
              <a:buNone/>
            </a:pPr>
            <a:r>
              <a:rPr lang="en-US" sz="2800" dirty="0"/>
              <a:t>and</a:t>
            </a:r>
            <a:r>
              <a:rPr lang="en-US" sz="2800" b="1" dirty="0"/>
              <a:t> IF</a:t>
            </a:r>
            <a:r>
              <a:rPr lang="en-US" sz="2800" dirty="0"/>
              <a:t> the case can be made that the tests themselves are valid and reliable measures of what students know and can do.</a:t>
            </a:r>
            <a:endParaRPr lang="en-US" sz="2800" b="1" dirty="0"/>
          </a:p>
          <a:p>
            <a:pPr marL="0" indent="0">
              <a:buNone/>
            </a:pPr>
            <a:r>
              <a:rPr lang="en-US" sz="2800" b="1" dirty="0"/>
              <a:t>THEN</a:t>
            </a:r>
            <a:r>
              <a:rPr lang="en-US" sz="2800" dirty="0"/>
              <a:t> this might serve as a good justification for an increase in time allocated to standardized testing.</a:t>
            </a:r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2A749-B6C7-C240-8A90-1E79A2210C21}" type="slidenum">
              <a:rPr lang="en-US"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45477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The Concept of Test Score Inflation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2A749-B6C7-C240-8A90-1E79A2210C21}" type="slidenum">
              <a:rPr lang="en-US"/>
              <a:t>44</a:t>
            </a:fld>
            <a:endParaRPr lang="en-US" dirty="0"/>
          </a:p>
        </p:txBody>
      </p:sp>
      <p:graphicFrame>
        <p:nvGraphicFramePr>
          <p:cNvPr id="6" name="Object 2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459585702"/>
              </p:ext>
            </p:extLst>
          </p:nvPr>
        </p:nvGraphicFramePr>
        <p:xfrm>
          <a:off x="457200" y="2795789"/>
          <a:ext cx="4038600" cy="28459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3" name="Chart" r:id="rId4" imgW="7569200" imgH="5334000" progId="Excel.Chart.8">
                  <p:embed/>
                </p:oleObj>
              </mc:Choice>
              <mc:Fallback>
                <p:oleObj name="Chart" r:id="rId4" imgW="7569200" imgH="5334000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2795789"/>
                        <a:ext cx="4038600" cy="284599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2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62789909"/>
              </p:ext>
            </p:extLst>
          </p:nvPr>
        </p:nvGraphicFramePr>
        <p:xfrm>
          <a:off x="4648200" y="2851694"/>
          <a:ext cx="4038600" cy="27002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4" name="Chart" r:id="rId6" imgW="8661400" imgH="5791200" progId="Excel.Chart.8">
                  <p:embed/>
                </p:oleObj>
              </mc:Choice>
              <mc:Fallback>
                <p:oleObj name="Chart" r:id="rId6" imgW="8661400" imgH="5791200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2851694"/>
                        <a:ext cx="4038600" cy="270029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57200" y="1371600"/>
            <a:ext cx="39454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Achievement in TX appeared to grow much faster than Achievement in MD when comparisons made relative to each state tests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690533" y="1388536"/>
            <a:ext cx="39454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When compared with respect to a common test with low stakes (NAEP), this advantage disappears</a:t>
            </a:r>
          </a:p>
        </p:txBody>
      </p:sp>
    </p:spTree>
    <p:extLst>
      <p:ext uri="{BB962C8B-B14F-4D97-AF65-F5344CB8AC3E}">
        <p14:creationId xmlns:p14="http://schemas.microsoft.com/office/powerpoint/2010/main" val="23911718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The Full PARCC Assessment System</a:t>
            </a:r>
          </a:p>
        </p:txBody>
      </p:sp>
      <p:pic>
        <p:nvPicPr>
          <p:cNvPr id="5" name="Content Placeholder 4" descr="Screenshot 2015-03-18 13.56.59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9279" r="-39279"/>
          <a:stretch>
            <a:fillRect/>
          </a:stretch>
        </p:blipFill>
        <p:spPr/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2A749-B6C7-C240-8A90-1E79A2210C21}" type="slidenum">
              <a:rPr lang="en-US"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37961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PARCC Testing Time (Grade 5)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2A749-B6C7-C240-8A90-1E79A2210C21}" type="slidenum">
              <a:rPr lang="en-US"/>
              <a:t>46</a:t>
            </a:fld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3418846"/>
              </p:ext>
            </p:extLst>
          </p:nvPr>
        </p:nvGraphicFramePr>
        <p:xfrm>
          <a:off x="762000" y="1820334"/>
          <a:ext cx="7247467" cy="29379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9162"/>
                <a:gridCol w="1378258"/>
                <a:gridCol w="836246"/>
                <a:gridCol w="789789"/>
                <a:gridCol w="805274"/>
                <a:gridCol w="836246"/>
                <a:gridCol w="836246"/>
                <a:gridCol w="836246"/>
              </a:tblGrid>
              <a:tr h="489656">
                <a:tc rowSpan="2">
                  <a:txBody>
                    <a:bodyPr/>
                    <a:lstStyle/>
                    <a:p>
                      <a:r>
                        <a:rPr lang="en-US" sz="2400" dirty="0"/>
                        <a:t>Test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en-US" sz="2000" dirty="0"/>
                        <a:t>Performance-based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sz="2000" dirty="0"/>
                        <a:t>End of</a:t>
                      </a:r>
                      <a:r>
                        <a:rPr lang="en-US" sz="2000" baseline="0" dirty="0"/>
                        <a:t> Year</a:t>
                      </a:r>
                      <a:endParaRPr lang="en-US" sz="2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Total</a:t>
                      </a:r>
                    </a:p>
                  </a:txBody>
                  <a:tcPr/>
                </a:tc>
              </a:tr>
              <a:tr h="48965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Session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</a:t>
                      </a:r>
                      <a:endParaRPr lang="en-US" sz="20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89656">
                <a:tc>
                  <a:txBody>
                    <a:bodyPr/>
                    <a:lstStyle/>
                    <a:p>
                      <a:r>
                        <a:rPr lang="en-US" sz="2000" dirty="0"/>
                        <a:t>ELA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aseline="0" dirty="0"/>
                        <a:t>Max Time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300</a:t>
                      </a:r>
                    </a:p>
                  </a:txBody>
                  <a:tcPr/>
                </a:tc>
              </a:tr>
              <a:tr h="489656"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Est Time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200</a:t>
                      </a:r>
                    </a:p>
                  </a:txBody>
                  <a:tcPr/>
                </a:tc>
              </a:tr>
              <a:tr h="489656">
                <a:tc>
                  <a:txBody>
                    <a:bodyPr/>
                    <a:lstStyle/>
                    <a:p>
                      <a:r>
                        <a:rPr lang="en-US" sz="2000" dirty="0"/>
                        <a:t>Math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aseline="0" dirty="0"/>
                        <a:t>Max Time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70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300</a:t>
                      </a:r>
                    </a:p>
                  </a:txBody>
                  <a:tcPr/>
                </a:tc>
              </a:tr>
              <a:tr h="489656"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Est Time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55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205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728133" y="5130800"/>
            <a:ext cx="7704667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Max Time on Task Across Subjects = 10 hours</a:t>
            </a:r>
          </a:p>
          <a:p>
            <a:r>
              <a:rPr lang="en-US" dirty="0"/>
              <a:t>Estimated time on Task = about 7 hours</a:t>
            </a:r>
          </a:p>
        </p:txBody>
      </p:sp>
    </p:spTree>
    <p:extLst>
      <p:ext uri="{BB962C8B-B14F-4D97-AF65-F5344CB8AC3E}">
        <p14:creationId xmlns:p14="http://schemas.microsoft.com/office/powerpoint/2010/main" val="37235769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Opting Out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/>
              <a:t>Questions parents should ask themselves: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What (financial) impact could this decision have on my child’s school?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Has my child been given the opportunity to learn what is being tested?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Is the specific test any good?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What is testing time being replaced with?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If we are opting out of this, to what will we be opting in?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2A749-B6C7-C240-8A90-1E79A2210C21}" type="slidenum">
              <a:rPr lang="en-US"/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41913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Features of a </a:t>
            </a:r>
            <a:br>
              <a:rPr lang="en-US" b="1" dirty="0"/>
            </a:br>
            <a:r>
              <a:rPr lang="en-US" b="1" dirty="0"/>
              <a:t>Balanced Assessment System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2" indent="-342900"/>
            <a:r>
              <a:rPr lang="en-US" sz="3200" b="1" dirty="0"/>
              <a:t>Comprehensiveness</a:t>
            </a:r>
            <a:r>
              <a:rPr lang="en-US" sz="3200" dirty="0"/>
              <a:t>: </a:t>
            </a:r>
            <a:r>
              <a:rPr lang="en-US" sz="3200" dirty="0">
                <a:cs typeface="Calibri"/>
              </a:rPr>
              <a:t>multiple measures to enhance validity &amp; fairness</a:t>
            </a:r>
          </a:p>
          <a:p>
            <a:pPr marL="342900" lvl="2" indent="-342900"/>
            <a:r>
              <a:rPr lang="en-US" sz="3200" b="1" dirty="0">
                <a:cs typeface="Calibri"/>
              </a:rPr>
              <a:t>Coherence</a:t>
            </a:r>
            <a:r>
              <a:rPr lang="en-US" sz="3200" dirty="0">
                <a:cs typeface="Calibri"/>
              </a:rPr>
              <a:t>: shared conceptual model of student learning</a:t>
            </a:r>
          </a:p>
          <a:p>
            <a:pPr marL="342900" lvl="2" indent="-342900"/>
            <a:r>
              <a:rPr lang="en-US" sz="3200" b="1" dirty="0">
                <a:cs typeface="Calibri"/>
              </a:rPr>
              <a:t>Continuity</a:t>
            </a:r>
            <a:r>
              <a:rPr lang="en-US" sz="3200" dirty="0">
                <a:cs typeface="Calibri"/>
              </a:rPr>
              <a:t>: measure student progress over time</a:t>
            </a:r>
          </a:p>
          <a:p>
            <a:pPr marL="342900" lvl="2" indent="-342900"/>
            <a:endParaRPr lang="en-US" sz="3200" dirty="0">
              <a:cs typeface="Calibri"/>
            </a:endParaRPr>
          </a:p>
          <a:p>
            <a:pPr marL="342900" lvl="2" indent="-342900"/>
            <a:endParaRPr lang="en-US" dirty="0">
              <a:cs typeface="Calibri"/>
            </a:endParaRPr>
          </a:p>
          <a:p>
            <a:pPr marL="342900" lvl="2" indent="-342900"/>
            <a:endParaRPr lang="en-US" dirty="0">
              <a:cs typeface="Calibri"/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2A749-B6C7-C240-8A90-1E79A2210C21}" type="slidenum">
              <a:rPr lang="en-US"/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81703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/>
              <a:t>Assessment Opportunities in</a:t>
            </a:r>
            <a:br>
              <a:rPr lang="en-US" sz="3600" b="1" dirty="0"/>
            </a:br>
            <a:r>
              <a:rPr lang="en-US" sz="3600" b="1" dirty="0"/>
              <a:t> Classroom Contexts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2A749-B6C7-C240-8A90-1E79A2210C21}" type="slidenum">
              <a:rPr lang="en-US"/>
              <a:t>5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303867" y="1778000"/>
            <a:ext cx="6400800" cy="3860800"/>
          </a:xfrm>
          <a:prstGeom prst="rect">
            <a:avLst/>
          </a:prstGeom>
          <a:noFill/>
          <a:ln w="38100" cmpd="sng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1659467" y="1998134"/>
            <a:ext cx="1642533" cy="98213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Lectures</a:t>
            </a:r>
          </a:p>
        </p:txBody>
      </p:sp>
      <p:sp>
        <p:nvSpPr>
          <p:cNvPr id="7" name="Oval 6"/>
          <p:cNvSpPr/>
          <p:nvPr/>
        </p:nvSpPr>
        <p:spPr>
          <a:xfrm>
            <a:off x="3860799" y="2167465"/>
            <a:ext cx="1744134" cy="103293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Projects</a:t>
            </a:r>
          </a:p>
        </p:txBody>
      </p:sp>
      <p:sp>
        <p:nvSpPr>
          <p:cNvPr id="8" name="Oval 7"/>
          <p:cNvSpPr/>
          <p:nvPr/>
        </p:nvSpPr>
        <p:spPr>
          <a:xfrm>
            <a:off x="2556933" y="2929464"/>
            <a:ext cx="1744134" cy="103293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Quizzes</a:t>
            </a:r>
          </a:p>
        </p:txBody>
      </p:sp>
      <p:sp>
        <p:nvSpPr>
          <p:cNvPr id="9" name="Oval 8"/>
          <p:cNvSpPr/>
          <p:nvPr/>
        </p:nvSpPr>
        <p:spPr>
          <a:xfrm>
            <a:off x="3860801" y="3657599"/>
            <a:ext cx="1744134" cy="103293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Teacher-developed Tests</a:t>
            </a:r>
          </a:p>
        </p:txBody>
      </p:sp>
      <p:sp>
        <p:nvSpPr>
          <p:cNvPr id="10" name="Oval 9"/>
          <p:cNvSpPr/>
          <p:nvPr/>
        </p:nvSpPr>
        <p:spPr>
          <a:xfrm>
            <a:off x="5706534" y="2015065"/>
            <a:ext cx="1744134" cy="103293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End of Unit Tests</a:t>
            </a:r>
          </a:p>
        </p:txBody>
      </p:sp>
      <p:sp>
        <p:nvSpPr>
          <p:cNvPr id="11" name="Oval 10"/>
          <p:cNvSpPr/>
          <p:nvPr/>
        </p:nvSpPr>
        <p:spPr>
          <a:xfrm>
            <a:off x="5740400" y="3234268"/>
            <a:ext cx="1913467" cy="1117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High-Stakes Standardized Tests</a:t>
            </a:r>
          </a:p>
        </p:txBody>
      </p:sp>
      <p:sp>
        <p:nvSpPr>
          <p:cNvPr id="12" name="Oval 11"/>
          <p:cNvSpPr/>
          <p:nvPr/>
        </p:nvSpPr>
        <p:spPr>
          <a:xfrm>
            <a:off x="2760133" y="4588932"/>
            <a:ext cx="1744134" cy="103293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In-class Activities</a:t>
            </a:r>
          </a:p>
        </p:txBody>
      </p:sp>
      <p:sp>
        <p:nvSpPr>
          <p:cNvPr id="13" name="Oval 12"/>
          <p:cNvSpPr/>
          <p:nvPr/>
        </p:nvSpPr>
        <p:spPr>
          <a:xfrm>
            <a:off x="5537201" y="4538132"/>
            <a:ext cx="1744134" cy="103293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Interactive Games</a:t>
            </a:r>
          </a:p>
        </p:txBody>
      </p:sp>
      <p:sp>
        <p:nvSpPr>
          <p:cNvPr id="14" name="Oval 13"/>
          <p:cNvSpPr/>
          <p:nvPr/>
        </p:nvSpPr>
        <p:spPr>
          <a:xfrm>
            <a:off x="1439334" y="3809996"/>
            <a:ext cx="1744134" cy="103293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Homework</a:t>
            </a:r>
          </a:p>
        </p:txBody>
      </p:sp>
    </p:spTree>
    <p:extLst>
      <p:ext uri="{BB962C8B-B14F-4D97-AF65-F5344CB8AC3E}">
        <p14:creationId xmlns:p14="http://schemas.microsoft.com/office/powerpoint/2010/main" val="23076507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/>
              <a:t>High-Stakes Assessments (Standardized Tests) are Just One Part of this Universe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2A749-B6C7-C240-8A90-1E79A2210C21}" type="slidenum">
              <a:rPr lang="en-US"/>
              <a:t>6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303867" y="1778000"/>
            <a:ext cx="6400800" cy="3860800"/>
          </a:xfrm>
          <a:prstGeom prst="rect">
            <a:avLst/>
          </a:prstGeom>
          <a:noFill/>
          <a:ln w="38100" cmpd="sng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1659467" y="1998134"/>
            <a:ext cx="1642533" cy="98213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Lectures</a:t>
            </a:r>
          </a:p>
        </p:txBody>
      </p:sp>
      <p:sp>
        <p:nvSpPr>
          <p:cNvPr id="7" name="Oval 6"/>
          <p:cNvSpPr/>
          <p:nvPr/>
        </p:nvSpPr>
        <p:spPr>
          <a:xfrm>
            <a:off x="3860799" y="2167465"/>
            <a:ext cx="1744134" cy="103293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Projects</a:t>
            </a:r>
          </a:p>
        </p:txBody>
      </p:sp>
      <p:sp>
        <p:nvSpPr>
          <p:cNvPr id="8" name="Oval 7"/>
          <p:cNvSpPr/>
          <p:nvPr/>
        </p:nvSpPr>
        <p:spPr>
          <a:xfrm>
            <a:off x="2556933" y="2929464"/>
            <a:ext cx="1744134" cy="103293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Quizzes</a:t>
            </a:r>
          </a:p>
        </p:txBody>
      </p:sp>
      <p:sp>
        <p:nvSpPr>
          <p:cNvPr id="9" name="Oval 8"/>
          <p:cNvSpPr/>
          <p:nvPr/>
        </p:nvSpPr>
        <p:spPr>
          <a:xfrm>
            <a:off x="3860801" y="3657599"/>
            <a:ext cx="1744134" cy="103293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Teacher-developed Tests</a:t>
            </a:r>
          </a:p>
        </p:txBody>
      </p:sp>
      <p:sp>
        <p:nvSpPr>
          <p:cNvPr id="10" name="Oval 9"/>
          <p:cNvSpPr/>
          <p:nvPr/>
        </p:nvSpPr>
        <p:spPr>
          <a:xfrm>
            <a:off x="5706534" y="2015065"/>
            <a:ext cx="1744134" cy="103293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End of Unit Tests</a:t>
            </a:r>
          </a:p>
        </p:txBody>
      </p:sp>
      <p:sp>
        <p:nvSpPr>
          <p:cNvPr id="11" name="Oval 10"/>
          <p:cNvSpPr/>
          <p:nvPr/>
        </p:nvSpPr>
        <p:spPr>
          <a:xfrm>
            <a:off x="5740400" y="3234268"/>
            <a:ext cx="1913467" cy="1117600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High-Stakes Standardized Tests</a:t>
            </a:r>
          </a:p>
        </p:txBody>
      </p:sp>
      <p:sp>
        <p:nvSpPr>
          <p:cNvPr id="12" name="Oval 11"/>
          <p:cNvSpPr/>
          <p:nvPr/>
        </p:nvSpPr>
        <p:spPr>
          <a:xfrm>
            <a:off x="2760133" y="4588932"/>
            <a:ext cx="1744134" cy="103293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In-class Activities</a:t>
            </a:r>
          </a:p>
        </p:txBody>
      </p:sp>
      <p:sp>
        <p:nvSpPr>
          <p:cNvPr id="13" name="Oval 12"/>
          <p:cNvSpPr/>
          <p:nvPr/>
        </p:nvSpPr>
        <p:spPr>
          <a:xfrm>
            <a:off x="5537201" y="4538132"/>
            <a:ext cx="1744134" cy="103293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Interactive Games</a:t>
            </a:r>
          </a:p>
        </p:txBody>
      </p:sp>
      <p:sp>
        <p:nvSpPr>
          <p:cNvPr id="14" name="Oval 13"/>
          <p:cNvSpPr/>
          <p:nvPr/>
        </p:nvSpPr>
        <p:spPr>
          <a:xfrm>
            <a:off x="1439334" y="3809996"/>
            <a:ext cx="1744134" cy="103293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Homework</a:t>
            </a:r>
          </a:p>
        </p:txBody>
      </p:sp>
    </p:spTree>
    <p:extLst>
      <p:ext uri="{BB962C8B-B14F-4D97-AF65-F5344CB8AC3E}">
        <p14:creationId xmlns:p14="http://schemas.microsoft.com/office/powerpoint/2010/main" val="40261417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ALIGNMENT</a:t>
            </a:r>
          </a:p>
        </p:txBody>
      </p:sp>
      <p:pic>
        <p:nvPicPr>
          <p:cNvPr id="5" name="Content Placeholder 4" descr="Screenshot 2015-03-17 21.15.57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580" r="-17580"/>
          <a:stretch>
            <a:fillRect/>
          </a:stretch>
        </p:blipFill>
        <p:spPr>
          <a:xfrm>
            <a:off x="457200" y="1450776"/>
            <a:ext cx="8229600" cy="4525963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2A749-B6C7-C240-8A90-1E79A2210C21}" type="slidenum">
              <a:rPr lang="en-US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74583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A Misaligned Educational Experience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2A749-B6C7-C240-8A90-1E79A2210C21}" type="slidenum">
              <a:rPr lang="en-US"/>
              <a:t>8</a:t>
            </a:fld>
            <a:endParaRPr lang="en-US" dirty="0"/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92667" y="1925536"/>
            <a:ext cx="6951600" cy="3926955"/>
            <a:chOff x="-740384" y="0"/>
            <a:chExt cx="5769584" cy="2857500"/>
          </a:xfrm>
        </p:grpSpPr>
        <p:sp>
          <p:nvSpPr>
            <p:cNvPr id="6" name="Oval 5"/>
            <p:cNvSpPr>
              <a:spLocks noChangeArrowheads="1"/>
            </p:cNvSpPr>
            <p:nvPr/>
          </p:nvSpPr>
          <p:spPr bwMode="auto">
            <a:xfrm>
              <a:off x="1714500" y="0"/>
              <a:ext cx="1600200" cy="914400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lumMod val="50000"/>
                    <a:lumOff val="50000"/>
                  </a:schemeClr>
                </a:gs>
                <a:gs pos="100000">
                  <a:schemeClr val="accent1">
                    <a:lumMod val="100000"/>
                    <a:lumOff val="0"/>
                  </a:schemeClr>
                </a:gs>
              </a:gsLst>
              <a:lin ang="5400000"/>
            </a:gradFill>
            <a:ln w="9525">
              <a:solidFill>
                <a:schemeClr val="accent1">
                  <a:lumMod val="95000"/>
                  <a:lumOff val="0"/>
                </a:schemeClr>
              </a:solidFill>
              <a:round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1000"/>
                </a:spcAft>
              </a:pPr>
              <a:r>
                <a:rPr lang="en-US" b="1" dirty="0">
                  <a:effectLst/>
                  <a:latin typeface="Cambria"/>
                  <a:ea typeface="ＭＳ 明朝"/>
                  <a:cs typeface="Times New Roman"/>
                </a:rPr>
                <a:t>State Standards</a:t>
              </a:r>
            </a:p>
          </p:txBody>
        </p:sp>
        <p:grpSp>
          <p:nvGrpSpPr>
            <p:cNvPr id="7" name="Group 6"/>
            <p:cNvGrpSpPr>
              <a:grpSpLocks/>
            </p:cNvGrpSpPr>
            <p:nvPr/>
          </p:nvGrpSpPr>
          <p:grpSpPr bwMode="auto">
            <a:xfrm>
              <a:off x="-740384" y="628509"/>
              <a:ext cx="5769584" cy="2228991"/>
              <a:chOff x="-740384" y="171309"/>
              <a:chExt cx="5769584" cy="2228991"/>
            </a:xfrm>
          </p:grpSpPr>
          <p:sp>
            <p:nvSpPr>
              <p:cNvPr id="8" name="Oval 7"/>
              <p:cNvSpPr>
                <a:spLocks noChangeArrowheads="1"/>
              </p:cNvSpPr>
              <p:nvPr/>
            </p:nvSpPr>
            <p:spPr bwMode="auto">
              <a:xfrm>
                <a:off x="3543300" y="1371600"/>
                <a:ext cx="1485900" cy="1028700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lumMod val="50000"/>
                      <a:lumOff val="50000"/>
                    </a:schemeClr>
                  </a:gs>
                  <a:gs pos="100000">
                    <a:schemeClr val="accent1">
                      <a:lumMod val="100000"/>
                      <a:lumOff val="0"/>
                    </a:schemeClr>
                  </a:gs>
                </a:gsLst>
                <a:lin ang="5400000"/>
              </a:gradFill>
              <a:ln w="9525">
                <a:solidFill>
                  <a:schemeClr val="accent1">
                    <a:lumMod val="95000"/>
                    <a:lumOff val="0"/>
                  </a:schemeClr>
                </a:solidFill>
                <a:round/>
                <a:headEnd/>
                <a:tailEnd/>
              </a:ln>
              <a:effectLst>
                <a:outerShdw blurRad="63500" dist="23000" dir="5400000" rotWithShape="0">
                  <a:srgbClr val="000000">
                    <a:alpha val="34999"/>
                  </a:srgbClr>
                </a:outerShdw>
              </a:effectLst>
            </p:spPr>
            <p:txBody>
              <a:bodyPr rot="0" vert="horz" wrap="square" lIns="91440" tIns="45720" rIns="91440" bIns="45720" anchor="ctr" anchorCtr="0" upright="1">
                <a:noAutofit/>
              </a:bodyPr>
              <a:lstStyle/>
              <a:p>
                <a:pPr marL="0" marR="0" algn="ctr"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1600" b="1" dirty="0">
                    <a:effectLst/>
                    <a:latin typeface="Cambria"/>
                    <a:ea typeface="ＭＳ 明朝"/>
                    <a:cs typeface="Times New Roman"/>
                  </a:rPr>
                  <a:t>Curriculum &amp; Instruction</a:t>
                </a:r>
              </a:p>
            </p:txBody>
          </p:sp>
          <p:sp>
            <p:nvSpPr>
              <p:cNvPr id="9" name="Oval 8"/>
              <p:cNvSpPr>
                <a:spLocks noChangeArrowheads="1"/>
              </p:cNvSpPr>
              <p:nvPr/>
            </p:nvSpPr>
            <p:spPr bwMode="auto">
              <a:xfrm>
                <a:off x="-740384" y="655298"/>
                <a:ext cx="2454883" cy="1745002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lumMod val="50000"/>
                      <a:lumOff val="50000"/>
                    </a:schemeClr>
                  </a:gs>
                  <a:gs pos="100000">
                    <a:schemeClr val="accent1">
                      <a:lumMod val="100000"/>
                      <a:lumOff val="0"/>
                    </a:schemeClr>
                  </a:gs>
                </a:gsLst>
                <a:lin ang="5400000"/>
              </a:gradFill>
              <a:ln w="9525">
                <a:solidFill>
                  <a:schemeClr val="accent1">
                    <a:lumMod val="95000"/>
                    <a:lumOff val="0"/>
                  </a:schemeClr>
                </a:solidFill>
                <a:round/>
                <a:headEnd/>
                <a:tailEnd/>
              </a:ln>
              <a:effectLst>
                <a:outerShdw blurRad="63500" dist="23000" dir="5400000" rotWithShape="0">
                  <a:srgbClr val="000000">
                    <a:alpha val="34999"/>
                  </a:srgbClr>
                </a:outerShdw>
              </a:effectLst>
            </p:spPr>
            <p:txBody>
              <a:bodyPr rot="0" vert="horz" wrap="square" lIns="91440" tIns="45720" rIns="91440" bIns="45720" anchor="ctr" anchorCtr="0" upright="1">
                <a:noAutofit/>
              </a:bodyPr>
              <a:lstStyle/>
              <a:p>
                <a:pPr marL="0" marR="0" algn="ctr"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b="1" dirty="0">
                    <a:effectLst/>
                    <a:latin typeface="Cambria"/>
                    <a:ea typeface="ＭＳ 明朝"/>
                    <a:cs typeface="Times New Roman"/>
                  </a:rPr>
                  <a:t>Standardized Testing</a:t>
                </a:r>
              </a:p>
            </p:txBody>
          </p:sp>
          <p:cxnSp>
            <p:nvCxnSpPr>
              <p:cNvPr id="10" name="Straight Arrow Connector 9"/>
              <p:cNvCxnSpPr>
                <a:cxnSpLocks noChangeShapeType="1"/>
              </p:cNvCxnSpPr>
              <p:nvPr/>
            </p:nvCxnSpPr>
            <p:spPr bwMode="auto">
              <a:xfrm>
                <a:off x="3314010" y="171309"/>
                <a:ext cx="780125" cy="1145925"/>
              </a:xfrm>
              <a:prstGeom prst="straightConnector1">
                <a:avLst/>
              </a:prstGeom>
              <a:noFill/>
              <a:ln w="25400">
                <a:solidFill>
                  <a:srgbClr val="000000"/>
                </a:solidFill>
                <a:round/>
                <a:headEnd type="none"/>
                <a:tailEnd type="arrow" w="med" len="med"/>
              </a:ln>
              <a:effectLst>
                <a:outerShdw blurRad="63500" dist="20000" dir="5400000" rotWithShape="0">
                  <a:srgbClr val="00000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1" name="Straight Arrow Connector 10"/>
              <p:cNvCxnSpPr>
                <a:cxnSpLocks noChangeShapeType="1"/>
              </p:cNvCxnSpPr>
              <p:nvPr/>
            </p:nvCxnSpPr>
            <p:spPr bwMode="auto">
              <a:xfrm flipH="1">
                <a:off x="1887728" y="1947255"/>
                <a:ext cx="1554851" cy="1828"/>
              </a:xfrm>
              <a:prstGeom prst="straightConnector1">
                <a:avLst/>
              </a:prstGeom>
              <a:noFill/>
              <a:ln w="25400">
                <a:solidFill>
                  <a:srgbClr val="000000"/>
                </a:solidFill>
                <a:round/>
                <a:headEnd type="arrow"/>
                <a:tailEnd type="none" w="med" len="med"/>
              </a:ln>
              <a:effectLst>
                <a:outerShdw blurRad="63500" dist="20000" dir="5400000" rotWithShape="0">
                  <a:srgbClr val="00000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</p:grpSp>
      <p:cxnSp>
        <p:nvCxnSpPr>
          <p:cNvPr id="12" name="Straight Arrow Connector 11"/>
          <p:cNvCxnSpPr>
            <a:cxnSpLocks noChangeShapeType="1"/>
          </p:cNvCxnSpPr>
          <p:nvPr/>
        </p:nvCxnSpPr>
        <p:spPr bwMode="auto">
          <a:xfrm flipH="1">
            <a:off x="3064933" y="2984500"/>
            <a:ext cx="618067" cy="67310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 type="none"/>
            <a:tailEnd type="arrow" w="med" len="med"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12081752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An Aligned Educational Experience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2A749-B6C7-C240-8A90-1E79A2210C21}" type="slidenum">
              <a:rPr lang="en-US"/>
              <a:t>9</a:t>
            </a:fld>
            <a:endParaRPr lang="en-US" dirty="0"/>
          </a:p>
        </p:txBody>
      </p: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1484733" y="1925536"/>
            <a:ext cx="6059534" cy="3926955"/>
            <a:chOff x="0" y="0"/>
            <a:chExt cx="5029200" cy="2857500"/>
          </a:xfrm>
        </p:grpSpPr>
        <p:sp>
          <p:nvSpPr>
            <p:cNvPr id="7" name="Oval 6"/>
            <p:cNvSpPr>
              <a:spLocks noChangeArrowheads="1"/>
            </p:cNvSpPr>
            <p:nvPr/>
          </p:nvSpPr>
          <p:spPr bwMode="auto">
            <a:xfrm>
              <a:off x="1714500" y="0"/>
              <a:ext cx="1600200" cy="914400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lumMod val="50000"/>
                    <a:lumOff val="50000"/>
                  </a:schemeClr>
                </a:gs>
                <a:gs pos="100000">
                  <a:schemeClr val="accent1">
                    <a:lumMod val="100000"/>
                    <a:lumOff val="0"/>
                  </a:schemeClr>
                </a:gs>
              </a:gsLst>
              <a:lin ang="5400000"/>
            </a:gradFill>
            <a:ln w="9525">
              <a:solidFill>
                <a:schemeClr val="accent1">
                  <a:lumMod val="95000"/>
                  <a:lumOff val="0"/>
                </a:schemeClr>
              </a:solidFill>
              <a:round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1000"/>
                </a:spcAft>
              </a:pPr>
              <a:r>
                <a:rPr lang="en-US" b="1" dirty="0">
                  <a:effectLst/>
                  <a:latin typeface="Cambria"/>
                  <a:ea typeface="ＭＳ 明朝"/>
                  <a:cs typeface="Times New Roman"/>
                </a:rPr>
                <a:t>Learning Objectives</a:t>
              </a:r>
            </a:p>
          </p:txBody>
        </p:sp>
        <p:grpSp>
          <p:nvGrpSpPr>
            <p:cNvPr id="8" name="Group 7"/>
            <p:cNvGrpSpPr>
              <a:grpSpLocks/>
            </p:cNvGrpSpPr>
            <p:nvPr/>
          </p:nvGrpSpPr>
          <p:grpSpPr bwMode="auto">
            <a:xfrm>
              <a:off x="0" y="628509"/>
              <a:ext cx="5029200" cy="2228991"/>
              <a:chOff x="0" y="171309"/>
              <a:chExt cx="5029200" cy="2228991"/>
            </a:xfrm>
          </p:grpSpPr>
          <p:sp>
            <p:nvSpPr>
              <p:cNvPr id="9" name="Oval 8"/>
              <p:cNvSpPr>
                <a:spLocks noChangeArrowheads="1"/>
              </p:cNvSpPr>
              <p:nvPr/>
            </p:nvSpPr>
            <p:spPr bwMode="auto">
              <a:xfrm>
                <a:off x="3543300" y="1371600"/>
                <a:ext cx="1485900" cy="1028700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lumMod val="50000"/>
                      <a:lumOff val="50000"/>
                    </a:schemeClr>
                  </a:gs>
                  <a:gs pos="100000">
                    <a:schemeClr val="accent1">
                      <a:lumMod val="100000"/>
                      <a:lumOff val="0"/>
                    </a:schemeClr>
                  </a:gs>
                </a:gsLst>
                <a:lin ang="5400000"/>
              </a:gradFill>
              <a:ln w="9525">
                <a:solidFill>
                  <a:schemeClr val="accent1">
                    <a:lumMod val="95000"/>
                    <a:lumOff val="0"/>
                  </a:schemeClr>
                </a:solidFill>
                <a:round/>
                <a:headEnd/>
                <a:tailEnd/>
              </a:ln>
              <a:effectLst>
                <a:outerShdw blurRad="63500" dist="23000" dir="5400000" rotWithShape="0">
                  <a:srgbClr val="000000">
                    <a:alpha val="34999"/>
                  </a:srgbClr>
                </a:outerShdw>
              </a:effectLst>
            </p:spPr>
            <p:txBody>
              <a:bodyPr rot="0" vert="horz" wrap="square" lIns="91440" tIns="45720" rIns="91440" bIns="45720" anchor="ctr" anchorCtr="0" upright="1">
                <a:noAutofit/>
              </a:bodyPr>
              <a:lstStyle/>
              <a:p>
                <a:pPr marL="0" marR="0" algn="ctr"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1600" b="1" dirty="0">
                    <a:effectLst/>
                    <a:latin typeface="Cambria"/>
                    <a:ea typeface="ＭＳ 明朝"/>
                    <a:cs typeface="Times New Roman"/>
                  </a:rPr>
                  <a:t>Curriculum &amp; Instruction</a:t>
                </a:r>
              </a:p>
            </p:txBody>
          </p:sp>
          <p:sp>
            <p:nvSpPr>
              <p:cNvPr id="10" name="Oval 9"/>
              <p:cNvSpPr>
                <a:spLocks noChangeArrowheads="1"/>
              </p:cNvSpPr>
              <p:nvPr/>
            </p:nvSpPr>
            <p:spPr bwMode="auto">
              <a:xfrm>
                <a:off x="0" y="1371600"/>
                <a:ext cx="1714500" cy="1028700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lumMod val="50000"/>
                      <a:lumOff val="50000"/>
                    </a:schemeClr>
                  </a:gs>
                  <a:gs pos="100000">
                    <a:schemeClr val="accent1">
                      <a:lumMod val="100000"/>
                      <a:lumOff val="0"/>
                    </a:schemeClr>
                  </a:gs>
                </a:gsLst>
                <a:lin ang="5400000"/>
              </a:gradFill>
              <a:ln w="9525">
                <a:solidFill>
                  <a:schemeClr val="accent1">
                    <a:lumMod val="95000"/>
                    <a:lumOff val="0"/>
                  </a:schemeClr>
                </a:solidFill>
                <a:round/>
                <a:headEnd/>
                <a:tailEnd/>
              </a:ln>
              <a:effectLst>
                <a:outerShdw blurRad="63500" dist="23000" dir="5400000" rotWithShape="0">
                  <a:srgbClr val="000000">
                    <a:alpha val="34999"/>
                  </a:srgbClr>
                </a:outerShdw>
              </a:effectLst>
            </p:spPr>
            <p:txBody>
              <a:bodyPr rot="0" vert="horz" wrap="square" lIns="91440" tIns="45720" rIns="91440" bIns="45720" anchor="ctr" anchorCtr="0" upright="1">
                <a:noAutofit/>
              </a:bodyPr>
              <a:lstStyle/>
              <a:p>
                <a:pPr marL="0" marR="0" algn="ctr"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b="1" dirty="0">
                    <a:effectLst/>
                    <a:latin typeface="Cambria"/>
                    <a:ea typeface="ＭＳ 明朝"/>
                    <a:cs typeface="Times New Roman"/>
                  </a:rPr>
                  <a:t>Assessment</a:t>
                </a:r>
              </a:p>
            </p:txBody>
          </p:sp>
          <p:cxnSp>
            <p:nvCxnSpPr>
              <p:cNvPr id="12" name="Straight Arrow Connector 11"/>
              <p:cNvCxnSpPr>
                <a:cxnSpLocks noChangeShapeType="1"/>
              </p:cNvCxnSpPr>
              <p:nvPr/>
            </p:nvCxnSpPr>
            <p:spPr bwMode="auto">
              <a:xfrm>
                <a:off x="3314010" y="171309"/>
                <a:ext cx="780125" cy="1145925"/>
              </a:xfrm>
              <a:prstGeom prst="straightConnector1">
                <a:avLst/>
              </a:prstGeom>
              <a:noFill/>
              <a:ln w="25400">
                <a:solidFill>
                  <a:srgbClr val="000000"/>
                </a:solidFill>
                <a:round/>
                <a:headEnd type="arrow"/>
                <a:tailEnd type="arrow" w="med" len="med"/>
              </a:ln>
              <a:effectLst>
                <a:outerShdw blurRad="63500" dist="20000" dir="5400000" rotWithShape="0">
                  <a:srgbClr val="00000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3" name="Straight Arrow Connector 12"/>
              <p:cNvCxnSpPr>
                <a:cxnSpLocks noChangeShapeType="1"/>
              </p:cNvCxnSpPr>
              <p:nvPr/>
            </p:nvCxnSpPr>
            <p:spPr bwMode="auto">
              <a:xfrm flipH="1">
                <a:off x="1887728" y="1947255"/>
                <a:ext cx="1554851" cy="1828"/>
              </a:xfrm>
              <a:prstGeom prst="straightConnector1">
                <a:avLst/>
              </a:prstGeom>
              <a:noFill/>
              <a:ln w="25400">
                <a:solidFill>
                  <a:srgbClr val="000000"/>
                </a:solidFill>
                <a:round/>
                <a:headEnd type="arrow"/>
                <a:tailEnd type="arrow" w="med" len="med"/>
              </a:ln>
              <a:effectLst>
                <a:outerShdw blurRad="63500" dist="20000" dir="5400000" rotWithShape="0">
                  <a:srgbClr val="00000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</p:grpSp>
      <p:cxnSp>
        <p:nvCxnSpPr>
          <p:cNvPr id="22" name="Straight Arrow Connector 21"/>
          <p:cNvCxnSpPr>
            <a:cxnSpLocks noChangeShapeType="1"/>
          </p:cNvCxnSpPr>
          <p:nvPr/>
        </p:nvCxnSpPr>
        <p:spPr bwMode="auto">
          <a:xfrm flipH="1">
            <a:off x="2717800" y="2984500"/>
            <a:ext cx="965200" cy="135890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 type="arrow"/>
            <a:tailEnd type="arrow" w="med" len="med"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42107306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27804</TotalTime>
  <Words>2088</Words>
  <Application>Microsoft Macintosh PowerPoint</Application>
  <PresentationFormat>On-screen Show (4:3)</PresentationFormat>
  <Paragraphs>358</Paragraphs>
  <Slides>48</Slides>
  <Notes>34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0" baseType="lpstr">
      <vt:lpstr>Office Theme</vt:lpstr>
      <vt:lpstr>Chart</vt:lpstr>
      <vt:lpstr>PowerPoint Presentation</vt:lpstr>
      <vt:lpstr>Measuring Student Learning: Assessment 101</vt:lpstr>
      <vt:lpstr>Goals of this Session</vt:lpstr>
      <vt:lpstr>PowerPoint Presentation</vt:lpstr>
      <vt:lpstr>Assessment Opportunities in  Classroom Contexts</vt:lpstr>
      <vt:lpstr>High-Stakes Assessments (Standardized Tests) are Just One Part of this Universe</vt:lpstr>
      <vt:lpstr>ALIGNMENT</vt:lpstr>
      <vt:lpstr>A Misaligned Educational Experience</vt:lpstr>
      <vt:lpstr>An Aligned Educational Experience</vt:lpstr>
      <vt:lpstr>Assessment FOR Learning: Formative Assessment</vt:lpstr>
      <vt:lpstr>Assessment OF Learning:  Summative Assessment</vt:lpstr>
      <vt:lpstr>“Criterion-Referenced” Information</vt:lpstr>
      <vt:lpstr>“Norm-Referenced” Information</vt:lpstr>
      <vt:lpstr>Using Tests for Accountability</vt:lpstr>
      <vt:lpstr>PowerPoint Presentation</vt:lpstr>
      <vt:lpstr>Hypothetical Development and Implementation Timeline for a New Test</vt:lpstr>
      <vt:lpstr>The Life-Cycle of a Test Item</vt:lpstr>
      <vt:lpstr>The Role of Psychometricians</vt:lpstr>
      <vt:lpstr>PowerPoint Presentation</vt:lpstr>
      <vt:lpstr>How are New Tests Different?</vt:lpstr>
      <vt:lpstr>2005 Colorado Model Content Standards: “Standard 1”</vt:lpstr>
      <vt:lpstr>CO Grade 5 item on Fractions  (from 2006 Test)</vt:lpstr>
      <vt:lpstr>Common Core State Standards</vt:lpstr>
      <vt:lpstr>PARCC Item Design  for Grade 5 Math</vt:lpstr>
      <vt:lpstr>A PARCC Computer-based  Type 1 Test Item</vt:lpstr>
      <vt:lpstr>A PARCC Type 2 Item</vt:lpstr>
      <vt:lpstr>PowerPoint Presentation</vt:lpstr>
      <vt:lpstr>Some Motivating Questions</vt:lpstr>
      <vt:lpstr>How do we know if a test is valid?</vt:lpstr>
      <vt:lpstr>Key questions to ask</vt:lpstr>
      <vt:lpstr>How do we know if a test is reliable?</vt:lpstr>
      <vt:lpstr>PowerPoint Presentation</vt:lpstr>
      <vt:lpstr>Does Testing for Accountability Increase Student Learning?</vt:lpstr>
      <vt:lpstr>Impact of Formative Assessment on Student Learning</vt:lpstr>
      <vt:lpstr>PowerPoint Presentation</vt:lpstr>
      <vt:lpstr>Tradeoffs in Assessment Design</vt:lpstr>
      <vt:lpstr>Shared Characteristics of Large-Scale and Classroom Assessments in an Ideal System</vt:lpstr>
      <vt:lpstr>Learning Progressions</vt:lpstr>
      <vt:lpstr>PowerPoint Presentation</vt:lpstr>
      <vt:lpstr>References</vt:lpstr>
      <vt:lpstr>PowerPoint Presentation</vt:lpstr>
      <vt:lpstr>Unintended Consequences?  Time Spent on Standardized Testing (2013-14)</vt:lpstr>
      <vt:lpstr>Using Tests to Measure Efficacy of Teachers and Schools</vt:lpstr>
      <vt:lpstr>The Concept of Test Score Inflation </vt:lpstr>
      <vt:lpstr>The Full PARCC Assessment System</vt:lpstr>
      <vt:lpstr>PARCC Testing Time (Grade 5)</vt:lpstr>
      <vt:lpstr>Opting Out</vt:lpstr>
      <vt:lpstr>Features of a  Balanced Assessment System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waldo</dc:creator>
  <cp:lastModifiedBy>Derek Briggs</cp:lastModifiedBy>
  <cp:revision>345</cp:revision>
  <cp:lastPrinted>2015-09-10T16:45:58Z</cp:lastPrinted>
  <dcterms:created xsi:type="dcterms:W3CDTF">2010-10-28T17:57:07Z</dcterms:created>
  <dcterms:modified xsi:type="dcterms:W3CDTF">2015-09-26T16:23:53Z</dcterms:modified>
</cp:coreProperties>
</file>