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handoutMasterIdLst>
    <p:handoutMasterId r:id="rId8"/>
  </p:handoutMasterIdLst>
  <p:sldIdLst>
    <p:sldId id="256" r:id="rId5"/>
    <p:sldId id="257" r:id="rId6"/>
  </p:sldIdLst>
  <p:sldSz cx="9144000" cy="6858000" type="screen4x3"/>
  <p:notesSz cx="7023100" cy="9309100"/>
  <p:defaultTextStyle>
    <a:defPPr>
      <a:defRPr lang="en-US"/>
    </a:defPPr>
    <a:lvl1pPr algn="ctr" rtl="0" fontAlgn="base">
      <a:spcBef>
        <a:spcPct val="0"/>
      </a:spcBef>
      <a:spcAft>
        <a:spcPct val="0"/>
      </a:spcAft>
      <a:defRPr sz="2400" kern="1200">
        <a:solidFill>
          <a:schemeClr val="tx1"/>
        </a:solidFill>
        <a:latin typeface="Times New Roman" pitchFamily="18" charset="0"/>
        <a:ea typeface="+mn-ea"/>
        <a:cs typeface="+mn-cs"/>
      </a:defRPr>
    </a:lvl1pPr>
    <a:lvl2pPr marL="457200" algn="ctr" rtl="0" fontAlgn="base">
      <a:spcBef>
        <a:spcPct val="0"/>
      </a:spcBef>
      <a:spcAft>
        <a:spcPct val="0"/>
      </a:spcAft>
      <a:defRPr sz="2400" kern="1200">
        <a:solidFill>
          <a:schemeClr val="tx1"/>
        </a:solidFill>
        <a:latin typeface="Times New Roman" pitchFamily="18" charset="0"/>
        <a:ea typeface="+mn-ea"/>
        <a:cs typeface="+mn-cs"/>
      </a:defRPr>
    </a:lvl2pPr>
    <a:lvl3pPr marL="914400" algn="ctr" rtl="0" fontAlgn="base">
      <a:spcBef>
        <a:spcPct val="0"/>
      </a:spcBef>
      <a:spcAft>
        <a:spcPct val="0"/>
      </a:spcAft>
      <a:defRPr sz="2400" kern="1200">
        <a:solidFill>
          <a:schemeClr val="tx1"/>
        </a:solidFill>
        <a:latin typeface="Times New Roman" pitchFamily="18" charset="0"/>
        <a:ea typeface="+mn-ea"/>
        <a:cs typeface="+mn-cs"/>
      </a:defRPr>
    </a:lvl3pPr>
    <a:lvl4pPr marL="1371600" algn="ctr" rtl="0" fontAlgn="base">
      <a:spcBef>
        <a:spcPct val="0"/>
      </a:spcBef>
      <a:spcAft>
        <a:spcPct val="0"/>
      </a:spcAft>
      <a:defRPr sz="2400" kern="1200">
        <a:solidFill>
          <a:schemeClr val="tx1"/>
        </a:solidFill>
        <a:latin typeface="Times New Roman" pitchFamily="18" charset="0"/>
        <a:ea typeface="+mn-ea"/>
        <a:cs typeface="+mn-cs"/>
      </a:defRPr>
    </a:lvl4pPr>
    <a:lvl5pPr marL="1828800" algn="ctr"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B3EF9B"/>
    <a:srgbClr val="A2EB85"/>
    <a:srgbClr val="B5F9EE"/>
    <a:srgbClr val="8AF6E4"/>
    <a:srgbClr val="FFFF99"/>
    <a:srgbClr val="00CC00"/>
    <a:srgbClr val="0000FF"/>
    <a:srgbClr val="CC00CC"/>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09384E-DE9E-4129-98D5-55FF87F1825D}" v="1" dt="2022-01-15T00:27:19.036"/>
    <p1510:client id="{3FC54132-D9D2-63DC-5DA2-6090E73C206E}" v="2" dt="2022-11-02T21:41:10.960"/>
    <p1510:client id="{BE1BBC55-8165-BC1D-A768-855FABC7E76C}" v="13" dt="2022-10-11T17:09:49.256"/>
    <p1510:client id="{F3D8233A-3989-158B-0D3A-A6EFC21AE016}" v="5" dt="2022-10-24T16:37:31.7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14" d="100"/>
          <a:sy n="114" d="100"/>
        </p:scale>
        <p:origin x="127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riel M Aponte" userId="S::gaap2689@colorado.edu::4addcefe-5607-410d-a535-94926e714dbb" providerId="AD" clId="Web-{BE1BBC55-8165-BC1D-A768-855FABC7E76C}"/>
    <pc:docChg chg="modSld">
      <pc:chgData name="Gabriel M Aponte" userId="S::gaap2689@colorado.edu::4addcefe-5607-410d-a535-94926e714dbb" providerId="AD" clId="Web-{BE1BBC55-8165-BC1D-A768-855FABC7E76C}" dt="2022-10-11T17:09:48.006" v="11" actId="20577"/>
      <pc:docMkLst>
        <pc:docMk/>
      </pc:docMkLst>
      <pc:sldChg chg="modSp">
        <pc:chgData name="Gabriel M Aponte" userId="S::gaap2689@colorado.edu::4addcefe-5607-410d-a535-94926e714dbb" providerId="AD" clId="Web-{BE1BBC55-8165-BC1D-A768-855FABC7E76C}" dt="2022-10-11T17:09:48.006" v="11" actId="20577"/>
        <pc:sldMkLst>
          <pc:docMk/>
          <pc:sldMk cId="0" sldId="256"/>
        </pc:sldMkLst>
        <pc:spChg chg="mod">
          <ac:chgData name="Gabriel M Aponte" userId="S::gaap2689@colorado.edu::4addcefe-5607-410d-a535-94926e714dbb" providerId="AD" clId="Web-{BE1BBC55-8165-BC1D-A768-855FABC7E76C}" dt="2022-10-11T17:09:48.006" v="11" actId="20577"/>
          <ac:spMkLst>
            <pc:docMk/>
            <pc:sldMk cId="0" sldId="256"/>
            <ac:spMk id="88" creationId="{EB99C9BB-DE80-4E85-BC54-1CF7A819537C}"/>
          </ac:spMkLst>
        </pc:spChg>
      </pc:sldChg>
    </pc:docChg>
  </pc:docChgLst>
  <pc:docChgLst>
    <pc:chgData name="Gabriel M Aponte" userId="S::gaap2689@colorado.edu::4addcefe-5607-410d-a535-94926e714dbb" providerId="AD" clId="Web-{3FC54132-D9D2-63DC-5DA2-6090E73C206E}"/>
    <pc:docChg chg="modSld">
      <pc:chgData name="Gabriel M Aponte" userId="S::gaap2689@colorado.edu::4addcefe-5607-410d-a535-94926e714dbb" providerId="AD" clId="Web-{3FC54132-D9D2-63DC-5DA2-6090E73C206E}" dt="2022-11-02T21:41:10.819" v="0"/>
      <pc:docMkLst>
        <pc:docMk/>
      </pc:docMkLst>
      <pc:sldChg chg="modSp">
        <pc:chgData name="Gabriel M Aponte" userId="S::gaap2689@colorado.edu::4addcefe-5607-410d-a535-94926e714dbb" providerId="AD" clId="Web-{3FC54132-D9D2-63DC-5DA2-6090E73C206E}" dt="2022-11-02T21:41:10.819" v="0"/>
        <pc:sldMkLst>
          <pc:docMk/>
          <pc:sldMk cId="0" sldId="256"/>
        </pc:sldMkLst>
        <pc:spChg chg="mod">
          <ac:chgData name="Gabriel M Aponte" userId="S::gaap2689@colorado.edu::4addcefe-5607-410d-a535-94926e714dbb" providerId="AD" clId="Web-{3FC54132-D9D2-63DC-5DA2-6090E73C206E}" dt="2022-11-02T21:41:10.819" v="0"/>
          <ac:spMkLst>
            <pc:docMk/>
            <pc:sldMk cId="0" sldId="256"/>
            <ac:spMk id="226" creationId="{72EBBEC8-E5A2-D84C-B980-6A560CB64DB2}"/>
          </ac:spMkLst>
        </pc:spChg>
      </pc:sldChg>
    </pc:docChg>
  </pc:docChgLst>
  <pc:docChgLst>
    <pc:chgData name="Gabriel M Aponte" userId="S::gaap2689@colorado.edu::4addcefe-5607-410d-a535-94926e714dbb" providerId="AD" clId="Web-{F3D8233A-3989-158B-0D3A-A6EFC21AE016}"/>
    <pc:docChg chg="modSld">
      <pc:chgData name="Gabriel M Aponte" userId="S::gaap2689@colorado.edu::4addcefe-5607-410d-a535-94926e714dbb" providerId="AD" clId="Web-{F3D8233A-3989-158B-0D3A-A6EFC21AE016}" dt="2022-10-24T16:37:30.470" v="3" actId="20577"/>
      <pc:docMkLst>
        <pc:docMk/>
      </pc:docMkLst>
      <pc:sldChg chg="modSp">
        <pc:chgData name="Gabriel M Aponte" userId="S::gaap2689@colorado.edu::4addcefe-5607-410d-a535-94926e714dbb" providerId="AD" clId="Web-{F3D8233A-3989-158B-0D3A-A6EFC21AE016}" dt="2022-10-24T16:37:30.470" v="3" actId="20577"/>
        <pc:sldMkLst>
          <pc:docMk/>
          <pc:sldMk cId="1758177450" sldId="257"/>
        </pc:sldMkLst>
        <pc:spChg chg="mod">
          <ac:chgData name="Gabriel M Aponte" userId="S::gaap2689@colorado.edu::4addcefe-5607-410d-a535-94926e714dbb" providerId="AD" clId="Web-{F3D8233A-3989-158B-0D3A-A6EFC21AE016}" dt="2022-10-24T16:37:30.470" v="3" actId="20577"/>
          <ac:spMkLst>
            <pc:docMk/>
            <pc:sldMk cId="1758177450" sldId="257"/>
            <ac:spMk id="10" creationId="{919139C0-D6B5-454B-8D91-5212B264954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026"/>
          <p:cNvSpPr>
            <a:spLocks noGrp="1" noChangeArrowheads="1"/>
          </p:cNvSpPr>
          <p:nvPr>
            <p:ph type="hdr" sz="quarter"/>
          </p:nvPr>
        </p:nvSpPr>
        <p:spPr bwMode="auto">
          <a:xfrm>
            <a:off x="4" y="1"/>
            <a:ext cx="3043979" cy="465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746" tIns="46876" rIns="93746" bIns="46876" numCol="1" anchor="t" anchorCtr="0" compatLnSpc="1">
            <a:prstTxWarp prst="textNoShape">
              <a:avLst/>
            </a:prstTxWarp>
          </a:bodyPr>
          <a:lstStyle>
            <a:lvl1pPr algn="l">
              <a:defRPr sz="1200"/>
            </a:lvl1pPr>
          </a:lstStyle>
          <a:p>
            <a:pPr>
              <a:defRPr/>
            </a:pPr>
            <a:endParaRPr lang="en-US"/>
          </a:p>
        </p:txBody>
      </p:sp>
      <p:sp>
        <p:nvSpPr>
          <p:cNvPr id="4099" name="Rectangle 1027"/>
          <p:cNvSpPr>
            <a:spLocks noGrp="1" noChangeArrowheads="1"/>
          </p:cNvSpPr>
          <p:nvPr>
            <p:ph type="dt" sz="quarter" idx="1"/>
          </p:nvPr>
        </p:nvSpPr>
        <p:spPr bwMode="auto">
          <a:xfrm>
            <a:off x="3979124" y="1"/>
            <a:ext cx="3043979" cy="465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746" tIns="46876" rIns="93746" bIns="46876" numCol="1" anchor="t" anchorCtr="0" compatLnSpc="1">
            <a:prstTxWarp prst="textNoShape">
              <a:avLst/>
            </a:prstTxWarp>
          </a:bodyPr>
          <a:lstStyle>
            <a:lvl1pPr algn="r">
              <a:defRPr sz="1200"/>
            </a:lvl1pPr>
          </a:lstStyle>
          <a:p>
            <a:pPr>
              <a:defRPr/>
            </a:pPr>
            <a:endParaRPr lang="en-US"/>
          </a:p>
        </p:txBody>
      </p:sp>
      <p:sp>
        <p:nvSpPr>
          <p:cNvPr id="4100" name="Rectangle 1028"/>
          <p:cNvSpPr>
            <a:spLocks noGrp="1" noChangeArrowheads="1"/>
          </p:cNvSpPr>
          <p:nvPr>
            <p:ph type="ftr" sz="quarter" idx="2"/>
          </p:nvPr>
        </p:nvSpPr>
        <p:spPr bwMode="auto">
          <a:xfrm>
            <a:off x="4" y="8843330"/>
            <a:ext cx="3043979" cy="4657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746" tIns="46876" rIns="93746" bIns="46876" numCol="1" anchor="b" anchorCtr="0" compatLnSpc="1">
            <a:prstTxWarp prst="textNoShape">
              <a:avLst/>
            </a:prstTxWarp>
          </a:bodyPr>
          <a:lstStyle>
            <a:lvl1pPr algn="l">
              <a:defRPr sz="1200"/>
            </a:lvl1pPr>
          </a:lstStyle>
          <a:p>
            <a:pPr>
              <a:defRPr/>
            </a:pPr>
            <a:endParaRPr lang="en-US"/>
          </a:p>
        </p:txBody>
      </p:sp>
      <p:sp>
        <p:nvSpPr>
          <p:cNvPr id="4101" name="Rectangle 1029"/>
          <p:cNvSpPr>
            <a:spLocks noGrp="1" noChangeArrowheads="1"/>
          </p:cNvSpPr>
          <p:nvPr>
            <p:ph type="sldNum" sz="quarter" idx="3"/>
          </p:nvPr>
        </p:nvSpPr>
        <p:spPr bwMode="auto">
          <a:xfrm>
            <a:off x="3979124" y="8843330"/>
            <a:ext cx="3043979" cy="4657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746" tIns="46876" rIns="93746" bIns="46876" numCol="1" anchor="b" anchorCtr="0" compatLnSpc="1">
            <a:prstTxWarp prst="textNoShape">
              <a:avLst/>
            </a:prstTxWarp>
          </a:bodyPr>
          <a:lstStyle>
            <a:lvl1pPr algn="r">
              <a:defRPr sz="1200"/>
            </a:lvl1pPr>
          </a:lstStyle>
          <a:p>
            <a:pPr>
              <a:defRPr/>
            </a:pPr>
            <a:fld id="{004E8013-84FD-4599-9D1A-B1297DC02FFD}" type="slidenum">
              <a:rPr lang="en-US"/>
              <a:pPr>
                <a:defRPr/>
              </a:pPr>
              <a:t>‹#›</a:t>
            </a:fld>
            <a:endParaRPr lang="en-US"/>
          </a:p>
        </p:txBody>
      </p:sp>
    </p:spTree>
    <p:extLst>
      <p:ext uri="{BB962C8B-B14F-4D97-AF65-F5344CB8AC3E}">
        <p14:creationId xmlns:p14="http://schemas.microsoft.com/office/powerpoint/2010/main" val="24693415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4" y="1"/>
            <a:ext cx="3043979" cy="465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764" tIns="46882" rIns="93764" bIns="46882" numCol="1" anchor="t" anchorCtr="0" compatLnSpc="1">
            <a:prstTxWarp prst="textNoShape">
              <a:avLst/>
            </a:prstTxWarp>
          </a:bodyPr>
          <a:lstStyle>
            <a:lvl1pPr algn="l">
              <a:defRPr sz="1200"/>
            </a:lvl1pPr>
          </a:lstStyle>
          <a:p>
            <a:pPr>
              <a:defRPr/>
            </a:pPr>
            <a:endParaRPr lang="en-US"/>
          </a:p>
        </p:txBody>
      </p:sp>
      <p:sp>
        <p:nvSpPr>
          <p:cNvPr id="8195" name="Rectangle 3"/>
          <p:cNvSpPr>
            <a:spLocks noGrp="1" noChangeArrowheads="1"/>
          </p:cNvSpPr>
          <p:nvPr>
            <p:ph type="dt" idx="1"/>
          </p:nvPr>
        </p:nvSpPr>
        <p:spPr bwMode="auto">
          <a:xfrm>
            <a:off x="3977534" y="1"/>
            <a:ext cx="3043979" cy="465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764" tIns="46882" rIns="93764" bIns="46882" numCol="1" anchor="t" anchorCtr="0" compatLnSpc="1">
            <a:prstTxWarp prst="textNoShape">
              <a:avLst/>
            </a:prstTxWarp>
          </a:bodyPr>
          <a:lstStyle>
            <a:lvl1pPr algn="r">
              <a:defRPr sz="1200"/>
            </a:lvl1pPr>
          </a:lstStyle>
          <a:p>
            <a:pPr>
              <a:defRPr/>
            </a:pPr>
            <a:endParaRPr lang="en-US"/>
          </a:p>
        </p:txBody>
      </p:sp>
      <p:sp>
        <p:nvSpPr>
          <p:cNvPr id="3076"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8197" name="Rectangle 5"/>
          <p:cNvSpPr>
            <a:spLocks noGrp="1" noChangeArrowheads="1"/>
          </p:cNvSpPr>
          <p:nvPr>
            <p:ph type="body" sz="quarter" idx="3"/>
          </p:nvPr>
        </p:nvSpPr>
        <p:spPr bwMode="auto">
          <a:xfrm>
            <a:off x="702947" y="4422459"/>
            <a:ext cx="5617207" cy="4188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764" tIns="46882" rIns="93764" bIns="4688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4" y="8841738"/>
            <a:ext cx="3043979" cy="465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764" tIns="46882" rIns="93764" bIns="46882" numCol="1" anchor="b" anchorCtr="0" compatLnSpc="1">
            <a:prstTxWarp prst="textNoShape">
              <a:avLst/>
            </a:prstTxWarp>
          </a:bodyPr>
          <a:lstStyle>
            <a:lvl1pPr algn="l">
              <a:defRPr sz="1200"/>
            </a:lvl1pPr>
          </a:lstStyle>
          <a:p>
            <a:pPr>
              <a:defRPr/>
            </a:pPr>
            <a:endParaRPr lang="en-US"/>
          </a:p>
        </p:txBody>
      </p:sp>
      <p:sp>
        <p:nvSpPr>
          <p:cNvPr id="8199" name="Rectangle 7"/>
          <p:cNvSpPr>
            <a:spLocks noGrp="1" noChangeArrowheads="1"/>
          </p:cNvSpPr>
          <p:nvPr>
            <p:ph type="sldNum" sz="quarter" idx="5"/>
          </p:nvPr>
        </p:nvSpPr>
        <p:spPr bwMode="auto">
          <a:xfrm>
            <a:off x="3977534" y="8841738"/>
            <a:ext cx="3043979" cy="465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764" tIns="46882" rIns="93764" bIns="46882" numCol="1" anchor="b" anchorCtr="0" compatLnSpc="1">
            <a:prstTxWarp prst="textNoShape">
              <a:avLst/>
            </a:prstTxWarp>
          </a:bodyPr>
          <a:lstStyle>
            <a:lvl1pPr algn="r">
              <a:defRPr sz="1200"/>
            </a:lvl1pPr>
          </a:lstStyle>
          <a:p>
            <a:pPr>
              <a:defRPr/>
            </a:pPr>
            <a:fld id="{C4DBB675-E391-4CFE-A34C-9FB37E988305}" type="slidenum">
              <a:rPr lang="en-US"/>
              <a:pPr>
                <a:defRPr/>
              </a:pPr>
              <a:t>‹#›</a:t>
            </a:fld>
            <a:endParaRPr lang="en-US"/>
          </a:p>
        </p:txBody>
      </p:sp>
    </p:spTree>
    <p:extLst>
      <p:ext uri="{BB962C8B-B14F-4D97-AF65-F5344CB8AC3E}">
        <p14:creationId xmlns:p14="http://schemas.microsoft.com/office/powerpoint/2010/main" val="18532912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6380" indent="-287069" eaLnBrk="0" hangingPunct="0">
              <a:defRPr sz="2400">
                <a:solidFill>
                  <a:schemeClr val="tx1"/>
                </a:solidFill>
                <a:latin typeface="Times New Roman" pitchFamily="18" charset="0"/>
              </a:defRPr>
            </a:lvl2pPr>
            <a:lvl3pPr marL="1148277" indent="-229655" eaLnBrk="0" hangingPunct="0">
              <a:defRPr sz="2400">
                <a:solidFill>
                  <a:schemeClr val="tx1"/>
                </a:solidFill>
                <a:latin typeface="Times New Roman" pitchFamily="18" charset="0"/>
              </a:defRPr>
            </a:lvl3pPr>
            <a:lvl4pPr marL="1607587" indent="-229655" eaLnBrk="0" hangingPunct="0">
              <a:defRPr sz="2400">
                <a:solidFill>
                  <a:schemeClr val="tx1"/>
                </a:solidFill>
                <a:latin typeface="Times New Roman" pitchFamily="18" charset="0"/>
              </a:defRPr>
            </a:lvl4pPr>
            <a:lvl5pPr marL="2066897" indent="-229655" eaLnBrk="0" hangingPunct="0">
              <a:defRPr sz="2400">
                <a:solidFill>
                  <a:schemeClr val="tx1"/>
                </a:solidFill>
                <a:latin typeface="Times New Roman" pitchFamily="18" charset="0"/>
              </a:defRPr>
            </a:lvl5pPr>
            <a:lvl6pPr marL="2526208" indent="-229655" algn="ctr" eaLnBrk="0" fontAlgn="base" hangingPunct="0">
              <a:spcBef>
                <a:spcPct val="0"/>
              </a:spcBef>
              <a:spcAft>
                <a:spcPct val="0"/>
              </a:spcAft>
              <a:defRPr sz="2400">
                <a:solidFill>
                  <a:schemeClr val="tx1"/>
                </a:solidFill>
                <a:latin typeface="Times New Roman" pitchFamily="18" charset="0"/>
              </a:defRPr>
            </a:lvl6pPr>
            <a:lvl7pPr marL="2985518" indent="-229655" algn="ctr" eaLnBrk="0" fontAlgn="base" hangingPunct="0">
              <a:spcBef>
                <a:spcPct val="0"/>
              </a:spcBef>
              <a:spcAft>
                <a:spcPct val="0"/>
              </a:spcAft>
              <a:defRPr sz="2400">
                <a:solidFill>
                  <a:schemeClr val="tx1"/>
                </a:solidFill>
                <a:latin typeface="Times New Roman" pitchFamily="18" charset="0"/>
              </a:defRPr>
            </a:lvl7pPr>
            <a:lvl8pPr marL="3444829" indent="-229655" algn="ctr" eaLnBrk="0" fontAlgn="base" hangingPunct="0">
              <a:spcBef>
                <a:spcPct val="0"/>
              </a:spcBef>
              <a:spcAft>
                <a:spcPct val="0"/>
              </a:spcAft>
              <a:defRPr sz="2400">
                <a:solidFill>
                  <a:schemeClr val="tx1"/>
                </a:solidFill>
                <a:latin typeface="Times New Roman" pitchFamily="18" charset="0"/>
              </a:defRPr>
            </a:lvl8pPr>
            <a:lvl9pPr marL="3904140" indent="-229655" algn="ctr" eaLnBrk="0" fontAlgn="base" hangingPunct="0">
              <a:spcBef>
                <a:spcPct val="0"/>
              </a:spcBef>
              <a:spcAft>
                <a:spcPct val="0"/>
              </a:spcAft>
              <a:defRPr sz="2400">
                <a:solidFill>
                  <a:schemeClr val="tx1"/>
                </a:solidFill>
                <a:latin typeface="Times New Roman" pitchFamily="18" charset="0"/>
              </a:defRPr>
            </a:lvl9pPr>
          </a:lstStyle>
          <a:p>
            <a:pPr eaLnBrk="1" hangingPunct="1"/>
            <a:fld id="{FB48C2DC-6CA8-49C6-8DB4-1EE655C4566C}" type="slidenum">
              <a:rPr lang="en-US" sz="1200"/>
              <a:pPr eaLnBrk="1" hangingPunct="1"/>
              <a:t>1</a:t>
            </a:fld>
            <a:endParaRPr lang="en-US" sz="120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706066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7A607D8-BC0A-47AE-ADD4-9233568C0E79}" type="slidenum">
              <a:rPr lang="en-US" smtClean="0"/>
              <a:pPr>
                <a:defRPr/>
              </a:pPr>
              <a:t>‹#›</a:t>
            </a:fld>
            <a:endParaRPr lang="en-US"/>
          </a:p>
        </p:txBody>
      </p:sp>
    </p:spTree>
    <p:extLst>
      <p:ext uri="{BB962C8B-B14F-4D97-AF65-F5344CB8AC3E}">
        <p14:creationId xmlns:p14="http://schemas.microsoft.com/office/powerpoint/2010/main" val="1783871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9B3C3DD-EEB9-44AB-8028-14D7435A220A}" type="slidenum">
              <a:rPr lang="en-US" smtClean="0"/>
              <a:pPr>
                <a:defRPr/>
              </a:pPr>
              <a:t>‹#›</a:t>
            </a:fld>
            <a:endParaRPr lang="en-US"/>
          </a:p>
        </p:txBody>
      </p:sp>
    </p:spTree>
    <p:extLst>
      <p:ext uri="{BB962C8B-B14F-4D97-AF65-F5344CB8AC3E}">
        <p14:creationId xmlns:p14="http://schemas.microsoft.com/office/powerpoint/2010/main" val="3529360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76D8EB3-3A96-4752-9712-F0C6665D4C3F}" type="slidenum">
              <a:rPr lang="en-US" smtClean="0"/>
              <a:pPr>
                <a:defRPr/>
              </a:pPr>
              <a:t>‹#›</a:t>
            </a:fld>
            <a:endParaRPr lang="en-US"/>
          </a:p>
        </p:txBody>
      </p:sp>
    </p:spTree>
    <p:extLst>
      <p:ext uri="{BB962C8B-B14F-4D97-AF65-F5344CB8AC3E}">
        <p14:creationId xmlns:p14="http://schemas.microsoft.com/office/powerpoint/2010/main" val="3668230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07FCBDA-C289-41C1-B8D2-FF0B00902AF8}" type="slidenum">
              <a:rPr lang="en-US" smtClean="0"/>
              <a:pPr>
                <a:defRPr/>
              </a:pPr>
              <a:t>‹#›</a:t>
            </a:fld>
            <a:endParaRPr lang="en-US"/>
          </a:p>
        </p:txBody>
      </p:sp>
    </p:spTree>
    <p:extLst>
      <p:ext uri="{BB962C8B-B14F-4D97-AF65-F5344CB8AC3E}">
        <p14:creationId xmlns:p14="http://schemas.microsoft.com/office/powerpoint/2010/main" val="1798036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88B2CAB-FBE0-436F-BB21-D812B2A3A87C}" type="slidenum">
              <a:rPr lang="en-US" smtClean="0"/>
              <a:pPr>
                <a:defRPr/>
              </a:pPr>
              <a:t>‹#›</a:t>
            </a:fld>
            <a:endParaRPr lang="en-US"/>
          </a:p>
        </p:txBody>
      </p:sp>
    </p:spTree>
    <p:extLst>
      <p:ext uri="{BB962C8B-B14F-4D97-AF65-F5344CB8AC3E}">
        <p14:creationId xmlns:p14="http://schemas.microsoft.com/office/powerpoint/2010/main" val="1969001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B74404D-FC6B-4B92-9444-1CB02765AD94}" type="slidenum">
              <a:rPr lang="en-US" smtClean="0"/>
              <a:pPr>
                <a:defRPr/>
              </a:pPr>
              <a:t>‹#›</a:t>
            </a:fld>
            <a:endParaRPr lang="en-US"/>
          </a:p>
        </p:txBody>
      </p:sp>
    </p:spTree>
    <p:extLst>
      <p:ext uri="{BB962C8B-B14F-4D97-AF65-F5344CB8AC3E}">
        <p14:creationId xmlns:p14="http://schemas.microsoft.com/office/powerpoint/2010/main" val="2638353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4E8A41B-F3B5-4B4F-9842-29CB6C27AD8D}" type="slidenum">
              <a:rPr lang="en-US" smtClean="0"/>
              <a:pPr>
                <a:defRPr/>
              </a:pPr>
              <a:t>‹#›</a:t>
            </a:fld>
            <a:endParaRPr lang="en-US"/>
          </a:p>
        </p:txBody>
      </p:sp>
    </p:spTree>
    <p:extLst>
      <p:ext uri="{BB962C8B-B14F-4D97-AF65-F5344CB8AC3E}">
        <p14:creationId xmlns:p14="http://schemas.microsoft.com/office/powerpoint/2010/main" val="2352879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ABB579B-94AE-4B16-94FC-FA05FC070265}" type="slidenum">
              <a:rPr lang="en-US" smtClean="0"/>
              <a:pPr>
                <a:defRPr/>
              </a:pPr>
              <a:t>‹#›</a:t>
            </a:fld>
            <a:endParaRPr lang="en-US"/>
          </a:p>
        </p:txBody>
      </p:sp>
    </p:spTree>
    <p:extLst>
      <p:ext uri="{BB962C8B-B14F-4D97-AF65-F5344CB8AC3E}">
        <p14:creationId xmlns:p14="http://schemas.microsoft.com/office/powerpoint/2010/main" val="2871812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AF2C8E60-4301-4E85-ACEA-BD78BD7F664D}" type="slidenum">
              <a:rPr lang="en-US" smtClean="0"/>
              <a:pPr>
                <a:defRPr/>
              </a:pPr>
              <a:t>‹#›</a:t>
            </a:fld>
            <a:endParaRPr lang="en-US"/>
          </a:p>
        </p:txBody>
      </p:sp>
    </p:spTree>
    <p:extLst>
      <p:ext uri="{BB962C8B-B14F-4D97-AF65-F5344CB8AC3E}">
        <p14:creationId xmlns:p14="http://schemas.microsoft.com/office/powerpoint/2010/main" val="2787692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EAA95A1-D137-4D60-A2AA-DF1CFD227B72}" type="slidenum">
              <a:rPr lang="en-US" smtClean="0"/>
              <a:pPr>
                <a:defRPr/>
              </a:pPr>
              <a:t>‹#›</a:t>
            </a:fld>
            <a:endParaRPr lang="en-US"/>
          </a:p>
        </p:txBody>
      </p:sp>
    </p:spTree>
    <p:extLst>
      <p:ext uri="{BB962C8B-B14F-4D97-AF65-F5344CB8AC3E}">
        <p14:creationId xmlns:p14="http://schemas.microsoft.com/office/powerpoint/2010/main" val="2536748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3782D04-8185-4FA9-97B6-8E15DA2D6251}" type="slidenum">
              <a:rPr lang="en-US" smtClean="0"/>
              <a:pPr>
                <a:defRPr/>
              </a:pPr>
              <a:t>‹#›</a:t>
            </a:fld>
            <a:endParaRPr lang="en-US"/>
          </a:p>
        </p:txBody>
      </p:sp>
    </p:spTree>
    <p:extLst>
      <p:ext uri="{BB962C8B-B14F-4D97-AF65-F5344CB8AC3E}">
        <p14:creationId xmlns:p14="http://schemas.microsoft.com/office/powerpoint/2010/main" val="439269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6803E85-9E5A-4090-897E-0E448AF92CFB}" type="slidenum">
              <a:rPr lang="en-US" smtClean="0"/>
              <a:pPr>
                <a:defRPr/>
              </a:pPr>
              <a:t>‹#›</a:t>
            </a:fld>
            <a:endParaRPr lang="en-US"/>
          </a:p>
        </p:txBody>
      </p:sp>
    </p:spTree>
    <p:extLst>
      <p:ext uri="{BB962C8B-B14F-4D97-AF65-F5344CB8AC3E}">
        <p14:creationId xmlns:p14="http://schemas.microsoft.com/office/powerpoint/2010/main" val="1381121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colorado.edu/engineering-advising/get-your-degree/degree-requirements/humanities-social-sciences-and-writing-requirements" TargetMode="External"/><Relationship Id="rId2" Type="http://schemas.openxmlformats.org/officeDocument/2006/relationships/hyperlink" Target="https://www.colorado.edu/bme/academics/bachelors-program/advising-curriculum" TargetMode="Externa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2155" name="Text Box 374"/>
          <p:cNvSpPr txBox="1">
            <a:spLocks noChangeArrowheads="1"/>
          </p:cNvSpPr>
          <p:nvPr/>
        </p:nvSpPr>
        <p:spPr bwMode="auto">
          <a:xfrm>
            <a:off x="117446" y="88057"/>
            <a:ext cx="8791662"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b="1" dirty="0">
                <a:latin typeface="Arial Narrow" pitchFamily="34" charset="0"/>
              </a:rPr>
              <a:t>BIOMEDICAL ENGINEERING </a:t>
            </a:r>
            <a:r>
              <a:rPr lang="en-US" sz="2000" b="1" i="1" dirty="0">
                <a:solidFill>
                  <a:srgbClr val="0070C0"/>
                </a:solidFill>
                <a:latin typeface="Arial Narrow" pitchFamily="34" charset="0"/>
              </a:rPr>
              <a:t>PRE-MED BIOMECHANICS </a:t>
            </a:r>
            <a:r>
              <a:rPr lang="en-US" sz="2000" b="1" dirty="0">
                <a:latin typeface="Arial Narrow" pitchFamily="34" charset="0"/>
              </a:rPr>
              <a:t>CURRICULUM – </a:t>
            </a:r>
            <a:r>
              <a:rPr lang="en-US" sz="2000" b="1" i="1">
                <a:solidFill>
                  <a:srgbClr val="0070C0"/>
                </a:solidFill>
                <a:latin typeface="Arial Narrow" pitchFamily="34" charset="0"/>
              </a:rPr>
              <a:t>FALL 2022</a:t>
            </a:r>
            <a:endParaRPr lang="en-US" sz="2000" b="1" i="1" dirty="0">
              <a:solidFill>
                <a:srgbClr val="0070C0"/>
              </a:solidFill>
              <a:latin typeface="Arial Narrow" pitchFamily="34" charset="0"/>
            </a:endParaRPr>
          </a:p>
        </p:txBody>
      </p:sp>
      <p:sp>
        <p:nvSpPr>
          <p:cNvPr id="209" name="Line 499"/>
          <p:cNvSpPr>
            <a:spLocks noChangeShapeType="1"/>
          </p:cNvSpPr>
          <p:nvPr/>
        </p:nvSpPr>
        <p:spPr bwMode="auto">
          <a:xfrm rot="16200000" flipV="1">
            <a:off x="3342961" y="597110"/>
            <a:ext cx="0" cy="0"/>
          </a:xfrm>
          <a:prstGeom prst="line">
            <a:avLst/>
          </a:prstGeom>
          <a:noFill/>
          <a:ln w="9525">
            <a:solidFill>
              <a:srgbClr val="C00000"/>
            </a:solidFill>
            <a:round/>
            <a:headEnd/>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23" name="Rectangle 222">
            <a:extLst>
              <a:ext uri="{FF2B5EF4-FFF2-40B4-BE49-F238E27FC236}">
                <a16:creationId xmlns:a16="http://schemas.microsoft.com/office/drawing/2014/main" id="{F7A62BFE-1243-EF4E-BC75-01909ADD33CF}"/>
              </a:ext>
            </a:extLst>
          </p:cNvPr>
          <p:cNvSpPr/>
          <p:nvPr/>
        </p:nvSpPr>
        <p:spPr>
          <a:xfrm>
            <a:off x="4730977" y="2122564"/>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3742799197">
                  <a:custGeom>
                    <a:avLst/>
                    <a:gdLst>
                      <a:gd name="connsiteX0" fmla="*/ 0 w 1189250"/>
                      <a:gd name="connsiteY0" fmla="*/ 0 h 654657"/>
                      <a:gd name="connsiteX1" fmla="*/ 582733 w 1189250"/>
                      <a:gd name="connsiteY1" fmla="*/ 0 h 654657"/>
                      <a:gd name="connsiteX2" fmla="*/ 1189250 w 1189250"/>
                      <a:gd name="connsiteY2" fmla="*/ 0 h 654657"/>
                      <a:gd name="connsiteX3" fmla="*/ 1189250 w 1189250"/>
                      <a:gd name="connsiteY3" fmla="*/ 320782 h 654657"/>
                      <a:gd name="connsiteX4" fmla="*/ 1189250 w 1189250"/>
                      <a:gd name="connsiteY4" fmla="*/ 654657 h 654657"/>
                      <a:gd name="connsiteX5" fmla="*/ 606518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91936" y="-61146"/>
                          <a:pt x="461951" y="53692"/>
                          <a:pt x="582733" y="0"/>
                        </a:cubicBezTo>
                        <a:cubicBezTo>
                          <a:pt x="703515" y="-53692"/>
                          <a:pt x="1039525" y="27573"/>
                          <a:pt x="1189250" y="0"/>
                        </a:cubicBezTo>
                        <a:cubicBezTo>
                          <a:pt x="1198742" y="148875"/>
                          <a:pt x="1177681" y="217036"/>
                          <a:pt x="1189250" y="320782"/>
                        </a:cubicBezTo>
                        <a:cubicBezTo>
                          <a:pt x="1200819" y="424528"/>
                          <a:pt x="1158646" y="527157"/>
                          <a:pt x="1189250" y="654657"/>
                        </a:cubicBezTo>
                        <a:cubicBezTo>
                          <a:pt x="897934" y="701007"/>
                          <a:pt x="792943" y="651573"/>
                          <a:pt x="606518" y="654657"/>
                        </a:cubicBezTo>
                        <a:cubicBezTo>
                          <a:pt x="420093" y="657741"/>
                          <a:pt x="208353" y="652300"/>
                          <a:pt x="0" y="654657"/>
                        </a:cubicBezTo>
                        <a:cubicBezTo>
                          <a:pt x="-40237" y="565609"/>
                          <a:pt x="18013" y="441729"/>
                          <a:pt x="0" y="314235"/>
                        </a:cubicBezTo>
                        <a:cubicBezTo>
                          <a:pt x="-18013" y="186741"/>
                          <a:pt x="27376" y="125449"/>
                          <a:pt x="0" y="0"/>
                        </a:cubicBezTo>
                        <a:close/>
                      </a:path>
                      <a:path w="1189250" h="654657" stroke="0" extrusionOk="0">
                        <a:moveTo>
                          <a:pt x="0" y="0"/>
                        </a:moveTo>
                        <a:cubicBezTo>
                          <a:pt x="244753" y="-36387"/>
                          <a:pt x="395383" y="43737"/>
                          <a:pt x="558948" y="0"/>
                        </a:cubicBezTo>
                        <a:cubicBezTo>
                          <a:pt x="722513" y="-43737"/>
                          <a:pt x="916811" y="66719"/>
                          <a:pt x="1189250" y="0"/>
                        </a:cubicBezTo>
                        <a:cubicBezTo>
                          <a:pt x="1219461" y="90302"/>
                          <a:pt x="1177383" y="171025"/>
                          <a:pt x="1189250" y="327329"/>
                        </a:cubicBezTo>
                        <a:cubicBezTo>
                          <a:pt x="1201117" y="483633"/>
                          <a:pt x="1162830" y="565726"/>
                          <a:pt x="1189250" y="654657"/>
                        </a:cubicBezTo>
                        <a:cubicBezTo>
                          <a:pt x="1022152" y="691863"/>
                          <a:pt x="817623" y="626522"/>
                          <a:pt x="618410" y="654657"/>
                        </a:cubicBezTo>
                        <a:cubicBezTo>
                          <a:pt x="419197" y="682792"/>
                          <a:pt x="302768" y="630461"/>
                          <a:pt x="0" y="654657"/>
                        </a:cubicBezTo>
                        <a:cubicBezTo>
                          <a:pt x="-9388" y="547144"/>
                          <a:pt x="4029" y="491231"/>
                          <a:pt x="0" y="346968"/>
                        </a:cubicBezTo>
                        <a:cubicBezTo>
                          <a:pt x="-4029" y="202705"/>
                          <a:pt x="31916" y="8986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PHYS 1140 (1)</a:t>
            </a:r>
          </a:p>
          <a:p>
            <a:pPr algn="ctr"/>
            <a:r>
              <a:rPr lang="en-US" sz="800" dirty="0"/>
              <a:t>Experimental Physics</a:t>
            </a:r>
          </a:p>
          <a:p>
            <a:pPr algn="ctr"/>
            <a:r>
              <a:rPr lang="en-US" sz="600" dirty="0"/>
              <a:t>(CR: PHYS 1120)</a:t>
            </a:r>
          </a:p>
        </p:txBody>
      </p:sp>
      <p:sp>
        <p:nvSpPr>
          <p:cNvPr id="237" name="Rectangle 236">
            <a:extLst>
              <a:ext uri="{FF2B5EF4-FFF2-40B4-BE49-F238E27FC236}">
                <a16:creationId xmlns:a16="http://schemas.microsoft.com/office/drawing/2014/main" id="{2C14DE39-18FA-854E-9AA9-24ADCC7B65CB}"/>
              </a:ext>
            </a:extLst>
          </p:cNvPr>
          <p:cNvSpPr/>
          <p:nvPr/>
        </p:nvSpPr>
        <p:spPr>
          <a:xfrm>
            <a:off x="6113898" y="2875046"/>
            <a:ext cx="1189250" cy="654657"/>
          </a:xfrm>
          <a:prstGeom prst="rect">
            <a:avLst/>
          </a:prstGeom>
          <a:solidFill>
            <a:srgbClr val="FFFF99"/>
          </a:solidFill>
          <a:ln w="38100" cmpd="dbl">
            <a:solidFill>
              <a:srgbClr val="00FF00"/>
            </a:solidFill>
            <a:prstDash val="solid"/>
            <a:extLst>
              <a:ext uri="{C807C97D-BFC1-408E-A445-0C87EB9F89A2}">
                <ask:lineSketchStyleProps xmlns:ask="http://schemas.microsoft.com/office/drawing/2018/sketchyshapes" sd="2173784308">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20782 h 654657"/>
                      <a:gd name="connsiteX4" fmla="*/ 1189250 w 1189250"/>
                      <a:gd name="connsiteY4" fmla="*/ 654657 h 654657"/>
                      <a:gd name="connsiteX5" fmla="*/ 630303 w 1189250"/>
                      <a:gd name="connsiteY5" fmla="*/ 654657 h 654657"/>
                      <a:gd name="connsiteX6" fmla="*/ 0 w 1189250"/>
                      <a:gd name="connsiteY6" fmla="*/ 654657 h 654657"/>
                      <a:gd name="connsiteX7" fmla="*/ 0 w 1189250"/>
                      <a:gd name="connsiteY7" fmla="*/ 320782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92257" y="-33929"/>
                          <a:pt x="465905" y="73173"/>
                          <a:pt x="618410" y="0"/>
                        </a:cubicBezTo>
                        <a:cubicBezTo>
                          <a:pt x="770915" y="-73173"/>
                          <a:pt x="1010145" y="5982"/>
                          <a:pt x="1189250" y="0"/>
                        </a:cubicBezTo>
                        <a:cubicBezTo>
                          <a:pt x="1193870" y="68307"/>
                          <a:pt x="1184716" y="244322"/>
                          <a:pt x="1189250" y="320782"/>
                        </a:cubicBezTo>
                        <a:cubicBezTo>
                          <a:pt x="1193784" y="397242"/>
                          <a:pt x="1182241" y="512197"/>
                          <a:pt x="1189250" y="654657"/>
                        </a:cubicBezTo>
                        <a:cubicBezTo>
                          <a:pt x="998736" y="708465"/>
                          <a:pt x="770607" y="589378"/>
                          <a:pt x="630303" y="654657"/>
                        </a:cubicBezTo>
                        <a:cubicBezTo>
                          <a:pt x="489999" y="719936"/>
                          <a:pt x="176605" y="642921"/>
                          <a:pt x="0" y="654657"/>
                        </a:cubicBezTo>
                        <a:cubicBezTo>
                          <a:pt x="-8272" y="561302"/>
                          <a:pt x="36663" y="420024"/>
                          <a:pt x="0" y="320782"/>
                        </a:cubicBezTo>
                        <a:cubicBezTo>
                          <a:pt x="-36663" y="221541"/>
                          <a:pt x="18536" y="126735"/>
                          <a:pt x="0" y="0"/>
                        </a:cubicBezTo>
                        <a:close/>
                      </a:path>
                      <a:path w="1189250" h="654657" stroke="0" extrusionOk="0">
                        <a:moveTo>
                          <a:pt x="0" y="0"/>
                        </a:moveTo>
                        <a:cubicBezTo>
                          <a:pt x="242740" y="-12558"/>
                          <a:pt x="324214" y="27215"/>
                          <a:pt x="594625" y="0"/>
                        </a:cubicBezTo>
                        <a:cubicBezTo>
                          <a:pt x="865037" y="-27215"/>
                          <a:pt x="985543" y="56247"/>
                          <a:pt x="1189250" y="0"/>
                        </a:cubicBezTo>
                        <a:cubicBezTo>
                          <a:pt x="1216605" y="137570"/>
                          <a:pt x="1170874" y="202955"/>
                          <a:pt x="1189250" y="320782"/>
                        </a:cubicBezTo>
                        <a:cubicBezTo>
                          <a:pt x="1207626" y="438609"/>
                          <a:pt x="1166897" y="568887"/>
                          <a:pt x="1189250" y="654657"/>
                        </a:cubicBezTo>
                        <a:cubicBezTo>
                          <a:pt x="1019334" y="673662"/>
                          <a:pt x="713697" y="626512"/>
                          <a:pt x="582733" y="654657"/>
                        </a:cubicBezTo>
                        <a:cubicBezTo>
                          <a:pt x="451769" y="682802"/>
                          <a:pt x="249757" y="585667"/>
                          <a:pt x="0" y="654657"/>
                        </a:cubicBezTo>
                        <a:cubicBezTo>
                          <a:pt x="-11575" y="575408"/>
                          <a:pt x="32357" y="418351"/>
                          <a:pt x="0" y="327329"/>
                        </a:cubicBezTo>
                        <a:cubicBezTo>
                          <a:pt x="-32357" y="236307"/>
                          <a:pt x="16682" y="101266"/>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MCEN 2023 (3)</a:t>
            </a:r>
          </a:p>
          <a:p>
            <a:pPr algn="ctr"/>
            <a:r>
              <a:rPr lang="en-US" sz="800" dirty="0"/>
              <a:t>Statics &amp; Structures</a:t>
            </a:r>
          </a:p>
          <a:p>
            <a:pPr algn="ctr"/>
            <a:r>
              <a:rPr lang="en-US" sz="600" dirty="0"/>
              <a:t>(PR: APPM 1360, PHYS 1110)</a:t>
            </a:r>
          </a:p>
        </p:txBody>
      </p:sp>
      <p:sp>
        <p:nvSpPr>
          <p:cNvPr id="224" name="Rectangle 223">
            <a:extLst>
              <a:ext uri="{FF2B5EF4-FFF2-40B4-BE49-F238E27FC236}">
                <a16:creationId xmlns:a16="http://schemas.microsoft.com/office/drawing/2014/main" id="{8F389B69-6911-814D-AD32-E3A81E4B5C01}"/>
              </a:ext>
            </a:extLst>
          </p:cNvPr>
          <p:cNvSpPr/>
          <p:nvPr/>
        </p:nvSpPr>
        <p:spPr>
          <a:xfrm>
            <a:off x="6113898" y="2121066"/>
            <a:ext cx="1189250" cy="654657"/>
          </a:xfrm>
          <a:prstGeom prst="rect">
            <a:avLst/>
          </a:prstGeom>
          <a:solidFill>
            <a:schemeClr val="accent5">
              <a:lumMod val="40000"/>
              <a:lumOff val="60000"/>
            </a:schemeClr>
          </a:solidFill>
          <a:ln w="12700">
            <a:prstDash val="solid"/>
          </a:ln>
        </p:spPr>
        <p:style>
          <a:lnRef idx="2">
            <a:schemeClr val="dk1"/>
          </a:lnRef>
          <a:fillRef idx="1">
            <a:schemeClr val="lt1"/>
          </a:fillRef>
          <a:effectRef idx="0">
            <a:schemeClr val="dk1"/>
          </a:effectRef>
          <a:fontRef idx="minor">
            <a:schemeClr val="dk1"/>
          </a:fontRef>
        </p:style>
        <p:txBody>
          <a:bodyPr rtlCol="0" anchor="ctr"/>
          <a:lstStyle/>
          <a:p>
            <a:r>
              <a:rPr lang="en-US" sz="1100" b="1" dirty="0"/>
              <a:t>Humanities &amp; Social Science (3)</a:t>
            </a:r>
          </a:p>
          <a:p>
            <a:r>
              <a:rPr lang="en-US" sz="800" dirty="0"/>
              <a:t>Lower Division</a:t>
            </a:r>
          </a:p>
        </p:txBody>
      </p:sp>
      <p:sp>
        <p:nvSpPr>
          <p:cNvPr id="239" name="Rectangle 238">
            <a:extLst>
              <a:ext uri="{FF2B5EF4-FFF2-40B4-BE49-F238E27FC236}">
                <a16:creationId xmlns:a16="http://schemas.microsoft.com/office/drawing/2014/main" id="{3E578017-57FE-9345-A1B4-DC85920DD1E1}"/>
              </a:ext>
            </a:extLst>
          </p:cNvPr>
          <p:cNvSpPr/>
          <p:nvPr/>
        </p:nvSpPr>
        <p:spPr>
          <a:xfrm>
            <a:off x="4719178" y="3641714"/>
            <a:ext cx="1189250" cy="654657"/>
          </a:xfrm>
          <a:prstGeom prst="rect">
            <a:avLst/>
          </a:prstGeom>
          <a:solidFill>
            <a:schemeClr val="accent5">
              <a:lumMod val="40000"/>
              <a:lumOff val="60000"/>
            </a:schemeClr>
          </a:solidFill>
          <a:ln w="12700">
            <a:prstDash val="solid"/>
          </a:ln>
        </p:spPr>
        <p:style>
          <a:lnRef idx="2">
            <a:schemeClr val="dk1"/>
          </a:lnRef>
          <a:fillRef idx="1">
            <a:schemeClr val="lt1"/>
          </a:fillRef>
          <a:effectRef idx="0">
            <a:schemeClr val="dk1"/>
          </a:effectRef>
          <a:fontRef idx="minor">
            <a:schemeClr val="dk1"/>
          </a:fontRef>
        </p:style>
        <p:txBody>
          <a:bodyPr rtlCol="0" anchor="ctr"/>
          <a:lstStyle/>
          <a:p>
            <a:r>
              <a:rPr lang="en-US" sz="1100" b="1" dirty="0"/>
              <a:t>Humanities &amp; Social Science (3)</a:t>
            </a:r>
          </a:p>
          <a:p>
            <a:r>
              <a:rPr lang="en-US" sz="800" dirty="0"/>
              <a:t>Lower Division</a:t>
            </a:r>
          </a:p>
        </p:txBody>
      </p:sp>
      <p:sp>
        <p:nvSpPr>
          <p:cNvPr id="271" name="Rectangle 270">
            <a:extLst>
              <a:ext uri="{FF2B5EF4-FFF2-40B4-BE49-F238E27FC236}">
                <a16:creationId xmlns:a16="http://schemas.microsoft.com/office/drawing/2014/main" id="{23185BCD-E3E3-D342-8BA2-E323F230F5D2}"/>
              </a:ext>
            </a:extLst>
          </p:cNvPr>
          <p:cNvSpPr/>
          <p:nvPr/>
        </p:nvSpPr>
        <p:spPr>
          <a:xfrm>
            <a:off x="6113898" y="597110"/>
            <a:ext cx="1189250" cy="654657"/>
          </a:xfrm>
          <a:prstGeom prst="rect">
            <a:avLst/>
          </a:prstGeom>
          <a:solidFill>
            <a:schemeClr val="accent5">
              <a:lumMod val="40000"/>
              <a:lumOff val="60000"/>
            </a:schemeClr>
          </a:solidFill>
          <a:ln w="12700">
            <a:prstDash val="solid"/>
          </a:ln>
        </p:spPr>
        <p:style>
          <a:lnRef idx="2">
            <a:schemeClr val="dk1"/>
          </a:lnRef>
          <a:fillRef idx="1">
            <a:schemeClr val="lt1"/>
          </a:fillRef>
          <a:effectRef idx="0">
            <a:schemeClr val="dk1"/>
          </a:effectRef>
          <a:fontRef idx="minor">
            <a:schemeClr val="dk1"/>
          </a:fontRef>
        </p:style>
        <p:txBody>
          <a:bodyPr rtlCol="0" anchor="ctr"/>
          <a:lstStyle/>
          <a:p>
            <a:r>
              <a:rPr lang="en-US" sz="1100" b="1" dirty="0"/>
              <a:t>Humanities &amp; Social Science (3)</a:t>
            </a:r>
          </a:p>
          <a:p>
            <a:r>
              <a:rPr lang="en-US" sz="800" dirty="0"/>
              <a:t>Lower Division</a:t>
            </a:r>
          </a:p>
        </p:txBody>
      </p:sp>
      <p:sp>
        <p:nvSpPr>
          <p:cNvPr id="282" name="Rectangle 281">
            <a:extLst>
              <a:ext uri="{FF2B5EF4-FFF2-40B4-BE49-F238E27FC236}">
                <a16:creationId xmlns:a16="http://schemas.microsoft.com/office/drawing/2014/main" id="{7BC0BA74-479F-3740-901D-E45BB5806100}"/>
              </a:ext>
            </a:extLst>
          </p:cNvPr>
          <p:cNvSpPr/>
          <p:nvPr/>
        </p:nvSpPr>
        <p:spPr>
          <a:xfrm>
            <a:off x="7495150" y="4427851"/>
            <a:ext cx="1189250" cy="654657"/>
          </a:xfrm>
          <a:prstGeom prst="rect">
            <a:avLst/>
          </a:prstGeom>
          <a:solidFill>
            <a:schemeClr val="accent5">
              <a:lumMod val="40000"/>
              <a:lumOff val="60000"/>
            </a:schemeClr>
          </a:solidFill>
          <a:ln w="12700">
            <a:prstDash val="solid"/>
          </a:ln>
        </p:spPr>
        <p:style>
          <a:lnRef idx="2">
            <a:schemeClr val="dk1"/>
          </a:lnRef>
          <a:fillRef idx="1">
            <a:schemeClr val="lt1"/>
          </a:fillRef>
          <a:effectRef idx="0">
            <a:schemeClr val="dk1"/>
          </a:effectRef>
          <a:fontRef idx="minor">
            <a:schemeClr val="dk1"/>
          </a:fontRef>
        </p:style>
        <p:txBody>
          <a:bodyPr rtlCol="0" anchor="ctr"/>
          <a:lstStyle/>
          <a:p>
            <a:r>
              <a:rPr lang="en-US" sz="1100" b="1" dirty="0"/>
              <a:t>Humanities &amp; Social Science (3)</a:t>
            </a:r>
          </a:p>
          <a:p>
            <a:r>
              <a:rPr lang="en-US" sz="800" dirty="0"/>
              <a:t>Upper Division</a:t>
            </a:r>
          </a:p>
        </p:txBody>
      </p:sp>
      <p:sp>
        <p:nvSpPr>
          <p:cNvPr id="283" name="Rectangle 282">
            <a:extLst>
              <a:ext uri="{FF2B5EF4-FFF2-40B4-BE49-F238E27FC236}">
                <a16:creationId xmlns:a16="http://schemas.microsoft.com/office/drawing/2014/main" id="{C97C7D16-9ED3-DF47-AD44-ED965F86CFF4}"/>
              </a:ext>
            </a:extLst>
          </p:cNvPr>
          <p:cNvSpPr/>
          <p:nvPr/>
        </p:nvSpPr>
        <p:spPr>
          <a:xfrm>
            <a:off x="6113898" y="5948166"/>
            <a:ext cx="1189250" cy="654657"/>
          </a:xfrm>
          <a:prstGeom prst="rect">
            <a:avLst/>
          </a:prstGeom>
          <a:solidFill>
            <a:schemeClr val="accent5">
              <a:lumMod val="40000"/>
              <a:lumOff val="60000"/>
            </a:schemeClr>
          </a:solidFill>
          <a:ln w="12700">
            <a:prstDash val="solid"/>
          </a:ln>
        </p:spPr>
        <p:style>
          <a:lnRef idx="2">
            <a:schemeClr val="dk1"/>
          </a:lnRef>
          <a:fillRef idx="1">
            <a:schemeClr val="lt1"/>
          </a:fillRef>
          <a:effectRef idx="0">
            <a:schemeClr val="dk1"/>
          </a:effectRef>
          <a:fontRef idx="minor">
            <a:schemeClr val="dk1"/>
          </a:fontRef>
        </p:style>
        <p:txBody>
          <a:bodyPr rtlCol="0" anchor="ctr"/>
          <a:lstStyle/>
          <a:p>
            <a:r>
              <a:rPr lang="en-US" sz="1100" b="1" dirty="0"/>
              <a:t>Humanities &amp; Social Science (3)</a:t>
            </a:r>
          </a:p>
          <a:p>
            <a:r>
              <a:rPr lang="en-US" sz="800" dirty="0"/>
              <a:t>Upper Division</a:t>
            </a:r>
          </a:p>
        </p:txBody>
      </p:sp>
      <p:sp>
        <p:nvSpPr>
          <p:cNvPr id="218" name="Rectangle 217">
            <a:extLst>
              <a:ext uri="{FF2B5EF4-FFF2-40B4-BE49-F238E27FC236}">
                <a16:creationId xmlns:a16="http://schemas.microsoft.com/office/drawing/2014/main" id="{F7CA34DD-F45E-B340-AF4D-974CDA7DA9BD}"/>
              </a:ext>
            </a:extLst>
          </p:cNvPr>
          <p:cNvSpPr/>
          <p:nvPr/>
        </p:nvSpPr>
        <p:spPr>
          <a:xfrm>
            <a:off x="1966744" y="1367870"/>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1219033472">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07689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3387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82753" y="-64177"/>
                          <a:pt x="319243" y="28372"/>
                          <a:pt x="618410" y="0"/>
                        </a:cubicBezTo>
                        <a:cubicBezTo>
                          <a:pt x="917577" y="-28372"/>
                          <a:pt x="918879" y="36532"/>
                          <a:pt x="1189250" y="0"/>
                        </a:cubicBezTo>
                        <a:cubicBezTo>
                          <a:pt x="1208726" y="151867"/>
                          <a:pt x="1153003" y="157612"/>
                          <a:pt x="1189250" y="307689"/>
                        </a:cubicBezTo>
                        <a:cubicBezTo>
                          <a:pt x="1225497" y="457766"/>
                          <a:pt x="1188657" y="563253"/>
                          <a:pt x="1189250" y="654657"/>
                        </a:cubicBezTo>
                        <a:cubicBezTo>
                          <a:pt x="922585" y="670256"/>
                          <a:pt x="877004" y="588766"/>
                          <a:pt x="618410" y="654657"/>
                        </a:cubicBezTo>
                        <a:cubicBezTo>
                          <a:pt x="359816" y="720548"/>
                          <a:pt x="294792" y="587681"/>
                          <a:pt x="0" y="654657"/>
                        </a:cubicBezTo>
                        <a:cubicBezTo>
                          <a:pt x="-15486" y="587218"/>
                          <a:pt x="16927" y="475342"/>
                          <a:pt x="0" y="333875"/>
                        </a:cubicBezTo>
                        <a:cubicBezTo>
                          <a:pt x="-16927" y="192408"/>
                          <a:pt x="10948" y="86271"/>
                          <a:pt x="0" y="0"/>
                        </a:cubicBezTo>
                        <a:close/>
                      </a:path>
                      <a:path w="1189250" h="654657" stroke="0" extrusionOk="0">
                        <a:moveTo>
                          <a:pt x="0" y="0"/>
                        </a:moveTo>
                        <a:cubicBezTo>
                          <a:pt x="168428" y="-37239"/>
                          <a:pt x="320307" y="30896"/>
                          <a:pt x="582733" y="0"/>
                        </a:cubicBezTo>
                        <a:cubicBezTo>
                          <a:pt x="845159" y="-30896"/>
                          <a:pt x="959779" y="23756"/>
                          <a:pt x="1189250" y="0"/>
                        </a:cubicBezTo>
                        <a:cubicBezTo>
                          <a:pt x="1202967" y="95016"/>
                          <a:pt x="1161141" y="211177"/>
                          <a:pt x="1189250" y="340422"/>
                        </a:cubicBezTo>
                        <a:cubicBezTo>
                          <a:pt x="1217359" y="469667"/>
                          <a:pt x="1176035" y="532294"/>
                          <a:pt x="1189250" y="654657"/>
                        </a:cubicBezTo>
                        <a:cubicBezTo>
                          <a:pt x="987574" y="663735"/>
                          <a:pt x="747421" y="622250"/>
                          <a:pt x="618410" y="654657"/>
                        </a:cubicBezTo>
                        <a:cubicBezTo>
                          <a:pt x="489399" y="687064"/>
                          <a:pt x="180742" y="580766"/>
                          <a:pt x="0" y="654657"/>
                        </a:cubicBezTo>
                        <a:cubicBezTo>
                          <a:pt x="-15554" y="550822"/>
                          <a:pt x="35082" y="416506"/>
                          <a:pt x="0" y="340422"/>
                        </a:cubicBezTo>
                        <a:cubicBezTo>
                          <a:pt x="-35082" y="264339"/>
                          <a:pt x="22190" y="121725"/>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CHEM 1133 (4)</a:t>
            </a:r>
          </a:p>
          <a:p>
            <a:pPr algn="ctr"/>
            <a:r>
              <a:rPr lang="en-US" sz="800" dirty="0"/>
              <a:t>Gen Chem 2</a:t>
            </a:r>
          </a:p>
          <a:p>
            <a:r>
              <a:rPr lang="en-US" sz="600" dirty="0"/>
              <a:t>(PR: CHEN 1201, CHEM 1114)</a:t>
            </a:r>
          </a:p>
        </p:txBody>
      </p:sp>
      <p:sp>
        <p:nvSpPr>
          <p:cNvPr id="197" name="Rectangle 196">
            <a:extLst>
              <a:ext uri="{FF2B5EF4-FFF2-40B4-BE49-F238E27FC236}">
                <a16:creationId xmlns:a16="http://schemas.microsoft.com/office/drawing/2014/main" id="{4FF2595A-5405-D440-B2D0-22767DF9BA02}"/>
              </a:ext>
            </a:extLst>
          </p:cNvPr>
          <p:cNvSpPr/>
          <p:nvPr/>
        </p:nvSpPr>
        <p:spPr>
          <a:xfrm>
            <a:off x="7495150" y="597110"/>
            <a:ext cx="1189250" cy="654657"/>
          </a:xfrm>
          <a:prstGeom prst="rect">
            <a:avLst/>
          </a:prstGeom>
          <a:solidFill>
            <a:schemeClr val="accent4">
              <a:lumMod val="60000"/>
              <a:lumOff val="40000"/>
            </a:schemeClr>
          </a:solidFill>
          <a:ln w="38100" cmpd="dbl">
            <a:prstDash val="solid"/>
            <a:extLst>
              <a:ext uri="{C807C97D-BFC1-408E-A445-0C87EB9F89A2}">
                <ask:lineSketchStyleProps xmlns:ask="http://schemas.microsoft.com/office/drawing/2018/sketchyshapes" sd="1219033472">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07689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3387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82753" y="-64177"/>
                          <a:pt x="319243" y="28372"/>
                          <a:pt x="618410" y="0"/>
                        </a:cubicBezTo>
                        <a:cubicBezTo>
                          <a:pt x="917577" y="-28372"/>
                          <a:pt x="918879" y="36532"/>
                          <a:pt x="1189250" y="0"/>
                        </a:cubicBezTo>
                        <a:cubicBezTo>
                          <a:pt x="1208726" y="151867"/>
                          <a:pt x="1153003" y="157612"/>
                          <a:pt x="1189250" y="307689"/>
                        </a:cubicBezTo>
                        <a:cubicBezTo>
                          <a:pt x="1225497" y="457766"/>
                          <a:pt x="1188657" y="563253"/>
                          <a:pt x="1189250" y="654657"/>
                        </a:cubicBezTo>
                        <a:cubicBezTo>
                          <a:pt x="922585" y="670256"/>
                          <a:pt x="877004" y="588766"/>
                          <a:pt x="618410" y="654657"/>
                        </a:cubicBezTo>
                        <a:cubicBezTo>
                          <a:pt x="359816" y="720548"/>
                          <a:pt x="294792" y="587681"/>
                          <a:pt x="0" y="654657"/>
                        </a:cubicBezTo>
                        <a:cubicBezTo>
                          <a:pt x="-15486" y="587218"/>
                          <a:pt x="16927" y="475342"/>
                          <a:pt x="0" y="333875"/>
                        </a:cubicBezTo>
                        <a:cubicBezTo>
                          <a:pt x="-16927" y="192408"/>
                          <a:pt x="10948" y="86271"/>
                          <a:pt x="0" y="0"/>
                        </a:cubicBezTo>
                        <a:close/>
                      </a:path>
                      <a:path w="1189250" h="654657" stroke="0" extrusionOk="0">
                        <a:moveTo>
                          <a:pt x="0" y="0"/>
                        </a:moveTo>
                        <a:cubicBezTo>
                          <a:pt x="168428" y="-37239"/>
                          <a:pt x="320307" y="30896"/>
                          <a:pt x="582733" y="0"/>
                        </a:cubicBezTo>
                        <a:cubicBezTo>
                          <a:pt x="845159" y="-30896"/>
                          <a:pt x="959779" y="23756"/>
                          <a:pt x="1189250" y="0"/>
                        </a:cubicBezTo>
                        <a:cubicBezTo>
                          <a:pt x="1202967" y="95016"/>
                          <a:pt x="1161141" y="211177"/>
                          <a:pt x="1189250" y="340422"/>
                        </a:cubicBezTo>
                        <a:cubicBezTo>
                          <a:pt x="1217359" y="469667"/>
                          <a:pt x="1176035" y="532294"/>
                          <a:pt x="1189250" y="654657"/>
                        </a:cubicBezTo>
                        <a:cubicBezTo>
                          <a:pt x="987574" y="663735"/>
                          <a:pt x="747421" y="622250"/>
                          <a:pt x="618410" y="654657"/>
                        </a:cubicBezTo>
                        <a:cubicBezTo>
                          <a:pt x="489399" y="687064"/>
                          <a:pt x="180742" y="580766"/>
                          <a:pt x="0" y="654657"/>
                        </a:cubicBezTo>
                        <a:cubicBezTo>
                          <a:pt x="-15554" y="550822"/>
                          <a:pt x="35082" y="416506"/>
                          <a:pt x="0" y="340422"/>
                        </a:cubicBezTo>
                        <a:cubicBezTo>
                          <a:pt x="-35082" y="264339"/>
                          <a:pt x="22190" y="121725"/>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APPM 1350 (4)</a:t>
            </a:r>
          </a:p>
          <a:p>
            <a:pPr algn="ctr"/>
            <a:r>
              <a:rPr lang="en-US" sz="800" dirty="0"/>
              <a:t>Calculus 1 For Engineers</a:t>
            </a:r>
          </a:p>
        </p:txBody>
      </p:sp>
      <p:sp>
        <p:nvSpPr>
          <p:cNvPr id="220" name="Rectangle 219">
            <a:extLst>
              <a:ext uri="{FF2B5EF4-FFF2-40B4-BE49-F238E27FC236}">
                <a16:creationId xmlns:a16="http://schemas.microsoft.com/office/drawing/2014/main" id="{A4A6AEF8-C29F-8342-AE99-27FD317924A3}"/>
              </a:ext>
            </a:extLst>
          </p:cNvPr>
          <p:cNvSpPr/>
          <p:nvPr/>
        </p:nvSpPr>
        <p:spPr>
          <a:xfrm>
            <a:off x="7495150" y="1367870"/>
            <a:ext cx="1189250" cy="654657"/>
          </a:xfrm>
          <a:prstGeom prst="rect">
            <a:avLst/>
          </a:prstGeom>
          <a:solidFill>
            <a:schemeClr val="accent4">
              <a:lumMod val="60000"/>
              <a:lumOff val="40000"/>
            </a:schemeClr>
          </a:solidFill>
          <a:ln w="38100" cmpd="dbl">
            <a:solidFill>
              <a:srgbClr val="00FF00"/>
            </a:solidFill>
            <a:prstDash val="solid"/>
            <a:extLst>
              <a:ext uri="{C807C97D-BFC1-408E-A445-0C87EB9F89A2}">
                <ask:lineSketchStyleProps xmlns:ask="http://schemas.microsoft.com/office/drawing/2018/sketchyshapes" sd="3794071524">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27899" y="-33939"/>
                          <a:pt x="315756" y="36381"/>
                          <a:pt x="570840" y="0"/>
                        </a:cubicBezTo>
                        <a:cubicBezTo>
                          <a:pt x="825924" y="-36381"/>
                          <a:pt x="956967" y="73002"/>
                          <a:pt x="1189250" y="0"/>
                        </a:cubicBezTo>
                        <a:cubicBezTo>
                          <a:pt x="1218224" y="110577"/>
                          <a:pt x="1169992" y="217207"/>
                          <a:pt x="1189250" y="333875"/>
                        </a:cubicBezTo>
                        <a:cubicBezTo>
                          <a:pt x="1208508" y="450543"/>
                          <a:pt x="1167828" y="545393"/>
                          <a:pt x="1189250" y="654657"/>
                        </a:cubicBezTo>
                        <a:cubicBezTo>
                          <a:pt x="928960" y="672756"/>
                          <a:pt x="874422" y="613868"/>
                          <a:pt x="618410" y="654657"/>
                        </a:cubicBezTo>
                        <a:cubicBezTo>
                          <a:pt x="362398" y="695446"/>
                          <a:pt x="258412" y="594309"/>
                          <a:pt x="0" y="654657"/>
                        </a:cubicBezTo>
                        <a:cubicBezTo>
                          <a:pt x="-35293" y="491393"/>
                          <a:pt x="9575" y="406707"/>
                          <a:pt x="0" y="314235"/>
                        </a:cubicBezTo>
                        <a:cubicBezTo>
                          <a:pt x="-9575" y="221763"/>
                          <a:pt x="2037" y="117205"/>
                          <a:pt x="0" y="0"/>
                        </a:cubicBezTo>
                        <a:close/>
                      </a:path>
                      <a:path w="1189250" h="654657" stroke="0" extrusionOk="0">
                        <a:moveTo>
                          <a:pt x="0" y="0"/>
                        </a:moveTo>
                        <a:cubicBezTo>
                          <a:pt x="154942" y="-13280"/>
                          <a:pt x="344063" y="40519"/>
                          <a:pt x="618410" y="0"/>
                        </a:cubicBezTo>
                        <a:cubicBezTo>
                          <a:pt x="892757" y="-40519"/>
                          <a:pt x="1046865" y="18147"/>
                          <a:pt x="1189250" y="0"/>
                        </a:cubicBezTo>
                        <a:cubicBezTo>
                          <a:pt x="1197000" y="96095"/>
                          <a:pt x="1188159" y="226240"/>
                          <a:pt x="1189250" y="314235"/>
                        </a:cubicBezTo>
                        <a:cubicBezTo>
                          <a:pt x="1190341" y="402231"/>
                          <a:pt x="1174154" y="560941"/>
                          <a:pt x="1189250" y="654657"/>
                        </a:cubicBezTo>
                        <a:cubicBezTo>
                          <a:pt x="1010064" y="714931"/>
                          <a:pt x="839753" y="625619"/>
                          <a:pt x="630303" y="654657"/>
                        </a:cubicBezTo>
                        <a:cubicBezTo>
                          <a:pt x="420853" y="683695"/>
                          <a:pt x="306205" y="645841"/>
                          <a:pt x="0" y="654657"/>
                        </a:cubicBezTo>
                        <a:cubicBezTo>
                          <a:pt x="-26830" y="585976"/>
                          <a:pt x="28176" y="436443"/>
                          <a:pt x="0" y="340422"/>
                        </a:cubicBezTo>
                        <a:cubicBezTo>
                          <a:pt x="-28176" y="244401"/>
                          <a:pt x="30086" y="12510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APPM 1360 (4)</a:t>
            </a:r>
          </a:p>
          <a:p>
            <a:pPr algn="ctr"/>
            <a:r>
              <a:rPr lang="en-US" sz="800" dirty="0"/>
              <a:t>Calculus 2 For Engineers</a:t>
            </a:r>
          </a:p>
          <a:p>
            <a:pPr algn="ctr"/>
            <a:r>
              <a:rPr lang="en-US" sz="600" dirty="0"/>
              <a:t>(PR: APPM 1350)</a:t>
            </a:r>
          </a:p>
        </p:txBody>
      </p:sp>
      <p:sp>
        <p:nvSpPr>
          <p:cNvPr id="235" name="Rectangle 234">
            <a:extLst>
              <a:ext uri="{FF2B5EF4-FFF2-40B4-BE49-F238E27FC236}">
                <a16:creationId xmlns:a16="http://schemas.microsoft.com/office/drawing/2014/main" id="{73B01987-2B71-0040-B415-F1C10E026B54}"/>
              </a:ext>
            </a:extLst>
          </p:cNvPr>
          <p:cNvSpPr/>
          <p:nvPr/>
        </p:nvSpPr>
        <p:spPr>
          <a:xfrm>
            <a:off x="7495150" y="2122564"/>
            <a:ext cx="1189250" cy="654657"/>
          </a:xfrm>
          <a:prstGeom prst="rect">
            <a:avLst/>
          </a:prstGeom>
          <a:solidFill>
            <a:schemeClr val="accent4">
              <a:lumMod val="60000"/>
              <a:lumOff val="40000"/>
            </a:schemeClr>
          </a:solidFill>
          <a:ln w="38100" cmpd="dbl">
            <a:prstDash val="solid"/>
            <a:extLst>
              <a:ext uri="{C807C97D-BFC1-408E-A445-0C87EB9F89A2}">
                <ask:lineSketchStyleProps xmlns:ask="http://schemas.microsoft.com/office/drawing/2018/sketchyshapes" sd="852854689">
                  <a:custGeom>
                    <a:avLst/>
                    <a:gdLst>
                      <a:gd name="connsiteX0" fmla="*/ 0 w 1189250"/>
                      <a:gd name="connsiteY0" fmla="*/ 0 h 654657"/>
                      <a:gd name="connsiteX1" fmla="*/ 606518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594625 w 1189250"/>
                      <a:gd name="connsiteY5" fmla="*/ 654657 h 654657"/>
                      <a:gd name="connsiteX6" fmla="*/ 0 w 1189250"/>
                      <a:gd name="connsiteY6" fmla="*/ 654657 h 654657"/>
                      <a:gd name="connsiteX7" fmla="*/ 0 w 1189250"/>
                      <a:gd name="connsiteY7" fmla="*/ 340422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90650" y="-11604"/>
                          <a:pt x="413919" y="35414"/>
                          <a:pt x="606518" y="0"/>
                        </a:cubicBezTo>
                        <a:cubicBezTo>
                          <a:pt x="799117" y="-35414"/>
                          <a:pt x="966946" y="65255"/>
                          <a:pt x="1189250" y="0"/>
                        </a:cubicBezTo>
                        <a:cubicBezTo>
                          <a:pt x="1219749" y="129360"/>
                          <a:pt x="1152878" y="259135"/>
                          <a:pt x="1189250" y="333875"/>
                        </a:cubicBezTo>
                        <a:cubicBezTo>
                          <a:pt x="1225622" y="408615"/>
                          <a:pt x="1175303" y="512861"/>
                          <a:pt x="1189250" y="654657"/>
                        </a:cubicBezTo>
                        <a:cubicBezTo>
                          <a:pt x="974792" y="713489"/>
                          <a:pt x="863985" y="632107"/>
                          <a:pt x="594625" y="654657"/>
                        </a:cubicBezTo>
                        <a:cubicBezTo>
                          <a:pt x="325266" y="677207"/>
                          <a:pt x="275492" y="603586"/>
                          <a:pt x="0" y="654657"/>
                        </a:cubicBezTo>
                        <a:cubicBezTo>
                          <a:pt x="-30220" y="565152"/>
                          <a:pt x="18075" y="413986"/>
                          <a:pt x="0" y="340422"/>
                        </a:cubicBezTo>
                        <a:cubicBezTo>
                          <a:pt x="-18075" y="266859"/>
                          <a:pt x="11646" y="127364"/>
                          <a:pt x="0" y="0"/>
                        </a:cubicBezTo>
                        <a:close/>
                      </a:path>
                      <a:path w="1189250" h="654657" stroke="0" extrusionOk="0">
                        <a:moveTo>
                          <a:pt x="0" y="0"/>
                        </a:moveTo>
                        <a:cubicBezTo>
                          <a:pt x="265055" y="-48981"/>
                          <a:pt x="308223" y="42798"/>
                          <a:pt x="570840" y="0"/>
                        </a:cubicBezTo>
                        <a:cubicBezTo>
                          <a:pt x="833457" y="-42798"/>
                          <a:pt x="993741" y="37757"/>
                          <a:pt x="1189250" y="0"/>
                        </a:cubicBezTo>
                        <a:cubicBezTo>
                          <a:pt x="1228610" y="161287"/>
                          <a:pt x="1161370" y="185188"/>
                          <a:pt x="1189250" y="333875"/>
                        </a:cubicBezTo>
                        <a:cubicBezTo>
                          <a:pt x="1217130" y="482562"/>
                          <a:pt x="1174770" y="561351"/>
                          <a:pt x="1189250" y="654657"/>
                        </a:cubicBezTo>
                        <a:cubicBezTo>
                          <a:pt x="1071369" y="707254"/>
                          <a:pt x="745996" y="628871"/>
                          <a:pt x="606518" y="654657"/>
                        </a:cubicBezTo>
                        <a:cubicBezTo>
                          <a:pt x="467040" y="680443"/>
                          <a:pt x="130172" y="603225"/>
                          <a:pt x="0" y="654657"/>
                        </a:cubicBezTo>
                        <a:cubicBezTo>
                          <a:pt x="-17853" y="568636"/>
                          <a:pt x="15860" y="431483"/>
                          <a:pt x="0" y="340422"/>
                        </a:cubicBezTo>
                        <a:cubicBezTo>
                          <a:pt x="-15860" y="249361"/>
                          <a:pt x="6661" y="149612"/>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APPM 2350 (4)</a:t>
            </a:r>
          </a:p>
          <a:p>
            <a:pPr algn="ctr"/>
            <a:r>
              <a:rPr lang="en-US" sz="800" dirty="0"/>
              <a:t>Calculus 3 For Engineers</a:t>
            </a:r>
          </a:p>
          <a:p>
            <a:pPr algn="ctr"/>
            <a:r>
              <a:rPr lang="en-US" sz="600" dirty="0"/>
              <a:t>(PR: APPM 1360)</a:t>
            </a:r>
          </a:p>
        </p:txBody>
      </p:sp>
      <p:sp>
        <p:nvSpPr>
          <p:cNvPr id="268" name="Rectangle 267">
            <a:extLst>
              <a:ext uri="{FF2B5EF4-FFF2-40B4-BE49-F238E27FC236}">
                <a16:creationId xmlns:a16="http://schemas.microsoft.com/office/drawing/2014/main" id="{0E3D8928-D733-5C4B-862F-D19EF62BE85F}"/>
              </a:ext>
            </a:extLst>
          </p:cNvPr>
          <p:cNvSpPr/>
          <p:nvPr/>
        </p:nvSpPr>
        <p:spPr>
          <a:xfrm>
            <a:off x="7495150" y="2875046"/>
            <a:ext cx="1189250" cy="654657"/>
          </a:xfrm>
          <a:prstGeom prst="rect">
            <a:avLst/>
          </a:prstGeom>
          <a:solidFill>
            <a:schemeClr val="accent4">
              <a:lumMod val="60000"/>
              <a:lumOff val="40000"/>
            </a:schemeClr>
          </a:solidFill>
          <a:ln w="38100" cmpd="dbl">
            <a:prstDash val="solid"/>
            <a:extLst>
              <a:ext uri="{C807C97D-BFC1-408E-A445-0C87EB9F89A2}">
                <ask:lineSketchStyleProps xmlns:ask="http://schemas.microsoft.com/office/drawing/2018/sketchyshapes" sd="852854689">
                  <a:custGeom>
                    <a:avLst/>
                    <a:gdLst>
                      <a:gd name="connsiteX0" fmla="*/ 0 w 1189250"/>
                      <a:gd name="connsiteY0" fmla="*/ 0 h 654657"/>
                      <a:gd name="connsiteX1" fmla="*/ 606518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594625 w 1189250"/>
                      <a:gd name="connsiteY5" fmla="*/ 654657 h 654657"/>
                      <a:gd name="connsiteX6" fmla="*/ 0 w 1189250"/>
                      <a:gd name="connsiteY6" fmla="*/ 654657 h 654657"/>
                      <a:gd name="connsiteX7" fmla="*/ 0 w 1189250"/>
                      <a:gd name="connsiteY7" fmla="*/ 340422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90650" y="-11604"/>
                          <a:pt x="413919" y="35414"/>
                          <a:pt x="606518" y="0"/>
                        </a:cubicBezTo>
                        <a:cubicBezTo>
                          <a:pt x="799117" y="-35414"/>
                          <a:pt x="966946" y="65255"/>
                          <a:pt x="1189250" y="0"/>
                        </a:cubicBezTo>
                        <a:cubicBezTo>
                          <a:pt x="1219749" y="129360"/>
                          <a:pt x="1152878" y="259135"/>
                          <a:pt x="1189250" y="333875"/>
                        </a:cubicBezTo>
                        <a:cubicBezTo>
                          <a:pt x="1225622" y="408615"/>
                          <a:pt x="1175303" y="512861"/>
                          <a:pt x="1189250" y="654657"/>
                        </a:cubicBezTo>
                        <a:cubicBezTo>
                          <a:pt x="974792" y="713489"/>
                          <a:pt x="863985" y="632107"/>
                          <a:pt x="594625" y="654657"/>
                        </a:cubicBezTo>
                        <a:cubicBezTo>
                          <a:pt x="325266" y="677207"/>
                          <a:pt x="275492" y="603586"/>
                          <a:pt x="0" y="654657"/>
                        </a:cubicBezTo>
                        <a:cubicBezTo>
                          <a:pt x="-30220" y="565152"/>
                          <a:pt x="18075" y="413986"/>
                          <a:pt x="0" y="340422"/>
                        </a:cubicBezTo>
                        <a:cubicBezTo>
                          <a:pt x="-18075" y="266859"/>
                          <a:pt x="11646" y="127364"/>
                          <a:pt x="0" y="0"/>
                        </a:cubicBezTo>
                        <a:close/>
                      </a:path>
                      <a:path w="1189250" h="654657" stroke="0" extrusionOk="0">
                        <a:moveTo>
                          <a:pt x="0" y="0"/>
                        </a:moveTo>
                        <a:cubicBezTo>
                          <a:pt x="265055" y="-48981"/>
                          <a:pt x="308223" y="42798"/>
                          <a:pt x="570840" y="0"/>
                        </a:cubicBezTo>
                        <a:cubicBezTo>
                          <a:pt x="833457" y="-42798"/>
                          <a:pt x="993741" y="37757"/>
                          <a:pt x="1189250" y="0"/>
                        </a:cubicBezTo>
                        <a:cubicBezTo>
                          <a:pt x="1228610" y="161287"/>
                          <a:pt x="1161370" y="185188"/>
                          <a:pt x="1189250" y="333875"/>
                        </a:cubicBezTo>
                        <a:cubicBezTo>
                          <a:pt x="1217130" y="482562"/>
                          <a:pt x="1174770" y="561351"/>
                          <a:pt x="1189250" y="654657"/>
                        </a:cubicBezTo>
                        <a:cubicBezTo>
                          <a:pt x="1071369" y="707254"/>
                          <a:pt x="745996" y="628871"/>
                          <a:pt x="606518" y="654657"/>
                        </a:cubicBezTo>
                        <a:cubicBezTo>
                          <a:pt x="467040" y="680443"/>
                          <a:pt x="130172" y="603225"/>
                          <a:pt x="0" y="654657"/>
                        </a:cubicBezTo>
                        <a:cubicBezTo>
                          <a:pt x="-17853" y="568636"/>
                          <a:pt x="15860" y="431483"/>
                          <a:pt x="0" y="340422"/>
                        </a:cubicBezTo>
                        <a:cubicBezTo>
                          <a:pt x="-15860" y="249361"/>
                          <a:pt x="6661" y="149612"/>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APPM 2360 (4)</a:t>
            </a:r>
          </a:p>
          <a:p>
            <a:pPr algn="ctr"/>
            <a:r>
              <a:rPr lang="en-US" sz="800" dirty="0"/>
              <a:t>Linear Algebra &amp; Differential Equations</a:t>
            </a:r>
          </a:p>
          <a:p>
            <a:pPr algn="ctr"/>
            <a:r>
              <a:rPr lang="en-US" sz="600" dirty="0"/>
              <a:t>(PR: APPM 1360)</a:t>
            </a:r>
          </a:p>
        </p:txBody>
      </p:sp>
      <p:sp>
        <p:nvSpPr>
          <p:cNvPr id="287" name="Rectangle 286">
            <a:extLst>
              <a:ext uri="{FF2B5EF4-FFF2-40B4-BE49-F238E27FC236}">
                <a16:creationId xmlns:a16="http://schemas.microsoft.com/office/drawing/2014/main" id="{81ACB1AE-808E-D941-A389-051C013FDEB3}"/>
              </a:ext>
            </a:extLst>
          </p:cNvPr>
          <p:cNvSpPr/>
          <p:nvPr/>
        </p:nvSpPr>
        <p:spPr>
          <a:xfrm>
            <a:off x="1966744" y="5948166"/>
            <a:ext cx="1189250" cy="654657"/>
          </a:xfrm>
          <a:prstGeom prst="rect">
            <a:avLst/>
          </a:prstGeom>
          <a:solidFill>
            <a:srgbClr val="B5F9EE"/>
          </a:solidFill>
          <a:ln w="12700">
            <a:solidFill>
              <a:srgbClr val="C00000"/>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Engineering Technical Elective (3)</a:t>
            </a:r>
          </a:p>
          <a:p>
            <a:r>
              <a:rPr lang="en-US" sz="800" dirty="0"/>
              <a:t>Upper Division</a:t>
            </a:r>
          </a:p>
        </p:txBody>
      </p:sp>
      <p:sp>
        <p:nvSpPr>
          <p:cNvPr id="291" name="Rectangle 290">
            <a:extLst>
              <a:ext uri="{FF2B5EF4-FFF2-40B4-BE49-F238E27FC236}">
                <a16:creationId xmlns:a16="http://schemas.microsoft.com/office/drawing/2014/main" id="{9D6C6D47-D158-F643-8E2C-22425E5072F2}"/>
              </a:ext>
            </a:extLst>
          </p:cNvPr>
          <p:cNvSpPr/>
          <p:nvPr/>
        </p:nvSpPr>
        <p:spPr>
          <a:xfrm>
            <a:off x="3342961" y="5948166"/>
            <a:ext cx="1189250" cy="654657"/>
          </a:xfrm>
          <a:prstGeom prst="rect">
            <a:avLst/>
          </a:prstGeom>
          <a:solidFill>
            <a:srgbClr val="B5F9EE"/>
          </a:solidFill>
          <a:ln w="12700">
            <a:solidFill>
              <a:srgbClr val="C00000"/>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Engineering Technical Elective (3)</a:t>
            </a:r>
          </a:p>
          <a:p>
            <a:pPr algn="ctr"/>
            <a:r>
              <a:rPr lang="en-US" sz="800" dirty="0"/>
              <a:t>Upper Division</a:t>
            </a:r>
          </a:p>
        </p:txBody>
      </p:sp>
      <p:sp>
        <p:nvSpPr>
          <p:cNvPr id="196" name="Rectangle 195">
            <a:extLst>
              <a:ext uri="{FF2B5EF4-FFF2-40B4-BE49-F238E27FC236}">
                <a16:creationId xmlns:a16="http://schemas.microsoft.com/office/drawing/2014/main" id="{0A32CA48-6E8A-8241-905F-950FA1C4E5A5}"/>
              </a:ext>
            </a:extLst>
          </p:cNvPr>
          <p:cNvSpPr/>
          <p:nvPr/>
        </p:nvSpPr>
        <p:spPr>
          <a:xfrm>
            <a:off x="1975059" y="597110"/>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852854689">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06518 w 1189250"/>
                      <a:gd name="connsiteY5" fmla="*/ 654657 h 654657"/>
                      <a:gd name="connsiteX6" fmla="*/ 0 w 1189250"/>
                      <a:gd name="connsiteY6" fmla="*/ 654657 h 654657"/>
                      <a:gd name="connsiteX7" fmla="*/ 0 w 1189250"/>
                      <a:gd name="connsiteY7" fmla="*/ 340422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extrusionOk="0">
                        <a:moveTo>
                          <a:pt x="0" y="0"/>
                        </a:moveTo>
                        <a:cubicBezTo>
                          <a:pt x="265055" y="-48981"/>
                          <a:pt x="308223" y="42798"/>
                          <a:pt x="570840" y="0"/>
                        </a:cubicBezTo>
                        <a:cubicBezTo>
                          <a:pt x="833457" y="-42798"/>
                          <a:pt x="993741" y="37757"/>
                          <a:pt x="1189250" y="0"/>
                        </a:cubicBezTo>
                        <a:cubicBezTo>
                          <a:pt x="1228610" y="161287"/>
                          <a:pt x="1161370" y="185188"/>
                          <a:pt x="1189250" y="333875"/>
                        </a:cubicBezTo>
                        <a:cubicBezTo>
                          <a:pt x="1217130" y="482562"/>
                          <a:pt x="1174770" y="561351"/>
                          <a:pt x="1189250" y="654657"/>
                        </a:cubicBezTo>
                        <a:cubicBezTo>
                          <a:pt x="1071369" y="707254"/>
                          <a:pt x="745996" y="628871"/>
                          <a:pt x="606518" y="654657"/>
                        </a:cubicBezTo>
                        <a:cubicBezTo>
                          <a:pt x="467040" y="680443"/>
                          <a:pt x="130172" y="603225"/>
                          <a:pt x="0" y="654657"/>
                        </a:cubicBezTo>
                        <a:cubicBezTo>
                          <a:pt x="-17853" y="568636"/>
                          <a:pt x="15860" y="431483"/>
                          <a:pt x="0" y="340422"/>
                        </a:cubicBezTo>
                        <a:cubicBezTo>
                          <a:pt x="-15860" y="249361"/>
                          <a:pt x="6661" y="149612"/>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CHEN 1201 (4)</a:t>
            </a:r>
          </a:p>
          <a:p>
            <a:pPr algn="ctr"/>
            <a:r>
              <a:rPr lang="en-US" sz="800" dirty="0"/>
              <a:t>Gen Chem for Engineers</a:t>
            </a:r>
          </a:p>
          <a:p>
            <a:pPr algn="ctr"/>
            <a:r>
              <a:rPr lang="en-US" sz="600" dirty="0"/>
              <a:t>(CR: CHEM 1114)</a:t>
            </a:r>
          </a:p>
        </p:txBody>
      </p:sp>
      <p:sp>
        <p:nvSpPr>
          <p:cNvPr id="219" name="Rectangle 218">
            <a:extLst>
              <a:ext uri="{FF2B5EF4-FFF2-40B4-BE49-F238E27FC236}">
                <a16:creationId xmlns:a16="http://schemas.microsoft.com/office/drawing/2014/main" id="{6C47AEAF-13E7-7B48-8C38-9CED40DAAD3E}"/>
              </a:ext>
            </a:extLst>
          </p:cNvPr>
          <p:cNvSpPr/>
          <p:nvPr/>
        </p:nvSpPr>
        <p:spPr>
          <a:xfrm>
            <a:off x="3342961" y="1367870"/>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852854689">
                  <a:custGeom>
                    <a:avLst/>
                    <a:gdLst>
                      <a:gd name="connsiteX0" fmla="*/ 0 w 1189250"/>
                      <a:gd name="connsiteY0" fmla="*/ 0 h 654657"/>
                      <a:gd name="connsiteX1" fmla="*/ 606518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594625 w 1189250"/>
                      <a:gd name="connsiteY5" fmla="*/ 654657 h 654657"/>
                      <a:gd name="connsiteX6" fmla="*/ 0 w 1189250"/>
                      <a:gd name="connsiteY6" fmla="*/ 654657 h 654657"/>
                      <a:gd name="connsiteX7" fmla="*/ 0 w 1189250"/>
                      <a:gd name="connsiteY7" fmla="*/ 340422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90650" y="-11604"/>
                          <a:pt x="413919" y="35414"/>
                          <a:pt x="606518" y="0"/>
                        </a:cubicBezTo>
                        <a:cubicBezTo>
                          <a:pt x="799117" y="-35414"/>
                          <a:pt x="966946" y="65255"/>
                          <a:pt x="1189250" y="0"/>
                        </a:cubicBezTo>
                        <a:cubicBezTo>
                          <a:pt x="1219749" y="129360"/>
                          <a:pt x="1152878" y="259135"/>
                          <a:pt x="1189250" y="333875"/>
                        </a:cubicBezTo>
                        <a:cubicBezTo>
                          <a:pt x="1225622" y="408615"/>
                          <a:pt x="1175303" y="512861"/>
                          <a:pt x="1189250" y="654657"/>
                        </a:cubicBezTo>
                        <a:cubicBezTo>
                          <a:pt x="974792" y="713489"/>
                          <a:pt x="863985" y="632107"/>
                          <a:pt x="594625" y="654657"/>
                        </a:cubicBezTo>
                        <a:cubicBezTo>
                          <a:pt x="325266" y="677207"/>
                          <a:pt x="275492" y="603586"/>
                          <a:pt x="0" y="654657"/>
                        </a:cubicBezTo>
                        <a:cubicBezTo>
                          <a:pt x="-30220" y="565152"/>
                          <a:pt x="18075" y="413986"/>
                          <a:pt x="0" y="340422"/>
                        </a:cubicBezTo>
                        <a:cubicBezTo>
                          <a:pt x="-18075" y="266859"/>
                          <a:pt x="11646" y="127364"/>
                          <a:pt x="0" y="0"/>
                        </a:cubicBezTo>
                        <a:close/>
                      </a:path>
                      <a:path w="1189250" h="654657" stroke="0" extrusionOk="0">
                        <a:moveTo>
                          <a:pt x="0" y="0"/>
                        </a:moveTo>
                        <a:cubicBezTo>
                          <a:pt x="265055" y="-48981"/>
                          <a:pt x="308223" y="42798"/>
                          <a:pt x="570840" y="0"/>
                        </a:cubicBezTo>
                        <a:cubicBezTo>
                          <a:pt x="833457" y="-42798"/>
                          <a:pt x="993741" y="37757"/>
                          <a:pt x="1189250" y="0"/>
                        </a:cubicBezTo>
                        <a:cubicBezTo>
                          <a:pt x="1228610" y="161287"/>
                          <a:pt x="1161370" y="185188"/>
                          <a:pt x="1189250" y="333875"/>
                        </a:cubicBezTo>
                        <a:cubicBezTo>
                          <a:pt x="1217130" y="482562"/>
                          <a:pt x="1174770" y="561351"/>
                          <a:pt x="1189250" y="654657"/>
                        </a:cubicBezTo>
                        <a:cubicBezTo>
                          <a:pt x="1071369" y="707254"/>
                          <a:pt x="745996" y="628871"/>
                          <a:pt x="606518" y="654657"/>
                        </a:cubicBezTo>
                        <a:cubicBezTo>
                          <a:pt x="467040" y="680443"/>
                          <a:pt x="130172" y="603225"/>
                          <a:pt x="0" y="654657"/>
                        </a:cubicBezTo>
                        <a:cubicBezTo>
                          <a:pt x="-17853" y="568636"/>
                          <a:pt x="15860" y="431483"/>
                          <a:pt x="0" y="340422"/>
                        </a:cubicBezTo>
                        <a:cubicBezTo>
                          <a:pt x="-15860" y="249361"/>
                          <a:pt x="6661" y="149612"/>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CHEM 1134 (1)</a:t>
            </a:r>
          </a:p>
          <a:p>
            <a:pPr algn="ctr"/>
            <a:r>
              <a:rPr lang="en-US" sz="800" dirty="0"/>
              <a:t>Gen Chem 2 Lab</a:t>
            </a:r>
          </a:p>
          <a:p>
            <a:r>
              <a:rPr lang="en-US" sz="600" dirty="0"/>
              <a:t>(PR: CHEN 1201, CHEM 1114)</a:t>
            </a:r>
          </a:p>
          <a:p>
            <a:r>
              <a:rPr lang="en-US" sz="600" dirty="0"/>
              <a:t>(CR: CHEM 1133)</a:t>
            </a:r>
          </a:p>
        </p:txBody>
      </p:sp>
      <p:sp>
        <p:nvSpPr>
          <p:cNvPr id="214" name="Rectangle 213">
            <a:extLst>
              <a:ext uri="{FF2B5EF4-FFF2-40B4-BE49-F238E27FC236}">
                <a16:creationId xmlns:a16="http://schemas.microsoft.com/office/drawing/2014/main" id="{DF1CB234-993E-B543-8118-9A49A45715EE}"/>
              </a:ext>
            </a:extLst>
          </p:cNvPr>
          <p:cNvSpPr/>
          <p:nvPr/>
        </p:nvSpPr>
        <p:spPr>
          <a:xfrm>
            <a:off x="4730977" y="1355896"/>
            <a:ext cx="1189250" cy="654657"/>
          </a:xfrm>
          <a:prstGeom prst="rect">
            <a:avLst/>
          </a:prstGeom>
          <a:solidFill>
            <a:schemeClr val="accent1">
              <a:lumMod val="60000"/>
              <a:lumOff val="40000"/>
            </a:schemeClr>
          </a:solidFill>
          <a:ln w="38100" cmpd="dbl">
            <a:solidFill>
              <a:srgbClr val="00FF00"/>
            </a:solidFill>
            <a:prstDash val="solid"/>
            <a:extLst>
              <a:ext uri="{C807C97D-BFC1-408E-A445-0C87EB9F89A2}">
                <ask:lineSketchStyleProps xmlns:ask="http://schemas.microsoft.com/office/drawing/2018/sketchyshapes" sd="852854689">
                  <a:custGeom>
                    <a:avLst/>
                    <a:gdLst>
                      <a:gd name="connsiteX0" fmla="*/ 0 w 1189250"/>
                      <a:gd name="connsiteY0" fmla="*/ 0 h 654657"/>
                      <a:gd name="connsiteX1" fmla="*/ 606518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594625 w 1189250"/>
                      <a:gd name="connsiteY5" fmla="*/ 654657 h 654657"/>
                      <a:gd name="connsiteX6" fmla="*/ 0 w 1189250"/>
                      <a:gd name="connsiteY6" fmla="*/ 654657 h 654657"/>
                      <a:gd name="connsiteX7" fmla="*/ 0 w 1189250"/>
                      <a:gd name="connsiteY7" fmla="*/ 340422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90650" y="-11604"/>
                          <a:pt x="413919" y="35414"/>
                          <a:pt x="606518" y="0"/>
                        </a:cubicBezTo>
                        <a:cubicBezTo>
                          <a:pt x="799117" y="-35414"/>
                          <a:pt x="966946" y="65255"/>
                          <a:pt x="1189250" y="0"/>
                        </a:cubicBezTo>
                        <a:cubicBezTo>
                          <a:pt x="1219749" y="129360"/>
                          <a:pt x="1152878" y="259135"/>
                          <a:pt x="1189250" y="333875"/>
                        </a:cubicBezTo>
                        <a:cubicBezTo>
                          <a:pt x="1225622" y="408615"/>
                          <a:pt x="1175303" y="512861"/>
                          <a:pt x="1189250" y="654657"/>
                        </a:cubicBezTo>
                        <a:cubicBezTo>
                          <a:pt x="974792" y="713489"/>
                          <a:pt x="863985" y="632107"/>
                          <a:pt x="594625" y="654657"/>
                        </a:cubicBezTo>
                        <a:cubicBezTo>
                          <a:pt x="325266" y="677207"/>
                          <a:pt x="275492" y="603586"/>
                          <a:pt x="0" y="654657"/>
                        </a:cubicBezTo>
                        <a:cubicBezTo>
                          <a:pt x="-30220" y="565152"/>
                          <a:pt x="18075" y="413986"/>
                          <a:pt x="0" y="340422"/>
                        </a:cubicBezTo>
                        <a:cubicBezTo>
                          <a:pt x="-18075" y="266859"/>
                          <a:pt x="11646" y="127364"/>
                          <a:pt x="0" y="0"/>
                        </a:cubicBezTo>
                        <a:close/>
                      </a:path>
                      <a:path w="1189250" h="654657" stroke="0" extrusionOk="0">
                        <a:moveTo>
                          <a:pt x="0" y="0"/>
                        </a:moveTo>
                        <a:cubicBezTo>
                          <a:pt x="265055" y="-48981"/>
                          <a:pt x="308223" y="42798"/>
                          <a:pt x="570840" y="0"/>
                        </a:cubicBezTo>
                        <a:cubicBezTo>
                          <a:pt x="833457" y="-42798"/>
                          <a:pt x="993741" y="37757"/>
                          <a:pt x="1189250" y="0"/>
                        </a:cubicBezTo>
                        <a:cubicBezTo>
                          <a:pt x="1228610" y="161287"/>
                          <a:pt x="1161370" y="185188"/>
                          <a:pt x="1189250" y="333875"/>
                        </a:cubicBezTo>
                        <a:cubicBezTo>
                          <a:pt x="1217130" y="482562"/>
                          <a:pt x="1174770" y="561351"/>
                          <a:pt x="1189250" y="654657"/>
                        </a:cubicBezTo>
                        <a:cubicBezTo>
                          <a:pt x="1071369" y="707254"/>
                          <a:pt x="745996" y="628871"/>
                          <a:pt x="606518" y="654657"/>
                        </a:cubicBezTo>
                        <a:cubicBezTo>
                          <a:pt x="467040" y="680443"/>
                          <a:pt x="130172" y="603225"/>
                          <a:pt x="0" y="654657"/>
                        </a:cubicBezTo>
                        <a:cubicBezTo>
                          <a:pt x="-17853" y="568636"/>
                          <a:pt x="15860" y="431483"/>
                          <a:pt x="0" y="340422"/>
                        </a:cubicBezTo>
                        <a:cubicBezTo>
                          <a:pt x="-15860" y="249361"/>
                          <a:pt x="6661" y="149612"/>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PHYS 1110 (4)</a:t>
            </a:r>
          </a:p>
          <a:p>
            <a:pPr algn="ctr"/>
            <a:r>
              <a:rPr lang="en-US" sz="800" dirty="0"/>
              <a:t>General Physics 1</a:t>
            </a:r>
          </a:p>
          <a:p>
            <a:pPr algn="ctr"/>
            <a:r>
              <a:rPr lang="en-US" sz="600" dirty="0"/>
              <a:t>(CR: APPM 1350)</a:t>
            </a:r>
          </a:p>
        </p:txBody>
      </p:sp>
      <p:sp>
        <p:nvSpPr>
          <p:cNvPr id="221" name="Rectangle 220">
            <a:extLst>
              <a:ext uri="{FF2B5EF4-FFF2-40B4-BE49-F238E27FC236}">
                <a16:creationId xmlns:a16="http://schemas.microsoft.com/office/drawing/2014/main" id="{9D78D678-9AC0-684E-A5C2-1173F251A6F2}"/>
              </a:ext>
            </a:extLst>
          </p:cNvPr>
          <p:cNvSpPr/>
          <p:nvPr/>
        </p:nvSpPr>
        <p:spPr>
          <a:xfrm>
            <a:off x="3342961" y="2122564"/>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2173784308">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20782 h 654657"/>
                      <a:gd name="connsiteX4" fmla="*/ 1189250 w 1189250"/>
                      <a:gd name="connsiteY4" fmla="*/ 654657 h 654657"/>
                      <a:gd name="connsiteX5" fmla="*/ 630303 w 1189250"/>
                      <a:gd name="connsiteY5" fmla="*/ 654657 h 654657"/>
                      <a:gd name="connsiteX6" fmla="*/ 0 w 1189250"/>
                      <a:gd name="connsiteY6" fmla="*/ 654657 h 654657"/>
                      <a:gd name="connsiteX7" fmla="*/ 0 w 1189250"/>
                      <a:gd name="connsiteY7" fmla="*/ 320782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92257" y="-33929"/>
                          <a:pt x="465905" y="73173"/>
                          <a:pt x="618410" y="0"/>
                        </a:cubicBezTo>
                        <a:cubicBezTo>
                          <a:pt x="770915" y="-73173"/>
                          <a:pt x="1010145" y="5982"/>
                          <a:pt x="1189250" y="0"/>
                        </a:cubicBezTo>
                        <a:cubicBezTo>
                          <a:pt x="1193870" y="68307"/>
                          <a:pt x="1184716" y="244322"/>
                          <a:pt x="1189250" y="320782"/>
                        </a:cubicBezTo>
                        <a:cubicBezTo>
                          <a:pt x="1193784" y="397242"/>
                          <a:pt x="1182241" y="512197"/>
                          <a:pt x="1189250" y="654657"/>
                        </a:cubicBezTo>
                        <a:cubicBezTo>
                          <a:pt x="998736" y="708465"/>
                          <a:pt x="770607" y="589378"/>
                          <a:pt x="630303" y="654657"/>
                        </a:cubicBezTo>
                        <a:cubicBezTo>
                          <a:pt x="489999" y="719936"/>
                          <a:pt x="176605" y="642921"/>
                          <a:pt x="0" y="654657"/>
                        </a:cubicBezTo>
                        <a:cubicBezTo>
                          <a:pt x="-8272" y="561302"/>
                          <a:pt x="36663" y="420024"/>
                          <a:pt x="0" y="320782"/>
                        </a:cubicBezTo>
                        <a:cubicBezTo>
                          <a:pt x="-36663" y="221541"/>
                          <a:pt x="18536" y="126735"/>
                          <a:pt x="0" y="0"/>
                        </a:cubicBezTo>
                        <a:close/>
                      </a:path>
                      <a:path w="1189250" h="654657" stroke="0" extrusionOk="0">
                        <a:moveTo>
                          <a:pt x="0" y="0"/>
                        </a:moveTo>
                        <a:cubicBezTo>
                          <a:pt x="242740" y="-12558"/>
                          <a:pt x="324214" y="27215"/>
                          <a:pt x="594625" y="0"/>
                        </a:cubicBezTo>
                        <a:cubicBezTo>
                          <a:pt x="865037" y="-27215"/>
                          <a:pt x="985543" y="56247"/>
                          <a:pt x="1189250" y="0"/>
                        </a:cubicBezTo>
                        <a:cubicBezTo>
                          <a:pt x="1216605" y="137570"/>
                          <a:pt x="1170874" y="202955"/>
                          <a:pt x="1189250" y="320782"/>
                        </a:cubicBezTo>
                        <a:cubicBezTo>
                          <a:pt x="1207626" y="438609"/>
                          <a:pt x="1166897" y="568887"/>
                          <a:pt x="1189250" y="654657"/>
                        </a:cubicBezTo>
                        <a:cubicBezTo>
                          <a:pt x="1019334" y="673662"/>
                          <a:pt x="713697" y="626512"/>
                          <a:pt x="582733" y="654657"/>
                        </a:cubicBezTo>
                        <a:cubicBezTo>
                          <a:pt x="451769" y="682802"/>
                          <a:pt x="249757" y="585667"/>
                          <a:pt x="0" y="654657"/>
                        </a:cubicBezTo>
                        <a:cubicBezTo>
                          <a:pt x="-11575" y="575408"/>
                          <a:pt x="32357" y="418351"/>
                          <a:pt x="0" y="327329"/>
                        </a:cubicBezTo>
                        <a:cubicBezTo>
                          <a:pt x="-32357" y="236307"/>
                          <a:pt x="16682" y="101266"/>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PHYS 1120 (4)</a:t>
            </a:r>
          </a:p>
          <a:p>
            <a:pPr algn="ctr"/>
            <a:r>
              <a:rPr lang="en-US" sz="800" dirty="0"/>
              <a:t>General Physics 2</a:t>
            </a:r>
          </a:p>
          <a:p>
            <a:pPr algn="ctr"/>
            <a:r>
              <a:rPr lang="en-US" sz="600" dirty="0"/>
              <a:t>(PR: PHYS 1110)</a:t>
            </a:r>
          </a:p>
        </p:txBody>
      </p:sp>
      <p:sp>
        <p:nvSpPr>
          <p:cNvPr id="269" name="Rectangle 268">
            <a:extLst>
              <a:ext uri="{FF2B5EF4-FFF2-40B4-BE49-F238E27FC236}">
                <a16:creationId xmlns:a16="http://schemas.microsoft.com/office/drawing/2014/main" id="{8DE84950-E743-DB44-819D-71D004D71271}"/>
              </a:ext>
            </a:extLst>
          </p:cNvPr>
          <p:cNvSpPr/>
          <p:nvPr/>
        </p:nvSpPr>
        <p:spPr>
          <a:xfrm>
            <a:off x="6113898" y="3639155"/>
            <a:ext cx="1189250" cy="654657"/>
          </a:xfrm>
          <a:prstGeom prst="rect">
            <a:avLst/>
          </a:prstGeom>
          <a:solidFill>
            <a:srgbClr val="FFFF99"/>
          </a:solidFill>
          <a:ln w="38100" cmpd="dbl">
            <a:solidFill>
              <a:srgbClr val="00FF00"/>
            </a:solidFill>
            <a:prstDash val="solid"/>
            <a:extLst>
              <a:ext uri="{C807C97D-BFC1-408E-A445-0C87EB9F89A2}">
                <ask:lineSketchStyleProps xmlns:ask="http://schemas.microsoft.com/office/drawing/2018/sketchyshapes" sd="3794071524">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27899" y="-33939"/>
                          <a:pt x="315756" y="36381"/>
                          <a:pt x="570840" y="0"/>
                        </a:cubicBezTo>
                        <a:cubicBezTo>
                          <a:pt x="825924" y="-36381"/>
                          <a:pt x="956967" y="73002"/>
                          <a:pt x="1189250" y="0"/>
                        </a:cubicBezTo>
                        <a:cubicBezTo>
                          <a:pt x="1218224" y="110577"/>
                          <a:pt x="1169992" y="217207"/>
                          <a:pt x="1189250" y="333875"/>
                        </a:cubicBezTo>
                        <a:cubicBezTo>
                          <a:pt x="1208508" y="450543"/>
                          <a:pt x="1167828" y="545393"/>
                          <a:pt x="1189250" y="654657"/>
                        </a:cubicBezTo>
                        <a:cubicBezTo>
                          <a:pt x="928960" y="672756"/>
                          <a:pt x="874422" y="613868"/>
                          <a:pt x="618410" y="654657"/>
                        </a:cubicBezTo>
                        <a:cubicBezTo>
                          <a:pt x="362398" y="695446"/>
                          <a:pt x="258412" y="594309"/>
                          <a:pt x="0" y="654657"/>
                        </a:cubicBezTo>
                        <a:cubicBezTo>
                          <a:pt x="-35293" y="491393"/>
                          <a:pt x="9575" y="406707"/>
                          <a:pt x="0" y="314235"/>
                        </a:cubicBezTo>
                        <a:cubicBezTo>
                          <a:pt x="-9575" y="221763"/>
                          <a:pt x="2037" y="117205"/>
                          <a:pt x="0" y="0"/>
                        </a:cubicBezTo>
                        <a:close/>
                      </a:path>
                      <a:path w="1189250" h="654657" stroke="0" extrusionOk="0">
                        <a:moveTo>
                          <a:pt x="0" y="0"/>
                        </a:moveTo>
                        <a:cubicBezTo>
                          <a:pt x="154942" y="-13280"/>
                          <a:pt x="344063" y="40519"/>
                          <a:pt x="618410" y="0"/>
                        </a:cubicBezTo>
                        <a:cubicBezTo>
                          <a:pt x="892757" y="-40519"/>
                          <a:pt x="1046865" y="18147"/>
                          <a:pt x="1189250" y="0"/>
                        </a:cubicBezTo>
                        <a:cubicBezTo>
                          <a:pt x="1197000" y="96095"/>
                          <a:pt x="1188159" y="226240"/>
                          <a:pt x="1189250" y="314235"/>
                        </a:cubicBezTo>
                        <a:cubicBezTo>
                          <a:pt x="1190341" y="402231"/>
                          <a:pt x="1174154" y="560941"/>
                          <a:pt x="1189250" y="654657"/>
                        </a:cubicBezTo>
                        <a:cubicBezTo>
                          <a:pt x="1010064" y="714931"/>
                          <a:pt x="839753" y="625619"/>
                          <a:pt x="630303" y="654657"/>
                        </a:cubicBezTo>
                        <a:cubicBezTo>
                          <a:pt x="420853" y="683695"/>
                          <a:pt x="306205" y="645841"/>
                          <a:pt x="0" y="654657"/>
                        </a:cubicBezTo>
                        <a:cubicBezTo>
                          <a:pt x="-26830" y="585976"/>
                          <a:pt x="28176" y="436443"/>
                          <a:pt x="0" y="340422"/>
                        </a:cubicBezTo>
                        <a:cubicBezTo>
                          <a:pt x="-28176" y="244401"/>
                          <a:pt x="30086" y="12510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MCEN 2063 (3)</a:t>
            </a:r>
          </a:p>
          <a:p>
            <a:pPr algn="ctr"/>
            <a:r>
              <a:rPr lang="en-US" sz="800" dirty="0"/>
              <a:t>Mechanics of Solids</a:t>
            </a:r>
          </a:p>
          <a:p>
            <a:pPr algn="ctr"/>
            <a:r>
              <a:rPr lang="en-US" sz="600" dirty="0"/>
              <a:t>(PR: MCEN 2023, APPM 1360)</a:t>
            </a:r>
          </a:p>
        </p:txBody>
      </p:sp>
      <p:sp>
        <p:nvSpPr>
          <p:cNvPr id="275" name="Rectangle 274">
            <a:extLst>
              <a:ext uri="{FF2B5EF4-FFF2-40B4-BE49-F238E27FC236}">
                <a16:creationId xmlns:a16="http://schemas.microsoft.com/office/drawing/2014/main" id="{C1683A87-9E19-F840-877D-F5C01D9359C6}"/>
              </a:ext>
            </a:extLst>
          </p:cNvPr>
          <p:cNvSpPr/>
          <p:nvPr/>
        </p:nvSpPr>
        <p:spPr>
          <a:xfrm>
            <a:off x="6113898" y="1351090"/>
            <a:ext cx="1189250" cy="654657"/>
          </a:xfrm>
          <a:prstGeom prst="rect">
            <a:avLst/>
          </a:prstGeom>
          <a:solidFill>
            <a:schemeClr val="accent5"/>
          </a:solidFill>
          <a:ln w="38100" cmpd="dbl">
            <a:prstDash val="solid"/>
            <a:extLst>
              <a:ext uri="{C807C97D-BFC1-408E-A445-0C87EB9F89A2}">
                <ask:lineSketchStyleProps xmlns:ask="http://schemas.microsoft.com/office/drawing/2018/sketchyshapes" sd="1219033472">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07689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3387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82753" y="-64177"/>
                          <a:pt x="319243" y="28372"/>
                          <a:pt x="618410" y="0"/>
                        </a:cubicBezTo>
                        <a:cubicBezTo>
                          <a:pt x="917577" y="-28372"/>
                          <a:pt x="918879" y="36532"/>
                          <a:pt x="1189250" y="0"/>
                        </a:cubicBezTo>
                        <a:cubicBezTo>
                          <a:pt x="1208726" y="151867"/>
                          <a:pt x="1153003" y="157612"/>
                          <a:pt x="1189250" y="307689"/>
                        </a:cubicBezTo>
                        <a:cubicBezTo>
                          <a:pt x="1225497" y="457766"/>
                          <a:pt x="1188657" y="563253"/>
                          <a:pt x="1189250" y="654657"/>
                        </a:cubicBezTo>
                        <a:cubicBezTo>
                          <a:pt x="922585" y="670256"/>
                          <a:pt x="877004" y="588766"/>
                          <a:pt x="618410" y="654657"/>
                        </a:cubicBezTo>
                        <a:cubicBezTo>
                          <a:pt x="359816" y="720548"/>
                          <a:pt x="294792" y="587681"/>
                          <a:pt x="0" y="654657"/>
                        </a:cubicBezTo>
                        <a:cubicBezTo>
                          <a:pt x="-15486" y="587218"/>
                          <a:pt x="16927" y="475342"/>
                          <a:pt x="0" y="333875"/>
                        </a:cubicBezTo>
                        <a:cubicBezTo>
                          <a:pt x="-16927" y="192408"/>
                          <a:pt x="10948" y="86271"/>
                          <a:pt x="0" y="0"/>
                        </a:cubicBezTo>
                        <a:close/>
                      </a:path>
                      <a:path w="1189250" h="654657" stroke="0" extrusionOk="0">
                        <a:moveTo>
                          <a:pt x="0" y="0"/>
                        </a:moveTo>
                        <a:cubicBezTo>
                          <a:pt x="168428" y="-37239"/>
                          <a:pt x="320307" y="30896"/>
                          <a:pt x="582733" y="0"/>
                        </a:cubicBezTo>
                        <a:cubicBezTo>
                          <a:pt x="845159" y="-30896"/>
                          <a:pt x="959779" y="23756"/>
                          <a:pt x="1189250" y="0"/>
                        </a:cubicBezTo>
                        <a:cubicBezTo>
                          <a:pt x="1202967" y="95016"/>
                          <a:pt x="1161141" y="211177"/>
                          <a:pt x="1189250" y="340422"/>
                        </a:cubicBezTo>
                        <a:cubicBezTo>
                          <a:pt x="1217359" y="469667"/>
                          <a:pt x="1176035" y="532294"/>
                          <a:pt x="1189250" y="654657"/>
                        </a:cubicBezTo>
                        <a:cubicBezTo>
                          <a:pt x="987574" y="663735"/>
                          <a:pt x="747421" y="622250"/>
                          <a:pt x="618410" y="654657"/>
                        </a:cubicBezTo>
                        <a:cubicBezTo>
                          <a:pt x="489399" y="687064"/>
                          <a:pt x="180742" y="580766"/>
                          <a:pt x="0" y="654657"/>
                        </a:cubicBezTo>
                        <a:cubicBezTo>
                          <a:pt x="-15554" y="550822"/>
                          <a:pt x="35082" y="416506"/>
                          <a:pt x="0" y="340422"/>
                        </a:cubicBezTo>
                        <a:cubicBezTo>
                          <a:pt x="-35082" y="264339"/>
                          <a:pt x="22190" y="121725"/>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a:ea typeface="+mn-ea"/>
                <a:cs typeface="+mn-cs"/>
              </a:rPr>
              <a:t>CHEN 1310 (3)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prstClr val="black"/>
                </a:solidFill>
                <a:effectLst/>
                <a:uLnTx/>
                <a:uFillTx/>
                <a:latin typeface="Calibri"/>
                <a:ea typeface="+mn-ea"/>
                <a:cs typeface="+mn-cs"/>
              </a:rPr>
              <a:t>Intro to Engineering Computing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dirty="0">
                <a:ln>
                  <a:noFill/>
                </a:ln>
                <a:solidFill>
                  <a:prstClr val="black"/>
                </a:solidFill>
                <a:effectLst/>
                <a:uLnTx/>
                <a:uFillTx/>
                <a:latin typeface="Calibri"/>
                <a:ea typeface="+mn-ea"/>
                <a:cs typeface="+mn-cs"/>
              </a:rPr>
              <a:t>(CR: Math- see Class Search) (See note on pg.2)</a:t>
            </a:r>
          </a:p>
        </p:txBody>
      </p:sp>
      <p:sp>
        <p:nvSpPr>
          <p:cNvPr id="12" name="TextBox 11">
            <a:extLst>
              <a:ext uri="{FF2B5EF4-FFF2-40B4-BE49-F238E27FC236}">
                <a16:creationId xmlns:a16="http://schemas.microsoft.com/office/drawing/2014/main" id="{4D42708D-021E-474E-B0F6-3738AF29491A}"/>
              </a:ext>
            </a:extLst>
          </p:cNvPr>
          <p:cNvSpPr txBox="1"/>
          <p:nvPr/>
        </p:nvSpPr>
        <p:spPr>
          <a:xfrm>
            <a:off x="134912" y="763336"/>
            <a:ext cx="179882" cy="338554"/>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1</a:t>
            </a:r>
          </a:p>
        </p:txBody>
      </p:sp>
      <p:sp>
        <p:nvSpPr>
          <p:cNvPr id="294" name="TextBox 293">
            <a:extLst>
              <a:ext uri="{FF2B5EF4-FFF2-40B4-BE49-F238E27FC236}">
                <a16:creationId xmlns:a16="http://schemas.microsoft.com/office/drawing/2014/main" id="{DA40E647-3D77-C54B-A782-640FCAAF4077}"/>
              </a:ext>
            </a:extLst>
          </p:cNvPr>
          <p:cNvSpPr txBox="1"/>
          <p:nvPr/>
        </p:nvSpPr>
        <p:spPr>
          <a:xfrm>
            <a:off x="134912" y="1531704"/>
            <a:ext cx="179882" cy="338554"/>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2</a:t>
            </a:r>
          </a:p>
        </p:txBody>
      </p:sp>
      <p:sp>
        <p:nvSpPr>
          <p:cNvPr id="295" name="TextBox 294">
            <a:extLst>
              <a:ext uri="{FF2B5EF4-FFF2-40B4-BE49-F238E27FC236}">
                <a16:creationId xmlns:a16="http://schemas.microsoft.com/office/drawing/2014/main" id="{6C2957E8-8290-E540-A422-0AB6A346A4A4}"/>
              </a:ext>
            </a:extLst>
          </p:cNvPr>
          <p:cNvSpPr txBox="1"/>
          <p:nvPr/>
        </p:nvSpPr>
        <p:spPr>
          <a:xfrm>
            <a:off x="134912" y="2300072"/>
            <a:ext cx="179882" cy="338554"/>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3</a:t>
            </a:r>
          </a:p>
        </p:txBody>
      </p:sp>
      <p:sp>
        <p:nvSpPr>
          <p:cNvPr id="296" name="TextBox 295">
            <a:extLst>
              <a:ext uri="{FF2B5EF4-FFF2-40B4-BE49-F238E27FC236}">
                <a16:creationId xmlns:a16="http://schemas.microsoft.com/office/drawing/2014/main" id="{3E29818A-495F-7643-AE46-C09615090904}"/>
              </a:ext>
            </a:extLst>
          </p:cNvPr>
          <p:cNvSpPr txBox="1"/>
          <p:nvPr/>
        </p:nvSpPr>
        <p:spPr>
          <a:xfrm>
            <a:off x="134912" y="3048273"/>
            <a:ext cx="179882" cy="338554"/>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4</a:t>
            </a:r>
          </a:p>
        </p:txBody>
      </p:sp>
      <p:sp>
        <p:nvSpPr>
          <p:cNvPr id="298" name="TextBox 297">
            <a:extLst>
              <a:ext uri="{FF2B5EF4-FFF2-40B4-BE49-F238E27FC236}">
                <a16:creationId xmlns:a16="http://schemas.microsoft.com/office/drawing/2014/main" id="{290B5D25-6AC4-7845-80BC-455AEF163CB5}"/>
              </a:ext>
            </a:extLst>
          </p:cNvPr>
          <p:cNvSpPr txBox="1"/>
          <p:nvPr/>
        </p:nvSpPr>
        <p:spPr>
          <a:xfrm>
            <a:off x="134912" y="3810646"/>
            <a:ext cx="179882" cy="338554"/>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5</a:t>
            </a:r>
          </a:p>
        </p:txBody>
      </p:sp>
      <p:sp>
        <p:nvSpPr>
          <p:cNvPr id="299" name="TextBox 298">
            <a:extLst>
              <a:ext uri="{FF2B5EF4-FFF2-40B4-BE49-F238E27FC236}">
                <a16:creationId xmlns:a16="http://schemas.microsoft.com/office/drawing/2014/main" id="{C9163971-D565-144C-B13E-4F51DD6A5250}"/>
              </a:ext>
            </a:extLst>
          </p:cNvPr>
          <p:cNvSpPr txBox="1"/>
          <p:nvPr/>
        </p:nvSpPr>
        <p:spPr>
          <a:xfrm>
            <a:off x="134912" y="4575962"/>
            <a:ext cx="179882" cy="338554"/>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6</a:t>
            </a:r>
          </a:p>
        </p:txBody>
      </p:sp>
      <p:sp>
        <p:nvSpPr>
          <p:cNvPr id="300" name="TextBox 299">
            <a:extLst>
              <a:ext uri="{FF2B5EF4-FFF2-40B4-BE49-F238E27FC236}">
                <a16:creationId xmlns:a16="http://schemas.microsoft.com/office/drawing/2014/main" id="{7EC47B50-CCB7-594F-8DE1-9EE7E4DF6B5E}"/>
              </a:ext>
            </a:extLst>
          </p:cNvPr>
          <p:cNvSpPr txBox="1"/>
          <p:nvPr/>
        </p:nvSpPr>
        <p:spPr>
          <a:xfrm>
            <a:off x="134912" y="5341278"/>
            <a:ext cx="179882" cy="338554"/>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7</a:t>
            </a:r>
          </a:p>
        </p:txBody>
      </p:sp>
      <p:sp>
        <p:nvSpPr>
          <p:cNvPr id="301" name="TextBox 300">
            <a:extLst>
              <a:ext uri="{FF2B5EF4-FFF2-40B4-BE49-F238E27FC236}">
                <a16:creationId xmlns:a16="http://schemas.microsoft.com/office/drawing/2014/main" id="{B44C2A0A-97A7-D243-96EC-EB1CABADE510}"/>
              </a:ext>
            </a:extLst>
          </p:cNvPr>
          <p:cNvSpPr txBox="1"/>
          <p:nvPr/>
        </p:nvSpPr>
        <p:spPr>
          <a:xfrm>
            <a:off x="128743" y="6106594"/>
            <a:ext cx="179882" cy="338554"/>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8</a:t>
            </a:r>
          </a:p>
        </p:txBody>
      </p:sp>
      <p:grpSp>
        <p:nvGrpSpPr>
          <p:cNvPr id="306" name="Group 305">
            <a:extLst>
              <a:ext uri="{FF2B5EF4-FFF2-40B4-BE49-F238E27FC236}">
                <a16:creationId xmlns:a16="http://schemas.microsoft.com/office/drawing/2014/main" id="{9F035ABB-8A1D-3F4E-8CBC-FA24B9A95769}"/>
              </a:ext>
            </a:extLst>
          </p:cNvPr>
          <p:cNvGrpSpPr/>
          <p:nvPr/>
        </p:nvGrpSpPr>
        <p:grpSpPr>
          <a:xfrm>
            <a:off x="7495150" y="5819499"/>
            <a:ext cx="1189251" cy="743248"/>
            <a:chOff x="508194" y="5857231"/>
            <a:chExt cx="1525254" cy="896712"/>
          </a:xfrm>
        </p:grpSpPr>
        <p:sp>
          <p:nvSpPr>
            <p:cNvPr id="307" name="Rectangle 306">
              <a:extLst>
                <a:ext uri="{FF2B5EF4-FFF2-40B4-BE49-F238E27FC236}">
                  <a16:creationId xmlns:a16="http://schemas.microsoft.com/office/drawing/2014/main" id="{F997897A-337E-D24C-B401-5C09AD54078C}"/>
                </a:ext>
              </a:extLst>
            </p:cNvPr>
            <p:cNvSpPr/>
            <p:nvPr/>
          </p:nvSpPr>
          <p:spPr>
            <a:xfrm>
              <a:off x="508194" y="6099286"/>
              <a:ext cx="1525254" cy="654657"/>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800" b="1" dirty="0"/>
                <a:t>COURSE NUMBER (Cr.)</a:t>
              </a:r>
            </a:p>
            <a:p>
              <a:pPr algn="ctr"/>
              <a:r>
                <a:rPr lang="en-US" sz="800" dirty="0"/>
                <a:t>Course Name</a:t>
              </a:r>
            </a:p>
            <a:p>
              <a:pPr algn="ctr"/>
              <a:r>
                <a:rPr lang="en-US" sz="600" dirty="0"/>
                <a:t>(PR: Pre-Requisites)</a:t>
              </a:r>
            </a:p>
            <a:p>
              <a:pPr algn="ctr"/>
              <a:r>
                <a:rPr lang="en-US" sz="600" dirty="0"/>
                <a:t>(CR: Co-Requisites)</a:t>
              </a:r>
            </a:p>
          </p:txBody>
        </p:sp>
        <p:sp>
          <p:nvSpPr>
            <p:cNvPr id="308" name="TextBox 307">
              <a:extLst>
                <a:ext uri="{FF2B5EF4-FFF2-40B4-BE49-F238E27FC236}">
                  <a16:creationId xmlns:a16="http://schemas.microsoft.com/office/drawing/2014/main" id="{84D2BDF7-A644-B146-9627-DB8A527F38A4}"/>
                </a:ext>
              </a:extLst>
            </p:cNvPr>
            <p:cNvSpPr txBox="1"/>
            <p:nvPr/>
          </p:nvSpPr>
          <p:spPr>
            <a:xfrm>
              <a:off x="838469" y="5857231"/>
              <a:ext cx="864704" cy="231803"/>
            </a:xfrm>
            <a:prstGeom prst="rect">
              <a:avLst/>
            </a:prstGeom>
            <a:noFill/>
          </p:spPr>
          <p:txBody>
            <a:bodyPr wrap="square" rtlCol="0">
              <a:spAutoFit/>
            </a:bodyPr>
            <a:lstStyle/>
            <a:p>
              <a:r>
                <a:rPr lang="en-US" sz="1000" b="1" dirty="0">
                  <a:latin typeface="Calibri" panose="020F0502020204030204" pitchFamily="34" charset="0"/>
                  <a:cs typeface="Calibri" panose="020F0502020204030204" pitchFamily="34" charset="0"/>
                </a:rPr>
                <a:t>Example</a:t>
              </a:r>
            </a:p>
          </p:txBody>
        </p:sp>
      </p:grpSp>
      <p:sp>
        <p:nvSpPr>
          <p:cNvPr id="76" name="TextBox 75">
            <a:extLst>
              <a:ext uri="{FF2B5EF4-FFF2-40B4-BE49-F238E27FC236}">
                <a16:creationId xmlns:a16="http://schemas.microsoft.com/office/drawing/2014/main" id="{FF6D8C99-D568-FE4E-939F-4BABCA9C329F}"/>
              </a:ext>
            </a:extLst>
          </p:cNvPr>
          <p:cNvSpPr txBox="1"/>
          <p:nvPr/>
        </p:nvSpPr>
        <p:spPr>
          <a:xfrm>
            <a:off x="-115609" y="6664056"/>
            <a:ext cx="1436887" cy="200055"/>
          </a:xfrm>
          <a:prstGeom prst="rect">
            <a:avLst/>
          </a:prstGeom>
          <a:noFill/>
        </p:spPr>
        <p:txBody>
          <a:bodyPr wrap="square" rtlCol="0">
            <a:spAutoFit/>
          </a:bodyPr>
          <a:lstStyle/>
          <a:p>
            <a:r>
              <a:rPr lang="en-US" sz="700" dirty="0">
                <a:latin typeface="Calibri" panose="020F0502020204030204" pitchFamily="34" charset="0"/>
                <a:cs typeface="Calibri" panose="020F0502020204030204" pitchFamily="34" charset="0"/>
              </a:rPr>
              <a:t>Effective: Fall 2022</a:t>
            </a:r>
          </a:p>
        </p:txBody>
      </p:sp>
      <p:sp>
        <p:nvSpPr>
          <p:cNvPr id="81" name="Rectangle 80">
            <a:extLst>
              <a:ext uri="{FF2B5EF4-FFF2-40B4-BE49-F238E27FC236}">
                <a16:creationId xmlns:a16="http://schemas.microsoft.com/office/drawing/2014/main" id="{F21ECEE0-358F-49E3-ACF4-300C5C513885}"/>
              </a:ext>
            </a:extLst>
          </p:cNvPr>
          <p:cNvSpPr/>
          <p:nvPr/>
        </p:nvSpPr>
        <p:spPr>
          <a:xfrm>
            <a:off x="3342961" y="597110"/>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852854689">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06518 w 1189250"/>
                      <a:gd name="connsiteY5" fmla="*/ 654657 h 654657"/>
                      <a:gd name="connsiteX6" fmla="*/ 0 w 1189250"/>
                      <a:gd name="connsiteY6" fmla="*/ 654657 h 654657"/>
                      <a:gd name="connsiteX7" fmla="*/ 0 w 1189250"/>
                      <a:gd name="connsiteY7" fmla="*/ 340422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extrusionOk="0">
                        <a:moveTo>
                          <a:pt x="0" y="0"/>
                        </a:moveTo>
                        <a:cubicBezTo>
                          <a:pt x="265055" y="-48981"/>
                          <a:pt x="308223" y="42798"/>
                          <a:pt x="570840" y="0"/>
                        </a:cubicBezTo>
                        <a:cubicBezTo>
                          <a:pt x="833457" y="-42798"/>
                          <a:pt x="993741" y="37757"/>
                          <a:pt x="1189250" y="0"/>
                        </a:cubicBezTo>
                        <a:cubicBezTo>
                          <a:pt x="1228610" y="161287"/>
                          <a:pt x="1161370" y="185188"/>
                          <a:pt x="1189250" y="333875"/>
                        </a:cubicBezTo>
                        <a:cubicBezTo>
                          <a:pt x="1217130" y="482562"/>
                          <a:pt x="1174770" y="561351"/>
                          <a:pt x="1189250" y="654657"/>
                        </a:cubicBezTo>
                        <a:cubicBezTo>
                          <a:pt x="1071369" y="707254"/>
                          <a:pt x="745996" y="628871"/>
                          <a:pt x="606518" y="654657"/>
                        </a:cubicBezTo>
                        <a:cubicBezTo>
                          <a:pt x="467040" y="680443"/>
                          <a:pt x="130172" y="603225"/>
                          <a:pt x="0" y="654657"/>
                        </a:cubicBezTo>
                        <a:cubicBezTo>
                          <a:pt x="-17853" y="568636"/>
                          <a:pt x="15860" y="431483"/>
                          <a:pt x="0" y="340422"/>
                        </a:cubicBezTo>
                        <a:cubicBezTo>
                          <a:pt x="-15860" y="249361"/>
                          <a:pt x="6661" y="149612"/>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CHEM 1114 (1)</a:t>
            </a:r>
          </a:p>
          <a:p>
            <a:pPr algn="ctr"/>
            <a:r>
              <a:rPr lang="en-US" sz="800" dirty="0"/>
              <a:t>Gen Chem 1 Lab </a:t>
            </a:r>
          </a:p>
          <a:p>
            <a:pPr algn="ctr"/>
            <a:r>
              <a:rPr lang="en-US" sz="600" dirty="0"/>
              <a:t>(CR: CHEN 1201)</a:t>
            </a:r>
          </a:p>
        </p:txBody>
      </p:sp>
      <p:sp>
        <p:nvSpPr>
          <p:cNvPr id="272" name="Rectangle 271">
            <a:extLst>
              <a:ext uri="{FF2B5EF4-FFF2-40B4-BE49-F238E27FC236}">
                <a16:creationId xmlns:a16="http://schemas.microsoft.com/office/drawing/2014/main" id="{18642880-F30E-0345-B0A0-AF8E7DF27E7F}"/>
              </a:ext>
            </a:extLst>
          </p:cNvPr>
          <p:cNvSpPr/>
          <p:nvPr/>
        </p:nvSpPr>
        <p:spPr>
          <a:xfrm>
            <a:off x="591707" y="3647544"/>
            <a:ext cx="1189250" cy="654657"/>
          </a:xfrm>
          <a:prstGeom prst="rect">
            <a:avLst/>
          </a:prstGeom>
          <a:solidFill>
            <a:schemeClr val="accent2">
              <a:lumMod val="60000"/>
              <a:lumOff val="40000"/>
            </a:schemeClr>
          </a:solidFill>
          <a:ln w="38100" cmpd="dbl">
            <a:solidFill>
              <a:srgbClr val="00FF00"/>
            </a:solidFill>
            <a:prstDash val="solid"/>
            <a:extLst>
              <a:ext uri="{C807C97D-BFC1-408E-A445-0C87EB9F89A2}">
                <ask:lineSketchStyleProps xmlns:ask="http://schemas.microsoft.com/office/drawing/2018/sketchyshapes" sd="1219033472">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07689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3387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82753" y="-64177"/>
                          <a:pt x="319243" y="28372"/>
                          <a:pt x="618410" y="0"/>
                        </a:cubicBezTo>
                        <a:cubicBezTo>
                          <a:pt x="917577" y="-28372"/>
                          <a:pt x="918879" y="36532"/>
                          <a:pt x="1189250" y="0"/>
                        </a:cubicBezTo>
                        <a:cubicBezTo>
                          <a:pt x="1208726" y="151867"/>
                          <a:pt x="1153003" y="157612"/>
                          <a:pt x="1189250" y="307689"/>
                        </a:cubicBezTo>
                        <a:cubicBezTo>
                          <a:pt x="1225497" y="457766"/>
                          <a:pt x="1188657" y="563253"/>
                          <a:pt x="1189250" y="654657"/>
                        </a:cubicBezTo>
                        <a:cubicBezTo>
                          <a:pt x="922585" y="670256"/>
                          <a:pt x="877004" y="588766"/>
                          <a:pt x="618410" y="654657"/>
                        </a:cubicBezTo>
                        <a:cubicBezTo>
                          <a:pt x="359816" y="720548"/>
                          <a:pt x="294792" y="587681"/>
                          <a:pt x="0" y="654657"/>
                        </a:cubicBezTo>
                        <a:cubicBezTo>
                          <a:pt x="-15486" y="587218"/>
                          <a:pt x="16927" y="475342"/>
                          <a:pt x="0" y="333875"/>
                        </a:cubicBezTo>
                        <a:cubicBezTo>
                          <a:pt x="-16927" y="192408"/>
                          <a:pt x="10948" y="86271"/>
                          <a:pt x="0" y="0"/>
                        </a:cubicBezTo>
                        <a:close/>
                      </a:path>
                      <a:path w="1189250" h="654657" stroke="0" extrusionOk="0">
                        <a:moveTo>
                          <a:pt x="0" y="0"/>
                        </a:moveTo>
                        <a:cubicBezTo>
                          <a:pt x="168428" y="-37239"/>
                          <a:pt x="320307" y="30896"/>
                          <a:pt x="582733" y="0"/>
                        </a:cubicBezTo>
                        <a:cubicBezTo>
                          <a:pt x="845159" y="-30896"/>
                          <a:pt x="959779" y="23756"/>
                          <a:pt x="1189250" y="0"/>
                        </a:cubicBezTo>
                        <a:cubicBezTo>
                          <a:pt x="1202967" y="95016"/>
                          <a:pt x="1161141" y="211177"/>
                          <a:pt x="1189250" y="340422"/>
                        </a:cubicBezTo>
                        <a:cubicBezTo>
                          <a:pt x="1217359" y="469667"/>
                          <a:pt x="1176035" y="532294"/>
                          <a:pt x="1189250" y="654657"/>
                        </a:cubicBezTo>
                        <a:cubicBezTo>
                          <a:pt x="987574" y="663735"/>
                          <a:pt x="747421" y="622250"/>
                          <a:pt x="618410" y="654657"/>
                        </a:cubicBezTo>
                        <a:cubicBezTo>
                          <a:pt x="489399" y="687064"/>
                          <a:pt x="180742" y="580766"/>
                          <a:pt x="0" y="654657"/>
                        </a:cubicBezTo>
                        <a:cubicBezTo>
                          <a:pt x="-15554" y="550822"/>
                          <a:pt x="35082" y="416506"/>
                          <a:pt x="0" y="340422"/>
                        </a:cubicBezTo>
                        <a:cubicBezTo>
                          <a:pt x="-35082" y="264339"/>
                          <a:pt x="22190" y="121725"/>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BMEN 3010 (3)</a:t>
            </a:r>
          </a:p>
          <a:p>
            <a:pPr algn="ctr"/>
            <a:r>
              <a:rPr lang="en-US" sz="800" dirty="0"/>
              <a:t>Biotransport</a:t>
            </a:r>
          </a:p>
          <a:p>
            <a:r>
              <a:rPr lang="en-US" sz="600" dirty="0"/>
              <a:t>(PR: BMEN 2000, CHEN 1310, PHYS 1110)</a:t>
            </a:r>
          </a:p>
          <a:p>
            <a:r>
              <a:rPr lang="en-US" sz="600" dirty="0"/>
              <a:t>(CR: APPM 2360)</a:t>
            </a:r>
          </a:p>
          <a:p>
            <a:pPr algn="ctr"/>
            <a:r>
              <a:rPr lang="en-US" sz="600" dirty="0"/>
              <a:t>Fall Only</a:t>
            </a:r>
          </a:p>
        </p:txBody>
      </p:sp>
      <p:sp>
        <p:nvSpPr>
          <p:cNvPr id="226" name="Rectangle 225">
            <a:extLst>
              <a:ext uri="{FF2B5EF4-FFF2-40B4-BE49-F238E27FC236}">
                <a16:creationId xmlns:a16="http://schemas.microsoft.com/office/drawing/2014/main" id="{72EBBEC8-E5A2-D84C-B980-6A560CB64DB2}"/>
              </a:ext>
            </a:extLst>
          </p:cNvPr>
          <p:cNvSpPr/>
          <p:nvPr/>
        </p:nvSpPr>
        <p:spPr>
          <a:xfrm>
            <a:off x="591707" y="2875046"/>
            <a:ext cx="1189250" cy="654657"/>
          </a:xfrm>
          <a:prstGeom prst="rect">
            <a:avLst/>
          </a:prstGeom>
          <a:solidFill>
            <a:schemeClr val="accent2">
              <a:lumMod val="60000"/>
              <a:lumOff val="40000"/>
            </a:schemeClr>
          </a:solidFill>
          <a:ln w="38100" cmpd="dbl">
            <a:solidFill>
              <a:srgbClr val="00FF00"/>
            </a:solidFill>
            <a:prstDash val="solid"/>
            <a:extLst>
              <a:ext uri="{C807C97D-BFC1-408E-A445-0C87EB9F89A2}">
                <ask:lineSketchStyleProps xmlns:ask="http://schemas.microsoft.com/office/drawing/2018/sketchyshapes" sd="1219033472">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07689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3387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82753" y="-64177"/>
                          <a:pt x="319243" y="28372"/>
                          <a:pt x="618410" y="0"/>
                        </a:cubicBezTo>
                        <a:cubicBezTo>
                          <a:pt x="917577" y="-28372"/>
                          <a:pt x="918879" y="36532"/>
                          <a:pt x="1189250" y="0"/>
                        </a:cubicBezTo>
                        <a:cubicBezTo>
                          <a:pt x="1208726" y="151867"/>
                          <a:pt x="1153003" y="157612"/>
                          <a:pt x="1189250" y="307689"/>
                        </a:cubicBezTo>
                        <a:cubicBezTo>
                          <a:pt x="1225497" y="457766"/>
                          <a:pt x="1188657" y="563253"/>
                          <a:pt x="1189250" y="654657"/>
                        </a:cubicBezTo>
                        <a:cubicBezTo>
                          <a:pt x="922585" y="670256"/>
                          <a:pt x="877004" y="588766"/>
                          <a:pt x="618410" y="654657"/>
                        </a:cubicBezTo>
                        <a:cubicBezTo>
                          <a:pt x="359816" y="720548"/>
                          <a:pt x="294792" y="587681"/>
                          <a:pt x="0" y="654657"/>
                        </a:cubicBezTo>
                        <a:cubicBezTo>
                          <a:pt x="-15486" y="587218"/>
                          <a:pt x="16927" y="475342"/>
                          <a:pt x="0" y="333875"/>
                        </a:cubicBezTo>
                        <a:cubicBezTo>
                          <a:pt x="-16927" y="192408"/>
                          <a:pt x="10948" y="86271"/>
                          <a:pt x="0" y="0"/>
                        </a:cubicBezTo>
                        <a:close/>
                      </a:path>
                      <a:path w="1189250" h="654657" stroke="0" extrusionOk="0">
                        <a:moveTo>
                          <a:pt x="0" y="0"/>
                        </a:moveTo>
                        <a:cubicBezTo>
                          <a:pt x="168428" y="-37239"/>
                          <a:pt x="320307" y="30896"/>
                          <a:pt x="582733" y="0"/>
                        </a:cubicBezTo>
                        <a:cubicBezTo>
                          <a:pt x="845159" y="-30896"/>
                          <a:pt x="959779" y="23756"/>
                          <a:pt x="1189250" y="0"/>
                        </a:cubicBezTo>
                        <a:cubicBezTo>
                          <a:pt x="1202967" y="95016"/>
                          <a:pt x="1161141" y="211177"/>
                          <a:pt x="1189250" y="340422"/>
                        </a:cubicBezTo>
                        <a:cubicBezTo>
                          <a:pt x="1217359" y="469667"/>
                          <a:pt x="1176035" y="532294"/>
                          <a:pt x="1189250" y="654657"/>
                        </a:cubicBezTo>
                        <a:cubicBezTo>
                          <a:pt x="987574" y="663735"/>
                          <a:pt x="747421" y="622250"/>
                          <a:pt x="618410" y="654657"/>
                        </a:cubicBezTo>
                        <a:cubicBezTo>
                          <a:pt x="489399" y="687064"/>
                          <a:pt x="180742" y="580766"/>
                          <a:pt x="0" y="654657"/>
                        </a:cubicBezTo>
                        <a:cubicBezTo>
                          <a:pt x="-15554" y="550822"/>
                          <a:pt x="35082" y="416506"/>
                          <a:pt x="0" y="340422"/>
                        </a:cubicBezTo>
                        <a:cubicBezTo>
                          <a:pt x="-35082" y="264339"/>
                          <a:pt x="22190" y="121725"/>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BMEN 2010 (3)</a:t>
            </a:r>
          </a:p>
          <a:p>
            <a:pPr algn="ctr"/>
            <a:r>
              <a:rPr lang="en-US" sz="800" dirty="0"/>
              <a:t>Biomaterials</a:t>
            </a:r>
          </a:p>
          <a:p>
            <a:r>
              <a:rPr lang="en-US" sz="600" dirty="0"/>
              <a:t>(PR: CHEN 1201)</a:t>
            </a:r>
          </a:p>
          <a:p>
            <a:r>
              <a:rPr lang="en-US" sz="600" dirty="0"/>
              <a:t>Spring Only</a:t>
            </a:r>
          </a:p>
        </p:txBody>
      </p:sp>
      <p:sp>
        <p:nvSpPr>
          <p:cNvPr id="82" name="Rectangle 81">
            <a:extLst>
              <a:ext uri="{FF2B5EF4-FFF2-40B4-BE49-F238E27FC236}">
                <a16:creationId xmlns:a16="http://schemas.microsoft.com/office/drawing/2014/main" id="{3A5E83C8-BF88-44FE-8584-5D5CC2130FEA}"/>
              </a:ext>
            </a:extLst>
          </p:cNvPr>
          <p:cNvSpPr/>
          <p:nvPr/>
        </p:nvSpPr>
        <p:spPr>
          <a:xfrm>
            <a:off x="591707" y="597110"/>
            <a:ext cx="1189250" cy="654657"/>
          </a:xfrm>
          <a:prstGeom prst="rect">
            <a:avLst/>
          </a:prstGeom>
          <a:solidFill>
            <a:schemeClr val="accent2">
              <a:lumMod val="60000"/>
              <a:lumOff val="40000"/>
            </a:schemeClr>
          </a:solidFill>
          <a:ln w="38100" cmpd="dbl">
            <a:prstDash val="solid"/>
            <a:extLst>
              <a:ext uri="{C807C97D-BFC1-408E-A445-0C87EB9F89A2}">
                <ask:lineSketchStyleProps xmlns:ask="http://schemas.microsoft.com/office/drawing/2018/sketchyshapes" sd="1219033472">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07689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3387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82753" y="-64177"/>
                          <a:pt x="319243" y="28372"/>
                          <a:pt x="618410" y="0"/>
                        </a:cubicBezTo>
                        <a:cubicBezTo>
                          <a:pt x="917577" y="-28372"/>
                          <a:pt x="918879" y="36532"/>
                          <a:pt x="1189250" y="0"/>
                        </a:cubicBezTo>
                        <a:cubicBezTo>
                          <a:pt x="1208726" y="151867"/>
                          <a:pt x="1153003" y="157612"/>
                          <a:pt x="1189250" y="307689"/>
                        </a:cubicBezTo>
                        <a:cubicBezTo>
                          <a:pt x="1225497" y="457766"/>
                          <a:pt x="1188657" y="563253"/>
                          <a:pt x="1189250" y="654657"/>
                        </a:cubicBezTo>
                        <a:cubicBezTo>
                          <a:pt x="922585" y="670256"/>
                          <a:pt x="877004" y="588766"/>
                          <a:pt x="618410" y="654657"/>
                        </a:cubicBezTo>
                        <a:cubicBezTo>
                          <a:pt x="359816" y="720548"/>
                          <a:pt x="294792" y="587681"/>
                          <a:pt x="0" y="654657"/>
                        </a:cubicBezTo>
                        <a:cubicBezTo>
                          <a:pt x="-15486" y="587218"/>
                          <a:pt x="16927" y="475342"/>
                          <a:pt x="0" y="333875"/>
                        </a:cubicBezTo>
                        <a:cubicBezTo>
                          <a:pt x="-16927" y="192408"/>
                          <a:pt x="10948" y="86271"/>
                          <a:pt x="0" y="0"/>
                        </a:cubicBezTo>
                        <a:close/>
                      </a:path>
                      <a:path w="1189250" h="654657" stroke="0" extrusionOk="0">
                        <a:moveTo>
                          <a:pt x="0" y="0"/>
                        </a:moveTo>
                        <a:cubicBezTo>
                          <a:pt x="168428" y="-37239"/>
                          <a:pt x="320307" y="30896"/>
                          <a:pt x="582733" y="0"/>
                        </a:cubicBezTo>
                        <a:cubicBezTo>
                          <a:pt x="845159" y="-30896"/>
                          <a:pt x="959779" y="23756"/>
                          <a:pt x="1189250" y="0"/>
                        </a:cubicBezTo>
                        <a:cubicBezTo>
                          <a:pt x="1202967" y="95016"/>
                          <a:pt x="1161141" y="211177"/>
                          <a:pt x="1189250" y="340422"/>
                        </a:cubicBezTo>
                        <a:cubicBezTo>
                          <a:pt x="1217359" y="469667"/>
                          <a:pt x="1176035" y="532294"/>
                          <a:pt x="1189250" y="654657"/>
                        </a:cubicBezTo>
                        <a:cubicBezTo>
                          <a:pt x="987574" y="663735"/>
                          <a:pt x="747421" y="622250"/>
                          <a:pt x="618410" y="654657"/>
                        </a:cubicBezTo>
                        <a:cubicBezTo>
                          <a:pt x="489399" y="687064"/>
                          <a:pt x="180742" y="580766"/>
                          <a:pt x="0" y="654657"/>
                        </a:cubicBezTo>
                        <a:cubicBezTo>
                          <a:pt x="-15554" y="550822"/>
                          <a:pt x="35082" y="416506"/>
                          <a:pt x="0" y="340422"/>
                        </a:cubicBezTo>
                        <a:cubicBezTo>
                          <a:pt x="-35082" y="264339"/>
                          <a:pt x="22190" y="121725"/>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BMEN 1025 (4)</a:t>
            </a:r>
          </a:p>
          <a:p>
            <a:r>
              <a:rPr lang="en-US" sz="800" dirty="0"/>
              <a:t>Computer-Aided Design &amp; Fabrication</a:t>
            </a:r>
          </a:p>
        </p:txBody>
      </p:sp>
      <p:sp>
        <p:nvSpPr>
          <p:cNvPr id="83" name="Rectangle 82">
            <a:extLst>
              <a:ext uri="{FF2B5EF4-FFF2-40B4-BE49-F238E27FC236}">
                <a16:creationId xmlns:a16="http://schemas.microsoft.com/office/drawing/2014/main" id="{C0FCB548-8E6E-486B-8124-49F5A77730E9}"/>
              </a:ext>
            </a:extLst>
          </p:cNvPr>
          <p:cNvSpPr/>
          <p:nvPr/>
        </p:nvSpPr>
        <p:spPr>
          <a:xfrm>
            <a:off x="591707" y="1367870"/>
            <a:ext cx="1189250" cy="654657"/>
          </a:xfrm>
          <a:prstGeom prst="rect">
            <a:avLst/>
          </a:prstGeom>
          <a:solidFill>
            <a:schemeClr val="accent2">
              <a:lumMod val="60000"/>
              <a:lumOff val="40000"/>
            </a:schemeClr>
          </a:solidFill>
          <a:ln w="38100" cmpd="dbl">
            <a:prstDash val="solid"/>
            <a:extLst>
              <a:ext uri="{C807C97D-BFC1-408E-A445-0C87EB9F89A2}">
                <ask:lineSketchStyleProps xmlns:ask="http://schemas.microsoft.com/office/drawing/2018/sketchyshapes" sd="1219033472">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07689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3387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82753" y="-64177"/>
                          <a:pt x="319243" y="28372"/>
                          <a:pt x="618410" y="0"/>
                        </a:cubicBezTo>
                        <a:cubicBezTo>
                          <a:pt x="917577" y="-28372"/>
                          <a:pt x="918879" y="36532"/>
                          <a:pt x="1189250" y="0"/>
                        </a:cubicBezTo>
                        <a:cubicBezTo>
                          <a:pt x="1208726" y="151867"/>
                          <a:pt x="1153003" y="157612"/>
                          <a:pt x="1189250" y="307689"/>
                        </a:cubicBezTo>
                        <a:cubicBezTo>
                          <a:pt x="1225497" y="457766"/>
                          <a:pt x="1188657" y="563253"/>
                          <a:pt x="1189250" y="654657"/>
                        </a:cubicBezTo>
                        <a:cubicBezTo>
                          <a:pt x="922585" y="670256"/>
                          <a:pt x="877004" y="588766"/>
                          <a:pt x="618410" y="654657"/>
                        </a:cubicBezTo>
                        <a:cubicBezTo>
                          <a:pt x="359816" y="720548"/>
                          <a:pt x="294792" y="587681"/>
                          <a:pt x="0" y="654657"/>
                        </a:cubicBezTo>
                        <a:cubicBezTo>
                          <a:pt x="-15486" y="587218"/>
                          <a:pt x="16927" y="475342"/>
                          <a:pt x="0" y="333875"/>
                        </a:cubicBezTo>
                        <a:cubicBezTo>
                          <a:pt x="-16927" y="192408"/>
                          <a:pt x="10948" y="86271"/>
                          <a:pt x="0" y="0"/>
                        </a:cubicBezTo>
                        <a:close/>
                      </a:path>
                      <a:path w="1189250" h="654657" stroke="0" extrusionOk="0">
                        <a:moveTo>
                          <a:pt x="0" y="0"/>
                        </a:moveTo>
                        <a:cubicBezTo>
                          <a:pt x="168428" y="-37239"/>
                          <a:pt x="320307" y="30896"/>
                          <a:pt x="582733" y="0"/>
                        </a:cubicBezTo>
                        <a:cubicBezTo>
                          <a:pt x="845159" y="-30896"/>
                          <a:pt x="959779" y="23756"/>
                          <a:pt x="1189250" y="0"/>
                        </a:cubicBezTo>
                        <a:cubicBezTo>
                          <a:pt x="1202967" y="95016"/>
                          <a:pt x="1161141" y="211177"/>
                          <a:pt x="1189250" y="340422"/>
                        </a:cubicBezTo>
                        <a:cubicBezTo>
                          <a:pt x="1217359" y="469667"/>
                          <a:pt x="1176035" y="532294"/>
                          <a:pt x="1189250" y="654657"/>
                        </a:cubicBezTo>
                        <a:cubicBezTo>
                          <a:pt x="987574" y="663735"/>
                          <a:pt x="747421" y="622250"/>
                          <a:pt x="618410" y="654657"/>
                        </a:cubicBezTo>
                        <a:cubicBezTo>
                          <a:pt x="489399" y="687064"/>
                          <a:pt x="180742" y="580766"/>
                          <a:pt x="0" y="654657"/>
                        </a:cubicBezTo>
                        <a:cubicBezTo>
                          <a:pt x="-15554" y="550822"/>
                          <a:pt x="35082" y="416506"/>
                          <a:pt x="0" y="340422"/>
                        </a:cubicBezTo>
                        <a:cubicBezTo>
                          <a:pt x="-35082" y="264339"/>
                          <a:pt x="22190" y="121725"/>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BMEN 1000 (1)</a:t>
            </a:r>
          </a:p>
          <a:p>
            <a:pPr algn="ctr"/>
            <a:r>
              <a:rPr lang="en-US" sz="800" dirty="0"/>
              <a:t>Explore BME</a:t>
            </a:r>
          </a:p>
          <a:p>
            <a:r>
              <a:rPr lang="en-US" sz="700" dirty="0"/>
              <a:t>Spring Only</a:t>
            </a:r>
          </a:p>
        </p:txBody>
      </p:sp>
      <p:sp>
        <p:nvSpPr>
          <p:cNvPr id="84" name="Rectangle 83">
            <a:extLst>
              <a:ext uri="{FF2B5EF4-FFF2-40B4-BE49-F238E27FC236}">
                <a16:creationId xmlns:a16="http://schemas.microsoft.com/office/drawing/2014/main" id="{7E754C79-5D7C-4913-8DD0-0363BF55B75B}"/>
              </a:ext>
            </a:extLst>
          </p:cNvPr>
          <p:cNvSpPr/>
          <p:nvPr/>
        </p:nvSpPr>
        <p:spPr>
          <a:xfrm>
            <a:off x="591707" y="2122564"/>
            <a:ext cx="1189250" cy="654657"/>
          </a:xfrm>
          <a:prstGeom prst="rect">
            <a:avLst/>
          </a:prstGeom>
          <a:solidFill>
            <a:schemeClr val="accent2">
              <a:lumMod val="60000"/>
              <a:lumOff val="40000"/>
            </a:schemeClr>
          </a:solidFill>
          <a:ln w="38100" cmpd="dbl">
            <a:prstDash val="solid"/>
            <a:extLst>
              <a:ext uri="{C807C97D-BFC1-408E-A445-0C87EB9F89A2}">
                <ask:lineSketchStyleProps xmlns:ask="http://schemas.microsoft.com/office/drawing/2018/sketchyshapes" sd="1219033472">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07689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3387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82753" y="-64177"/>
                          <a:pt x="319243" y="28372"/>
                          <a:pt x="618410" y="0"/>
                        </a:cubicBezTo>
                        <a:cubicBezTo>
                          <a:pt x="917577" y="-28372"/>
                          <a:pt x="918879" y="36532"/>
                          <a:pt x="1189250" y="0"/>
                        </a:cubicBezTo>
                        <a:cubicBezTo>
                          <a:pt x="1208726" y="151867"/>
                          <a:pt x="1153003" y="157612"/>
                          <a:pt x="1189250" y="307689"/>
                        </a:cubicBezTo>
                        <a:cubicBezTo>
                          <a:pt x="1225497" y="457766"/>
                          <a:pt x="1188657" y="563253"/>
                          <a:pt x="1189250" y="654657"/>
                        </a:cubicBezTo>
                        <a:cubicBezTo>
                          <a:pt x="922585" y="670256"/>
                          <a:pt x="877004" y="588766"/>
                          <a:pt x="618410" y="654657"/>
                        </a:cubicBezTo>
                        <a:cubicBezTo>
                          <a:pt x="359816" y="720548"/>
                          <a:pt x="294792" y="587681"/>
                          <a:pt x="0" y="654657"/>
                        </a:cubicBezTo>
                        <a:cubicBezTo>
                          <a:pt x="-15486" y="587218"/>
                          <a:pt x="16927" y="475342"/>
                          <a:pt x="0" y="333875"/>
                        </a:cubicBezTo>
                        <a:cubicBezTo>
                          <a:pt x="-16927" y="192408"/>
                          <a:pt x="10948" y="86271"/>
                          <a:pt x="0" y="0"/>
                        </a:cubicBezTo>
                        <a:close/>
                      </a:path>
                      <a:path w="1189250" h="654657" stroke="0" extrusionOk="0">
                        <a:moveTo>
                          <a:pt x="0" y="0"/>
                        </a:moveTo>
                        <a:cubicBezTo>
                          <a:pt x="168428" y="-37239"/>
                          <a:pt x="320307" y="30896"/>
                          <a:pt x="582733" y="0"/>
                        </a:cubicBezTo>
                        <a:cubicBezTo>
                          <a:pt x="845159" y="-30896"/>
                          <a:pt x="959779" y="23756"/>
                          <a:pt x="1189250" y="0"/>
                        </a:cubicBezTo>
                        <a:cubicBezTo>
                          <a:pt x="1202967" y="95016"/>
                          <a:pt x="1161141" y="211177"/>
                          <a:pt x="1189250" y="340422"/>
                        </a:cubicBezTo>
                        <a:cubicBezTo>
                          <a:pt x="1217359" y="469667"/>
                          <a:pt x="1176035" y="532294"/>
                          <a:pt x="1189250" y="654657"/>
                        </a:cubicBezTo>
                        <a:cubicBezTo>
                          <a:pt x="987574" y="663735"/>
                          <a:pt x="747421" y="622250"/>
                          <a:pt x="618410" y="654657"/>
                        </a:cubicBezTo>
                        <a:cubicBezTo>
                          <a:pt x="489399" y="687064"/>
                          <a:pt x="180742" y="580766"/>
                          <a:pt x="0" y="654657"/>
                        </a:cubicBezTo>
                        <a:cubicBezTo>
                          <a:pt x="-15554" y="550822"/>
                          <a:pt x="35082" y="416506"/>
                          <a:pt x="0" y="340422"/>
                        </a:cubicBezTo>
                        <a:cubicBezTo>
                          <a:pt x="-35082" y="264339"/>
                          <a:pt x="22190" y="121725"/>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BMEN 2000 (3)</a:t>
            </a:r>
          </a:p>
          <a:p>
            <a:pPr algn="ctr"/>
            <a:r>
              <a:rPr lang="en-US" sz="800" dirty="0"/>
              <a:t>Intro to Biomedical Engineering</a:t>
            </a:r>
          </a:p>
          <a:p>
            <a:pPr algn="ctr"/>
            <a:r>
              <a:rPr lang="en-US" sz="600" dirty="0"/>
              <a:t>(CR: CHEN 2810)</a:t>
            </a:r>
          </a:p>
          <a:p>
            <a:r>
              <a:rPr lang="en-US" sz="600" dirty="0"/>
              <a:t>(RPR: CHEN 1310)</a:t>
            </a:r>
          </a:p>
        </p:txBody>
      </p:sp>
      <p:sp>
        <p:nvSpPr>
          <p:cNvPr id="85" name="Rectangle 84">
            <a:extLst>
              <a:ext uri="{FF2B5EF4-FFF2-40B4-BE49-F238E27FC236}">
                <a16:creationId xmlns:a16="http://schemas.microsoft.com/office/drawing/2014/main" id="{43C1A589-A2BE-4D94-833C-FD39C6CA94BC}"/>
              </a:ext>
            </a:extLst>
          </p:cNvPr>
          <p:cNvSpPr/>
          <p:nvPr/>
        </p:nvSpPr>
        <p:spPr>
          <a:xfrm>
            <a:off x="591707" y="5177889"/>
            <a:ext cx="1189250" cy="654657"/>
          </a:xfrm>
          <a:prstGeom prst="rect">
            <a:avLst/>
          </a:prstGeom>
          <a:solidFill>
            <a:schemeClr val="accent2">
              <a:lumMod val="60000"/>
              <a:lumOff val="40000"/>
            </a:schemeClr>
          </a:solidFill>
          <a:ln w="38100" cmpd="dbl">
            <a:prstDash val="solid"/>
            <a:extLst>
              <a:ext uri="{C807C97D-BFC1-408E-A445-0C87EB9F89A2}">
                <ask:lineSketchStyleProps xmlns:ask="http://schemas.microsoft.com/office/drawing/2018/sketchyshapes" sd="1219033472">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07689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3387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82753" y="-64177"/>
                          <a:pt x="319243" y="28372"/>
                          <a:pt x="618410" y="0"/>
                        </a:cubicBezTo>
                        <a:cubicBezTo>
                          <a:pt x="917577" y="-28372"/>
                          <a:pt x="918879" y="36532"/>
                          <a:pt x="1189250" y="0"/>
                        </a:cubicBezTo>
                        <a:cubicBezTo>
                          <a:pt x="1208726" y="151867"/>
                          <a:pt x="1153003" y="157612"/>
                          <a:pt x="1189250" y="307689"/>
                        </a:cubicBezTo>
                        <a:cubicBezTo>
                          <a:pt x="1225497" y="457766"/>
                          <a:pt x="1188657" y="563253"/>
                          <a:pt x="1189250" y="654657"/>
                        </a:cubicBezTo>
                        <a:cubicBezTo>
                          <a:pt x="922585" y="670256"/>
                          <a:pt x="877004" y="588766"/>
                          <a:pt x="618410" y="654657"/>
                        </a:cubicBezTo>
                        <a:cubicBezTo>
                          <a:pt x="359816" y="720548"/>
                          <a:pt x="294792" y="587681"/>
                          <a:pt x="0" y="654657"/>
                        </a:cubicBezTo>
                        <a:cubicBezTo>
                          <a:pt x="-15486" y="587218"/>
                          <a:pt x="16927" y="475342"/>
                          <a:pt x="0" y="333875"/>
                        </a:cubicBezTo>
                        <a:cubicBezTo>
                          <a:pt x="-16927" y="192408"/>
                          <a:pt x="10948" y="86271"/>
                          <a:pt x="0" y="0"/>
                        </a:cubicBezTo>
                        <a:close/>
                      </a:path>
                      <a:path w="1189250" h="654657" stroke="0" extrusionOk="0">
                        <a:moveTo>
                          <a:pt x="0" y="0"/>
                        </a:moveTo>
                        <a:cubicBezTo>
                          <a:pt x="168428" y="-37239"/>
                          <a:pt x="320307" y="30896"/>
                          <a:pt x="582733" y="0"/>
                        </a:cubicBezTo>
                        <a:cubicBezTo>
                          <a:pt x="845159" y="-30896"/>
                          <a:pt x="959779" y="23756"/>
                          <a:pt x="1189250" y="0"/>
                        </a:cubicBezTo>
                        <a:cubicBezTo>
                          <a:pt x="1202967" y="95016"/>
                          <a:pt x="1161141" y="211177"/>
                          <a:pt x="1189250" y="340422"/>
                        </a:cubicBezTo>
                        <a:cubicBezTo>
                          <a:pt x="1217359" y="469667"/>
                          <a:pt x="1176035" y="532294"/>
                          <a:pt x="1189250" y="654657"/>
                        </a:cubicBezTo>
                        <a:cubicBezTo>
                          <a:pt x="987574" y="663735"/>
                          <a:pt x="747421" y="622250"/>
                          <a:pt x="618410" y="654657"/>
                        </a:cubicBezTo>
                        <a:cubicBezTo>
                          <a:pt x="489399" y="687064"/>
                          <a:pt x="180742" y="580766"/>
                          <a:pt x="0" y="654657"/>
                        </a:cubicBezTo>
                        <a:cubicBezTo>
                          <a:pt x="-15554" y="550822"/>
                          <a:pt x="35082" y="416506"/>
                          <a:pt x="0" y="340422"/>
                        </a:cubicBezTo>
                        <a:cubicBezTo>
                          <a:pt x="-35082" y="264339"/>
                          <a:pt x="22190" y="121725"/>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BMEN 4010 (3)</a:t>
            </a:r>
          </a:p>
          <a:p>
            <a:r>
              <a:rPr lang="en-US" sz="800" dirty="0"/>
              <a:t>BME Design 1</a:t>
            </a:r>
          </a:p>
          <a:p>
            <a:r>
              <a:rPr lang="en-US" sz="600" dirty="0"/>
              <a:t>(PR: BMEN 1025, BMEN 2010, BMEN 3010)</a:t>
            </a:r>
          </a:p>
          <a:p>
            <a:r>
              <a:rPr lang="en-US" sz="600" dirty="0"/>
              <a:t>(CR: Writing)</a:t>
            </a:r>
          </a:p>
          <a:p>
            <a:r>
              <a:rPr lang="en-US" sz="600" dirty="0"/>
              <a:t>Fall Only</a:t>
            </a:r>
          </a:p>
        </p:txBody>
      </p:sp>
      <p:sp>
        <p:nvSpPr>
          <p:cNvPr id="86" name="Rectangle 85">
            <a:extLst>
              <a:ext uri="{FF2B5EF4-FFF2-40B4-BE49-F238E27FC236}">
                <a16:creationId xmlns:a16="http://schemas.microsoft.com/office/drawing/2014/main" id="{A9F81ACD-750B-4DE3-9483-A0B955F9CC14}"/>
              </a:ext>
            </a:extLst>
          </p:cNvPr>
          <p:cNvSpPr/>
          <p:nvPr/>
        </p:nvSpPr>
        <p:spPr>
          <a:xfrm>
            <a:off x="591707" y="5948166"/>
            <a:ext cx="1189250" cy="654657"/>
          </a:xfrm>
          <a:prstGeom prst="rect">
            <a:avLst/>
          </a:prstGeom>
          <a:solidFill>
            <a:schemeClr val="accent2">
              <a:lumMod val="60000"/>
              <a:lumOff val="40000"/>
            </a:schemeClr>
          </a:solidFill>
          <a:ln w="38100" cmpd="dbl">
            <a:prstDash val="solid"/>
            <a:extLst>
              <a:ext uri="{C807C97D-BFC1-408E-A445-0C87EB9F89A2}">
                <ask:lineSketchStyleProps xmlns:ask="http://schemas.microsoft.com/office/drawing/2018/sketchyshapes" sd="1219033472">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07689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3387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82753" y="-64177"/>
                          <a:pt x="319243" y="28372"/>
                          <a:pt x="618410" y="0"/>
                        </a:cubicBezTo>
                        <a:cubicBezTo>
                          <a:pt x="917577" y="-28372"/>
                          <a:pt x="918879" y="36532"/>
                          <a:pt x="1189250" y="0"/>
                        </a:cubicBezTo>
                        <a:cubicBezTo>
                          <a:pt x="1208726" y="151867"/>
                          <a:pt x="1153003" y="157612"/>
                          <a:pt x="1189250" y="307689"/>
                        </a:cubicBezTo>
                        <a:cubicBezTo>
                          <a:pt x="1225497" y="457766"/>
                          <a:pt x="1188657" y="563253"/>
                          <a:pt x="1189250" y="654657"/>
                        </a:cubicBezTo>
                        <a:cubicBezTo>
                          <a:pt x="922585" y="670256"/>
                          <a:pt x="877004" y="588766"/>
                          <a:pt x="618410" y="654657"/>
                        </a:cubicBezTo>
                        <a:cubicBezTo>
                          <a:pt x="359816" y="720548"/>
                          <a:pt x="294792" y="587681"/>
                          <a:pt x="0" y="654657"/>
                        </a:cubicBezTo>
                        <a:cubicBezTo>
                          <a:pt x="-15486" y="587218"/>
                          <a:pt x="16927" y="475342"/>
                          <a:pt x="0" y="333875"/>
                        </a:cubicBezTo>
                        <a:cubicBezTo>
                          <a:pt x="-16927" y="192408"/>
                          <a:pt x="10948" y="86271"/>
                          <a:pt x="0" y="0"/>
                        </a:cubicBezTo>
                        <a:close/>
                      </a:path>
                      <a:path w="1189250" h="654657" stroke="0" extrusionOk="0">
                        <a:moveTo>
                          <a:pt x="0" y="0"/>
                        </a:moveTo>
                        <a:cubicBezTo>
                          <a:pt x="168428" y="-37239"/>
                          <a:pt x="320307" y="30896"/>
                          <a:pt x="582733" y="0"/>
                        </a:cubicBezTo>
                        <a:cubicBezTo>
                          <a:pt x="845159" y="-30896"/>
                          <a:pt x="959779" y="23756"/>
                          <a:pt x="1189250" y="0"/>
                        </a:cubicBezTo>
                        <a:cubicBezTo>
                          <a:pt x="1202967" y="95016"/>
                          <a:pt x="1161141" y="211177"/>
                          <a:pt x="1189250" y="340422"/>
                        </a:cubicBezTo>
                        <a:cubicBezTo>
                          <a:pt x="1217359" y="469667"/>
                          <a:pt x="1176035" y="532294"/>
                          <a:pt x="1189250" y="654657"/>
                        </a:cubicBezTo>
                        <a:cubicBezTo>
                          <a:pt x="987574" y="663735"/>
                          <a:pt x="747421" y="622250"/>
                          <a:pt x="618410" y="654657"/>
                        </a:cubicBezTo>
                        <a:cubicBezTo>
                          <a:pt x="489399" y="687064"/>
                          <a:pt x="180742" y="580766"/>
                          <a:pt x="0" y="654657"/>
                        </a:cubicBezTo>
                        <a:cubicBezTo>
                          <a:pt x="-15554" y="550822"/>
                          <a:pt x="35082" y="416506"/>
                          <a:pt x="0" y="340422"/>
                        </a:cubicBezTo>
                        <a:cubicBezTo>
                          <a:pt x="-35082" y="264339"/>
                          <a:pt x="22190" y="121725"/>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BMEN 4020 (3)</a:t>
            </a:r>
          </a:p>
          <a:p>
            <a:pPr algn="ctr"/>
            <a:r>
              <a:rPr lang="en-US" sz="800" dirty="0"/>
              <a:t>BME Design 2</a:t>
            </a:r>
          </a:p>
          <a:p>
            <a:pPr algn="ctr"/>
            <a:r>
              <a:rPr lang="en-US" sz="600" dirty="0"/>
              <a:t>(PR: BMEN 4010)</a:t>
            </a:r>
          </a:p>
          <a:p>
            <a:pPr algn="ctr"/>
            <a:r>
              <a:rPr lang="en-US" sz="600" dirty="0"/>
              <a:t>Spring Only</a:t>
            </a:r>
          </a:p>
        </p:txBody>
      </p:sp>
      <p:sp>
        <p:nvSpPr>
          <p:cNvPr id="88" name="Rectangle 87">
            <a:extLst>
              <a:ext uri="{FF2B5EF4-FFF2-40B4-BE49-F238E27FC236}">
                <a16:creationId xmlns:a16="http://schemas.microsoft.com/office/drawing/2014/main" id="{EB99C9BB-DE80-4E85-BC54-1CF7A819537C}"/>
              </a:ext>
            </a:extLst>
          </p:cNvPr>
          <p:cNvSpPr/>
          <p:nvPr/>
        </p:nvSpPr>
        <p:spPr>
          <a:xfrm>
            <a:off x="6113898" y="4411073"/>
            <a:ext cx="1189250" cy="654657"/>
          </a:xfrm>
          <a:prstGeom prst="rect">
            <a:avLst/>
          </a:prstGeom>
          <a:solidFill>
            <a:srgbClr val="FFFF99"/>
          </a:solidFill>
          <a:ln w="38100" cmpd="dbl">
            <a:prstDash val="solid"/>
            <a:extLst>
              <a:ext uri="{C807C97D-BFC1-408E-A445-0C87EB9F89A2}">
                <ask:lineSketchStyleProps xmlns:ask="http://schemas.microsoft.com/office/drawing/2018/sketchyshapes" sd="3794071524">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27899" y="-33939"/>
                          <a:pt x="315756" y="36381"/>
                          <a:pt x="570840" y="0"/>
                        </a:cubicBezTo>
                        <a:cubicBezTo>
                          <a:pt x="825924" y="-36381"/>
                          <a:pt x="956967" y="73002"/>
                          <a:pt x="1189250" y="0"/>
                        </a:cubicBezTo>
                        <a:cubicBezTo>
                          <a:pt x="1218224" y="110577"/>
                          <a:pt x="1169992" y="217207"/>
                          <a:pt x="1189250" y="333875"/>
                        </a:cubicBezTo>
                        <a:cubicBezTo>
                          <a:pt x="1208508" y="450543"/>
                          <a:pt x="1167828" y="545393"/>
                          <a:pt x="1189250" y="654657"/>
                        </a:cubicBezTo>
                        <a:cubicBezTo>
                          <a:pt x="928960" y="672756"/>
                          <a:pt x="874422" y="613868"/>
                          <a:pt x="618410" y="654657"/>
                        </a:cubicBezTo>
                        <a:cubicBezTo>
                          <a:pt x="362398" y="695446"/>
                          <a:pt x="258412" y="594309"/>
                          <a:pt x="0" y="654657"/>
                        </a:cubicBezTo>
                        <a:cubicBezTo>
                          <a:pt x="-35293" y="491393"/>
                          <a:pt x="9575" y="406707"/>
                          <a:pt x="0" y="314235"/>
                        </a:cubicBezTo>
                        <a:cubicBezTo>
                          <a:pt x="-9575" y="221763"/>
                          <a:pt x="2037" y="117205"/>
                          <a:pt x="0" y="0"/>
                        </a:cubicBezTo>
                        <a:close/>
                      </a:path>
                      <a:path w="1189250" h="654657" stroke="0" extrusionOk="0">
                        <a:moveTo>
                          <a:pt x="0" y="0"/>
                        </a:moveTo>
                        <a:cubicBezTo>
                          <a:pt x="154942" y="-13280"/>
                          <a:pt x="344063" y="40519"/>
                          <a:pt x="618410" y="0"/>
                        </a:cubicBezTo>
                        <a:cubicBezTo>
                          <a:pt x="892757" y="-40519"/>
                          <a:pt x="1046865" y="18147"/>
                          <a:pt x="1189250" y="0"/>
                        </a:cubicBezTo>
                        <a:cubicBezTo>
                          <a:pt x="1197000" y="96095"/>
                          <a:pt x="1188159" y="226240"/>
                          <a:pt x="1189250" y="314235"/>
                        </a:cubicBezTo>
                        <a:cubicBezTo>
                          <a:pt x="1190341" y="402231"/>
                          <a:pt x="1174154" y="560941"/>
                          <a:pt x="1189250" y="654657"/>
                        </a:cubicBezTo>
                        <a:cubicBezTo>
                          <a:pt x="1010064" y="714931"/>
                          <a:pt x="839753" y="625619"/>
                          <a:pt x="630303" y="654657"/>
                        </a:cubicBezTo>
                        <a:cubicBezTo>
                          <a:pt x="420853" y="683695"/>
                          <a:pt x="306205" y="645841"/>
                          <a:pt x="0" y="654657"/>
                        </a:cubicBezTo>
                        <a:cubicBezTo>
                          <a:pt x="-26830" y="585976"/>
                          <a:pt x="28176" y="436443"/>
                          <a:pt x="0" y="340422"/>
                        </a:cubicBezTo>
                        <a:cubicBezTo>
                          <a:pt x="-28176" y="244401"/>
                          <a:pt x="30086" y="12510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sz="1100" b="1" dirty="0"/>
              <a:t>MCEN 4133 (3)</a:t>
            </a:r>
          </a:p>
          <a:p>
            <a:pPr algn="ctr"/>
            <a:r>
              <a:rPr lang="en-US" sz="800" dirty="0"/>
              <a:t>Intro to Tissue Biomechanics</a:t>
            </a:r>
          </a:p>
          <a:p>
            <a:r>
              <a:rPr lang="en-US" sz="600" dirty="0"/>
              <a:t>(PR: BMEN 2010, BMEN 3010)</a:t>
            </a:r>
            <a:endParaRPr lang="en-US" sz="600" dirty="0">
              <a:cs typeface="Calibri"/>
            </a:endParaRPr>
          </a:p>
          <a:p>
            <a:pPr algn="ctr"/>
            <a:r>
              <a:rPr lang="en-US" sz="600" dirty="0"/>
              <a:t>Spring Only</a:t>
            </a:r>
          </a:p>
        </p:txBody>
      </p:sp>
      <p:sp>
        <p:nvSpPr>
          <p:cNvPr id="89" name="Rectangle 88">
            <a:extLst>
              <a:ext uri="{FF2B5EF4-FFF2-40B4-BE49-F238E27FC236}">
                <a16:creationId xmlns:a16="http://schemas.microsoft.com/office/drawing/2014/main" id="{887F0F76-9214-4568-B094-BE9E2EBC5EEC}"/>
              </a:ext>
            </a:extLst>
          </p:cNvPr>
          <p:cNvSpPr/>
          <p:nvPr/>
        </p:nvSpPr>
        <p:spPr>
          <a:xfrm>
            <a:off x="1966744" y="5181120"/>
            <a:ext cx="1189250" cy="654657"/>
          </a:xfrm>
          <a:prstGeom prst="rect">
            <a:avLst/>
          </a:prstGeom>
          <a:solidFill>
            <a:schemeClr val="accent2">
              <a:lumMod val="60000"/>
              <a:lumOff val="40000"/>
            </a:schemeClr>
          </a:solidFill>
          <a:ln w="38100" cmpd="dbl">
            <a:prstDash val="solid"/>
            <a:extLst>
              <a:ext uri="{C807C97D-BFC1-408E-A445-0C87EB9F89A2}">
                <ask:lineSketchStyleProps xmlns:ask="http://schemas.microsoft.com/office/drawing/2018/sketchyshapes" sd="3794071524">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27899" y="-33939"/>
                          <a:pt x="315756" y="36381"/>
                          <a:pt x="570840" y="0"/>
                        </a:cubicBezTo>
                        <a:cubicBezTo>
                          <a:pt x="825924" y="-36381"/>
                          <a:pt x="956967" y="73002"/>
                          <a:pt x="1189250" y="0"/>
                        </a:cubicBezTo>
                        <a:cubicBezTo>
                          <a:pt x="1218224" y="110577"/>
                          <a:pt x="1169992" y="217207"/>
                          <a:pt x="1189250" y="333875"/>
                        </a:cubicBezTo>
                        <a:cubicBezTo>
                          <a:pt x="1208508" y="450543"/>
                          <a:pt x="1167828" y="545393"/>
                          <a:pt x="1189250" y="654657"/>
                        </a:cubicBezTo>
                        <a:cubicBezTo>
                          <a:pt x="928960" y="672756"/>
                          <a:pt x="874422" y="613868"/>
                          <a:pt x="618410" y="654657"/>
                        </a:cubicBezTo>
                        <a:cubicBezTo>
                          <a:pt x="362398" y="695446"/>
                          <a:pt x="258412" y="594309"/>
                          <a:pt x="0" y="654657"/>
                        </a:cubicBezTo>
                        <a:cubicBezTo>
                          <a:pt x="-35293" y="491393"/>
                          <a:pt x="9575" y="406707"/>
                          <a:pt x="0" y="314235"/>
                        </a:cubicBezTo>
                        <a:cubicBezTo>
                          <a:pt x="-9575" y="221763"/>
                          <a:pt x="2037" y="117205"/>
                          <a:pt x="0" y="0"/>
                        </a:cubicBezTo>
                        <a:close/>
                      </a:path>
                      <a:path w="1189250" h="654657" stroke="0" extrusionOk="0">
                        <a:moveTo>
                          <a:pt x="0" y="0"/>
                        </a:moveTo>
                        <a:cubicBezTo>
                          <a:pt x="154942" y="-13280"/>
                          <a:pt x="344063" y="40519"/>
                          <a:pt x="618410" y="0"/>
                        </a:cubicBezTo>
                        <a:cubicBezTo>
                          <a:pt x="892757" y="-40519"/>
                          <a:pt x="1046865" y="18147"/>
                          <a:pt x="1189250" y="0"/>
                        </a:cubicBezTo>
                        <a:cubicBezTo>
                          <a:pt x="1197000" y="96095"/>
                          <a:pt x="1188159" y="226240"/>
                          <a:pt x="1189250" y="314235"/>
                        </a:cubicBezTo>
                        <a:cubicBezTo>
                          <a:pt x="1190341" y="402231"/>
                          <a:pt x="1174154" y="560941"/>
                          <a:pt x="1189250" y="654657"/>
                        </a:cubicBezTo>
                        <a:cubicBezTo>
                          <a:pt x="1010064" y="714931"/>
                          <a:pt x="839753" y="625619"/>
                          <a:pt x="630303" y="654657"/>
                        </a:cubicBezTo>
                        <a:cubicBezTo>
                          <a:pt x="420853" y="683695"/>
                          <a:pt x="306205" y="645841"/>
                          <a:pt x="0" y="654657"/>
                        </a:cubicBezTo>
                        <a:cubicBezTo>
                          <a:pt x="-26830" y="585976"/>
                          <a:pt x="28176" y="436443"/>
                          <a:pt x="0" y="340422"/>
                        </a:cubicBezTo>
                        <a:cubicBezTo>
                          <a:pt x="-28176" y="244401"/>
                          <a:pt x="30086" y="12510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BMEN 4117 (3)</a:t>
            </a:r>
          </a:p>
          <a:p>
            <a:pPr algn="ctr"/>
            <a:r>
              <a:rPr lang="en-US" sz="700" dirty="0"/>
              <a:t>Anatomy &amp; Physiology for Biomedical Engineering</a:t>
            </a:r>
          </a:p>
          <a:p>
            <a:r>
              <a:rPr lang="en-US" sz="600" dirty="0"/>
              <a:t>(PR: BMEN 2000)</a:t>
            </a:r>
          </a:p>
          <a:p>
            <a:r>
              <a:rPr lang="en-US" sz="600" dirty="0"/>
              <a:t>(RPR: BMEN 2010,BMEN 3010)</a:t>
            </a:r>
          </a:p>
        </p:txBody>
      </p:sp>
      <p:sp>
        <p:nvSpPr>
          <p:cNvPr id="91" name="Rectangle 90">
            <a:extLst>
              <a:ext uri="{FF2B5EF4-FFF2-40B4-BE49-F238E27FC236}">
                <a16:creationId xmlns:a16="http://schemas.microsoft.com/office/drawing/2014/main" id="{6AA818D2-B03B-4865-9BD3-832A18B2642A}"/>
              </a:ext>
            </a:extLst>
          </p:cNvPr>
          <p:cNvSpPr/>
          <p:nvPr/>
        </p:nvSpPr>
        <p:spPr>
          <a:xfrm>
            <a:off x="4730977" y="5186050"/>
            <a:ext cx="1189250" cy="654657"/>
          </a:xfrm>
          <a:prstGeom prst="rect">
            <a:avLst/>
          </a:prstGeom>
          <a:solidFill>
            <a:schemeClr val="accent5">
              <a:lumMod val="40000"/>
              <a:lumOff val="60000"/>
            </a:schemeClr>
          </a:solidFill>
          <a:ln w="12700">
            <a:prstDash val="solid"/>
          </a:ln>
        </p:spPr>
        <p:style>
          <a:lnRef idx="2">
            <a:schemeClr val="dk1"/>
          </a:lnRef>
          <a:fillRef idx="1">
            <a:schemeClr val="lt1"/>
          </a:fillRef>
          <a:effectRef idx="0">
            <a:schemeClr val="dk1"/>
          </a:effectRef>
          <a:fontRef idx="minor">
            <a:schemeClr val="dk1"/>
          </a:fontRef>
        </p:style>
        <p:txBody>
          <a:bodyPr rtlCol="0" anchor="ctr"/>
          <a:lstStyle/>
          <a:p>
            <a:r>
              <a:rPr lang="en-US" sz="1100" b="1" dirty="0"/>
              <a:t>Writing Requirement(3)</a:t>
            </a:r>
          </a:p>
        </p:txBody>
      </p:sp>
      <p:sp>
        <p:nvSpPr>
          <p:cNvPr id="92" name="Rectangle 91">
            <a:extLst>
              <a:ext uri="{FF2B5EF4-FFF2-40B4-BE49-F238E27FC236}">
                <a16:creationId xmlns:a16="http://schemas.microsoft.com/office/drawing/2014/main" id="{2CC94DC3-F43A-4F0D-8C16-FE8C085D17EA}"/>
              </a:ext>
            </a:extLst>
          </p:cNvPr>
          <p:cNvSpPr/>
          <p:nvPr/>
        </p:nvSpPr>
        <p:spPr>
          <a:xfrm>
            <a:off x="7495150" y="3640840"/>
            <a:ext cx="1189250" cy="654657"/>
          </a:xfrm>
          <a:prstGeom prst="rect">
            <a:avLst/>
          </a:prstGeom>
          <a:solidFill>
            <a:srgbClr val="B5F9EE"/>
          </a:solidFill>
          <a:ln w="12700">
            <a:solidFill>
              <a:srgbClr val="C00000"/>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Engineering Technical Elective (3)</a:t>
            </a:r>
          </a:p>
          <a:p>
            <a:r>
              <a:rPr lang="en-US" sz="800" dirty="0"/>
              <a:t>Lower Division</a:t>
            </a:r>
          </a:p>
        </p:txBody>
      </p:sp>
      <p:sp>
        <p:nvSpPr>
          <p:cNvPr id="59" name="Rectangle 58">
            <a:extLst>
              <a:ext uri="{FF2B5EF4-FFF2-40B4-BE49-F238E27FC236}">
                <a16:creationId xmlns:a16="http://schemas.microsoft.com/office/drawing/2014/main" id="{19DDF38B-C46D-474A-B48F-03DE5B2F9CC0}"/>
              </a:ext>
            </a:extLst>
          </p:cNvPr>
          <p:cNvSpPr/>
          <p:nvPr/>
        </p:nvSpPr>
        <p:spPr>
          <a:xfrm>
            <a:off x="4730977" y="2875046"/>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2173784308">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20782 h 654657"/>
                      <a:gd name="connsiteX4" fmla="*/ 1189250 w 1189250"/>
                      <a:gd name="connsiteY4" fmla="*/ 654657 h 654657"/>
                      <a:gd name="connsiteX5" fmla="*/ 630303 w 1189250"/>
                      <a:gd name="connsiteY5" fmla="*/ 654657 h 654657"/>
                      <a:gd name="connsiteX6" fmla="*/ 0 w 1189250"/>
                      <a:gd name="connsiteY6" fmla="*/ 654657 h 654657"/>
                      <a:gd name="connsiteX7" fmla="*/ 0 w 1189250"/>
                      <a:gd name="connsiteY7" fmla="*/ 320782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92257" y="-33929"/>
                          <a:pt x="465905" y="73173"/>
                          <a:pt x="618410" y="0"/>
                        </a:cubicBezTo>
                        <a:cubicBezTo>
                          <a:pt x="770915" y="-73173"/>
                          <a:pt x="1010145" y="5982"/>
                          <a:pt x="1189250" y="0"/>
                        </a:cubicBezTo>
                        <a:cubicBezTo>
                          <a:pt x="1193870" y="68307"/>
                          <a:pt x="1184716" y="244322"/>
                          <a:pt x="1189250" y="320782"/>
                        </a:cubicBezTo>
                        <a:cubicBezTo>
                          <a:pt x="1193784" y="397242"/>
                          <a:pt x="1182241" y="512197"/>
                          <a:pt x="1189250" y="654657"/>
                        </a:cubicBezTo>
                        <a:cubicBezTo>
                          <a:pt x="998736" y="708465"/>
                          <a:pt x="770607" y="589378"/>
                          <a:pt x="630303" y="654657"/>
                        </a:cubicBezTo>
                        <a:cubicBezTo>
                          <a:pt x="489999" y="719936"/>
                          <a:pt x="176605" y="642921"/>
                          <a:pt x="0" y="654657"/>
                        </a:cubicBezTo>
                        <a:cubicBezTo>
                          <a:pt x="-8272" y="561302"/>
                          <a:pt x="36663" y="420024"/>
                          <a:pt x="0" y="320782"/>
                        </a:cubicBezTo>
                        <a:cubicBezTo>
                          <a:pt x="-36663" y="221541"/>
                          <a:pt x="18536" y="126735"/>
                          <a:pt x="0" y="0"/>
                        </a:cubicBezTo>
                        <a:close/>
                      </a:path>
                      <a:path w="1189250" h="654657" stroke="0" extrusionOk="0">
                        <a:moveTo>
                          <a:pt x="0" y="0"/>
                        </a:moveTo>
                        <a:cubicBezTo>
                          <a:pt x="242740" y="-12558"/>
                          <a:pt x="324214" y="27215"/>
                          <a:pt x="594625" y="0"/>
                        </a:cubicBezTo>
                        <a:cubicBezTo>
                          <a:pt x="865037" y="-27215"/>
                          <a:pt x="985543" y="56247"/>
                          <a:pt x="1189250" y="0"/>
                        </a:cubicBezTo>
                        <a:cubicBezTo>
                          <a:pt x="1216605" y="137570"/>
                          <a:pt x="1170874" y="202955"/>
                          <a:pt x="1189250" y="320782"/>
                        </a:cubicBezTo>
                        <a:cubicBezTo>
                          <a:pt x="1207626" y="438609"/>
                          <a:pt x="1166897" y="568887"/>
                          <a:pt x="1189250" y="654657"/>
                        </a:cubicBezTo>
                        <a:cubicBezTo>
                          <a:pt x="1019334" y="673662"/>
                          <a:pt x="713697" y="626512"/>
                          <a:pt x="582733" y="654657"/>
                        </a:cubicBezTo>
                        <a:cubicBezTo>
                          <a:pt x="451769" y="682802"/>
                          <a:pt x="249757" y="585667"/>
                          <a:pt x="0" y="654657"/>
                        </a:cubicBezTo>
                        <a:cubicBezTo>
                          <a:pt x="-11575" y="575408"/>
                          <a:pt x="32357" y="418351"/>
                          <a:pt x="0" y="327329"/>
                        </a:cubicBezTo>
                        <a:cubicBezTo>
                          <a:pt x="-32357" y="236307"/>
                          <a:pt x="16682" y="101266"/>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MCDB 1161 (2)</a:t>
            </a:r>
          </a:p>
          <a:p>
            <a:pPr algn="ctr"/>
            <a:r>
              <a:rPr lang="en-US" sz="800" dirty="0"/>
              <a:t>Phage Genomics Lab I</a:t>
            </a:r>
          </a:p>
          <a:p>
            <a:pPr algn="ctr"/>
            <a:endParaRPr lang="en-US" sz="600" dirty="0"/>
          </a:p>
        </p:txBody>
      </p:sp>
      <p:sp>
        <p:nvSpPr>
          <p:cNvPr id="60" name="Rectangle 59">
            <a:extLst>
              <a:ext uri="{FF2B5EF4-FFF2-40B4-BE49-F238E27FC236}">
                <a16:creationId xmlns:a16="http://schemas.microsoft.com/office/drawing/2014/main" id="{329085C0-8A69-4373-ACA5-42B9C0BB285E}"/>
              </a:ext>
            </a:extLst>
          </p:cNvPr>
          <p:cNvSpPr/>
          <p:nvPr/>
        </p:nvSpPr>
        <p:spPr>
          <a:xfrm>
            <a:off x="3342961" y="5193423"/>
            <a:ext cx="1189250" cy="654657"/>
          </a:xfrm>
          <a:prstGeom prst="rect">
            <a:avLst/>
          </a:prstGeom>
          <a:solidFill>
            <a:srgbClr val="B5F9EE"/>
          </a:solidFill>
          <a:ln w="12700">
            <a:solidFill>
              <a:srgbClr val="C00000"/>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Engineering Technical Elective (3)</a:t>
            </a:r>
          </a:p>
          <a:p>
            <a:pPr algn="ctr"/>
            <a:r>
              <a:rPr lang="en-US" sz="800" dirty="0"/>
              <a:t>Upper Division</a:t>
            </a:r>
          </a:p>
        </p:txBody>
      </p:sp>
      <p:sp>
        <p:nvSpPr>
          <p:cNvPr id="61" name="Rectangle 60">
            <a:extLst>
              <a:ext uri="{FF2B5EF4-FFF2-40B4-BE49-F238E27FC236}">
                <a16:creationId xmlns:a16="http://schemas.microsoft.com/office/drawing/2014/main" id="{C4977138-BBD5-4B88-8DC3-9E72DBB8DCD7}"/>
              </a:ext>
            </a:extLst>
          </p:cNvPr>
          <p:cNvSpPr/>
          <p:nvPr/>
        </p:nvSpPr>
        <p:spPr>
          <a:xfrm>
            <a:off x="3351847" y="4401148"/>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3794071524">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27899" y="-33939"/>
                          <a:pt x="315756" y="36381"/>
                          <a:pt x="570840" y="0"/>
                        </a:cubicBezTo>
                        <a:cubicBezTo>
                          <a:pt x="825924" y="-36381"/>
                          <a:pt x="956967" y="73002"/>
                          <a:pt x="1189250" y="0"/>
                        </a:cubicBezTo>
                        <a:cubicBezTo>
                          <a:pt x="1218224" y="110577"/>
                          <a:pt x="1169992" y="217207"/>
                          <a:pt x="1189250" y="333875"/>
                        </a:cubicBezTo>
                        <a:cubicBezTo>
                          <a:pt x="1208508" y="450543"/>
                          <a:pt x="1167828" y="545393"/>
                          <a:pt x="1189250" y="654657"/>
                        </a:cubicBezTo>
                        <a:cubicBezTo>
                          <a:pt x="928960" y="672756"/>
                          <a:pt x="874422" y="613868"/>
                          <a:pt x="618410" y="654657"/>
                        </a:cubicBezTo>
                        <a:cubicBezTo>
                          <a:pt x="362398" y="695446"/>
                          <a:pt x="258412" y="594309"/>
                          <a:pt x="0" y="654657"/>
                        </a:cubicBezTo>
                        <a:cubicBezTo>
                          <a:pt x="-35293" y="491393"/>
                          <a:pt x="9575" y="406707"/>
                          <a:pt x="0" y="314235"/>
                        </a:cubicBezTo>
                        <a:cubicBezTo>
                          <a:pt x="-9575" y="221763"/>
                          <a:pt x="2037" y="117205"/>
                          <a:pt x="0" y="0"/>
                        </a:cubicBezTo>
                        <a:close/>
                      </a:path>
                      <a:path w="1189250" h="654657" stroke="0" extrusionOk="0">
                        <a:moveTo>
                          <a:pt x="0" y="0"/>
                        </a:moveTo>
                        <a:cubicBezTo>
                          <a:pt x="154942" y="-13280"/>
                          <a:pt x="344063" y="40519"/>
                          <a:pt x="618410" y="0"/>
                        </a:cubicBezTo>
                        <a:cubicBezTo>
                          <a:pt x="892757" y="-40519"/>
                          <a:pt x="1046865" y="18147"/>
                          <a:pt x="1189250" y="0"/>
                        </a:cubicBezTo>
                        <a:cubicBezTo>
                          <a:pt x="1197000" y="96095"/>
                          <a:pt x="1188159" y="226240"/>
                          <a:pt x="1189250" y="314235"/>
                        </a:cubicBezTo>
                        <a:cubicBezTo>
                          <a:pt x="1190341" y="402231"/>
                          <a:pt x="1174154" y="560941"/>
                          <a:pt x="1189250" y="654657"/>
                        </a:cubicBezTo>
                        <a:cubicBezTo>
                          <a:pt x="1010064" y="714931"/>
                          <a:pt x="839753" y="625619"/>
                          <a:pt x="630303" y="654657"/>
                        </a:cubicBezTo>
                        <a:cubicBezTo>
                          <a:pt x="420853" y="683695"/>
                          <a:pt x="306205" y="645841"/>
                          <a:pt x="0" y="654657"/>
                        </a:cubicBezTo>
                        <a:cubicBezTo>
                          <a:pt x="-26830" y="585976"/>
                          <a:pt x="28176" y="436443"/>
                          <a:pt x="0" y="340422"/>
                        </a:cubicBezTo>
                        <a:cubicBezTo>
                          <a:pt x="-28176" y="244401"/>
                          <a:pt x="30086" y="12510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MCDB 2150 (3)</a:t>
            </a:r>
          </a:p>
          <a:p>
            <a:pPr algn="ctr"/>
            <a:r>
              <a:rPr lang="en-US" sz="800" dirty="0"/>
              <a:t>Principles of Genetics</a:t>
            </a:r>
          </a:p>
          <a:p>
            <a:pPr algn="ctr"/>
            <a:r>
              <a:rPr lang="en-US" sz="600" dirty="0"/>
              <a:t>(RPR: MCDB 1150)</a:t>
            </a:r>
          </a:p>
        </p:txBody>
      </p:sp>
      <p:sp>
        <p:nvSpPr>
          <p:cNvPr id="63" name="Rectangle 62">
            <a:extLst>
              <a:ext uri="{FF2B5EF4-FFF2-40B4-BE49-F238E27FC236}">
                <a16:creationId xmlns:a16="http://schemas.microsoft.com/office/drawing/2014/main" id="{B348949F-CBB7-4AE3-99FB-3665A755AAD5}"/>
              </a:ext>
            </a:extLst>
          </p:cNvPr>
          <p:cNvSpPr/>
          <p:nvPr/>
        </p:nvSpPr>
        <p:spPr>
          <a:xfrm>
            <a:off x="1966744" y="2875046"/>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3794071524">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27899" y="-33939"/>
                          <a:pt x="315756" y="36381"/>
                          <a:pt x="570840" y="0"/>
                        </a:cubicBezTo>
                        <a:cubicBezTo>
                          <a:pt x="825924" y="-36381"/>
                          <a:pt x="956967" y="73002"/>
                          <a:pt x="1189250" y="0"/>
                        </a:cubicBezTo>
                        <a:cubicBezTo>
                          <a:pt x="1218224" y="110577"/>
                          <a:pt x="1169992" y="217207"/>
                          <a:pt x="1189250" y="333875"/>
                        </a:cubicBezTo>
                        <a:cubicBezTo>
                          <a:pt x="1208508" y="450543"/>
                          <a:pt x="1167828" y="545393"/>
                          <a:pt x="1189250" y="654657"/>
                        </a:cubicBezTo>
                        <a:cubicBezTo>
                          <a:pt x="928960" y="672756"/>
                          <a:pt x="874422" y="613868"/>
                          <a:pt x="618410" y="654657"/>
                        </a:cubicBezTo>
                        <a:cubicBezTo>
                          <a:pt x="362398" y="695446"/>
                          <a:pt x="258412" y="594309"/>
                          <a:pt x="0" y="654657"/>
                        </a:cubicBezTo>
                        <a:cubicBezTo>
                          <a:pt x="-35293" y="491393"/>
                          <a:pt x="9575" y="406707"/>
                          <a:pt x="0" y="314235"/>
                        </a:cubicBezTo>
                        <a:cubicBezTo>
                          <a:pt x="-9575" y="221763"/>
                          <a:pt x="2037" y="117205"/>
                          <a:pt x="0" y="0"/>
                        </a:cubicBezTo>
                        <a:close/>
                      </a:path>
                      <a:path w="1189250" h="654657" stroke="0" extrusionOk="0">
                        <a:moveTo>
                          <a:pt x="0" y="0"/>
                        </a:moveTo>
                        <a:cubicBezTo>
                          <a:pt x="154942" y="-13280"/>
                          <a:pt x="344063" y="40519"/>
                          <a:pt x="618410" y="0"/>
                        </a:cubicBezTo>
                        <a:cubicBezTo>
                          <a:pt x="892757" y="-40519"/>
                          <a:pt x="1046865" y="18147"/>
                          <a:pt x="1189250" y="0"/>
                        </a:cubicBezTo>
                        <a:cubicBezTo>
                          <a:pt x="1197000" y="96095"/>
                          <a:pt x="1188159" y="226240"/>
                          <a:pt x="1189250" y="314235"/>
                        </a:cubicBezTo>
                        <a:cubicBezTo>
                          <a:pt x="1190341" y="402231"/>
                          <a:pt x="1174154" y="560941"/>
                          <a:pt x="1189250" y="654657"/>
                        </a:cubicBezTo>
                        <a:cubicBezTo>
                          <a:pt x="1010064" y="714931"/>
                          <a:pt x="839753" y="625619"/>
                          <a:pt x="630303" y="654657"/>
                        </a:cubicBezTo>
                        <a:cubicBezTo>
                          <a:pt x="420853" y="683695"/>
                          <a:pt x="306205" y="645841"/>
                          <a:pt x="0" y="654657"/>
                        </a:cubicBezTo>
                        <a:cubicBezTo>
                          <a:pt x="-26830" y="585976"/>
                          <a:pt x="28176" y="436443"/>
                          <a:pt x="0" y="340422"/>
                        </a:cubicBezTo>
                        <a:cubicBezTo>
                          <a:pt x="-28176" y="244401"/>
                          <a:pt x="30086" y="12510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CHEM 3311 (4)</a:t>
            </a:r>
          </a:p>
          <a:p>
            <a:pPr algn="ctr"/>
            <a:r>
              <a:rPr lang="en-US" sz="800" dirty="0"/>
              <a:t>Organic Chem 1</a:t>
            </a:r>
          </a:p>
          <a:p>
            <a:pPr algn="ctr"/>
            <a:r>
              <a:rPr lang="en-US" sz="600" dirty="0"/>
              <a:t>(PR: CHEM 1133/1134) </a:t>
            </a:r>
          </a:p>
          <a:p>
            <a:pPr algn="ctr"/>
            <a:r>
              <a:rPr lang="en-US" sz="600" dirty="0"/>
              <a:t>(CR: CHEM 3321)</a:t>
            </a:r>
          </a:p>
        </p:txBody>
      </p:sp>
      <p:sp>
        <p:nvSpPr>
          <p:cNvPr id="65" name="Rectangle 64">
            <a:extLst>
              <a:ext uri="{FF2B5EF4-FFF2-40B4-BE49-F238E27FC236}">
                <a16:creationId xmlns:a16="http://schemas.microsoft.com/office/drawing/2014/main" id="{914970C9-F212-46D9-8EC3-E086F17A9EE5}"/>
              </a:ext>
            </a:extLst>
          </p:cNvPr>
          <p:cNvSpPr/>
          <p:nvPr/>
        </p:nvSpPr>
        <p:spPr>
          <a:xfrm>
            <a:off x="3342961" y="2875046"/>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3794071524">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27899" y="-33939"/>
                          <a:pt x="315756" y="36381"/>
                          <a:pt x="570840" y="0"/>
                        </a:cubicBezTo>
                        <a:cubicBezTo>
                          <a:pt x="825924" y="-36381"/>
                          <a:pt x="956967" y="73002"/>
                          <a:pt x="1189250" y="0"/>
                        </a:cubicBezTo>
                        <a:cubicBezTo>
                          <a:pt x="1218224" y="110577"/>
                          <a:pt x="1169992" y="217207"/>
                          <a:pt x="1189250" y="333875"/>
                        </a:cubicBezTo>
                        <a:cubicBezTo>
                          <a:pt x="1208508" y="450543"/>
                          <a:pt x="1167828" y="545393"/>
                          <a:pt x="1189250" y="654657"/>
                        </a:cubicBezTo>
                        <a:cubicBezTo>
                          <a:pt x="928960" y="672756"/>
                          <a:pt x="874422" y="613868"/>
                          <a:pt x="618410" y="654657"/>
                        </a:cubicBezTo>
                        <a:cubicBezTo>
                          <a:pt x="362398" y="695446"/>
                          <a:pt x="258412" y="594309"/>
                          <a:pt x="0" y="654657"/>
                        </a:cubicBezTo>
                        <a:cubicBezTo>
                          <a:pt x="-35293" y="491393"/>
                          <a:pt x="9575" y="406707"/>
                          <a:pt x="0" y="314235"/>
                        </a:cubicBezTo>
                        <a:cubicBezTo>
                          <a:pt x="-9575" y="221763"/>
                          <a:pt x="2037" y="117205"/>
                          <a:pt x="0" y="0"/>
                        </a:cubicBezTo>
                        <a:close/>
                      </a:path>
                      <a:path w="1189250" h="654657" stroke="0" extrusionOk="0">
                        <a:moveTo>
                          <a:pt x="0" y="0"/>
                        </a:moveTo>
                        <a:cubicBezTo>
                          <a:pt x="154942" y="-13280"/>
                          <a:pt x="344063" y="40519"/>
                          <a:pt x="618410" y="0"/>
                        </a:cubicBezTo>
                        <a:cubicBezTo>
                          <a:pt x="892757" y="-40519"/>
                          <a:pt x="1046865" y="18147"/>
                          <a:pt x="1189250" y="0"/>
                        </a:cubicBezTo>
                        <a:cubicBezTo>
                          <a:pt x="1197000" y="96095"/>
                          <a:pt x="1188159" y="226240"/>
                          <a:pt x="1189250" y="314235"/>
                        </a:cubicBezTo>
                        <a:cubicBezTo>
                          <a:pt x="1190341" y="402231"/>
                          <a:pt x="1174154" y="560941"/>
                          <a:pt x="1189250" y="654657"/>
                        </a:cubicBezTo>
                        <a:cubicBezTo>
                          <a:pt x="1010064" y="714931"/>
                          <a:pt x="839753" y="625619"/>
                          <a:pt x="630303" y="654657"/>
                        </a:cubicBezTo>
                        <a:cubicBezTo>
                          <a:pt x="420853" y="683695"/>
                          <a:pt x="306205" y="645841"/>
                          <a:pt x="0" y="654657"/>
                        </a:cubicBezTo>
                        <a:cubicBezTo>
                          <a:pt x="-26830" y="585976"/>
                          <a:pt x="28176" y="436443"/>
                          <a:pt x="0" y="340422"/>
                        </a:cubicBezTo>
                        <a:cubicBezTo>
                          <a:pt x="-28176" y="244401"/>
                          <a:pt x="30086" y="12510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CHEM 3321 (1)</a:t>
            </a:r>
          </a:p>
          <a:p>
            <a:pPr algn="ctr"/>
            <a:r>
              <a:rPr lang="en-US" sz="800" dirty="0"/>
              <a:t>Organic Chem 1 Lab</a:t>
            </a:r>
          </a:p>
          <a:p>
            <a:pPr algn="ctr"/>
            <a:r>
              <a:rPr lang="en-US" sz="600" dirty="0"/>
              <a:t>(PR: CHEM 1133/1134) </a:t>
            </a:r>
          </a:p>
          <a:p>
            <a:pPr algn="ctr"/>
            <a:r>
              <a:rPr lang="en-US" sz="600" dirty="0"/>
              <a:t>(CR: CHEM 3311)</a:t>
            </a:r>
          </a:p>
        </p:txBody>
      </p:sp>
      <p:sp>
        <p:nvSpPr>
          <p:cNvPr id="66" name="Rectangle 65">
            <a:extLst>
              <a:ext uri="{FF2B5EF4-FFF2-40B4-BE49-F238E27FC236}">
                <a16:creationId xmlns:a16="http://schemas.microsoft.com/office/drawing/2014/main" id="{41943AC2-ED1C-45D0-A136-40E7E4DC4805}"/>
              </a:ext>
            </a:extLst>
          </p:cNvPr>
          <p:cNvSpPr/>
          <p:nvPr/>
        </p:nvSpPr>
        <p:spPr>
          <a:xfrm>
            <a:off x="1966744" y="3647544"/>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3794071524">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27899" y="-33939"/>
                          <a:pt x="315756" y="36381"/>
                          <a:pt x="570840" y="0"/>
                        </a:cubicBezTo>
                        <a:cubicBezTo>
                          <a:pt x="825924" y="-36381"/>
                          <a:pt x="956967" y="73002"/>
                          <a:pt x="1189250" y="0"/>
                        </a:cubicBezTo>
                        <a:cubicBezTo>
                          <a:pt x="1218224" y="110577"/>
                          <a:pt x="1169992" y="217207"/>
                          <a:pt x="1189250" y="333875"/>
                        </a:cubicBezTo>
                        <a:cubicBezTo>
                          <a:pt x="1208508" y="450543"/>
                          <a:pt x="1167828" y="545393"/>
                          <a:pt x="1189250" y="654657"/>
                        </a:cubicBezTo>
                        <a:cubicBezTo>
                          <a:pt x="928960" y="672756"/>
                          <a:pt x="874422" y="613868"/>
                          <a:pt x="618410" y="654657"/>
                        </a:cubicBezTo>
                        <a:cubicBezTo>
                          <a:pt x="362398" y="695446"/>
                          <a:pt x="258412" y="594309"/>
                          <a:pt x="0" y="654657"/>
                        </a:cubicBezTo>
                        <a:cubicBezTo>
                          <a:pt x="-35293" y="491393"/>
                          <a:pt x="9575" y="406707"/>
                          <a:pt x="0" y="314235"/>
                        </a:cubicBezTo>
                        <a:cubicBezTo>
                          <a:pt x="-9575" y="221763"/>
                          <a:pt x="2037" y="117205"/>
                          <a:pt x="0" y="0"/>
                        </a:cubicBezTo>
                        <a:close/>
                      </a:path>
                      <a:path w="1189250" h="654657" stroke="0" extrusionOk="0">
                        <a:moveTo>
                          <a:pt x="0" y="0"/>
                        </a:moveTo>
                        <a:cubicBezTo>
                          <a:pt x="154942" y="-13280"/>
                          <a:pt x="344063" y="40519"/>
                          <a:pt x="618410" y="0"/>
                        </a:cubicBezTo>
                        <a:cubicBezTo>
                          <a:pt x="892757" y="-40519"/>
                          <a:pt x="1046865" y="18147"/>
                          <a:pt x="1189250" y="0"/>
                        </a:cubicBezTo>
                        <a:cubicBezTo>
                          <a:pt x="1197000" y="96095"/>
                          <a:pt x="1188159" y="226240"/>
                          <a:pt x="1189250" y="314235"/>
                        </a:cubicBezTo>
                        <a:cubicBezTo>
                          <a:pt x="1190341" y="402231"/>
                          <a:pt x="1174154" y="560941"/>
                          <a:pt x="1189250" y="654657"/>
                        </a:cubicBezTo>
                        <a:cubicBezTo>
                          <a:pt x="1010064" y="714931"/>
                          <a:pt x="839753" y="625619"/>
                          <a:pt x="630303" y="654657"/>
                        </a:cubicBezTo>
                        <a:cubicBezTo>
                          <a:pt x="420853" y="683695"/>
                          <a:pt x="306205" y="645841"/>
                          <a:pt x="0" y="654657"/>
                        </a:cubicBezTo>
                        <a:cubicBezTo>
                          <a:pt x="-26830" y="585976"/>
                          <a:pt x="28176" y="436443"/>
                          <a:pt x="0" y="340422"/>
                        </a:cubicBezTo>
                        <a:cubicBezTo>
                          <a:pt x="-28176" y="244401"/>
                          <a:pt x="30086" y="12510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CHEM 3331 (4)</a:t>
            </a:r>
          </a:p>
          <a:p>
            <a:pPr algn="ctr"/>
            <a:r>
              <a:rPr lang="en-US" sz="800" dirty="0"/>
              <a:t>Organic Chem 2</a:t>
            </a:r>
          </a:p>
          <a:p>
            <a:pPr algn="ctr"/>
            <a:r>
              <a:rPr lang="en-US" sz="600" dirty="0"/>
              <a:t>(PR: CHEM 3311/3321) </a:t>
            </a:r>
          </a:p>
          <a:p>
            <a:pPr algn="ctr"/>
            <a:r>
              <a:rPr lang="en-US" sz="600" dirty="0"/>
              <a:t>(CR: CHEM 3341)</a:t>
            </a:r>
          </a:p>
        </p:txBody>
      </p:sp>
      <p:sp>
        <p:nvSpPr>
          <p:cNvPr id="67" name="Rectangle 66">
            <a:extLst>
              <a:ext uri="{FF2B5EF4-FFF2-40B4-BE49-F238E27FC236}">
                <a16:creationId xmlns:a16="http://schemas.microsoft.com/office/drawing/2014/main" id="{30DC38AF-A15E-4B71-9254-844A76D00EDB}"/>
              </a:ext>
            </a:extLst>
          </p:cNvPr>
          <p:cNvSpPr/>
          <p:nvPr/>
        </p:nvSpPr>
        <p:spPr>
          <a:xfrm>
            <a:off x="3342961" y="3647544"/>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3794071524">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27899" y="-33939"/>
                          <a:pt x="315756" y="36381"/>
                          <a:pt x="570840" y="0"/>
                        </a:cubicBezTo>
                        <a:cubicBezTo>
                          <a:pt x="825924" y="-36381"/>
                          <a:pt x="956967" y="73002"/>
                          <a:pt x="1189250" y="0"/>
                        </a:cubicBezTo>
                        <a:cubicBezTo>
                          <a:pt x="1218224" y="110577"/>
                          <a:pt x="1169992" y="217207"/>
                          <a:pt x="1189250" y="333875"/>
                        </a:cubicBezTo>
                        <a:cubicBezTo>
                          <a:pt x="1208508" y="450543"/>
                          <a:pt x="1167828" y="545393"/>
                          <a:pt x="1189250" y="654657"/>
                        </a:cubicBezTo>
                        <a:cubicBezTo>
                          <a:pt x="928960" y="672756"/>
                          <a:pt x="874422" y="613868"/>
                          <a:pt x="618410" y="654657"/>
                        </a:cubicBezTo>
                        <a:cubicBezTo>
                          <a:pt x="362398" y="695446"/>
                          <a:pt x="258412" y="594309"/>
                          <a:pt x="0" y="654657"/>
                        </a:cubicBezTo>
                        <a:cubicBezTo>
                          <a:pt x="-35293" y="491393"/>
                          <a:pt x="9575" y="406707"/>
                          <a:pt x="0" y="314235"/>
                        </a:cubicBezTo>
                        <a:cubicBezTo>
                          <a:pt x="-9575" y="221763"/>
                          <a:pt x="2037" y="117205"/>
                          <a:pt x="0" y="0"/>
                        </a:cubicBezTo>
                        <a:close/>
                      </a:path>
                      <a:path w="1189250" h="654657" stroke="0" extrusionOk="0">
                        <a:moveTo>
                          <a:pt x="0" y="0"/>
                        </a:moveTo>
                        <a:cubicBezTo>
                          <a:pt x="154942" y="-13280"/>
                          <a:pt x="344063" y="40519"/>
                          <a:pt x="618410" y="0"/>
                        </a:cubicBezTo>
                        <a:cubicBezTo>
                          <a:pt x="892757" y="-40519"/>
                          <a:pt x="1046865" y="18147"/>
                          <a:pt x="1189250" y="0"/>
                        </a:cubicBezTo>
                        <a:cubicBezTo>
                          <a:pt x="1197000" y="96095"/>
                          <a:pt x="1188159" y="226240"/>
                          <a:pt x="1189250" y="314235"/>
                        </a:cubicBezTo>
                        <a:cubicBezTo>
                          <a:pt x="1190341" y="402231"/>
                          <a:pt x="1174154" y="560941"/>
                          <a:pt x="1189250" y="654657"/>
                        </a:cubicBezTo>
                        <a:cubicBezTo>
                          <a:pt x="1010064" y="714931"/>
                          <a:pt x="839753" y="625619"/>
                          <a:pt x="630303" y="654657"/>
                        </a:cubicBezTo>
                        <a:cubicBezTo>
                          <a:pt x="420853" y="683695"/>
                          <a:pt x="306205" y="645841"/>
                          <a:pt x="0" y="654657"/>
                        </a:cubicBezTo>
                        <a:cubicBezTo>
                          <a:pt x="-26830" y="585976"/>
                          <a:pt x="28176" y="436443"/>
                          <a:pt x="0" y="340422"/>
                        </a:cubicBezTo>
                        <a:cubicBezTo>
                          <a:pt x="-28176" y="244401"/>
                          <a:pt x="30086" y="12510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CHEM 3341 (1)</a:t>
            </a:r>
          </a:p>
          <a:p>
            <a:pPr algn="ctr"/>
            <a:r>
              <a:rPr lang="en-US" sz="800" dirty="0"/>
              <a:t>Organic Chem 2 Lab</a:t>
            </a:r>
          </a:p>
          <a:p>
            <a:pPr algn="ctr"/>
            <a:r>
              <a:rPr lang="en-US" sz="600" dirty="0"/>
              <a:t>(PR: CHEM 3311/3321) </a:t>
            </a:r>
          </a:p>
          <a:p>
            <a:pPr algn="ctr"/>
            <a:r>
              <a:rPr lang="en-US" sz="600" dirty="0"/>
              <a:t>(CR: CHEM 3331)</a:t>
            </a:r>
          </a:p>
        </p:txBody>
      </p:sp>
      <p:sp>
        <p:nvSpPr>
          <p:cNvPr id="68" name="Rectangle 67">
            <a:extLst>
              <a:ext uri="{FF2B5EF4-FFF2-40B4-BE49-F238E27FC236}">
                <a16:creationId xmlns:a16="http://schemas.microsoft.com/office/drawing/2014/main" id="{58C27007-AF14-4FDB-A45A-B6CBCFD0E493}"/>
              </a:ext>
            </a:extLst>
          </p:cNvPr>
          <p:cNvSpPr/>
          <p:nvPr/>
        </p:nvSpPr>
        <p:spPr>
          <a:xfrm>
            <a:off x="1966744" y="4407086"/>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3794071524">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27899" y="-33939"/>
                          <a:pt x="315756" y="36381"/>
                          <a:pt x="570840" y="0"/>
                        </a:cubicBezTo>
                        <a:cubicBezTo>
                          <a:pt x="825924" y="-36381"/>
                          <a:pt x="956967" y="73002"/>
                          <a:pt x="1189250" y="0"/>
                        </a:cubicBezTo>
                        <a:cubicBezTo>
                          <a:pt x="1218224" y="110577"/>
                          <a:pt x="1169992" y="217207"/>
                          <a:pt x="1189250" y="333875"/>
                        </a:cubicBezTo>
                        <a:cubicBezTo>
                          <a:pt x="1208508" y="450543"/>
                          <a:pt x="1167828" y="545393"/>
                          <a:pt x="1189250" y="654657"/>
                        </a:cubicBezTo>
                        <a:cubicBezTo>
                          <a:pt x="928960" y="672756"/>
                          <a:pt x="874422" y="613868"/>
                          <a:pt x="618410" y="654657"/>
                        </a:cubicBezTo>
                        <a:cubicBezTo>
                          <a:pt x="362398" y="695446"/>
                          <a:pt x="258412" y="594309"/>
                          <a:pt x="0" y="654657"/>
                        </a:cubicBezTo>
                        <a:cubicBezTo>
                          <a:pt x="-35293" y="491393"/>
                          <a:pt x="9575" y="406707"/>
                          <a:pt x="0" y="314235"/>
                        </a:cubicBezTo>
                        <a:cubicBezTo>
                          <a:pt x="-9575" y="221763"/>
                          <a:pt x="2037" y="117205"/>
                          <a:pt x="0" y="0"/>
                        </a:cubicBezTo>
                        <a:close/>
                      </a:path>
                      <a:path w="1189250" h="654657" stroke="0" extrusionOk="0">
                        <a:moveTo>
                          <a:pt x="0" y="0"/>
                        </a:moveTo>
                        <a:cubicBezTo>
                          <a:pt x="154942" y="-13280"/>
                          <a:pt x="344063" y="40519"/>
                          <a:pt x="618410" y="0"/>
                        </a:cubicBezTo>
                        <a:cubicBezTo>
                          <a:pt x="892757" y="-40519"/>
                          <a:pt x="1046865" y="18147"/>
                          <a:pt x="1189250" y="0"/>
                        </a:cubicBezTo>
                        <a:cubicBezTo>
                          <a:pt x="1197000" y="96095"/>
                          <a:pt x="1188159" y="226240"/>
                          <a:pt x="1189250" y="314235"/>
                        </a:cubicBezTo>
                        <a:cubicBezTo>
                          <a:pt x="1190341" y="402231"/>
                          <a:pt x="1174154" y="560941"/>
                          <a:pt x="1189250" y="654657"/>
                        </a:cubicBezTo>
                        <a:cubicBezTo>
                          <a:pt x="1010064" y="714931"/>
                          <a:pt x="839753" y="625619"/>
                          <a:pt x="630303" y="654657"/>
                        </a:cubicBezTo>
                        <a:cubicBezTo>
                          <a:pt x="420853" y="683695"/>
                          <a:pt x="306205" y="645841"/>
                          <a:pt x="0" y="654657"/>
                        </a:cubicBezTo>
                        <a:cubicBezTo>
                          <a:pt x="-26830" y="585976"/>
                          <a:pt x="28176" y="436443"/>
                          <a:pt x="0" y="340422"/>
                        </a:cubicBezTo>
                        <a:cubicBezTo>
                          <a:pt x="-28176" y="244401"/>
                          <a:pt x="30086" y="12510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BCHM 4611 (3)</a:t>
            </a:r>
          </a:p>
          <a:p>
            <a:pPr algn="ctr"/>
            <a:r>
              <a:rPr lang="en-US" sz="800" dirty="0"/>
              <a:t>Principles of Biochemistry</a:t>
            </a:r>
          </a:p>
          <a:p>
            <a:pPr algn="ctr"/>
            <a:r>
              <a:rPr lang="en-US" sz="600" dirty="0"/>
              <a:t>(PR: CHEM 3311)</a:t>
            </a:r>
          </a:p>
          <a:p>
            <a:pPr algn="ctr"/>
            <a:r>
              <a:rPr lang="en-US" sz="600" dirty="0"/>
              <a:t>Spring Only</a:t>
            </a:r>
          </a:p>
        </p:txBody>
      </p:sp>
      <p:sp>
        <p:nvSpPr>
          <p:cNvPr id="69" name="Rectangle 68">
            <a:extLst>
              <a:ext uri="{FF2B5EF4-FFF2-40B4-BE49-F238E27FC236}">
                <a16:creationId xmlns:a16="http://schemas.microsoft.com/office/drawing/2014/main" id="{2A4832AB-D4E3-45F3-93DF-16190F2AFE74}"/>
              </a:ext>
            </a:extLst>
          </p:cNvPr>
          <p:cNvSpPr/>
          <p:nvPr/>
        </p:nvSpPr>
        <p:spPr>
          <a:xfrm>
            <a:off x="4719178" y="4394196"/>
            <a:ext cx="1189250" cy="654657"/>
          </a:xfrm>
          <a:prstGeom prst="rect">
            <a:avLst/>
          </a:prstGeom>
          <a:solidFill>
            <a:schemeClr val="accent1">
              <a:lumMod val="60000"/>
              <a:lumOff val="40000"/>
            </a:schemeClr>
          </a:solidFill>
          <a:ln w="38100" cmpd="dbl">
            <a:prstDash val="solid"/>
            <a:extLst>
              <a:ext uri="{C807C97D-BFC1-408E-A445-0C87EB9F89A2}">
                <ask:lineSketchStyleProps xmlns:ask="http://schemas.microsoft.com/office/drawing/2018/sketchyshapes" sd="3794071524">
                  <a:custGeom>
                    <a:avLst/>
                    <a:gdLst>
                      <a:gd name="connsiteX0" fmla="*/ 0 w 1189250"/>
                      <a:gd name="connsiteY0" fmla="*/ 0 h 654657"/>
                      <a:gd name="connsiteX1" fmla="*/ 570840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1423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27899" y="-33939"/>
                          <a:pt x="315756" y="36381"/>
                          <a:pt x="570840" y="0"/>
                        </a:cubicBezTo>
                        <a:cubicBezTo>
                          <a:pt x="825924" y="-36381"/>
                          <a:pt x="956967" y="73002"/>
                          <a:pt x="1189250" y="0"/>
                        </a:cubicBezTo>
                        <a:cubicBezTo>
                          <a:pt x="1218224" y="110577"/>
                          <a:pt x="1169992" y="217207"/>
                          <a:pt x="1189250" y="333875"/>
                        </a:cubicBezTo>
                        <a:cubicBezTo>
                          <a:pt x="1208508" y="450543"/>
                          <a:pt x="1167828" y="545393"/>
                          <a:pt x="1189250" y="654657"/>
                        </a:cubicBezTo>
                        <a:cubicBezTo>
                          <a:pt x="928960" y="672756"/>
                          <a:pt x="874422" y="613868"/>
                          <a:pt x="618410" y="654657"/>
                        </a:cubicBezTo>
                        <a:cubicBezTo>
                          <a:pt x="362398" y="695446"/>
                          <a:pt x="258412" y="594309"/>
                          <a:pt x="0" y="654657"/>
                        </a:cubicBezTo>
                        <a:cubicBezTo>
                          <a:pt x="-35293" y="491393"/>
                          <a:pt x="9575" y="406707"/>
                          <a:pt x="0" y="314235"/>
                        </a:cubicBezTo>
                        <a:cubicBezTo>
                          <a:pt x="-9575" y="221763"/>
                          <a:pt x="2037" y="117205"/>
                          <a:pt x="0" y="0"/>
                        </a:cubicBezTo>
                        <a:close/>
                      </a:path>
                      <a:path w="1189250" h="654657" stroke="0" extrusionOk="0">
                        <a:moveTo>
                          <a:pt x="0" y="0"/>
                        </a:moveTo>
                        <a:cubicBezTo>
                          <a:pt x="154942" y="-13280"/>
                          <a:pt x="344063" y="40519"/>
                          <a:pt x="618410" y="0"/>
                        </a:cubicBezTo>
                        <a:cubicBezTo>
                          <a:pt x="892757" y="-40519"/>
                          <a:pt x="1046865" y="18147"/>
                          <a:pt x="1189250" y="0"/>
                        </a:cubicBezTo>
                        <a:cubicBezTo>
                          <a:pt x="1197000" y="96095"/>
                          <a:pt x="1188159" y="226240"/>
                          <a:pt x="1189250" y="314235"/>
                        </a:cubicBezTo>
                        <a:cubicBezTo>
                          <a:pt x="1190341" y="402231"/>
                          <a:pt x="1174154" y="560941"/>
                          <a:pt x="1189250" y="654657"/>
                        </a:cubicBezTo>
                        <a:cubicBezTo>
                          <a:pt x="1010064" y="714931"/>
                          <a:pt x="839753" y="625619"/>
                          <a:pt x="630303" y="654657"/>
                        </a:cubicBezTo>
                        <a:cubicBezTo>
                          <a:pt x="420853" y="683695"/>
                          <a:pt x="306205" y="645841"/>
                          <a:pt x="0" y="654657"/>
                        </a:cubicBezTo>
                        <a:cubicBezTo>
                          <a:pt x="-26830" y="585976"/>
                          <a:pt x="28176" y="436443"/>
                          <a:pt x="0" y="340422"/>
                        </a:cubicBezTo>
                        <a:cubicBezTo>
                          <a:pt x="-28176" y="244401"/>
                          <a:pt x="30086" y="12510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MCDB 2161 (2)</a:t>
            </a:r>
          </a:p>
          <a:p>
            <a:r>
              <a:rPr lang="en-US" sz="800" dirty="0"/>
              <a:t>Phage Genomics Lab 2</a:t>
            </a:r>
          </a:p>
          <a:p>
            <a:pPr algn="ctr"/>
            <a:r>
              <a:rPr lang="en-US" sz="600" dirty="0"/>
              <a:t>(PR: MCDB 1161)</a:t>
            </a:r>
          </a:p>
          <a:p>
            <a:pPr algn="ctr"/>
            <a:r>
              <a:rPr lang="en-US" sz="600" dirty="0"/>
              <a:t>Spring only</a:t>
            </a:r>
          </a:p>
        </p:txBody>
      </p:sp>
      <p:sp>
        <p:nvSpPr>
          <p:cNvPr id="62" name="Rectangle 61">
            <a:extLst>
              <a:ext uri="{FF2B5EF4-FFF2-40B4-BE49-F238E27FC236}">
                <a16:creationId xmlns:a16="http://schemas.microsoft.com/office/drawing/2014/main" id="{CF532AC8-D17C-4277-8052-6A04324A8F1D}"/>
              </a:ext>
            </a:extLst>
          </p:cNvPr>
          <p:cNvSpPr/>
          <p:nvPr/>
        </p:nvSpPr>
        <p:spPr>
          <a:xfrm>
            <a:off x="7495150" y="5193645"/>
            <a:ext cx="1189250" cy="654657"/>
          </a:xfrm>
          <a:prstGeom prst="rect">
            <a:avLst/>
          </a:prstGeom>
          <a:solidFill>
            <a:schemeClr val="accent4">
              <a:lumMod val="60000"/>
              <a:lumOff val="40000"/>
            </a:schemeClr>
          </a:solidFill>
          <a:ln w="38100" cmpd="dbl">
            <a:prstDash val="solid"/>
            <a:extLst>
              <a:ext uri="{C807C97D-BFC1-408E-A445-0C87EB9F89A2}">
                <ask:lineSketchStyleProps xmlns:ask="http://schemas.microsoft.com/office/drawing/2018/sketchyshapes" sd="852854689">
                  <a:custGeom>
                    <a:avLst/>
                    <a:gdLst>
                      <a:gd name="connsiteX0" fmla="*/ 0 w 1189250"/>
                      <a:gd name="connsiteY0" fmla="*/ 0 h 654657"/>
                      <a:gd name="connsiteX1" fmla="*/ 606518 w 1189250"/>
                      <a:gd name="connsiteY1" fmla="*/ 0 h 654657"/>
                      <a:gd name="connsiteX2" fmla="*/ 1189250 w 1189250"/>
                      <a:gd name="connsiteY2" fmla="*/ 0 h 654657"/>
                      <a:gd name="connsiteX3" fmla="*/ 1189250 w 1189250"/>
                      <a:gd name="connsiteY3" fmla="*/ 333875 h 654657"/>
                      <a:gd name="connsiteX4" fmla="*/ 1189250 w 1189250"/>
                      <a:gd name="connsiteY4" fmla="*/ 654657 h 654657"/>
                      <a:gd name="connsiteX5" fmla="*/ 594625 w 1189250"/>
                      <a:gd name="connsiteY5" fmla="*/ 654657 h 654657"/>
                      <a:gd name="connsiteX6" fmla="*/ 0 w 1189250"/>
                      <a:gd name="connsiteY6" fmla="*/ 654657 h 654657"/>
                      <a:gd name="connsiteX7" fmla="*/ 0 w 1189250"/>
                      <a:gd name="connsiteY7" fmla="*/ 340422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190650" y="-11604"/>
                          <a:pt x="413919" y="35414"/>
                          <a:pt x="606518" y="0"/>
                        </a:cubicBezTo>
                        <a:cubicBezTo>
                          <a:pt x="799117" y="-35414"/>
                          <a:pt x="966946" y="65255"/>
                          <a:pt x="1189250" y="0"/>
                        </a:cubicBezTo>
                        <a:cubicBezTo>
                          <a:pt x="1219749" y="129360"/>
                          <a:pt x="1152878" y="259135"/>
                          <a:pt x="1189250" y="333875"/>
                        </a:cubicBezTo>
                        <a:cubicBezTo>
                          <a:pt x="1225622" y="408615"/>
                          <a:pt x="1175303" y="512861"/>
                          <a:pt x="1189250" y="654657"/>
                        </a:cubicBezTo>
                        <a:cubicBezTo>
                          <a:pt x="974792" y="713489"/>
                          <a:pt x="863985" y="632107"/>
                          <a:pt x="594625" y="654657"/>
                        </a:cubicBezTo>
                        <a:cubicBezTo>
                          <a:pt x="325266" y="677207"/>
                          <a:pt x="275492" y="603586"/>
                          <a:pt x="0" y="654657"/>
                        </a:cubicBezTo>
                        <a:cubicBezTo>
                          <a:pt x="-30220" y="565152"/>
                          <a:pt x="18075" y="413986"/>
                          <a:pt x="0" y="340422"/>
                        </a:cubicBezTo>
                        <a:cubicBezTo>
                          <a:pt x="-18075" y="266859"/>
                          <a:pt x="11646" y="127364"/>
                          <a:pt x="0" y="0"/>
                        </a:cubicBezTo>
                        <a:close/>
                      </a:path>
                      <a:path w="1189250" h="654657" stroke="0" extrusionOk="0">
                        <a:moveTo>
                          <a:pt x="0" y="0"/>
                        </a:moveTo>
                        <a:cubicBezTo>
                          <a:pt x="265055" y="-48981"/>
                          <a:pt x="308223" y="42798"/>
                          <a:pt x="570840" y="0"/>
                        </a:cubicBezTo>
                        <a:cubicBezTo>
                          <a:pt x="833457" y="-42798"/>
                          <a:pt x="993741" y="37757"/>
                          <a:pt x="1189250" y="0"/>
                        </a:cubicBezTo>
                        <a:cubicBezTo>
                          <a:pt x="1228610" y="161287"/>
                          <a:pt x="1161370" y="185188"/>
                          <a:pt x="1189250" y="333875"/>
                        </a:cubicBezTo>
                        <a:cubicBezTo>
                          <a:pt x="1217130" y="482562"/>
                          <a:pt x="1174770" y="561351"/>
                          <a:pt x="1189250" y="654657"/>
                        </a:cubicBezTo>
                        <a:cubicBezTo>
                          <a:pt x="1071369" y="707254"/>
                          <a:pt x="745996" y="628871"/>
                          <a:pt x="606518" y="654657"/>
                        </a:cubicBezTo>
                        <a:cubicBezTo>
                          <a:pt x="467040" y="680443"/>
                          <a:pt x="130172" y="603225"/>
                          <a:pt x="0" y="654657"/>
                        </a:cubicBezTo>
                        <a:cubicBezTo>
                          <a:pt x="-17853" y="568636"/>
                          <a:pt x="15860" y="431483"/>
                          <a:pt x="0" y="340422"/>
                        </a:cubicBezTo>
                        <a:cubicBezTo>
                          <a:pt x="-15860" y="249361"/>
                          <a:pt x="6661" y="149612"/>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CHEN 3010 (3)</a:t>
            </a:r>
          </a:p>
          <a:p>
            <a:r>
              <a:rPr lang="en-US" sz="800" dirty="0"/>
              <a:t>Applied Data Analysis</a:t>
            </a:r>
          </a:p>
          <a:p>
            <a:r>
              <a:rPr lang="en-US" sz="500" dirty="0"/>
              <a:t>(PR: APPM 2360, CHEN 1310)</a:t>
            </a:r>
          </a:p>
          <a:p>
            <a:r>
              <a:rPr kumimoji="0" lang="en-US" sz="500" b="0" i="0" u="none" strike="noStrike" kern="1200" cap="none" spc="0" normalizeH="0" baseline="0" noProof="0" dirty="0">
                <a:ln>
                  <a:noFill/>
                </a:ln>
                <a:solidFill>
                  <a:prstClr val="black"/>
                </a:solidFill>
                <a:effectLst/>
                <a:uLnTx/>
                <a:uFillTx/>
                <a:latin typeface="Calibri"/>
                <a:ea typeface="+mn-ea"/>
                <a:cs typeface="+mn-cs"/>
              </a:rPr>
              <a:t>(See note on pg.2)</a:t>
            </a:r>
            <a:endParaRPr lang="en-US" sz="500" dirty="0"/>
          </a:p>
        </p:txBody>
      </p:sp>
      <p:sp>
        <p:nvSpPr>
          <p:cNvPr id="70" name="Rectangle 69">
            <a:extLst>
              <a:ext uri="{FF2B5EF4-FFF2-40B4-BE49-F238E27FC236}">
                <a16:creationId xmlns:a16="http://schemas.microsoft.com/office/drawing/2014/main" id="{B076B247-E308-4AE2-926F-09FBC0EF491D}"/>
              </a:ext>
            </a:extLst>
          </p:cNvPr>
          <p:cNvSpPr/>
          <p:nvPr/>
        </p:nvSpPr>
        <p:spPr>
          <a:xfrm>
            <a:off x="4719178" y="5948165"/>
            <a:ext cx="1189250" cy="654657"/>
          </a:xfrm>
          <a:prstGeom prst="rect">
            <a:avLst/>
          </a:prstGeom>
          <a:solidFill>
            <a:srgbClr val="B3EF9B"/>
          </a:solidFill>
          <a:ln w="12700">
            <a:prstDash val="solid"/>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Free Elective (2)</a:t>
            </a:r>
            <a:endParaRPr lang="en-US" sz="800" dirty="0"/>
          </a:p>
        </p:txBody>
      </p:sp>
      <p:sp>
        <p:nvSpPr>
          <p:cNvPr id="64" name="Rectangle 63">
            <a:extLst>
              <a:ext uri="{FF2B5EF4-FFF2-40B4-BE49-F238E27FC236}">
                <a16:creationId xmlns:a16="http://schemas.microsoft.com/office/drawing/2014/main" id="{F96B2465-EFEB-4D57-8615-2552608B74A6}"/>
              </a:ext>
            </a:extLst>
          </p:cNvPr>
          <p:cNvSpPr/>
          <p:nvPr/>
        </p:nvSpPr>
        <p:spPr>
          <a:xfrm>
            <a:off x="1970665" y="2121700"/>
            <a:ext cx="1189250" cy="654657"/>
          </a:xfrm>
          <a:prstGeom prst="rect">
            <a:avLst/>
          </a:prstGeom>
          <a:solidFill>
            <a:schemeClr val="accent5"/>
          </a:solidFill>
          <a:ln w="38100" cmpd="dbl">
            <a:prstDash val="solid"/>
            <a:extLst>
              <a:ext uri="{C807C97D-BFC1-408E-A445-0C87EB9F89A2}">
                <ask:lineSketchStyleProps xmlns:ask="http://schemas.microsoft.com/office/drawing/2018/sketchyshapes" sd="1219033472">
                  <a:custGeom>
                    <a:avLst/>
                    <a:gdLst>
                      <a:gd name="connsiteX0" fmla="*/ 0 w 1189250"/>
                      <a:gd name="connsiteY0" fmla="*/ 0 h 654657"/>
                      <a:gd name="connsiteX1" fmla="*/ 618410 w 1189250"/>
                      <a:gd name="connsiteY1" fmla="*/ 0 h 654657"/>
                      <a:gd name="connsiteX2" fmla="*/ 1189250 w 1189250"/>
                      <a:gd name="connsiteY2" fmla="*/ 0 h 654657"/>
                      <a:gd name="connsiteX3" fmla="*/ 1189250 w 1189250"/>
                      <a:gd name="connsiteY3" fmla="*/ 307689 h 654657"/>
                      <a:gd name="connsiteX4" fmla="*/ 1189250 w 1189250"/>
                      <a:gd name="connsiteY4" fmla="*/ 654657 h 654657"/>
                      <a:gd name="connsiteX5" fmla="*/ 618410 w 1189250"/>
                      <a:gd name="connsiteY5" fmla="*/ 654657 h 654657"/>
                      <a:gd name="connsiteX6" fmla="*/ 0 w 1189250"/>
                      <a:gd name="connsiteY6" fmla="*/ 654657 h 654657"/>
                      <a:gd name="connsiteX7" fmla="*/ 0 w 1189250"/>
                      <a:gd name="connsiteY7" fmla="*/ 333875 h 654657"/>
                      <a:gd name="connsiteX8" fmla="*/ 0 w 1189250"/>
                      <a:gd name="connsiteY8" fmla="*/ 0 h 65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250" h="654657" fill="none" extrusionOk="0">
                        <a:moveTo>
                          <a:pt x="0" y="0"/>
                        </a:moveTo>
                        <a:cubicBezTo>
                          <a:pt x="282753" y="-64177"/>
                          <a:pt x="319243" y="28372"/>
                          <a:pt x="618410" y="0"/>
                        </a:cubicBezTo>
                        <a:cubicBezTo>
                          <a:pt x="917577" y="-28372"/>
                          <a:pt x="918879" y="36532"/>
                          <a:pt x="1189250" y="0"/>
                        </a:cubicBezTo>
                        <a:cubicBezTo>
                          <a:pt x="1208726" y="151867"/>
                          <a:pt x="1153003" y="157612"/>
                          <a:pt x="1189250" y="307689"/>
                        </a:cubicBezTo>
                        <a:cubicBezTo>
                          <a:pt x="1225497" y="457766"/>
                          <a:pt x="1188657" y="563253"/>
                          <a:pt x="1189250" y="654657"/>
                        </a:cubicBezTo>
                        <a:cubicBezTo>
                          <a:pt x="922585" y="670256"/>
                          <a:pt x="877004" y="588766"/>
                          <a:pt x="618410" y="654657"/>
                        </a:cubicBezTo>
                        <a:cubicBezTo>
                          <a:pt x="359816" y="720548"/>
                          <a:pt x="294792" y="587681"/>
                          <a:pt x="0" y="654657"/>
                        </a:cubicBezTo>
                        <a:cubicBezTo>
                          <a:pt x="-15486" y="587218"/>
                          <a:pt x="16927" y="475342"/>
                          <a:pt x="0" y="333875"/>
                        </a:cubicBezTo>
                        <a:cubicBezTo>
                          <a:pt x="-16927" y="192408"/>
                          <a:pt x="10948" y="86271"/>
                          <a:pt x="0" y="0"/>
                        </a:cubicBezTo>
                        <a:close/>
                      </a:path>
                      <a:path w="1189250" h="654657" stroke="0" extrusionOk="0">
                        <a:moveTo>
                          <a:pt x="0" y="0"/>
                        </a:moveTo>
                        <a:cubicBezTo>
                          <a:pt x="168428" y="-37239"/>
                          <a:pt x="320307" y="30896"/>
                          <a:pt x="582733" y="0"/>
                        </a:cubicBezTo>
                        <a:cubicBezTo>
                          <a:pt x="845159" y="-30896"/>
                          <a:pt x="959779" y="23756"/>
                          <a:pt x="1189250" y="0"/>
                        </a:cubicBezTo>
                        <a:cubicBezTo>
                          <a:pt x="1202967" y="95016"/>
                          <a:pt x="1161141" y="211177"/>
                          <a:pt x="1189250" y="340422"/>
                        </a:cubicBezTo>
                        <a:cubicBezTo>
                          <a:pt x="1217359" y="469667"/>
                          <a:pt x="1176035" y="532294"/>
                          <a:pt x="1189250" y="654657"/>
                        </a:cubicBezTo>
                        <a:cubicBezTo>
                          <a:pt x="987574" y="663735"/>
                          <a:pt x="747421" y="622250"/>
                          <a:pt x="618410" y="654657"/>
                        </a:cubicBezTo>
                        <a:cubicBezTo>
                          <a:pt x="489399" y="687064"/>
                          <a:pt x="180742" y="580766"/>
                          <a:pt x="0" y="654657"/>
                        </a:cubicBezTo>
                        <a:cubicBezTo>
                          <a:pt x="-15554" y="550822"/>
                          <a:pt x="35082" y="416506"/>
                          <a:pt x="0" y="340422"/>
                        </a:cubicBezTo>
                        <a:cubicBezTo>
                          <a:pt x="-35082" y="264339"/>
                          <a:pt x="22190" y="121725"/>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sz="1100" b="1" dirty="0"/>
              <a:t>CHEN 2810 (3)</a:t>
            </a:r>
          </a:p>
          <a:p>
            <a:pPr algn="ctr"/>
            <a:r>
              <a:rPr lang="en-US" sz="800" dirty="0"/>
              <a:t>Biology for Engineers</a:t>
            </a:r>
          </a:p>
          <a:p>
            <a:pPr algn="ctr"/>
            <a:r>
              <a:rPr kumimoji="0" lang="en-US" sz="700" b="0" i="0" u="none" strike="noStrike" kern="1200" cap="none" spc="0" normalizeH="0" baseline="0" noProof="0" dirty="0">
                <a:ln>
                  <a:noFill/>
                </a:ln>
                <a:solidFill>
                  <a:prstClr val="black"/>
                </a:solidFill>
                <a:effectLst/>
                <a:uLnTx/>
                <a:uFillTx/>
                <a:latin typeface="Calibri"/>
                <a:ea typeface="+mn-ea"/>
                <a:cs typeface="+mn-cs"/>
              </a:rPr>
              <a:t>(See note on pg.2)</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2">
            <a:extLst>
              <a:ext uri="{FF2B5EF4-FFF2-40B4-BE49-F238E27FC236}">
                <a16:creationId xmlns:a16="http://schemas.microsoft.com/office/drawing/2014/main" id="{919139C0-D6B5-454B-8D91-5212B2649549}"/>
              </a:ext>
            </a:extLst>
          </p:cNvPr>
          <p:cNvSpPr txBox="1">
            <a:spLocks noChangeArrowheads="1"/>
          </p:cNvSpPr>
          <p:nvPr/>
        </p:nvSpPr>
        <p:spPr bwMode="auto">
          <a:xfrm>
            <a:off x="0" y="0"/>
            <a:ext cx="3724275" cy="68580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l" fontAlgn="base">
              <a:lnSpc>
                <a:spcPct val="107000"/>
              </a:lnSpc>
              <a:spcBef>
                <a:spcPts val="0"/>
              </a:spcBef>
              <a:spcAft>
                <a:spcPts val="0"/>
              </a:spcAft>
            </a:pPr>
            <a:r>
              <a:rPr lang="en-US" sz="1800" b="1" kern="1200" dirty="0">
                <a:solidFill>
                  <a:srgbClr val="000000"/>
                </a:solidFill>
                <a:effectLst/>
                <a:latin typeface="Calibri" panose="020F0502020204030204" pitchFamily="34" charset="0"/>
                <a:ea typeface="Verdana" panose="020B0604030504040204" pitchFamily="34" charset="0"/>
                <a:cs typeface="Calibri" panose="020F0502020204030204" pitchFamily="34" charset="0"/>
              </a:rPr>
              <a:t>Biomedical Engineering Curriculum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fontAlgn="base">
              <a:lnSpc>
                <a:spcPct val="107000"/>
              </a:lnSpc>
              <a:spcBef>
                <a:spcPts val="0"/>
              </a:spcBef>
              <a:spcAft>
                <a:spcPts val="0"/>
              </a:spcAft>
            </a:pPr>
            <a:endParaRPr lang="en-US" sz="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fontAlgn="base">
              <a:lnSpc>
                <a:spcPct val="107000"/>
              </a:lnSpc>
              <a:spcBef>
                <a:spcPts val="0"/>
              </a:spcBef>
              <a:spcAft>
                <a:spcPts val="0"/>
              </a:spcAft>
            </a:pPr>
            <a:r>
              <a:rPr lang="en-US" sz="1100" b="1" u="sng" kern="1200" dirty="0">
                <a:solidFill>
                  <a:srgbClr val="000000"/>
                </a:solidFill>
                <a:effectLst/>
                <a:latin typeface="Calibri" panose="020F0502020204030204" pitchFamily="34" charset="0"/>
                <a:ea typeface="Verdana" panose="020B0604030504040204" pitchFamily="34" charset="0"/>
                <a:cs typeface="Calibri" panose="020F0502020204030204" pitchFamily="34" charset="0"/>
              </a:rPr>
              <a:t>Standard Course Substitutions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fontAlgn="base">
              <a:spcBef>
                <a:spcPts val="0"/>
              </a:spcBef>
              <a:spcAft>
                <a:spcPts val="0"/>
              </a:spcAft>
              <a:buFont typeface="Arial" panose="020B0604020202020204" pitchFamily="34" charset="0"/>
              <a:buChar char="•"/>
            </a:pPr>
            <a:r>
              <a:rPr lang="en-US" sz="900" b="1" kern="1200" dirty="0">
                <a:solidFill>
                  <a:srgbClr val="000000"/>
                </a:solidFill>
                <a:effectLst/>
                <a:latin typeface="Calibri" panose="020F0502020204030204" pitchFamily="34" charset="0"/>
                <a:ea typeface="Verdana" panose="020B0604030504040204" pitchFamily="34" charset="0"/>
              </a:rPr>
              <a:t>APPM 1350</a:t>
            </a:r>
            <a:r>
              <a:rPr lang="en-US" sz="900" kern="1200" dirty="0">
                <a:solidFill>
                  <a:srgbClr val="000000"/>
                </a:solidFill>
                <a:effectLst/>
                <a:latin typeface="Calibri" panose="020F0502020204030204" pitchFamily="34" charset="0"/>
                <a:ea typeface="Verdana" panose="020B0604030504040204" pitchFamily="34" charset="0"/>
              </a:rPr>
              <a:t>: MATH 1300</a:t>
            </a:r>
            <a:endParaRPr lang="en-US" sz="900" dirty="0">
              <a:ea typeface="Verdana" panose="020B0604030504040204" pitchFamily="34" charset="0"/>
            </a:endParaRPr>
          </a:p>
          <a:p>
            <a:pPr marL="171450" marR="0" lvl="0" indent="-171450" algn="l" fontAlgn="base">
              <a:spcBef>
                <a:spcPts val="0"/>
              </a:spcBef>
              <a:spcAft>
                <a:spcPts val="0"/>
              </a:spcAft>
              <a:buFont typeface="Arial" panose="020B0604020202020204" pitchFamily="34" charset="0"/>
              <a:buChar char="•"/>
            </a:pPr>
            <a:r>
              <a:rPr lang="en-US" sz="900" b="1" kern="1200" dirty="0">
                <a:solidFill>
                  <a:srgbClr val="000000"/>
                </a:solidFill>
                <a:effectLst/>
                <a:latin typeface="Calibri" panose="020F0502020204030204" pitchFamily="34" charset="0"/>
                <a:ea typeface="Verdana" panose="020B0604030504040204" pitchFamily="34" charset="0"/>
              </a:rPr>
              <a:t>APPM 1360: </a:t>
            </a:r>
            <a:r>
              <a:rPr lang="en-US" sz="900" kern="1200" dirty="0">
                <a:solidFill>
                  <a:srgbClr val="000000"/>
                </a:solidFill>
                <a:effectLst/>
                <a:latin typeface="Calibri" panose="020F0502020204030204" pitchFamily="34" charset="0"/>
                <a:ea typeface="Verdana" panose="020B0604030504040204" pitchFamily="34" charset="0"/>
              </a:rPr>
              <a:t>MATH 2300</a:t>
            </a:r>
            <a:endParaRPr lang="en-US" sz="900" dirty="0">
              <a:ea typeface="Verdana" panose="020B0604030504040204" pitchFamily="34" charset="0"/>
            </a:endParaRPr>
          </a:p>
          <a:p>
            <a:pPr marL="171450" marR="0" lvl="0" indent="-171450" algn="l" fontAlgn="base">
              <a:spcBef>
                <a:spcPts val="0"/>
              </a:spcBef>
              <a:spcAft>
                <a:spcPts val="0"/>
              </a:spcAft>
              <a:buFont typeface="Arial" panose="020B0604020202020204" pitchFamily="34" charset="0"/>
              <a:buChar char="•"/>
            </a:pPr>
            <a:r>
              <a:rPr lang="en-US" sz="900" b="1" kern="1200" dirty="0">
                <a:solidFill>
                  <a:srgbClr val="000000"/>
                </a:solidFill>
                <a:effectLst/>
                <a:latin typeface="Calibri" panose="020F0502020204030204" pitchFamily="34" charset="0"/>
                <a:ea typeface="Verdana" panose="020B0604030504040204" pitchFamily="34" charset="0"/>
              </a:rPr>
              <a:t>APPM 2350: </a:t>
            </a:r>
            <a:r>
              <a:rPr lang="en-US" sz="900" kern="1200" dirty="0">
                <a:solidFill>
                  <a:srgbClr val="000000"/>
                </a:solidFill>
                <a:effectLst/>
                <a:latin typeface="Calibri" panose="020F0502020204030204" pitchFamily="34" charset="0"/>
                <a:ea typeface="Verdana" panose="020B0604030504040204" pitchFamily="34" charset="0"/>
              </a:rPr>
              <a:t>MATH 2400</a:t>
            </a:r>
            <a:endParaRPr lang="en-US" sz="900" dirty="0">
              <a:ea typeface="Verdana" panose="020B0604030504040204" pitchFamily="34" charset="0"/>
            </a:endParaRPr>
          </a:p>
          <a:p>
            <a:pPr marL="171450" marR="0" lvl="0" indent="-171450" algn="l" fontAlgn="base">
              <a:spcBef>
                <a:spcPts val="0"/>
              </a:spcBef>
              <a:spcAft>
                <a:spcPts val="0"/>
              </a:spcAft>
              <a:buFont typeface="Arial" panose="020B0604020202020204" pitchFamily="34" charset="0"/>
              <a:buChar char="•"/>
            </a:pPr>
            <a:r>
              <a:rPr lang="en-US" sz="900" b="1" kern="1200" dirty="0">
                <a:solidFill>
                  <a:srgbClr val="000000"/>
                </a:solidFill>
                <a:effectLst/>
                <a:latin typeface="Calibri" panose="020F0502020204030204" pitchFamily="34" charset="0"/>
                <a:ea typeface="Verdana" panose="020B0604030504040204" pitchFamily="34" charset="0"/>
              </a:rPr>
              <a:t>APPM 2360: </a:t>
            </a:r>
            <a:r>
              <a:rPr lang="en-US" sz="900" kern="1200" dirty="0">
                <a:solidFill>
                  <a:srgbClr val="000000"/>
                </a:solidFill>
                <a:effectLst/>
                <a:latin typeface="Calibri" panose="020F0502020204030204" pitchFamily="34" charset="0"/>
                <a:ea typeface="Verdana" panose="020B0604030504040204" pitchFamily="34" charset="0"/>
              </a:rPr>
              <a:t>MATH 2130 and MATH 3430</a:t>
            </a:r>
            <a:endParaRPr lang="en-US" sz="900" dirty="0">
              <a:ea typeface="Verdana" panose="020B0604030504040204" pitchFamily="34" charset="0"/>
            </a:endParaRPr>
          </a:p>
          <a:p>
            <a:pPr marL="171450" marR="0" lvl="0" indent="-171450" algn="l" fontAlgn="base">
              <a:spcBef>
                <a:spcPts val="0"/>
              </a:spcBef>
              <a:spcAft>
                <a:spcPts val="0"/>
              </a:spcAft>
              <a:buFont typeface="Arial" panose="020B0604020202020204" pitchFamily="34" charset="0"/>
              <a:buChar char="•"/>
            </a:pPr>
            <a:r>
              <a:rPr lang="en-US" sz="900" b="1" kern="1200" dirty="0">
                <a:solidFill>
                  <a:srgbClr val="000000"/>
                </a:solidFill>
                <a:effectLst/>
                <a:latin typeface="Calibri" panose="020F0502020204030204" pitchFamily="34" charset="0"/>
                <a:ea typeface="Verdana" panose="020B0604030504040204" pitchFamily="34" charset="0"/>
              </a:rPr>
              <a:t>BMEN 1025: </a:t>
            </a:r>
            <a:r>
              <a:rPr lang="en-US" sz="900" kern="1200" dirty="0">
                <a:solidFill>
                  <a:srgbClr val="000000"/>
                </a:solidFill>
                <a:effectLst/>
                <a:latin typeface="Calibri" panose="020F0502020204030204" pitchFamily="34" charset="0"/>
                <a:ea typeface="Verdana" panose="020B0604030504040204" pitchFamily="34" charset="0"/>
              </a:rPr>
              <a:t>MCEN 1025, GEEN 3830-800 (fall 2020 only)</a:t>
            </a:r>
            <a:endParaRPr lang="en-US" sz="900" dirty="0">
              <a:ea typeface="Verdana" panose="020B0604030504040204" pitchFamily="34" charset="0"/>
            </a:endParaRPr>
          </a:p>
          <a:p>
            <a:pPr marL="171450" indent="-171450" algn="l">
              <a:spcBef>
                <a:spcPts val="0"/>
              </a:spcBef>
              <a:spcAft>
                <a:spcPts val="0"/>
              </a:spcAft>
              <a:buFont typeface="Arial" panose="020B0604020202020204" pitchFamily="34" charset="0"/>
              <a:buChar char="•"/>
            </a:pPr>
            <a:r>
              <a:rPr lang="en-US" sz="900" b="1" dirty="0">
                <a:solidFill>
                  <a:srgbClr val="000000"/>
                </a:solidFill>
                <a:latin typeface="Calibri" panose="020F0502020204030204" pitchFamily="34" charset="0"/>
                <a:ea typeface="Verdana" panose="020B0604030504040204" pitchFamily="34" charset="0"/>
              </a:rPr>
              <a:t>BMEN 4117</a:t>
            </a:r>
            <a:r>
              <a:rPr lang="en-US" sz="900" dirty="0">
                <a:solidFill>
                  <a:srgbClr val="000000"/>
                </a:solidFill>
                <a:latin typeface="Calibri" panose="020F0502020204030204" pitchFamily="34" charset="0"/>
                <a:ea typeface="Verdana" panose="020B0604030504040204" pitchFamily="34" charset="0"/>
              </a:rPr>
              <a:t>: MCEN 4117, IPHY 3410 </a:t>
            </a:r>
            <a:r>
              <a:rPr lang="en-US" sz="900" u="sng" dirty="0">
                <a:solidFill>
                  <a:srgbClr val="000000"/>
                </a:solidFill>
                <a:latin typeface="Calibri" panose="020F0502020204030204" pitchFamily="34" charset="0"/>
                <a:ea typeface="Verdana" panose="020B0604030504040204" pitchFamily="34" charset="0"/>
              </a:rPr>
              <a:t>and</a:t>
            </a:r>
            <a:r>
              <a:rPr lang="en-US" sz="900" dirty="0">
                <a:solidFill>
                  <a:srgbClr val="000000"/>
                </a:solidFill>
                <a:latin typeface="Calibri" panose="020F0502020204030204" pitchFamily="34" charset="0"/>
                <a:ea typeface="Verdana" panose="020B0604030504040204" pitchFamily="34" charset="0"/>
              </a:rPr>
              <a:t> IPHY 3430</a:t>
            </a:r>
            <a:endParaRPr lang="en-US" sz="900" dirty="0">
              <a:ea typeface="Verdana" panose="020B0604030504040204" pitchFamily="34" charset="0"/>
            </a:endParaRPr>
          </a:p>
          <a:p>
            <a:pPr marL="171450" lvl="0" indent="-171450" algn="l">
              <a:spcBef>
                <a:spcPts val="0"/>
              </a:spcBef>
              <a:spcAft>
                <a:spcPts val="0"/>
              </a:spcAft>
              <a:buFont typeface="Arial" panose="020B0604020202020204" pitchFamily="34" charset="0"/>
              <a:buChar char="•"/>
            </a:pPr>
            <a:r>
              <a:rPr lang="en-US" sz="900" b="1" dirty="0">
                <a:solidFill>
                  <a:srgbClr val="000000"/>
                </a:solidFill>
                <a:latin typeface="Calibri" panose="020F0502020204030204" pitchFamily="34" charset="0"/>
                <a:ea typeface="Verdana" panose="020B0604030504040204" pitchFamily="34" charset="0"/>
              </a:rPr>
              <a:t>CHEM 1221</a:t>
            </a:r>
            <a:r>
              <a:rPr lang="en-US" sz="900" dirty="0">
                <a:solidFill>
                  <a:srgbClr val="000000"/>
                </a:solidFill>
                <a:latin typeface="Calibri" panose="020F0502020204030204" pitchFamily="34" charset="0"/>
                <a:ea typeface="Verdana" panose="020B0604030504040204" pitchFamily="34" charset="0"/>
              </a:rPr>
              <a:t>: CHEM 1114, CHEM 1134</a:t>
            </a:r>
            <a:endParaRPr lang="en-US" sz="900" b="1" kern="1200" dirty="0">
              <a:solidFill>
                <a:srgbClr val="000000"/>
              </a:solidFill>
              <a:effectLst/>
              <a:latin typeface="Calibri" panose="020F0502020204030204" pitchFamily="34" charset="0"/>
              <a:ea typeface="Verdana" panose="020B0604030504040204" pitchFamily="34" charset="0"/>
            </a:endParaRPr>
          </a:p>
          <a:p>
            <a:pPr marL="171450" marR="0" lvl="0" indent="-171450" algn="l" fontAlgn="base">
              <a:spcBef>
                <a:spcPts val="0"/>
              </a:spcBef>
              <a:spcAft>
                <a:spcPts val="0"/>
              </a:spcAft>
              <a:buFont typeface="Arial" panose="020B0604020202020204" pitchFamily="34" charset="0"/>
              <a:buChar char="•"/>
            </a:pPr>
            <a:r>
              <a:rPr lang="en-US" sz="900" b="1" kern="1200" dirty="0">
                <a:solidFill>
                  <a:srgbClr val="000000"/>
                </a:solidFill>
                <a:effectLst/>
                <a:latin typeface="Calibri" panose="020F0502020204030204" pitchFamily="34" charset="0"/>
                <a:ea typeface="Verdana" panose="020B0604030504040204" pitchFamily="34" charset="0"/>
              </a:rPr>
              <a:t>CHEN 1201</a:t>
            </a:r>
            <a:r>
              <a:rPr lang="en-US" sz="900" kern="1200" dirty="0">
                <a:solidFill>
                  <a:srgbClr val="000000"/>
                </a:solidFill>
                <a:effectLst/>
                <a:latin typeface="Calibri" panose="020F0502020204030204" pitchFamily="34" charset="0"/>
                <a:ea typeface="Verdana" panose="020B0604030504040204" pitchFamily="34" charset="0"/>
              </a:rPr>
              <a:t>: CHEN 1211 (CHEM 1113 approved for transfer students)</a:t>
            </a:r>
          </a:p>
          <a:p>
            <a:pPr marL="171450" lvl="0" indent="-171450" algn="l">
              <a:spcBef>
                <a:spcPts val="0"/>
              </a:spcBef>
              <a:spcAft>
                <a:spcPts val="0"/>
              </a:spcAft>
              <a:buFont typeface="Arial" panose="020B0604020202020204" pitchFamily="34" charset="0"/>
              <a:buChar char="•"/>
            </a:pPr>
            <a:r>
              <a:rPr lang="en-US" sz="900" b="1" dirty="0">
                <a:solidFill>
                  <a:srgbClr val="000000"/>
                </a:solidFill>
                <a:latin typeface="Calibri" panose="020F0502020204030204" pitchFamily="34" charset="0"/>
                <a:ea typeface="Verdana" panose="020B0604030504040204" pitchFamily="34" charset="0"/>
              </a:rPr>
              <a:t>CHEN 1203: </a:t>
            </a:r>
            <a:r>
              <a:rPr lang="en-US" sz="900" dirty="0">
                <a:solidFill>
                  <a:srgbClr val="000000"/>
                </a:solidFill>
                <a:latin typeface="Calibri" panose="020F0502020204030204" pitchFamily="34" charset="0"/>
                <a:ea typeface="Verdana" panose="020B0604030504040204" pitchFamily="34" charset="0"/>
              </a:rPr>
              <a:t>CHEN 1211 (CHEM 1133 approved for transfer students)</a:t>
            </a:r>
          </a:p>
          <a:p>
            <a:pPr marL="171450" marR="0" lvl="0" indent="-171450" algn="l" fontAlgn="base">
              <a:spcBef>
                <a:spcPts val="0"/>
              </a:spcBef>
              <a:spcAft>
                <a:spcPts val="0"/>
              </a:spcAft>
              <a:buFont typeface="Arial" panose="020B0604020202020204" pitchFamily="34" charset="0"/>
              <a:buChar char="•"/>
            </a:pPr>
            <a:r>
              <a:rPr lang="en-US" sz="900" b="1" kern="1200" dirty="0">
                <a:solidFill>
                  <a:srgbClr val="000000"/>
                </a:solidFill>
                <a:effectLst/>
                <a:latin typeface="Calibri" panose="020F0502020204030204" pitchFamily="34" charset="0"/>
                <a:ea typeface="Verdana" panose="020B0604030504040204" pitchFamily="34" charset="0"/>
              </a:rPr>
              <a:t>CHEN 1310</a:t>
            </a:r>
            <a:r>
              <a:rPr lang="en-US" sz="900" kern="1200" dirty="0">
                <a:solidFill>
                  <a:srgbClr val="000000"/>
                </a:solidFill>
                <a:effectLst/>
                <a:latin typeface="Calibri" panose="020F0502020204030204" pitchFamily="34" charset="0"/>
                <a:ea typeface="Verdana" panose="020B0604030504040204" pitchFamily="34" charset="0"/>
              </a:rPr>
              <a:t>: ECEN 1310, CSCI 1300, (CSCI 1320, ASEN 1320 approved for transfer students)</a:t>
            </a:r>
            <a:endParaRPr lang="en-US" sz="900" dirty="0">
              <a:ea typeface="Verdana" panose="020B0604030504040204" pitchFamily="34" charset="0"/>
            </a:endParaRPr>
          </a:p>
          <a:p>
            <a:pPr marL="171450" indent="-171450" algn="l">
              <a:spcBef>
                <a:spcPts val="0"/>
              </a:spcBef>
              <a:spcAft>
                <a:spcPts val="0"/>
              </a:spcAft>
              <a:buFont typeface="Arial" panose="020B0604020202020204" pitchFamily="34" charset="0"/>
              <a:buChar char="•"/>
            </a:pPr>
            <a:r>
              <a:rPr lang="en-US" sz="900" b="1" dirty="0">
                <a:solidFill>
                  <a:srgbClr val="000000"/>
                </a:solidFill>
                <a:latin typeface="Calibri" panose="020F0502020204030204" pitchFamily="34" charset="0"/>
                <a:ea typeface="Verdana" panose="020B0604030504040204" pitchFamily="34" charset="0"/>
              </a:rPr>
              <a:t>CHEN 2810: </a:t>
            </a:r>
            <a:r>
              <a:rPr lang="en-US" sz="900" dirty="0">
                <a:solidFill>
                  <a:srgbClr val="000000"/>
                </a:solidFill>
                <a:latin typeface="Calibri" panose="020F0502020204030204" pitchFamily="34" charset="0"/>
                <a:ea typeface="Verdana" panose="020B0604030504040204" pitchFamily="34" charset="0"/>
              </a:rPr>
              <a:t>MCDB 1150, EBIO 1210 </a:t>
            </a:r>
            <a:r>
              <a:rPr lang="en-US" sz="900" u="sng" dirty="0">
                <a:solidFill>
                  <a:srgbClr val="000000"/>
                </a:solidFill>
                <a:latin typeface="Calibri" panose="020F0502020204030204" pitchFamily="34" charset="0"/>
                <a:ea typeface="Verdana" panose="020B0604030504040204" pitchFamily="34" charset="0"/>
              </a:rPr>
              <a:t>and</a:t>
            </a:r>
            <a:r>
              <a:rPr lang="en-US" sz="900" dirty="0">
                <a:solidFill>
                  <a:srgbClr val="000000"/>
                </a:solidFill>
                <a:latin typeface="Calibri" panose="020F0502020204030204" pitchFamily="34" charset="0"/>
                <a:ea typeface="Verdana" panose="020B0604030504040204" pitchFamily="34" charset="0"/>
              </a:rPr>
              <a:t> 1220</a:t>
            </a:r>
            <a:endParaRPr lang="en-US" sz="900" dirty="0">
              <a:ea typeface="Verdana" panose="020B0604030504040204" pitchFamily="34" charset="0"/>
            </a:endParaRPr>
          </a:p>
          <a:p>
            <a:pPr marL="171450" indent="-171450" algn="l">
              <a:spcBef>
                <a:spcPts val="0"/>
              </a:spcBef>
              <a:spcAft>
                <a:spcPts val="0"/>
              </a:spcAft>
              <a:buFont typeface="Arial" panose="020B0604020202020204" pitchFamily="34" charset="0"/>
              <a:buChar char="•"/>
            </a:pPr>
            <a:r>
              <a:rPr lang="en-US" sz="900" b="1" dirty="0">
                <a:solidFill>
                  <a:srgbClr val="000000"/>
                </a:solidFill>
                <a:latin typeface="Calibri" panose="020F0502020204030204" pitchFamily="34" charset="0"/>
                <a:ea typeface="Verdana" panose="020B0604030504040204" pitchFamily="34" charset="0"/>
              </a:rPr>
              <a:t>CHEN 3010: </a:t>
            </a:r>
            <a:r>
              <a:rPr lang="en-US" sz="900" dirty="0">
                <a:solidFill>
                  <a:srgbClr val="000000"/>
                </a:solidFill>
                <a:latin typeface="Calibri" panose="020F0502020204030204" pitchFamily="34" charset="0"/>
                <a:ea typeface="Verdana" panose="020B0604030504040204" pitchFamily="34" charset="0"/>
              </a:rPr>
              <a:t>STAT 4000, MCEN 3047, GEEN 3853</a:t>
            </a:r>
            <a:endParaRPr lang="en-US" sz="900" dirty="0">
              <a:ea typeface="Times New Roman" panose="02020603050405020304" pitchFamily="18" charset="0"/>
            </a:endParaRPr>
          </a:p>
          <a:p>
            <a:pPr marL="171450" lvl="0" indent="-171450" algn="l">
              <a:spcBef>
                <a:spcPts val="0"/>
              </a:spcBef>
              <a:spcAft>
                <a:spcPts val="0"/>
              </a:spcAft>
              <a:buFont typeface="Arial" panose="020B0604020202020204" pitchFamily="34" charset="0"/>
              <a:buChar char="•"/>
            </a:pPr>
            <a:r>
              <a:rPr lang="en-US" sz="900" b="1" dirty="0">
                <a:solidFill>
                  <a:srgbClr val="000000"/>
                </a:solidFill>
                <a:latin typeface="Calibri" panose="020F0502020204030204" pitchFamily="34" charset="0"/>
                <a:ea typeface="Verdana" panose="020B0604030504040204" pitchFamily="34" charset="0"/>
              </a:rPr>
              <a:t>ECEN 2250: </a:t>
            </a:r>
            <a:r>
              <a:rPr lang="en-US" sz="900" dirty="0">
                <a:solidFill>
                  <a:srgbClr val="000000"/>
                </a:solidFill>
                <a:latin typeface="Calibri" panose="020F0502020204030204" pitchFamily="34" charset="0"/>
                <a:ea typeface="Verdana" panose="020B0604030504040204" pitchFamily="34" charset="0"/>
              </a:rPr>
              <a:t>ECEN 3010, GEEN 3010</a:t>
            </a:r>
            <a:endParaRPr lang="en-US" sz="900" dirty="0">
              <a:ea typeface="Verdana" panose="020B0604030504040204" pitchFamily="34" charset="0"/>
            </a:endParaRPr>
          </a:p>
          <a:p>
            <a:pPr marL="171450" lvl="0" indent="-171450" algn="l">
              <a:spcBef>
                <a:spcPts val="0"/>
              </a:spcBef>
              <a:spcAft>
                <a:spcPts val="0"/>
              </a:spcAft>
              <a:buFont typeface="Arial" panose="020B0604020202020204" pitchFamily="34" charset="0"/>
              <a:buChar char="•"/>
            </a:pPr>
            <a:r>
              <a:rPr lang="en-US" sz="900" b="1" dirty="0">
                <a:solidFill>
                  <a:srgbClr val="000000"/>
                </a:solidFill>
                <a:latin typeface="Calibri" panose="020F0502020204030204" pitchFamily="34" charset="0"/>
                <a:ea typeface="Verdana" panose="020B0604030504040204" pitchFamily="34" charset="0"/>
              </a:rPr>
              <a:t>MCEN 2023</a:t>
            </a:r>
            <a:r>
              <a:rPr lang="en-US" sz="900" dirty="0">
                <a:solidFill>
                  <a:srgbClr val="000000"/>
                </a:solidFill>
                <a:latin typeface="Calibri" panose="020F0502020204030204" pitchFamily="34" charset="0"/>
                <a:ea typeface="Verdana" panose="020B0604030504040204" pitchFamily="34" charset="0"/>
              </a:rPr>
              <a:t>: CVEN 2121, GEEN 2851 </a:t>
            </a:r>
          </a:p>
          <a:p>
            <a:pPr marL="171450" lvl="0" indent="-171450" algn="l">
              <a:spcBef>
                <a:spcPts val="0"/>
              </a:spcBef>
              <a:spcAft>
                <a:spcPts val="0"/>
              </a:spcAft>
              <a:buFont typeface="Arial" panose="020B0604020202020204" pitchFamily="34" charset="0"/>
              <a:buChar char="•"/>
            </a:pPr>
            <a:r>
              <a:rPr lang="en-US" sz="900" b="1" dirty="0">
                <a:solidFill>
                  <a:srgbClr val="000000"/>
                </a:solidFill>
                <a:latin typeface="Calibri" panose="020F0502020204030204" pitchFamily="34" charset="0"/>
                <a:ea typeface="Verdana" panose="020B0604030504040204" pitchFamily="34" charset="0"/>
              </a:rPr>
              <a:t>MCEN 2063</a:t>
            </a:r>
            <a:r>
              <a:rPr lang="en-US" sz="900" dirty="0">
                <a:solidFill>
                  <a:srgbClr val="000000"/>
                </a:solidFill>
                <a:latin typeface="Calibri" panose="020F0502020204030204" pitchFamily="34" charset="0"/>
                <a:ea typeface="Verdana" panose="020B0604030504040204" pitchFamily="34" charset="0"/>
              </a:rPr>
              <a:t>: CVEN 3161</a:t>
            </a:r>
            <a:endParaRPr lang="en-US" sz="900" dirty="0">
              <a:ea typeface="Verdana" panose="020B0604030504040204" pitchFamily="34" charset="0"/>
            </a:endParaRPr>
          </a:p>
          <a:p>
            <a:pPr marL="631190" marR="0" algn="l" fontAlgn="base">
              <a:spcBef>
                <a:spcPts val="0"/>
              </a:spcBef>
              <a:spcAft>
                <a:spcPts val="0"/>
              </a:spcAft>
            </a:pPr>
            <a:endParaRPr lang="en-US" sz="800" b="1" u="sng" kern="1200" dirty="0">
              <a:solidFill>
                <a:srgbClr val="000000"/>
              </a:solidFill>
              <a:effectLst/>
              <a:latin typeface="Calibri" panose="020F0502020204030204" pitchFamily="34" charset="0"/>
              <a:ea typeface="Verdana" panose="020B0604030504040204" pitchFamily="34" charset="0"/>
              <a:cs typeface="Calibri" panose="020F0502020204030204" pitchFamily="34" charset="0"/>
            </a:endParaRPr>
          </a:p>
          <a:p>
            <a:pPr marL="0" marR="0" algn="l" fontAlgn="base">
              <a:lnSpc>
                <a:spcPct val="107000"/>
              </a:lnSpc>
              <a:spcBef>
                <a:spcPts val="0"/>
              </a:spcBef>
              <a:spcAft>
                <a:spcPts val="0"/>
              </a:spcAft>
            </a:pPr>
            <a:r>
              <a:rPr lang="en-US" sz="1100" b="1" u="sng" kern="1200" dirty="0">
                <a:solidFill>
                  <a:srgbClr val="000000"/>
                </a:solidFill>
                <a:effectLst/>
                <a:latin typeface="Calibri" panose="020F0502020204030204" pitchFamily="34" charset="0"/>
                <a:ea typeface="Verdana" panose="020B0604030504040204" pitchFamily="34" charset="0"/>
                <a:cs typeface="Calibri" panose="020F0502020204030204" pitchFamily="34" charset="0"/>
              </a:rPr>
              <a:t>Technical Electives </a:t>
            </a:r>
          </a:p>
          <a:p>
            <a:pPr marL="0" marR="0" algn="l" fontAlgn="base">
              <a:lnSpc>
                <a:spcPct val="107000"/>
              </a:lnSpc>
              <a:spcBef>
                <a:spcPts val="0"/>
              </a:spcBef>
              <a:spcAft>
                <a:spcPts val="0"/>
              </a:spcAft>
            </a:pPr>
            <a:r>
              <a:rPr lang="en-US" sz="900" b="0" i="0" dirty="0">
                <a:solidFill>
                  <a:srgbClr val="000000"/>
                </a:solidFill>
                <a:effectLst/>
                <a:latin typeface="Calibri" panose="020F0502020204030204" pitchFamily="34" charset="0"/>
              </a:rPr>
              <a:t>Pre-Med Biomechanics requires a total of 12 Technical Elective credits all of which must be BME-Approved Engineering Technical Electives and of which at least 9 must be upper-division. </a:t>
            </a:r>
            <a:r>
              <a:rPr lang="en-US" sz="900" b="0" i="0" dirty="0">
                <a:solidFill>
                  <a:srgbClr val="202020"/>
                </a:solidFill>
                <a:effectLst/>
                <a:latin typeface="Calibri" panose="020F0502020204030204" pitchFamily="34" charset="0"/>
              </a:rPr>
              <a:t>Visit the program’s </a:t>
            </a:r>
            <a:r>
              <a:rPr lang="en-US" sz="900" b="0" i="0" u="sng" strike="noStrike" dirty="0">
                <a:solidFill>
                  <a:srgbClr val="0563C1"/>
                </a:solidFill>
                <a:effectLst/>
                <a:latin typeface="Calibri" panose="020F0502020204030204" pitchFamily="34" charset="0"/>
                <a:hlinkClick r:id="rId2"/>
              </a:rPr>
              <a:t>Advising &amp; Curriculum</a:t>
            </a:r>
            <a:r>
              <a:rPr lang="en-US" sz="900" b="0" i="0" dirty="0">
                <a:solidFill>
                  <a:srgbClr val="202020"/>
                </a:solidFill>
                <a:effectLst/>
                <a:latin typeface="Calibri" panose="020F0502020204030204" pitchFamily="34" charset="0"/>
              </a:rPr>
              <a:t> webpage for options.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fontAlgn="base">
              <a:lnSpc>
                <a:spcPct val="107000"/>
              </a:lnSpc>
              <a:spcBef>
                <a:spcPts val="0"/>
              </a:spcBef>
              <a:spcAft>
                <a:spcPts val="0"/>
              </a:spcAft>
            </a:pPr>
            <a:r>
              <a:rPr lang="en-US" sz="1100" b="1" u="sng" kern="1200" dirty="0">
                <a:solidFill>
                  <a:srgbClr val="000000"/>
                </a:solidFill>
                <a:effectLst/>
                <a:latin typeface="Calibri" panose="020F0502020204030204" pitchFamily="34" charset="0"/>
                <a:ea typeface="Verdana" panose="020B0604030504040204" pitchFamily="34" charset="0"/>
                <a:cs typeface="Calibri" panose="020F0502020204030204" pitchFamily="34" charset="0"/>
              </a:rPr>
              <a:t>Humanities &amp; Social Science Electives/Writing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fontAlgn="base">
              <a:lnSpc>
                <a:spcPct val="107000"/>
              </a:lnSpc>
              <a:spcBef>
                <a:spcPts val="0"/>
              </a:spcBef>
              <a:spcAft>
                <a:spcPts val="0"/>
              </a:spcAft>
            </a:pPr>
            <a:r>
              <a:rPr lang="en-US" sz="900" kern="1200" dirty="0">
                <a:solidFill>
                  <a:srgbClr val="000000"/>
                </a:solidFill>
                <a:effectLst/>
                <a:latin typeface="Calibri" panose="020F0502020204030204" pitchFamily="34" charset="0"/>
                <a:ea typeface="Verdana" panose="020B0604030504040204" pitchFamily="34" charset="0"/>
                <a:cs typeface="Calibri" panose="020F0502020204030204" pitchFamily="34" charset="0"/>
              </a:rPr>
              <a:t>Visit the college’s </a:t>
            </a:r>
            <a:r>
              <a:rPr lang="en-US" sz="900" kern="1200" dirty="0">
                <a:solidFill>
                  <a:srgbClr val="000000"/>
                </a:solidFill>
                <a:effectLst/>
                <a:latin typeface="Calibri" panose="020F0502020204030204" pitchFamily="34" charset="0"/>
                <a:ea typeface="Verdana" panose="020B0604030504040204" pitchFamily="34" charset="0"/>
                <a:cs typeface="Calibri" panose="020F0502020204030204" pitchFamily="34" charset="0"/>
                <a:hlinkClick r:id="rId3"/>
              </a:rPr>
              <a:t>Humanities, Social Sciences, and Writing Requirements</a:t>
            </a:r>
            <a:r>
              <a:rPr lang="en-US" sz="900" kern="1200" dirty="0">
                <a:solidFill>
                  <a:srgbClr val="000000"/>
                </a:solidFill>
                <a:effectLst/>
                <a:latin typeface="Calibri" panose="020F0502020204030204" pitchFamily="34" charset="0"/>
                <a:ea typeface="Verdana" panose="020B0604030504040204" pitchFamily="34" charset="0"/>
                <a:cs typeface="Calibri" panose="020F0502020204030204" pitchFamily="34" charset="0"/>
              </a:rPr>
              <a:t> webpage for options.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fontAlgn="base">
              <a:lnSpc>
                <a:spcPct val="107000"/>
              </a:lnSpc>
              <a:spcBef>
                <a:spcPts val="0"/>
              </a:spcBef>
              <a:spcAft>
                <a:spcPts val="0"/>
              </a:spcAft>
            </a:pPr>
            <a:r>
              <a:rPr lang="en-US" sz="1100" b="1" u="sng" kern="1200" dirty="0">
                <a:solidFill>
                  <a:srgbClr val="000000"/>
                </a:solidFill>
                <a:effectLst/>
                <a:latin typeface="Calibri" panose="020F0502020204030204" pitchFamily="34" charset="0"/>
                <a:ea typeface="Verdana" panose="020B0604030504040204" pitchFamily="34" charset="0"/>
                <a:cs typeface="Calibri" panose="020F0502020204030204" pitchFamily="34" charset="0"/>
              </a:rPr>
              <a:t>Writing Requirement Options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fontAlgn="base">
              <a:spcBef>
                <a:spcPts val="0"/>
              </a:spcBef>
              <a:spcAft>
                <a:spcPts val="0"/>
              </a:spcAft>
              <a:buFont typeface="Arial" panose="020B0604020202020204" pitchFamily="34" charset="0"/>
              <a:buChar char="•"/>
            </a:pPr>
            <a:r>
              <a:rPr lang="en-US" sz="900" kern="1200" dirty="0">
                <a:solidFill>
                  <a:srgbClr val="000000"/>
                </a:solidFill>
                <a:effectLst/>
                <a:latin typeface="Calibri" panose="020F0502020204030204" pitchFamily="34" charset="0"/>
                <a:ea typeface="Verdana" panose="020B0604030504040204" pitchFamily="34" charset="0"/>
              </a:rPr>
              <a:t>ENES 1010 (freshmen only), ENES 3100</a:t>
            </a:r>
            <a:endParaRPr lang="en-US" sz="900" dirty="0">
              <a:effectLst/>
              <a:latin typeface="Times New Roman" panose="02020603050405020304" pitchFamily="18" charset="0"/>
              <a:ea typeface="Times New Roman" panose="02020603050405020304" pitchFamily="18" charset="0"/>
            </a:endParaRPr>
          </a:p>
          <a:p>
            <a:pPr marL="171450" marR="0" lvl="0" indent="-171450" algn="l" fontAlgn="base">
              <a:spcBef>
                <a:spcPts val="0"/>
              </a:spcBef>
              <a:spcAft>
                <a:spcPts val="0"/>
              </a:spcAft>
              <a:buFont typeface="Arial" panose="020B0604020202020204" pitchFamily="34" charset="0"/>
              <a:buChar char="•"/>
            </a:pPr>
            <a:r>
              <a:rPr lang="en-US" sz="900" kern="1200" dirty="0">
                <a:solidFill>
                  <a:srgbClr val="000000"/>
                </a:solidFill>
                <a:effectLst/>
                <a:latin typeface="Calibri" panose="020F0502020204030204" pitchFamily="34" charset="0"/>
                <a:ea typeface="Verdana" panose="020B0604030504040204" pitchFamily="34" charset="0"/>
              </a:rPr>
              <a:t>WRTG 3030, WRTG 3035</a:t>
            </a:r>
            <a:endParaRPr lang="en-US" sz="900" dirty="0">
              <a:effectLst/>
              <a:latin typeface="Times New Roman" panose="02020603050405020304" pitchFamily="18" charset="0"/>
              <a:ea typeface="Times New Roman" panose="02020603050405020304" pitchFamily="18" charset="0"/>
            </a:endParaRPr>
          </a:p>
          <a:p>
            <a:pPr marL="171450" marR="0" lvl="0" indent="-171450" algn="l" fontAlgn="base">
              <a:spcBef>
                <a:spcPts val="0"/>
              </a:spcBef>
              <a:spcAft>
                <a:spcPts val="0"/>
              </a:spcAft>
              <a:buFont typeface="Arial" panose="020B0604020202020204" pitchFamily="34" charset="0"/>
              <a:buChar char="•"/>
            </a:pPr>
            <a:r>
              <a:rPr lang="en-US" sz="900" kern="1200" dirty="0">
                <a:solidFill>
                  <a:srgbClr val="000000"/>
                </a:solidFill>
                <a:effectLst/>
                <a:latin typeface="Calibri" panose="020F0502020204030204" pitchFamily="34" charset="0"/>
                <a:ea typeface="Verdana" panose="020B0604030504040204" pitchFamily="34" charset="0"/>
              </a:rPr>
              <a:t>PHYS 3050</a:t>
            </a:r>
            <a:endParaRPr lang="en-US" sz="900" dirty="0">
              <a:effectLst/>
              <a:latin typeface="Times New Roman" panose="02020603050405020304" pitchFamily="18" charset="0"/>
              <a:ea typeface="Times New Roman" panose="02020603050405020304" pitchFamily="18" charset="0"/>
            </a:endParaRPr>
          </a:p>
          <a:p>
            <a:pPr marL="171450" marR="0" lvl="0" indent="-171450" algn="l" fontAlgn="base">
              <a:spcBef>
                <a:spcPts val="0"/>
              </a:spcBef>
              <a:spcAft>
                <a:spcPts val="0"/>
              </a:spcAft>
              <a:buFont typeface="Arial" panose="020B0604020202020204" pitchFamily="34" charset="0"/>
              <a:buChar char="•"/>
            </a:pPr>
            <a:r>
              <a:rPr lang="en-US" sz="900" kern="1200" dirty="0">
                <a:solidFill>
                  <a:srgbClr val="000000"/>
                </a:solidFill>
                <a:effectLst/>
                <a:latin typeface="Calibri" panose="020F0502020204030204" pitchFamily="34" charset="0"/>
                <a:ea typeface="Verdana" panose="020B0604030504040204" pitchFamily="34" charset="0"/>
              </a:rPr>
              <a:t>ENLP 3100 (previous success in an ENLP course highly recommended)</a:t>
            </a:r>
            <a:endParaRPr lang="en-US" sz="900" kern="1200" dirty="0">
              <a:solidFill>
                <a:srgbClr val="000000"/>
              </a:solidFill>
              <a:ea typeface="Verdana" panose="020B0604030504040204" pitchFamily="34" charset="0"/>
            </a:endParaRPr>
          </a:p>
          <a:p>
            <a:pPr marL="0" marR="0" algn="l" fontAlgn="base">
              <a:lnSpc>
                <a:spcPct val="107000"/>
              </a:lnSpc>
              <a:spcBef>
                <a:spcPts val="0"/>
              </a:spcBef>
              <a:spcAft>
                <a:spcPts val="0"/>
              </a:spcAft>
            </a:pPr>
            <a:endParaRPr lang="en-US" sz="800" b="1" u="sng" kern="1200" dirty="0">
              <a:solidFill>
                <a:srgbClr val="000000"/>
              </a:solidFill>
              <a:effectLst/>
              <a:latin typeface="Calibri" panose="020F0502020204030204" pitchFamily="34" charset="0"/>
              <a:ea typeface="Verdana" panose="020B0604030504040204" pitchFamily="34" charset="0"/>
              <a:cs typeface="Calibri" panose="020F0502020204030204" pitchFamily="34" charset="0"/>
            </a:endParaRPr>
          </a:p>
          <a:p>
            <a:pPr marL="0" marR="0" algn="l" fontAlgn="base">
              <a:lnSpc>
                <a:spcPct val="107000"/>
              </a:lnSpc>
              <a:spcBef>
                <a:spcPts val="0"/>
              </a:spcBef>
              <a:spcAft>
                <a:spcPts val="0"/>
              </a:spcAft>
            </a:pPr>
            <a:r>
              <a:rPr lang="en-US" sz="1100" b="1" u="sng" kern="1200" dirty="0">
                <a:solidFill>
                  <a:srgbClr val="000000"/>
                </a:solidFill>
                <a:effectLst/>
                <a:latin typeface="Calibri" panose="020F0502020204030204" pitchFamily="34" charset="0"/>
                <a:ea typeface="Verdana" panose="020B0604030504040204" pitchFamily="34" charset="0"/>
                <a:cs typeface="Calibri" panose="020F0502020204030204" pitchFamily="34" charset="0"/>
              </a:rPr>
              <a:t>Grade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0"/>
              </a:spcBef>
              <a:spcAft>
                <a:spcPts val="0"/>
              </a:spcAft>
            </a:pPr>
            <a:r>
              <a:rPr lang="en-US" sz="900" kern="1200" dirty="0">
                <a:solidFill>
                  <a:srgbClr val="000000"/>
                </a:solidFill>
                <a:effectLst/>
                <a:latin typeface="Calibri"/>
                <a:ea typeface="Verdana"/>
                <a:cs typeface="Calibri"/>
              </a:rPr>
              <a:t>The minimum passing grade for a prerequisite or co-requisite course within the biomedical engineering curriculum is a C-. This requirement includes courses completed in another program or department (APPM, PHYS, etc.). However, if a course taught in another program or department is a co-requisite/pre-requisite for a course in the biomedical curriculum that requires a minimum passing grade of C or higher its co-requisite/prerequisite courses, then this higher requirement applies to biomedical engineering students. The minimum passing grade for standalone classes is a </a:t>
            </a:r>
            <a:r>
              <a:rPr lang="en-US" sz="900" b="1" kern="1200" dirty="0">
                <a:solidFill>
                  <a:srgbClr val="000000"/>
                </a:solidFill>
                <a:effectLst/>
                <a:latin typeface="Calibri"/>
                <a:ea typeface="Verdana"/>
                <a:cs typeface="Calibri"/>
              </a:rPr>
              <a:t>D-</a:t>
            </a:r>
            <a:r>
              <a:rPr lang="en-US" sz="900" kern="1200" dirty="0">
                <a:solidFill>
                  <a:srgbClr val="000000"/>
                </a:solidFill>
                <a:effectLst/>
                <a:latin typeface="Calibri"/>
                <a:ea typeface="Verdana"/>
                <a:cs typeface="Calibri"/>
              </a:rPr>
              <a:t>.</a:t>
            </a:r>
            <a:r>
              <a:rPr lang="en-US" sz="900" dirty="0">
                <a:solidFill>
                  <a:srgbClr val="000000"/>
                </a:solidFill>
                <a:latin typeface="Calibri"/>
                <a:ea typeface="Verdana"/>
                <a:cs typeface="Calibri"/>
              </a:rPr>
              <a:t> </a:t>
            </a:r>
            <a:r>
              <a:rPr lang="en-US" sz="900" kern="1200" dirty="0">
                <a:solidFill>
                  <a:srgbClr val="000000"/>
                </a:solidFill>
                <a:effectLst/>
                <a:latin typeface="Calibri"/>
                <a:ea typeface="Verdana"/>
                <a:cs typeface="Calibri"/>
              </a:rPr>
              <a:t> In addition, students need to have a cumulative and major GPA of at least 2.000 in order to graduate from the College of Engineering. </a:t>
            </a:r>
            <a:r>
              <a:rPr lang="en-US" sz="900" b="1" kern="1200" dirty="0">
                <a:solidFill>
                  <a:srgbClr val="000000"/>
                </a:solidFill>
                <a:effectLst/>
                <a:latin typeface="Calibri"/>
                <a:ea typeface="Verdana"/>
                <a:cs typeface="Calibri"/>
              </a:rPr>
              <a:t>Pass/Fail </a:t>
            </a:r>
            <a:r>
              <a:rPr lang="en-US" sz="900" kern="1200" dirty="0">
                <a:solidFill>
                  <a:srgbClr val="000000"/>
                </a:solidFill>
                <a:effectLst/>
                <a:latin typeface="Calibri"/>
                <a:ea typeface="Verdana"/>
                <a:cs typeface="Calibri"/>
              </a:rPr>
              <a:t>is only permitted for BMEN 1000 and Free Elective credits.</a:t>
            </a:r>
            <a:r>
              <a:rPr lang="en-US" sz="900" dirty="0">
                <a:solidFill>
                  <a:srgbClr val="000000"/>
                </a:solidFill>
                <a:latin typeface="Calibri"/>
                <a:ea typeface="Verdana"/>
                <a:cs typeface="Calibri"/>
              </a:rPr>
              <a:t>      </a:t>
            </a:r>
            <a:r>
              <a:rPr lang="en-US" sz="900" kern="1200" dirty="0">
                <a:solidFill>
                  <a:srgbClr val="000000"/>
                </a:solidFill>
                <a:effectLst/>
                <a:latin typeface="Calibri"/>
                <a:ea typeface="Verdana"/>
                <a:cs typeface="Calibri"/>
              </a:rPr>
              <a:t>Effective: Fall 2022</a:t>
            </a:r>
            <a:endParaRPr lang="en-US" sz="900" dirty="0">
              <a:effectLst/>
              <a:latin typeface="Calibri"/>
              <a:ea typeface="Verdana"/>
              <a:cs typeface="Calibri"/>
            </a:endParaRPr>
          </a:p>
        </p:txBody>
      </p:sp>
      <p:graphicFrame>
        <p:nvGraphicFramePr>
          <p:cNvPr id="26" name="Table 25">
            <a:extLst>
              <a:ext uri="{FF2B5EF4-FFF2-40B4-BE49-F238E27FC236}">
                <a16:creationId xmlns:a16="http://schemas.microsoft.com/office/drawing/2014/main" id="{601E932D-DF43-4348-A0FB-6B717B8AFDED}"/>
              </a:ext>
            </a:extLst>
          </p:cNvPr>
          <p:cNvGraphicFramePr>
            <a:graphicFrameLocks noGrp="1"/>
          </p:cNvGraphicFramePr>
          <p:nvPr>
            <p:extLst>
              <p:ext uri="{D42A27DB-BD31-4B8C-83A1-F6EECF244321}">
                <p14:modId xmlns:p14="http://schemas.microsoft.com/office/powerpoint/2010/main" val="4150856010"/>
              </p:ext>
            </p:extLst>
          </p:nvPr>
        </p:nvGraphicFramePr>
        <p:xfrm>
          <a:off x="3724275" y="6811"/>
          <a:ext cx="5410200" cy="6848793"/>
        </p:xfrm>
        <a:graphic>
          <a:graphicData uri="http://schemas.openxmlformats.org/drawingml/2006/table">
            <a:tbl>
              <a:tblPr firstRow="1" firstCol="1" bandRow="1"/>
              <a:tblGrid>
                <a:gridCol w="2714625">
                  <a:extLst>
                    <a:ext uri="{9D8B030D-6E8A-4147-A177-3AD203B41FA5}">
                      <a16:colId xmlns:a16="http://schemas.microsoft.com/office/drawing/2014/main" val="2834800556"/>
                    </a:ext>
                  </a:extLst>
                </a:gridCol>
                <a:gridCol w="2695575">
                  <a:extLst>
                    <a:ext uri="{9D8B030D-6E8A-4147-A177-3AD203B41FA5}">
                      <a16:colId xmlns:a16="http://schemas.microsoft.com/office/drawing/2014/main" val="1167381539"/>
                    </a:ext>
                  </a:extLst>
                </a:gridCol>
              </a:tblGrid>
              <a:tr h="145589">
                <a:tc gridSpan="2">
                  <a:txBody>
                    <a:bodyPr/>
                    <a:lstStyle/>
                    <a:p>
                      <a:pPr marL="0" marR="0" algn="ctr">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Pre-med Tracks: Biomechanics vs. Bioinstrumentation</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6600" marR="46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957035776"/>
                  </a:ext>
                </a:extLst>
              </a:tr>
              <a:tr h="95315">
                <a:tc>
                  <a:txBody>
                    <a:bodyPr/>
                    <a:lstStyle/>
                    <a:p>
                      <a:pPr marL="0" marR="0">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Biomechanics Option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6600" marR="46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Bioinstrumentation Option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6600" marR="46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4570482"/>
                  </a:ext>
                </a:extLst>
              </a:tr>
              <a:tr h="6013175">
                <a:tc>
                  <a:txBody>
                    <a:bodyPr/>
                    <a:lstStyle/>
                    <a:p>
                      <a:pPr marL="0" marR="0">
                        <a:lnSpc>
                          <a:spcPct val="107000"/>
                        </a:lnSpc>
                        <a:spcBef>
                          <a:spcPts val="0"/>
                        </a:spcBef>
                        <a:spcAft>
                          <a:spcPts val="0"/>
                        </a:spcAft>
                      </a:pPr>
                      <a:endParaRPr lang="en-US" sz="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Biomechanics is the study of the structure, function and motion of the mechanical aspects of biological systems, at any level from whole organisms to organs, cells and molecules, using the methods of mechanics.</a:t>
                      </a:r>
                    </a:p>
                    <a:p>
                      <a:pPr marL="0" marR="0">
                        <a:lnSpc>
                          <a:spcPct val="107000"/>
                        </a:lnSpc>
                        <a:spcBef>
                          <a:spcPts val="0"/>
                        </a:spcBef>
                        <a:spcAft>
                          <a:spcPts val="0"/>
                        </a:spcAft>
                      </a:pP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500" dirty="0">
                          <a:effectLst/>
                          <a:latin typeface="Calibri" panose="020F0502020204030204" pitchFamily="34" charset="0"/>
                          <a:ea typeface="Calibri" panose="020F0502020204030204" pitchFamily="34" charset="0"/>
                          <a:cs typeface="Times New Roman" panose="02020603050405020304" pitchFamily="18" charset="0"/>
                        </a:rPr>
                        <a:t>Image Credit: www.verywellfit.com</a:t>
                      </a:r>
                      <a:endParaRPr lang="en-US" sz="3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Why pursue Biomechanics?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Biomechanics draws from the traditional engineering discipline of mechanical engineering. You may wish to take the biomechanics track if you are interested in human motion, performance, disabilities, prosthetics or orthopedics. You may find biomechanics interesting if you want to learn more about the mechanical interaction of surgical tools with tissue, the impact of mechanical stimulation on engineered tissues, or the rapidly developing field of mechanobiology.</a:t>
                      </a:r>
                    </a:p>
                    <a:p>
                      <a:pPr marL="0" marR="0">
                        <a:lnSpc>
                          <a:spcPct val="107000"/>
                        </a:lnSpc>
                        <a:spcBef>
                          <a:spcPts val="0"/>
                        </a:spcBef>
                        <a:spcAft>
                          <a:spcPts val="0"/>
                        </a:spcAft>
                      </a:pPr>
                      <a:endParaRPr lang="en-US" sz="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Courses Added: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MCDB 1161 (2) Genetics Lab 1</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MCDB 2150 (3) Principles of Genetics</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MCDB 2161 (2) Genetics Lab 2</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CHEM 3311/3321 (5) Organic Chemistry 1 w/ lab</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CHEM 3331/3341 (5) Organic Chemistry 2 w/ lab</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CHEM 4611 (3) Biochemistry</a:t>
                      </a:r>
                    </a:p>
                    <a:p>
                      <a:pPr marL="0" marR="0">
                        <a:lnSpc>
                          <a:spcPct val="107000"/>
                        </a:lnSpc>
                        <a:spcBef>
                          <a:spcPts val="0"/>
                        </a:spcBef>
                        <a:spcAft>
                          <a:spcPts val="0"/>
                        </a:spcAft>
                      </a:pPr>
                      <a:endParaRPr lang="en-US" sz="5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Recommended Technical Electives:</a:t>
                      </a:r>
                    </a:p>
                    <a:p>
                      <a:pPr marL="171450" marR="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MCEN 2043 (3) Dynamics</a:t>
                      </a:r>
                    </a:p>
                    <a:p>
                      <a:pPr marL="171450" marR="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MCEN 4228 (3) Modeling Human Movement</a:t>
                      </a:r>
                    </a:p>
                    <a:p>
                      <a:pPr marL="0" marR="0">
                        <a:lnSpc>
                          <a:spcPct val="107000"/>
                        </a:lnSpc>
                        <a:spcBef>
                          <a:spcPts val="0"/>
                        </a:spcBef>
                        <a:spcAft>
                          <a:spcPts val="0"/>
                        </a:spcAft>
                      </a:pPr>
                      <a:endParaRPr lang="en-US" sz="5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Courses Removed:</a:t>
                      </a:r>
                    </a:p>
                    <a:p>
                      <a:pPr marL="171450" marR="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ECEN 2250 (3) Intro to Circuits &amp; Electronics</a:t>
                      </a:r>
                    </a:p>
                    <a:p>
                      <a:pPr marL="171450" marR="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ECEN 2260 (3) Circuits as Systems</a:t>
                      </a:r>
                    </a:p>
                    <a:p>
                      <a:pPr marL="171450" marR="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ECEN 2270 (3) </a:t>
                      </a:r>
                      <a:r>
                        <a:rPr lang="en-US" sz="900" dirty="0"/>
                        <a:t>Electronics Design Lab </a:t>
                      </a:r>
                    </a:p>
                    <a:p>
                      <a:pPr marL="171450" marR="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ECEN 3300 (3) Linear Systems</a:t>
                      </a:r>
                    </a:p>
                    <a:p>
                      <a:pPr marL="171450" marR="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BMEN 3030 (3) Bioinstrumentation</a:t>
                      </a:r>
                    </a:p>
                    <a:p>
                      <a:pPr marL="171450" marR="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Free Electives (5)</a:t>
                      </a:r>
                    </a:p>
                  </a:txBody>
                  <a:tcPr marL="46600" marR="46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endParaRPr lang="en-US" sz="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Bioinstrumentation is an application of biomedical engineering, which focuses on devices used to measure, evaluate and treat biological systems. Examples include biosensors and imaging systems. </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500" dirty="0">
                          <a:effectLst/>
                          <a:latin typeface="Calibri" panose="020F0502020204030204" pitchFamily="34" charset="0"/>
                          <a:ea typeface="Calibri" panose="020F0502020204030204" pitchFamily="34" charset="0"/>
                          <a:cs typeface="Times New Roman" panose="02020603050405020304" pitchFamily="18" charset="0"/>
                        </a:rPr>
                        <a:t>Image Credit: www.englewoodhealth.org</a:t>
                      </a:r>
                    </a:p>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500" dirty="0">
                          <a:effectLst/>
                          <a:latin typeface="Calibri" panose="020F0502020204030204" pitchFamily="34" charset="0"/>
                          <a:ea typeface="Calibri" panose="020F0502020204030204" pitchFamily="34" charset="0"/>
                          <a:cs typeface="Times New Roman" panose="02020603050405020304" pitchFamily="18" charset="0"/>
                        </a:rPr>
                        <a:t>Image Credit: www.biopac.com</a:t>
                      </a:r>
                      <a:endParaRPr lang="en-US" sz="3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Why pursue Bioinstrumentation?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Bioinstrumentation draws from the traditional engineering discipline of electrical engineering. You may wish to take the bioinstrumentation track if you are interested in medical devices, such as biosensors and imaging systems, or robotic surgical tools. You may find bioinstrumentation interesting if you want to learn more about the electrical interaction of surgical tools with tissue, methods to image the engineered tissues post-translation, or the rapidly developing field of neurobiology.</a:t>
                      </a:r>
                    </a:p>
                    <a:p>
                      <a:pPr marL="0" marR="0">
                        <a:lnSpc>
                          <a:spcPct val="107000"/>
                        </a:lnSpc>
                        <a:spcBef>
                          <a:spcPts val="0"/>
                        </a:spcBef>
                        <a:spcAft>
                          <a:spcPts val="0"/>
                        </a:spcAft>
                      </a:pPr>
                      <a:endParaRPr lang="en-US" sz="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Courses Added: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MCDB 1161 (2) Genetics Lab 1</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MCDB 2150 (3) Principles of Genetics</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MCDB 2161 (2) Genetics Lab 2</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CHEM 3311/3321 (5) Organic Chemistry 1 w/ lab</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CHEM 3331/3341 (5) Organic Chemistry 2 w/ lab</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CHEM 4611 (3) Biochemistry</a:t>
                      </a:r>
                    </a:p>
                    <a:p>
                      <a:pPr marL="0" marR="0">
                        <a:lnSpc>
                          <a:spcPct val="107000"/>
                        </a:lnSpc>
                        <a:spcBef>
                          <a:spcPts val="0"/>
                        </a:spcBef>
                        <a:spcAft>
                          <a:spcPts val="0"/>
                        </a:spcAft>
                      </a:pPr>
                      <a:endParaRPr lang="en-US" sz="5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Recommended Technical Electives: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Take two technical electives in ECEN to earn a Minor in Electrical Engineering</a:t>
                      </a:r>
                    </a:p>
                    <a:p>
                      <a:pPr marL="0" marR="0">
                        <a:lnSpc>
                          <a:spcPct val="107000"/>
                        </a:lnSpc>
                        <a:spcBef>
                          <a:spcPts val="0"/>
                        </a:spcBef>
                        <a:spcAft>
                          <a:spcPts val="0"/>
                        </a:spcAft>
                      </a:pPr>
                      <a:endParaRPr lang="en-US" sz="5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Courses Removed: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MCEN 2023 (3) Statics</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MCEN 2063 (3) Solids</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MCEN 4133 (3) Tissue Biomechanics</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BMEN 4117 (3) A&amp;P for Biomedical Engineering</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Technical Electives (3)</a:t>
                      </a:r>
                    </a:p>
                    <a:p>
                      <a:pPr marL="171450" marR="0" lvl="0" indent="-171450">
                        <a:lnSpc>
                          <a:spcPct val="107000"/>
                        </a:lnSpc>
                        <a:spcBef>
                          <a:spcPts val="0"/>
                        </a:spcBef>
                        <a:spcAft>
                          <a:spcPts val="0"/>
                        </a:spcAft>
                        <a:buFont typeface="Arial" panose="020B0604020202020204" pitchFamily="34" charset="0"/>
                        <a:buChar char="•"/>
                      </a:pPr>
                      <a:r>
                        <a:rPr lang="en-US" sz="900" dirty="0">
                          <a:effectLst/>
                          <a:latin typeface="Calibri" panose="020F0502020204030204" pitchFamily="34" charset="0"/>
                          <a:ea typeface="Calibri" panose="020F0502020204030204" pitchFamily="34" charset="0"/>
                          <a:cs typeface="Times New Roman" panose="02020603050405020304" pitchFamily="18" charset="0"/>
                        </a:rPr>
                        <a:t>Free Electives (5)</a:t>
                      </a:r>
                      <a:endParaRPr lang="en-US" sz="42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endParaRPr lang="en-US" sz="200" dirty="0">
                        <a:effectLst/>
                        <a:latin typeface="Calibri" panose="020F0502020204030204" pitchFamily="34" charset="0"/>
                        <a:ea typeface="Calibri" panose="020F0502020204030204" pitchFamily="34" charset="0"/>
                        <a:cs typeface="Times New Roman" panose="02020603050405020304" pitchFamily="18" charset="0"/>
                      </a:endParaRPr>
                    </a:p>
                  </a:txBody>
                  <a:tcPr marL="46600" marR="46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570496"/>
                  </a:ext>
                </a:extLst>
              </a:tr>
            </a:tbl>
          </a:graphicData>
        </a:graphic>
      </p:graphicFrame>
      <p:pic>
        <p:nvPicPr>
          <p:cNvPr id="48" name="Picture 47" descr="Biomechanics and Body Movement">
            <a:extLst>
              <a:ext uri="{FF2B5EF4-FFF2-40B4-BE49-F238E27FC236}">
                <a16:creationId xmlns:a16="http://schemas.microsoft.com/office/drawing/2014/main" id="{2BB2C8B0-35FC-4E9E-BFE5-F1A3170FACC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7202" y="990600"/>
            <a:ext cx="1472565" cy="1104900"/>
          </a:xfrm>
          <a:prstGeom prst="rect">
            <a:avLst/>
          </a:prstGeom>
          <a:noFill/>
          <a:ln>
            <a:noFill/>
          </a:ln>
        </p:spPr>
      </p:pic>
      <p:pic>
        <p:nvPicPr>
          <p:cNvPr id="49" name="Picture 48" descr="Radiology">
            <a:extLst>
              <a:ext uri="{FF2B5EF4-FFF2-40B4-BE49-F238E27FC236}">
                <a16:creationId xmlns:a16="http://schemas.microsoft.com/office/drawing/2014/main" id="{7AB1C538-68D0-4E93-A08F-369875BBDF7B}"/>
              </a:ext>
            </a:extLst>
          </p:cNvPr>
          <p:cNvPicPr/>
          <p:nvPr/>
        </p:nvPicPr>
        <p:blipFill rotWithShape="1">
          <a:blip r:embed="rId5" cstate="print">
            <a:extLst>
              <a:ext uri="{28A0092B-C50C-407E-A947-70E740481C1C}">
                <a14:useLocalDpi xmlns:a14="http://schemas.microsoft.com/office/drawing/2010/main" val="0"/>
              </a:ext>
            </a:extLst>
          </a:blip>
          <a:srcRect l="10659" t="13147" r="9606" b="15630"/>
          <a:stretch/>
        </p:blipFill>
        <p:spPr bwMode="auto">
          <a:xfrm>
            <a:off x="6981825" y="990600"/>
            <a:ext cx="1472565" cy="514350"/>
          </a:xfrm>
          <a:prstGeom prst="rect">
            <a:avLst/>
          </a:prstGeom>
          <a:noFill/>
          <a:ln>
            <a:noFill/>
          </a:ln>
          <a:extLst>
            <a:ext uri="{53640926-AAD7-44D8-BBD7-CCE9431645EC}">
              <a14:shadowObscured xmlns:a14="http://schemas.microsoft.com/office/drawing/2010/main"/>
            </a:ext>
          </a:extLst>
        </p:spPr>
      </p:pic>
      <p:pic>
        <p:nvPicPr>
          <p:cNvPr id="50" name="Picture 49" descr="ECG data recording">
            <a:extLst>
              <a:ext uri="{FF2B5EF4-FFF2-40B4-BE49-F238E27FC236}">
                <a16:creationId xmlns:a16="http://schemas.microsoft.com/office/drawing/2014/main" id="{7723D00B-0D4B-4737-9BA0-0F37FE0896EA}"/>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13269" y="1676400"/>
            <a:ext cx="1209675" cy="647700"/>
          </a:xfrm>
          <a:prstGeom prst="rect">
            <a:avLst/>
          </a:prstGeom>
          <a:noFill/>
          <a:ln>
            <a:noFill/>
          </a:ln>
        </p:spPr>
      </p:pic>
    </p:spTree>
    <p:extLst>
      <p:ext uri="{BB962C8B-B14F-4D97-AF65-F5344CB8AC3E}">
        <p14:creationId xmlns:p14="http://schemas.microsoft.com/office/powerpoint/2010/main" val="17581774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0A32EDE0CB8D4E8718359A93AA86F9" ma:contentTypeVersion="16" ma:contentTypeDescription="Create a new document." ma:contentTypeScope="" ma:versionID="f7e80029c852aff92e5a8d6195b9fab9">
  <xsd:schema xmlns:xsd="http://www.w3.org/2001/XMLSchema" xmlns:xs="http://www.w3.org/2001/XMLSchema" xmlns:p="http://schemas.microsoft.com/office/2006/metadata/properties" xmlns:ns2="3476c0b6-c3f3-4be5-9593-3ebc77d8db07" xmlns:ns3="731c43b5-7e60-4601-9cfb-0f4eb10c5cc8" xmlns:ns4="92c16b9d-8c83-445e-a4f4-1fe3d2f43f13" targetNamespace="http://schemas.microsoft.com/office/2006/metadata/properties" ma:root="true" ma:fieldsID="5277f8a362dd4b6e71d05dfcc99b45b0" ns2:_="" ns3:_="" ns4:_="">
    <xsd:import namespace="3476c0b6-c3f3-4be5-9593-3ebc77d8db07"/>
    <xsd:import namespace="731c43b5-7e60-4601-9cfb-0f4eb10c5cc8"/>
    <xsd:import namespace="92c16b9d-8c83-445e-a4f4-1fe3d2f43f1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76c0b6-c3f3-4be5-9593-3ebc77d8db0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1c43b5-7e60-4601-9cfb-0f4eb10c5cc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2802cc5-2881-4dd7-9d75-38905e9cf7f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2c16b9d-8c83-445e-a4f4-1fe3d2f43f13"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243be2c-b9b7-4919-8132-c17a66d8f0e1}" ma:internalName="TaxCatchAll" ma:showField="CatchAllData" ma:web="3476c0b6-c3f3-4be5-9593-3ebc77d8d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2c16b9d-8c83-445e-a4f4-1fe3d2f43f13" xsi:nil="true"/>
    <lcf76f155ced4ddcb4097134ff3c332f xmlns="731c43b5-7e60-4601-9cfb-0f4eb10c5c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F25768-FECA-422A-98FE-FFA3BCACF1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76c0b6-c3f3-4be5-9593-3ebc77d8db07"/>
    <ds:schemaRef ds:uri="731c43b5-7e60-4601-9cfb-0f4eb10c5cc8"/>
    <ds:schemaRef ds:uri="92c16b9d-8c83-445e-a4f4-1fe3d2f43f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679843-F05B-4257-AC76-A97BF4302582}">
  <ds:schemaRefs>
    <ds:schemaRef ds:uri="http://schemas.microsoft.com/office/2006/metadata/properties"/>
    <ds:schemaRef ds:uri="http://schemas.microsoft.com/office/infopath/2007/PartnerControls"/>
    <ds:schemaRef ds:uri="92c16b9d-8c83-445e-a4f4-1fe3d2f43f13"/>
    <ds:schemaRef ds:uri="731c43b5-7e60-4601-9cfb-0f4eb10c5cc8"/>
  </ds:schemaRefs>
</ds:datastoreItem>
</file>

<file path=customXml/itemProps3.xml><?xml version="1.0" encoding="utf-8"?>
<ds:datastoreItem xmlns:ds="http://schemas.openxmlformats.org/officeDocument/2006/customXml" ds:itemID="{D98BA169-8388-4B65-B1A0-4AB6E3D212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56102</TotalTime>
  <Words>1597</Words>
  <Application>Microsoft Office PowerPoint</Application>
  <PresentationFormat>On-screen Show (4:3)</PresentationFormat>
  <Paragraphs>251</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University of Colorado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 E. Carlson</dc:creator>
  <cp:lastModifiedBy>Kimberly Goho</cp:lastModifiedBy>
  <cp:revision>444</cp:revision>
  <cp:lastPrinted>2018-09-17T16:52:30Z</cp:lastPrinted>
  <dcterms:created xsi:type="dcterms:W3CDTF">2002-08-24T13:05:03Z</dcterms:created>
  <dcterms:modified xsi:type="dcterms:W3CDTF">2022-11-02T21:41:11Z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0x010100770A32EDE0CB8D4E8718359A93AA86F9</vt:lpwstr>
  </property>
  <property fmtid="{D5CDD505-2E9C-101B-9397-08002B2CF9AE}" pid="3" name="MediaServiceImageTags">
    <vt:lpwstr/>
  </property>
</Properties>
</file>