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60" r:id="rId4"/>
    <p:sldId id="266" r:id="rId5"/>
    <p:sldId id="267" r:id="rId6"/>
    <p:sldId id="269"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3"/>
    <p:restoredTop sz="94683"/>
  </p:normalViewPr>
  <p:slideViewPr>
    <p:cSldViewPr snapToGrid="0">
      <p:cViewPr varScale="1">
        <p:scale>
          <a:sx n="102" d="100"/>
          <a:sy n="102" d="100"/>
        </p:scale>
        <p:origin x="49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99698A-D13C-3045-8DF4-456455CF7A6B}" type="datetimeFigureOut">
              <a:rPr lang="en-US" smtClean="0"/>
              <a:t>4/9/25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F43A96-9EBE-7D40-AC39-A766D01316F4}" type="slidenum">
              <a:rPr lang="en-US" smtClean="0"/>
              <a:t>‹#›</a:t>
            </a:fld>
            <a:endParaRPr lang="en-US"/>
          </a:p>
        </p:txBody>
      </p:sp>
    </p:spTree>
    <p:extLst>
      <p:ext uri="{BB962C8B-B14F-4D97-AF65-F5344CB8AC3E}">
        <p14:creationId xmlns:p14="http://schemas.microsoft.com/office/powerpoint/2010/main" val="2297249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F43A96-9EBE-7D40-AC39-A766D01316F4}" type="slidenum">
              <a:rPr lang="en-US" smtClean="0"/>
              <a:t>2</a:t>
            </a:fld>
            <a:endParaRPr lang="en-US"/>
          </a:p>
        </p:txBody>
      </p:sp>
    </p:spTree>
    <p:extLst>
      <p:ext uri="{BB962C8B-B14F-4D97-AF65-F5344CB8AC3E}">
        <p14:creationId xmlns:p14="http://schemas.microsoft.com/office/powerpoint/2010/main" val="38813842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7B733-1ADA-25C4-1EDC-412A8201D5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B61BEC7-1197-8863-090F-98B846685A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6086A21-EEAA-D38F-A76B-ECAFD12F2337}"/>
              </a:ext>
            </a:extLst>
          </p:cNvPr>
          <p:cNvSpPr>
            <a:spLocks noGrp="1"/>
          </p:cNvSpPr>
          <p:nvPr>
            <p:ph type="dt" sz="half" idx="10"/>
          </p:nvPr>
        </p:nvSpPr>
        <p:spPr/>
        <p:txBody>
          <a:bodyPr/>
          <a:lstStyle/>
          <a:p>
            <a:fld id="{2139764E-22FD-364B-9A6B-DE28420E0907}" type="datetimeFigureOut">
              <a:rPr lang="en-US" smtClean="0"/>
              <a:t>4/9/25</a:t>
            </a:fld>
            <a:endParaRPr lang="en-US"/>
          </a:p>
        </p:txBody>
      </p:sp>
      <p:sp>
        <p:nvSpPr>
          <p:cNvPr id="5" name="Footer Placeholder 4">
            <a:extLst>
              <a:ext uri="{FF2B5EF4-FFF2-40B4-BE49-F238E27FC236}">
                <a16:creationId xmlns:a16="http://schemas.microsoft.com/office/drawing/2014/main" id="{B81A2677-5E0D-B07F-6B3F-3B4E6F397F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D2A8AF-02DC-D475-BBA9-DA35D28BA1EB}"/>
              </a:ext>
            </a:extLst>
          </p:cNvPr>
          <p:cNvSpPr>
            <a:spLocks noGrp="1"/>
          </p:cNvSpPr>
          <p:nvPr>
            <p:ph type="sldNum" sz="quarter" idx="12"/>
          </p:nvPr>
        </p:nvSpPr>
        <p:spPr/>
        <p:txBody>
          <a:bodyPr/>
          <a:lstStyle/>
          <a:p>
            <a:fld id="{4B3E1D9F-4AA9-5841-B1F2-74A528A22498}" type="slidenum">
              <a:rPr lang="en-US" smtClean="0"/>
              <a:t>‹#›</a:t>
            </a:fld>
            <a:endParaRPr lang="en-US"/>
          </a:p>
        </p:txBody>
      </p:sp>
    </p:spTree>
    <p:extLst>
      <p:ext uri="{BB962C8B-B14F-4D97-AF65-F5344CB8AC3E}">
        <p14:creationId xmlns:p14="http://schemas.microsoft.com/office/powerpoint/2010/main" val="3340881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E7B25-DD20-1A7A-DC04-4DF910235CA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5B84104-4164-2E41-F2C4-DA030AED9AE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6DA587-ADB4-DA9D-192D-AC72503C7C65}"/>
              </a:ext>
            </a:extLst>
          </p:cNvPr>
          <p:cNvSpPr>
            <a:spLocks noGrp="1"/>
          </p:cNvSpPr>
          <p:nvPr>
            <p:ph type="dt" sz="half" idx="10"/>
          </p:nvPr>
        </p:nvSpPr>
        <p:spPr/>
        <p:txBody>
          <a:bodyPr/>
          <a:lstStyle/>
          <a:p>
            <a:fld id="{2139764E-22FD-364B-9A6B-DE28420E0907}" type="datetimeFigureOut">
              <a:rPr lang="en-US" smtClean="0"/>
              <a:t>4/9/25</a:t>
            </a:fld>
            <a:endParaRPr lang="en-US"/>
          </a:p>
        </p:txBody>
      </p:sp>
      <p:sp>
        <p:nvSpPr>
          <p:cNvPr id="5" name="Footer Placeholder 4">
            <a:extLst>
              <a:ext uri="{FF2B5EF4-FFF2-40B4-BE49-F238E27FC236}">
                <a16:creationId xmlns:a16="http://schemas.microsoft.com/office/drawing/2014/main" id="{640694A6-B1E9-0B3B-685C-3C1F4B2D53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39ADC8-1EE9-38CD-08E3-43C215653C62}"/>
              </a:ext>
            </a:extLst>
          </p:cNvPr>
          <p:cNvSpPr>
            <a:spLocks noGrp="1"/>
          </p:cNvSpPr>
          <p:nvPr>
            <p:ph type="sldNum" sz="quarter" idx="12"/>
          </p:nvPr>
        </p:nvSpPr>
        <p:spPr/>
        <p:txBody>
          <a:bodyPr/>
          <a:lstStyle/>
          <a:p>
            <a:fld id="{4B3E1D9F-4AA9-5841-B1F2-74A528A22498}" type="slidenum">
              <a:rPr lang="en-US" smtClean="0"/>
              <a:t>‹#›</a:t>
            </a:fld>
            <a:endParaRPr lang="en-US"/>
          </a:p>
        </p:txBody>
      </p:sp>
    </p:spTree>
    <p:extLst>
      <p:ext uri="{BB962C8B-B14F-4D97-AF65-F5344CB8AC3E}">
        <p14:creationId xmlns:p14="http://schemas.microsoft.com/office/powerpoint/2010/main" val="2369839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8C134B-AB1C-F8DD-D074-A5F3DDD7E3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37FD5B4-6296-0015-09EB-DFAB6E66DAB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5ED633-02FE-8074-024D-98EF173C7A00}"/>
              </a:ext>
            </a:extLst>
          </p:cNvPr>
          <p:cNvSpPr>
            <a:spLocks noGrp="1"/>
          </p:cNvSpPr>
          <p:nvPr>
            <p:ph type="dt" sz="half" idx="10"/>
          </p:nvPr>
        </p:nvSpPr>
        <p:spPr/>
        <p:txBody>
          <a:bodyPr/>
          <a:lstStyle/>
          <a:p>
            <a:fld id="{2139764E-22FD-364B-9A6B-DE28420E0907}" type="datetimeFigureOut">
              <a:rPr lang="en-US" smtClean="0"/>
              <a:t>4/9/25</a:t>
            </a:fld>
            <a:endParaRPr lang="en-US"/>
          </a:p>
        </p:txBody>
      </p:sp>
      <p:sp>
        <p:nvSpPr>
          <p:cNvPr id="5" name="Footer Placeholder 4">
            <a:extLst>
              <a:ext uri="{FF2B5EF4-FFF2-40B4-BE49-F238E27FC236}">
                <a16:creationId xmlns:a16="http://schemas.microsoft.com/office/drawing/2014/main" id="{518AB1C3-D943-739B-A8F9-9045530DA2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CE4960-BF97-A9B4-E9A5-9DE8A8592477}"/>
              </a:ext>
            </a:extLst>
          </p:cNvPr>
          <p:cNvSpPr>
            <a:spLocks noGrp="1"/>
          </p:cNvSpPr>
          <p:nvPr>
            <p:ph type="sldNum" sz="quarter" idx="12"/>
          </p:nvPr>
        </p:nvSpPr>
        <p:spPr/>
        <p:txBody>
          <a:bodyPr/>
          <a:lstStyle/>
          <a:p>
            <a:fld id="{4B3E1D9F-4AA9-5841-B1F2-74A528A22498}" type="slidenum">
              <a:rPr lang="en-US" smtClean="0"/>
              <a:t>‹#›</a:t>
            </a:fld>
            <a:endParaRPr lang="en-US"/>
          </a:p>
        </p:txBody>
      </p:sp>
    </p:spTree>
    <p:extLst>
      <p:ext uri="{BB962C8B-B14F-4D97-AF65-F5344CB8AC3E}">
        <p14:creationId xmlns:p14="http://schemas.microsoft.com/office/powerpoint/2010/main" val="2822462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B5C5D-1941-5D15-30DA-E7F592CD12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567637-8CE1-3FC6-F4C6-3DB85F303E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2F0DC4-FF6E-F39D-FA46-614BDC684752}"/>
              </a:ext>
            </a:extLst>
          </p:cNvPr>
          <p:cNvSpPr>
            <a:spLocks noGrp="1"/>
          </p:cNvSpPr>
          <p:nvPr>
            <p:ph type="dt" sz="half" idx="10"/>
          </p:nvPr>
        </p:nvSpPr>
        <p:spPr/>
        <p:txBody>
          <a:bodyPr/>
          <a:lstStyle/>
          <a:p>
            <a:fld id="{2139764E-22FD-364B-9A6B-DE28420E0907}" type="datetimeFigureOut">
              <a:rPr lang="en-US" smtClean="0"/>
              <a:t>4/9/25</a:t>
            </a:fld>
            <a:endParaRPr lang="en-US"/>
          </a:p>
        </p:txBody>
      </p:sp>
      <p:sp>
        <p:nvSpPr>
          <p:cNvPr id="5" name="Footer Placeholder 4">
            <a:extLst>
              <a:ext uri="{FF2B5EF4-FFF2-40B4-BE49-F238E27FC236}">
                <a16:creationId xmlns:a16="http://schemas.microsoft.com/office/drawing/2014/main" id="{62565E9E-FCF0-5340-F2A9-3773FBBAFD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797A56-C0D4-A552-A96F-F6F2D4DA01F1}"/>
              </a:ext>
            </a:extLst>
          </p:cNvPr>
          <p:cNvSpPr>
            <a:spLocks noGrp="1"/>
          </p:cNvSpPr>
          <p:nvPr>
            <p:ph type="sldNum" sz="quarter" idx="12"/>
          </p:nvPr>
        </p:nvSpPr>
        <p:spPr/>
        <p:txBody>
          <a:bodyPr/>
          <a:lstStyle/>
          <a:p>
            <a:fld id="{4B3E1D9F-4AA9-5841-B1F2-74A528A22498}" type="slidenum">
              <a:rPr lang="en-US" smtClean="0"/>
              <a:t>‹#›</a:t>
            </a:fld>
            <a:endParaRPr lang="en-US"/>
          </a:p>
        </p:txBody>
      </p:sp>
    </p:spTree>
    <p:extLst>
      <p:ext uri="{BB962C8B-B14F-4D97-AF65-F5344CB8AC3E}">
        <p14:creationId xmlns:p14="http://schemas.microsoft.com/office/powerpoint/2010/main" val="3105033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12CE5-F597-331C-0416-A3E0B916F35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8B87B13-0CC1-4157-B698-ED23811D350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CBC2CE-F7FD-FB9A-3E86-3602D56C55B7}"/>
              </a:ext>
            </a:extLst>
          </p:cNvPr>
          <p:cNvSpPr>
            <a:spLocks noGrp="1"/>
          </p:cNvSpPr>
          <p:nvPr>
            <p:ph type="dt" sz="half" idx="10"/>
          </p:nvPr>
        </p:nvSpPr>
        <p:spPr/>
        <p:txBody>
          <a:bodyPr/>
          <a:lstStyle/>
          <a:p>
            <a:fld id="{2139764E-22FD-364B-9A6B-DE28420E0907}" type="datetimeFigureOut">
              <a:rPr lang="en-US" smtClean="0"/>
              <a:t>4/9/25</a:t>
            </a:fld>
            <a:endParaRPr lang="en-US"/>
          </a:p>
        </p:txBody>
      </p:sp>
      <p:sp>
        <p:nvSpPr>
          <p:cNvPr id="5" name="Footer Placeholder 4">
            <a:extLst>
              <a:ext uri="{FF2B5EF4-FFF2-40B4-BE49-F238E27FC236}">
                <a16:creationId xmlns:a16="http://schemas.microsoft.com/office/drawing/2014/main" id="{68270419-6B74-8B03-14BD-32140F74B5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79AD1E-0E66-1213-1C4C-1AD98C311F19}"/>
              </a:ext>
            </a:extLst>
          </p:cNvPr>
          <p:cNvSpPr>
            <a:spLocks noGrp="1"/>
          </p:cNvSpPr>
          <p:nvPr>
            <p:ph type="sldNum" sz="quarter" idx="12"/>
          </p:nvPr>
        </p:nvSpPr>
        <p:spPr/>
        <p:txBody>
          <a:bodyPr/>
          <a:lstStyle/>
          <a:p>
            <a:fld id="{4B3E1D9F-4AA9-5841-B1F2-74A528A22498}" type="slidenum">
              <a:rPr lang="en-US" smtClean="0"/>
              <a:t>‹#›</a:t>
            </a:fld>
            <a:endParaRPr lang="en-US"/>
          </a:p>
        </p:txBody>
      </p:sp>
    </p:spTree>
    <p:extLst>
      <p:ext uri="{BB962C8B-B14F-4D97-AF65-F5344CB8AC3E}">
        <p14:creationId xmlns:p14="http://schemas.microsoft.com/office/powerpoint/2010/main" val="3035278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F2568-C60E-1577-22A9-0409B5E08D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CDF330-F90A-4744-7EA2-BC67123C202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6670C1B-87CF-87CA-47AA-9FF90D97ACD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F2DF86-121D-7C9A-92CC-A659FDE0E5CA}"/>
              </a:ext>
            </a:extLst>
          </p:cNvPr>
          <p:cNvSpPr>
            <a:spLocks noGrp="1"/>
          </p:cNvSpPr>
          <p:nvPr>
            <p:ph type="dt" sz="half" idx="10"/>
          </p:nvPr>
        </p:nvSpPr>
        <p:spPr/>
        <p:txBody>
          <a:bodyPr/>
          <a:lstStyle/>
          <a:p>
            <a:fld id="{2139764E-22FD-364B-9A6B-DE28420E0907}" type="datetimeFigureOut">
              <a:rPr lang="en-US" smtClean="0"/>
              <a:t>4/9/25</a:t>
            </a:fld>
            <a:endParaRPr lang="en-US"/>
          </a:p>
        </p:txBody>
      </p:sp>
      <p:sp>
        <p:nvSpPr>
          <p:cNvPr id="6" name="Footer Placeholder 5">
            <a:extLst>
              <a:ext uri="{FF2B5EF4-FFF2-40B4-BE49-F238E27FC236}">
                <a16:creationId xmlns:a16="http://schemas.microsoft.com/office/drawing/2014/main" id="{39D090B9-87E4-BB6C-6022-FC0412D94C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1DC6D1-602C-F832-7C19-486E4FF1385A}"/>
              </a:ext>
            </a:extLst>
          </p:cNvPr>
          <p:cNvSpPr>
            <a:spLocks noGrp="1"/>
          </p:cNvSpPr>
          <p:nvPr>
            <p:ph type="sldNum" sz="quarter" idx="12"/>
          </p:nvPr>
        </p:nvSpPr>
        <p:spPr/>
        <p:txBody>
          <a:bodyPr/>
          <a:lstStyle/>
          <a:p>
            <a:fld id="{4B3E1D9F-4AA9-5841-B1F2-74A528A22498}" type="slidenum">
              <a:rPr lang="en-US" smtClean="0"/>
              <a:t>‹#›</a:t>
            </a:fld>
            <a:endParaRPr lang="en-US"/>
          </a:p>
        </p:txBody>
      </p:sp>
    </p:spTree>
    <p:extLst>
      <p:ext uri="{BB962C8B-B14F-4D97-AF65-F5344CB8AC3E}">
        <p14:creationId xmlns:p14="http://schemas.microsoft.com/office/powerpoint/2010/main" val="3917777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06CE3-0D22-9473-B90F-5F232CF6166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AFDBEAB-6092-E35F-39FC-A7AB5C465F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06C20F3-3D8F-6539-CE8A-ADC469FB3B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6F3FFB2-CCF7-3AB9-FD72-40BE6DB0A3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DD6218-EC45-81A3-ADCB-BA3047FC3E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46024D9-F3B2-92B4-9733-7F0B1ADB8C16}"/>
              </a:ext>
            </a:extLst>
          </p:cNvPr>
          <p:cNvSpPr>
            <a:spLocks noGrp="1"/>
          </p:cNvSpPr>
          <p:nvPr>
            <p:ph type="dt" sz="half" idx="10"/>
          </p:nvPr>
        </p:nvSpPr>
        <p:spPr/>
        <p:txBody>
          <a:bodyPr/>
          <a:lstStyle/>
          <a:p>
            <a:fld id="{2139764E-22FD-364B-9A6B-DE28420E0907}" type="datetimeFigureOut">
              <a:rPr lang="en-US" smtClean="0"/>
              <a:t>4/9/25</a:t>
            </a:fld>
            <a:endParaRPr lang="en-US"/>
          </a:p>
        </p:txBody>
      </p:sp>
      <p:sp>
        <p:nvSpPr>
          <p:cNvPr id="8" name="Footer Placeholder 7">
            <a:extLst>
              <a:ext uri="{FF2B5EF4-FFF2-40B4-BE49-F238E27FC236}">
                <a16:creationId xmlns:a16="http://schemas.microsoft.com/office/drawing/2014/main" id="{318655B9-A380-8644-8A37-FE7DC504BDF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F62C794-0D50-B336-B7CB-6D6A900FA3E0}"/>
              </a:ext>
            </a:extLst>
          </p:cNvPr>
          <p:cNvSpPr>
            <a:spLocks noGrp="1"/>
          </p:cNvSpPr>
          <p:nvPr>
            <p:ph type="sldNum" sz="quarter" idx="12"/>
          </p:nvPr>
        </p:nvSpPr>
        <p:spPr/>
        <p:txBody>
          <a:bodyPr/>
          <a:lstStyle/>
          <a:p>
            <a:fld id="{4B3E1D9F-4AA9-5841-B1F2-74A528A22498}" type="slidenum">
              <a:rPr lang="en-US" smtClean="0"/>
              <a:t>‹#›</a:t>
            </a:fld>
            <a:endParaRPr lang="en-US"/>
          </a:p>
        </p:txBody>
      </p:sp>
    </p:spTree>
    <p:extLst>
      <p:ext uri="{BB962C8B-B14F-4D97-AF65-F5344CB8AC3E}">
        <p14:creationId xmlns:p14="http://schemas.microsoft.com/office/powerpoint/2010/main" val="2707329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D885C-AE25-0106-D890-C2BC22E7639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5F3FEA4-E2F2-D7F4-7529-5C3A3B01B7A2}"/>
              </a:ext>
            </a:extLst>
          </p:cNvPr>
          <p:cNvSpPr>
            <a:spLocks noGrp="1"/>
          </p:cNvSpPr>
          <p:nvPr>
            <p:ph type="dt" sz="half" idx="10"/>
          </p:nvPr>
        </p:nvSpPr>
        <p:spPr/>
        <p:txBody>
          <a:bodyPr/>
          <a:lstStyle/>
          <a:p>
            <a:fld id="{2139764E-22FD-364B-9A6B-DE28420E0907}" type="datetimeFigureOut">
              <a:rPr lang="en-US" smtClean="0"/>
              <a:t>4/9/25</a:t>
            </a:fld>
            <a:endParaRPr lang="en-US"/>
          </a:p>
        </p:txBody>
      </p:sp>
      <p:sp>
        <p:nvSpPr>
          <p:cNvPr id="4" name="Footer Placeholder 3">
            <a:extLst>
              <a:ext uri="{FF2B5EF4-FFF2-40B4-BE49-F238E27FC236}">
                <a16:creationId xmlns:a16="http://schemas.microsoft.com/office/drawing/2014/main" id="{4A70C727-7D91-E233-F783-4BE59018934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3A35120-21D2-18D2-ABEA-2391838A900D}"/>
              </a:ext>
            </a:extLst>
          </p:cNvPr>
          <p:cNvSpPr>
            <a:spLocks noGrp="1"/>
          </p:cNvSpPr>
          <p:nvPr>
            <p:ph type="sldNum" sz="quarter" idx="12"/>
          </p:nvPr>
        </p:nvSpPr>
        <p:spPr/>
        <p:txBody>
          <a:bodyPr/>
          <a:lstStyle/>
          <a:p>
            <a:fld id="{4B3E1D9F-4AA9-5841-B1F2-74A528A22498}" type="slidenum">
              <a:rPr lang="en-US" smtClean="0"/>
              <a:t>‹#›</a:t>
            </a:fld>
            <a:endParaRPr lang="en-US"/>
          </a:p>
        </p:txBody>
      </p:sp>
    </p:spTree>
    <p:extLst>
      <p:ext uri="{BB962C8B-B14F-4D97-AF65-F5344CB8AC3E}">
        <p14:creationId xmlns:p14="http://schemas.microsoft.com/office/powerpoint/2010/main" val="3456814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3ADA4E-9A5F-44FA-1DB5-1373D99E4AD9}"/>
              </a:ext>
            </a:extLst>
          </p:cNvPr>
          <p:cNvSpPr>
            <a:spLocks noGrp="1"/>
          </p:cNvSpPr>
          <p:nvPr>
            <p:ph type="dt" sz="half" idx="10"/>
          </p:nvPr>
        </p:nvSpPr>
        <p:spPr/>
        <p:txBody>
          <a:bodyPr/>
          <a:lstStyle/>
          <a:p>
            <a:fld id="{2139764E-22FD-364B-9A6B-DE28420E0907}" type="datetimeFigureOut">
              <a:rPr lang="en-US" smtClean="0"/>
              <a:t>4/9/25</a:t>
            </a:fld>
            <a:endParaRPr lang="en-US"/>
          </a:p>
        </p:txBody>
      </p:sp>
      <p:sp>
        <p:nvSpPr>
          <p:cNvPr id="3" name="Footer Placeholder 2">
            <a:extLst>
              <a:ext uri="{FF2B5EF4-FFF2-40B4-BE49-F238E27FC236}">
                <a16:creationId xmlns:a16="http://schemas.microsoft.com/office/drawing/2014/main" id="{05C607EA-1418-11FA-3820-2D4F6C1E637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C19B133-54CF-6869-1289-659DDE7D2000}"/>
              </a:ext>
            </a:extLst>
          </p:cNvPr>
          <p:cNvSpPr>
            <a:spLocks noGrp="1"/>
          </p:cNvSpPr>
          <p:nvPr>
            <p:ph type="sldNum" sz="quarter" idx="12"/>
          </p:nvPr>
        </p:nvSpPr>
        <p:spPr/>
        <p:txBody>
          <a:bodyPr/>
          <a:lstStyle/>
          <a:p>
            <a:fld id="{4B3E1D9F-4AA9-5841-B1F2-74A528A22498}" type="slidenum">
              <a:rPr lang="en-US" smtClean="0"/>
              <a:t>‹#›</a:t>
            </a:fld>
            <a:endParaRPr lang="en-US"/>
          </a:p>
        </p:txBody>
      </p:sp>
    </p:spTree>
    <p:extLst>
      <p:ext uri="{BB962C8B-B14F-4D97-AF65-F5344CB8AC3E}">
        <p14:creationId xmlns:p14="http://schemas.microsoft.com/office/powerpoint/2010/main" val="1615176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533A1-D116-4347-B70F-963A46957B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3776BF1-2FE3-88BF-FE74-194A6BD6C7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3BDA75C-8E5C-DAEB-2B7B-8437330B61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0A7D0A-F35C-0BD9-F9CA-DCBF7E69811E}"/>
              </a:ext>
            </a:extLst>
          </p:cNvPr>
          <p:cNvSpPr>
            <a:spLocks noGrp="1"/>
          </p:cNvSpPr>
          <p:nvPr>
            <p:ph type="dt" sz="half" idx="10"/>
          </p:nvPr>
        </p:nvSpPr>
        <p:spPr/>
        <p:txBody>
          <a:bodyPr/>
          <a:lstStyle/>
          <a:p>
            <a:fld id="{2139764E-22FD-364B-9A6B-DE28420E0907}" type="datetimeFigureOut">
              <a:rPr lang="en-US" smtClean="0"/>
              <a:t>4/9/25</a:t>
            </a:fld>
            <a:endParaRPr lang="en-US"/>
          </a:p>
        </p:txBody>
      </p:sp>
      <p:sp>
        <p:nvSpPr>
          <p:cNvPr id="6" name="Footer Placeholder 5">
            <a:extLst>
              <a:ext uri="{FF2B5EF4-FFF2-40B4-BE49-F238E27FC236}">
                <a16:creationId xmlns:a16="http://schemas.microsoft.com/office/drawing/2014/main" id="{EE801E94-E12D-C30C-F873-C3DDFE6592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AD55FD-6837-8CB7-C316-D7FFFE87E265}"/>
              </a:ext>
            </a:extLst>
          </p:cNvPr>
          <p:cNvSpPr>
            <a:spLocks noGrp="1"/>
          </p:cNvSpPr>
          <p:nvPr>
            <p:ph type="sldNum" sz="quarter" idx="12"/>
          </p:nvPr>
        </p:nvSpPr>
        <p:spPr/>
        <p:txBody>
          <a:bodyPr/>
          <a:lstStyle/>
          <a:p>
            <a:fld id="{4B3E1D9F-4AA9-5841-B1F2-74A528A22498}" type="slidenum">
              <a:rPr lang="en-US" smtClean="0"/>
              <a:t>‹#›</a:t>
            </a:fld>
            <a:endParaRPr lang="en-US"/>
          </a:p>
        </p:txBody>
      </p:sp>
    </p:spTree>
    <p:extLst>
      <p:ext uri="{BB962C8B-B14F-4D97-AF65-F5344CB8AC3E}">
        <p14:creationId xmlns:p14="http://schemas.microsoft.com/office/powerpoint/2010/main" val="3890955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671DA-F799-7354-ADB9-C8589F5038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E53E978-53D0-6647-B2DF-A824B4B167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3001FC3-3C2F-E563-31DC-20AAC3D491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878239-BDF2-DE9B-2C17-B98278C542D9}"/>
              </a:ext>
            </a:extLst>
          </p:cNvPr>
          <p:cNvSpPr>
            <a:spLocks noGrp="1"/>
          </p:cNvSpPr>
          <p:nvPr>
            <p:ph type="dt" sz="half" idx="10"/>
          </p:nvPr>
        </p:nvSpPr>
        <p:spPr/>
        <p:txBody>
          <a:bodyPr/>
          <a:lstStyle/>
          <a:p>
            <a:fld id="{2139764E-22FD-364B-9A6B-DE28420E0907}" type="datetimeFigureOut">
              <a:rPr lang="en-US" smtClean="0"/>
              <a:t>4/9/25</a:t>
            </a:fld>
            <a:endParaRPr lang="en-US"/>
          </a:p>
        </p:txBody>
      </p:sp>
      <p:sp>
        <p:nvSpPr>
          <p:cNvPr id="6" name="Footer Placeholder 5">
            <a:extLst>
              <a:ext uri="{FF2B5EF4-FFF2-40B4-BE49-F238E27FC236}">
                <a16:creationId xmlns:a16="http://schemas.microsoft.com/office/drawing/2014/main" id="{B4BC6863-9861-E04A-CD58-5BFC0F5D38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704CCB-DD77-B920-79DE-DFA05A5F7613}"/>
              </a:ext>
            </a:extLst>
          </p:cNvPr>
          <p:cNvSpPr>
            <a:spLocks noGrp="1"/>
          </p:cNvSpPr>
          <p:nvPr>
            <p:ph type="sldNum" sz="quarter" idx="12"/>
          </p:nvPr>
        </p:nvSpPr>
        <p:spPr/>
        <p:txBody>
          <a:bodyPr/>
          <a:lstStyle/>
          <a:p>
            <a:fld id="{4B3E1D9F-4AA9-5841-B1F2-74A528A22498}" type="slidenum">
              <a:rPr lang="en-US" smtClean="0"/>
              <a:t>‹#›</a:t>
            </a:fld>
            <a:endParaRPr lang="en-US"/>
          </a:p>
        </p:txBody>
      </p:sp>
    </p:spTree>
    <p:extLst>
      <p:ext uri="{BB962C8B-B14F-4D97-AF65-F5344CB8AC3E}">
        <p14:creationId xmlns:p14="http://schemas.microsoft.com/office/powerpoint/2010/main" val="1319940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3AE271-C3B7-20D0-0F72-49FC9FEF3A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DA9DF35-B43C-0E9B-27EF-41B3E485DB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01FCD2-3951-9AC6-5601-23E9590E41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139764E-22FD-364B-9A6B-DE28420E0907}" type="datetimeFigureOut">
              <a:rPr lang="en-US" smtClean="0"/>
              <a:t>4/9/25</a:t>
            </a:fld>
            <a:endParaRPr lang="en-US"/>
          </a:p>
        </p:txBody>
      </p:sp>
      <p:sp>
        <p:nvSpPr>
          <p:cNvPr id="5" name="Footer Placeholder 4">
            <a:extLst>
              <a:ext uri="{FF2B5EF4-FFF2-40B4-BE49-F238E27FC236}">
                <a16:creationId xmlns:a16="http://schemas.microsoft.com/office/drawing/2014/main" id="{985E1203-DF35-9FD6-C0D8-2074E88B43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Boulder Faculty Assembly</a:t>
            </a:r>
          </a:p>
        </p:txBody>
      </p:sp>
      <p:sp>
        <p:nvSpPr>
          <p:cNvPr id="6" name="Slide Number Placeholder 5">
            <a:extLst>
              <a:ext uri="{FF2B5EF4-FFF2-40B4-BE49-F238E27FC236}">
                <a16:creationId xmlns:a16="http://schemas.microsoft.com/office/drawing/2014/main" id="{24E66842-949A-A6CE-DEEB-358C33BAC8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r>
              <a:rPr lang="en-US"/>
              <a:t>Slide </a:t>
            </a:r>
            <a:fld id="{4B3E1D9F-4AA9-5841-B1F2-74A528A22498}" type="slidenum">
              <a:rPr lang="en-US" smtClean="0"/>
              <a:pPr/>
              <a:t>‹#›</a:t>
            </a:fld>
            <a:endParaRPr lang="en-US"/>
          </a:p>
        </p:txBody>
      </p:sp>
    </p:spTree>
    <p:extLst>
      <p:ext uri="{BB962C8B-B14F-4D97-AF65-F5344CB8AC3E}">
        <p14:creationId xmlns:p14="http://schemas.microsoft.com/office/powerpoint/2010/main" val="8485541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Avenir Book" panose="02000503020000020003"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venir Book" panose="02000503020000020003"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venir Book" panose="02000503020000020003"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venir Book" panose="02000503020000020003"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venir Book" panose="02000503020000020003"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venir Book" panose="02000503020000020003"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olorado.edu/bfa/media/1610"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www.colorado.edu/today/2025/04/07/faculty-assembly-updated-new-micro-credential-lecturer-title-and-more" TargetMode="External"/><Relationship Id="rId4" Type="http://schemas.openxmlformats.org/officeDocument/2006/relationships/hyperlink" Target="https://www.colorado.edu/bfa/media/1611"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www.colorado.edu/bfa/elections-and-events/elections" TargetMode="External"/><Relationship Id="rId3" Type="http://schemas.openxmlformats.org/officeDocument/2006/relationships/hyperlink" Target="https://www.colorado.edu/bfa/media/1594" TargetMode="External"/><Relationship Id="rId7" Type="http://schemas.openxmlformats.org/officeDocument/2006/relationships/hyperlink" Target="https://www.colorado.edu/bfa/media/1595" TargetMode="External"/><Relationship Id="rId2" Type="http://schemas.openxmlformats.org/officeDocument/2006/relationships/hyperlink" Target="https://www.colorado.edu/bfa/media/1593" TargetMode="External"/><Relationship Id="rId1" Type="http://schemas.openxmlformats.org/officeDocument/2006/relationships/slideLayout" Target="../slideLayouts/slideLayout7.xml"/><Relationship Id="rId6" Type="http://schemas.openxmlformats.org/officeDocument/2006/relationships/hyperlink" Target="https://www.colorado.edu/bfa/media/1609" TargetMode="External"/><Relationship Id="rId5" Type="http://schemas.openxmlformats.org/officeDocument/2006/relationships/hyperlink" Target="https://www.colorado.edu/bfa/media/1597" TargetMode="External"/><Relationship Id="rId10" Type="http://schemas.openxmlformats.org/officeDocument/2006/relationships/hyperlink" Target="https://www.colorado.edu/ecenter/css" TargetMode="External"/><Relationship Id="rId4" Type="http://schemas.openxmlformats.org/officeDocument/2006/relationships/hyperlink" Target="https://www.colorado.edu/bfa/media/1596" TargetMode="External"/><Relationship Id="rId9" Type="http://schemas.openxmlformats.org/officeDocument/2006/relationships/hyperlink" Target="https://calendar.colorado.edu/event/chancellors-state-of-the-campus-address-and-lunch"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www.nbcnews.com/news/us-news/trump-administration-revokes-visas-10-colorado-international-students-rcna199313"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https://www.colorado.edu/today/2025/03/07/justin-schwartz-discusses-federal-transition-and-more-faculty-assembly"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www.colorado.edu/academicaffairs/about/academic-freedom/scholarship-safety-guide-cu-boulder/differentiating-criticism-potential-or" TargetMode="External"/><Relationship Id="rId13" Type="http://schemas.openxmlformats.org/officeDocument/2006/relationships/hyperlink" Target="https://www.colorado.edu/leadershipsupport/resources/definitions-citations-campus-guide-dei-terms" TargetMode="External"/><Relationship Id="rId3" Type="http://schemas.openxmlformats.org/officeDocument/2006/relationships/hyperlink" Target="https://www.cu.edu/blog/government-relations" TargetMode="External"/><Relationship Id="rId7" Type="http://schemas.openxmlformats.org/officeDocument/2006/relationships/hyperlink" Target="https://www.colorado.edu/academicaffairs/about/academic-freedom/scholarship-safety-guide-cu-boulder" TargetMode="External"/><Relationship Id="rId12" Type="http://schemas.openxmlformats.org/officeDocument/2006/relationships/hyperlink" Target="https://bouldercolorado.gov/news/resources-our-immigrant-and-lgbtq-communities" TargetMode="External"/><Relationship Id="rId2" Type="http://schemas.openxmlformats.org/officeDocument/2006/relationships/hyperlink" Target="https://www.cu.edu/office-government-relations/federal-relations/federal-transition-updates" TargetMode="External"/><Relationship Id="rId1" Type="http://schemas.openxmlformats.org/officeDocument/2006/relationships/slideLayout" Target="../slideLayouts/slideLayout7.xml"/><Relationship Id="rId6" Type="http://schemas.openxmlformats.org/officeDocument/2006/relationships/hyperlink" Target="https://www.colorado.edu/have-question-or-comment" TargetMode="External"/><Relationship Id="rId11" Type="http://schemas.openxmlformats.org/officeDocument/2006/relationships/hyperlink" Target="https://www.colorado.edu/undocumentedstudentresources/faqs-0" TargetMode="External"/><Relationship Id="rId5" Type="http://schemas.openxmlformats.org/officeDocument/2006/relationships/hyperlink" Target="https://www.colorado.edu/buff-info" TargetMode="External"/><Relationship Id="rId15" Type="http://schemas.openxmlformats.org/officeDocument/2006/relationships/hyperlink" Target="https://www.colorado.edu/leadershipsupport/five-goals" TargetMode="External"/><Relationship Id="rId10" Type="http://schemas.openxmlformats.org/officeDocument/2006/relationships/hyperlink" Target="https://www.colorado.edu/cisc/resources" TargetMode="External"/><Relationship Id="rId4" Type="http://schemas.openxmlformats.org/officeDocument/2006/relationships/hyperlink" Target="https://www.colorado.edu/researchinnovation/federal-funding-updates-under-new-administration" TargetMode="External"/><Relationship Id="rId9" Type="http://schemas.openxmlformats.org/officeDocument/2006/relationships/hyperlink" Target="https://www.colorado.edu/isss/news-alerts/immigration-alerts" TargetMode="External"/><Relationship Id="rId14" Type="http://schemas.openxmlformats.org/officeDocument/2006/relationships/hyperlink" Target="https://www.colorado.edu/undocumentedstudentresources/ice-request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D8AAC-5125-963B-F41E-ADCAD5D78AE9}"/>
              </a:ext>
            </a:extLst>
          </p:cNvPr>
          <p:cNvSpPr>
            <a:spLocks noGrp="1"/>
          </p:cNvSpPr>
          <p:nvPr>
            <p:ph type="ctrTitle"/>
          </p:nvPr>
        </p:nvSpPr>
        <p:spPr/>
        <p:txBody>
          <a:bodyPr/>
          <a:lstStyle/>
          <a:p>
            <a:r>
              <a:rPr lang="en-US">
                <a:latin typeface="Avenir Book" panose="02000503020000020003" pitchFamily="2" charset="0"/>
              </a:rPr>
              <a:t>Boulder Faculty Assembly</a:t>
            </a:r>
          </a:p>
        </p:txBody>
      </p:sp>
      <p:sp>
        <p:nvSpPr>
          <p:cNvPr id="3" name="Subtitle 2">
            <a:extLst>
              <a:ext uri="{FF2B5EF4-FFF2-40B4-BE49-F238E27FC236}">
                <a16:creationId xmlns:a16="http://schemas.microsoft.com/office/drawing/2014/main" id="{E0B16528-26B0-4E78-55A3-349C83ADAAB1}"/>
              </a:ext>
            </a:extLst>
          </p:cNvPr>
          <p:cNvSpPr>
            <a:spLocks noGrp="1"/>
          </p:cNvSpPr>
          <p:nvPr>
            <p:ph type="subTitle" idx="1"/>
          </p:nvPr>
        </p:nvSpPr>
        <p:spPr/>
        <p:txBody>
          <a:bodyPr vert="horz" lIns="91440" tIns="45720" rIns="91440" bIns="45720" rtlCol="0" anchor="t">
            <a:normAutofit/>
          </a:bodyPr>
          <a:lstStyle/>
          <a:p>
            <a:r>
              <a:rPr lang="en-US" sz="2800">
                <a:solidFill>
                  <a:srgbClr val="C00000"/>
                </a:solidFill>
                <a:latin typeface="Avenir Book" panose="02000503020000020003" pitchFamily="2" charset="0"/>
              </a:rPr>
              <a:t>General Assembly Meeting Chair’s Summary</a:t>
            </a:r>
          </a:p>
          <a:p>
            <a:r>
              <a:rPr lang="en-US" sz="2800">
                <a:latin typeface="Avenir Book"/>
              </a:rPr>
              <a:t>Thursday April 3, 2025</a:t>
            </a:r>
          </a:p>
          <a:p>
            <a:endParaRPr lang="en-US" sz="2800">
              <a:latin typeface="Avenir Book" panose="02000503020000020003" pitchFamily="2" charset="0"/>
            </a:endParaRPr>
          </a:p>
        </p:txBody>
      </p:sp>
    </p:spTree>
    <p:extLst>
      <p:ext uri="{BB962C8B-B14F-4D97-AF65-F5344CB8AC3E}">
        <p14:creationId xmlns:p14="http://schemas.microsoft.com/office/powerpoint/2010/main" val="1709306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92C5E4-9C70-CC6D-5BDD-4015AC5AF89D}"/>
              </a:ext>
            </a:extLst>
          </p:cNvPr>
          <p:cNvSpPr>
            <a:spLocks noGrp="1"/>
          </p:cNvSpPr>
          <p:nvPr>
            <p:ph idx="1"/>
          </p:nvPr>
        </p:nvSpPr>
        <p:spPr>
          <a:xfrm>
            <a:off x="312821" y="261375"/>
            <a:ext cx="11502190" cy="5530577"/>
          </a:xfrm>
        </p:spPr>
        <p:txBody>
          <a:bodyPr vert="horz" lIns="91440" tIns="45720" rIns="91440" bIns="45720" rtlCol="0" anchor="t">
            <a:noAutofit/>
          </a:bodyPr>
          <a:lstStyle/>
          <a:p>
            <a:pPr marL="0" indent="0">
              <a:lnSpc>
                <a:spcPct val="120000"/>
              </a:lnSpc>
              <a:spcBef>
                <a:spcPts val="300"/>
              </a:spcBef>
              <a:buNone/>
            </a:pPr>
            <a:r>
              <a:rPr lang="en-US" sz="1600" dirty="0">
                <a:solidFill>
                  <a:srgbClr val="C00000"/>
                </a:solidFill>
                <a:latin typeface="Avenir Book"/>
                <a:hlinkClick r:id="rId3"/>
              </a:rPr>
              <a:t>Lecturer Appointments and Policy on NTT Faculty Titles and Appointments</a:t>
            </a:r>
            <a:endParaRPr lang="en-US" sz="1600" dirty="0">
              <a:solidFill>
                <a:srgbClr val="C00000"/>
              </a:solidFill>
              <a:latin typeface="Avenir Book"/>
            </a:endParaRPr>
          </a:p>
          <a:p>
            <a:pPr>
              <a:lnSpc>
                <a:spcPct val="100000"/>
              </a:lnSpc>
              <a:spcBef>
                <a:spcPts val="300"/>
              </a:spcBef>
            </a:pPr>
            <a:r>
              <a:rPr lang="en-US" sz="1600" dirty="0">
                <a:latin typeface="Avenir Book"/>
              </a:rPr>
              <a:t>Katherine Eggert updated the BFA on the year long effort to update our policy on NTT faculty appointments and titles, and lecturer appointments.  The BFA chair, TFAC chair and FAC chair were involved in the project.  </a:t>
            </a:r>
          </a:p>
          <a:p>
            <a:pPr marL="0" indent="0">
              <a:lnSpc>
                <a:spcPct val="120000"/>
              </a:lnSpc>
              <a:spcBef>
                <a:spcPts val="300"/>
              </a:spcBef>
              <a:buNone/>
            </a:pPr>
            <a:r>
              <a:rPr lang="en-US" sz="1600" dirty="0">
                <a:solidFill>
                  <a:srgbClr val="C00000"/>
                </a:solidFill>
                <a:latin typeface="Avenir Book"/>
                <a:hlinkClick r:id="rId4"/>
              </a:rPr>
              <a:t>Climate, Sustainability &amp; Justice Education</a:t>
            </a:r>
            <a:endParaRPr lang="en-US" sz="1600" dirty="0">
              <a:solidFill>
                <a:srgbClr val="C00000"/>
              </a:solidFill>
              <a:latin typeface="Avenir Book"/>
            </a:endParaRPr>
          </a:p>
          <a:p>
            <a:pPr>
              <a:lnSpc>
                <a:spcPct val="100000"/>
              </a:lnSpc>
              <a:spcBef>
                <a:spcPts val="300"/>
              </a:spcBef>
            </a:pPr>
            <a:r>
              <a:rPr lang="en-US" sz="1600" dirty="0">
                <a:latin typeface="Avenir Book"/>
              </a:rPr>
              <a:t>Vicki Hand, Working Group Leader updated the Assembly on the year-long effort to create an undergraduate pathway in climate, sustainability and justice education for our students.  This work was co-sponsored by BFA and CTL and funded by CTL.</a:t>
            </a:r>
          </a:p>
          <a:p>
            <a:pPr marL="0" indent="0">
              <a:lnSpc>
                <a:spcPct val="120000"/>
              </a:lnSpc>
              <a:spcBef>
                <a:spcPts val="300"/>
              </a:spcBef>
              <a:buNone/>
            </a:pPr>
            <a:r>
              <a:rPr lang="en-US" sz="1600" dirty="0">
                <a:solidFill>
                  <a:srgbClr val="C00000"/>
                </a:solidFill>
                <a:latin typeface="Avenir Book"/>
              </a:rPr>
              <a:t>Chancellor’s Task Force on Faculty Salary</a:t>
            </a:r>
          </a:p>
          <a:p>
            <a:pPr>
              <a:lnSpc>
                <a:spcPct val="100000"/>
              </a:lnSpc>
              <a:spcBef>
                <a:spcPts val="300"/>
              </a:spcBef>
            </a:pPr>
            <a:r>
              <a:rPr lang="en-US" sz="1600" dirty="0">
                <a:latin typeface="Avenir Book"/>
              </a:rPr>
              <a:t>The BFA identified salary as a top priority in its 2024 Survey of BFA Priorities. The BFA chair reviewed these priorities with the chancellor and discussed ways to address BFA concerns. To this end, this Task Force is being formed to explore how CU Boulder can offer more competitive compensation and address salary compression issues. </a:t>
            </a:r>
          </a:p>
          <a:p>
            <a:pPr marL="0" indent="0">
              <a:lnSpc>
                <a:spcPct val="120000"/>
              </a:lnSpc>
              <a:spcBef>
                <a:spcPts val="300"/>
              </a:spcBef>
              <a:buNone/>
            </a:pPr>
            <a:r>
              <a:rPr lang="en-US" sz="1600" dirty="0">
                <a:solidFill>
                  <a:srgbClr val="C00000"/>
                </a:solidFill>
                <a:latin typeface="Avenir Book"/>
              </a:rPr>
              <a:t>IT Security Standards Faculty Working Group</a:t>
            </a:r>
          </a:p>
          <a:p>
            <a:pPr>
              <a:lnSpc>
                <a:spcPct val="100000"/>
              </a:lnSpc>
              <a:spcBef>
                <a:spcPts val="300"/>
              </a:spcBef>
            </a:pPr>
            <a:r>
              <a:rPr lang="en-US" sz="1600" dirty="0">
                <a:latin typeface="Avenir Book"/>
              </a:rPr>
              <a:t>A new working group has started to discuss the impacts of the University’s IT security standards and to communicate with OIT, focusing on the teaching and research mission of the campus, and auxiliary applications.</a:t>
            </a:r>
          </a:p>
          <a:p>
            <a:pPr marL="0" indent="0">
              <a:lnSpc>
                <a:spcPct val="120000"/>
              </a:lnSpc>
              <a:spcBef>
                <a:spcPts val="300"/>
              </a:spcBef>
              <a:buNone/>
            </a:pPr>
            <a:r>
              <a:rPr lang="en-US" sz="1600" dirty="0">
                <a:solidFill>
                  <a:srgbClr val="C00000"/>
                </a:solidFill>
                <a:latin typeface="Avenir Book"/>
              </a:rPr>
              <a:t>Federal Action Updates</a:t>
            </a:r>
          </a:p>
          <a:p>
            <a:pPr>
              <a:lnSpc>
                <a:spcPct val="100000"/>
              </a:lnSpc>
              <a:spcBef>
                <a:spcPts val="300"/>
              </a:spcBef>
            </a:pPr>
            <a:r>
              <a:rPr lang="en-US" sz="1600" dirty="0">
                <a:latin typeface="Avenir Book"/>
              </a:rPr>
              <a:t>Chair Miller led a discussion of communication efforts to keep faculty informed, whether the BFA wants to endorse or write a resolution upholding our values during this unprecedented time and provided a summary of the April 1 Transition Advisory Committee update.</a:t>
            </a:r>
          </a:p>
          <a:p>
            <a:pPr marL="0" indent="0">
              <a:lnSpc>
                <a:spcPct val="120000"/>
              </a:lnSpc>
              <a:spcBef>
                <a:spcPts val="300"/>
              </a:spcBef>
              <a:buNone/>
            </a:pPr>
            <a:r>
              <a:rPr lang="en-US" sz="1600" dirty="0">
                <a:solidFill>
                  <a:srgbClr val="C00000"/>
                </a:solidFill>
                <a:latin typeface="Avenir Book"/>
              </a:rPr>
              <a:t>BFA Business</a:t>
            </a:r>
          </a:p>
          <a:p>
            <a:pPr>
              <a:lnSpc>
                <a:spcPct val="100000"/>
              </a:lnSpc>
              <a:spcBef>
                <a:spcPts val="300"/>
              </a:spcBef>
            </a:pPr>
            <a:r>
              <a:rPr lang="en-US" sz="1600" dirty="0">
                <a:latin typeface="Avenir Book"/>
              </a:rPr>
              <a:t>Four resolutions were voted on, one was introduced for a vote at the May meeting, and one was postponed for a vote until the May meeting.</a:t>
            </a:r>
          </a:p>
          <a:p>
            <a:pPr>
              <a:lnSpc>
                <a:spcPct val="120000"/>
              </a:lnSpc>
              <a:spcBef>
                <a:spcPts val="300"/>
              </a:spcBef>
            </a:pPr>
            <a:endParaRPr lang="en-US" sz="1600" dirty="0">
              <a:solidFill>
                <a:srgbClr val="C00000"/>
              </a:solidFill>
              <a:latin typeface="Avenir Book"/>
            </a:endParaRPr>
          </a:p>
          <a:p>
            <a:pPr>
              <a:lnSpc>
                <a:spcPct val="120000"/>
              </a:lnSpc>
              <a:spcBef>
                <a:spcPts val="300"/>
              </a:spcBef>
            </a:pPr>
            <a:endParaRPr lang="en-US" sz="1600" dirty="0">
              <a:solidFill>
                <a:srgbClr val="C00000"/>
              </a:solidFill>
              <a:latin typeface="Avenir Book"/>
            </a:endParaRPr>
          </a:p>
          <a:p>
            <a:pPr>
              <a:lnSpc>
                <a:spcPct val="120000"/>
              </a:lnSpc>
              <a:spcBef>
                <a:spcPts val="300"/>
              </a:spcBef>
            </a:pPr>
            <a:endParaRPr lang="en-US" sz="1600" dirty="0">
              <a:solidFill>
                <a:srgbClr val="C00000"/>
              </a:solidFill>
              <a:latin typeface="Avenir Book"/>
            </a:endParaRPr>
          </a:p>
          <a:p>
            <a:pPr rtl="0" fontAlgn="ctr">
              <a:spcBef>
                <a:spcPts val="300"/>
              </a:spcBef>
              <a:buFont typeface="Arial" panose="020B0604020202020204" pitchFamily="34" charset="0"/>
              <a:buChar char="•"/>
            </a:pPr>
            <a:endParaRPr lang="en-US" sz="1600" dirty="0">
              <a:effectLst/>
              <a:latin typeface="Avenir Book" panose="02000503020000020003" pitchFamily="2" charset="0"/>
            </a:endParaRPr>
          </a:p>
          <a:p>
            <a:pPr marL="0" indent="0">
              <a:lnSpc>
                <a:spcPct val="120000"/>
              </a:lnSpc>
              <a:spcBef>
                <a:spcPts val="300"/>
              </a:spcBef>
              <a:buNone/>
            </a:pPr>
            <a:endParaRPr lang="en-US" sz="1600" b="0" i="0" u="none" strike="noStrike" dirty="0">
              <a:solidFill>
                <a:srgbClr val="111111"/>
              </a:solidFill>
              <a:effectLst/>
              <a:latin typeface="Avenir Book"/>
            </a:endParaRPr>
          </a:p>
          <a:p>
            <a:pPr marL="0" indent="0">
              <a:lnSpc>
                <a:spcPct val="120000"/>
              </a:lnSpc>
              <a:spcBef>
                <a:spcPts val="300"/>
              </a:spcBef>
              <a:buNone/>
            </a:pPr>
            <a:endParaRPr lang="en-US" sz="1600" b="0" i="0" u="none" strike="noStrike" dirty="0">
              <a:solidFill>
                <a:srgbClr val="111111"/>
              </a:solidFill>
              <a:effectLst/>
              <a:latin typeface="Avenir Book" panose="02000503020000020003" pitchFamily="2" charset="0"/>
            </a:endParaRPr>
          </a:p>
          <a:p>
            <a:pPr lvl="1">
              <a:lnSpc>
                <a:spcPct val="120000"/>
              </a:lnSpc>
              <a:spcBef>
                <a:spcPts val="300"/>
              </a:spcBef>
            </a:pPr>
            <a:endParaRPr lang="en-US" sz="1600" dirty="0">
              <a:latin typeface="Avenir Book" panose="02000503020000020003" pitchFamily="2" charset="0"/>
            </a:endParaRPr>
          </a:p>
        </p:txBody>
      </p:sp>
      <p:sp>
        <p:nvSpPr>
          <p:cNvPr id="4" name="TextBox 3">
            <a:extLst>
              <a:ext uri="{FF2B5EF4-FFF2-40B4-BE49-F238E27FC236}">
                <a16:creationId xmlns:a16="http://schemas.microsoft.com/office/drawing/2014/main" id="{F400D269-A629-47BD-EB57-FFB20A2B74DA}"/>
              </a:ext>
            </a:extLst>
          </p:cNvPr>
          <p:cNvSpPr txBox="1"/>
          <p:nvPr/>
        </p:nvSpPr>
        <p:spPr>
          <a:xfrm>
            <a:off x="8662737" y="6411959"/>
            <a:ext cx="3152274" cy="338554"/>
          </a:xfrm>
          <a:prstGeom prst="rect">
            <a:avLst/>
          </a:prstGeom>
          <a:noFill/>
        </p:spPr>
        <p:txBody>
          <a:bodyPr wrap="square" rtlCol="0">
            <a:spAutoFit/>
          </a:bodyPr>
          <a:lstStyle/>
          <a:p>
            <a:r>
              <a:rPr lang="en-US" sz="1600">
                <a:latin typeface="Avenir Light" panose="020B0402020203020204" pitchFamily="34" charset="77"/>
                <a:hlinkClick r:id="rId5"/>
              </a:rPr>
              <a:t>*CU Boulder Today Article</a:t>
            </a:r>
            <a:endParaRPr lang="en-US" sz="1600">
              <a:latin typeface="Avenir Light" panose="020B0402020203020204" pitchFamily="34" charset="77"/>
            </a:endParaRPr>
          </a:p>
        </p:txBody>
      </p:sp>
    </p:spTree>
    <p:extLst>
      <p:ext uri="{BB962C8B-B14F-4D97-AF65-F5344CB8AC3E}">
        <p14:creationId xmlns:p14="http://schemas.microsoft.com/office/powerpoint/2010/main" val="2087326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0D63C8-FFEE-F04D-2008-1ADAE1AC11D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566F45-AC9C-F599-9632-06890D31A154}"/>
              </a:ext>
            </a:extLst>
          </p:cNvPr>
          <p:cNvSpPr>
            <a:spLocks noGrp="1"/>
          </p:cNvSpPr>
          <p:nvPr>
            <p:ph idx="4294967295"/>
          </p:nvPr>
        </p:nvSpPr>
        <p:spPr>
          <a:xfrm>
            <a:off x="526941" y="322289"/>
            <a:ext cx="10986185" cy="6109508"/>
          </a:xfrm>
        </p:spPr>
        <p:txBody>
          <a:bodyPr vert="horz" lIns="91440" tIns="45720" rIns="91440" bIns="45720" rtlCol="0" anchor="t">
            <a:noAutofit/>
          </a:bodyPr>
          <a:lstStyle/>
          <a:p>
            <a:pPr marL="0" indent="0">
              <a:lnSpc>
                <a:spcPct val="100000"/>
              </a:lnSpc>
              <a:spcBef>
                <a:spcPts val="300"/>
              </a:spcBef>
              <a:buNone/>
            </a:pPr>
            <a:r>
              <a:rPr lang="en-US" sz="2000" dirty="0">
                <a:solidFill>
                  <a:srgbClr val="C00000"/>
                </a:solidFill>
              </a:rPr>
              <a:t>BFA Resolutions</a:t>
            </a:r>
          </a:p>
          <a:p>
            <a:pPr fontAlgn="base">
              <a:lnSpc>
                <a:spcPct val="100000"/>
              </a:lnSpc>
              <a:spcBef>
                <a:spcPts val="300"/>
              </a:spcBef>
            </a:pPr>
            <a:r>
              <a:rPr lang="en-US" sz="1800" b="0" i="0" dirty="0">
                <a:solidFill>
                  <a:srgbClr val="000000"/>
                </a:solidFill>
                <a:effectLst/>
              </a:rPr>
              <a:t>Approved</a:t>
            </a:r>
          </a:p>
          <a:p>
            <a:pPr lvl="1" fontAlgn="base">
              <a:lnSpc>
                <a:spcPct val="100000"/>
              </a:lnSpc>
              <a:spcBef>
                <a:spcPts val="300"/>
              </a:spcBef>
            </a:pPr>
            <a:r>
              <a:rPr lang="en-US" sz="1600" b="0" i="0" dirty="0">
                <a:solidFill>
                  <a:srgbClr val="000000"/>
                </a:solidFill>
                <a:effectLst/>
                <a:hlinkClick r:id="rId2"/>
              </a:rPr>
              <a:t>BFA-R-1-021025 BFA Diversity, Equity </a:t>
            </a:r>
            <a:r>
              <a:rPr lang="en-US" sz="1600" dirty="0">
                <a:solidFill>
                  <a:srgbClr val="000000"/>
                </a:solidFill>
                <a:hlinkClick r:id="rId2"/>
              </a:rPr>
              <a:t>and Inclusion </a:t>
            </a:r>
            <a:r>
              <a:rPr lang="en-US" sz="1600" b="0" i="0" dirty="0">
                <a:solidFill>
                  <a:srgbClr val="000000"/>
                </a:solidFill>
                <a:effectLst/>
                <a:hlinkClick r:id="rId2"/>
              </a:rPr>
              <a:t>Guiding Principles </a:t>
            </a:r>
            <a:endParaRPr lang="en-US" sz="1600" b="0" i="0" dirty="0">
              <a:solidFill>
                <a:srgbClr val="000000"/>
              </a:solidFill>
              <a:effectLst/>
            </a:endParaRPr>
          </a:p>
          <a:p>
            <a:pPr lvl="1" fontAlgn="base">
              <a:lnSpc>
                <a:spcPct val="100000"/>
              </a:lnSpc>
              <a:spcBef>
                <a:spcPts val="300"/>
              </a:spcBef>
            </a:pPr>
            <a:r>
              <a:rPr lang="en-US" sz="1600" b="0" i="0" dirty="0">
                <a:solidFill>
                  <a:srgbClr val="000000"/>
                </a:solidFill>
                <a:effectLst/>
                <a:hlinkClick r:id="rId3"/>
              </a:rPr>
              <a:t>BFA-R-2-030325 SAC Faculty Communications &amp; Expectation</a:t>
            </a:r>
            <a:endParaRPr lang="en-US" sz="1600" b="0" i="0" dirty="0">
              <a:solidFill>
                <a:srgbClr val="000000"/>
              </a:solidFill>
              <a:effectLst/>
            </a:endParaRPr>
          </a:p>
          <a:p>
            <a:pPr lvl="1" fontAlgn="base">
              <a:lnSpc>
                <a:spcPct val="100000"/>
              </a:lnSpc>
              <a:spcBef>
                <a:spcPts val="300"/>
              </a:spcBef>
            </a:pPr>
            <a:r>
              <a:rPr lang="en-US" sz="1600" b="0" i="0" dirty="0">
                <a:solidFill>
                  <a:srgbClr val="000000"/>
                </a:solidFill>
                <a:effectLst/>
                <a:hlinkClick r:id="rId4"/>
              </a:rPr>
              <a:t>BFA-M-2-022625 – Officer Succession </a:t>
            </a:r>
            <a:endParaRPr lang="en-US" sz="1600" b="0" i="0" dirty="0">
              <a:solidFill>
                <a:srgbClr val="000000"/>
              </a:solidFill>
              <a:effectLst/>
            </a:endParaRPr>
          </a:p>
          <a:p>
            <a:pPr lvl="1" fontAlgn="base">
              <a:lnSpc>
                <a:spcPct val="100000"/>
              </a:lnSpc>
              <a:spcBef>
                <a:spcPts val="300"/>
              </a:spcBef>
            </a:pPr>
            <a:r>
              <a:rPr lang="en-US" sz="1600" b="0" i="0" dirty="0">
                <a:solidFill>
                  <a:srgbClr val="000000"/>
                </a:solidFill>
                <a:effectLst/>
                <a:hlinkClick r:id="rId5"/>
              </a:rPr>
              <a:t>BFA-M-3-022625 – Bylaws &amp; Nominations/Elect. Comm.</a:t>
            </a:r>
            <a:endParaRPr lang="en-US" sz="1600" b="0" i="0" dirty="0">
              <a:solidFill>
                <a:srgbClr val="000000"/>
              </a:solidFill>
              <a:effectLst/>
            </a:endParaRPr>
          </a:p>
          <a:p>
            <a:pPr fontAlgn="base">
              <a:lnSpc>
                <a:spcPct val="100000"/>
              </a:lnSpc>
              <a:spcBef>
                <a:spcPts val="300"/>
              </a:spcBef>
            </a:pPr>
            <a:r>
              <a:rPr lang="en-US" sz="1800" b="0" i="0" dirty="0">
                <a:solidFill>
                  <a:srgbClr val="000000"/>
                </a:solidFill>
                <a:effectLst/>
              </a:rPr>
              <a:t>Introduced to be Voted on May 1, 2025, Assembly </a:t>
            </a:r>
          </a:p>
          <a:p>
            <a:pPr lvl="1" fontAlgn="base">
              <a:lnSpc>
                <a:spcPct val="100000"/>
              </a:lnSpc>
              <a:spcBef>
                <a:spcPts val="300"/>
              </a:spcBef>
            </a:pPr>
            <a:r>
              <a:rPr lang="en-US" sz="1600" dirty="0">
                <a:solidFill>
                  <a:srgbClr val="000000"/>
                </a:solidFill>
                <a:effectLst/>
                <a:hlinkClick r:id="rId6"/>
              </a:rPr>
              <a:t>BFA-M-1-030425 TFAC Charge Update </a:t>
            </a:r>
            <a:endParaRPr lang="en-US" sz="1600" b="0" i="0" dirty="0">
              <a:solidFill>
                <a:srgbClr val="000000"/>
              </a:solidFill>
              <a:effectLst/>
            </a:endParaRPr>
          </a:p>
          <a:p>
            <a:pPr fontAlgn="base">
              <a:lnSpc>
                <a:spcPct val="100000"/>
              </a:lnSpc>
              <a:spcBef>
                <a:spcPts val="300"/>
              </a:spcBef>
            </a:pPr>
            <a:r>
              <a:rPr lang="en-US" sz="1800" dirty="0">
                <a:solidFill>
                  <a:srgbClr val="000000"/>
                </a:solidFill>
              </a:rPr>
              <a:t>Postponed for a vote until May 1, 2025, Assembly</a:t>
            </a:r>
            <a:endParaRPr lang="en-US" sz="1800" b="0" i="0" dirty="0">
              <a:solidFill>
                <a:srgbClr val="000000"/>
              </a:solidFill>
              <a:effectLst/>
            </a:endParaRPr>
          </a:p>
          <a:p>
            <a:pPr lvl="1" fontAlgn="base">
              <a:lnSpc>
                <a:spcPct val="100000"/>
              </a:lnSpc>
              <a:spcBef>
                <a:spcPts val="300"/>
              </a:spcBef>
            </a:pPr>
            <a:r>
              <a:rPr lang="en-US" sz="1600" b="0" i="0" dirty="0">
                <a:solidFill>
                  <a:srgbClr val="000000"/>
                </a:solidFill>
                <a:effectLst/>
                <a:hlinkClick r:id="rId7"/>
              </a:rPr>
              <a:t>BFA-M-1-022425 Motion to Create a Budget, Finance, and Academic Resource Management Committee</a:t>
            </a:r>
            <a:endParaRPr lang="en-US" sz="1600" dirty="0">
              <a:solidFill>
                <a:srgbClr val="C00000"/>
              </a:solidFill>
              <a:cs typeface="Arial"/>
            </a:endParaRPr>
          </a:p>
          <a:p>
            <a:pPr marL="0" indent="0">
              <a:lnSpc>
                <a:spcPct val="120000"/>
              </a:lnSpc>
              <a:spcBef>
                <a:spcPts val="300"/>
              </a:spcBef>
              <a:buNone/>
            </a:pPr>
            <a:r>
              <a:rPr lang="en-US" sz="2000" dirty="0">
                <a:solidFill>
                  <a:srgbClr val="C00000"/>
                </a:solidFill>
                <a:cs typeface="Arial"/>
                <a:hlinkClick r:id="rId8"/>
              </a:rPr>
              <a:t>BFA Officer Elections</a:t>
            </a:r>
            <a:endParaRPr lang="en-US" sz="2000" dirty="0">
              <a:solidFill>
                <a:srgbClr val="C00000"/>
              </a:solidFill>
              <a:cs typeface="Arial"/>
            </a:endParaRPr>
          </a:p>
          <a:p>
            <a:pPr algn="l">
              <a:lnSpc>
                <a:spcPct val="100000"/>
              </a:lnSpc>
              <a:spcBef>
                <a:spcPts val="300"/>
              </a:spcBef>
              <a:buFont typeface="Arial" panose="020B0604020202020204" pitchFamily="34" charset="0"/>
              <a:buChar char="•"/>
            </a:pPr>
            <a:r>
              <a:rPr lang="en-US" sz="1600" dirty="0">
                <a:solidFill>
                  <a:srgbClr val="111111"/>
                </a:solidFill>
                <a:ea typeface="+mn-lt"/>
                <a:cs typeface="+mn-lt"/>
              </a:rPr>
              <a:t>Please consider running for </a:t>
            </a:r>
            <a:r>
              <a:rPr lang="en-US" sz="1600" b="0" i="0" u="none" strike="noStrike" dirty="0">
                <a:solidFill>
                  <a:srgbClr val="111111"/>
                </a:solidFill>
                <a:effectLst/>
              </a:rPr>
              <a:t>BFA Chair, BFA Chair Elect, BFA Parliamentarian &amp; Bylaws and Elections Chair, and UCB Faculty Shared Governance Advisor. Contact BFA Chair for more information and to answer any questions. The BFA Officer positions are open to current BFA Assembly representatives. The UCB Faculty Shared Governance Advisor is open to all eligible campus faculty. </a:t>
            </a:r>
            <a:endParaRPr lang="en-US" sz="1600" dirty="0">
              <a:solidFill>
                <a:srgbClr val="C00000"/>
              </a:solidFill>
              <a:cs typeface="Arial"/>
            </a:endParaRPr>
          </a:p>
          <a:p>
            <a:pPr marL="0" indent="0">
              <a:lnSpc>
                <a:spcPct val="120000"/>
              </a:lnSpc>
              <a:spcBef>
                <a:spcPts val="300"/>
              </a:spcBef>
              <a:buNone/>
            </a:pPr>
            <a:r>
              <a:rPr lang="en-US" sz="2000" dirty="0">
                <a:solidFill>
                  <a:srgbClr val="C00000"/>
                </a:solidFill>
                <a:cs typeface="Arial"/>
              </a:rPr>
              <a:t>Upcoming BFA and Faculty Events – Save the Date!</a:t>
            </a:r>
            <a:endParaRPr lang="en-US" sz="2000" dirty="0">
              <a:solidFill>
                <a:srgbClr val="000000"/>
              </a:solidFill>
              <a:cs typeface="Arial"/>
            </a:endParaRPr>
          </a:p>
          <a:p>
            <a:pPr>
              <a:lnSpc>
                <a:spcPct val="120000"/>
              </a:lnSpc>
              <a:spcBef>
                <a:spcPts val="300"/>
              </a:spcBef>
              <a:buFont typeface="Arial"/>
              <a:buChar char="•"/>
            </a:pPr>
            <a:r>
              <a:rPr lang="en-US" sz="1800" dirty="0">
                <a:solidFill>
                  <a:srgbClr val="111111"/>
                </a:solidFill>
                <a:cs typeface="Arial"/>
                <a:hlinkClick r:id="rId9"/>
              </a:rPr>
              <a:t>Chancellor’s State of the Campus Address and Lunch</a:t>
            </a:r>
            <a:r>
              <a:rPr lang="en-US" sz="1800" dirty="0">
                <a:solidFill>
                  <a:srgbClr val="111111"/>
                </a:solidFill>
                <a:cs typeface="Arial"/>
              </a:rPr>
              <a:t>, Wed April 16, 11 am, Glenn Miller Ballroom</a:t>
            </a:r>
            <a:endParaRPr lang="en-US" sz="1800" dirty="0">
              <a:solidFill>
                <a:srgbClr val="0A0A0A"/>
              </a:solidFill>
              <a:cs typeface="Arial"/>
            </a:endParaRPr>
          </a:p>
          <a:p>
            <a:pPr>
              <a:lnSpc>
                <a:spcPct val="120000"/>
              </a:lnSpc>
              <a:spcBef>
                <a:spcPts val="300"/>
              </a:spcBef>
              <a:buFont typeface="Arial"/>
              <a:buChar char="•"/>
            </a:pPr>
            <a:r>
              <a:rPr lang="en-US" sz="1800" dirty="0">
                <a:solidFill>
                  <a:srgbClr val="000000"/>
                </a:solidFill>
                <a:cs typeface="Arial"/>
                <a:hlinkClick r:id="rId10"/>
              </a:rPr>
              <a:t>32</a:t>
            </a:r>
            <a:r>
              <a:rPr lang="en-US" sz="1800" baseline="30000" dirty="0">
                <a:solidFill>
                  <a:srgbClr val="000000"/>
                </a:solidFill>
                <a:cs typeface="Arial"/>
                <a:hlinkClick r:id="rId10"/>
              </a:rPr>
              <a:t>nd</a:t>
            </a:r>
            <a:r>
              <a:rPr lang="en-US" sz="1800" dirty="0">
                <a:solidFill>
                  <a:srgbClr val="000000"/>
                </a:solidFill>
                <a:cs typeface="Arial"/>
                <a:hlinkClick r:id="rId10"/>
              </a:rPr>
              <a:t> Annual Campus Sustainability Summit</a:t>
            </a:r>
            <a:r>
              <a:rPr lang="en-US" sz="1800" dirty="0">
                <a:solidFill>
                  <a:srgbClr val="000000"/>
                </a:solidFill>
                <a:cs typeface="Arial"/>
              </a:rPr>
              <a:t>, April 22 &amp; 23, 2025, UMC</a:t>
            </a:r>
            <a:endParaRPr lang="en-US" sz="1800" b="1" dirty="0">
              <a:solidFill>
                <a:srgbClr val="000000"/>
              </a:solidFill>
              <a:cs typeface="Arial"/>
            </a:endParaRPr>
          </a:p>
          <a:p>
            <a:pPr marL="0" indent="0">
              <a:lnSpc>
                <a:spcPct val="120000"/>
              </a:lnSpc>
              <a:spcBef>
                <a:spcPts val="0"/>
              </a:spcBef>
              <a:spcAft>
                <a:spcPts val="800"/>
              </a:spcAft>
              <a:buNone/>
            </a:pPr>
            <a:endParaRPr lang="en-US" sz="1800" b="0" i="0" u="none" strike="noStrike" dirty="0">
              <a:solidFill>
                <a:srgbClr val="000000"/>
              </a:solidFill>
              <a:effectLst/>
            </a:endParaRPr>
          </a:p>
          <a:p>
            <a:pPr lvl="1">
              <a:lnSpc>
                <a:spcPct val="120000"/>
              </a:lnSpc>
              <a:spcBef>
                <a:spcPts val="300"/>
              </a:spcBef>
            </a:pPr>
            <a:endParaRPr lang="en-US" sz="1800" dirty="0">
              <a:solidFill>
                <a:srgbClr val="000000"/>
              </a:solidFill>
            </a:endParaRPr>
          </a:p>
        </p:txBody>
      </p:sp>
    </p:spTree>
    <p:extLst>
      <p:ext uri="{BB962C8B-B14F-4D97-AF65-F5344CB8AC3E}">
        <p14:creationId xmlns:p14="http://schemas.microsoft.com/office/powerpoint/2010/main" val="3800029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F9E87-B09F-99CD-F31E-1868EFC4D541}"/>
              </a:ext>
            </a:extLst>
          </p:cNvPr>
          <p:cNvSpPr>
            <a:spLocks noGrp="1"/>
          </p:cNvSpPr>
          <p:nvPr>
            <p:ph type="title"/>
          </p:nvPr>
        </p:nvSpPr>
        <p:spPr>
          <a:xfrm>
            <a:off x="838200" y="365125"/>
            <a:ext cx="10515600" cy="650875"/>
          </a:xfrm>
        </p:spPr>
        <p:txBody>
          <a:bodyPr>
            <a:noAutofit/>
          </a:bodyPr>
          <a:lstStyle/>
          <a:p>
            <a:r>
              <a:rPr lang="en-US" sz="3600">
                <a:solidFill>
                  <a:srgbClr val="C00000"/>
                </a:solidFill>
              </a:rPr>
              <a:t>April 1 Transition Advisory Committee Update</a:t>
            </a:r>
          </a:p>
        </p:txBody>
      </p:sp>
      <p:sp>
        <p:nvSpPr>
          <p:cNvPr id="3" name="Content Placeholder 2">
            <a:extLst>
              <a:ext uri="{FF2B5EF4-FFF2-40B4-BE49-F238E27FC236}">
                <a16:creationId xmlns:a16="http://schemas.microsoft.com/office/drawing/2014/main" id="{E5B7E73F-864D-C6A2-F685-B15F33168516}"/>
              </a:ext>
            </a:extLst>
          </p:cNvPr>
          <p:cNvSpPr>
            <a:spLocks noGrp="1"/>
          </p:cNvSpPr>
          <p:nvPr>
            <p:ph idx="1"/>
          </p:nvPr>
        </p:nvSpPr>
        <p:spPr>
          <a:xfrm>
            <a:off x="838200" y="1151467"/>
            <a:ext cx="10515600" cy="5025496"/>
          </a:xfrm>
        </p:spPr>
        <p:txBody>
          <a:bodyPr>
            <a:noAutofit/>
          </a:bodyPr>
          <a:lstStyle/>
          <a:p>
            <a:r>
              <a:rPr lang="en-US" sz="1800"/>
              <a:t>Some CU students have had their visas revoked; the administration isn’t disclosing exact numbers due to constant changes.</a:t>
            </a:r>
          </a:p>
          <a:p>
            <a:pPr lvl="1"/>
            <a:r>
              <a:rPr lang="en-US" sz="1600"/>
              <a:t>Between the University of Colorado and Colorado State University, 10 students have had their F-1 visa, which allows foreign students to study at universities in America, rescinded as of Tuesday evening (4 at CU Boulder). </a:t>
            </a:r>
            <a:r>
              <a:rPr lang="en-US" sz="1600">
                <a:hlinkClick r:id="rId2"/>
              </a:rPr>
              <a:t>https://www.nbcnews.com/news/us-news/trump-administration-revokes-visas-10-colorado-international-students-rcna199313</a:t>
            </a:r>
            <a:endParaRPr lang="en-US" sz="1600"/>
          </a:p>
          <a:p>
            <a:r>
              <a:rPr lang="en-US" sz="1800"/>
              <a:t>Increasing reports suggest international scholars are hesitant to travel to the U.S. for conferences.</a:t>
            </a:r>
          </a:p>
          <a:p>
            <a:r>
              <a:rPr lang="en-US" sz="1800"/>
              <a:t>CU is a member of "International SOS," which provides security information for international travel.</a:t>
            </a:r>
          </a:p>
          <a:p>
            <a:r>
              <a:rPr lang="en-US" sz="1800"/>
              <a:t>CU lawyers can only represent the university itself—not individual faculty or students.</a:t>
            </a:r>
          </a:p>
          <a:p>
            <a:r>
              <a:rPr lang="en-US" sz="1800"/>
              <a:t>Guidance for researchers affected by "stop work" orders is being developed and will be shared at the next transition advisory meeting (April 8th).</a:t>
            </a:r>
          </a:p>
          <a:p>
            <a:r>
              <a:rPr lang="en-US" sz="1800"/>
              <a:t>The Provost and Michelle Moses will discuss academic freedom on April 15th at 4:30 PM in Case E422.</a:t>
            </a:r>
          </a:p>
          <a:p>
            <a:r>
              <a:rPr lang="en-US" sz="1800"/>
              <a:t>New lawsuits have been filed (CU is a party) challenging the DOE closure order.</a:t>
            </a:r>
          </a:p>
          <a:p>
            <a:r>
              <a:rPr lang="en-US" sz="1800"/>
              <a:t>Nationwide, student visas are being revoked for minor civil infractions.</a:t>
            </a:r>
          </a:p>
          <a:p>
            <a:r>
              <a:rPr lang="en-US" sz="1800"/>
              <a:t>The Presidents’ Alliance has condemned recent detentions of international students.</a:t>
            </a:r>
          </a:p>
        </p:txBody>
      </p:sp>
    </p:spTree>
    <p:extLst>
      <p:ext uri="{BB962C8B-B14F-4D97-AF65-F5344CB8AC3E}">
        <p14:creationId xmlns:p14="http://schemas.microsoft.com/office/powerpoint/2010/main" val="3969603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AA733-9859-D567-29F3-0E6B4ECDC49E}"/>
              </a:ext>
            </a:extLst>
          </p:cNvPr>
          <p:cNvSpPr>
            <a:spLocks noGrp="1"/>
          </p:cNvSpPr>
          <p:nvPr>
            <p:ph type="title"/>
          </p:nvPr>
        </p:nvSpPr>
        <p:spPr>
          <a:xfrm>
            <a:off x="838200" y="365125"/>
            <a:ext cx="10515600" cy="650875"/>
          </a:xfrm>
        </p:spPr>
        <p:txBody>
          <a:bodyPr>
            <a:normAutofit fontScale="90000"/>
          </a:bodyPr>
          <a:lstStyle/>
          <a:p>
            <a:r>
              <a:rPr lang="en-US">
                <a:solidFill>
                  <a:srgbClr val="C00000"/>
                </a:solidFill>
              </a:rPr>
              <a:t>IT Security Standards Faculty Working Group </a:t>
            </a:r>
          </a:p>
        </p:txBody>
      </p:sp>
      <p:sp>
        <p:nvSpPr>
          <p:cNvPr id="3" name="Content Placeholder 2">
            <a:extLst>
              <a:ext uri="{FF2B5EF4-FFF2-40B4-BE49-F238E27FC236}">
                <a16:creationId xmlns:a16="http://schemas.microsoft.com/office/drawing/2014/main" id="{A09283E9-B08D-446E-3477-2B663339E61B}"/>
              </a:ext>
            </a:extLst>
          </p:cNvPr>
          <p:cNvSpPr>
            <a:spLocks noGrp="1"/>
          </p:cNvSpPr>
          <p:nvPr>
            <p:ph sz="half" idx="1"/>
          </p:nvPr>
        </p:nvSpPr>
        <p:spPr>
          <a:xfrm>
            <a:off x="838201" y="1029758"/>
            <a:ext cx="5181600" cy="4351338"/>
          </a:xfrm>
        </p:spPr>
        <p:txBody>
          <a:bodyPr>
            <a:noAutofit/>
          </a:bodyPr>
          <a:lstStyle/>
          <a:p>
            <a:r>
              <a:rPr lang="en-US" sz="2000"/>
              <a:t>Topics include prioritized areas of concern focused on the teaching or research mission of the campus, as well as auxiliary applications</a:t>
            </a:r>
          </a:p>
          <a:p>
            <a:r>
              <a:rPr lang="en-US" sz="2000"/>
              <a:t>the needs of faculty are balanced with the overall campus responsibility of safeguarding IT assets and university data</a:t>
            </a:r>
          </a:p>
          <a:p>
            <a:r>
              <a:rPr lang="en-US" sz="2000"/>
              <a:t>The FWG is one feedback mechanism for faculty voices. Additional faculty members serve on seven committees for the CU Boulder IT Governance, including the BFA Chair participating in the IT Executive Governance Board</a:t>
            </a:r>
          </a:p>
          <a:p>
            <a:r>
              <a:rPr lang="en-US" sz="2000"/>
              <a:t>Also, academic and administrative IT professionals are part of the CU Boulder IT Community of Practice with dedicated time, resources, and information shared</a:t>
            </a:r>
          </a:p>
        </p:txBody>
      </p:sp>
      <p:sp>
        <p:nvSpPr>
          <p:cNvPr id="4" name="Content Placeholder 3">
            <a:extLst>
              <a:ext uri="{FF2B5EF4-FFF2-40B4-BE49-F238E27FC236}">
                <a16:creationId xmlns:a16="http://schemas.microsoft.com/office/drawing/2014/main" id="{CC8CC12E-9121-987E-4A92-52403ABBD288}"/>
              </a:ext>
            </a:extLst>
          </p:cNvPr>
          <p:cNvSpPr>
            <a:spLocks noGrp="1"/>
          </p:cNvSpPr>
          <p:nvPr>
            <p:ph sz="half" idx="2"/>
          </p:nvPr>
        </p:nvSpPr>
        <p:spPr>
          <a:xfrm>
            <a:off x="6172201" y="1029758"/>
            <a:ext cx="5181600" cy="4351338"/>
          </a:xfrm>
        </p:spPr>
        <p:txBody>
          <a:bodyPr>
            <a:noAutofit/>
          </a:bodyPr>
          <a:lstStyle/>
          <a:p>
            <a:r>
              <a:rPr lang="en-US" sz="2400"/>
              <a:t>Co-chair Markus Josef Pflaum Mathematics</a:t>
            </a:r>
          </a:p>
          <a:p>
            <a:r>
              <a:rPr lang="en-US" sz="2400"/>
              <a:t>Co-chair Jed Brown Computer Science</a:t>
            </a:r>
          </a:p>
          <a:p>
            <a:r>
              <a:rPr lang="en-US" sz="2400"/>
              <a:t>Christopher Osborn Cinema Studies</a:t>
            </a:r>
          </a:p>
          <a:p>
            <a:r>
              <a:rPr lang="en-US" sz="2400"/>
              <a:t>Ellen Burnes Finance </a:t>
            </a:r>
          </a:p>
          <a:p>
            <a:r>
              <a:rPr lang="en-US" sz="2400"/>
              <a:t>Valerie K Otero Science Education</a:t>
            </a:r>
          </a:p>
          <a:p>
            <a:r>
              <a:rPr lang="en-US" sz="2400"/>
              <a:t>Amber Kelsie Communication</a:t>
            </a:r>
          </a:p>
          <a:p>
            <a:r>
              <a:rPr lang="en-US" sz="2400"/>
              <a:t>Benjamin P Brown Astrophysical &amp; Planetary Sciences</a:t>
            </a:r>
          </a:p>
          <a:p>
            <a:r>
              <a:rPr lang="en-US" sz="2400"/>
              <a:t>Robert Mac Curdy Mechanical Engineering</a:t>
            </a:r>
          </a:p>
          <a:p>
            <a:pPr marL="0" indent="0">
              <a:buNone/>
            </a:pPr>
            <a:br>
              <a:rPr lang="en-US" sz="2400"/>
            </a:br>
            <a:endParaRPr lang="en-US" sz="2400"/>
          </a:p>
        </p:txBody>
      </p:sp>
    </p:spTree>
    <p:extLst>
      <p:ext uri="{BB962C8B-B14F-4D97-AF65-F5344CB8AC3E}">
        <p14:creationId xmlns:p14="http://schemas.microsoft.com/office/powerpoint/2010/main" val="1815313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BFF04-8CF2-CA6B-AE9B-2F9F4B42897A}"/>
              </a:ext>
            </a:extLst>
          </p:cNvPr>
          <p:cNvSpPr>
            <a:spLocks noGrp="1"/>
          </p:cNvSpPr>
          <p:nvPr>
            <p:ph type="title"/>
          </p:nvPr>
        </p:nvSpPr>
        <p:spPr>
          <a:xfrm>
            <a:off x="838200" y="365125"/>
            <a:ext cx="10515600" cy="650875"/>
          </a:xfrm>
        </p:spPr>
        <p:txBody>
          <a:bodyPr>
            <a:normAutofit fontScale="90000"/>
          </a:bodyPr>
          <a:lstStyle/>
          <a:p>
            <a:r>
              <a:rPr lang="en-US">
                <a:solidFill>
                  <a:srgbClr val="C00000"/>
                </a:solidFill>
              </a:rPr>
              <a:t>Chancellor’s Task Force on Faculty Salary</a:t>
            </a:r>
          </a:p>
        </p:txBody>
      </p:sp>
      <p:sp>
        <p:nvSpPr>
          <p:cNvPr id="3" name="Content Placeholder 2">
            <a:extLst>
              <a:ext uri="{FF2B5EF4-FFF2-40B4-BE49-F238E27FC236}">
                <a16:creationId xmlns:a16="http://schemas.microsoft.com/office/drawing/2014/main" id="{A42CC802-D67A-C8CF-4BD9-A8581BA8B52F}"/>
              </a:ext>
            </a:extLst>
          </p:cNvPr>
          <p:cNvSpPr>
            <a:spLocks noGrp="1"/>
          </p:cNvSpPr>
          <p:nvPr>
            <p:ph idx="1"/>
          </p:nvPr>
        </p:nvSpPr>
        <p:spPr>
          <a:xfrm>
            <a:off x="838200" y="1151467"/>
            <a:ext cx="10515600" cy="5025496"/>
          </a:xfrm>
        </p:spPr>
        <p:txBody>
          <a:bodyPr>
            <a:noAutofit/>
          </a:bodyPr>
          <a:lstStyle/>
          <a:p>
            <a:pPr>
              <a:lnSpc>
                <a:spcPct val="120000"/>
              </a:lnSpc>
            </a:pPr>
            <a:r>
              <a:rPr lang="en-US" sz="1400"/>
              <a:t>As Chancellor Schwartz announced in his </a:t>
            </a:r>
            <a:r>
              <a:rPr lang="en-US" sz="1400">
                <a:hlinkClick r:id="rId2" tooltip="https://www.colorado.edu/today/2025/03/07/justin-schwartz-discusses-federal-transition-and-more-faculty-assembly"/>
              </a:rPr>
              <a:t>March 6 address to the Boulder Faculty Assembly</a:t>
            </a:r>
            <a:r>
              <a:rPr lang="en-US" sz="1400"/>
              <a:t>, he and the BFA are partnering on a task force to address faculty salary. </a:t>
            </a:r>
          </a:p>
          <a:p>
            <a:pPr>
              <a:lnSpc>
                <a:spcPct val="120000"/>
              </a:lnSpc>
            </a:pPr>
            <a:r>
              <a:rPr lang="en-US" sz="1400"/>
              <a:t>The Boulder Faculty Assembly has identified salary as a top priority for faculty in its 2024 Survey of BFA Priorities and Actions, and the Chancellor shares the BFA’s commitment to exploring how CU Boulder can offer more competitive compensation and address salary compression issues. </a:t>
            </a:r>
          </a:p>
          <a:p>
            <a:pPr>
              <a:lnSpc>
                <a:spcPct val="120000"/>
              </a:lnSpc>
            </a:pPr>
            <a:r>
              <a:rPr lang="en-US" sz="1400"/>
              <a:t>To this end, he is convening the Task Force on Faculty Salary to make recommendations regarding compensation enhancement options and strategies, with an initial focus on teaching professor and tenure-track/tenured faculty. </a:t>
            </a:r>
          </a:p>
          <a:p>
            <a:pPr>
              <a:lnSpc>
                <a:spcPct val="120000"/>
              </a:lnSpc>
            </a:pPr>
            <a:r>
              <a:rPr lang="en-US" sz="1400"/>
              <a:t>Please note that in determining membership composition, we have wanted to ensure that the task force is inclusive and representative of various ranks, disciplines, and subject matter expertise. </a:t>
            </a:r>
          </a:p>
          <a:p>
            <a:pPr>
              <a:lnSpc>
                <a:spcPct val="120000"/>
              </a:lnSpc>
            </a:pPr>
            <a:r>
              <a:rPr lang="en-US" sz="1400"/>
              <a:t>The Task Force will be supported by HR, Budget &amp; Finance, Faculty Affairs, and Data Analytics staff. </a:t>
            </a:r>
          </a:p>
          <a:p>
            <a:pPr>
              <a:lnSpc>
                <a:spcPct val="120000"/>
              </a:lnSpc>
            </a:pPr>
            <a:r>
              <a:rPr lang="en-US" sz="1400"/>
              <a:t>The anticipated time commitment is a weekly meeting, with pre-reads, from mid-spring 2025 through fall semester 2025. </a:t>
            </a:r>
          </a:p>
          <a:p>
            <a:pPr>
              <a:lnSpc>
                <a:spcPct val="120000"/>
              </a:lnSpc>
            </a:pPr>
            <a:r>
              <a:rPr lang="en-US" sz="1400"/>
              <a:t>Committee members who do not have a summer administrative appointment (i.e. committee members who are not chairs, directors, deans, associate deans, or full-time staff) will receive a $1000 stipend for summer committee work. </a:t>
            </a:r>
          </a:p>
          <a:p>
            <a:pPr>
              <a:lnSpc>
                <a:spcPct val="120000"/>
              </a:lnSpc>
            </a:pPr>
            <a:r>
              <a:rPr lang="en-US" sz="1400"/>
              <a:t>The committee’s recommendations will be due to the Chancellor on October 15. </a:t>
            </a:r>
          </a:p>
          <a:p>
            <a:pPr>
              <a:lnSpc>
                <a:spcPct val="120000"/>
              </a:lnSpc>
            </a:pPr>
            <a:r>
              <a:rPr lang="en-US" sz="1400"/>
              <a:t>We look forward to keeping deans apprised of the progress of the Chancellor’s Task Force on Faculty Salary in the weeks and months ahead.</a:t>
            </a:r>
          </a:p>
          <a:p>
            <a:pPr>
              <a:lnSpc>
                <a:spcPct val="120000"/>
              </a:lnSpc>
            </a:pPr>
            <a:endParaRPr lang="en-US" sz="1400"/>
          </a:p>
        </p:txBody>
      </p:sp>
    </p:spTree>
    <p:extLst>
      <p:ext uri="{BB962C8B-B14F-4D97-AF65-F5344CB8AC3E}">
        <p14:creationId xmlns:p14="http://schemas.microsoft.com/office/powerpoint/2010/main" val="552355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F1193A-E228-12C0-E0FD-7730D86066C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99BD77-D57E-7AA4-9C30-D462B2A0CD1C}"/>
              </a:ext>
            </a:extLst>
          </p:cNvPr>
          <p:cNvSpPr>
            <a:spLocks noGrp="1"/>
          </p:cNvSpPr>
          <p:nvPr>
            <p:ph idx="4294967295"/>
          </p:nvPr>
        </p:nvSpPr>
        <p:spPr>
          <a:xfrm>
            <a:off x="526941" y="322289"/>
            <a:ext cx="10986185" cy="6109508"/>
          </a:xfrm>
        </p:spPr>
        <p:txBody>
          <a:bodyPr vert="horz" lIns="91440" tIns="45720" rIns="91440" bIns="45720" rtlCol="0" anchor="t">
            <a:noAutofit/>
          </a:bodyPr>
          <a:lstStyle/>
          <a:p>
            <a:pPr marL="0" indent="0">
              <a:lnSpc>
                <a:spcPct val="120000"/>
              </a:lnSpc>
              <a:spcBef>
                <a:spcPts val="300"/>
              </a:spcBef>
              <a:buNone/>
            </a:pPr>
            <a:r>
              <a:rPr lang="en-US" sz="1500">
                <a:solidFill>
                  <a:srgbClr val="C00000"/>
                </a:solidFill>
                <a:latin typeface="Avenir Book" panose="02000503020000020003" pitchFamily="2" charset="0"/>
              </a:rPr>
              <a:t>Informational Websites with the Most Up-to-Date Information on the Federal Transition</a:t>
            </a:r>
          </a:p>
          <a:p>
            <a:pPr marL="0" indent="0">
              <a:lnSpc>
                <a:spcPct val="120000"/>
              </a:lnSpc>
              <a:spcBef>
                <a:spcPts val="600"/>
              </a:spcBef>
              <a:buNone/>
            </a:pPr>
            <a:r>
              <a:rPr lang="en-US" sz="1200" b="0" i="0">
                <a:solidFill>
                  <a:srgbClr val="000000"/>
                </a:solidFill>
                <a:effectLst/>
                <a:latin typeface="Avenir Book" panose="02000503020000020003" pitchFamily="2" charset="0"/>
              </a:rPr>
              <a:t>Federal Transition Advisory Committee (TAC) </a:t>
            </a:r>
          </a:p>
          <a:p>
            <a:pPr algn="l" rtl="0" fontAlgn="base">
              <a:lnSpc>
                <a:spcPct val="120000"/>
              </a:lnSpc>
              <a:spcBef>
                <a:spcPts val="0"/>
              </a:spcBef>
              <a:spcAft>
                <a:spcPts val="200"/>
              </a:spcAft>
            </a:pPr>
            <a:r>
              <a:rPr lang="en-US" sz="1200" b="0" i="0" u="sng" strike="noStrike">
                <a:solidFill>
                  <a:srgbClr val="0563C1"/>
                </a:solidFill>
                <a:effectLst/>
                <a:latin typeface="Avenir Book" panose="02000503020000020003" pitchFamily="2" charset="0"/>
                <a:hlinkClick r:id="rId2"/>
              </a:rPr>
              <a:t>CU System Federal Transition Updates</a:t>
            </a:r>
            <a:r>
              <a:rPr lang="en-US" sz="1200" b="0" i="0">
                <a:solidFill>
                  <a:srgbClr val="0563C1"/>
                </a:solidFill>
                <a:effectLst/>
                <a:latin typeface="Avenir Book" panose="02000503020000020003" pitchFamily="2" charset="0"/>
              </a:rPr>
              <a:t> </a:t>
            </a:r>
            <a:endParaRPr lang="en-US" sz="1200" b="0" i="0">
              <a:solidFill>
                <a:srgbClr val="000000"/>
              </a:solidFill>
              <a:effectLst/>
              <a:latin typeface="Avenir Book" panose="02000503020000020003" pitchFamily="2" charset="0"/>
            </a:endParaRPr>
          </a:p>
          <a:p>
            <a:pPr algn="l" rtl="0" fontAlgn="base">
              <a:lnSpc>
                <a:spcPct val="120000"/>
              </a:lnSpc>
              <a:spcBef>
                <a:spcPts val="0"/>
              </a:spcBef>
              <a:spcAft>
                <a:spcPts val="200"/>
              </a:spcAft>
            </a:pPr>
            <a:r>
              <a:rPr lang="en-US" sz="1200" b="0" i="0" u="sng" strike="noStrike">
                <a:solidFill>
                  <a:srgbClr val="0563C1"/>
                </a:solidFill>
                <a:effectLst/>
                <a:latin typeface="Avenir Book" panose="02000503020000020003" pitchFamily="2" charset="0"/>
                <a:hlinkClick r:id="rId3"/>
              </a:rPr>
              <a:t>Office of Government Relations Updates Blog</a:t>
            </a:r>
            <a:r>
              <a:rPr lang="en-US" sz="1200" b="0" i="0">
                <a:solidFill>
                  <a:srgbClr val="0563C1"/>
                </a:solidFill>
                <a:effectLst/>
                <a:latin typeface="Avenir Book" panose="02000503020000020003" pitchFamily="2" charset="0"/>
              </a:rPr>
              <a:t> </a:t>
            </a:r>
            <a:endParaRPr lang="en-US" sz="1200" b="0" i="0">
              <a:solidFill>
                <a:srgbClr val="000000"/>
              </a:solidFill>
              <a:effectLst/>
              <a:latin typeface="Avenir Book" panose="02000503020000020003" pitchFamily="2" charset="0"/>
            </a:endParaRPr>
          </a:p>
          <a:p>
            <a:pPr algn="l" rtl="0" fontAlgn="base">
              <a:lnSpc>
                <a:spcPct val="120000"/>
              </a:lnSpc>
              <a:spcBef>
                <a:spcPts val="0"/>
              </a:spcBef>
              <a:spcAft>
                <a:spcPts val="200"/>
              </a:spcAft>
            </a:pPr>
            <a:r>
              <a:rPr lang="en-US" sz="1200" b="0" i="0" u="sng" strike="noStrike">
                <a:solidFill>
                  <a:srgbClr val="0563C1"/>
                </a:solidFill>
                <a:effectLst/>
                <a:latin typeface="Avenir Book" panose="02000503020000020003" pitchFamily="2" charset="0"/>
                <a:hlinkClick r:id="rId4"/>
              </a:rPr>
              <a:t>Research &amp; Innovation Federal Funding Updates</a:t>
            </a:r>
            <a:r>
              <a:rPr lang="en-US" sz="1200" b="0" i="0">
                <a:solidFill>
                  <a:srgbClr val="0563C1"/>
                </a:solidFill>
                <a:effectLst/>
                <a:latin typeface="Avenir Book" panose="02000503020000020003" pitchFamily="2" charset="0"/>
              </a:rPr>
              <a:t> </a:t>
            </a:r>
            <a:endParaRPr lang="en-US" sz="1200" b="0" i="0">
              <a:solidFill>
                <a:srgbClr val="000000"/>
              </a:solidFill>
              <a:effectLst/>
              <a:latin typeface="Avenir Book" panose="02000503020000020003" pitchFamily="2" charset="0"/>
            </a:endParaRPr>
          </a:p>
          <a:p>
            <a:pPr algn="l" rtl="0" fontAlgn="base">
              <a:lnSpc>
                <a:spcPct val="120000"/>
              </a:lnSpc>
              <a:spcBef>
                <a:spcPts val="0"/>
              </a:spcBef>
              <a:spcAft>
                <a:spcPts val="200"/>
              </a:spcAft>
            </a:pPr>
            <a:r>
              <a:rPr lang="en-US" sz="1200" b="0" i="0" u="sng" strike="noStrike">
                <a:solidFill>
                  <a:srgbClr val="0563C1"/>
                </a:solidFill>
                <a:effectLst/>
                <a:latin typeface="Avenir Book" panose="02000503020000020003" pitchFamily="2" charset="0"/>
                <a:hlinkClick r:id="rId5"/>
              </a:rPr>
              <a:t>Buff info – centralized point of contact info/resources</a:t>
            </a:r>
            <a:r>
              <a:rPr lang="en-US" sz="1200" b="0" i="0">
                <a:solidFill>
                  <a:srgbClr val="0563C1"/>
                </a:solidFill>
                <a:effectLst/>
                <a:latin typeface="Avenir Book" panose="02000503020000020003" pitchFamily="2" charset="0"/>
              </a:rPr>
              <a:t> </a:t>
            </a:r>
            <a:endParaRPr lang="en-US" sz="1200" b="0" i="0">
              <a:solidFill>
                <a:srgbClr val="000000"/>
              </a:solidFill>
              <a:effectLst/>
              <a:latin typeface="Avenir Book" panose="02000503020000020003" pitchFamily="2" charset="0"/>
            </a:endParaRPr>
          </a:p>
          <a:p>
            <a:pPr algn="l" rtl="0" fontAlgn="base">
              <a:lnSpc>
                <a:spcPct val="120000"/>
              </a:lnSpc>
              <a:spcBef>
                <a:spcPts val="0"/>
              </a:spcBef>
              <a:spcAft>
                <a:spcPts val="200"/>
              </a:spcAft>
            </a:pPr>
            <a:r>
              <a:rPr lang="en-US" sz="1200" b="0" i="0" u="sng" strike="noStrike">
                <a:solidFill>
                  <a:srgbClr val="0563C1"/>
                </a:solidFill>
                <a:effectLst/>
                <a:latin typeface="Avenir Book" panose="02000503020000020003" pitchFamily="2" charset="0"/>
                <a:hlinkClick r:id="rId6"/>
              </a:rPr>
              <a:t>Questions to Buff Info</a:t>
            </a:r>
            <a:r>
              <a:rPr lang="en-US" sz="1200" b="0" i="0">
                <a:solidFill>
                  <a:srgbClr val="0563C1"/>
                </a:solidFill>
                <a:effectLst/>
                <a:latin typeface="Avenir Book" panose="02000503020000020003" pitchFamily="2" charset="0"/>
              </a:rPr>
              <a:t> </a:t>
            </a:r>
            <a:endParaRPr lang="en-US" sz="1200" b="0" i="0">
              <a:solidFill>
                <a:srgbClr val="000000"/>
              </a:solidFill>
              <a:effectLst/>
              <a:latin typeface="Avenir Book" panose="02000503020000020003" pitchFamily="2" charset="0"/>
            </a:endParaRPr>
          </a:p>
          <a:p>
            <a:pPr marL="0" indent="0" algn="l" rtl="0" fontAlgn="base">
              <a:lnSpc>
                <a:spcPct val="120000"/>
              </a:lnSpc>
              <a:spcBef>
                <a:spcPts val="600"/>
              </a:spcBef>
              <a:buNone/>
            </a:pPr>
            <a:r>
              <a:rPr lang="en-US" sz="1200" b="0" i="0">
                <a:solidFill>
                  <a:srgbClr val="000000"/>
                </a:solidFill>
                <a:effectLst/>
                <a:latin typeface="Avenir Book" panose="02000503020000020003" pitchFamily="2" charset="0"/>
              </a:rPr>
              <a:t>Academic Freedom </a:t>
            </a:r>
          </a:p>
          <a:p>
            <a:pPr algn="l" rtl="0" fontAlgn="base">
              <a:lnSpc>
                <a:spcPct val="120000"/>
              </a:lnSpc>
              <a:spcBef>
                <a:spcPts val="0"/>
              </a:spcBef>
              <a:spcAft>
                <a:spcPts val="200"/>
              </a:spcAft>
            </a:pPr>
            <a:r>
              <a:rPr lang="en-US" sz="1200" b="0" i="0" u="sng" strike="noStrike">
                <a:solidFill>
                  <a:srgbClr val="467886"/>
                </a:solidFill>
                <a:effectLst/>
                <a:latin typeface="Avenir Book" panose="02000503020000020003" pitchFamily="2" charset="0"/>
                <a:hlinkClick r:id="rId7"/>
              </a:rPr>
              <a:t>https://www.colorado.edu/academicaffairs/about/academic-freedom/scholarship-safety-guide-cu-boulder</a:t>
            </a:r>
            <a:r>
              <a:rPr lang="en-US" sz="1200" b="0" i="0">
                <a:solidFill>
                  <a:srgbClr val="000000"/>
                </a:solidFill>
                <a:effectLst/>
                <a:latin typeface="Avenir Book" panose="02000503020000020003" pitchFamily="2" charset="0"/>
              </a:rPr>
              <a:t> </a:t>
            </a:r>
          </a:p>
          <a:p>
            <a:pPr algn="l" rtl="0" fontAlgn="base">
              <a:lnSpc>
                <a:spcPct val="120000"/>
              </a:lnSpc>
              <a:spcBef>
                <a:spcPts val="0"/>
              </a:spcBef>
              <a:spcAft>
                <a:spcPts val="200"/>
              </a:spcAft>
            </a:pPr>
            <a:r>
              <a:rPr lang="en-US" sz="1200" b="0" i="0" u="sng" strike="noStrike">
                <a:solidFill>
                  <a:srgbClr val="467886"/>
                </a:solidFill>
                <a:effectLst/>
                <a:latin typeface="Avenir Book" panose="02000503020000020003" pitchFamily="2" charset="0"/>
                <a:hlinkClick r:id="rId8"/>
              </a:rPr>
              <a:t>https://www.colorado.edu/academicaffairs/about/academic-freedom/scholarship-safety-guide-cu-boulder/differentiating-criticism-potential-or</a:t>
            </a:r>
            <a:r>
              <a:rPr lang="en-US" sz="1200" b="0" i="0">
                <a:solidFill>
                  <a:srgbClr val="000000"/>
                </a:solidFill>
                <a:effectLst/>
                <a:latin typeface="Avenir Book" panose="02000503020000020003" pitchFamily="2" charset="0"/>
              </a:rPr>
              <a:t> </a:t>
            </a:r>
          </a:p>
          <a:p>
            <a:pPr marL="0" indent="0" algn="l" rtl="0" fontAlgn="base">
              <a:lnSpc>
                <a:spcPct val="120000"/>
              </a:lnSpc>
              <a:spcBef>
                <a:spcPts val="600"/>
              </a:spcBef>
              <a:buNone/>
            </a:pPr>
            <a:r>
              <a:rPr lang="en-US" sz="1200" b="0" i="0">
                <a:solidFill>
                  <a:srgbClr val="000000"/>
                </a:solidFill>
                <a:effectLst/>
                <a:latin typeface="Avenir Book" panose="02000503020000020003" pitchFamily="2" charset="0"/>
              </a:rPr>
              <a:t>International Student Support Services &amp; Center for Inclusion &amp; Social Change </a:t>
            </a:r>
          </a:p>
          <a:p>
            <a:pPr algn="l" rtl="0" fontAlgn="base">
              <a:lnSpc>
                <a:spcPct val="120000"/>
              </a:lnSpc>
              <a:spcBef>
                <a:spcPts val="0"/>
              </a:spcBef>
              <a:spcAft>
                <a:spcPts val="200"/>
              </a:spcAft>
            </a:pPr>
            <a:r>
              <a:rPr lang="en-US" sz="1200" b="0" i="0" u="sng" strike="noStrike">
                <a:solidFill>
                  <a:srgbClr val="467886"/>
                </a:solidFill>
                <a:effectLst/>
                <a:latin typeface="Avenir Book" panose="02000503020000020003" pitchFamily="2" charset="0"/>
                <a:hlinkClick r:id="rId9"/>
              </a:rPr>
              <a:t>Immigration alerts - ISSS</a:t>
            </a:r>
            <a:r>
              <a:rPr lang="en-US" sz="1200" b="0" i="0">
                <a:solidFill>
                  <a:srgbClr val="000000"/>
                </a:solidFill>
                <a:effectLst/>
                <a:latin typeface="Avenir Book" panose="02000503020000020003" pitchFamily="2" charset="0"/>
              </a:rPr>
              <a:t> </a:t>
            </a:r>
          </a:p>
          <a:p>
            <a:pPr algn="l" rtl="0" fontAlgn="base">
              <a:lnSpc>
                <a:spcPct val="120000"/>
              </a:lnSpc>
              <a:spcBef>
                <a:spcPts val="0"/>
              </a:spcBef>
              <a:spcAft>
                <a:spcPts val="200"/>
              </a:spcAft>
            </a:pPr>
            <a:r>
              <a:rPr lang="en-US" sz="1200" b="0" i="0" u="sng" strike="noStrike">
                <a:solidFill>
                  <a:srgbClr val="467886"/>
                </a:solidFill>
                <a:effectLst/>
                <a:latin typeface="Avenir Book" panose="02000503020000020003" pitchFamily="2" charset="0"/>
                <a:hlinkClick r:id="rId10"/>
              </a:rPr>
              <a:t>https://www.colorado.edu/cisc/resources</a:t>
            </a:r>
            <a:r>
              <a:rPr lang="en-US" sz="1200" b="0" i="0">
                <a:solidFill>
                  <a:srgbClr val="000000"/>
                </a:solidFill>
                <a:effectLst/>
                <a:latin typeface="Avenir Book" panose="02000503020000020003" pitchFamily="2" charset="0"/>
              </a:rPr>
              <a:t> </a:t>
            </a:r>
          </a:p>
          <a:p>
            <a:pPr marL="0" indent="0" algn="l" rtl="0" fontAlgn="base">
              <a:lnSpc>
                <a:spcPct val="120000"/>
              </a:lnSpc>
              <a:spcBef>
                <a:spcPts val="600"/>
              </a:spcBef>
              <a:buNone/>
            </a:pPr>
            <a:r>
              <a:rPr lang="en-US" sz="1200" b="0" i="0">
                <a:solidFill>
                  <a:srgbClr val="000000"/>
                </a:solidFill>
                <a:effectLst/>
                <a:latin typeface="Avenir Book" panose="02000503020000020003" pitchFamily="2" charset="0"/>
              </a:rPr>
              <a:t>CUPD FAQ </a:t>
            </a:r>
          </a:p>
          <a:p>
            <a:pPr algn="l" rtl="0" fontAlgn="base">
              <a:lnSpc>
                <a:spcPct val="120000"/>
              </a:lnSpc>
              <a:spcBef>
                <a:spcPts val="0"/>
              </a:spcBef>
              <a:spcAft>
                <a:spcPts val="200"/>
              </a:spcAft>
            </a:pPr>
            <a:r>
              <a:rPr lang="en-US" sz="1200" b="0" i="0" u="sng" strike="noStrike">
                <a:solidFill>
                  <a:srgbClr val="467886"/>
                </a:solidFill>
                <a:effectLst/>
                <a:latin typeface="Avenir Book" panose="02000503020000020003" pitchFamily="2" charset="0"/>
                <a:hlinkClick r:id="rId11"/>
              </a:rPr>
              <a:t>https://www.colorado.edu/undocumentedstudentresources/faqs-0</a:t>
            </a:r>
            <a:r>
              <a:rPr lang="en-US" sz="1200" b="0" i="0">
                <a:solidFill>
                  <a:srgbClr val="000000"/>
                </a:solidFill>
                <a:effectLst/>
                <a:latin typeface="Avenir Book" panose="02000503020000020003" pitchFamily="2" charset="0"/>
              </a:rPr>
              <a:t> </a:t>
            </a:r>
          </a:p>
          <a:p>
            <a:pPr marL="0" indent="0" algn="l" rtl="0" fontAlgn="base">
              <a:lnSpc>
                <a:spcPct val="120000"/>
              </a:lnSpc>
              <a:spcBef>
                <a:spcPts val="600"/>
              </a:spcBef>
              <a:buNone/>
            </a:pPr>
            <a:r>
              <a:rPr lang="en-US" sz="1200" b="0" i="0">
                <a:solidFill>
                  <a:srgbClr val="000000"/>
                </a:solidFill>
                <a:effectLst/>
                <a:latin typeface="Avenir Book" panose="02000503020000020003" pitchFamily="2" charset="0"/>
              </a:rPr>
              <a:t>City of Boulder Resources </a:t>
            </a:r>
          </a:p>
          <a:p>
            <a:pPr algn="l" rtl="0" fontAlgn="base">
              <a:lnSpc>
                <a:spcPct val="120000"/>
              </a:lnSpc>
              <a:spcBef>
                <a:spcPts val="0"/>
              </a:spcBef>
              <a:spcAft>
                <a:spcPts val="200"/>
              </a:spcAft>
            </a:pPr>
            <a:r>
              <a:rPr lang="en-US" sz="1200" b="0" i="0" u="sng" strike="noStrike">
                <a:solidFill>
                  <a:srgbClr val="467886"/>
                </a:solidFill>
                <a:effectLst/>
                <a:latin typeface="Avenir Book" panose="02000503020000020003" pitchFamily="2" charset="0"/>
                <a:hlinkClick r:id="rId12"/>
              </a:rPr>
              <a:t>https://bouldercolorado.gov/news/resources-our-immigrant-and-lgbtq-communities</a:t>
            </a:r>
            <a:r>
              <a:rPr lang="en-US" sz="1200" b="0" i="0">
                <a:solidFill>
                  <a:srgbClr val="000000"/>
                </a:solidFill>
                <a:effectLst/>
                <a:latin typeface="Avenir Book" panose="02000503020000020003" pitchFamily="2" charset="0"/>
              </a:rPr>
              <a:t> </a:t>
            </a:r>
          </a:p>
          <a:p>
            <a:pPr marL="0" indent="0" algn="l" rtl="0" fontAlgn="base">
              <a:lnSpc>
                <a:spcPct val="100000"/>
              </a:lnSpc>
              <a:spcBef>
                <a:spcPts val="600"/>
              </a:spcBef>
              <a:buNone/>
            </a:pPr>
            <a:r>
              <a:rPr lang="en-US" sz="1200" b="0" i="0">
                <a:solidFill>
                  <a:srgbClr val="0E2740"/>
                </a:solidFill>
                <a:effectLst/>
                <a:latin typeface="Avenir Book" panose="02000503020000020003" pitchFamily="2" charset="0"/>
              </a:rPr>
              <a:t>Diversity, Equity and Inclusion</a:t>
            </a:r>
          </a:p>
          <a:p>
            <a:r>
              <a:rPr lang="en-US" sz="1200">
                <a:hlinkClick r:id="rId11" tooltip="https://www.colorado.edu/undocumentedstudentresources/faqs-0"/>
              </a:rPr>
              <a:t>https://www.colorado.edu/undocumentedstudentresources/faqs-0</a:t>
            </a:r>
            <a:endParaRPr lang="en-US" sz="1200"/>
          </a:p>
          <a:p>
            <a:r>
              <a:rPr lang="en-US" sz="1200">
                <a:hlinkClick r:id="rId13" tooltip="https://www.colorado.edu/leadershipsupport/resources/definitions-citations-campus-guide-dei-terms"/>
              </a:rPr>
              <a:t>https://www.colorado.edu/leadershipsupport/resources/definitions-citations-campus-guide-dei-terms</a:t>
            </a:r>
            <a:endParaRPr lang="en-US" sz="1200"/>
          </a:p>
          <a:p>
            <a:r>
              <a:rPr lang="en-US" sz="1200">
                <a:hlinkClick r:id="rId14" tooltip="https://www.colorado.edu/undocumentedstudentresources/ice-requests"/>
              </a:rPr>
              <a:t>https://www.colorado.edu/undocumentedstudentresources/ice-requests</a:t>
            </a:r>
            <a:endParaRPr lang="en-US" sz="1200"/>
          </a:p>
          <a:p>
            <a:r>
              <a:rPr lang="en-US" sz="1200">
                <a:hlinkClick r:id="rId15" tooltip="https://www.colorado.edu/leadershipsupport/five-goals"/>
              </a:rPr>
              <a:t>https://www.colorado.edu/leadershipsupport/five-goals</a:t>
            </a:r>
            <a:endParaRPr lang="en-US" sz="1200"/>
          </a:p>
          <a:p>
            <a:pPr marL="0" indent="0" algn="l" rtl="0" fontAlgn="base">
              <a:lnSpc>
                <a:spcPct val="100000"/>
              </a:lnSpc>
              <a:spcBef>
                <a:spcPts val="600"/>
              </a:spcBef>
              <a:buNone/>
            </a:pPr>
            <a:r>
              <a:rPr lang="en-US" sz="1200" b="0" i="0">
                <a:solidFill>
                  <a:srgbClr val="0E2740"/>
                </a:solidFill>
                <a:effectLst/>
                <a:latin typeface="Avenir Book" panose="02000503020000020003" pitchFamily="2" charset="0"/>
              </a:rPr>
              <a:t> </a:t>
            </a:r>
            <a:endParaRPr lang="en-US" sz="1200" b="0" i="0">
              <a:solidFill>
                <a:srgbClr val="000000"/>
              </a:solidFill>
              <a:effectLst/>
              <a:latin typeface="Avenir Book" panose="02000503020000020003" pitchFamily="2" charset="0"/>
            </a:endParaRPr>
          </a:p>
          <a:p>
            <a:pPr algn="l" rtl="0" fontAlgn="base">
              <a:lnSpc>
                <a:spcPct val="120000"/>
              </a:lnSpc>
              <a:spcBef>
                <a:spcPts val="0"/>
              </a:spcBef>
              <a:spcAft>
                <a:spcPts val="800"/>
              </a:spcAft>
            </a:pPr>
            <a:endParaRPr lang="en-US" sz="1200">
              <a:latin typeface="Avenir Book" panose="02000503020000020003" pitchFamily="2" charset="0"/>
            </a:endParaRPr>
          </a:p>
          <a:p>
            <a:pPr lvl="1">
              <a:lnSpc>
                <a:spcPct val="120000"/>
              </a:lnSpc>
              <a:spcBef>
                <a:spcPts val="300"/>
              </a:spcBef>
            </a:pPr>
            <a:endParaRPr lang="en-US" sz="1200" b="0" i="0" u="none" strike="noStrike">
              <a:solidFill>
                <a:srgbClr val="111111"/>
              </a:solidFill>
              <a:effectLst/>
              <a:latin typeface="Avenir Book" panose="02000503020000020003" pitchFamily="2" charset="0"/>
            </a:endParaRPr>
          </a:p>
          <a:p>
            <a:pPr lvl="1">
              <a:lnSpc>
                <a:spcPct val="120000"/>
              </a:lnSpc>
              <a:spcBef>
                <a:spcPts val="300"/>
              </a:spcBef>
            </a:pPr>
            <a:endParaRPr lang="en-US" sz="1200">
              <a:latin typeface="Avenir Book" panose="02000503020000020003" pitchFamily="2" charset="0"/>
            </a:endParaRPr>
          </a:p>
        </p:txBody>
      </p:sp>
    </p:spTree>
    <p:extLst>
      <p:ext uri="{BB962C8B-B14F-4D97-AF65-F5344CB8AC3E}">
        <p14:creationId xmlns:p14="http://schemas.microsoft.com/office/powerpoint/2010/main" val="5392861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3ded8b1b-070d-4629-82e4-c0b019f46057}" enabled="0" method="" siteId="{3ded8b1b-070d-4629-82e4-c0b019f46057}" removed="1"/>
</clbl:labelList>
</file>

<file path=docProps/app.xml><?xml version="1.0" encoding="utf-8"?>
<Properties xmlns="http://schemas.openxmlformats.org/officeDocument/2006/extended-properties" xmlns:vt="http://schemas.openxmlformats.org/officeDocument/2006/docPropsVTypes">
  <TotalTime>76</TotalTime>
  <Words>1305</Words>
  <Application>Microsoft Macintosh PowerPoint</Application>
  <PresentationFormat>Widescreen</PresentationFormat>
  <Paragraphs>96</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Arial</vt:lpstr>
      <vt:lpstr>Avenir Book</vt:lpstr>
      <vt:lpstr>Avenir Light</vt:lpstr>
      <vt:lpstr>Office Theme</vt:lpstr>
      <vt:lpstr>Boulder Faculty Assembly</vt:lpstr>
      <vt:lpstr>PowerPoint Presentation</vt:lpstr>
      <vt:lpstr>PowerPoint Presentation</vt:lpstr>
      <vt:lpstr>April 1 Transition Advisory Committee Update</vt:lpstr>
      <vt:lpstr>IT Security Standards Faculty Working Group </vt:lpstr>
      <vt:lpstr>Chancellor’s Task Force on Faculty Salary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Shelly Miller</dc:creator>
  <cp:lastModifiedBy>Lynne Howard</cp:lastModifiedBy>
  <cp:revision>4</cp:revision>
  <dcterms:created xsi:type="dcterms:W3CDTF">2024-11-13T15:30:40Z</dcterms:created>
  <dcterms:modified xsi:type="dcterms:W3CDTF">2025-04-09T20:33:15Z</dcterms:modified>
</cp:coreProperties>
</file>