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5" r:id="rId4"/>
    <p:sldMasterId id="2147483748" r:id="rId5"/>
    <p:sldMasterId id="2147483761" r:id="rId6"/>
  </p:sldMasterIdLst>
  <p:notesMasterIdLst>
    <p:notesMasterId r:id="rId33"/>
  </p:notesMasterIdLst>
  <p:sldIdLst>
    <p:sldId id="528" r:id="rId7"/>
    <p:sldId id="299" r:id="rId8"/>
    <p:sldId id="424" r:id="rId9"/>
    <p:sldId id="398" r:id="rId10"/>
    <p:sldId id="399" r:id="rId11"/>
    <p:sldId id="412" r:id="rId12"/>
    <p:sldId id="413" r:id="rId13"/>
    <p:sldId id="409" r:id="rId14"/>
    <p:sldId id="510" r:id="rId15"/>
    <p:sldId id="401" r:id="rId16"/>
    <p:sldId id="511" r:id="rId17"/>
    <p:sldId id="527" r:id="rId18"/>
    <p:sldId id="256" r:id="rId19"/>
    <p:sldId id="403" r:id="rId20"/>
    <p:sldId id="422" r:id="rId21"/>
    <p:sldId id="405" r:id="rId22"/>
    <p:sldId id="408" r:id="rId23"/>
    <p:sldId id="512" r:id="rId24"/>
    <p:sldId id="416" r:id="rId25"/>
    <p:sldId id="410" r:id="rId26"/>
    <p:sldId id="324" r:id="rId27"/>
    <p:sldId id="417" r:id="rId28"/>
    <p:sldId id="415" r:id="rId29"/>
    <p:sldId id="509" r:id="rId30"/>
    <p:sldId id="402" r:id="rId31"/>
    <p:sldId id="364" r:id="rId32"/>
  </p:sldIdLst>
  <p:sldSz cx="12192000" cy="6858000"/>
  <p:notesSz cx="7010400" cy="9296400"/>
  <p:embeddedFontLst>
    <p:embeddedFont>
      <p:font typeface="Arial Black" panose="020B0A04020102020204" pitchFamily="34" charset="0"/>
      <p:bold r:id="rId34"/>
    </p:embeddedFont>
    <p:embeddedFont>
      <p:font typeface="Century Gothic" panose="020B0502020202020204" pitchFamily="34" charset="0"/>
      <p:regular r:id="rId35"/>
      <p:bold r:id="rId36"/>
      <p:italic r:id="rId37"/>
      <p:boldItalic r:id="rId38"/>
    </p:embeddedFont>
    <p:embeddedFont>
      <p:font typeface="Helvetica" panose="020B0604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0B192-8408-4CBA-A642-2F988D4BD7DA}" v="13" dt="2026-04-15T19:57:48.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2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ery Hooper" userId="44f1100a-159b-459b-a64c-56ab52467540" providerId="ADAL" clId="{E477AD4C-3547-48D7-8DDA-37C037516788}"/>
    <pc:docChg chg="undo custSel addSld delSld modSld sldOrd">
      <pc:chgData name="Avery Hooper" userId="44f1100a-159b-459b-a64c-56ab52467540" providerId="ADAL" clId="{E477AD4C-3547-48D7-8DDA-37C037516788}" dt="2026-04-15T19:58:09.667" v="80" actId="1076"/>
      <pc:docMkLst>
        <pc:docMk/>
      </pc:docMkLst>
      <pc:sldChg chg="modSp mod">
        <pc:chgData name="Avery Hooper" userId="44f1100a-159b-459b-a64c-56ab52467540" providerId="ADAL" clId="{E477AD4C-3547-48D7-8DDA-37C037516788}" dt="2026-04-15T18:16:01.071" v="10" actId="20577"/>
        <pc:sldMkLst>
          <pc:docMk/>
          <pc:sldMk cId="3217927970" sldId="299"/>
        </pc:sldMkLst>
        <pc:spChg chg="mod">
          <ac:chgData name="Avery Hooper" userId="44f1100a-159b-459b-a64c-56ab52467540" providerId="ADAL" clId="{E477AD4C-3547-48D7-8DDA-37C037516788}" dt="2026-04-15T18:16:01.071" v="10" actId="20577"/>
          <ac:spMkLst>
            <pc:docMk/>
            <pc:sldMk cId="3217927970" sldId="299"/>
            <ac:spMk id="6" creationId="{DB284835-D725-41EB-73BA-D0942C1C71E2}"/>
          </ac:spMkLst>
        </pc:spChg>
      </pc:sldChg>
      <pc:sldChg chg="addSp delSp modSp new mod ord setBg modClrScheme chgLayout">
        <pc:chgData name="Avery Hooper" userId="44f1100a-159b-459b-a64c-56ab52467540" providerId="ADAL" clId="{E477AD4C-3547-48D7-8DDA-37C037516788}" dt="2026-04-15T19:58:09.667" v="80" actId="1076"/>
        <pc:sldMkLst>
          <pc:docMk/>
          <pc:sldMk cId="3482445245" sldId="528"/>
        </pc:sldMkLst>
        <pc:spChg chg="add mod">
          <ac:chgData name="Avery Hooper" userId="44f1100a-159b-459b-a64c-56ab52467540" providerId="ADAL" clId="{E477AD4C-3547-48D7-8DDA-37C037516788}" dt="2026-04-15T19:57:36.957" v="66" actId="20577"/>
          <ac:spMkLst>
            <pc:docMk/>
            <pc:sldMk cId="3482445245" sldId="528"/>
            <ac:spMk id="4" creationId="{57E3C11F-6BD4-7155-EA40-C2D3C65F11B1}"/>
          </ac:spMkLst>
        </pc:spChg>
        <pc:spChg chg="add mod">
          <ac:chgData name="Avery Hooper" userId="44f1100a-159b-459b-a64c-56ab52467540" providerId="ADAL" clId="{E477AD4C-3547-48D7-8DDA-37C037516788}" dt="2026-04-15T19:58:09.667" v="80" actId="1076"/>
          <ac:spMkLst>
            <pc:docMk/>
            <pc:sldMk cId="3482445245" sldId="528"/>
            <ac:spMk id="5" creationId="{8CE28FF7-1021-3D7F-8DF6-8C2152E0AF1C}"/>
          </ac:spMkLst>
        </pc:spChg>
        <pc:spChg chg="add del">
          <ac:chgData name="Avery Hooper" userId="44f1100a-159b-459b-a64c-56ab52467540" providerId="ADAL" clId="{E477AD4C-3547-48D7-8DDA-37C037516788}" dt="2026-04-15T19:55:27.696" v="19" actId="26606"/>
          <ac:spMkLst>
            <pc:docMk/>
            <pc:sldMk cId="3482445245" sldId="528"/>
            <ac:spMk id="8" creationId="{7BDAC5B6-20CE-447F-8BA1-F2274AC7AE5B}"/>
          </ac:spMkLst>
        </pc:spChg>
        <pc:spChg chg="add del">
          <ac:chgData name="Avery Hooper" userId="44f1100a-159b-459b-a64c-56ab52467540" providerId="ADAL" clId="{E477AD4C-3547-48D7-8DDA-37C037516788}" dt="2026-04-15T19:55:27.696" v="19" actId="26606"/>
          <ac:spMkLst>
            <pc:docMk/>
            <pc:sldMk cId="3482445245" sldId="528"/>
            <ac:spMk id="10" creationId="{D1D22B31-BF8F-446B-9009-8A251FB177CB}"/>
          </ac:spMkLst>
        </pc:spChg>
        <pc:spChg chg="add del">
          <ac:chgData name="Avery Hooper" userId="44f1100a-159b-459b-a64c-56ab52467540" providerId="ADAL" clId="{E477AD4C-3547-48D7-8DDA-37C037516788}" dt="2026-04-15T19:55:35.094" v="21" actId="26606"/>
          <ac:spMkLst>
            <pc:docMk/>
            <pc:sldMk cId="3482445245" sldId="528"/>
            <ac:spMk id="12" creationId="{DB1626B1-BAC7-4893-A5AC-620597685187}"/>
          </ac:spMkLst>
        </pc:spChg>
        <pc:spChg chg="add del">
          <ac:chgData name="Avery Hooper" userId="44f1100a-159b-459b-a64c-56ab52467540" providerId="ADAL" clId="{E477AD4C-3547-48D7-8DDA-37C037516788}" dt="2026-04-15T19:55:35.094" v="21" actId="26606"/>
          <ac:spMkLst>
            <pc:docMk/>
            <pc:sldMk cId="3482445245" sldId="528"/>
            <ac:spMk id="13" creationId="{8950AD4C-6AF3-49F8-94E1-DBCAFB39478B}"/>
          </ac:spMkLst>
        </pc:spChg>
        <pc:spChg chg="add del">
          <ac:chgData name="Avery Hooper" userId="44f1100a-159b-459b-a64c-56ab52467540" providerId="ADAL" clId="{E477AD4C-3547-48D7-8DDA-37C037516788}" dt="2026-04-15T19:55:35.094" v="21" actId="26606"/>
          <ac:spMkLst>
            <pc:docMk/>
            <pc:sldMk cId="3482445245" sldId="528"/>
            <ac:spMk id="14" creationId="{D64E9910-51FE-45BF-973D-9D2401FD3C63}"/>
          </ac:spMkLst>
        </pc:spChg>
        <pc:spChg chg="add del">
          <ac:chgData name="Avery Hooper" userId="44f1100a-159b-459b-a64c-56ab52467540" providerId="ADAL" clId="{E477AD4C-3547-48D7-8DDA-37C037516788}" dt="2026-04-15T19:55:35.094" v="21" actId="26606"/>
          <ac:spMkLst>
            <pc:docMk/>
            <pc:sldMk cId="3482445245" sldId="528"/>
            <ac:spMk id="15" creationId="{0ACBD85E-A404-45CB-B532-1039E479D4C6}"/>
          </ac:spMkLst>
        </pc:spChg>
        <pc:picChg chg="add mod modCrop">
          <ac:chgData name="Avery Hooper" userId="44f1100a-159b-459b-a64c-56ab52467540" providerId="ADAL" clId="{E477AD4C-3547-48D7-8DDA-37C037516788}" dt="2026-04-15T19:58:02.231" v="79" actId="1076"/>
          <ac:picMkLst>
            <pc:docMk/>
            <pc:sldMk cId="3482445245" sldId="528"/>
            <ac:picMk id="3" creationId="{DDE5875C-5A8C-8FCE-7467-32A2C172C09B}"/>
          </ac:picMkLst>
        </pc:picChg>
      </pc:sldChg>
      <pc:sldChg chg="del">
        <pc:chgData name="Avery Hooper" userId="44f1100a-159b-459b-a64c-56ab52467540" providerId="ADAL" clId="{E477AD4C-3547-48D7-8DDA-37C037516788}" dt="2026-04-15T18:16:30.283" v="11" actId="2696"/>
        <pc:sldMkLst>
          <pc:docMk/>
          <pc:sldMk cId="4066397793" sldId="55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svg"/><Relationship Id="rId1" Type="http://schemas.openxmlformats.org/officeDocument/2006/relationships/image" Target="../media/image13.svg"/></Relationships>
</file>

<file path=ppt/diagrams/_rels/data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5" Type="http://schemas.openxmlformats.org/officeDocument/2006/relationships/image" Target="../media/image19.sv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ata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svg"/><Relationship Id="rId1"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 Id="rId5" Type="http://schemas.openxmlformats.org/officeDocument/2006/relationships/image" Target="../media/image19.sv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image" Target="../media/image38.svg"/><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7BBB7-E813-4E97-8D6F-85BCD28A9EC8}"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E30DEB33-1F05-4189-8367-7D01E818E35D}">
      <dgm:prSet/>
      <dgm:spPr/>
      <dgm:t>
        <a:bodyPr/>
        <a:lstStyle/>
        <a:p>
          <a:r>
            <a:rPr lang="en-US"/>
            <a:t>Job / Internship Search Timeline</a:t>
          </a:r>
        </a:p>
      </dgm:t>
    </dgm:pt>
    <dgm:pt modelId="{3C0B8B92-C515-44EF-9DE3-5B4A6498E58F}" type="parTrans" cxnId="{CF15A680-B547-4037-9F71-5B098B4DF909}">
      <dgm:prSet/>
      <dgm:spPr/>
      <dgm:t>
        <a:bodyPr/>
        <a:lstStyle/>
        <a:p>
          <a:endParaRPr lang="en-US"/>
        </a:p>
      </dgm:t>
    </dgm:pt>
    <dgm:pt modelId="{9FCEEA85-197F-46BB-AA8B-5953E9A5E48A}" type="sibTrans" cxnId="{CF15A680-B547-4037-9F71-5B098B4DF909}">
      <dgm:prSet/>
      <dgm:spPr/>
      <dgm:t>
        <a:bodyPr/>
        <a:lstStyle/>
        <a:p>
          <a:endParaRPr lang="en-US"/>
        </a:p>
      </dgm:t>
    </dgm:pt>
    <dgm:pt modelId="{198A8E9F-F9CE-4188-81AF-87DB984B3EF5}">
      <dgm:prSet/>
      <dgm:spPr/>
      <dgm:t>
        <a:bodyPr/>
        <a:lstStyle/>
        <a:p>
          <a:r>
            <a:rPr lang="en-US"/>
            <a:t>Search Strategies</a:t>
          </a:r>
        </a:p>
      </dgm:t>
    </dgm:pt>
    <dgm:pt modelId="{1E975702-CC5F-4D4E-812A-C9913CDF1AB5}" type="parTrans" cxnId="{E4E0A6B8-DD7B-42F4-B59B-EFCF5EABD2EA}">
      <dgm:prSet/>
      <dgm:spPr/>
      <dgm:t>
        <a:bodyPr/>
        <a:lstStyle/>
        <a:p>
          <a:endParaRPr lang="en-US"/>
        </a:p>
      </dgm:t>
    </dgm:pt>
    <dgm:pt modelId="{44ACC14C-9DB0-43CA-BA8D-AD3371F5720B}" type="sibTrans" cxnId="{E4E0A6B8-DD7B-42F4-B59B-EFCF5EABD2EA}">
      <dgm:prSet/>
      <dgm:spPr/>
      <dgm:t>
        <a:bodyPr/>
        <a:lstStyle/>
        <a:p>
          <a:endParaRPr lang="en-US"/>
        </a:p>
      </dgm:t>
    </dgm:pt>
    <dgm:pt modelId="{A67592DA-F387-4AAA-9025-42935F934A4E}">
      <dgm:prSet/>
      <dgm:spPr/>
      <dgm:t>
        <a:bodyPr/>
        <a:lstStyle/>
        <a:p>
          <a:r>
            <a:rPr lang="en-US"/>
            <a:t>Resources</a:t>
          </a:r>
        </a:p>
      </dgm:t>
    </dgm:pt>
    <dgm:pt modelId="{FF1ECA7A-5D63-4690-9B5C-80FCDA4C071B}" type="parTrans" cxnId="{BF67EE2F-CAA3-48B7-89CF-2FA6D5C86DE9}">
      <dgm:prSet/>
      <dgm:spPr/>
      <dgm:t>
        <a:bodyPr/>
        <a:lstStyle/>
        <a:p>
          <a:endParaRPr lang="en-US"/>
        </a:p>
      </dgm:t>
    </dgm:pt>
    <dgm:pt modelId="{5A2CED1A-2D15-4386-92B1-3ED6F0DCAED6}" type="sibTrans" cxnId="{BF67EE2F-CAA3-48B7-89CF-2FA6D5C86DE9}">
      <dgm:prSet/>
      <dgm:spPr/>
      <dgm:t>
        <a:bodyPr/>
        <a:lstStyle/>
        <a:p>
          <a:endParaRPr lang="en-US"/>
        </a:p>
      </dgm:t>
    </dgm:pt>
    <dgm:pt modelId="{9F10DE7D-C140-4223-A7DC-565FD73EAE4A}">
      <dgm:prSet/>
      <dgm:spPr/>
      <dgm:t>
        <a:bodyPr/>
        <a:lstStyle/>
        <a:p>
          <a:r>
            <a:rPr lang="en-US"/>
            <a:t>Events &amp; Programs</a:t>
          </a:r>
        </a:p>
      </dgm:t>
    </dgm:pt>
    <dgm:pt modelId="{52EB7889-E606-44A7-8381-C81DBD4A6408}" type="parTrans" cxnId="{94CB275D-F4C8-4065-9D52-2ADC5F79F811}">
      <dgm:prSet/>
      <dgm:spPr/>
      <dgm:t>
        <a:bodyPr/>
        <a:lstStyle/>
        <a:p>
          <a:endParaRPr lang="en-US"/>
        </a:p>
      </dgm:t>
    </dgm:pt>
    <dgm:pt modelId="{0113B134-F0F0-4620-9354-A337E5CA3D8B}" type="sibTrans" cxnId="{94CB275D-F4C8-4065-9D52-2ADC5F79F811}">
      <dgm:prSet/>
      <dgm:spPr/>
      <dgm:t>
        <a:bodyPr/>
        <a:lstStyle/>
        <a:p>
          <a:endParaRPr lang="en-US"/>
        </a:p>
      </dgm:t>
    </dgm:pt>
    <dgm:pt modelId="{C7F76CB2-418B-41CE-9D77-EAE758F8DDCC}" type="pres">
      <dgm:prSet presAssocID="{1417BBB7-E813-4E97-8D6F-85BCD28A9EC8}" presName="vert0" presStyleCnt="0">
        <dgm:presLayoutVars>
          <dgm:dir/>
          <dgm:animOne val="branch"/>
          <dgm:animLvl val="lvl"/>
        </dgm:presLayoutVars>
      </dgm:prSet>
      <dgm:spPr/>
    </dgm:pt>
    <dgm:pt modelId="{E77F4377-0388-44A2-BEEE-D789ED75D4B7}" type="pres">
      <dgm:prSet presAssocID="{E30DEB33-1F05-4189-8367-7D01E818E35D}" presName="thickLine" presStyleLbl="alignNode1" presStyleIdx="0" presStyleCnt="4"/>
      <dgm:spPr/>
    </dgm:pt>
    <dgm:pt modelId="{26F5AEA2-EE1E-4D8A-AA5D-9E8DF66DAD26}" type="pres">
      <dgm:prSet presAssocID="{E30DEB33-1F05-4189-8367-7D01E818E35D}" presName="horz1" presStyleCnt="0"/>
      <dgm:spPr/>
    </dgm:pt>
    <dgm:pt modelId="{48CD2DD9-A98A-4A2E-9FD0-C3820F964008}" type="pres">
      <dgm:prSet presAssocID="{E30DEB33-1F05-4189-8367-7D01E818E35D}" presName="tx1" presStyleLbl="revTx" presStyleIdx="0" presStyleCnt="4"/>
      <dgm:spPr/>
    </dgm:pt>
    <dgm:pt modelId="{6BF8E7BA-5E06-43B6-A687-18F47C5AE9EE}" type="pres">
      <dgm:prSet presAssocID="{E30DEB33-1F05-4189-8367-7D01E818E35D}" presName="vert1" presStyleCnt="0"/>
      <dgm:spPr/>
    </dgm:pt>
    <dgm:pt modelId="{8F2E19D5-6658-478B-B444-ED8D10303C0E}" type="pres">
      <dgm:prSet presAssocID="{198A8E9F-F9CE-4188-81AF-87DB984B3EF5}" presName="thickLine" presStyleLbl="alignNode1" presStyleIdx="1" presStyleCnt="4"/>
      <dgm:spPr/>
    </dgm:pt>
    <dgm:pt modelId="{A6A5ED0A-4D8A-4616-AC1A-C3F981CFFF1E}" type="pres">
      <dgm:prSet presAssocID="{198A8E9F-F9CE-4188-81AF-87DB984B3EF5}" presName="horz1" presStyleCnt="0"/>
      <dgm:spPr/>
    </dgm:pt>
    <dgm:pt modelId="{BE8B90BF-DFF1-4B96-9C78-AC73CB347111}" type="pres">
      <dgm:prSet presAssocID="{198A8E9F-F9CE-4188-81AF-87DB984B3EF5}" presName="tx1" presStyleLbl="revTx" presStyleIdx="1" presStyleCnt="4"/>
      <dgm:spPr/>
    </dgm:pt>
    <dgm:pt modelId="{E1A21396-421C-4350-ABD8-90685CE3532E}" type="pres">
      <dgm:prSet presAssocID="{198A8E9F-F9CE-4188-81AF-87DB984B3EF5}" presName="vert1" presStyleCnt="0"/>
      <dgm:spPr/>
    </dgm:pt>
    <dgm:pt modelId="{4BD41C89-6D9D-473C-9B6B-C3473EA17A22}" type="pres">
      <dgm:prSet presAssocID="{A67592DA-F387-4AAA-9025-42935F934A4E}" presName="thickLine" presStyleLbl="alignNode1" presStyleIdx="2" presStyleCnt="4"/>
      <dgm:spPr/>
    </dgm:pt>
    <dgm:pt modelId="{4D0150EE-E76C-4E14-8C6D-FF620F2FD7D1}" type="pres">
      <dgm:prSet presAssocID="{A67592DA-F387-4AAA-9025-42935F934A4E}" presName="horz1" presStyleCnt="0"/>
      <dgm:spPr/>
    </dgm:pt>
    <dgm:pt modelId="{0CF6F40E-7A5C-4447-ADDB-69E03FFEA6FF}" type="pres">
      <dgm:prSet presAssocID="{A67592DA-F387-4AAA-9025-42935F934A4E}" presName="tx1" presStyleLbl="revTx" presStyleIdx="2" presStyleCnt="4"/>
      <dgm:spPr/>
    </dgm:pt>
    <dgm:pt modelId="{45D40F02-00E0-49EF-927C-B0F570BB49B6}" type="pres">
      <dgm:prSet presAssocID="{A67592DA-F387-4AAA-9025-42935F934A4E}" presName="vert1" presStyleCnt="0"/>
      <dgm:spPr/>
    </dgm:pt>
    <dgm:pt modelId="{82A5266C-335C-4A46-8B2A-0E4DEE9F4C3F}" type="pres">
      <dgm:prSet presAssocID="{9F10DE7D-C140-4223-A7DC-565FD73EAE4A}" presName="thickLine" presStyleLbl="alignNode1" presStyleIdx="3" presStyleCnt="4"/>
      <dgm:spPr/>
    </dgm:pt>
    <dgm:pt modelId="{03406F73-095B-413A-8E88-3DB421C3D8DD}" type="pres">
      <dgm:prSet presAssocID="{9F10DE7D-C140-4223-A7DC-565FD73EAE4A}" presName="horz1" presStyleCnt="0"/>
      <dgm:spPr/>
    </dgm:pt>
    <dgm:pt modelId="{B39F2188-14C1-4EE9-9293-5ADEE1545B82}" type="pres">
      <dgm:prSet presAssocID="{9F10DE7D-C140-4223-A7DC-565FD73EAE4A}" presName="tx1" presStyleLbl="revTx" presStyleIdx="3" presStyleCnt="4"/>
      <dgm:spPr/>
    </dgm:pt>
    <dgm:pt modelId="{DF27E224-58D8-48B0-BD43-D06FBEAF85EE}" type="pres">
      <dgm:prSet presAssocID="{9F10DE7D-C140-4223-A7DC-565FD73EAE4A}" presName="vert1" presStyleCnt="0"/>
      <dgm:spPr/>
    </dgm:pt>
  </dgm:ptLst>
  <dgm:cxnLst>
    <dgm:cxn modelId="{AED8CE0E-3197-4FCF-B53A-BCB15C03344C}" type="presOf" srcId="{9F10DE7D-C140-4223-A7DC-565FD73EAE4A}" destId="{B39F2188-14C1-4EE9-9293-5ADEE1545B82}" srcOrd="0" destOrd="0" presId="urn:microsoft.com/office/officeart/2008/layout/LinedList"/>
    <dgm:cxn modelId="{BF67EE2F-CAA3-48B7-89CF-2FA6D5C86DE9}" srcId="{1417BBB7-E813-4E97-8D6F-85BCD28A9EC8}" destId="{A67592DA-F387-4AAA-9025-42935F934A4E}" srcOrd="2" destOrd="0" parTransId="{FF1ECA7A-5D63-4690-9B5C-80FCDA4C071B}" sibTransId="{5A2CED1A-2D15-4386-92B1-3ED6F0DCAED6}"/>
    <dgm:cxn modelId="{99CFB631-BDD8-4C79-9AC5-EF6FCF03C664}" type="presOf" srcId="{A67592DA-F387-4AAA-9025-42935F934A4E}" destId="{0CF6F40E-7A5C-4447-ADDB-69E03FFEA6FF}" srcOrd="0" destOrd="0" presId="urn:microsoft.com/office/officeart/2008/layout/LinedList"/>
    <dgm:cxn modelId="{94CB275D-F4C8-4065-9D52-2ADC5F79F811}" srcId="{1417BBB7-E813-4E97-8D6F-85BCD28A9EC8}" destId="{9F10DE7D-C140-4223-A7DC-565FD73EAE4A}" srcOrd="3" destOrd="0" parTransId="{52EB7889-E606-44A7-8381-C81DBD4A6408}" sibTransId="{0113B134-F0F0-4620-9354-A337E5CA3D8B}"/>
    <dgm:cxn modelId="{CF15A680-B547-4037-9F71-5B098B4DF909}" srcId="{1417BBB7-E813-4E97-8D6F-85BCD28A9EC8}" destId="{E30DEB33-1F05-4189-8367-7D01E818E35D}" srcOrd="0" destOrd="0" parTransId="{3C0B8B92-C515-44EF-9DE3-5B4A6498E58F}" sibTransId="{9FCEEA85-197F-46BB-AA8B-5953E9A5E48A}"/>
    <dgm:cxn modelId="{7CB64C83-6888-40A5-9A29-C6838DFE056F}" type="presOf" srcId="{1417BBB7-E813-4E97-8D6F-85BCD28A9EC8}" destId="{C7F76CB2-418B-41CE-9D77-EAE758F8DDCC}" srcOrd="0" destOrd="0" presId="urn:microsoft.com/office/officeart/2008/layout/LinedList"/>
    <dgm:cxn modelId="{DAC0EE8D-3138-4ECF-AFE9-FBDC3423D152}" type="presOf" srcId="{198A8E9F-F9CE-4188-81AF-87DB984B3EF5}" destId="{BE8B90BF-DFF1-4B96-9C78-AC73CB347111}" srcOrd="0" destOrd="0" presId="urn:microsoft.com/office/officeart/2008/layout/LinedList"/>
    <dgm:cxn modelId="{FB6DA4A1-BAF7-4794-83DB-F1D7DEBF2252}" type="presOf" srcId="{E30DEB33-1F05-4189-8367-7D01E818E35D}" destId="{48CD2DD9-A98A-4A2E-9FD0-C3820F964008}" srcOrd="0" destOrd="0" presId="urn:microsoft.com/office/officeart/2008/layout/LinedList"/>
    <dgm:cxn modelId="{E4E0A6B8-DD7B-42F4-B59B-EFCF5EABD2EA}" srcId="{1417BBB7-E813-4E97-8D6F-85BCD28A9EC8}" destId="{198A8E9F-F9CE-4188-81AF-87DB984B3EF5}" srcOrd="1" destOrd="0" parTransId="{1E975702-CC5F-4D4E-812A-C9913CDF1AB5}" sibTransId="{44ACC14C-9DB0-43CA-BA8D-AD3371F5720B}"/>
    <dgm:cxn modelId="{40C1AA2B-FC74-4844-9F24-2F41E0D17517}" type="presParOf" srcId="{C7F76CB2-418B-41CE-9D77-EAE758F8DDCC}" destId="{E77F4377-0388-44A2-BEEE-D789ED75D4B7}" srcOrd="0" destOrd="0" presId="urn:microsoft.com/office/officeart/2008/layout/LinedList"/>
    <dgm:cxn modelId="{F9211744-B959-427E-8B7B-8ACA182A289A}" type="presParOf" srcId="{C7F76CB2-418B-41CE-9D77-EAE758F8DDCC}" destId="{26F5AEA2-EE1E-4D8A-AA5D-9E8DF66DAD26}" srcOrd="1" destOrd="0" presId="urn:microsoft.com/office/officeart/2008/layout/LinedList"/>
    <dgm:cxn modelId="{6431879C-B602-4477-B8D4-95446562499A}" type="presParOf" srcId="{26F5AEA2-EE1E-4D8A-AA5D-9E8DF66DAD26}" destId="{48CD2DD9-A98A-4A2E-9FD0-C3820F964008}" srcOrd="0" destOrd="0" presId="urn:microsoft.com/office/officeart/2008/layout/LinedList"/>
    <dgm:cxn modelId="{5ACCA2EB-F71B-4054-993E-C9B348319F16}" type="presParOf" srcId="{26F5AEA2-EE1E-4D8A-AA5D-9E8DF66DAD26}" destId="{6BF8E7BA-5E06-43B6-A687-18F47C5AE9EE}" srcOrd="1" destOrd="0" presId="urn:microsoft.com/office/officeart/2008/layout/LinedList"/>
    <dgm:cxn modelId="{937D745B-B7CC-414F-894B-ACA34D04F4CD}" type="presParOf" srcId="{C7F76CB2-418B-41CE-9D77-EAE758F8DDCC}" destId="{8F2E19D5-6658-478B-B444-ED8D10303C0E}" srcOrd="2" destOrd="0" presId="urn:microsoft.com/office/officeart/2008/layout/LinedList"/>
    <dgm:cxn modelId="{4B13D2EE-ECF6-404B-A64D-16C3C988EAB7}" type="presParOf" srcId="{C7F76CB2-418B-41CE-9D77-EAE758F8DDCC}" destId="{A6A5ED0A-4D8A-4616-AC1A-C3F981CFFF1E}" srcOrd="3" destOrd="0" presId="urn:microsoft.com/office/officeart/2008/layout/LinedList"/>
    <dgm:cxn modelId="{84CD5C60-BB64-4804-B8A2-B6E3009C0162}" type="presParOf" srcId="{A6A5ED0A-4D8A-4616-AC1A-C3F981CFFF1E}" destId="{BE8B90BF-DFF1-4B96-9C78-AC73CB347111}" srcOrd="0" destOrd="0" presId="urn:microsoft.com/office/officeart/2008/layout/LinedList"/>
    <dgm:cxn modelId="{493AAD87-FE91-40F0-A70D-88195C1EC996}" type="presParOf" srcId="{A6A5ED0A-4D8A-4616-AC1A-C3F981CFFF1E}" destId="{E1A21396-421C-4350-ABD8-90685CE3532E}" srcOrd="1" destOrd="0" presId="urn:microsoft.com/office/officeart/2008/layout/LinedList"/>
    <dgm:cxn modelId="{685BC8A0-3F32-4F04-876A-C4EA74AEBD37}" type="presParOf" srcId="{C7F76CB2-418B-41CE-9D77-EAE758F8DDCC}" destId="{4BD41C89-6D9D-473C-9B6B-C3473EA17A22}" srcOrd="4" destOrd="0" presId="urn:microsoft.com/office/officeart/2008/layout/LinedList"/>
    <dgm:cxn modelId="{859E251D-2627-4FC8-866E-DD16DB25D9A1}" type="presParOf" srcId="{C7F76CB2-418B-41CE-9D77-EAE758F8DDCC}" destId="{4D0150EE-E76C-4E14-8C6D-FF620F2FD7D1}" srcOrd="5" destOrd="0" presId="urn:microsoft.com/office/officeart/2008/layout/LinedList"/>
    <dgm:cxn modelId="{1F7FC0CB-77D3-47E4-87E1-9BEC66456214}" type="presParOf" srcId="{4D0150EE-E76C-4E14-8C6D-FF620F2FD7D1}" destId="{0CF6F40E-7A5C-4447-ADDB-69E03FFEA6FF}" srcOrd="0" destOrd="0" presId="urn:microsoft.com/office/officeart/2008/layout/LinedList"/>
    <dgm:cxn modelId="{278A68A1-A473-417D-8EB5-F55B9792DB18}" type="presParOf" srcId="{4D0150EE-E76C-4E14-8C6D-FF620F2FD7D1}" destId="{45D40F02-00E0-49EF-927C-B0F570BB49B6}" srcOrd="1" destOrd="0" presId="urn:microsoft.com/office/officeart/2008/layout/LinedList"/>
    <dgm:cxn modelId="{2F31978D-8E16-40EE-8C98-F5C1ABCB085F}" type="presParOf" srcId="{C7F76CB2-418B-41CE-9D77-EAE758F8DDCC}" destId="{82A5266C-335C-4A46-8B2A-0E4DEE9F4C3F}" srcOrd="6" destOrd="0" presId="urn:microsoft.com/office/officeart/2008/layout/LinedList"/>
    <dgm:cxn modelId="{85A4C4DD-E02C-4D87-8ECE-DA1E61D9BFA9}" type="presParOf" srcId="{C7F76CB2-418B-41CE-9D77-EAE758F8DDCC}" destId="{03406F73-095B-413A-8E88-3DB421C3D8DD}" srcOrd="7" destOrd="0" presId="urn:microsoft.com/office/officeart/2008/layout/LinedList"/>
    <dgm:cxn modelId="{D84DC625-9669-4416-91E1-91D90A048B59}" type="presParOf" srcId="{03406F73-095B-413A-8E88-3DB421C3D8DD}" destId="{B39F2188-14C1-4EE9-9293-5ADEE1545B82}" srcOrd="0" destOrd="0" presId="urn:microsoft.com/office/officeart/2008/layout/LinedList"/>
    <dgm:cxn modelId="{5D973897-91C3-4BA8-9609-0FD0375CCF4A}" type="presParOf" srcId="{03406F73-095B-413A-8E88-3DB421C3D8DD}" destId="{DF27E224-58D8-48B0-BD43-D06FBEAF85E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47C9B-6D1E-4676-B15F-F86AD84E757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CC19CDF-AD9C-44D6-A5B1-CBB06EFB4FD8}">
      <dgm:prSet/>
      <dgm:spPr/>
      <dgm:t>
        <a:bodyPr/>
        <a:lstStyle/>
        <a:p>
          <a:pPr>
            <a:lnSpc>
              <a:spcPct val="100000"/>
            </a:lnSpc>
            <a:defRPr cap="all"/>
          </a:pPr>
          <a:r>
            <a:rPr lang="en-US">
              <a:latin typeface="Arial" panose="020B0604020202020204" pitchFamily="34" charset="0"/>
              <a:cs typeface="Arial" panose="020B0604020202020204" pitchFamily="34" charset="0"/>
            </a:rPr>
            <a:t>Use keywords</a:t>
          </a:r>
        </a:p>
      </dgm:t>
    </dgm:pt>
    <dgm:pt modelId="{5EEDEC66-5AEF-453B-BAAC-9430D2D59C1B}" type="parTrans" cxnId="{431653E3-D557-437E-A3C3-FC3FBC21A630}">
      <dgm:prSet/>
      <dgm:spPr/>
      <dgm:t>
        <a:bodyPr/>
        <a:lstStyle/>
        <a:p>
          <a:endParaRPr lang="en-US"/>
        </a:p>
      </dgm:t>
    </dgm:pt>
    <dgm:pt modelId="{0BCD1351-C32B-4D0F-8571-4EED8873EE70}" type="sibTrans" cxnId="{431653E3-D557-437E-A3C3-FC3FBC21A630}">
      <dgm:prSet/>
      <dgm:spPr/>
      <dgm:t>
        <a:bodyPr/>
        <a:lstStyle/>
        <a:p>
          <a:endParaRPr lang="en-US"/>
        </a:p>
      </dgm:t>
    </dgm:pt>
    <dgm:pt modelId="{D8881E5B-5D53-4163-8EBC-D7896A485C45}">
      <dgm:prSet/>
      <dgm:spPr/>
      <dgm:t>
        <a:bodyPr/>
        <a:lstStyle/>
        <a:p>
          <a:pPr>
            <a:lnSpc>
              <a:spcPct val="100000"/>
            </a:lnSpc>
            <a:defRPr cap="all"/>
          </a:pPr>
          <a:r>
            <a:rPr lang="en-US">
              <a:latin typeface="Arial" panose="020B0604020202020204" pitchFamily="34" charset="0"/>
              <a:cs typeface="Arial" panose="020B0604020202020204" pitchFamily="34" charset="0"/>
            </a:rPr>
            <a:t>Use filters</a:t>
          </a:r>
        </a:p>
      </dgm:t>
    </dgm:pt>
    <dgm:pt modelId="{81C49B0B-100E-451E-B1B8-C76203E99580}" type="parTrans" cxnId="{D3248530-E005-4C26-B9CD-D546DB8CF588}">
      <dgm:prSet/>
      <dgm:spPr/>
      <dgm:t>
        <a:bodyPr/>
        <a:lstStyle/>
        <a:p>
          <a:endParaRPr lang="en-US"/>
        </a:p>
      </dgm:t>
    </dgm:pt>
    <dgm:pt modelId="{7AB01264-A5A6-4A6F-BA62-5C3D0A35F3CF}" type="sibTrans" cxnId="{D3248530-E005-4C26-B9CD-D546DB8CF588}">
      <dgm:prSet/>
      <dgm:spPr/>
      <dgm:t>
        <a:bodyPr/>
        <a:lstStyle/>
        <a:p>
          <a:endParaRPr lang="en-US"/>
        </a:p>
      </dgm:t>
    </dgm:pt>
    <dgm:pt modelId="{BD04F054-6F38-4BE2-A417-B82089EBB999}">
      <dgm:prSet/>
      <dgm:spPr/>
      <dgm:t>
        <a:bodyPr/>
        <a:lstStyle/>
        <a:p>
          <a:pPr>
            <a:lnSpc>
              <a:spcPct val="100000"/>
            </a:lnSpc>
            <a:defRPr cap="all"/>
          </a:pPr>
          <a:r>
            <a:rPr lang="en-US">
              <a:latin typeface="Arial" panose="020B0604020202020204" pitchFamily="34" charset="0"/>
              <a:cs typeface="Arial" panose="020B0604020202020204" pitchFamily="34" charset="0"/>
            </a:rPr>
            <a:t>Save your job searches</a:t>
          </a:r>
        </a:p>
      </dgm:t>
    </dgm:pt>
    <dgm:pt modelId="{B7112052-EFBD-459D-861A-9A38487C627F}" type="parTrans" cxnId="{96580B62-AFBF-481C-874C-AB652EDB3C80}">
      <dgm:prSet/>
      <dgm:spPr/>
      <dgm:t>
        <a:bodyPr/>
        <a:lstStyle/>
        <a:p>
          <a:endParaRPr lang="en-US"/>
        </a:p>
      </dgm:t>
    </dgm:pt>
    <dgm:pt modelId="{F67E9F8A-2C5E-4CE6-BC6C-98868AB0378E}" type="sibTrans" cxnId="{96580B62-AFBF-481C-874C-AB652EDB3C80}">
      <dgm:prSet/>
      <dgm:spPr/>
      <dgm:t>
        <a:bodyPr/>
        <a:lstStyle/>
        <a:p>
          <a:endParaRPr lang="en-US"/>
        </a:p>
      </dgm:t>
    </dgm:pt>
    <dgm:pt modelId="{800C413B-0CF7-45C2-A452-A8C4E470D6DC}">
      <dgm:prSet/>
      <dgm:spPr/>
      <dgm:t>
        <a:bodyPr/>
        <a:lstStyle/>
        <a:p>
          <a:pPr>
            <a:lnSpc>
              <a:spcPct val="100000"/>
            </a:lnSpc>
            <a:defRPr cap="all"/>
          </a:pPr>
          <a:r>
            <a:rPr lang="en-US">
              <a:latin typeface="Arial" panose="020B0604020202020204" pitchFamily="34" charset="0"/>
              <a:cs typeface="Arial" panose="020B0604020202020204" pitchFamily="34" charset="0"/>
            </a:rPr>
            <a:t>Know how to read job postings qualifications</a:t>
          </a:r>
        </a:p>
      </dgm:t>
    </dgm:pt>
    <dgm:pt modelId="{5BA791F0-7718-4D91-B298-641F85D5C48B}" type="parTrans" cxnId="{B09BF574-2260-4058-ABFB-FD7563DBDDA4}">
      <dgm:prSet/>
      <dgm:spPr/>
      <dgm:t>
        <a:bodyPr/>
        <a:lstStyle/>
        <a:p>
          <a:endParaRPr lang="en-US"/>
        </a:p>
      </dgm:t>
    </dgm:pt>
    <dgm:pt modelId="{FB862F2C-1DF3-42C3-8B8F-B83C6384BCF1}" type="sibTrans" cxnId="{B09BF574-2260-4058-ABFB-FD7563DBDDA4}">
      <dgm:prSet/>
      <dgm:spPr/>
      <dgm:t>
        <a:bodyPr/>
        <a:lstStyle/>
        <a:p>
          <a:endParaRPr lang="en-US"/>
        </a:p>
      </dgm:t>
    </dgm:pt>
    <dgm:pt modelId="{F724DA24-E812-45A6-9DA4-480EFEB3BF46}" type="pres">
      <dgm:prSet presAssocID="{B8147C9B-6D1E-4676-B15F-F86AD84E7571}" presName="root" presStyleCnt="0">
        <dgm:presLayoutVars>
          <dgm:dir/>
          <dgm:resizeHandles val="exact"/>
        </dgm:presLayoutVars>
      </dgm:prSet>
      <dgm:spPr/>
    </dgm:pt>
    <dgm:pt modelId="{8A79E579-B86F-4CD5-B39E-26695575F950}" type="pres">
      <dgm:prSet presAssocID="{ACC19CDF-AD9C-44D6-A5B1-CBB06EFB4FD8}" presName="compNode" presStyleCnt="0"/>
      <dgm:spPr/>
    </dgm:pt>
    <dgm:pt modelId="{803A2792-4AA8-4648-B985-DF222E399F25}" type="pres">
      <dgm:prSet presAssocID="{ACC19CDF-AD9C-44D6-A5B1-CBB06EFB4FD8}" presName="iconBgRect" presStyleLbl="bgShp" presStyleIdx="0" presStyleCnt="4"/>
      <dgm:spPr/>
    </dgm:pt>
    <dgm:pt modelId="{85CBEF4C-0AFC-48A5-802F-AF857DBC1963}" type="pres">
      <dgm:prSet presAssocID="{ACC19CDF-AD9C-44D6-A5B1-CBB06EFB4FD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gnifying glass"/>
        </a:ext>
      </dgm:extLst>
    </dgm:pt>
    <dgm:pt modelId="{28D27320-F7E3-4C52-8A87-887E1DF116A0}" type="pres">
      <dgm:prSet presAssocID="{ACC19CDF-AD9C-44D6-A5B1-CBB06EFB4FD8}" presName="spaceRect" presStyleCnt="0"/>
      <dgm:spPr/>
    </dgm:pt>
    <dgm:pt modelId="{B462860D-5D93-4FC3-B31B-5AAA026613BD}" type="pres">
      <dgm:prSet presAssocID="{ACC19CDF-AD9C-44D6-A5B1-CBB06EFB4FD8}" presName="textRect" presStyleLbl="revTx" presStyleIdx="0" presStyleCnt="4">
        <dgm:presLayoutVars>
          <dgm:chMax val="1"/>
          <dgm:chPref val="1"/>
        </dgm:presLayoutVars>
      </dgm:prSet>
      <dgm:spPr/>
    </dgm:pt>
    <dgm:pt modelId="{8298456C-C630-4CEA-ABD8-B139942ED34E}" type="pres">
      <dgm:prSet presAssocID="{0BCD1351-C32B-4D0F-8571-4EED8873EE70}" presName="sibTrans" presStyleCnt="0"/>
      <dgm:spPr/>
    </dgm:pt>
    <dgm:pt modelId="{C0C0917F-A084-49EE-A7C4-273114EFA33B}" type="pres">
      <dgm:prSet presAssocID="{D8881E5B-5D53-4163-8EBC-D7896A485C45}" presName="compNode" presStyleCnt="0"/>
      <dgm:spPr/>
    </dgm:pt>
    <dgm:pt modelId="{CB0753F5-F1E8-4DB0-AF29-034DA174DD84}" type="pres">
      <dgm:prSet presAssocID="{D8881E5B-5D53-4163-8EBC-D7896A485C45}" presName="iconBgRect" presStyleLbl="bgShp" presStyleIdx="1" presStyleCnt="4"/>
      <dgm:spPr/>
    </dgm:pt>
    <dgm:pt modelId="{F6ABDB90-DD65-440B-9CE4-683A55B1F2EB}" type="pres">
      <dgm:prSet presAssocID="{D8881E5B-5D53-4163-8EBC-D7896A485C4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DE2B7537-BC02-49DA-8E08-C4E83126CDD9}" type="pres">
      <dgm:prSet presAssocID="{D8881E5B-5D53-4163-8EBC-D7896A485C45}" presName="spaceRect" presStyleCnt="0"/>
      <dgm:spPr/>
    </dgm:pt>
    <dgm:pt modelId="{136996DE-159C-41B4-A286-185A5BD5EA57}" type="pres">
      <dgm:prSet presAssocID="{D8881E5B-5D53-4163-8EBC-D7896A485C45}" presName="textRect" presStyleLbl="revTx" presStyleIdx="1" presStyleCnt="4">
        <dgm:presLayoutVars>
          <dgm:chMax val="1"/>
          <dgm:chPref val="1"/>
        </dgm:presLayoutVars>
      </dgm:prSet>
      <dgm:spPr/>
    </dgm:pt>
    <dgm:pt modelId="{3F6F12C5-BD89-4CB1-B587-8EB78143C6D3}" type="pres">
      <dgm:prSet presAssocID="{7AB01264-A5A6-4A6F-BA62-5C3D0A35F3CF}" presName="sibTrans" presStyleCnt="0"/>
      <dgm:spPr/>
    </dgm:pt>
    <dgm:pt modelId="{80F9E0D4-4A06-465E-AF65-A13F67B0CAB0}" type="pres">
      <dgm:prSet presAssocID="{BD04F054-6F38-4BE2-A417-B82089EBB999}" presName="compNode" presStyleCnt="0"/>
      <dgm:spPr/>
    </dgm:pt>
    <dgm:pt modelId="{601A180E-7700-4F7E-B80A-7E605DB7F787}" type="pres">
      <dgm:prSet presAssocID="{BD04F054-6F38-4BE2-A417-B82089EBB999}" presName="iconBgRect" presStyleLbl="bgShp" presStyleIdx="2" presStyleCnt="4"/>
      <dgm:spPr/>
    </dgm:pt>
    <dgm:pt modelId="{8E12FB52-E24A-461A-9651-DD7C32C0C51A}" type="pres">
      <dgm:prSet presAssocID="{BD04F054-6F38-4BE2-A417-B82089EBB999}"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wnload"/>
        </a:ext>
      </dgm:extLst>
    </dgm:pt>
    <dgm:pt modelId="{246CF4CF-CCBA-4131-9905-20CED3BB0116}" type="pres">
      <dgm:prSet presAssocID="{BD04F054-6F38-4BE2-A417-B82089EBB999}" presName="spaceRect" presStyleCnt="0"/>
      <dgm:spPr/>
    </dgm:pt>
    <dgm:pt modelId="{598D0AD0-18E9-4CB1-9BD8-4ADB8AA6AAE6}" type="pres">
      <dgm:prSet presAssocID="{BD04F054-6F38-4BE2-A417-B82089EBB999}" presName="textRect" presStyleLbl="revTx" presStyleIdx="2" presStyleCnt="4">
        <dgm:presLayoutVars>
          <dgm:chMax val="1"/>
          <dgm:chPref val="1"/>
        </dgm:presLayoutVars>
      </dgm:prSet>
      <dgm:spPr/>
    </dgm:pt>
    <dgm:pt modelId="{D082AB97-72ED-453F-999C-77672E13D9C4}" type="pres">
      <dgm:prSet presAssocID="{F67E9F8A-2C5E-4CE6-BC6C-98868AB0378E}" presName="sibTrans" presStyleCnt="0"/>
      <dgm:spPr/>
    </dgm:pt>
    <dgm:pt modelId="{13BD157C-B97E-473E-877F-DE5553BFEFB7}" type="pres">
      <dgm:prSet presAssocID="{800C413B-0CF7-45C2-A452-A8C4E470D6DC}" presName="compNode" presStyleCnt="0"/>
      <dgm:spPr/>
    </dgm:pt>
    <dgm:pt modelId="{C0DE50ED-8230-4D32-B425-A7697486FBE7}" type="pres">
      <dgm:prSet presAssocID="{800C413B-0CF7-45C2-A452-A8C4E470D6DC}" presName="iconBgRect" presStyleLbl="bgShp" presStyleIdx="3" presStyleCnt="4"/>
      <dgm:spPr>
        <a:solidFill>
          <a:schemeClr val="accent1"/>
        </a:solidFill>
      </dgm:spPr>
    </dgm:pt>
    <dgm:pt modelId="{421F6BFA-3733-4365-9F16-A768C08335CC}" type="pres">
      <dgm:prSet presAssocID="{800C413B-0CF7-45C2-A452-A8C4E470D6D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4C2FEED-6877-4515-B8D8-FA6EEF779366}" type="pres">
      <dgm:prSet presAssocID="{800C413B-0CF7-45C2-A452-A8C4E470D6DC}" presName="spaceRect" presStyleCnt="0"/>
      <dgm:spPr/>
    </dgm:pt>
    <dgm:pt modelId="{9E6ED8BF-F6FA-466B-B6CB-D265DBA0FC75}" type="pres">
      <dgm:prSet presAssocID="{800C413B-0CF7-45C2-A452-A8C4E470D6DC}" presName="textRect" presStyleLbl="revTx" presStyleIdx="3" presStyleCnt="4">
        <dgm:presLayoutVars>
          <dgm:chMax val="1"/>
          <dgm:chPref val="1"/>
        </dgm:presLayoutVars>
      </dgm:prSet>
      <dgm:spPr/>
    </dgm:pt>
  </dgm:ptLst>
  <dgm:cxnLst>
    <dgm:cxn modelId="{F8699E17-4971-488F-A833-FA6546490091}" type="presOf" srcId="{D8881E5B-5D53-4163-8EBC-D7896A485C45}" destId="{136996DE-159C-41B4-A286-185A5BD5EA57}" srcOrd="0" destOrd="0" presId="urn:microsoft.com/office/officeart/2018/5/layout/IconCircleLabelList"/>
    <dgm:cxn modelId="{D3248530-E005-4C26-B9CD-D546DB8CF588}" srcId="{B8147C9B-6D1E-4676-B15F-F86AD84E7571}" destId="{D8881E5B-5D53-4163-8EBC-D7896A485C45}" srcOrd="1" destOrd="0" parTransId="{81C49B0B-100E-451E-B1B8-C76203E99580}" sibTransId="{7AB01264-A5A6-4A6F-BA62-5C3D0A35F3CF}"/>
    <dgm:cxn modelId="{96580B62-AFBF-481C-874C-AB652EDB3C80}" srcId="{B8147C9B-6D1E-4676-B15F-F86AD84E7571}" destId="{BD04F054-6F38-4BE2-A417-B82089EBB999}" srcOrd="2" destOrd="0" parTransId="{B7112052-EFBD-459D-861A-9A38487C627F}" sibTransId="{F67E9F8A-2C5E-4CE6-BC6C-98868AB0378E}"/>
    <dgm:cxn modelId="{B09BF574-2260-4058-ABFB-FD7563DBDDA4}" srcId="{B8147C9B-6D1E-4676-B15F-F86AD84E7571}" destId="{800C413B-0CF7-45C2-A452-A8C4E470D6DC}" srcOrd="3" destOrd="0" parTransId="{5BA791F0-7718-4D91-B298-641F85D5C48B}" sibTransId="{FB862F2C-1DF3-42C3-8B8F-B83C6384BCF1}"/>
    <dgm:cxn modelId="{AB9F3B84-599D-41A8-8291-372630406075}" type="presOf" srcId="{B8147C9B-6D1E-4676-B15F-F86AD84E7571}" destId="{F724DA24-E812-45A6-9DA4-480EFEB3BF46}" srcOrd="0" destOrd="0" presId="urn:microsoft.com/office/officeart/2018/5/layout/IconCircleLabelList"/>
    <dgm:cxn modelId="{1DB3268C-E225-4701-9C20-E5CADDFCD117}" type="presOf" srcId="{BD04F054-6F38-4BE2-A417-B82089EBB999}" destId="{598D0AD0-18E9-4CB1-9BD8-4ADB8AA6AAE6}" srcOrd="0" destOrd="0" presId="urn:microsoft.com/office/officeart/2018/5/layout/IconCircleLabelList"/>
    <dgm:cxn modelId="{E0F85890-44BC-4936-86B2-E8602BB5F6DA}" type="presOf" srcId="{800C413B-0CF7-45C2-A452-A8C4E470D6DC}" destId="{9E6ED8BF-F6FA-466B-B6CB-D265DBA0FC75}" srcOrd="0" destOrd="0" presId="urn:microsoft.com/office/officeart/2018/5/layout/IconCircleLabelList"/>
    <dgm:cxn modelId="{9DCDC6AA-BD7F-4CC3-8603-6335A61E2DBC}" type="presOf" srcId="{ACC19CDF-AD9C-44D6-A5B1-CBB06EFB4FD8}" destId="{B462860D-5D93-4FC3-B31B-5AAA026613BD}" srcOrd="0" destOrd="0" presId="urn:microsoft.com/office/officeart/2018/5/layout/IconCircleLabelList"/>
    <dgm:cxn modelId="{431653E3-D557-437E-A3C3-FC3FBC21A630}" srcId="{B8147C9B-6D1E-4676-B15F-F86AD84E7571}" destId="{ACC19CDF-AD9C-44D6-A5B1-CBB06EFB4FD8}" srcOrd="0" destOrd="0" parTransId="{5EEDEC66-5AEF-453B-BAAC-9430D2D59C1B}" sibTransId="{0BCD1351-C32B-4D0F-8571-4EED8873EE70}"/>
    <dgm:cxn modelId="{9F98DB00-8E8D-4669-9A85-BB86A5D29EF5}" type="presParOf" srcId="{F724DA24-E812-45A6-9DA4-480EFEB3BF46}" destId="{8A79E579-B86F-4CD5-B39E-26695575F950}" srcOrd="0" destOrd="0" presId="urn:microsoft.com/office/officeart/2018/5/layout/IconCircleLabelList"/>
    <dgm:cxn modelId="{576FE931-B0AF-4953-B38B-DFAFCE02E87B}" type="presParOf" srcId="{8A79E579-B86F-4CD5-B39E-26695575F950}" destId="{803A2792-4AA8-4648-B985-DF222E399F25}" srcOrd="0" destOrd="0" presId="urn:microsoft.com/office/officeart/2018/5/layout/IconCircleLabelList"/>
    <dgm:cxn modelId="{3FE53666-020B-425C-B18B-6205F34887B9}" type="presParOf" srcId="{8A79E579-B86F-4CD5-B39E-26695575F950}" destId="{85CBEF4C-0AFC-48A5-802F-AF857DBC1963}" srcOrd="1" destOrd="0" presId="urn:microsoft.com/office/officeart/2018/5/layout/IconCircleLabelList"/>
    <dgm:cxn modelId="{F88C4867-90BD-4B5C-B308-4F36A2A3EFC7}" type="presParOf" srcId="{8A79E579-B86F-4CD5-B39E-26695575F950}" destId="{28D27320-F7E3-4C52-8A87-887E1DF116A0}" srcOrd="2" destOrd="0" presId="urn:microsoft.com/office/officeart/2018/5/layout/IconCircleLabelList"/>
    <dgm:cxn modelId="{893614C6-1B8F-464B-9B3D-4AB543453578}" type="presParOf" srcId="{8A79E579-B86F-4CD5-B39E-26695575F950}" destId="{B462860D-5D93-4FC3-B31B-5AAA026613BD}" srcOrd="3" destOrd="0" presId="urn:microsoft.com/office/officeart/2018/5/layout/IconCircleLabelList"/>
    <dgm:cxn modelId="{34457FFE-4101-4332-B97A-2A121C60077B}" type="presParOf" srcId="{F724DA24-E812-45A6-9DA4-480EFEB3BF46}" destId="{8298456C-C630-4CEA-ABD8-B139942ED34E}" srcOrd="1" destOrd="0" presId="urn:microsoft.com/office/officeart/2018/5/layout/IconCircleLabelList"/>
    <dgm:cxn modelId="{5EE9E3DE-D26F-4607-A169-71EB81858AE3}" type="presParOf" srcId="{F724DA24-E812-45A6-9DA4-480EFEB3BF46}" destId="{C0C0917F-A084-49EE-A7C4-273114EFA33B}" srcOrd="2" destOrd="0" presId="urn:microsoft.com/office/officeart/2018/5/layout/IconCircleLabelList"/>
    <dgm:cxn modelId="{150BD390-82A1-4A48-9457-0350CEB5977D}" type="presParOf" srcId="{C0C0917F-A084-49EE-A7C4-273114EFA33B}" destId="{CB0753F5-F1E8-4DB0-AF29-034DA174DD84}" srcOrd="0" destOrd="0" presId="urn:microsoft.com/office/officeart/2018/5/layout/IconCircleLabelList"/>
    <dgm:cxn modelId="{3F999952-60D4-499B-A0AA-EDA80F04F813}" type="presParOf" srcId="{C0C0917F-A084-49EE-A7C4-273114EFA33B}" destId="{F6ABDB90-DD65-440B-9CE4-683A55B1F2EB}" srcOrd="1" destOrd="0" presId="urn:microsoft.com/office/officeart/2018/5/layout/IconCircleLabelList"/>
    <dgm:cxn modelId="{28D0860D-6746-457E-9F23-FBCEF1A9BDC7}" type="presParOf" srcId="{C0C0917F-A084-49EE-A7C4-273114EFA33B}" destId="{DE2B7537-BC02-49DA-8E08-C4E83126CDD9}" srcOrd="2" destOrd="0" presId="urn:microsoft.com/office/officeart/2018/5/layout/IconCircleLabelList"/>
    <dgm:cxn modelId="{3DE846C1-D592-4175-850C-586D038F968B}" type="presParOf" srcId="{C0C0917F-A084-49EE-A7C4-273114EFA33B}" destId="{136996DE-159C-41B4-A286-185A5BD5EA57}" srcOrd="3" destOrd="0" presId="urn:microsoft.com/office/officeart/2018/5/layout/IconCircleLabelList"/>
    <dgm:cxn modelId="{0D34AD7F-B955-4881-8B34-94C2A19C9EC0}" type="presParOf" srcId="{F724DA24-E812-45A6-9DA4-480EFEB3BF46}" destId="{3F6F12C5-BD89-4CB1-B587-8EB78143C6D3}" srcOrd="3" destOrd="0" presId="urn:microsoft.com/office/officeart/2018/5/layout/IconCircleLabelList"/>
    <dgm:cxn modelId="{8A236480-4396-4EC8-A829-626714D67A0F}" type="presParOf" srcId="{F724DA24-E812-45A6-9DA4-480EFEB3BF46}" destId="{80F9E0D4-4A06-465E-AF65-A13F67B0CAB0}" srcOrd="4" destOrd="0" presId="urn:microsoft.com/office/officeart/2018/5/layout/IconCircleLabelList"/>
    <dgm:cxn modelId="{27F6E834-EE50-4AD7-969B-3A52E9867BA9}" type="presParOf" srcId="{80F9E0D4-4A06-465E-AF65-A13F67B0CAB0}" destId="{601A180E-7700-4F7E-B80A-7E605DB7F787}" srcOrd="0" destOrd="0" presId="urn:microsoft.com/office/officeart/2018/5/layout/IconCircleLabelList"/>
    <dgm:cxn modelId="{EEE6857A-B2FD-46C1-8275-8EEF2155AED6}" type="presParOf" srcId="{80F9E0D4-4A06-465E-AF65-A13F67B0CAB0}" destId="{8E12FB52-E24A-461A-9651-DD7C32C0C51A}" srcOrd="1" destOrd="0" presId="urn:microsoft.com/office/officeart/2018/5/layout/IconCircleLabelList"/>
    <dgm:cxn modelId="{43CD9E00-9E82-4DCA-A349-B48F72A6A438}" type="presParOf" srcId="{80F9E0D4-4A06-465E-AF65-A13F67B0CAB0}" destId="{246CF4CF-CCBA-4131-9905-20CED3BB0116}" srcOrd="2" destOrd="0" presId="urn:microsoft.com/office/officeart/2018/5/layout/IconCircleLabelList"/>
    <dgm:cxn modelId="{ABC1C9AF-79AD-4BFB-B31A-8D50FF3076B3}" type="presParOf" srcId="{80F9E0D4-4A06-465E-AF65-A13F67B0CAB0}" destId="{598D0AD0-18E9-4CB1-9BD8-4ADB8AA6AAE6}" srcOrd="3" destOrd="0" presId="urn:microsoft.com/office/officeart/2018/5/layout/IconCircleLabelList"/>
    <dgm:cxn modelId="{E8633D53-0B5C-422D-B8DF-785A08017F7E}" type="presParOf" srcId="{F724DA24-E812-45A6-9DA4-480EFEB3BF46}" destId="{D082AB97-72ED-453F-999C-77672E13D9C4}" srcOrd="5" destOrd="0" presId="urn:microsoft.com/office/officeart/2018/5/layout/IconCircleLabelList"/>
    <dgm:cxn modelId="{8B364EE6-F52D-4DBE-B818-4C186C0405B0}" type="presParOf" srcId="{F724DA24-E812-45A6-9DA4-480EFEB3BF46}" destId="{13BD157C-B97E-473E-877F-DE5553BFEFB7}" srcOrd="6" destOrd="0" presId="urn:microsoft.com/office/officeart/2018/5/layout/IconCircleLabelList"/>
    <dgm:cxn modelId="{D4D6B5F8-02B4-4163-B02B-A051D8A3BA4A}" type="presParOf" srcId="{13BD157C-B97E-473E-877F-DE5553BFEFB7}" destId="{C0DE50ED-8230-4D32-B425-A7697486FBE7}" srcOrd="0" destOrd="0" presId="urn:microsoft.com/office/officeart/2018/5/layout/IconCircleLabelList"/>
    <dgm:cxn modelId="{14FED1B0-76D8-4935-819B-7F2838F12775}" type="presParOf" srcId="{13BD157C-B97E-473E-877F-DE5553BFEFB7}" destId="{421F6BFA-3733-4365-9F16-A768C08335CC}" srcOrd="1" destOrd="0" presId="urn:microsoft.com/office/officeart/2018/5/layout/IconCircleLabelList"/>
    <dgm:cxn modelId="{92D847AB-688F-4D98-BE93-1A568A70DB6A}" type="presParOf" srcId="{13BD157C-B97E-473E-877F-DE5553BFEFB7}" destId="{34C2FEED-6877-4515-B8D8-FA6EEF779366}" srcOrd="2" destOrd="0" presId="urn:microsoft.com/office/officeart/2018/5/layout/IconCircleLabelList"/>
    <dgm:cxn modelId="{9B2CD7FA-D0A8-42FC-8DAF-7C0F94E7659E}" type="presParOf" srcId="{13BD157C-B97E-473E-877F-DE5553BFEFB7}" destId="{9E6ED8BF-F6FA-466B-B6CB-D265DBA0FC7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5A8439-14F2-4046-97B7-7725013DDBC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B469681-666F-49E7-9557-3FCE5B2FC715}">
      <dgm:prSet/>
      <dgm:spPr/>
      <dgm:t>
        <a:bodyPr/>
        <a:lstStyle/>
        <a:p>
          <a:r>
            <a:rPr lang="en-US"/>
            <a:t>International students – connect with ISSS for CPT resources</a:t>
          </a:r>
        </a:p>
      </dgm:t>
    </dgm:pt>
    <dgm:pt modelId="{7D8646A5-0405-474C-87E5-0C6A745E294C}" type="parTrans" cxnId="{B19BAEA9-AA6F-4331-A2E2-2076F01F430F}">
      <dgm:prSet/>
      <dgm:spPr/>
      <dgm:t>
        <a:bodyPr/>
        <a:lstStyle/>
        <a:p>
          <a:endParaRPr lang="en-US"/>
        </a:p>
      </dgm:t>
    </dgm:pt>
    <dgm:pt modelId="{9DBE90B1-36E4-4F3F-98BD-B7B4047E6534}" type="sibTrans" cxnId="{B19BAEA9-AA6F-4331-A2E2-2076F01F430F}">
      <dgm:prSet/>
      <dgm:spPr/>
      <dgm:t>
        <a:bodyPr/>
        <a:lstStyle/>
        <a:p>
          <a:endParaRPr lang="en-US"/>
        </a:p>
      </dgm:t>
    </dgm:pt>
    <dgm:pt modelId="{3D0B4598-CDFA-42B8-A402-8CAC32BE8271}">
      <dgm:prSet/>
      <dgm:spPr/>
      <dgm:t>
        <a:bodyPr/>
        <a:lstStyle/>
        <a:p>
          <a:r>
            <a:rPr lang="en-US"/>
            <a:t>Check with your academic advisor or department website to see if there is an internship course you can take in your major</a:t>
          </a:r>
        </a:p>
      </dgm:t>
    </dgm:pt>
    <dgm:pt modelId="{0B9AF669-C1C9-4401-979D-DC5FFBB57B7A}" type="parTrans" cxnId="{552042A7-D03B-4B02-95CC-19B013B35481}">
      <dgm:prSet/>
      <dgm:spPr/>
      <dgm:t>
        <a:bodyPr/>
        <a:lstStyle/>
        <a:p>
          <a:endParaRPr lang="en-US"/>
        </a:p>
      </dgm:t>
    </dgm:pt>
    <dgm:pt modelId="{9730C132-9C4A-4CDB-9CC2-380119C764A0}" type="sibTrans" cxnId="{552042A7-D03B-4B02-95CC-19B013B35481}">
      <dgm:prSet/>
      <dgm:spPr/>
      <dgm:t>
        <a:bodyPr/>
        <a:lstStyle/>
        <a:p>
          <a:endParaRPr lang="en-US"/>
        </a:p>
      </dgm:t>
    </dgm:pt>
    <dgm:pt modelId="{8EC02106-6521-4D46-BC05-6884917C36EC}">
      <dgm:prSet/>
      <dgm:spPr/>
      <dgm:t>
        <a:bodyPr/>
        <a:lstStyle/>
        <a:p>
          <a:r>
            <a:rPr lang="en-US"/>
            <a:t>CSVC 1000 – Career Services internship course for credit (if your department does not offer a course)</a:t>
          </a:r>
        </a:p>
      </dgm:t>
    </dgm:pt>
    <dgm:pt modelId="{A93E1FD7-F0DF-494E-BF14-40A2ED4E2445}" type="parTrans" cxnId="{4634DA67-EF75-463C-A4A5-E8646AEDF1CD}">
      <dgm:prSet/>
      <dgm:spPr/>
      <dgm:t>
        <a:bodyPr/>
        <a:lstStyle/>
        <a:p>
          <a:endParaRPr lang="en-US"/>
        </a:p>
      </dgm:t>
    </dgm:pt>
    <dgm:pt modelId="{0BD881B1-2BEE-4F27-955B-68DA03FE39BF}" type="sibTrans" cxnId="{4634DA67-EF75-463C-A4A5-E8646AEDF1CD}">
      <dgm:prSet/>
      <dgm:spPr/>
      <dgm:t>
        <a:bodyPr/>
        <a:lstStyle/>
        <a:p>
          <a:endParaRPr lang="en-US"/>
        </a:p>
      </dgm:t>
    </dgm:pt>
    <dgm:pt modelId="{3EF30F6A-00E4-43AB-A559-F88DDA2364E5}">
      <dgm:prSet/>
      <dgm:spPr/>
      <dgm:t>
        <a:bodyPr/>
        <a:lstStyle/>
        <a:p>
          <a:r>
            <a:rPr lang="en-US"/>
            <a:t>Does not qualify for CPT</a:t>
          </a:r>
        </a:p>
      </dgm:t>
    </dgm:pt>
    <dgm:pt modelId="{0D497C57-F901-4ECE-8FC4-3FCCAA18338C}" type="parTrans" cxnId="{9BD301E8-9663-4FFD-8C88-932A2DFB67A6}">
      <dgm:prSet/>
      <dgm:spPr/>
      <dgm:t>
        <a:bodyPr/>
        <a:lstStyle/>
        <a:p>
          <a:endParaRPr lang="en-US"/>
        </a:p>
      </dgm:t>
    </dgm:pt>
    <dgm:pt modelId="{2DB4AE53-1815-4576-950B-F06B6B976319}" type="sibTrans" cxnId="{9BD301E8-9663-4FFD-8C88-932A2DFB67A6}">
      <dgm:prSet/>
      <dgm:spPr/>
      <dgm:t>
        <a:bodyPr/>
        <a:lstStyle/>
        <a:p>
          <a:endParaRPr lang="en-US"/>
        </a:p>
      </dgm:t>
    </dgm:pt>
    <dgm:pt modelId="{D61B6426-214E-47AE-AF21-0001E8CDC1BD}" type="pres">
      <dgm:prSet presAssocID="{A35A8439-14F2-4046-97B7-7725013DDBC7}" presName="root" presStyleCnt="0">
        <dgm:presLayoutVars>
          <dgm:dir/>
          <dgm:resizeHandles val="exact"/>
        </dgm:presLayoutVars>
      </dgm:prSet>
      <dgm:spPr/>
    </dgm:pt>
    <dgm:pt modelId="{7B8E5B28-C5B2-40BD-918B-EE099ECF3959}" type="pres">
      <dgm:prSet presAssocID="{AB469681-666F-49E7-9557-3FCE5B2FC715}" presName="compNode" presStyleCnt="0"/>
      <dgm:spPr/>
    </dgm:pt>
    <dgm:pt modelId="{74072890-00D3-4B1D-8258-C8DBEBF2E5BD}" type="pres">
      <dgm:prSet presAssocID="{AB469681-666F-49E7-9557-3FCE5B2FC715}" presName="bgRect" presStyleLbl="bgShp" presStyleIdx="0" presStyleCnt="3"/>
      <dgm:spPr/>
    </dgm:pt>
    <dgm:pt modelId="{20CE9CDA-4886-4DCC-92C6-C321CECF2FD4}" type="pres">
      <dgm:prSet presAssocID="{AB469681-666F-49E7-9557-3FCE5B2FC71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DBA4D306-B497-4EA4-8E59-DA5DA8ED1DCE}" type="pres">
      <dgm:prSet presAssocID="{AB469681-666F-49E7-9557-3FCE5B2FC715}" presName="spaceRect" presStyleCnt="0"/>
      <dgm:spPr/>
    </dgm:pt>
    <dgm:pt modelId="{62F8307A-1865-45A6-9E91-7421115E9968}" type="pres">
      <dgm:prSet presAssocID="{AB469681-666F-49E7-9557-3FCE5B2FC715}" presName="parTx" presStyleLbl="revTx" presStyleIdx="0" presStyleCnt="4">
        <dgm:presLayoutVars>
          <dgm:chMax val="0"/>
          <dgm:chPref val="0"/>
        </dgm:presLayoutVars>
      </dgm:prSet>
      <dgm:spPr/>
    </dgm:pt>
    <dgm:pt modelId="{0CDF1E87-9DB0-420C-A11B-8F16FCE5EEDB}" type="pres">
      <dgm:prSet presAssocID="{9DBE90B1-36E4-4F3F-98BD-B7B4047E6534}" presName="sibTrans" presStyleCnt="0"/>
      <dgm:spPr/>
    </dgm:pt>
    <dgm:pt modelId="{02D4772F-3203-438F-A43E-CF5BEC84872A}" type="pres">
      <dgm:prSet presAssocID="{3D0B4598-CDFA-42B8-A402-8CAC32BE8271}" presName="compNode" presStyleCnt="0"/>
      <dgm:spPr/>
    </dgm:pt>
    <dgm:pt modelId="{B4D346D5-917B-4E91-BEB2-10800A338D6F}" type="pres">
      <dgm:prSet presAssocID="{3D0B4598-CDFA-42B8-A402-8CAC32BE8271}" presName="bgRect" presStyleLbl="bgShp" presStyleIdx="1" presStyleCnt="3"/>
      <dgm:spPr/>
    </dgm:pt>
    <dgm:pt modelId="{5EEFAB74-14C3-499B-84F5-16ABCA408356}" type="pres">
      <dgm:prSet presAssocID="{3D0B4598-CDFA-42B8-A402-8CAC32BE8271}"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DD015DAF-413D-4323-AA88-649DCEB73BB0}" type="pres">
      <dgm:prSet presAssocID="{3D0B4598-CDFA-42B8-A402-8CAC32BE8271}" presName="spaceRect" presStyleCnt="0"/>
      <dgm:spPr/>
    </dgm:pt>
    <dgm:pt modelId="{47D363EF-EBA2-476C-9248-863F7365213E}" type="pres">
      <dgm:prSet presAssocID="{3D0B4598-CDFA-42B8-A402-8CAC32BE8271}" presName="parTx" presStyleLbl="revTx" presStyleIdx="1" presStyleCnt="4">
        <dgm:presLayoutVars>
          <dgm:chMax val="0"/>
          <dgm:chPref val="0"/>
        </dgm:presLayoutVars>
      </dgm:prSet>
      <dgm:spPr/>
    </dgm:pt>
    <dgm:pt modelId="{B98C1515-6A33-4ABB-B0AB-7112FDCFAC24}" type="pres">
      <dgm:prSet presAssocID="{9730C132-9C4A-4CDB-9CC2-380119C764A0}" presName="sibTrans" presStyleCnt="0"/>
      <dgm:spPr/>
    </dgm:pt>
    <dgm:pt modelId="{09CD0C18-E643-434B-8DB9-42B638F1BDC4}" type="pres">
      <dgm:prSet presAssocID="{8EC02106-6521-4D46-BC05-6884917C36EC}" presName="compNode" presStyleCnt="0"/>
      <dgm:spPr/>
    </dgm:pt>
    <dgm:pt modelId="{FDF8E66D-894A-4B29-9E46-821F87C380D3}" type="pres">
      <dgm:prSet presAssocID="{8EC02106-6521-4D46-BC05-6884917C36EC}" presName="bgRect" presStyleLbl="bgShp" presStyleIdx="2" presStyleCnt="3"/>
      <dgm:spPr/>
    </dgm:pt>
    <dgm:pt modelId="{A7249F03-00C2-4FF0-AF82-050DDDA75B02}" type="pres">
      <dgm:prSet presAssocID="{8EC02106-6521-4D46-BC05-6884917C36EC}"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Roll"/>
        </a:ext>
      </dgm:extLst>
    </dgm:pt>
    <dgm:pt modelId="{9AFEF87A-CA43-4A2F-95A1-FCB1FA8AFC3D}" type="pres">
      <dgm:prSet presAssocID="{8EC02106-6521-4D46-BC05-6884917C36EC}" presName="spaceRect" presStyleCnt="0"/>
      <dgm:spPr/>
    </dgm:pt>
    <dgm:pt modelId="{7BE29DDF-C417-45C4-B1F4-61042538D0C8}" type="pres">
      <dgm:prSet presAssocID="{8EC02106-6521-4D46-BC05-6884917C36EC}" presName="parTx" presStyleLbl="revTx" presStyleIdx="2" presStyleCnt="4">
        <dgm:presLayoutVars>
          <dgm:chMax val="0"/>
          <dgm:chPref val="0"/>
        </dgm:presLayoutVars>
      </dgm:prSet>
      <dgm:spPr/>
    </dgm:pt>
    <dgm:pt modelId="{FD73EB39-8A9F-4F4F-BA82-A7ED3D27B8DF}" type="pres">
      <dgm:prSet presAssocID="{8EC02106-6521-4D46-BC05-6884917C36EC}" presName="desTx" presStyleLbl="revTx" presStyleIdx="3" presStyleCnt="4">
        <dgm:presLayoutVars/>
      </dgm:prSet>
      <dgm:spPr/>
    </dgm:pt>
  </dgm:ptLst>
  <dgm:cxnLst>
    <dgm:cxn modelId="{F396AE04-A151-44FB-B574-02A9CFBA7E3A}" type="presOf" srcId="{3EF30F6A-00E4-43AB-A559-F88DDA2364E5}" destId="{FD73EB39-8A9F-4F4F-BA82-A7ED3D27B8DF}" srcOrd="0" destOrd="0" presId="urn:microsoft.com/office/officeart/2018/2/layout/IconVerticalSolidList"/>
    <dgm:cxn modelId="{4634DA67-EF75-463C-A4A5-E8646AEDF1CD}" srcId="{A35A8439-14F2-4046-97B7-7725013DDBC7}" destId="{8EC02106-6521-4D46-BC05-6884917C36EC}" srcOrd="2" destOrd="0" parTransId="{A93E1FD7-F0DF-494E-BF14-40A2ED4E2445}" sibTransId="{0BD881B1-2BEE-4F27-955B-68DA03FE39BF}"/>
    <dgm:cxn modelId="{C07C5F4A-A775-45CF-9855-1E68EEDA15C4}" type="presOf" srcId="{A35A8439-14F2-4046-97B7-7725013DDBC7}" destId="{D61B6426-214E-47AE-AF21-0001E8CDC1BD}" srcOrd="0" destOrd="0" presId="urn:microsoft.com/office/officeart/2018/2/layout/IconVerticalSolidList"/>
    <dgm:cxn modelId="{2B11F27E-7B31-43A3-8309-40F3D5629004}" type="presOf" srcId="{3D0B4598-CDFA-42B8-A402-8CAC32BE8271}" destId="{47D363EF-EBA2-476C-9248-863F7365213E}" srcOrd="0" destOrd="0" presId="urn:microsoft.com/office/officeart/2018/2/layout/IconVerticalSolidList"/>
    <dgm:cxn modelId="{552042A7-D03B-4B02-95CC-19B013B35481}" srcId="{A35A8439-14F2-4046-97B7-7725013DDBC7}" destId="{3D0B4598-CDFA-42B8-A402-8CAC32BE8271}" srcOrd="1" destOrd="0" parTransId="{0B9AF669-C1C9-4401-979D-DC5FFBB57B7A}" sibTransId="{9730C132-9C4A-4CDB-9CC2-380119C764A0}"/>
    <dgm:cxn modelId="{B19BAEA9-AA6F-4331-A2E2-2076F01F430F}" srcId="{A35A8439-14F2-4046-97B7-7725013DDBC7}" destId="{AB469681-666F-49E7-9557-3FCE5B2FC715}" srcOrd="0" destOrd="0" parTransId="{7D8646A5-0405-474C-87E5-0C6A745E294C}" sibTransId="{9DBE90B1-36E4-4F3F-98BD-B7B4047E6534}"/>
    <dgm:cxn modelId="{E87FDEBA-8B89-4DBC-8943-EF468E55A9C9}" type="presOf" srcId="{8EC02106-6521-4D46-BC05-6884917C36EC}" destId="{7BE29DDF-C417-45C4-B1F4-61042538D0C8}" srcOrd="0" destOrd="0" presId="urn:microsoft.com/office/officeart/2018/2/layout/IconVerticalSolidList"/>
    <dgm:cxn modelId="{35D88BDA-F78D-4085-A9B2-FE58BC678B47}" type="presOf" srcId="{AB469681-666F-49E7-9557-3FCE5B2FC715}" destId="{62F8307A-1865-45A6-9E91-7421115E9968}" srcOrd="0" destOrd="0" presId="urn:microsoft.com/office/officeart/2018/2/layout/IconVerticalSolidList"/>
    <dgm:cxn modelId="{9BD301E8-9663-4FFD-8C88-932A2DFB67A6}" srcId="{8EC02106-6521-4D46-BC05-6884917C36EC}" destId="{3EF30F6A-00E4-43AB-A559-F88DDA2364E5}" srcOrd="0" destOrd="0" parTransId="{0D497C57-F901-4ECE-8FC4-3FCCAA18338C}" sibTransId="{2DB4AE53-1815-4576-950B-F06B6B976319}"/>
    <dgm:cxn modelId="{6890BE63-BDC1-4F43-AF6D-C02177814E25}" type="presParOf" srcId="{D61B6426-214E-47AE-AF21-0001E8CDC1BD}" destId="{7B8E5B28-C5B2-40BD-918B-EE099ECF3959}" srcOrd="0" destOrd="0" presId="urn:microsoft.com/office/officeart/2018/2/layout/IconVerticalSolidList"/>
    <dgm:cxn modelId="{5B388D34-4F1B-4434-8F26-78B648A044BB}" type="presParOf" srcId="{7B8E5B28-C5B2-40BD-918B-EE099ECF3959}" destId="{74072890-00D3-4B1D-8258-C8DBEBF2E5BD}" srcOrd="0" destOrd="0" presId="urn:microsoft.com/office/officeart/2018/2/layout/IconVerticalSolidList"/>
    <dgm:cxn modelId="{E5D85EBF-29D2-4077-AD6D-2A2B37B996B7}" type="presParOf" srcId="{7B8E5B28-C5B2-40BD-918B-EE099ECF3959}" destId="{20CE9CDA-4886-4DCC-92C6-C321CECF2FD4}" srcOrd="1" destOrd="0" presId="urn:microsoft.com/office/officeart/2018/2/layout/IconVerticalSolidList"/>
    <dgm:cxn modelId="{D713F885-99C8-4395-A27C-259ABD19A1BB}" type="presParOf" srcId="{7B8E5B28-C5B2-40BD-918B-EE099ECF3959}" destId="{DBA4D306-B497-4EA4-8E59-DA5DA8ED1DCE}" srcOrd="2" destOrd="0" presId="urn:microsoft.com/office/officeart/2018/2/layout/IconVerticalSolidList"/>
    <dgm:cxn modelId="{B6AF5097-8D37-414A-A872-47A25D74E04B}" type="presParOf" srcId="{7B8E5B28-C5B2-40BD-918B-EE099ECF3959}" destId="{62F8307A-1865-45A6-9E91-7421115E9968}" srcOrd="3" destOrd="0" presId="urn:microsoft.com/office/officeart/2018/2/layout/IconVerticalSolidList"/>
    <dgm:cxn modelId="{F93BB3DA-4826-473A-8BBF-A712412C2EC8}" type="presParOf" srcId="{D61B6426-214E-47AE-AF21-0001E8CDC1BD}" destId="{0CDF1E87-9DB0-420C-A11B-8F16FCE5EEDB}" srcOrd="1" destOrd="0" presId="urn:microsoft.com/office/officeart/2018/2/layout/IconVerticalSolidList"/>
    <dgm:cxn modelId="{A72A4A55-4952-4670-B25B-A3D5C20B4E3A}" type="presParOf" srcId="{D61B6426-214E-47AE-AF21-0001E8CDC1BD}" destId="{02D4772F-3203-438F-A43E-CF5BEC84872A}" srcOrd="2" destOrd="0" presId="urn:microsoft.com/office/officeart/2018/2/layout/IconVerticalSolidList"/>
    <dgm:cxn modelId="{D47C35EF-04CE-41F6-BB34-46911BA57335}" type="presParOf" srcId="{02D4772F-3203-438F-A43E-CF5BEC84872A}" destId="{B4D346D5-917B-4E91-BEB2-10800A338D6F}" srcOrd="0" destOrd="0" presId="urn:microsoft.com/office/officeart/2018/2/layout/IconVerticalSolidList"/>
    <dgm:cxn modelId="{D4D72E23-2147-46F5-86E3-13B0CAB96794}" type="presParOf" srcId="{02D4772F-3203-438F-A43E-CF5BEC84872A}" destId="{5EEFAB74-14C3-499B-84F5-16ABCA408356}" srcOrd="1" destOrd="0" presId="urn:microsoft.com/office/officeart/2018/2/layout/IconVerticalSolidList"/>
    <dgm:cxn modelId="{DD24D9FD-CA84-44CA-8F5A-035BFD79040C}" type="presParOf" srcId="{02D4772F-3203-438F-A43E-CF5BEC84872A}" destId="{DD015DAF-413D-4323-AA88-649DCEB73BB0}" srcOrd="2" destOrd="0" presId="urn:microsoft.com/office/officeart/2018/2/layout/IconVerticalSolidList"/>
    <dgm:cxn modelId="{8BEEDC6B-EFF0-4A45-B174-78053C71CFB7}" type="presParOf" srcId="{02D4772F-3203-438F-A43E-CF5BEC84872A}" destId="{47D363EF-EBA2-476C-9248-863F7365213E}" srcOrd="3" destOrd="0" presId="urn:microsoft.com/office/officeart/2018/2/layout/IconVerticalSolidList"/>
    <dgm:cxn modelId="{24BD0D98-FEF0-4818-8A57-A922C8AC5998}" type="presParOf" srcId="{D61B6426-214E-47AE-AF21-0001E8CDC1BD}" destId="{B98C1515-6A33-4ABB-B0AB-7112FDCFAC24}" srcOrd="3" destOrd="0" presId="urn:microsoft.com/office/officeart/2018/2/layout/IconVerticalSolidList"/>
    <dgm:cxn modelId="{6B2F1ADB-F768-4183-A6B1-8F1931D613C2}" type="presParOf" srcId="{D61B6426-214E-47AE-AF21-0001E8CDC1BD}" destId="{09CD0C18-E643-434B-8DB9-42B638F1BDC4}" srcOrd="4" destOrd="0" presId="urn:microsoft.com/office/officeart/2018/2/layout/IconVerticalSolidList"/>
    <dgm:cxn modelId="{9F84F33A-122E-4015-AC18-F7502B399BE5}" type="presParOf" srcId="{09CD0C18-E643-434B-8DB9-42B638F1BDC4}" destId="{FDF8E66D-894A-4B29-9E46-821F87C380D3}" srcOrd="0" destOrd="0" presId="urn:microsoft.com/office/officeart/2018/2/layout/IconVerticalSolidList"/>
    <dgm:cxn modelId="{5244F2C8-147B-4E56-9187-F6ACB8A194F6}" type="presParOf" srcId="{09CD0C18-E643-434B-8DB9-42B638F1BDC4}" destId="{A7249F03-00C2-4FF0-AF82-050DDDA75B02}" srcOrd="1" destOrd="0" presId="urn:microsoft.com/office/officeart/2018/2/layout/IconVerticalSolidList"/>
    <dgm:cxn modelId="{6E0114F6-4D15-4557-A606-4757759EA808}" type="presParOf" srcId="{09CD0C18-E643-434B-8DB9-42B638F1BDC4}" destId="{9AFEF87A-CA43-4A2F-95A1-FCB1FA8AFC3D}" srcOrd="2" destOrd="0" presId="urn:microsoft.com/office/officeart/2018/2/layout/IconVerticalSolidList"/>
    <dgm:cxn modelId="{125403A8-F88F-4863-9406-A8BC509703EF}" type="presParOf" srcId="{09CD0C18-E643-434B-8DB9-42B638F1BDC4}" destId="{7BE29DDF-C417-45C4-B1F4-61042538D0C8}" srcOrd="3" destOrd="0" presId="urn:microsoft.com/office/officeart/2018/2/layout/IconVerticalSolidList"/>
    <dgm:cxn modelId="{F465F5A0-3B9F-4CC6-94CF-A1FE566CF03D}" type="presParOf" srcId="{09CD0C18-E643-434B-8DB9-42B638F1BDC4}" destId="{FD73EB39-8A9F-4F4F-BA82-A7ED3D27B8D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85BC68-E8AD-4D08-816B-A935C8FD1588}"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A203A8CF-D961-4B8D-A6FB-6F57A861656A}">
      <dgm:prSet/>
      <dgm:spPr/>
      <dgm:t>
        <a:bodyPr/>
        <a:lstStyle/>
        <a:p>
          <a:r>
            <a:rPr lang="en-US"/>
            <a:t>Summer Internship Program</a:t>
          </a:r>
        </a:p>
      </dgm:t>
    </dgm:pt>
    <dgm:pt modelId="{059A52AE-84B9-49F4-AE44-4A600E2B92E2}" type="parTrans" cxnId="{9489F63A-AC21-4763-8EDE-BD3C009CE91C}">
      <dgm:prSet/>
      <dgm:spPr/>
      <dgm:t>
        <a:bodyPr/>
        <a:lstStyle/>
        <a:p>
          <a:endParaRPr lang="en-US"/>
        </a:p>
      </dgm:t>
    </dgm:pt>
    <dgm:pt modelId="{C19933B1-EDDF-4E98-9522-9C7029FB5C7C}" type="sibTrans" cxnId="{9489F63A-AC21-4763-8EDE-BD3C009CE91C}">
      <dgm:prSet/>
      <dgm:spPr/>
      <dgm:t>
        <a:bodyPr/>
        <a:lstStyle/>
        <a:p>
          <a:endParaRPr lang="en-US"/>
        </a:p>
      </dgm:t>
    </dgm:pt>
    <dgm:pt modelId="{EEAE25B1-C66B-4BE3-A253-A9BB4E0D11DA}">
      <dgm:prSet/>
      <dgm:spPr/>
      <dgm:t>
        <a:bodyPr/>
        <a:lstStyle/>
        <a:p>
          <a:r>
            <a:rPr lang="en-US"/>
            <a:t>Various types of Non-Profit and Government Organizations</a:t>
          </a:r>
        </a:p>
      </dgm:t>
    </dgm:pt>
    <dgm:pt modelId="{E2D39332-3EEA-479E-8F01-2598CF2D79A5}" type="parTrans" cxnId="{BAAEF6C5-77BA-4982-810F-7BF70C3250B9}">
      <dgm:prSet/>
      <dgm:spPr/>
      <dgm:t>
        <a:bodyPr/>
        <a:lstStyle/>
        <a:p>
          <a:endParaRPr lang="en-US"/>
        </a:p>
      </dgm:t>
    </dgm:pt>
    <dgm:pt modelId="{C4004A50-CF8B-4620-A826-AEF10E433A03}" type="sibTrans" cxnId="{BAAEF6C5-77BA-4982-810F-7BF70C3250B9}">
      <dgm:prSet/>
      <dgm:spPr/>
      <dgm:t>
        <a:bodyPr/>
        <a:lstStyle/>
        <a:p>
          <a:endParaRPr lang="en-US"/>
        </a:p>
      </dgm:t>
    </dgm:pt>
    <dgm:pt modelId="{98022EAA-A61F-4565-82AA-29716C335339}">
      <dgm:prSet/>
      <dgm:spPr/>
      <dgm:t>
        <a:bodyPr/>
        <a:lstStyle/>
        <a:p>
          <a:r>
            <a:rPr lang="en-US"/>
            <a:t>City of Lafayette</a:t>
          </a:r>
        </a:p>
      </dgm:t>
    </dgm:pt>
    <dgm:pt modelId="{BE03ED9E-EEEB-4AD9-BB35-0CDE64037592}" type="parTrans" cxnId="{573EAD8D-C105-445C-9020-3A33271BBC52}">
      <dgm:prSet/>
      <dgm:spPr/>
      <dgm:t>
        <a:bodyPr/>
        <a:lstStyle/>
        <a:p>
          <a:endParaRPr lang="en-US"/>
        </a:p>
      </dgm:t>
    </dgm:pt>
    <dgm:pt modelId="{6851C4D5-FA83-4C3A-B57A-E4D9040E0A01}" type="sibTrans" cxnId="{573EAD8D-C105-445C-9020-3A33271BBC52}">
      <dgm:prSet/>
      <dgm:spPr/>
      <dgm:t>
        <a:bodyPr/>
        <a:lstStyle/>
        <a:p>
          <a:endParaRPr lang="en-US"/>
        </a:p>
      </dgm:t>
    </dgm:pt>
    <dgm:pt modelId="{D3AAAD35-F743-4176-AE6A-B8C666B033C8}">
      <dgm:prSet/>
      <dgm:spPr/>
      <dgm:t>
        <a:bodyPr/>
        <a:lstStyle/>
        <a:p>
          <a:r>
            <a:rPr lang="en-US"/>
            <a:t>Colorado Community Action</a:t>
          </a:r>
        </a:p>
      </dgm:t>
    </dgm:pt>
    <dgm:pt modelId="{3CF52563-E912-4B4A-9B49-4F0F7FA2CE73}" type="parTrans" cxnId="{CD6EA8E8-B1C7-4978-B1C1-733142EC5C7E}">
      <dgm:prSet/>
      <dgm:spPr/>
      <dgm:t>
        <a:bodyPr/>
        <a:lstStyle/>
        <a:p>
          <a:endParaRPr lang="en-US"/>
        </a:p>
      </dgm:t>
    </dgm:pt>
    <dgm:pt modelId="{4C9BCEB5-F2C3-4218-A6DC-20844780D07B}" type="sibTrans" cxnId="{CD6EA8E8-B1C7-4978-B1C1-733142EC5C7E}">
      <dgm:prSet/>
      <dgm:spPr/>
      <dgm:t>
        <a:bodyPr/>
        <a:lstStyle/>
        <a:p>
          <a:endParaRPr lang="en-US"/>
        </a:p>
      </dgm:t>
    </dgm:pt>
    <dgm:pt modelId="{B1BBDE73-EF82-4672-897C-8CAF17D6C142}">
      <dgm:prSet/>
      <dgm:spPr/>
      <dgm:t>
        <a:bodyPr/>
        <a:lstStyle/>
        <a:p>
          <a:r>
            <a:rPr lang="en-US"/>
            <a:t>Chef Ann Foundation</a:t>
          </a:r>
        </a:p>
      </dgm:t>
    </dgm:pt>
    <dgm:pt modelId="{0F3A7B24-17E6-45A0-8371-D28FBD014751}" type="parTrans" cxnId="{1405C063-75BA-4759-B461-6EB07D0E1DA8}">
      <dgm:prSet/>
      <dgm:spPr/>
      <dgm:t>
        <a:bodyPr/>
        <a:lstStyle/>
        <a:p>
          <a:endParaRPr lang="en-US"/>
        </a:p>
      </dgm:t>
    </dgm:pt>
    <dgm:pt modelId="{0E1FBE28-C579-41D7-AB5C-D15E578F7C63}" type="sibTrans" cxnId="{1405C063-75BA-4759-B461-6EB07D0E1DA8}">
      <dgm:prSet/>
      <dgm:spPr/>
      <dgm:t>
        <a:bodyPr/>
        <a:lstStyle/>
        <a:p>
          <a:endParaRPr lang="en-US"/>
        </a:p>
      </dgm:t>
    </dgm:pt>
    <dgm:pt modelId="{8CCCCFC0-3607-4AF9-99C1-D20CF7AD7765}">
      <dgm:prSet/>
      <dgm:spPr/>
      <dgm:t>
        <a:bodyPr/>
        <a:lstStyle/>
        <a:p>
          <a:r>
            <a:rPr lang="en-US" err="1"/>
            <a:t>Intercambio</a:t>
          </a:r>
          <a:endParaRPr lang="en-US"/>
        </a:p>
      </dgm:t>
    </dgm:pt>
    <dgm:pt modelId="{43EDC91F-A58D-4328-81BE-24A7B28C7734}" type="parTrans" cxnId="{81929AD4-CBB4-4FC9-A4B1-A438B896846D}">
      <dgm:prSet/>
      <dgm:spPr/>
      <dgm:t>
        <a:bodyPr/>
        <a:lstStyle/>
        <a:p>
          <a:endParaRPr lang="en-US"/>
        </a:p>
      </dgm:t>
    </dgm:pt>
    <dgm:pt modelId="{FBB4757F-74EF-4196-A231-1C85DBFB3597}" type="sibTrans" cxnId="{81929AD4-CBB4-4FC9-A4B1-A438B896846D}">
      <dgm:prSet/>
      <dgm:spPr/>
      <dgm:t>
        <a:bodyPr/>
        <a:lstStyle/>
        <a:p>
          <a:endParaRPr lang="en-US"/>
        </a:p>
      </dgm:t>
    </dgm:pt>
    <dgm:pt modelId="{88948BD3-F213-4320-A1B0-2AEAE8B20C75}">
      <dgm:prSet/>
      <dgm:spPr/>
      <dgm:t>
        <a:bodyPr/>
        <a:lstStyle/>
        <a:p>
          <a:r>
            <a:rPr lang="en-US"/>
            <a:t>Competitive Pay Internships</a:t>
          </a:r>
        </a:p>
      </dgm:t>
    </dgm:pt>
    <dgm:pt modelId="{834A5D15-48DF-4B82-9B6A-C363B1FCB27A}" type="parTrans" cxnId="{872B4B58-E16C-4050-84DD-D24691CC349D}">
      <dgm:prSet/>
      <dgm:spPr/>
      <dgm:t>
        <a:bodyPr/>
        <a:lstStyle/>
        <a:p>
          <a:endParaRPr lang="en-US"/>
        </a:p>
      </dgm:t>
    </dgm:pt>
    <dgm:pt modelId="{B09F1E0F-8AE4-4FF0-A7F9-FDEE124BBEB4}" type="sibTrans" cxnId="{872B4B58-E16C-4050-84DD-D24691CC349D}">
      <dgm:prSet/>
      <dgm:spPr/>
      <dgm:t>
        <a:bodyPr/>
        <a:lstStyle/>
        <a:p>
          <a:endParaRPr lang="en-US"/>
        </a:p>
      </dgm:t>
    </dgm:pt>
    <dgm:pt modelId="{16FF9206-FB9D-4D82-B1DB-EE3A3AB5DA38}">
      <dgm:prSet/>
      <dgm:spPr/>
      <dgm:t>
        <a:bodyPr/>
        <a:lstStyle/>
        <a:p>
          <a:r>
            <a:rPr lang="en-US"/>
            <a:t>Intentional and Tailored Professional Development Series</a:t>
          </a:r>
        </a:p>
      </dgm:t>
    </dgm:pt>
    <dgm:pt modelId="{08B8EAB3-E4F6-47FC-9356-F87F2472A84A}" type="parTrans" cxnId="{6AFB9756-A34D-4DF7-A84D-49AFD321308A}">
      <dgm:prSet/>
      <dgm:spPr/>
      <dgm:t>
        <a:bodyPr/>
        <a:lstStyle/>
        <a:p>
          <a:endParaRPr lang="en-US"/>
        </a:p>
      </dgm:t>
    </dgm:pt>
    <dgm:pt modelId="{7126DC3C-AFA0-418E-B1F1-5471FF60E309}" type="sibTrans" cxnId="{6AFB9756-A34D-4DF7-A84D-49AFD321308A}">
      <dgm:prSet/>
      <dgm:spPr/>
      <dgm:t>
        <a:bodyPr/>
        <a:lstStyle/>
        <a:p>
          <a:endParaRPr lang="en-US"/>
        </a:p>
      </dgm:t>
    </dgm:pt>
    <dgm:pt modelId="{314FC2E7-4B9E-434A-908C-58B3691F661A}">
      <dgm:prSet/>
      <dgm:spPr/>
      <dgm:t>
        <a:bodyPr/>
        <a:lstStyle/>
        <a:p>
          <a:r>
            <a:rPr lang="en-US"/>
            <a:t>Matched Advisor Relationships</a:t>
          </a:r>
        </a:p>
      </dgm:t>
    </dgm:pt>
    <dgm:pt modelId="{37B67C20-8975-4774-A9AF-20F05B96515F}" type="parTrans" cxnId="{25863E45-AB4D-4462-89CE-01546B36F21D}">
      <dgm:prSet/>
      <dgm:spPr/>
      <dgm:t>
        <a:bodyPr/>
        <a:lstStyle/>
        <a:p>
          <a:endParaRPr lang="en-US"/>
        </a:p>
      </dgm:t>
    </dgm:pt>
    <dgm:pt modelId="{63AEF484-F78C-4640-BF27-F21F5D881823}" type="sibTrans" cxnId="{25863E45-AB4D-4462-89CE-01546B36F21D}">
      <dgm:prSet/>
      <dgm:spPr/>
      <dgm:t>
        <a:bodyPr/>
        <a:lstStyle/>
        <a:p>
          <a:endParaRPr lang="en-US"/>
        </a:p>
      </dgm:t>
    </dgm:pt>
    <dgm:pt modelId="{810B03B1-B5D8-44C3-B736-335AC0AE0916}" type="pres">
      <dgm:prSet presAssocID="{3085BC68-E8AD-4D08-816B-A935C8FD1588}" presName="root" presStyleCnt="0">
        <dgm:presLayoutVars>
          <dgm:dir/>
          <dgm:resizeHandles val="exact"/>
        </dgm:presLayoutVars>
      </dgm:prSet>
      <dgm:spPr/>
    </dgm:pt>
    <dgm:pt modelId="{640B29ED-28B0-4A30-A0F2-1F530D7C61F7}" type="pres">
      <dgm:prSet presAssocID="{A203A8CF-D961-4B8D-A6FB-6F57A861656A}" presName="compNode" presStyleCnt="0"/>
      <dgm:spPr/>
    </dgm:pt>
    <dgm:pt modelId="{E5D3877E-10DB-49FD-9579-77B49A08C2BA}" type="pres">
      <dgm:prSet presAssocID="{A203A8CF-D961-4B8D-A6FB-6F57A861656A}" presName="bgRect" presStyleLbl="bgShp" presStyleIdx="0" presStyleCnt="5"/>
      <dgm:spPr/>
    </dgm:pt>
    <dgm:pt modelId="{2F039EC3-0E4F-45A0-90DE-9F46BCF7EBD0}" type="pres">
      <dgm:prSet presAssocID="{A203A8CF-D961-4B8D-A6FB-6F57A861656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un"/>
        </a:ext>
      </dgm:extLst>
    </dgm:pt>
    <dgm:pt modelId="{7013C8E1-B378-4B03-BAD0-B9FBA216FB68}" type="pres">
      <dgm:prSet presAssocID="{A203A8CF-D961-4B8D-A6FB-6F57A861656A}" presName="spaceRect" presStyleCnt="0"/>
      <dgm:spPr/>
    </dgm:pt>
    <dgm:pt modelId="{3F6FB043-F031-45E6-BE50-C3D16AF3F5F7}" type="pres">
      <dgm:prSet presAssocID="{A203A8CF-D961-4B8D-A6FB-6F57A861656A}" presName="parTx" presStyleLbl="revTx" presStyleIdx="0" presStyleCnt="6">
        <dgm:presLayoutVars>
          <dgm:chMax val="0"/>
          <dgm:chPref val="0"/>
        </dgm:presLayoutVars>
      </dgm:prSet>
      <dgm:spPr/>
    </dgm:pt>
    <dgm:pt modelId="{7879A47A-88E3-4D3D-B37D-1D44A57C5EC0}" type="pres">
      <dgm:prSet presAssocID="{C19933B1-EDDF-4E98-9522-9C7029FB5C7C}" presName="sibTrans" presStyleCnt="0"/>
      <dgm:spPr/>
    </dgm:pt>
    <dgm:pt modelId="{D08C7128-7CC8-4C69-8345-5D55BB9BBDF6}" type="pres">
      <dgm:prSet presAssocID="{EEAE25B1-C66B-4BE3-A253-A9BB4E0D11DA}" presName="compNode" presStyleCnt="0"/>
      <dgm:spPr/>
    </dgm:pt>
    <dgm:pt modelId="{DE5B3368-AE98-45BC-86B7-6D73C5A17A0F}" type="pres">
      <dgm:prSet presAssocID="{EEAE25B1-C66B-4BE3-A253-A9BB4E0D11DA}" presName="bgRect" presStyleLbl="bgShp" presStyleIdx="1" presStyleCnt="5"/>
      <dgm:spPr/>
    </dgm:pt>
    <dgm:pt modelId="{6D530235-51F1-4323-A257-D04B43E90B9D}" type="pres">
      <dgm:prSet presAssocID="{EEAE25B1-C66B-4BE3-A253-A9BB4E0D11DA}"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21706B94-3E33-4262-B3A5-AF0D9B42F2B6}" type="pres">
      <dgm:prSet presAssocID="{EEAE25B1-C66B-4BE3-A253-A9BB4E0D11DA}" presName="spaceRect" presStyleCnt="0"/>
      <dgm:spPr/>
    </dgm:pt>
    <dgm:pt modelId="{574FDD36-DC6A-4A9A-B0D7-0A9DA4D54F7F}" type="pres">
      <dgm:prSet presAssocID="{EEAE25B1-C66B-4BE3-A253-A9BB4E0D11DA}" presName="parTx" presStyleLbl="revTx" presStyleIdx="1" presStyleCnt="6">
        <dgm:presLayoutVars>
          <dgm:chMax val="0"/>
          <dgm:chPref val="0"/>
        </dgm:presLayoutVars>
      </dgm:prSet>
      <dgm:spPr/>
    </dgm:pt>
    <dgm:pt modelId="{10705DED-AF62-4796-93F3-EA131EFD37D7}" type="pres">
      <dgm:prSet presAssocID="{EEAE25B1-C66B-4BE3-A253-A9BB4E0D11DA}" presName="desTx" presStyleLbl="revTx" presStyleIdx="2" presStyleCnt="6">
        <dgm:presLayoutVars/>
      </dgm:prSet>
      <dgm:spPr/>
    </dgm:pt>
    <dgm:pt modelId="{9D25D1DF-D2CF-437A-928A-88DAFC9A6CF5}" type="pres">
      <dgm:prSet presAssocID="{C4004A50-CF8B-4620-A826-AEF10E433A03}" presName="sibTrans" presStyleCnt="0"/>
      <dgm:spPr/>
    </dgm:pt>
    <dgm:pt modelId="{B7E58C3C-3895-414E-9A99-70EA6F0785AD}" type="pres">
      <dgm:prSet presAssocID="{88948BD3-F213-4320-A1B0-2AEAE8B20C75}" presName="compNode" presStyleCnt="0"/>
      <dgm:spPr/>
    </dgm:pt>
    <dgm:pt modelId="{2A74FCDE-5F8D-4073-B14E-BE57DC6E487F}" type="pres">
      <dgm:prSet presAssocID="{88948BD3-F213-4320-A1B0-2AEAE8B20C75}" presName="bgRect" presStyleLbl="bgShp" presStyleIdx="2" presStyleCnt="5"/>
      <dgm:spPr/>
    </dgm:pt>
    <dgm:pt modelId="{153E7D6B-FF42-4EF2-B404-E9ED297BD29B}" type="pres">
      <dgm:prSet presAssocID="{88948BD3-F213-4320-A1B0-2AEAE8B20C75}"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llar"/>
        </a:ext>
      </dgm:extLst>
    </dgm:pt>
    <dgm:pt modelId="{E1151668-15CA-4B7A-B1D0-2CD4EA026A1E}" type="pres">
      <dgm:prSet presAssocID="{88948BD3-F213-4320-A1B0-2AEAE8B20C75}" presName="spaceRect" presStyleCnt="0"/>
      <dgm:spPr/>
    </dgm:pt>
    <dgm:pt modelId="{C1F99A44-9F05-4246-A2D5-623D9A404E91}" type="pres">
      <dgm:prSet presAssocID="{88948BD3-F213-4320-A1B0-2AEAE8B20C75}" presName="parTx" presStyleLbl="revTx" presStyleIdx="3" presStyleCnt="6">
        <dgm:presLayoutVars>
          <dgm:chMax val="0"/>
          <dgm:chPref val="0"/>
        </dgm:presLayoutVars>
      </dgm:prSet>
      <dgm:spPr/>
    </dgm:pt>
    <dgm:pt modelId="{1E79CB8F-E0A7-4966-BBB3-9370BD46191D}" type="pres">
      <dgm:prSet presAssocID="{B09F1E0F-8AE4-4FF0-A7F9-FDEE124BBEB4}" presName="sibTrans" presStyleCnt="0"/>
      <dgm:spPr/>
    </dgm:pt>
    <dgm:pt modelId="{E8188EFD-1392-4445-9147-B8AECB704DC4}" type="pres">
      <dgm:prSet presAssocID="{16FF9206-FB9D-4D82-B1DB-EE3A3AB5DA38}" presName="compNode" presStyleCnt="0"/>
      <dgm:spPr/>
    </dgm:pt>
    <dgm:pt modelId="{F9215EC0-63D5-45E7-ACCD-E59FE36FCD75}" type="pres">
      <dgm:prSet presAssocID="{16FF9206-FB9D-4D82-B1DB-EE3A3AB5DA38}" presName="bgRect" presStyleLbl="bgShp" presStyleIdx="3" presStyleCnt="5"/>
      <dgm:spPr/>
    </dgm:pt>
    <dgm:pt modelId="{5EE1B0B6-2C0E-424D-B9BF-021E1DE91979}" type="pres">
      <dgm:prSet presAssocID="{16FF9206-FB9D-4D82-B1DB-EE3A3AB5DA38}"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53671DD2-1436-434D-9445-A1DF764AE89A}" type="pres">
      <dgm:prSet presAssocID="{16FF9206-FB9D-4D82-B1DB-EE3A3AB5DA38}" presName="spaceRect" presStyleCnt="0"/>
      <dgm:spPr/>
    </dgm:pt>
    <dgm:pt modelId="{F1B1A873-52DA-457D-88EF-9CDBA6E1A4EF}" type="pres">
      <dgm:prSet presAssocID="{16FF9206-FB9D-4D82-B1DB-EE3A3AB5DA38}" presName="parTx" presStyleLbl="revTx" presStyleIdx="4" presStyleCnt="6">
        <dgm:presLayoutVars>
          <dgm:chMax val="0"/>
          <dgm:chPref val="0"/>
        </dgm:presLayoutVars>
      </dgm:prSet>
      <dgm:spPr/>
    </dgm:pt>
    <dgm:pt modelId="{A0CD4C3D-E333-48C9-AF51-B0A4A8073D2A}" type="pres">
      <dgm:prSet presAssocID="{7126DC3C-AFA0-418E-B1F1-5471FF60E309}" presName="sibTrans" presStyleCnt="0"/>
      <dgm:spPr/>
    </dgm:pt>
    <dgm:pt modelId="{7D18164C-2B97-4EA4-A726-D2B9676545FA}" type="pres">
      <dgm:prSet presAssocID="{314FC2E7-4B9E-434A-908C-58B3691F661A}" presName="compNode" presStyleCnt="0"/>
      <dgm:spPr/>
    </dgm:pt>
    <dgm:pt modelId="{AFFFE826-D788-43E0-9877-B86EBECD0BFA}" type="pres">
      <dgm:prSet presAssocID="{314FC2E7-4B9E-434A-908C-58B3691F661A}" presName="bgRect" presStyleLbl="bgShp" presStyleIdx="4" presStyleCnt="5"/>
      <dgm:spPr/>
    </dgm:pt>
    <dgm:pt modelId="{5C6F9A3F-1F0E-499F-841B-CF4A4A0E6272}" type="pres">
      <dgm:prSet presAssocID="{314FC2E7-4B9E-434A-908C-58B3691F661A}"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andshake"/>
        </a:ext>
      </dgm:extLst>
    </dgm:pt>
    <dgm:pt modelId="{BDD2A656-333C-4FE1-9361-98A3A618FC50}" type="pres">
      <dgm:prSet presAssocID="{314FC2E7-4B9E-434A-908C-58B3691F661A}" presName="spaceRect" presStyleCnt="0"/>
      <dgm:spPr/>
    </dgm:pt>
    <dgm:pt modelId="{FD546A29-F5BF-45E1-A0D8-1A389FE3A061}" type="pres">
      <dgm:prSet presAssocID="{314FC2E7-4B9E-434A-908C-58B3691F661A}" presName="parTx" presStyleLbl="revTx" presStyleIdx="5" presStyleCnt="6">
        <dgm:presLayoutVars>
          <dgm:chMax val="0"/>
          <dgm:chPref val="0"/>
        </dgm:presLayoutVars>
      </dgm:prSet>
      <dgm:spPr/>
    </dgm:pt>
  </dgm:ptLst>
  <dgm:cxnLst>
    <dgm:cxn modelId="{D299A614-B912-4F4A-9DF0-F02BE88E3C9D}" type="presOf" srcId="{314FC2E7-4B9E-434A-908C-58B3691F661A}" destId="{FD546A29-F5BF-45E1-A0D8-1A389FE3A061}" srcOrd="0" destOrd="0" presId="urn:microsoft.com/office/officeart/2018/2/layout/IconVerticalSolidList"/>
    <dgm:cxn modelId="{170BD216-0CA1-44B5-8AD2-EBD8D47F7D28}" type="presOf" srcId="{88948BD3-F213-4320-A1B0-2AEAE8B20C75}" destId="{C1F99A44-9F05-4246-A2D5-623D9A404E91}" srcOrd="0" destOrd="0" presId="urn:microsoft.com/office/officeart/2018/2/layout/IconVerticalSolidList"/>
    <dgm:cxn modelId="{37291017-F8EA-48FA-B199-53D9D2496333}" type="presOf" srcId="{3085BC68-E8AD-4D08-816B-A935C8FD1588}" destId="{810B03B1-B5D8-44C3-B736-335AC0AE0916}" srcOrd="0" destOrd="0" presId="urn:microsoft.com/office/officeart/2018/2/layout/IconVerticalSolidList"/>
    <dgm:cxn modelId="{D2EE6D17-FA37-4D24-9400-EDF38F5AB74F}" type="presOf" srcId="{98022EAA-A61F-4565-82AA-29716C335339}" destId="{10705DED-AF62-4796-93F3-EA131EFD37D7}" srcOrd="0" destOrd="0" presId="urn:microsoft.com/office/officeart/2018/2/layout/IconVerticalSolidList"/>
    <dgm:cxn modelId="{247B661A-AC26-4EDE-81FB-37D4D62176F9}" type="presOf" srcId="{8CCCCFC0-3607-4AF9-99C1-D20CF7AD7765}" destId="{10705DED-AF62-4796-93F3-EA131EFD37D7}" srcOrd="0" destOrd="3" presId="urn:microsoft.com/office/officeart/2018/2/layout/IconVerticalSolidList"/>
    <dgm:cxn modelId="{B631F730-60A0-4DC9-AD44-EC3484AB3FE8}" type="presOf" srcId="{B1BBDE73-EF82-4672-897C-8CAF17D6C142}" destId="{10705DED-AF62-4796-93F3-EA131EFD37D7}" srcOrd="0" destOrd="2" presId="urn:microsoft.com/office/officeart/2018/2/layout/IconVerticalSolidList"/>
    <dgm:cxn modelId="{9489F63A-AC21-4763-8EDE-BD3C009CE91C}" srcId="{3085BC68-E8AD-4D08-816B-A935C8FD1588}" destId="{A203A8CF-D961-4B8D-A6FB-6F57A861656A}" srcOrd="0" destOrd="0" parTransId="{059A52AE-84B9-49F4-AE44-4A600E2B92E2}" sibTransId="{C19933B1-EDDF-4E98-9522-9C7029FB5C7C}"/>
    <dgm:cxn modelId="{2FF80A3E-0302-4AC7-A605-EEF27CBFF96D}" type="presOf" srcId="{D3AAAD35-F743-4176-AE6A-B8C666B033C8}" destId="{10705DED-AF62-4796-93F3-EA131EFD37D7}" srcOrd="0" destOrd="1" presId="urn:microsoft.com/office/officeart/2018/2/layout/IconVerticalSolidList"/>
    <dgm:cxn modelId="{9465FE62-A1E3-417C-9C59-5BA37D8EAA82}" type="presOf" srcId="{A203A8CF-D961-4B8D-A6FB-6F57A861656A}" destId="{3F6FB043-F031-45E6-BE50-C3D16AF3F5F7}" srcOrd="0" destOrd="0" presId="urn:microsoft.com/office/officeart/2018/2/layout/IconVerticalSolidList"/>
    <dgm:cxn modelId="{1405C063-75BA-4759-B461-6EB07D0E1DA8}" srcId="{EEAE25B1-C66B-4BE3-A253-A9BB4E0D11DA}" destId="{B1BBDE73-EF82-4672-897C-8CAF17D6C142}" srcOrd="2" destOrd="0" parTransId="{0F3A7B24-17E6-45A0-8371-D28FBD014751}" sibTransId="{0E1FBE28-C579-41D7-AB5C-D15E578F7C63}"/>
    <dgm:cxn modelId="{25863E45-AB4D-4462-89CE-01546B36F21D}" srcId="{3085BC68-E8AD-4D08-816B-A935C8FD1588}" destId="{314FC2E7-4B9E-434A-908C-58B3691F661A}" srcOrd="4" destOrd="0" parTransId="{37B67C20-8975-4774-A9AF-20F05B96515F}" sibTransId="{63AEF484-F78C-4640-BF27-F21F5D881823}"/>
    <dgm:cxn modelId="{FFC61E6B-1E45-4140-A529-66C636F951ED}" type="presOf" srcId="{EEAE25B1-C66B-4BE3-A253-A9BB4E0D11DA}" destId="{574FDD36-DC6A-4A9A-B0D7-0A9DA4D54F7F}" srcOrd="0" destOrd="0" presId="urn:microsoft.com/office/officeart/2018/2/layout/IconVerticalSolidList"/>
    <dgm:cxn modelId="{6AFB9756-A34D-4DF7-A84D-49AFD321308A}" srcId="{3085BC68-E8AD-4D08-816B-A935C8FD1588}" destId="{16FF9206-FB9D-4D82-B1DB-EE3A3AB5DA38}" srcOrd="3" destOrd="0" parTransId="{08B8EAB3-E4F6-47FC-9356-F87F2472A84A}" sibTransId="{7126DC3C-AFA0-418E-B1F1-5471FF60E309}"/>
    <dgm:cxn modelId="{872B4B58-E16C-4050-84DD-D24691CC349D}" srcId="{3085BC68-E8AD-4D08-816B-A935C8FD1588}" destId="{88948BD3-F213-4320-A1B0-2AEAE8B20C75}" srcOrd="2" destOrd="0" parTransId="{834A5D15-48DF-4B82-9B6A-C363B1FCB27A}" sibTransId="{B09F1E0F-8AE4-4FF0-A7F9-FDEE124BBEB4}"/>
    <dgm:cxn modelId="{573EAD8D-C105-445C-9020-3A33271BBC52}" srcId="{EEAE25B1-C66B-4BE3-A253-A9BB4E0D11DA}" destId="{98022EAA-A61F-4565-82AA-29716C335339}" srcOrd="0" destOrd="0" parTransId="{BE03ED9E-EEEB-4AD9-BB35-0CDE64037592}" sibTransId="{6851C4D5-FA83-4C3A-B57A-E4D9040E0A01}"/>
    <dgm:cxn modelId="{956DDFB9-1D0D-4765-9423-3B2FDA1DA2EF}" type="presOf" srcId="{16FF9206-FB9D-4D82-B1DB-EE3A3AB5DA38}" destId="{F1B1A873-52DA-457D-88EF-9CDBA6E1A4EF}" srcOrd="0" destOrd="0" presId="urn:microsoft.com/office/officeart/2018/2/layout/IconVerticalSolidList"/>
    <dgm:cxn modelId="{BAAEF6C5-77BA-4982-810F-7BF70C3250B9}" srcId="{3085BC68-E8AD-4D08-816B-A935C8FD1588}" destId="{EEAE25B1-C66B-4BE3-A253-A9BB4E0D11DA}" srcOrd="1" destOrd="0" parTransId="{E2D39332-3EEA-479E-8F01-2598CF2D79A5}" sibTransId="{C4004A50-CF8B-4620-A826-AEF10E433A03}"/>
    <dgm:cxn modelId="{81929AD4-CBB4-4FC9-A4B1-A438B896846D}" srcId="{EEAE25B1-C66B-4BE3-A253-A9BB4E0D11DA}" destId="{8CCCCFC0-3607-4AF9-99C1-D20CF7AD7765}" srcOrd="3" destOrd="0" parTransId="{43EDC91F-A58D-4328-81BE-24A7B28C7734}" sibTransId="{FBB4757F-74EF-4196-A231-1C85DBFB3597}"/>
    <dgm:cxn modelId="{CD6EA8E8-B1C7-4978-B1C1-733142EC5C7E}" srcId="{EEAE25B1-C66B-4BE3-A253-A9BB4E0D11DA}" destId="{D3AAAD35-F743-4176-AE6A-B8C666B033C8}" srcOrd="1" destOrd="0" parTransId="{3CF52563-E912-4B4A-9B49-4F0F7FA2CE73}" sibTransId="{4C9BCEB5-F2C3-4218-A6DC-20844780D07B}"/>
    <dgm:cxn modelId="{43D7739D-1DA6-4C19-8414-D24939E0ED5B}" type="presParOf" srcId="{810B03B1-B5D8-44C3-B736-335AC0AE0916}" destId="{640B29ED-28B0-4A30-A0F2-1F530D7C61F7}" srcOrd="0" destOrd="0" presId="urn:microsoft.com/office/officeart/2018/2/layout/IconVerticalSolidList"/>
    <dgm:cxn modelId="{DB4F746D-A334-463C-BE3F-2EF3FBD661D4}" type="presParOf" srcId="{640B29ED-28B0-4A30-A0F2-1F530D7C61F7}" destId="{E5D3877E-10DB-49FD-9579-77B49A08C2BA}" srcOrd="0" destOrd="0" presId="urn:microsoft.com/office/officeart/2018/2/layout/IconVerticalSolidList"/>
    <dgm:cxn modelId="{6F530E51-9C14-4B2F-97B6-FEFB87C1208F}" type="presParOf" srcId="{640B29ED-28B0-4A30-A0F2-1F530D7C61F7}" destId="{2F039EC3-0E4F-45A0-90DE-9F46BCF7EBD0}" srcOrd="1" destOrd="0" presId="urn:microsoft.com/office/officeart/2018/2/layout/IconVerticalSolidList"/>
    <dgm:cxn modelId="{A04B8737-7551-4A62-B503-0E1E083F7C87}" type="presParOf" srcId="{640B29ED-28B0-4A30-A0F2-1F530D7C61F7}" destId="{7013C8E1-B378-4B03-BAD0-B9FBA216FB68}" srcOrd="2" destOrd="0" presId="urn:microsoft.com/office/officeart/2018/2/layout/IconVerticalSolidList"/>
    <dgm:cxn modelId="{C7B876F3-786D-4146-B395-122B2B6000FD}" type="presParOf" srcId="{640B29ED-28B0-4A30-A0F2-1F530D7C61F7}" destId="{3F6FB043-F031-45E6-BE50-C3D16AF3F5F7}" srcOrd="3" destOrd="0" presId="urn:microsoft.com/office/officeart/2018/2/layout/IconVerticalSolidList"/>
    <dgm:cxn modelId="{6BD56CB0-FE50-473E-A09B-EC294E4FAC78}" type="presParOf" srcId="{810B03B1-B5D8-44C3-B736-335AC0AE0916}" destId="{7879A47A-88E3-4D3D-B37D-1D44A57C5EC0}" srcOrd="1" destOrd="0" presId="urn:microsoft.com/office/officeart/2018/2/layout/IconVerticalSolidList"/>
    <dgm:cxn modelId="{95EA21A3-52BF-40AF-8F2B-829EEC8CD75E}" type="presParOf" srcId="{810B03B1-B5D8-44C3-B736-335AC0AE0916}" destId="{D08C7128-7CC8-4C69-8345-5D55BB9BBDF6}" srcOrd="2" destOrd="0" presId="urn:microsoft.com/office/officeart/2018/2/layout/IconVerticalSolidList"/>
    <dgm:cxn modelId="{23CD95B6-3CBD-4520-B38A-B091B2CE85D7}" type="presParOf" srcId="{D08C7128-7CC8-4C69-8345-5D55BB9BBDF6}" destId="{DE5B3368-AE98-45BC-86B7-6D73C5A17A0F}" srcOrd="0" destOrd="0" presId="urn:microsoft.com/office/officeart/2018/2/layout/IconVerticalSolidList"/>
    <dgm:cxn modelId="{4DE42639-5003-4471-8229-5691543E97AA}" type="presParOf" srcId="{D08C7128-7CC8-4C69-8345-5D55BB9BBDF6}" destId="{6D530235-51F1-4323-A257-D04B43E90B9D}" srcOrd="1" destOrd="0" presId="urn:microsoft.com/office/officeart/2018/2/layout/IconVerticalSolidList"/>
    <dgm:cxn modelId="{11DAD94B-5F27-4529-835F-300930470D41}" type="presParOf" srcId="{D08C7128-7CC8-4C69-8345-5D55BB9BBDF6}" destId="{21706B94-3E33-4262-B3A5-AF0D9B42F2B6}" srcOrd="2" destOrd="0" presId="urn:microsoft.com/office/officeart/2018/2/layout/IconVerticalSolidList"/>
    <dgm:cxn modelId="{D55371C3-1A1B-428A-9E28-301603A15381}" type="presParOf" srcId="{D08C7128-7CC8-4C69-8345-5D55BB9BBDF6}" destId="{574FDD36-DC6A-4A9A-B0D7-0A9DA4D54F7F}" srcOrd="3" destOrd="0" presId="urn:microsoft.com/office/officeart/2018/2/layout/IconVerticalSolidList"/>
    <dgm:cxn modelId="{68CF2E97-7638-44CF-B9A3-7A36A9DDAA6D}" type="presParOf" srcId="{D08C7128-7CC8-4C69-8345-5D55BB9BBDF6}" destId="{10705DED-AF62-4796-93F3-EA131EFD37D7}" srcOrd="4" destOrd="0" presId="urn:microsoft.com/office/officeart/2018/2/layout/IconVerticalSolidList"/>
    <dgm:cxn modelId="{011E48F1-9280-406D-BDA1-880654E76DCE}" type="presParOf" srcId="{810B03B1-B5D8-44C3-B736-335AC0AE0916}" destId="{9D25D1DF-D2CF-437A-928A-88DAFC9A6CF5}" srcOrd="3" destOrd="0" presId="urn:microsoft.com/office/officeart/2018/2/layout/IconVerticalSolidList"/>
    <dgm:cxn modelId="{D81EE650-ADC8-4332-90FA-A0CA8821D919}" type="presParOf" srcId="{810B03B1-B5D8-44C3-B736-335AC0AE0916}" destId="{B7E58C3C-3895-414E-9A99-70EA6F0785AD}" srcOrd="4" destOrd="0" presId="urn:microsoft.com/office/officeart/2018/2/layout/IconVerticalSolidList"/>
    <dgm:cxn modelId="{259B8A1B-BCC7-4E6D-8864-2302F8659C36}" type="presParOf" srcId="{B7E58C3C-3895-414E-9A99-70EA6F0785AD}" destId="{2A74FCDE-5F8D-4073-B14E-BE57DC6E487F}" srcOrd="0" destOrd="0" presId="urn:microsoft.com/office/officeart/2018/2/layout/IconVerticalSolidList"/>
    <dgm:cxn modelId="{110C2C15-E1E4-41FB-87C7-F8DAFCD5C9FB}" type="presParOf" srcId="{B7E58C3C-3895-414E-9A99-70EA6F0785AD}" destId="{153E7D6B-FF42-4EF2-B404-E9ED297BD29B}" srcOrd="1" destOrd="0" presId="urn:microsoft.com/office/officeart/2018/2/layout/IconVerticalSolidList"/>
    <dgm:cxn modelId="{FE81E221-FFA4-4C19-BC72-222192D434AD}" type="presParOf" srcId="{B7E58C3C-3895-414E-9A99-70EA6F0785AD}" destId="{E1151668-15CA-4B7A-B1D0-2CD4EA026A1E}" srcOrd="2" destOrd="0" presId="urn:microsoft.com/office/officeart/2018/2/layout/IconVerticalSolidList"/>
    <dgm:cxn modelId="{24C40714-145B-4750-9D34-DEEF8B8B1484}" type="presParOf" srcId="{B7E58C3C-3895-414E-9A99-70EA6F0785AD}" destId="{C1F99A44-9F05-4246-A2D5-623D9A404E91}" srcOrd="3" destOrd="0" presId="urn:microsoft.com/office/officeart/2018/2/layout/IconVerticalSolidList"/>
    <dgm:cxn modelId="{F1208327-76C8-43D0-99D0-0993AEE02770}" type="presParOf" srcId="{810B03B1-B5D8-44C3-B736-335AC0AE0916}" destId="{1E79CB8F-E0A7-4966-BBB3-9370BD46191D}" srcOrd="5" destOrd="0" presId="urn:microsoft.com/office/officeart/2018/2/layout/IconVerticalSolidList"/>
    <dgm:cxn modelId="{FF7B7B4F-4875-4F0B-84D5-AAA927CFF235}" type="presParOf" srcId="{810B03B1-B5D8-44C3-B736-335AC0AE0916}" destId="{E8188EFD-1392-4445-9147-B8AECB704DC4}" srcOrd="6" destOrd="0" presId="urn:microsoft.com/office/officeart/2018/2/layout/IconVerticalSolidList"/>
    <dgm:cxn modelId="{22F00887-8B96-4FB7-BC96-DD917893579A}" type="presParOf" srcId="{E8188EFD-1392-4445-9147-B8AECB704DC4}" destId="{F9215EC0-63D5-45E7-ACCD-E59FE36FCD75}" srcOrd="0" destOrd="0" presId="urn:microsoft.com/office/officeart/2018/2/layout/IconVerticalSolidList"/>
    <dgm:cxn modelId="{13E21CF2-DDA1-4BC5-B560-5CBCE9BE36FD}" type="presParOf" srcId="{E8188EFD-1392-4445-9147-B8AECB704DC4}" destId="{5EE1B0B6-2C0E-424D-B9BF-021E1DE91979}" srcOrd="1" destOrd="0" presId="urn:microsoft.com/office/officeart/2018/2/layout/IconVerticalSolidList"/>
    <dgm:cxn modelId="{A0B38759-9B13-4E23-8A1F-97441C1C216C}" type="presParOf" srcId="{E8188EFD-1392-4445-9147-B8AECB704DC4}" destId="{53671DD2-1436-434D-9445-A1DF764AE89A}" srcOrd="2" destOrd="0" presId="urn:microsoft.com/office/officeart/2018/2/layout/IconVerticalSolidList"/>
    <dgm:cxn modelId="{C9B0774E-6212-48D6-970C-A6EDD582EA66}" type="presParOf" srcId="{E8188EFD-1392-4445-9147-B8AECB704DC4}" destId="{F1B1A873-52DA-457D-88EF-9CDBA6E1A4EF}" srcOrd="3" destOrd="0" presId="urn:microsoft.com/office/officeart/2018/2/layout/IconVerticalSolidList"/>
    <dgm:cxn modelId="{02F90335-49EA-4214-B064-5F29062F446C}" type="presParOf" srcId="{810B03B1-B5D8-44C3-B736-335AC0AE0916}" destId="{A0CD4C3D-E333-48C9-AF51-B0A4A8073D2A}" srcOrd="7" destOrd="0" presId="urn:microsoft.com/office/officeart/2018/2/layout/IconVerticalSolidList"/>
    <dgm:cxn modelId="{FB216538-FCAF-4ACD-AC80-4C6258546130}" type="presParOf" srcId="{810B03B1-B5D8-44C3-B736-335AC0AE0916}" destId="{7D18164C-2B97-4EA4-A726-D2B9676545FA}" srcOrd="8" destOrd="0" presId="urn:microsoft.com/office/officeart/2018/2/layout/IconVerticalSolidList"/>
    <dgm:cxn modelId="{897280E8-B07A-4021-BB96-32D600BCD70A}" type="presParOf" srcId="{7D18164C-2B97-4EA4-A726-D2B9676545FA}" destId="{AFFFE826-D788-43E0-9877-B86EBECD0BFA}" srcOrd="0" destOrd="0" presId="urn:microsoft.com/office/officeart/2018/2/layout/IconVerticalSolidList"/>
    <dgm:cxn modelId="{D92DC0A4-E7DF-4AE7-962B-A614B6E8D86F}" type="presParOf" srcId="{7D18164C-2B97-4EA4-A726-D2B9676545FA}" destId="{5C6F9A3F-1F0E-499F-841B-CF4A4A0E6272}" srcOrd="1" destOrd="0" presId="urn:microsoft.com/office/officeart/2018/2/layout/IconVerticalSolidList"/>
    <dgm:cxn modelId="{E164E516-0D3C-437F-A31E-BAC29F7E2FA2}" type="presParOf" srcId="{7D18164C-2B97-4EA4-A726-D2B9676545FA}" destId="{BDD2A656-333C-4FE1-9361-98A3A618FC50}" srcOrd="2" destOrd="0" presId="urn:microsoft.com/office/officeart/2018/2/layout/IconVerticalSolidList"/>
    <dgm:cxn modelId="{3717F6F0-7D99-4C47-AE1A-5A73DEF83B67}" type="presParOf" srcId="{7D18164C-2B97-4EA4-A726-D2B9676545FA}" destId="{FD546A29-F5BF-45E1-A0D8-1A389FE3A06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A7AE6A-5573-4BEC-8D00-AD44759A4634}"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D0C87348-FBBE-4DF1-8553-46D520BD6C3F}">
      <dgm:prSet/>
      <dgm:spPr/>
      <dgm:t>
        <a:bodyPr/>
        <a:lstStyle/>
        <a:p>
          <a:pPr>
            <a:lnSpc>
              <a:spcPct val="100000"/>
            </a:lnSpc>
          </a:pPr>
          <a:r>
            <a:rPr lang="en-US">
              <a:latin typeface="Arial"/>
              <a:cs typeface="Arial"/>
            </a:rPr>
            <a:t>Development Programming</a:t>
          </a:r>
          <a:endParaRPr lang="en-US" b="1" i="0" u="none" strike="noStrike" cap="none" baseline="0" noProof="0">
            <a:solidFill>
              <a:srgbClr val="010000"/>
            </a:solidFill>
            <a:latin typeface="Arial"/>
            <a:cs typeface="Arial"/>
          </a:endParaRPr>
        </a:p>
      </dgm:t>
    </dgm:pt>
    <dgm:pt modelId="{E47D798D-7549-479C-A8CF-0E566AEBBE67}" type="parTrans" cxnId="{7901F6E4-888B-4EA7-B250-952F7D283CC6}">
      <dgm:prSet/>
      <dgm:spPr/>
      <dgm:t>
        <a:bodyPr/>
        <a:lstStyle/>
        <a:p>
          <a:endParaRPr lang="en-US"/>
        </a:p>
      </dgm:t>
    </dgm:pt>
    <dgm:pt modelId="{0ED1A174-AE3D-4E22-BB7E-10D5FF9A0DB6}" type="sibTrans" cxnId="{7901F6E4-888B-4EA7-B250-952F7D283CC6}">
      <dgm:prSet/>
      <dgm:spPr/>
      <dgm:t>
        <a:bodyPr/>
        <a:lstStyle/>
        <a:p>
          <a:endParaRPr lang="en-US"/>
        </a:p>
      </dgm:t>
    </dgm:pt>
    <dgm:pt modelId="{649A1636-59A8-4534-B2EB-67ACB830A8F7}">
      <dgm:prSet/>
      <dgm:spPr/>
      <dgm:t>
        <a:bodyPr/>
        <a:lstStyle/>
        <a:p>
          <a:pPr>
            <a:lnSpc>
              <a:spcPct val="100000"/>
            </a:lnSpc>
          </a:pPr>
          <a:r>
            <a:rPr lang="en-US">
              <a:latin typeface="Arial"/>
              <a:cs typeface="Arial"/>
            </a:rPr>
            <a:t>Career Fairs</a:t>
          </a:r>
        </a:p>
      </dgm:t>
    </dgm:pt>
    <dgm:pt modelId="{84919273-8C46-4BC7-9C04-86328459BF30}" type="parTrans" cxnId="{1A5662B5-CC88-4959-BBA0-8A7CD51371A3}">
      <dgm:prSet/>
      <dgm:spPr/>
      <dgm:t>
        <a:bodyPr/>
        <a:lstStyle/>
        <a:p>
          <a:endParaRPr lang="en-US"/>
        </a:p>
      </dgm:t>
    </dgm:pt>
    <dgm:pt modelId="{55CF78E3-393D-4F33-8113-FF5D531A62C8}" type="sibTrans" cxnId="{1A5662B5-CC88-4959-BBA0-8A7CD51371A3}">
      <dgm:prSet/>
      <dgm:spPr/>
      <dgm:t>
        <a:bodyPr/>
        <a:lstStyle/>
        <a:p>
          <a:endParaRPr lang="en-US"/>
        </a:p>
      </dgm:t>
    </dgm:pt>
    <dgm:pt modelId="{3222A944-3DA9-403C-A038-3EE74AB2F7BC}">
      <dgm:prSet/>
      <dgm:spPr/>
      <dgm:t>
        <a:bodyPr/>
        <a:lstStyle/>
        <a:p>
          <a:pPr>
            <a:lnSpc>
              <a:spcPct val="100000"/>
            </a:lnSpc>
          </a:pPr>
          <a:r>
            <a:rPr lang="en-US">
              <a:latin typeface="Arial"/>
              <a:cs typeface="Arial"/>
            </a:rPr>
            <a:t>Networking Opportunities</a:t>
          </a:r>
        </a:p>
      </dgm:t>
    </dgm:pt>
    <dgm:pt modelId="{6D064A41-86FC-4E7A-9ED7-F4E296A6637C}" type="parTrans" cxnId="{61FE9310-E59F-423D-9CF0-72BFAED55596}">
      <dgm:prSet/>
      <dgm:spPr/>
      <dgm:t>
        <a:bodyPr/>
        <a:lstStyle/>
        <a:p>
          <a:endParaRPr lang="en-US"/>
        </a:p>
      </dgm:t>
    </dgm:pt>
    <dgm:pt modelId="{F6DF740A-99C2-48C1-9CE2-FEACA206D4C9}" type="sibTrans" cxnId="{61FE9310-E59F-423D-9CF0-72BFAED55596}">
      <dgm:prSet/>
      <dgm:spPr/>
      <dgm:t>
        <a:bodyPr/>
        <a:lstStyle/>
        <a:p>
          <a:endParaRPr lang="en-US"/>
        </a:p>
      </dgm:t>
    </dgm:pt>
    <dgm:pt modelId="{AAD28CB1-D156-4C50-BDD4-EA586E178598}">
      <dgm:prSet/>
      <dgm:spPr/>
      <dgm:t>
        <a:bodyPr/>
        <a:lstStyle/>
        <a:p>
          <a:pPr>
            <a:lnSpc>
              <a:spcPct val="100000"/>
            </a:lnSpc>
          </a:pPr>
          <a:r>
            <a:rPr lang="en-US">
              <a:latin typeface="Arial"/>
              <a:cs typeface="Arial"/>
            </a:rPr>
            <a:t> Weekly Workshops</a:t>
          </a:r>
        </a:p>
      </dgm:t>
    </dgm:pt>
    <dgm:pt modelId="{8C53B126-84FF-412F-B476-6CF9A5A192D9}" type="parTrans" cxnId="{B59CA406-AF79-4F70-ABB5-ABBC67BA5DB6}">
      <dgm:prSet/>
      <dgm:spPr/>
      <dgm:t>
        <a:bodyPr/>
        <a:lstStyle/>
        <a:p>
          <a:endParaRPr lang="en-US"/>
        </a:p>
      </dgm:t>
    </dgm:pt>
    <dgm:pt modelId="{986101FF-F714-42C1-AC52-C2748C8A534A}" type="sibTrans" cxnId="{B59CA406-AF79-4F70-ABB5-ABBC67BA5DB6}">
      <dgm:prSet/>
      <dgm:spPr/>
      <dgm:t>
        <a:bodyPr/>
        <a:lstStyle/>
        <a:p>
          <a:endParaRPr lang="en-US"/>
        </a:p>
      </dgm:t>
    </dgm:pt>
    <dgm:pt modelId="{4650F858-204F-4347-BFB7-CA2437642EE9}" type="pres">
      <dgm:prSet presAssocID="{DDA7AE6A-5573-4BEC-8D00-AD44759A4634}" presName="root" presStyleCnt="0">
        <dgm:presLayoutVars>
          <dgm:dir/>
          <dgm:resizeHandles val="exact"/>
        </dgm:presLayoutVars>
      </dgm:prSet>
      <dgm:spPr/>
    </dgm:pt>
    <dgm:pt modelId="{8A2FDDEC-C293-4282-BF2F-CB4DA4E538B8}" type="pres">
      <dgm:prSet presAssocID="{D0C87348-FBBE-4DF1-8553-46D520BD6C3F}" presName="compNode" presStyleCnt="0"/>
      <dgm:spPr/>
    </dgm:pt>
    <dgm:pt modelId="{81E52640-264E-49B8-A48D-531F54BDFFAA}" type="pres">
      <dgm:prSet presAssocID="{D0C87348-FBBE-4DF1-8553-46D520BD6C3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omputer"/>
        </a:ext>
      </dgm:extLst>
    </dgm:pt>
    <dgm:pt modelId="{6BD72D0A-734F-4178-9355-45F16721EC16}" type="pres">
      <dgm:prSet presAssocID="{D0C87348-FBBE-4DF1-8553-46D520BD6C3F}" presName="spaceRect" presStyleCnt="0"/>
      <dgm:spPr/>
    </dgm:pt>
    <dgm:pt modelId="{594CCBA4-91C3-45B9-9F7A-39F8495EA7C5}" type="pres">
      <dgm:prSet presAssocID="{D0C87348-FBBE-4DF1-8553-46D520BD6C3F}" presName="textRect" presStyleLbl="revTx" presStyleIdx="0" presStyleCnt="4">
        <dgm:presLayoutVars>
          <dgm:chMax val="1"/>
          <dgm:chPref val="1"/>
        </dgm:presLayoutVars>
      </dgm:prSet>
      <dgm:spPr/>
    </dgm:pt>
    <dgm:pt modelId="{2A741B30-690C-4071-95F0-4F63894D0651}" type="pres">
      <dgm:prSet presAssocID="{0ED1A174-AE3D-4E22-BB7E-10D5FF9A0DB6}" presName="sibTrans" presStyleCnt="0"/>
      <dgm:spPr/>
    </dgm:pt>
    <dgm:pt modelId="{2F2D16F0-3825-4385-A506-55D569B1094F}" type="pres">
      <dgm:prSet presAssocID="{649A1636-59A8-4534-B2EB-67ACB830A8F7}" presName="compNode" presStyleCnt="0"/>
      <dgm:spPr/>
    </dgm:pt>
    <dgm:pt modelId="{1CB5AD92-542B-4F23-9319-104CA5D41035}" type="pres">
      <dgm:prSet presAssocID="{649A1636-59A8-4534-B2EB-67ACB830A8F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C4ECCBDC-97E4-4123-912E-0EE7AF005275}" type="pres">
      <dgm:prSet presAssocID="{649A1636-59A8-4534-B2EB-67ACB830A8F7}" presName="spaceRect" presStyleCnt="0"/>
      <dgm:spPr/>
    </dgm:pt>
    <dgm:pt modelId="{098E1CC0-EC48-4166-919C-5FDCB719F18C}" type="pres">
      <dgm:prSet presAssocID="{649A1636-59A8-4534-B2EB-67ACB830A8F7}" presName="textRect" presStyleLbl="revTx" presStyleIdx="1" presStyleCnt="4">
        <dgm:presLayoutVars>
          <dgm:chMax val="1"/>
          <dgm:chPref val="1"/>
        </dgm:presLayoutVars>
      </dgm:prSet>
      <dgm:spPr/>
    </dgm:pt>
    <dgm:pt modelId="{B1DCCABD-377E-4F4C-93DA-6CB42FD7103F}" type="pres">
      <dgm:prSet presAssocID="{55CF78E3-393D-4F33-8113-FF5D531A62C8}" presName="sibTrans" presStyleCnt="0"/>
      <dgm:spPr/>
    </dgm:pt>
    <dgm:pt modelId="{453CC336-9A62-4993-AEE0-CDE711176EFB}" type="pres">
      <dgm:prSet presAssocID="{3222A944-3DA9-403C-A038-3EE74AB2F7BC}" presName="compNode" presStyleCnt="0"/>
      <dgm:spPr/>
    </dgm:pt>
    <dgm:pt modelId="{9AAE83AF-D532-424D-BA5B-1568E3E51FE7}" type="pres">
      <dgm:prSet presAssocID="{3222A944-3DA9-403C-A038-3EE74AB2F7B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Network"/>
        </a:ext>
      </dgm:extLst>
    </dgm:pt>
    <dgm:pt modelId="{75D10B1C-4570-4159-8607-504391C0C673}" type="pres">
      <dgm:prSet presAssocID="{3222A944-3DA9-403C-A038-3EE74AB2F7BC}" presName="spaceRect" presStyleCnt="0"/>
      <dgm:spPr/>
    </dgm:pt>
    <dgm:pt modelId="{82E1B28A-3412-4DB0-A15D-D955E75DAC49}" type="pres">
      <dgm:prSet presAssocID="{3222A944-3DA9-403C-A038-3EE74AB2F7BC}" presName="textRect" presStyleLbl="revTx" presStyleIdx="2" presStyleCnt="4">
        <dgm:presLayoutVars>
          <dgm:chMax val="1"/>
          <dgm:chPref val="1"/>
        </dgm:presLayoutVars>
      </dgm:prSet>
      <dgm:spPr/>
    </dgm:pt>
    <dgm:pt modelId="{DDA47205-D611-4978-82CC-A67D7C7EDA39}" type="pres">
      <dgm:prSet presAssocID="{F6DF740A-99C2-48C1-9CE2-FEACA206D4C9}" presName="sibTrans" presStyleCnt="0"/>
      <dgm:spPr/>
    </dgm:pt>
    <dgm:pt modelId="{472EDA77-81A2-4E5E-91A9-F129BA58C79D}" type="pres">
      <dgm:prSet presAssocID="{AAD28CB1-D156-4C50-BDD4-EA586E178598}" presName="compNode" presStyleCnt="0"/>
      <dgm:spPr/>
    </dgm:pt>
    <dgm:pt modelId="{78B881CC-8C48-4070-BF38-4689177EA52E}" type="pres">
      <dgm:prSet presAssocID="{AAD28CB1-D156-4C50-BDD4-EA586E17859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3BF8AAD3-B39E-43D1-B88B-53E0DE91E1FD}" type="pres">
      <dgm:prSet presAssocID="{AAD28CB1-D156-4C50-BDD4-EA586E178598}" presName="spaceRect" presStyleCnt="0"/>
      <dgm:spPr/>
    </dgm:pt>
    <dgm:pt modelId="{38CF3550-1F8B-403C-9DC9-85BA3D4F74FA}" type="pres">
      <dgm:prSet presAssocID="{AAD28CB1-D156-4C50-BDD4-EA586E178598}" presName="textRect" presStyleLbl="revTx" presStyleIdx="3" presStyleCnt="4">
        <dgm:presLayoutVars>
          <dgm:chMax val="1"/>
          <dgm:chPref val="1"/>
        </dgm:presLayoutVars>
      </dgm:prSet>
      <dgm:spPr/>
    </dgm:pt>
  </dgm:ptLst>
  <dgm:cxnLst>
    <dgm:cxn modelId="{B59CA406-AF79-4F70-ABB5-ABBC67BA5DB6}" srcId="{DDA7AE6A-5573-4BEC-8D00-AD44759A4634}" destId="{AAD28CB1-D156-4C50-BDD4-EA586E178598}" srcOrd="3" destOrd="0" parTransId="{8C53B126-84FF-412F-B476-6CF9A5A192D9}" sibTransId="{986101FF-F714-42C1-AC52-C2748C8A534A}"/>
    <dgm:cxn modelId="{61FE9310-E59F-423D-9CF0-72BFAED55596}" srcId="{DDA7AE6A-5573-4BEC-8D00-AD44759A4634}" destId="{3222A944-3DA9-403C-A038-3EE74AB2F7BC}" srcOrd="2" destOrd="0" parTransId="{6D064A41-86FC-4E7A-9ED7-F4E296A6637C}" sibTransId="{F6DF740A-99C2-48C1-9CE2-FEACA206D4C9}"/>
    <dgm:cxn modelId="{357DDC2D-EDE1-432C-BBE8-56A37CC61DCB}" type="presOf" srcId="{3222A944-3DA9-403C-A038-3EE74AB2F7BC}" destId="{82E1B28A-3412-4DB0-A15D-D955E75DAC49}" srcOrd="0" destOrd="0" presId="urn:microsoft.com/office/officeart/2018/2/layout/IconLabelList"/>
    <dgm:cxn modelId="{7080E937-E311-414A-A4A3-638E7C3FDA70}" type="presOf" srcId="{DDA7AE6A-5573-4BEC-8D00-AD44759A4634}" destId="{4650F858-204F-4347-BFB7-CA2437642EE9}" srcOrd="0" destOrd="0" presId="urn:microsoft.com/office/officeart/2018/2/layout/IconLabelList"/>
    <dgm:cxn modelId="{1A590940-4158-4864-8228-BE70F55CA0DE}" type="presOf" srcId="{AAD28CB1-D156-4C50-BDD4-EA586E178598}" destId="{38CF3550-1F8B-403C-9DC9-85BA3D4F74FA}" srcOrd="0" destOrd="0" presId="urn:microsoft.com/office/officeart/2018/2/layout/IconLabelList"/>
    <dgm:cxn modelId="{D22E7393-4FBC-4DE6-8580-D85336010DE4}" type="presOf" srcId="{D0C87348-FBBE-4DF1-8553-46D520BD6C3F}" destId="{594CCBA4-91C3-45B9-9F7A-39F8495EA7C5}" srcOrd="0" destOrd="0" presId="urn:microsoft.com/office/officeart/2018/2/layout/IconLabelList"/>
    <dgm:cxn modelId="{1A5662B5-CC88-4959-BBA0-8A7CD51371A3}" srcId="{DDA7AE6A-5573-4BEC-8D00-AD44759A4634}" destId="{649A1636-59A8-4534-B2EB-67ACB830A8F7}" srcOrd="1" destOrd="0" parTransId="{84919273-8C46-4BC7-9C04-86328459BF30}" sibTransId="{55CF78E3-393D-4F33-8113-FF5D531A62C8}"/>
    <dgm:cxn modelId="{7901F6E4-888B-4EA7-B250-952F7D283CC6}" srcId="{DDA7AE6A-5573-4BEC-8D00-AD44759A4634}" destId="{D0C87348-FBBE-4DF1-8553-46D520BD6C3F}" srcOrd="0" destOrd="0" parTransId="{E47D798D-7549-479C-A8CF-0E566AEBBE67}" sibTransId="{0ED1A174-AE3D-4E22-BB7E-10D5FF9A0DB6}"/>
    <dgm:cxn modelId="{AABDE3E5-BD2A-4298-9D79-4194BF1D7407}" type="presOf" srcId="{649A1636-59A8-4534-B2EB-67ACB830A8F7}" destId="{098E1CC0-EC48-4166-919C-5FDCB719F18C}" srcOrd="0" destOrd="0" presId="urn:microsoft.com/office/officeart/2018/2/layout/IconLabelList"/>
    <dgm:cxn modelId="{0C048F7A-6B82-4D8A-A677-B3F2E1ABB058}" type="presParOf" srcId="{4650F858-204F-4347-BFB7-CA2437642EE9}" destId="{8A2FDDEC-C293-4282-BF2F-CB4DA4E538B8}" srcOrd="0" destOrd="0" presId="urn:microsoft.com/office/officeart/2018/2/layout/IconLabelList"/>
    <dgm:cxn modelId="{9DFA35B4-C768-4207-9526-64006F88DBA8}" type="presParOf" srcId="{8A2FDDEC-C293-4282-BF2F-CB4DA4E538B8}" destId="{81E52640-264E-49B8-A48D-531F54BDFFAA}" srcOrd="0" destOrd="0" presId="urn:microsoft.com/office/officeart/2018/2/layout/IconLabelList"/>
    <dgm:cxn modelId="{D19E89A2-CAA8-4705-871B-19DABCA092B8}" type="presParOf" srcId="{8A2FDDEC-C293-4282-BF2F-CB4DA4E538B8}" destId="{6BD72D0A-734F-4178-9355-45F16721EC16}" srcOrd="1" destOrd="0" presId="urn:microsoft.com/office/officeart/2018/2/layout/IconLabelList"/>
    <dgm:cxn modelId="{B8FDC2B6-24C5-445D-A53E-2523BCB868FD}" type="presParOf" srcId="{8A2FDDEC-C293-4282-BF2F-CB4DA4E538B8}" destId="{594CCBA4-91C3-45B9-9F7A-39F8495EA7C5}" srcOrd="2" destOrd="0" presId="urn:microsoft.com/office/officeart/2018/2/layout/IconLabelList"/>
    <dgm:cxn modelId="{390A8F76-DE62-4122-AB33-A6DB3EAEAD05}" type="presParOf" srcId="{4650F858-204F-4347-BFB7-CA2437642EE9}" destId="{2A741B30-690C-4071-95F0-4F63894D0651}" srcOrd="1" destOrd="0" presId="urn:microsoft.com/office/officeart/2018/2/layout/IconLabelList"/>
    <dgm:cxn modelId="{241E2109-553D-4E66-B085-5078329ECB1F}" type="presParOf" srcId="{4650F858-204F-4347-BFB7-CA2437642EE9}" destId="{2F2D16F0-3825-4385-A506-55D569B1094F}" srcOrd="2" destOrd="0" presId="urn:microsoft.com/office/officeart/2018/2/layout/IconLabelList"/>
    <dgm:cxn modelId="{B7474ACA-9FB3-4529-B23D-C36EAFC9E129}" type="presParOf" srcId="{2F2D16F0-3825-4385-A506-55D569B1094F}" destId="{1CB5AD92-542B-4F23-9319-104CA5D41035}" srcOrd="0" destOrd="0" presId="urn:microsoft.com/office/officeart/2018/2/layout/IconLabelList"/>
    <dgm:cxn modelId="{5F3D3F4B-56A4-4F52-AD1B-EEC46F2807E6}" type="presParOf" srcId="{2F2D16F0-3825-4385-A506-55D569B1094F}" destId="{C4ECCBDC-97E4-4123-912E-0EE7AF005275}" srcOrd="1" destOrd="0" presId="urn:microsoft.com/office/officeart/2018/2/layout/IconLabelList"/>
    <dgm:cxn modelId="{7C51D788-297B-4B43-B76B-8586B11C763C}" type="presParOf" srcId="{2F2D16F0-3825-4385-A506-55D569B1094F}" destId="{098E1CC0-EC48-4166-919C-5FDCB719F18C}" srcOrd="2" destOrd="0" presId="urn:microsoft.com/office/officeart/2018/2/layout/IconLabelList"/>
    <dgm:cxn modelId="{2B7A9B78-A8BD-4501-8CBE-7FD5EC77D51A}" type="presParOf" srcId="{4650F858-204F-4347-BFB7-CA2437642EE9}" destId="{B1DCCABD-377E-4F4C-93DA-6CB42FD7103F}" srcOrd="3" destOrd="0" presId="urn:microsoft.com/office/officeart/2018/2/layout/IconLabelList"/>
    <dgm:cxn modelId="{01221144-2362-42E0-84A2-DCE6C8BA504B}" type="presParOf" srcId="{4650F858-204F-4347-BFB7-CA2437642EE9}" destId="{453CC336-9A62-4993-AEE0-CDE711176EFB}" srcOrd="4" destOrd="0" presId="urn:microsoft.com/office/officeart/2018/2/layout/IconLabelList"/>
    <dgm:cxn modelId="{193448CD-021D-4EFE-9F3B-3ED0846A404F}" type="presParOf" srcId="{453CC336-9A62-4993-AEE0-CDE711176EFB}" destId="{9AAE83AF-D532-424D-BA5B-1568E3E51FE7}" srcOrd="0" destOrd="0" presId="urn:microsoft.com/office/officeart/2018/2/layout/IconLabelList"/>
    <dgm:cxn modelId="{7EC5B3DD-ABD4-49EC-9A85-41A207D8868E}" type="presParOf" srcId="{453CC336-9A62-4993-AEE0-CDE711176EFB}" destId="{75D10B1C-4570-4159-8607-504391C0C673}" srcOrd="1" destOrd="0" presId="urn:microsoft.com/office/officeart/2018/2/layout/IconLabelList"/>
    <dgm:cxn modelId="{D4F97E23-C653-4D2D-B6F3-71962E078152}" type="presParOf" srcId="{453CC336-9A62-4993-AEE0-CDE711176EFB}" destId="{82E1B28A-3412-4DB0-A15D-D955E75DAC49}" srcOrd="2" destOrd="0" presId="urn:microsoft.com/office/officeart/2018/2/layout/IconLabelList"/>
    <dgm:cxn modelId="{F4BB29B9-9C27-45B0-A9B7-E5AB3C90B013}" type="presParOf" srcId="{4650F858-204F-4347-BFB7-CA2437642EE9}" destId="{DDA47205-D611-4978-82CC-A67D7C7EDA39}" srcOrd="5" destOrd="0" presId="urn:microsoft.com/office/officeart/2018/2/layout/IconLabelList"/>
    <dgm:cxn modelId="{18B0A58A-7343-4F03-83CA-94A04CB11B95}" type="presParOf" srcId="{4650F858-204F-4347-BFB7-CA2437642EE9}" destId="{472EDA77-81A2-4E5E-91A9-F129BA58C79D}" srcOrd="6" destOrd="0" presId="urn:microsoft.com/office/officeart/2018/2/layout/IconLabelList"/>
    <dgm:cxn modelId="{105FDB69-6B7D-463A-9841-7CD56FF83F17}" type="presParOf" srcId="{472EDA77-81A2-4E5E-91A9-F129BA58C79D}" destId="{78B881CC-8C48-4070-BF38-4689177EA52E}" srcOrd="0" destOrd="0" presId="urn:microsoft.com/office/officeart/2018/2/layout/IconLabelList"/>
    <dgm:cxn modelId="{FD524FA9-7362-46AB-B5FC-D6A1F93E8408}" type="presParOf" srcId="{472EDA77-81A2-4E5E-91A9-F129BA58C79D}" destId="{3BF8AAD3-B39E-43D1-B88B-53E0DE91E1FD}" srcOrd="1" destOrd="0" presId="urn:microsoft.com/office/officeart/2018/2/layout/IconLabelList"/>
    <dgm:cxn modelId="{872BF12A-EBA1-47BF-8606-9C86B905C1A1}" type="presParOf" srcId="{472EDA77-81A2-4E5E-91A9-F129BA58C79D}" destId="{38CF3550-1F8B-403C-9DC9-85BA3D4F74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3F88FA-CE92-424E-BF16-86D91352349F}"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6DA2A719-EC37-4970-96BC-30EFA77649D0}">
      <dgm:prSet/>
      <dgm:spPr/>
      <dgm:t>
        <a:bodyPr/>
        <a:lstStyle/>
        <a:p>
          <a:r>
            <a:rPr lang="en-US">
              <a:latin typeface="Arial"/>
              <a:cs typeface="Calibri Light"/>
            </a:rPr>
            <a:t>career@Colorado.edu</a:t>
          </a:r>
          <a:endParaRPr lang="en-US">
            <a:latin typeface="Arial"/>
            <a:cs typeface="Arial"/>
          </a:endParaRPr>
        </a:p>
      </dgm:t>
    </dgm:pt>
    <dgm:pt modelId="{B35BBF14-70C5-4474-8D56-A182D2924556}" type="parTrans" cxnId="{6D2E5AC7-9068-4FF5-8084-FAC44FDF87F3}">
      <dgm:prSet/>
      <dgm:spPr/>
      <dgm:t>
        <a:bodyPr/>
        <a:lstStyle/>
        <a:p>
          <a:endParaRPr lang="en-US"/>
        </a:p>
      </dgm:t>
    </dgm:pt>
    <dgm:pt modelId="{E6472530-2442-4842-B925-3E6D34BB6575}" type="sibTrans" cxnId="{6D2E5AC7-9068-4FF5-8084-FAC44FDF87F3}">
      <dgm:prSet/>
      <dgm:spPr/>
      <dgm:t>
        <a:bodyPr/>
        <a:lstStyle/>
        <a:p>
          <a:endParaRPr lang="en-US"/>
        </a:p>
      </dgm:t>
    </dgm:pt>
    <dgm:pt modelId="{0D0AC1A1-DB00-48A0-8F49-A758E82FBC9B}">
      <dgm:prSet/>
      <dgm:spPr/>
      <dgm:t>
        <a:bodyPr/>
        <a:lstStyle/>
        <a:p>
          <a:r>
            <a:rPr lang="en-US">
              <a:latin typeface="Arial"/>
              <a:cs typeface="Calibri Light" panose="020F0302020204030204"/>
            </a:rPr>
            <a:t>Colorado.edu/Career</a:t>
          </a:r>
        </a:p>
      </dgm:t>
    </dgm:pt>
    <dgm:pt modelId="{02686FD2-AD8B-409F-96FE-62F5F503F8E1}" type="parTrans" cxnId="{9C2F55E4-AE0D-461E-9011-2F0D7DEF15C4}">
      <dgm:prSet/>
      <dgm:spPr/>
      <dgm:t>
        <a:bodyPr/>
        <a:lstStyle/>
        <a:p>
          <a:endParaRPr lang="en-US"/>
        </a:p>
      </dgm:t>
    </dgm:pt>
    <dgm:pt modelId="{5E9A9617-0378-4D72-8841-1A441EC3782F}" type="sibTrans" cxnId="{9C2F55E4-AE0D-461E-9011-2F0D7DEF15C4}">
      <dgm:prSet/>
      <dgm:spPr/>
      <dgm:t>
        <a:bodyPr/>
        <a:lstStyle/>
        <a:p>
          <a:endParaRPr lang="en-US"/>
        </a:p>
      </dgm:t>
    </dgm:pt>
    <dgm:pt modelId="{51C1B564-EEE4-46A3-91C0-9CC619224C5F}">
      <dgm:prSet/>
      <dgm:spPr/>
      <dgm:t>
        <a:bodyPr/>
        <a:lstStyle/>
        <a:p>
          <a:r>
            <a:rPr lang="en-US">
              <a:latin typeface="Arial"/>
              <a:cs typeface="Arial"/>
            </a:rPr>
            <a:t>Virtual Drop-Ins: </a:t>
          </a:r>
        </a:p>
        <a:p>
          <a:r>
            <a:rPr lang="en-US">
              <a:latin typeface="Arial"/>
              <a:cs typeface="Arial"/>
            </a:rPr>
            <a:t>Monday-Friday</a:t>
          </a:r>
        </a:p>
        <a:p>
          <a:r>
            <a:rPr lang="en-US">
              <a:latin typeface="Arial"/>
              <a:cs typeface="Arial"/>
            </a:rPr>
            <a:t>10 AM – 3 PM</a:t>
          </a:r>
        </a:p>
      </dgm:t>
    </dgm:pt>
    <dgm:pt modelId="{EA74AB68-8A3D-44C7-AC03-D5DC544C42AE}" type="parTrans" cxnId="{97788566-F881-4867-B7CE-4FC143513883}">
      <dgm:prSet/>
      <dgm:spPr/>
      <dgm:t>
        <a:bodyPr/>
        <a:lstStyle/>
        <a:p>
          <a:endParaRPr lang="en-US"/>
        </a:p>
      </dgm:t>
    </dgm:pt>
    <dgm:pt modelId="{5B5A2EAB-FC10-4A12-85BA-720F84BF4AD5}" type="sibTrans" cxnId="{97788566-F881-4867-B7CE-4FC143513883}">
      <dgm:prSet/>
      <dgm:spPr/>
      <dgm:t>
        <a:bodyPr/>
        <a:lstStyle/>
        <a:p>
          <a:endParaRPr lang="en-US"/>
        </a:p>
      </dgm:t>
    </dgm:pt>
    <dgm:pt modelId="{EB9F4739-155B-40D2-A4FA-747D0C0D7C92}">
      <dgm:prSet/>
      <dgm:spPr/>
      <dgm:t>
        <a:bodyPr/>
        <a:lstStyle/>
        <a:p>
          <a:r>
            <a:rPr lang="en-US">
              <a:latin typeface="Arial"/>
              <a:cs typeface="Calibri Light" panose="020F0302020204030204"/>
            </a:rPr>
            <a:t>Live Chat 9am-4pm</a:t>
          </a:r>
        </a:p>
      </dgm:t>
    </dgm:pt>
    <dgm:pt modelId="{635BAC54-2038-4C38-8431-0EFFCC6D88BA}" type="parTrans" cxnId="{640B5CF6-5574-4853-8391-054E32DB6AF3}">
      <dgm:prSet/>
      <dgm:spPr/>
      <dgm:t>
        <a:bodyPr/>
        <a:lstStyle/>
        <a:p>
          <a:endParaRPr lang="en-US"/>
        </a:p>
      </dgm:t>
    </dgm:pt>
    <dgm:pt modelId="{EF132916-29D1-4532-B248-6FC893943EDC}" type="sibTrans" cxnId="{640B5CF6-5574-4853-8391-054E32DB6AF3}">
      <dgm:prSet/>
      <dgm:spPr/>
      <dgm:t>
        <a:bodyPr/>
        <a:lstStyle/>
        <a:p>
          <a:endParaRPr lang="en-US"/>
        </a:p>
      </dgm:t>
    </dgm:pt>
    <dgm:pt modelId="{FB53C34F-F8C9-D744-8412-93DEB11B1FBF}">
      <dgm:prSet/>
      <dgm:spPr/>
      <dgm:t>
        <a:bodyPr/>
        <a:lstStyle/>
        <a:p>
          <a:r>
            <a:rPr lang="en-US">
              <a:latin typeface="Arial"/>
              <a:cs typeface="Arial"/>
            </a:rPr>
            <a:t>C4C, 4</a:t>
          </a:r>
          <a:r>
            <a:rPr lang="en-US" baseline="30000">
              <a:latin typeface="Arial"/>
              <a:cs typeface="Arial"/>
            </a:rPr>
            <a:t>th</a:t>
          </a:r>
          <a:r>
            <a:rPr lang="en-US">
              <a:latin typeface="Arial"/>
              <a:cs typeface="Arial"/>
            </a:rPr>
            <a:t> Floor, S440</a:t>
          </a:r>
          <a:endParaRPr lang="en-US"/>
        </a:p>
      </dgm:t>
    </dgm:pt>
    <dgm:pt modelId="{EA6A6413-079A-C24E-939E-97569D139066}" type="parTrans" cxnId="{02A05325-D1FC-C34E-A80C-D8E9F6B0C127}">
      <dgm:prSet/>
      <dgm:spPr/>
      <dgm:t>
        <a:bodyPr/>
        <a:lstStyle/>
        <a:p>
          <a:endParaRPr lang="en-US"/>
        </a:p>
      </dgm:t>
    </dgm:pt>
    <dgm:pt modelId="{82C0989F-DF91-2143-AEB9-2AEFC066F746}" type="sibTrans" cxnId="{02A05325-D1FC-C34E-A80C-D8E9F6B0C127}">
      <dgm:prSet/>
      <dgm:spPr/>
      <dgm:t>
        <a:bodyPr/>
        <a:lstStyle/>
        <a:p>
          <a:endParaRPr lang="en-US"/>
        </a:p>
      </dgm:t>
    </dgm:pt>
    <dgm:pt modelId="{967A57B3-967A-2842-805D-0C9A3F985796}">
      <dgm:prSet/>
      <dgm:spPr/>
      <dgm:t>
        <a:bodyPr/>
        <a:lstStyle/>
        <a:p>
          <a:r>
            <a:rPr lang="en-US">
              <a:latin typeface="Arial"/>
              <a:cs typeface="Calibri Light"/>
            </a:rPr>
            <a:t>303-492-6541</a:t>
          </a:r>
          <a:endParaRPr lang="en-US"/>
        </a:p>
      </dgm:t>
    </dgm:pt>
    <dgm:pt modelId="{2F1131C3-73BE-F043-A22E-1023E737663C}" type="parTrans" cxnId="{947EB24E-DED9-244B-B804-A9E233B0C455}">
      <dgm:prSet/>
      <dgm:spPr/>
      <dgm:t>
        <a:bodyPr/>
        <a:lstStyle/>
        <a:p>
          <a:endParaRPr lang="en-US"/>
        </a:p>
      </dgm:t>
    </dgm:pt>
    <dgm:pt modelId="{CBA58BC8-6345-2C40-926F-F9D884FFC6B1}" type="sibTrans" cxnId="{947EB24E-DED9-244B-B804-A9E233B0C455}">
      <dgm:prSet/>
      <dgm:spPr/>
      <dgm:t>
        <a:bodyPr/>
        <a:lstStyle/>
        <a:p>
          <a:endParaRPr lang="en-US"/>
        </a:p>
      </dgm:t>
    </dgm:pt>
    <dgm:pt modelId="{E87688E7-215B-4168-BD73-8486531FFA4A}" type="pres">
      <dgm:prSet presAssocID="{A13F88FA-CE92-424E-BF16-86D91352349F}" presName="root" presStyleCnt="0">
        <dgm:presLayoutVars>
          <dgm:dir/>
          <dgm:resizeHandles val="exact"/>
        </dgm:presLayoutVars>
      </dgm:prSet>
      <dgm:spPr/>
    </dgm:pt>
    <dgm:pt modelId="{16760737-3E72-F645-9DB0-52B994D0C2F8}" type="pres">
      <dgm:prSet presAssocID="{FB53C34F-F8C9-D744-8412-93DEB11B1FBF}" presName="compNode" presStyleCnt="0"/>
      <dgm:spPr/>
    </dgm:pt>
    <dgm:pt modelId="{8E4064F8-6044-1B40-849D-1CF3B7696918}" type="pres">
      <dgm:prSet presAssocID="{FB53C34F-F8C9-D744-8412-93DEB11B1FBF}" presName="iconRect" presStyleLbl="node1" presStyleIdx="0" presStyleCnt="6"/>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pt>
    <dgm:pt modelId="{DDA4F5C7-45EC-D245-BBAF-33B410F681A0}" type="pres">
      <dgm:prSet presAssocID="{FB53C34F-F8C9-D744-8412-93DEB11B1FBF}" presName="spaceRect" presStyleCnt="0"/>
      <dgm:spPr/>
    </dgm:pt>
    <dgm:pt modelId="{BC634050-0C08-B547-9D4D-E236ED3FDC71}" type="pres">
      <dgm:prSet presAssocID="{FB53C34F-F8C9-D744-8412-93DEB11B1FBF}" presName="textRect" presStyleLbl="revTx" presStyleIdx="0" presStyleCnt="6">
        <dgm:presLayoutVars>
          <dgm:chMax val="1"/>
          <dgm:chPref val="1"/>
        </dgm:presLayoutVars>
      </dgm:prSet>
      <dgm:spPr/>
    </dgm:pt>
    <dgm:pt modelId="{9FB904E5-C0DB-CC45-8695-87934B91E2C6}" type="pres">
      <dgm:prSet presAssocID="{82C0989F-DF91-2143-AEB9-2AEFC066F746}" presName="sibTrans" presStyleCnt="0"/>
      <dgm:spPr/>
    </dgm:pt>
    <dgm:pt modelId="{0ECFFF8D-3804-4D1F-9961-D5A578178F4C}" type="pres">
      <dgm:prSet presAssocID="{6DA2A719-EC37-4970-96BC-30EFA77649D0}" presName="compNode" presStyleCnt="0"/>
      <dgm:spPr/>
    </dgm:pt>
    <dgm:pt modelId="{AE072195-244C-41C3-AD67-6ED32F1BE567}" type="pres">
      <dgm:prSet presAssocID="{6DA2A719-EC37-4970-96BC-30EFA77649D0}" presName="iconRect" presStyleLbl="node1" presStyleIdx="1" presStyleCnt="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envelope"/>
        </a:ext>
      </dgm:extLst>
    </dgm:pt>
    <dgm:pt modelId="{19357DBF-8F15-47C9-B3A9-C50580371662}" type="pres">
      <dgm:prSet presAssocID="{6DA2A719-EC37-4970-96BC-30EFA77649D0}" presName="spaceRect" presStyleCnt="0"/>
      <dgm:spPr/>
    </dgm:pt>
    <dgm:pt modelId="{757E7FDF-5B95-46D0-B719-889C8B444B3A}" type="pres">
      <dgm:prSet presAssocID="{6DA2A719-EC37-4970-96BC-30EFA77649D0}" presName="textRect" presStyleLbl="revTx" presStyleIdx="1" presStyleCnt="6">
        <dgm:presLayoutVars>
          <dgm:chMax val="1"/>
          <dgm:chPref val="1"/>
        </dgm:presLayoutVars>
      </dgm:prSet>
      <dgm:spPr/>
    </dgm:pt>
    <dgm:pt modelId="{76F040EC-E414-4A32-898A-D5AE425B636A}" type="pres">
      <dgm:prSet presAssocID="{E6472530-2442-4842-B925-3E6D34BB6575}" presName="sibTrans" presStyleCnt="0"/>
      <dgm:spPr/>
    </dgm:pt>
    <dgm:pt modelId="{4786D35C-FDF2-4889-B882-3D6FC62DC973}" type="pres">
      <dgm:prSet presAssocID="{51C1B564-EEE4-46A3-91C0-9CC619224C5F}" presName="compNode" presStyleCnt="0"/>
      <dgm:spPr/>
    </dgm:pt>
    <dgm:pt modelId="{DEE34A9C-431D-4708-9C68-0E3DBC4BD796}" type="pres">
      <dgm:prSet presAssocID="{51C1B564-EEE4-46A3-91C0-9CC619224C5F}" presName="iconRect" presStyleLbl="node1" presStyleIdx="2" presStyleCnt="6"/>
      <dgm:spPr>
        <a:blipFill>
          <a:blip xmlns:r="http://schemas.openxmlformats.org/officeDocument/2006/relationships">
            <a:extLs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Questions"/>
        </a:ext>
      </dgm:extLst>
    </dgm:pt>
    <dgm:pt modelId="{DBA94AB5-8C4A-4D9B-A7BA-49F48251F9AE}" type="pres">
      <dgm:prSet presAssocID="{51C1B564-EEE4-46A3-91C0-9CC619224C5F}" presName="spaceRect" presStyleCnt="0"/>
      <dgm:spPr/>
    </dgm:pt>
    <dgm:pt modelId="{7616531C-43B1-4E9E-B267-AD4BD5D848E3}" type="pres">
      <dgm:prSet presAssocID="{51C1B564-EEE4-46A3-91C0-9CC619224C5F}" presName="textRect" presStyleLbl="revTx" presStyleIdx="2" presStyleCnt="6" custScaleX="107216" custScaleY="161174">
        <dgm:presLayoutVars>
          <dgm:chMax val="1"/>
          <dgm:chPref val="1"/>
        </dgm:presLayoutVars>
      </dgm:prSet>
      <dgm:spPr/>
    </dgm:pt>
    <dgm:pt modelId="{23482619-6380-48A0-A914-2510600958E7}" type="pres">
      <dgm:prSet presAssocID="{5B5A2EAB-FC10-4A12-85BA-720F84BF4AD5}" presName="sibTrans" presStyleCnt="0"/>
      <dgm:spPr/>
    </dgm:pt>
    <dgm:pt modelId="{FDF6C7D3-5609-964D-B5BD-59FA20886CD8}" type="pres">
      <dgm:prSet presAssocID="{967A57B3-967A-2842-805D-0C9A3F985796}" presName="compNode" presStyleCnt="0"/>
      <dgm:spPr/>
    </dgm:pt>
    <dgm:pt modelId="{D592F9ED-0152-0844-B68A-80EC9F1A5496}" type="pres">
      <dgm:prSet presAssocID="{967A57B3-967A-2842-805D-0C9A3F985796}" presName="iconRect" presStyleLbl="node1" presStyleIdx="3" presStyleCnt="6"/>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4D0C8205-6693-A34A-8488-1A67BCB0D671}" type="pres">
      <dgm:prSet presAssocID="{967A57B3-967A-2842-805D-0C9A3F985796}" presName="spaceRect" presStyleCnt="0"/>
      <dgm:spPr/>
    </dgm:pt>
    <dgm:pt modelId="{95BD42CA-501E-754A-91FB-67FC995EE5B7}" type="pres">
      <dgm:prSet presAssocID="{967A57B3-967A-2842-805D-0C9A3F985796}" presName="textRect" presStyleLbl="revTx" presStyleIdx="3" presStyleCnt="6">
        <dgm:presLayoutVars>
          <dgm:chMax val="1"/>
          <dgm:chPref val="1"/>
        </dgm:presLayoutVars>
      </dgm:prSet>
      <dgm:spPr/>
    </dgm:pt>
    <dgm:pt modelId="{FF18CF6A-16A3-E647-8C4E-20BDE4133C6E}" type="pres">
      <dgm:prSet presAssocID="{CBA58BC8-6345-2C40-926F-F9D884FFC6B1}" presName="sibTrans" presStyleCnt="0"/>
      <dgm:spPr/>
    </dgm:pt>
    <dgm:pt modelId="{915384E6-FDB3-4973-996F-0187FED469C2}" type="pres">
      <dgm:prSet presAssocID="{0D0AC1A1-DB00-48A0-8F49-A758E82FBC9B}" presName="compNode" presStyleCnt="0"/>
      <dgm:spPr/>
    </dgm:pt>
    <dgm:pt modelId="{E049E95E-E8AA-48D8-BAB4-64D98D7737ED}" type="pres">
      <dgm:prSet presAssocID="{0D0AC1A1-DB00-48A0-8F49-A758E82FBC9B}" presName="iconRect" presStyleLbl="node1" presStyleIdx="4" presStyleCnt="6"/>
      <dgm:spPr>
        <a:blipFill>
          <a:blip xmlns:r="http://schemas.openxmlformats.org/officeDocument/2006/relationships">
            <a:extLs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mputer"/>
        </a:ext>
      </dgm:extLst>
    </dgm:pt>
    <dgm:pt modelId="{03947A94-1AE8-418B-A9B4-71CCFD25677E}" type="pres">
      <dgm:prSet presAssocID="{0D0AC1A1-DB00-48A0-8F49-A758E82FBC9B}" presName="spaceRect" presStyleCnt="0"/>
      <dgm:spPr/>
    </dgm:pt>
    <dgm:pt modelId="{9E0990E4-EF05-43BD-A0B0-9B99FC771872}" type="pres">
      <dgm:prSet presAssocID="{0D0AC1A1-DB00-48A0-8F49-A758E82FBC9B}" presName="textRect" presStyleLbl="revTx" presStyleIdx="4" presStyleCnt="6">
        <dgm:presLayoutVars>
          <dgm:chMax val="1"/>
          <dgm:chPref val="1"/>
        </dgm:presLayoutVars>
      </dgm:prSet>
      <dgm:spPr/>
    </dgm:pt>
    <dgm:pt modelId="{1CB96CD3-728A-47A8-A427-482659732513}" type="pres">
      <dgm:prSet presAssocID="{5E9A9617-0378-4D72-8841-1A441EC3782F}" presName="sibTrans" presStyleCnt="0"/>
      <dgm:spPr/>
    </dgm:pt>
    <dgm:pt modelId="{9E0B2364-3A80-4527-B2E4-8ECEBE7AB51A}" type="pres">
      <dgm:prSet presAssocID="{EB9F4739-155B-40D2-A4FA-747D0C0D7C92}" presName="compNode" presStyleCnt="0"/>
      <dgm:spPr/>
    </dgm:pt>
    <dgm:pt modelId="{55F01F8D-31E6-4BE3-9030-554CF1BE1E73}" type="pres">
      <dgm:prSet presAssocID="{EB9F4739-155B-40D2-A4FA-747D0C0D7C92}" presName="iconRect" presStyleLbl="node1" presStyleIdx="5" presStyleCnt="6"/>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RTL"/>
        </a:ext>
      </dgm:extLst>
    </dgm:pt>
    <dgm:pt modelId="{02473DBF-5239-4A2B-B241-9DEF0EE0FDB0}" type="pres">
      <dgm:prSet presAssocID="{EB9F4739-155B-40D2-A4FA-747D0C0D7C92}" presName="spaceRect" presStyleCnt="0"/>
      <dgm:spPr/>
    </dgm:pt>
    <dgm:pt modelId="{C7CC2086-8477-4468-944A-59E2198C12FE}" type="pres">
      <dgm:prSet presAssocID="{EB9F4739-155B-40D2-A4FA-747D0C0D7C92}" presName="textRect" presStyleLbl="revTx" presStyleIdx="5" presStyleCnt="6">
        <dgm:presLayoutVars>
          <dgm:chMax val="1"/>
          <dgm:chPref val="1"/>
        </dgm:presLayoutVars>
      </dgm:prSet>
      <dgm:spPr/>
    </dgm:pt>
  </dgm:ptLst>
  <dgm:cxnLst>
    <dgm:cxn modelId="{4D326C10-4B77-EF42-8BB7-172C6EB544F7}" type="presOf" srcId="{6DA2A719-EC37-4970-96BC-30EFA77649D0}" destId="{757E7FDF-5B95-46D0-B719-889C8B444B3A}" srcOrd="0" destOrd="0" presId="urn:microsoft.com/office/officeart/2018/2/layout/IconLabelList"/>
    <dgm:cxn modelId="{02A05325-D1FC-C34E-A80C-D8E9F6B0C127}" srcId="{A13F88FA-CE92-424E-BF16-86D91352349F}" destId="{FB53C34F-F8C9-D744-8412-93DEB11B1FBF}" srcOrd="0" destOrd="0" parTransId="{EA6A6413-079A-C24E-939E-97569D139066}" sibTransId="{82C0989F-DF91-2143-AEB9-2AEFC066F746}"/>
    <dgm:cxn modelId="{0AEEC536-BFF0-284E-80CC-1EBF87631639}" type="presOf" srcId="{967A57B3-967A-2842-805D-0C9A3F985796}" destId="{95BD42CA-501E-754A-91FB-67FC995EE5B7}" srcOrd="0" destOrd="0" presId="urn:microsoft.com/office/officeart/2018/2/layout/IconLabelList"/>
    <dgm:cxn modelId="{97788566-F881-4867-B7CE-4FC143513883}" srcId="{A13F88FA-CE92-424E-BF16-86D91352349F}" destId="{51C1B564-EEE4-46A3-91C0-9CC619224C5F}" srcOrd="2" destOrd="0" parTransId="{EA74AB68-8A3D-44C7-AC03-D5DC544C42AE}" sibTransId="{5B5A2EAB-FC10-4A12-85BA-720F84BF4AD5}"/>
    <dgm:cxn modelId="{947EB24E-DED9-244B-B804-A9E233B0C455}" srcId="{A13F88FA-CE92-424E-BF16-86D91352349F}" destId="{967A57B3-967A-2842-805D-0C9A3F985796}" srcOrd="3" destOrd="0" parTransId="{2F1131C3-73BE-F043-A22E-1023E737663C}" sibTransId="{CBA58BC8-6345-2C40-926F-F9D884FFC6B1}"/>
    <dgm:cxn modelId="{F32F7D73-7615-428A-AF29-7F0F8ADCF91B}" type="presOf" srcId="{A13F88FA-CE92-424E-BF16-86D91352349F}" destId="{E87688E7-215B-4168-BD73-8486531FFA4A}" srcOrd="0" destOrd="0" presId="urn:microsoft.com/office/officeart/2018/2/layout/IconLabelList"/>
    <dgm:cxn modelId="{5AB1B254-C2C4-B542-88B0-19F7081C55EE}" type="presOf" srcId="{FB53C34F-F8C9-D744-8412-93DEB11B1FBF}" destId="{BC634050-0C08-B547-9D4D-E236ED3FDC71}" srcOrd="0" destOrd="0" presId="urn:microsoft.com/office/officeart/2018/2/layout/IconLabelList"/>
    <dgm:cxn modelId="{42A155B3-BFD3-3148-9E2E-20E806017AC6}" type="presOf" srcId="{51C1B564-EEE4-46A3-91C0-9CC619224C5F}" destId="{7616531C-43B1-4E9E-B267-AD4BD5D848E3}" srcOrd="0" destOrd="0" presId="urn:microsoft.com/office/officeart/2018/2/layout/IconLabelList"/>
    <dgm:cxn modelId="{6D2E5AC7-9068-4FF5-8084-FAC44FDF87F3}" srcId="{A13F88FA-CE92-424E-BF16-86D91352349F}" destId="{6DA2A719-EC37-4970-96BC-30EFA77649D0}" srcOrd="1" destOrd="0" parTransId="{B35BBF14-70C5-4474-8D56-A182D2924556}" sibTransId="{E6472530-2442-4842-B925-3E6D34BB6575}"/>
    <dgm:cxn modelId="{1E8C56D0-7710-2141-94EA-9FFD0BE4ED4C}" type="presOf" srcId="{0D0AC1A1-DB00-48A0-8F49-A758E82FBC9B}" destId="{9E0990E4-EF05-43BD-A0B0-9B99FC771872}" srcOrd="0" destOrd="0" presId="urn:microsoft.com/office/officeart/2018/2/layout/IconLabelList"/>
    <dgm:cxn modelId="{9C2F55E4-AE0D-461E-9011-2F0D7DEF15C4}" srcId="{A13F88FA-CE92-424E-BF16-86D91352349F}" destId="{0D0AC1A1-DB00-48A0-8F49-A758E82FBC9B}" srcOrd="4" destOrd="0" parTransId="{02686FD2-AD8B-409F-96FE-62F5F503F8E1}" sibTransId="{5E9A9617-0378-4D72-8841-1A441EC3782F}"/>
    <dgm:cxn modelId="{0DFC54EE-CC1D-A04A-97A6-2A89E9391ED0}" type="presOf" srcId="{EB9F4739-155B-40D2-A4FA-747D0C0D7C92}" destId="{C7CC2086-8477-4468-944A-59E2198C12FE}" srcOrd="0" destOrd="0" presId="urn:microsoft.com/office/officeart/2018/2/layout/IconLabelList"/>
    <dgm:cxn modelId="{640B5CF6-5574-4853-8391-054E32DB6AF3}" srcId="{A13F88FA-CE92-424E-BF16-86D91352349F}" destId="{EB9F4739-155B-40D2-A4FA-747D0C0D7C92}" srcOrd="5" destOrd="0" parTransId="{635BAC54-2038-4C38-8431-0EFFCC6D88BA}" sibTransId="{EF132916-29D1-4532-B248-6FC893943EDC}"/>
    <dgm:cxn modelId="{29D5E341-4A46-1E4E-8DE5-4EEACA6468D9}" type="presParOf" srcId="{E87688E7-215B-4168-BD73-8486531FFA4A}" destId="{16760737-3E72-F645-9DB0-52B994D0C2F8}" srcOrd="0" destOrd="0" presId="urn:microsoft.com/office/officeart/2018/2/layout/IconLabelList"/>
    <dgm:cxn modelId="{270C4B7C-DE76-594D-BBF2-C6D68D5F6030}" type="presParOf" srcId="{16760737-3E72-F645-9DB0-52B994D0C2F8}" destId="{8E4064F8-6044-1B40-849D-1CF3B7696918}" srcOrd="0" destOrd="0" presId="urn:microsoft.com/office/officeart/2018/2/layout/IconLabelList"/>
    <dgm:cxn modelId="{ACE82F07-76DC-9545-97C0-2C8CD1FEE81D}" type="presParOf" srcId="{16760737-3E72-F645-9DB0-52B994D0C2F8}" destId="{DDA4F5C7-45EC-D245-BBAF-33B410F681A0}" srcOrd="1" destOrd="0" presId="urn:microsoft.com/office/officeart/2018/2/layout/IconLabelList"/>
    <dgm:cxn modelId="{71E1D253-7C28-564C-AED6-00A20108DE09}" type="presParOf" srcId="{16760737-3E72-F645-9DB0-52B994D0C2F8}" destId="{BC634050-0C08-B547-9D4D-E236ED3FDC71}" srcOrd="2" destOrd="0" presId="urn:microsoft.com/office/officeart/2018/2/layout/IconLabelList"/>
    <dgm:cxn modelId="{8D40AA10-252D-7845-AC70-D9B4D10A1350}" type="presParOf" srcId="{E87688E7-215B-4168-BD73-8486531FFA4A}" destId="{9FB904E5-C0DB-CC45-8695-87934B91E2C6}" srcOrd="1" destOrd="0" presId="urn:microsoft.com/office/officeart/2018/2/layout/IconLabelList"/>
    <dgm:cxn modelId="{7F76DB97-C1E7-0D4C-A744-C790D5FB99BD}" type="presParOf" srcId="{E87688E7-215B-4168-BD73-8486531FFA4A}" destId="{0ECFFF8D-3804-4D1F-9961-D5A578178F4C}" srcOrd="2" destOrd="0" presId="urn:microsoft.com/office/officeart/2018/2/layout/IconLabelList"/>
    <dgm:cxn modelId="{26D4CDF7-EB51-E541-BA4C-BAA58AC5FA06}" type="presParOf" srcId="{0ECFFF8D-3804-4D1F-9961-D5A578178F4C}" destId="{AE072195-244C-41C3-AD67-6ED32F1BE567}" srcOrd="0" destOrd="0" presId="urn:microsoft.com/office/officeart/2018/2/layout/IconLabelList"/>
    <dgm:cxn modelId="{06423541-6BF6-A44A-980F-352D70C0BF62}" type="presParOf" srcId="{0ECFFF8D-3804-4D1F-9961-D5A578178F4C}" destId="{19357DBF-8F15-47C9-B3A9-C50580371662}" srcOrd="1" destOrd="0" presId="urn:microsoft.com/office/officeart/2018/2/layout/IconLabelList"/>
    <dgm:cxn modelId="{5581BDAA-1708-DB45-A983-EAC0BEF0EDC0}" type="presParOf" srcId="{0ECFFF8D-3804-4D1F-9961-D5A578178F4C}" destId="{757E7FDF-5B95-46D0-B719-889C8B444B3A}" srcOrd="2" destOrd="0" presId="urn:microsoft.com/office/officeart/2018/2/layout/IconLabelList"/>
    <dgm:cxn modelId="{857E5085-C50D-524B-89BA-492E1F3F63AD}" type="presParOf" srcId="{E87688E7-215B-4168-BD73-8486531FFA4A}" destId="{76F040EC-E414-4A32-898A-D5AE425B636A}" srcOrd="3" destOrd="0" presId="urn:microsoft.com/office/officeart/2018/2/layout/IconLabelList"/>
    <dgm:cxn modelId="{61C4A4C5-C24C-AE42-A5A9-736DDB787A86}" type="presParOf" srcId="{E87688E7-215B-4168-BD73-8486531FFA4A}" destId="{4786D35C-FDF2-4889-B882-3D6FC62DC973}" srcOrd="4" destOrd="0" presId="urn:microsoft.com/office/officeart/2018/2/layout/IconLabelList"/>
    <dgm:cxn modelId="{BD307B4F-60A4-EC4D-B166-2BE1E0760069}" type="presParOf" srcId="{4786D35C-FDF2-4889-B882-3D6FC62DC973}" destId="{DEE34A9C-431D-4708-9C68-0E3DBC4BD796}" srcOrd="0" destOrd="0" presId="urn:microsoft.com/office/officeart/2018/2/layout/IconLabelList"/>
    <dgm:cxn modelId="{265D01FD-9148-6746-BE96-DA87AD9BCF4D}" type="presParOf" srcId="{4786D35C-FDF2-4889-B882-3D6FC62DC973}" destId="{DBA94AB5-8C4A-4D9B-A7BA-49F48251F9AE}" srcOrd="1" destOrd="0" presId="urn:microsoft.com/office/officeart/2018/2/layout/IconLabelList"/>
    <dgm:cxn modelId="{04345D08-1A57-9141-834D-D0643105F9E5}" type="presParOf" srcId="{4786D35C-FDF2-4889-B882-3D6FC62DC973}" destId="{7616531C-43B1-4E9E-B267-AD4BD5D848E3}" srcOrd="2" destOrd="0" presId="urn:microsoft.com/office/officeart/2018/2/layout/IconLabelList"/>
    <dgm:cxn modelId="{5B5DFA0D-CC28-8948-92E5-800A0280BA0F}" type="presParOf" srcId="{E87688E7-215B-4168-BD73-8486531FFA4A}" destId="{23482619-6380-48A0-A914-2510600958E7}" srcOrd="5" destOrd="0" presId="urn:microsoft.com/office/officeart/2018/2/layout/IconLabelList"/>
    <dgm:cxn modelId="{2BB3DF05-E33F-E642-9AE2-6D222F0C7E1F}" type="presParOf" srcId="{E87688E7-215B-4168-BD73-8486531FFA4A}" destId="{FDF6C7D3-5609-964D-B5BD-59FA20886CD8}" srcOrd="6" destOrd="0" presId="urn:microsoft.com/office/officeart/2018/2/layout/IconLabelList"/>
    <dgm:cxn modelId="{5E5E2A2E-265E-8D45-B317-9FCC45A78217}" type="presParOf" srcId="{FDF6C7D3-5609-964D-B5BD-59FA20886CD8}" destId="{D592F9ED-0152-0844-B68A-80EC9F1A5496}" srcOrd="0" destOrd="0" presId="urn:microsoft.com/office/officeart/2018/2/layout/IconLabelList"/>
    <dgm:cxn modelId="{B0921934-4EBB-2F41-BF1E-52B6E33B6327}" type="presParOf" srcId="{FDF6C7D3-5609-964D-B5BD-59FA20886CD8}" destId="{4D0C8205-6693-A34A-8488-1A67BCB0D671}" srcOrd="1" destOrd="0" presId="urn:microsoft.com/office/officeart/2018/2/layout/IconLabelList"/>
    <dgm:cxn modelId="{3E4E06C0-DFE6-374C-AED0-1265BD74B9D3}" type="presParOf" srcId="{FDF6C7D3-5609-964D-B5BD-59FA20886CD8}" destId="{95BD42CA-501E-754A-91FB-67FC995EE5B7}" srcOrd="2" destOrd="0" presId="urn:microsoft.com/office/officeart/2018/2/layout/IconLabelList"/>
    <dgm:cxn modelId="{7BA84E2E-CD70-DA40-B854-A45F9B6ADC4F}" type="presParOf" srcId="{E87688E7-215B-4168-BD73-8486531FFA4A}" destId="{FF18CF6A-16A3-E647-8C4E-20BDE4133C6E}" srcOrd="7" destOrd="0" presId="urn:microsoft.com/office/officeart/2018/2/layout/IconLabelList"/>
    <dgm:cxn modelId="{F1F3FA17-FCB7-A146-9A00-09899B0BA867}" type="presParOf" srcId="{E87688E7-215B-4168-BD73-8486531FFA4A}" destId="{915384E6-FDB3-4973-996F-0187FED469C2}" srcOrd="8" destOrd="0" presId="urn:microsoft.com/office/officeart/2018/2/layout/IconLabelList"/>
    <dgm:cxn modelId="{3E95F002-1866-B945-9461-378766131553}" type="presParOf" srcId="{915384E6-FDB3-4973-996F-0187FED469C2}" destId="{E049E95E-E8AA-48D8-BAB4-64D98D7737ED}" srcOrd="0" destOrd="0" presId="urn:microsoft.com/office/officeart/2018/2/layout/IconLabelList"/>
    <dgm:cxn modelId="{5CC04E10-8521-CE4F-B277-D0683B584D35}" type="presParOf" srcId="{915384E6-FDB3-4973-996F-0187FED469C2}" destId="{03947A94-1AE8-418B-A9B4-71CCFD25677E}" srcOrd="1" destOrd="0" presId="urn:microsoft.com/office/officeart/2018/2/layout/IconLabelList"/>
    <dgm:cxn modelId="{C482C130-9223-4848-9B86-9B0858D5B233}" type="presParOf" srcId="{915384E6-FDB3-4973-996F-0187FED469C2}" destId="{9E0990E4-EF05-43BD-A0B0-9B99FC771872}" srcOrd="2" destOrd="0" presId="urn:microsoft.com/office/officeart/2018/2/layout/IconLabelList"/>
    <dgm:cxn modelId="{15A9E55D-53D5-4346-98D6-2FE06B2B0EED}" type="presParOf" srcId="{E87688E7-215B-4168-BD73-8486531FFA4A}" destId="{1CB96CD3-728A-47A8-A427-482659732513}" srcOrd="9" destOrd="0" presId="urn:microsoft.com/office/officeart/2018/2/layout/IconLabelList"/>
    <dgm:cxn modelId="{9A186A88-E210-EF48-A56C-689A42A60B47}" type="presParOf" srcId="{E87688E7-215B-4168-BD73-8486531FFA4A}" destId="{9E0B2364-3A80-4527-B2E4-8ECEBE7AB51A}" srcOrd="10" destOrd="0" presId="urn:microsoft.com/office/officeart/2018/2/layout/IconLabelList"/>
    <dgm:cxn modelId="{FFFAEDCF-D956-B747-A9FB-E782FC0DC7E0}" type="presParOf" srcId="{9E0B2364-3A80-4527-B2E4-8ECEBE7AB51A}" destId="{55F01F8D-31E6-4BE3-9030-554CF1BE1E73}" srcOrd="0" destOrd="0" presId="urn:microsoft.com/office/officeart/2018/2/layout/IconLabelList"/>
    <dgm:cxn modelId="{F4B35880-A722-9546-A2D9-DAEFA0E536D9}" type="presParOf" srcId="{9E0B2364-3A80-4527-B2E4-8ECEBE7AB51A}" destId="{02473DBF-5239-4A2B-B241-9DEF0EE0FDB0}" srcOrd="1" destOrd="0" presId="urn:microsoft.com/office/officeart/2018/2/layout/IconLabelList"/>
    <dgm:cxn modelId="{2329AC09-81C5-244E-AD1E-64E8E39F6A25}" type="presParOf" srcId="{9E0B2364-3A80-4527-B2E4-8ECEBE7AB51A}" destId="{C7CC2086-8477-4468-944A-59E2198C12F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F4377-0388-44A2-BEEE-D789ED75D4B7}">
      <dsp:nvSpPr>
        <dsp:cNvPr id="0" name=""/>
        <dsp:cNvSpPr/>
      </dsp:nvSpPr>
      <dsp:spPr>
        <a:xfrm>
          <a:off x="0" y="0"/>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D2DD9-A98A-4A2E-9FD0-C3820F964008}">
      <dsp:nvSpPr>
        <dsp:cNvPr id="0" name=""/>
        <dsp:cNvSpPr/>
      </dsp:nvSpPr>
      <dsp:spPr>
        <a:xfrm>
          <a:off x="0" y="0"/>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Job / Internship Search Timeline</a:t>
          </a:r>
        </a:p>
      </dsp:txBody>
      <dsp:txXfrm>
        <a:off x="0" y="0"/>
        <a:ext cx="10515600" cy="1088136"/>
      </dsp:txXfrm>
    </dsp:sp>
    <dsp:sp modelId="{8F2E19D5-6658-478B-B444-ED8D10303C0E}">
      <dsp:nvSpPr>
        <dsp:cNvPr id="0" name=""/>
        <dsp:cNvSpPr/>
      </dsp:nvSpPr>
      <dsp:spPr>
        <a:xfrm>
          <a:off x="0" y="1088136"/>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B90BF-DFF1-4B96-9C78-AC73CB347111}">
      <dsp:nvSpPr>
        <dsp:cNvPr id="0" name=""/>
        <dsp:cNvSpPr/>
      </dsp:nvSpPr>
      <dsp:spPr>
        <a:xfrm>
          <a:off x="0" y="1088136"/>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Search Strategies</a:t>
          </a:r>
        </a:p>
      </dsp:txBody>
      <dsp:txXfrm>
        <a:off x="0" y="1088136"/>
        <a:ext cx="10515600" cy="1088136"/>
      </dsp:txXfrm>
    </dsp:sp>
    <dsp:sp modelId="{4BD41C89-6D9D-473C-9B6B-C3473EA17A22}">
      <dsp:nvSpPr>
        <dsp:cNvPr id="0" name=""/>
        <dsp:cNvSpPr/>
      </dsp:nvSpPr>
      <dsp:spPr>
        <a:xfrm>
          <a:off x="0" y="2176272"/>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6F40E-7A5C-4447-ADDB-69E03FFEA6FF}">
      <dsp:nvSpPr>
        <dsp:cNvPr id="0" name=""/>
        <dsp:cNvSpPr/>
      </dsp:nvSpPr>
      <dsp:spPr>
        <a:xfrm>
          <a:off x="0" y="2176272"/>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Resources</a:t>
          </a:r>
        </a:p>
      </dsp:txBody>
      <dsp:txXfrm>
        <a:off x="0" y="2176272"/>
        <a:ext cx="10515600" cy="1088136"/>
      </dsp:txXfrm>
    </dsp:sp>
    <dsp:sp modelId="{82A5266C-335C-4A46-8B2A-0E4DEE9F4C3F}">
      <dsp:nvSpPr>
        <dsp:cNvPr id="0" name=""/>
        <dsp:cNvSpPr/>
      </dsp:nvSpPr>
      <dsp:spPr>
        <a:xfrm>
          <a:off x="0" y="3264408"/>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F2188-14C1-4EE9-9293-5ADEE1545B82}">
      <dsp:nvSpPr>
        <dsp:cNvPr id="0" name=""/>
        <dsp:cNvSpPr/>
      </dsp:nvSpPr>
      <dsp:spPr>
        <a:xfrm>
          <a:off x="0" y="3264408"/>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US" sz="5000" kern="1200"/>
            <a:t>Events &amp; Programs</a:t>
          </a:r>
        </a:p>
      </dsp:txBody>
      <dsp:txXfrm>
        <a:off x="0" y="3264408"/>
        <a:ext cx="10515600" cy="1088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A2792-4AA8-4648-B985-DF222E399F25}">
      <dsp:nvSpPr>
        <dsp:cNvPr id="0" name=""/>
        <dsp:cNvSpPr/>
      </dsp:nvSpPr>
      <dsp:spPr>
        <a:xfrm>
          <a:off x="562927" y="788206"/>
          <a:ext cx="1445998" cy="14459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BEF4C-0AFC-48A5-802F-AF857DBC1963}">
      <dsp:nvSpPr>
        <dsp:cNvPr id="0" name=""/>
        <dsp:cNvSpPr/>
      </dsp:nvSpPr>
      <dsp:spPr>
        <a:xfrm>
          <a:off x="871091" y="1096370"/>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2860D-5D93-4FC3-B31B-5AAA026613BD}">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Use keywords</a:t>
          </a:r>
        </a:p>
      </dsp:txBody>
      <dsp:txXfrm>
        <a:off x="100682" y="2684598"/>
        <a:ext cx="2370489" cy="720000"/>
      </dsp:txXfrm>
    </dsp:sp>
    <dsp:sp modelId="{CB0753F5-F1E8-4DB0-AF29-034DA174DD84}">
      <dsp:nvSpPr>
        <dsp:cNvPr id="0" name=""/>
        <dsp:cNvSpPr/>
      </dsp:nvSpPr>
      <dsp:spPr>
        <a:xfrm>
          <a:off x="3348252" y="788206"/>
          <a:ext cx="1445998" cy="14459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BDB90-DD65-440B-9CE4-683A55B1F2EB}">
      <dsp:nvSpPr>
        <dsp:cNvPr id="0" name=""/>
        <dsp:cNvSpPr/>
      </dsp:nvSpPr>
      <dsp:spPr>
        <a:xfrm>
          <a:off x="3656416" y="1096370"/>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6996DE-159C-41B4-A286-185A5BD5EA57}">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Use filters</a:t>
          </a:r>
        </a:p>
      </dsp:txBody>
      <dsp:txXfrm>
        <a:off x="2886007" y="2684598"/>
        <a:ext cx="2370489" cy="720000"/>
      </dsp:txXfrm>
    </dsp:sp>
    <dsp:sp modelId="{601A180E-7700-4F7E-B80A-7E605DB7F787}">
      <dsp:nvSpPr>
        <dsp:cNvPr id="0" name=""/>
        <dsp:cNvSpPr/>
      </dsp:nvSpPr>
      <dsp:spPr>
        <a:xfrm>
          <a:off x="6133577" y="788206"/>
          <a:ext cx="1445998" cy="14459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12FB52-E24A-461A-9651-DD7C32C0C51A}">
      <dsp:nvSpPr>
        <dsp:cNvPr id="0" name=""/>
        <dsp:cNvSpPr/>
      </dsp:nvSpPr>
      <dsp:spPr>
        <a:xfrm>
          <a:off x="6441741" y="1096370"/>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8D0AD0-18E9-4CB1-9BD8-4ADB8AA6AAE6}">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Save your job searches</a:t>
          </a:r>
        </a:p>
      </dsp:txBody>
      <dsp:txXfrm>
        <a:off x="5671332" y="2684598"/>
        <a:ext cx="2370489" cy="720000"/>
      </dsp:txXfrm>
    </dsp:sp>
    <dsp:sp modelId="{C0DE50ED-8230-4D32-B425-A7697486FBE7}">
      <dsp:nvSpPr>
        <dsp:cNvPr id="0" name=""/>
        <dsp:cNvSpPr/>
      </dsp:nvSpPr>
      <dsp:spPr>
        <a:xfrm>
          <a:off x="8918902" y="788206"/>
          <a:ext cx="1445998" cy="1445998"/>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421F6BFA-3733-4365-9F16-A768C08335CC}">
      <dsp:nvSpPr>
        <dsp:cNvPr id="0" name=""/>
        <dsp:cNvSpPr/>
      </dsp:nvSpPr>
      <dsp:spPr>
        <a:xfrm>
          <a:off x="9227066" y="1096370"/>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6ED8BF-F6FA-466B-B6CB-D265DBA0FC75}">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Arial" panose="020B0604020202020204" pitchFamily="34" charset="0"/>
              <a:cs typeface="Arial" panose="020B0604020202020204" pitchFamily="34" charset="0"/>
            </a:rPr>
            <a:t>Know how to read job postings qualifications</a:t>
          </a:r>
        </a:p>
      </dsp:txBody>
      <dsp:txXfrm>
        <a:off x="8456657" y="2684598"/>
        <a:ext cx="237048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72890-00D3-4B1D-8258-C8DBEBF2E5BD}">
      <dsp:nvSpPr>
        <dsp:cNvPr id="0" name=""/>
        <dsp:cNvSpPr/>
      </dsp:nvSpPr>
      <dsp:spPr>
        <a:xfrm>
          <a:off x="0" y="559"/>
          <a:ext cx="10506456" cy="130966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E9CDA-4886-4DCC-92C6-C321CECF2FD4}">
      <dsp:nvSpPr>
        <dsp:cNvPr id="0" name=""/>
        <dsp:cNvSpPr/>
      </dsp:nvSpPr>
      <dsp:spPr>
        <a:xfrm>
          <a:off x="396173" y="295234"/>
          <a:ext cx="720315" cy="720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F8307A-1865-45A6-9E91-7421115E9968}">
      <dsp:nvSpPr>
        <dsp:cNvPr id="0" name=""/>
        <dsp:cNvSpPr/>
      </dsp:nvSpPr>
      <dsp:spPr>
        <a:xfrm>
          <a:off x="1512662" y="559"/>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22350">
            <a:lnSpc>
              <a:spcPct val="90000"/>
            </a:lnSpc>
            <a:spcBef>
              <a:spcPct val="0"/>
            </a:spcBef>
            <a:spcAft>
              <a:spcPct val="35000"/>
            </a:spcAft>
            <a:buNone/>
          </a:pPr>
          <a:r>
            <a:rPr lang="en-US" sz="2300" kern="1200"/>
            <a:t>International students – connect with ISSS for CPT resources</a:t>
          </a:r>
        </a:p>
      </dsp:txBody>
      <dsp:txXfrm>
        <a:off x="1512662" y="559"/>
        <a:ext cx="8993793" cy="1309664"/>
      </dsp:txXfrm>
    </dsp:sp>
    <dsp:sp modelId="{B4D346D5-917B-4E91-BEB2-10800A338D6F}">
      <dsp:nvSpPr>
        <dsp:cNvPr id="0" name=""/>
        <dsp:cNvSpPr/>
      </dsp:nvSpPr>
      <dsp:spPr>
        <a:xfrm>
          <a:off x="0" y="1637640"/>
          <a:ext cx="10506456" cy="13096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FAB74-14C3-499B-84F5-16ABCA408356}">
      <dsp:nvSpPr>
        <dsp:cNvPr id="0" name=""/>
        <dsp:cNvSpPr/>
      </dsp:nvSpPr>
      <dsp:spPr>
        <a:xfrm>
          <a:off x="396173" y="1932315"/>
          <a:ext cx="720315" cy="720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D363EF-EBA2-476C-9248-863F7365213E}">
      <dsp:nvSpPr>
        <dsp:cNvPr id="0" name=""/>
        <dsp:cNvSpPr/>
      </dsp:nvSpPr>
      <dsp:spPr>
        <a:xfrm>
          <a:off x="1512662" y="1637640"/>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22350">
            <a:lnSpc>
              <a:spcPct val="90000"/>
            </a:lnSpc>
            <a:spcBef>
              <a:spcPct val="0"/>
            </a:spcBef>
            <a:spcAft>
              <a:spcPct val="35000"/>
            </a:spcAft>
            <a:buNone/>
          </a:pPr>
          <a:r>
            <a:rPr lang="en-US" sz="2300" kern="1200"/>
            <a:t>Check with your academic advisor or department website to see if there is an internship course you can take in your major</a:t>
          </a:r>
        </a:p>
      </dsp:txBody>
      <dsp:txXfrm>
        <a:off x="1512662" y="1637640"/>
        <a:ext cx="8993793" cy="1309664"/>
      </dsp:txXfrm>
    </dsp:sp>
    <dsp:sp modelId="{FDF8E66D-894A-4B29-9E46-821F87C380D3}">
      <dsp:nvSpPr>
        <dsp:cNvPr id="0" name=""/>
        <dsp:cNvSpPr/>
      </dsp:nvSpPr>
      <dsp:spPr>
        <a:xfrm>
          <a:off x="0" y="3274721"/>
          <a:ext cx="10506456" cy="130966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49F03-00C2-4FF0-AF82-050DDDA75B02}">
      <dsp:nvSpPr>
        <dsp:cNvPr id="0" name=""/>
        <dsp:cNvSpPr/>
      </dsp:nvSpPr>
      <dsp:spPr>
        <a:xfrm>
          <a:off x="396173" y="3569396"/>
          <a:ext cx="720315" cy="720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E29DDF-C417-45C4-B1F4-61042538D0C8}">
      <dsp:nvSpPr>
        <dsp:cNvPr id="0" name=""/>
        <dsp:cNvSpPr/>
      </dsp:nvSpPr>
      <dsp:spPr>
        <a:xfrm>
          <a:off x="1512662" y="3274721"/>
          <a:ext cx="4727905"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1022350">
            <a:lnSpc>
              <a:spcPct val="90000"/>
            </a:lnSpc>
            <a:spcBef>
              <a:spcPct val="0"/>
            </a:spcBef>
            <a:spcAft>
              <a:spcPct val="35000"/>
            </a:spcAft>
            <a:buNone/>
          </a:pPr>
          <a:r>
            <a:rPr lang="en-US" sz="2300" kern="1200"/>
            <a:t>CSVC 1000 – Career Services internship course for credit (if your department does not offer a course)</a:t>
          </a:r>
        </a:p>
      </dsp:txBody>
      <dsp:txXfrm>
        <a:off x="1512662" y="3274721"/>
        <a:ext cx="4727905" cy="1309664"/>
      </dsp:txXfrm>
    </dsp:sp>
    <dsp:sp modelId="{FD73EB39-8A9F-4F4F-BA82-A7ED3D27B8DF}">
      <dsp:nvSpPr>
        <dsp:cNvPr id="0" name=""/>
        <dsp:cNvSpPr/>
      </dsp:nvSpPr>
      <dsp:spPr>
        <a:xfrm>
          <a:off x="6240567" y="3274721"/>
          <a:ext cx="4265888"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755650">
            <a:lnSpc>
              <a:spcPct val="90000"/>
            </a:lnSpc>
            <a:spcBef>
              <a:spcPct val="0"/>
            </a:spcBef>
            <a:spcAft>
              <a:spcPct val="35000"/>
            </a:spcAft>
            <a:buNone/>
          </a:pPr>
          <a:r>
            <a:rPr lang="en-US" sz="1700" kern="1200"/>
            <a:t>Does not qualify for CPT</a:t>
          </a:r>
        </a:p>
      </dsp:txBody>
      <dsp:txXfrm>
        <a:off x="6240567" y="3274721"/>
        <a:ext cx="4265888" cy="13096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3877E-10DB-49FD-9579-77B49A08C2BA}">
      <dsp:nvSpPr>
        <dsp:cNvPr id="0" name=""/>
        <dsp:cNvSpPr/>
      </dsp:nvSpPr>
      <dsp:spPr>
        <a:xfrm>
          <a:off x="0" y="6984"/>
          <a:ext cx="6263640" cy="91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39EC3-0E4F-45A0-90DE-9F46BCF7EBD0}">
      <dsp:nvSpPr>
        <dsp:cNvPr id="0" name=""/>
        <dsp:cNvSpPr/>
      </dsp:nvSpPr>
      <dsp:spPr>
        <a:xfrm>
          <a:off x="276823" y="212886"/>
          <a:ext cx="503315" cy="503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6FB043-F031-45E6-BE50-C3D16AF3F5F7}">
      <dsp:nvSpPr>
        <dsp:cNvPr id="0" name=""/>
        <dsp:cNvSpPr/>
      </dsp:nvSpPr>
      <dsp:spPr>
        <a:xfrm>
          <a:off x="1056963" y="6984"/>
          <a:ext cx="5205643"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755650">
            <a:lnSpc>
              <a:spcPct val="90000"/>
            </a:lnSpc>
            <a:spcBef>
              <a:spcPct val="0"/>
            </a:spcBef>
            <a:spcAft>
              <a:spcPct val="35000"/>
            </a:spcAft>
            <a:buNone/>
          </a:pPr>
          <a:r>
            <a:rPr lang="en-US" sz="1700" kern="1200"/>
            <a:t>Summer Internship Program</a:t>
          </a:r>
        </a:p>
      </dsp:txBody>
      <dsp:txXfrm>
        <a:off x="1056963" y="6984"/>
        <a:ext cx="5205643" cy="915119"/>
      </dsp:txXfrm>
    </dsp:sp>
    <dsp:sp modelId="{DE5B3368-AE98-45BC-86B7-6D73C5A17A0F}">
      <dsp:nvSpPr>
        <dsp:cNvPr id="0" name=""/>
        <dsp:cNvSpPr/>
      </dsp:nvSpPr>
      <dsp:spPr>
        <a:xfrm>
          <a:off x="0" y="1150884"/>
          <a:ext cx="6263640" cy="91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530235-51F1-4323-A257-D04B43E90B9D}">
      <dsp:nvSpPr>
        <dsp:cNvPr id="0" name=""/>
        <dsp:cNvSpPr/>
      </dsp:nvSpPr>
      <dsp:spPr>
        <a:xfrm>
          <a:off x="276823" y="1356786"/>
          <a:ext cx="503315" cy="503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4FDD36-DC6A-4A9A-B0D7-0A9DA4D54F7F}">
      <dsp:nvSpPr>
        <dsp:cNvPr id="0" name=""/>
        <dsp:cNvSpPr/>
      </dsp:nvSpPr>
      <dsp:spPr>
        <a:xfrm>
          <a:off x="1056963" y="1150884"/>
          <a:ext cx="2818638"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755650">
            <a:lnSpc>
              <a:spcPct val="90000"/>
            </a:lnSpc>
            <a:spcBef>
              <a:spcPct val="0"/>
            </a:spcBef>
            <a:spcAft>
              <a:spcPct val="35000"/>
            </a:spcAft>
            <a:buNone/>
          </a:pPr>
          <a:r>
            <a:rPr lang="en-US" sz="1700" kern="1200"/>
            <a:t>Various types of Non-Profit and Government Organizations</a:t>
          </a:r>
        </a:p>
      </dsp:txBody>
      <dsp:txXfrm>
        <a:off x="1056963" y="1150884"/>
        <a:ext cx="2818638" cy="915119"/>
      </dsp:txXfrm>
    </dsp:sp>
    <dsp:sp modelId="{10705DED-AF62-4796-93F3-EA131EFD37D7}">
      <dsp:nvSpPr>
        <dsp:cNvPr id="0" name=""/>
        <dsp:cNvSpPr/>
      </dsp:nvSpPr>
      <dsp:spPr>
        <a:xfrm>
          <a:off x="3875601" y="1150884"/>
          <a:ext cx="2387005"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488950">
            <a:lnSpc>
              <a:spcPct val="90000"/>
            </a:lnSpc>
            <a:spcBef>
              <a:spcPct val="0"/>
            </a:spcBef>
            <a:spcAft>
              <a:spcPct val="35000"/>
            </a:spcAft>
            <a:buNone/>
          </a:pPr>
          <a:r>
            <a:rPr lang="en-US" sz="1100" kern="1200"/>
            <a:t>City of Lafayette</a:t>
          </a:r>
        </a:p>
        <a:p>
          <a:pPr marL="0" lvl="0" indent="0" algn="l" defTabSz="488950">
            <a:lnSpc>
              <a:spcPct val="90000"/>
            </a:lnSpc>
            <a:spcBef>
              <a:spcPct val="0"/>
            </a:spcBef>
            <a:spcAft>
              <a:spcPct val="35000"/>
            </a:spcAft>
            <a:buNone/>
          </a:pPr>
          <a:r>
            <a:rPr lang="en-US" sz="1100" kern="1200"/>
            <a:t>Colorado Community Action</a:t>
          </a:r>
        </a:p>
        <a:p>
          <a:pPr marL="0" lvl="0" indent="0" algn="l" defTabSz="488950">
            <a:lnSpc>
              <a:spcPct val="90000"/>
            </a:lnSpc>
            <a:spcBef>
              <a:spcPct val="0"/>
            </a:spcBef>
            <a:spcAft>
              <a:spcPct val="35000"/>
            </a:spcAft>
            <a:buNone/>
          </a:pPr>
          <a:r>
            <a:rPr lang="en-US" sz="1100" kern="1200"/>
            <a:t>Chef Ann Foundation</a:t>
          </a:r>
        </a:p>
        <a:p>
          <a:pPr marL="0" lvl="0" indent="0" algn="l" defTabSz="488950">
            <a:lnSpc>
              <a:spcPct val="90000"/>
            </a:lnSpc>
            <a:spcBef>
              <a:spcPct val="0"/>
            </a:spcBef>
            <a:spcAft>
              <a:spcPct val="35000"/>
            </a:spcAft>
            <a:buNone/>
          </a:pPr>
          <a:r>
            <a:rPr lang="en-US" sz="1100" kern="1200" err="1"/>
            <a:t>Intercambio</a:t>
          </a:r>
          <a:endParaRPr lang="en-US" sz="1100" kern="1200"/>
        </a:p>
      </dsp:txBody>
      <dsp:txXfrm>
        <a:off x="3875601" y="1150884"/>
        <a:ext cx="2387005" cy="915119"/>
      </dsp:txXfrm>
    </dsp:sp>
    <dsp:sp modelId="{2A74FCDE-5F8D-4073-B14E-BE57DC6E487F}">
      <dsp:nvSpPr>
        <dsp:cNvPr id="0" name=""/>
        <dsp:cNvSpPr/>
      </dsp:nvSpPr>
      <dsp:spPr>
        <a:xfrm>
          <a:off x="0" y="2294784"/>
          <a:ext cx="6263640" cy="91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3E7D6B-FF42-4EF2-B404-E9ED297BD29B}">
      <dsp:nvSpPr>
        <dsp:cNvPr id="0" name=""/>
        <dsp:cNvSpPr/>
      </dsp:nvSpPr>
      <dsp:spPr>
        <a:xfrm>
          <a:off x="276823" y="2500686"/>
          <a:ext cx="503315" cy="503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F99A44-9F05-4246-A2D5-623D9A404E91}">
      <dsp:nvSpPr>
        <dsp:cNvPr id="0" name=""/>
        <dsp:cNvSpPr/>
      </dsp:nvSpPr>
      <dsp:spPr>
        <a:xfrm>
          <a:off x="1056963" y="2294784"/>
          <a:ext cx="5205643"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755650">
            <a:lnSpc>
              <a:spcPct val="90000"/>
            </a:lnSpc>
            <a:spcBef>
              <a:spcPct val="0"/>
            </a:spcBef>
            <a:spcAft>
              <a:spcPct val="35000"/>
            </a:spcAft>
            <a:buNone/>
          </a:pPr>
          <a:r>
            <a:rPr lang="en-US" sz="1700" kern="1200"/>
            <a:t>Competitive Pay Internships</a:t>
          </a:r>
        </a:p>
      </dsp:txBody>
      <dsp:txXfrm>
        <a:off x="1056963" y="2294784"/>
        <a:ext cx="5205643" cy="915119"/>
      </dsp:txXfrm>
    </dsp:sp>
    <dsp:sp modelId="{F9215EC0-63D5-45E7-ACCD-E59FE36FCD75}">
      <dsp:nvSpPr>
        <dsp:cNvPr id="0" name=""/>
        <dsp:cNvSpPr/>
      </dsp:nvSpPr>
      <dsp:spPr>
        <a:xfrm>
          <a:off x="0" y="3438683"/>
          <a:ext cx="6263640" cy="91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1B0B6-2C0E-424D-B9BF-021E1DE91979}">
      <dsp:nvSpPr>
        <dsp:cNvPr id="0" name=""/>
        <dsp:cNvSpPr/>
      </dsp:nvSpPr>
      <dsp:spPr>
        <a:xfrm>
          <a:off x="276823" y="3644585"/>
          <a:ext cx="503315" cy="503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1A873-52DA-457D-88EF-9CDBA6E1A4EF}">
      <dsp:nvSpPr>
        <dsp:cNvPr id="0" name=""/>
        <dsp:cNvSpPr/>
      </dsp:nvSpPr>
      <dsp:spPr>
        <a:xfrm>
          <a:off x="1056963" y="3438683"/>
          <a:ext cx="5205643"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755650">
            <a:lnSpc>
              <a:spcPct val="90000"/>
            </a:lnSpc>
            <a:spcBef>
              <a:spcPct val="0"/>
            </a:spcBef>
            <a:spcAft>
              <a:spcPct val="35000"/>
            </a:spcAft>
            <a:buNone/>
          </a:pPr>
          <a:r>
            <a:rPr lang="en-US" sz="1700" kern="1200"/>
            <a:t>Intentional and Tailored Professional Development Series</a:t>
          </a:r>
        </a:p>
      </dsp:txBody>
      <dsp:txXfrm>
        <a:off x="1056963" y="3438683"/>
        <a:ext cx="5205643" cy="915119"/>
      </dsp:txXfrm>
    </dsp:sp>
    <dsp:sp modelId="{AFFFE826-D788-43E0-9877-B86EBECD0BFA}">
      <dsp:nvSpPr>
        <dsp:cNvPr id="0" name=""/>
        <dsp:cNvSpPr/>
      </dsp:nvSpPr>
      <dsp:spPr>
        <a:xfrm>
          <a:off x="0" y="4582583"/>
          <a:ext cx="6263640" cy="91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6F9A3F-1F0E-499F-841B-CF4A4A0E6272}">
      <dsp:nvSpPr>
        <dsp:cNvPr id="0" name=""/>
        <dsp:cNvSpPr/>
      </dsp:nvSpPr>
      <dsp:spPr>
        <a:xfrm>
          <a:off x="276823" y="4788485"/>
          <a:ext cx="503315" cy="5033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546A29-F5BF-45E1-A0D8-1A389FE3A061}">
      <dsp:nvSpPr>
        <dsp:cNvPr id="0" name=""/>
        <dsp:cNvSpPr/>
      </dsp:nvSpPr>
      <dsp:spPr>
        <a:xfrm>
          <a:off x="1056963" y="4582583"/>
          <a:ext cx="5205643" cy="91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50" tIns="96850" rIns="96850" bIns="96850" numCol="1" spcCol="1270" anchor="ctr" anchorCtr="0">
          <a:noAutofit/>
        </a:bodyPr>
        <a:lstStyle/>
        <a:p>
          <a:pPr marL="0" lvl="0" indent="0" algn="l" defTabSz="755650">
            <a:lnSpc>
              <a:spcPct val="90000"/>
            </a:lnSpc>
            <a:spcBef>
              <a:spcPct val="0"/>
            </a:spcBef>
            <a:spcAft>
              <a:spcPct val="35000"/>
            </a:spcAft>
            <a:buNone/>
          </a:pPr>
          <a:r>
            <a:rPr lang="en-US" sz="1700" kern="1200"/>
            <a:t>Matched Advisor Relationships</a:t>
          </a:r>
        </a:p>
      </dsp:txBody>
      <dsp:txXfrm>
        <a:off x="1056963" y="4582583"/>
        <a:ext cx="5205643" cy="915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52640-264E-49B8-A48D-531F54BDFFAA}">
      <dsp:nvSpPr>
        <dsp:cNvPr id="0" name=""/>
        <dsp:cNvSpPr/>
      </dsp:nvSpPr>
      <dsp:spPr>
        <a:xfrm>
          <a:off x="1267598" y="1674058"/>
          <a:ext cx="1105267" cy="11052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CCBA4-91C3-45B9-9F7A-39F8495EA7C5}">
      <dsp:nvSpPr>
        <dsp:cNvPr id="0" name=""/>
        <dsp:cNvSpPr/>
      </dsp:nvSpPr>
      <dsp:spPr>
        <a:xfrm>
          <a:off x="592157" y="3109541"/>
          <a:ext cx="24561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Arial"/>
              <a:cs typeface="Arial"/>
            </a:rPr>
            <a:t>Development Programming</a:t>
          </a:r>
          <a:endParaRPr lang="en-US" sz="2400" b="1" i="0" u="none" strike="noStrike" kern="1200" cap="none" baseline="0" noProof="0">
            <a:solidFill>
              <a:srgbClr val="010000"/>
            </a:solidFill>
            <a:latin typeface="Arial"/>
            <a:cs typeface="Arial"/>
          </a:endParaRPr>
        </a:p>
      </dsp:txBody>
      <dsp:txXfrm>
        <a:off x="592157" y="3109541"/>
        <a:ext cx="2456149" cy="720000"/>
      </dsp:txXfrm>
    </dsp:sp>
    <dsp:sp modelId="{1CB5AD92-542B-4F23-9319-104CA5D41035}">
      <dsp:nvSpPr>
        <dsp:cNvPr id="0" name=""/>
        <dsp:cNvSpPr/>
      </dsp:nvSpPr>
      <dsp:spPr>
        <a:xfrm>
          <a:off x="4153574" y="1674058"/>
          <a:ext cx="1105267" cy="11052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E1CC0-EC48-4166-919C-5FDCB719F18C}">
      <dsp:nvSpPr>
        <dsp:cNvPr id="0" name=""/>
        <dsp:cNvSpPr/>
      </dsp:nvSpPr>
      <dsp:spPr>
        <a:xfrm>
          <a:off x="3478133" y="3109541"/>
          <a:ext cx="24561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Arial"/>
              <a:cs typeface="Arial"/>
            </a:rPr>
            <a:t>Career Fairs</a:t>
          </a:r>
        </a:p>
      </dsp:txBody>
      <dsp:txXfrm>
        <a:off x="3478133" y="3109541"/>
        <a:ext cx="2456149" cy="720000"/>
      </dsp:txXfrm>
    </dsp:sp>
    <dsp:sp modelId="{9AAE83AF-D532-424D-BA5B-1568E3E51FE7}">
      <dsp:nvSpPr>
        <dsp:cNvPr id="0" name=""/>
        <dsp:cNvSpPr/>
      </dsp:nvSpPr>
      <dsp:spPr>
        <a:xfrm>
          <a:off x="7039550" y="1674058"/>
          <a:ext cx="1105267" cy="11052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1B28A-3412-4DB0-A15D-D955E75DAC49}">
      <dsp:nvSpPr>
        <dsp:cNvPr id="0" name=""/>
        <dsp:cNvSpPr/>
      </dsp:nvSpPr>
      <dsp:spPr>
        <a:xfrm>
          <a:off x="6364109" y="3109541"/>
          <a:ext cx="24561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Arial"/>
              <a:cs typeface="Arial"/>
            </a:rPr>
            <a:t>Networking Opportunities</a:t>
          </a:r>
        </a:p>
      </dsp:txBody>
      <dsp:txXfrm>
        <a:off x="6364109" y="3109541"/>
        <a:ext cx="2456149" cy="720000"/>
      </dsp:txXfrm>
    </dsp:sp>
    <dsp:sp modelId="{78B881CC-8C48-4070-BF38-4689177EA52E}">
      <dsp:nvSpPr>
        <dsp:cNvPr id="0" name=""/>
        <dsp:cNvSpPr/>
      </dsp:nvSpPr>
      <dsp:spPr>
        <a:xfrm>
          <a:off x="9925525" y="1674058"/>
          <a:ext cx="1105267" cy="11052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F3550-1F8B-403C-9DC9-85BA3D4F74FA}">
      <dsp:nvSpPr>
        <dsp:cNvPr id="0" name=""/>
        <dsp:cNvSpPr/>
      </dsp:nvSpPr>
      <dsp:spPr>
        <a:xfrm>
          <a:off x="9250084" y="3109541"/>
          <a:ext cx="24561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Arial"/>
              <a:cs typeface="Arial"/>
            </a:rPr>
            <a:t> Weekly Workshops</a:t>
          </a:r>
        </a:p>
      </dsp:txBody>
      <dsp:txXfrm>
        <a:off x="9250084" y="3109541"/>
        <a:ext cx="2456149"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064F8-6044-1B40-849D-1CF3B7696918}">
      <dsp:nvSpPr>
        <dsp:cNvPr id="0" name=""/>
        <dsp:cNvSpPr/>
      </dsp:nvSpPr>
      <dsp:spPr>
        <a:xfrm>
          <a:off x="546876" y="667062"/>
          <a:ext cx="810000" cy="810000"/>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34050-0C08-B547-9D4D-E236ED3FDC71}">
      <dsp:nvSpPr>
        <dsp:cNvPr id="0" name=""/>
        <dsp:cNvSpPr/>
      </dsp:nvSpPr>
      <dsp:spPr>
        <a:xfrm>
          <a:off x="51876"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Arial"/>
            </a:rPr>
            <a:t>C4C, 4</a:t>
          </a:r>
          <a:r>
            <a:rPr lang="en-US" sz="1400" kern="1200" baseline="30000">
              <a:latin typeface="Arial"/>
              <a:cs typeface="Arial"/>
            </a:rPr>
            <a:t>th</a:t>
          </a:r>
          <a:r>
            <a:rPr lang="en-US" sz="1400" kern="1200">
              <a:latin typeface="Arial"/>
              <a:cs typeface="Arial"/>
            </a:rPr>
            <a:t> Floor, S440</a:t>
          </a:r>
          <a:endParaRPr lang="en-US" sz="1400" kern="1200"/>
        </a:p>
      </dsp:txBody>
      <dsp:txXfrm>
        <a:off x="51876" y="1807344"/>
        <a:ext cx="1800000" cy="720000"/>
      </dsp:txXfrm>
    </dsp:sp>
    <dsp:sp modelId="{AE072195-244C-41C3-AD67-6ED32F1BE567}">
      <dsp:nvSpPr>
        <dsp:cNvPr id="0" name=""/>
        <dsp:cNvSpPr/>
      </dsp:nvSpPr>
      <dsp:spPr>
        <a:xfrm>
          <a:off x="2661876" y="667062"/>
          <a:ext cx="810000" cy="81000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7E7FDF-5B95-46D0-B719-889C8B444B3A}">
      <dsp:nvSpPr>
        <dsp:cNvPr id="0" name=""/>
        <dsp:cNvSpPr/>
      </dsp:nvSpPr>
      <dsp:spPr>
        <a:xfrm>
          <a:off x="2166876"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Calibri Light"/>
            </a:rPr>
            <a:t>career@Colorado.edu</a:t>
          </a:r>
          <a:endParaRPr lang="en-US" sz="1400" kern="1200">
            <a:latin typeface="Arial"/>
            <a:cs typeface="Arial"/>
          </a:endParaRPr>
        </a:p>
      </dsp:txBody>
      <dsp:txXfrm>
        <a:off x="2166876" y="1807344"/>
        <a:ext cx="1800000" cy="720000"/>
      </dsp:txXfrm>
    </dsp:sp>
    <dsp:sp modelId="{DEE34A9C-431D-4708-9C68-0E3DBC4BD796}">
      <dsp:nvSpPr>
        <dsp:cNvPr id="0" name=""/>
        <dsp:cNvSpPr/>
      </dsp:nvSpPr>
      <dsp:spPr>
        <a:xfrm>
          <a:off x="4841820" y="556949"/>
          <a:ext cx="810000" cy="810000"/>
        </a:xfrm>
        <a:prstGeom prst="rect">
          <a:avLst/>
        </a:prstGeom>
        <a:blipFill>
          <a:blip xmlns:r="http://schemas.openxmlformats.org/officeDocument/2006/relationships">
            <a:extLs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6531C-43B1-4E9E-B267-AD4BD5D848E3}">
      <dsp:nvSpPr>
        <dsp:cNvPr id="0" name=""/>
        <dsp:cNvSpPr/>
      </dsp:nvSpPr>
      <dsp:spPr>
        <a:xfrm>
          <a:off x="4281876" y="1477004"/>
          <a:ext cx="1929888" cy="116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Arial"/>
            </a:rPr>
            <a:t>Virtual Drop-Ins: </a:t>
          </a:r>
        </a:p>
        <a:p>
          <a:pPr marL="0" lvl="0" indent="0" algn="ctr" defTabSz="622300">
            <a:lnSpc>
              <a:spcPct val="90000"/>
            </a:lnSpc>
            <a:spcBef>
              <a:spcPct val="0"/>
            </a:spcBef>
            <a:spcAft>
              <a:spcPct val="35000"/>
            </a:spcAft>
            <a:buNone/>
          </a:pPr>
          <a:r>
            <a:rPr lang="en-US" sz="1400" kern="1200">
              <a:latin typeface="Arial"/>
              <a:cs typeface="Arial"/>
            </a:rPr>
            <a:t>Monday-Friday</a:t>
          </a:r>
        </a:p>
        <a:p>
          <a:pPr marL="0" lvl="0" indent="0" algn="ctr" defTabSz="622300">
            <a:lnSpc>
              <a:spcPct val="90000"/>
            </a:lnSpc>
            <a:spcBef>
              <a:spcPct val="0"/>
            </a:spcBef>
            <a:spcAft>
              <a:spcPct val="35000"/>
            </a:spcAft>
            <a:buNone/>
          </a:pPr>
          <a:r>
            <a:rPr lang="en-US" sz="1400" kern="1200">
              <a:latin typeface="Arial"/>
              <a:cs typeface="Arial"/>
            </a:rPr>
            <a:t>10 AM – 3 PM</a:t>
          </a:r>
        </a:p>
      </dsp:txBody>
      <dsp:txXfrm>
        <a:off x="4281876" y="1477004"/>
        <a:ext cx="1929888" cy="1160452"/>
      </dsp:txXfrm>
    </dsp:sp>
    <dsp:sp modelId="{D592F9ED-0152-0844-B68A-80EC9F1A5496}">
      <dsp:nvSpPr>
        <dsp:cNvPr id="0" name=""/>
        <dsp:cNvSpPr/>
      </dsp:nvSpPr>
      <dsp:spPr>
        <a:xfrm>
          <a:off x="611820" y="3087457"/>
          <a:ext cx="810000" cy="810000"/>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D42CA-501E-754A-91FB-67FC995EE5B7}">
      <dsp:nvSpPr>
        <dsp:cNvPr id="0" name=""/>
        <dsp:cNvSpPr/>
      </dsp:nvSpPr>
      <dsp:spPr>
        <a:xfrm>
          <a:off x="116820" y="42277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Calibri Light"/>
            </a:rPr>
            <a:t>303-492-6541</a:t>
          </a:r>
          <a:endParaRPr lang="en-US" sz="1400" kern="1200"/>
        </a:p>
      </dsp:txBody>
      <dsp:txXfrm>
        <a:off x="116820" y="4227738"/>
        <a:ext cx="1800000" cy="720000"/>
      </dsp:txXfrm>
    </dsp:sp>
    <dsp:sp modelId="{E049E95E-E8AA-48D8-BAB4-64D98D7737ED}">
      <dsp:nvSpPr>
        <dsp:cNvPr id="0" name=""/>
        <dsp:cNvSpPr/>
      </dsp:nvSpPr>
      <dsp:spPr>
        <a:xfrm>
          <a:off x="2726820" y="3087457"/>
          <a:ext cx="810000" cy="810000"/>
        </a:xfrm>
        <a:prstGeom prst="rect">
          <a:avLst/>
        </a:prstGeom>
        <a:blipFill>
          <a:blip xmlns:r="http://schemas.openxmlformats.org/officeDocument/2006/relationships">
            <a:extLs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0990E4-EF05-43BD-A0B0-9B99FC771872}">
      <dsp:nvSpPr>
        <dsp:cNvPr id="0" name=""/>
        <dsp:cNvSpPr/>
      </dsp:nvSpPr>
      <dsp:spPr>
        <a:xfrm>
          <a:off x="2231820" y="42277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Calibri Light" panose="020F0302020204030204"/>
            </a:rPr>
            <a:t>Colorado.edu/Career</a:t>
          </a:r>
        </a:p>
      </dsp:txBody>
      <dsp:txXfrm>
        <a:off x="2231820" y="4227738"/>
        <a:ext cx="1800000" cy="720000"/>
      </dsp:txXfrm>
    </dsp:sp>
    <dsp:sp modelId="{55F01F8D-31E6-4BE3-9030-554CF1BE1E73}">
      <dsp:nvSpPr>
        <dsp:cNvPr id="0" name=""/>
        <dsp:cNvSpPr/>
      </dsp:nvSpPr>
      <dsp:spPr>
        <a:xfrm>
          <a:off x="4841820" y="3087457"/>
          <a:ext cx="810000" cy="810000"/>
        </a:xfrm>
        <a:prstGeom prst="rect">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CC2086-8477-4468-944A-59E2198C12FE}">
      <dsp:nvSpPr>
        <dsp:cNvPr id="0" name=""/>
        <dsp:cNvSpPr/>
      </dsp:nvSpPr>
      <dsp:spPr>
        <a:xfrm>
          <a:off x="4346820" y="42277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a:cs typeface="Calibri Light" panose="020F0302020204030204"/>
            </a:rPr>
            <a:t>Live Chat 9am-4pm</a:t>
          </a:r>
        </a:p>
      </dsp:txBody>
      <dsp:txXfrm>
        <a:off x="4346820" y="4227738"/>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39" cy="46481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7" y="0"/>
            <a:ext cx="3037839" cy="464819"/>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39" y="4415789"/>
            <a:ext cx="5608319" cy="4183379"/>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39" cy="464819"/>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7" y="8829967"/>
            <a:ext cx="3037839" cy="464819"/>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lorado.edu/about/land-acknowledge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ivecareer.com/resources/interviews/prep/informational-interview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a:t>2 minutes</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a:t>Introduce yourself – name and role</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a:t>The purpose of today’s presentation is to provide you with knowledge about the job/internship search process and my hope is that through this knowledge you will feel more confident as you apply for positions. </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a:p>
          <a:p>
            <a:r>
              <a:rPr lang="en-US"/>
              <a:t>Poll the class with the following questions: </a:t>
            </a:r>
          </a:p>
          <a:p>
            <a:pPr>
              <a:buAutoNum type="arabicPeriod"/>
            </a:pPr>
            <a:r>
              <a:rPr lang="en-US"/>
              <a:t>how many of you have searched for a job/internship in the past few months (or are actively looking)? </a:t>
            </a:r>
          </a:p>
          <a:p>
            <a:pPr>
              <a:buAutoNum type="arabicPeriod"/>
            </a:pPr>
            <a:r>
              <a:rPr lang="en-US"/>
              <a:t>Who thinks they’d attend graduate school at some point after earning your bachelor’s degree? (If more than 40% of the class is thinking about graduate school at some point, let them know this information is still useful – and some of it can be applied to the process of applying for graduate school). </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38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701042" y="26007106"/>
            <a:ext cx="5608320" cy="24638312"/>
          </a:xfrm>
          <a:prstGeom prst="rect">
            <a:avLst/>
          </a:prstGeom>
          <a:noFill/>
          <a:ln>
            <a:noFill/>
          </a:ln>
        </p:spPr>
        <p:txBody>
          <a:bodyPr spcFirstLastPara="1" wrap="square" lIns="177255" tIns="88603" rIns="177255" bIns="88603" anchor="t" anchorCtr="0">
            <a:noAutofit/>
          </a:bodyPr>
          <a:lstStyle/>
          <a:p>
            <a:pPr>
              <a:buSzPts val="1400"/>
            </a:pPr>
            <a:r>
              <a:rPr lang="en-US"/>
              <a:t>Explain Forever Buffs Network; encourage students to sign up ASAP. If time, open FBN and show how students can access mentorship opportunities and find other alumni in the directory </a:t>
            </a:r>
            <a:endParaRPr/>
          </a:p>
        </p:txBody>
      </p:sp>
      <p:sp>
        <p:nvSpPr>
          <p:cNvPr id="70" name="Google Shape;70;p1:notes"/>
          <p:cNvSpPr>
            <a:spLocks noGrp="1" noRot="1" noChangeAspect="1"/>
          </p:cNvSpPr>
          <p:nvPr>
            <p:ph type="sldImg" idx="2"/>
          </p:nvPr>
        </p:nvSpPr>
        <p:spPr>
          <a:xfrm>
            <a:off x="-14746288" y="4105275"/>
            <a:ext cx="36502976" cy="20532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7449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4971713" y="4171950"/>
            <a:ext cx="37110988" cy="208740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16622" y="26440558"/>
            <a:ext cx="5732948" cy="25048951"/>
          </a:xfrm>
          <a:prstGeom prst="rect">
            <a:avLst/>
          </a:prstGeom>
        </p:spPr>
        <p:txBody>
          <a:bodyPr spcFirstLastPara="1" wrap="square" lIns="180622" tIns="180622" rIns="180622" bIns="180622" anchor="t" anchorCtr="0">
            <a:noAutofit/>
          </a:bodyPr>
          <a:lstStyle/>
          <a:p>
            <a:r>
              <a:rPr lang="en-US"/>
              <a:t>Review Handshake; how students can sign up for events, apply for jobs. Review what types of jobs students can find. If time, open handshake and show how to set up a saved search, and how to find upcoming career fairs. </a:t>
            </a:r>
            <a:endParaRPr/>
          </a:p>
        </p:txBody>
      </p:sp>
    </p:spTree>
    <p:extLst>
      <p:ext uri="{BB962C8B-B14F-4D97-AF65-F5344CB8AC3E}">
        <p14:creationId xmlns:p14="http://schemas.microsoft.com/office/powerpoint/2010/main" val="321304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Facilitator: add at least 2-3 keywords</a:t>
            </a:r>
          </a:p>
          <a:p>
            <a:r>
              <a:rPr lang="en-US" b="0" i="0"/>
              <a:t>Searching by keywords may bring out jobs or internships you have not previously considered.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3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Stop sharing the presentation and share Handshake (student version) – practice creating a saved job search</a:t>
            </a:r>
          </a:p>
          <a:p>
            <a:endParaRPr lang="en-US"/>
          </a:p>
          <a:p>
            <a:pPr>
              <a:buFont typeface="Arial" panose="020B0604020202020204" pitchFamily="34" charset="0"/>
              <a:buChar char="•"/>
            </a:pPr>
            <a:r>
              <a:rPr lang="en-US"/>
              <a:t>Complete your profile</a:t>
            </a:r>
          </a:p>
          <a:p>
            <a:pPr lvl="1">
              <a:buFont typeface="Arial" panose="020B0604020202020204" pitchFamily="34" charset="0"/>
              <a:buChar char="•"/>
            </a:pPr>
            <a:r>
              <a:rPr lang="en-US"/>
              <a:t>Handshake guides you through this. Make your profile public so employers can find you</a:t>
            </a:r>
          </a:p>
          <a:p>
            <a:pPr marL="457200" marR="0" lvl="0" indent="-22860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US"/>
              <a:t>Use keywords and filters when searching – </a:t>
            </a:r>
            <a:r>
              <a:rPr lang="en-US" i="1"/>
              <a:t>more on the next slide – </a:t>
            </a:r>
            <a:r>
              <a:rPr lang="en-US" i="0"/>
              <a:t>Demonstrate how to search using a relevant keyword and filter(s)</a:t>
            </a:r>
          </a:p>
          <a:p>
            <a:pPr>
              <a:buFont typeface="Arial" panose="020B0604020202020204" pitchFamily="34" charset="0"/>
              <a:buChar char="•"/>
            </a:pPr>
            <a:r>
              <a:rPr lang="en-US"/>
              <a:t>Save your job searches – Show how to save that specific search</a:t>
            </a:r>
          </a:p>
          <a:p>
            <a:pPr lvl="1">
              <a:buFont typeface="Arial" panose="020B0604020202020204" pitchFamily="34" charset="0"/>
              <a:buChar char="•"/>
            </a:pPr>
            <a:r>
              <a:rPr lang="en-US"/>
              <a:t>You’ll be alerted when new jobs/internships are posted based on your search criteria.</a:t>
            </a:r>
          </a:p>
          <a:p>
            <a:pPr>
              <a:buFont typeface="Arial" panose="020B0604020202020204" pitchFamily="34" charset="0"/>
              <a:buChar char="•"/>
            </a:pPr>
            <a:r>
              <a:rPr lang="en-US"/>
              <a:t>Know how to read job postings – Pull up one job posting and go through what to pay attention to.</a:t>
            </a:r>
          </a:p>
          <a:p>
            <a:pPr lvl="1">
              <a:buFont typeface="Arial" panose="020B0604020202020204" pitchFamily="34" charset="0"/>
              <a:buChar char="•"/>
            </a:pPr>
            <a:r>
              <a:rPr lang="en-US" b="0" i="0">
                <a:solidFill>
                  <a:srgbClr val="444444"/>
                </a:solidFill>
                <a:effectLst/>
                <a:latin typeface="Helvetica Neue"/>
              </a:rPr>
              <a:t>Pay careful attention to key words and phrases that indicate the types of skills, knowledge and abilities the hiring manager is looking for.</a:t>
            </a:r>
          </a:p>
          <a:p>
            <a:pPr lvl="1">
              <a:buFont typeface="Arial" panose="020B0604020202020204" pitchFamily="34" charset="0"/>
              <a:buChar char="•"/>
            </a:pPr>
            <a:endParaRPr lang="en-US" b="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765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none" normalizeH="0" baseline="0"/>
              <a:t>Facilitator: Update slide with at least 2 relevant job boards</a:t>
            </a:r>
            <a:endParaRPr lang="en-US" b="1"/>
          </a:p>
          <a:p>
            <a:r>
              <a:rPr lang="en-US" b="0"/>
              <a:t>These job boards may also be useful for your job/internship search</a:t>
            </a:r>
          </a:p>
          <a:p>
            <a:endParaRPr lang="en-US" b="0"/>
          </a:p>
          <a:p>
            <a:r>
              <a:rPr lang="en-US" b="1"/>
              <a:t>Add </a:t>
            </a:r>
            <a:r>
              <a:rPr lang="en-US" b="0"/>
              <a:t>any additional notes or comments about the job/internship boards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864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share one additional resource with you – we did not print as it’s an interactive document. Instead, I will share the link with your instructor and this is also found on our website. </a:t>
            </a:r>
          </a:p>
          <a:p>
            <a:endParaRPr lang="en-US"/>
          </a:p>
          <a:p>
            <a:r>
              <a:rPr lang="en-US"/>
              <a:t>Link to job search tracker: https://docs.google.com/spreadsheets/d/1OwMiuGUJONbw8uqBABytve9CXa6k1NrONdKdxBBz-Jw/edit#gid=815296917</a:t>
            </a:r>
          </a:p>
          <a:p>
            <a:endParaRPr lang="en-US"/>
          </a:p>
          <a:p>
            <a:r>
              <a:rPr lang="en-US"/>
              <a:t>We recommend using a job search tracker because: </a:t>
            </a:r>
          </a:p>
          <a:p>
            <a:endParaRPr lang="en-US"/>
          </a:p>
          <a:p>
            <a:pPr>
              <a:buFont typeface="Arial" panose="020B0604020202020204" pitchFamily="34" charset="0"/>
              <a:buChar char="•"/>
            </a:pPr>
            <a:r>
              <a:rPr lang="en-US"/>
              <a:t>As you start to apply to a lot of different jobs, it’s easy to forget where you are in the process.</a:t>
            </a:r>
          </a:p>
          <a:p>
            <a:pPr>
              <a:buFont typeface="Arial" panose="020B0604020202020204" pitchFamily="34" charset="0"/>
              <a:buChar char="•"/>
            </a:pPr>
            <a:r>
              <a:rPr lang="en-US"/>
              <a:t>It serves as a reminder to thank you emails, prep for interviews, and additional tasks that you may forget about</a:t>
            </a:r>
          </a:p>
          <a:p>
            <a:pPr marL="228600" indent="0">
              <a:buFont typeface="Arial" panose="020B0604020202020204" pitchFamily="34" charset="0"/>
              <a:buNone/>
            </a:pPr>
            <a:endParaRPr lang="en-US"/>
          </a:p>
          <a:p>
            <a:pPr marL="22860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en-US"/>
              <a:t>Additionally, we recommend saving each position posting so you can reference it for the interview. You can either download as a pdf or save the content in a different way – this way you have the information when the posting is taken down</a:t>
            </a:r>
          </a:p>
          <a:p>
            <a:pPr marL="228600" indent="0">
              <a:buFont typeface="Arial" panose="020B0604020202020204" pitchFamily="34" charset="0"/>
              <a:buNone/>
            </a:pPr>
            <a:endParaRPr lang="en-US"/>
          </a:p>
          <a:p>
            <a:pPr>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853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class to share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962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common programs and events we host throughout the year. Explain that many of these can be found on Handshake. </a:t>
            </a:r>
            <a:endParaRPr lang="en-US" b="1"/>
          </a:p>
          <a:p>
            <a:pPr marL="332407" indent="-332407">
              <a:buFont typeface="Arial,Sans-Serif"/>
              <a:buChar char="•"/>
            </a:pPr>
            <a:endParaRPr lang="en-US"/>
          </a:p>
          <a:p>
            <a:endParaRPr lang="en-US">
              <a:cs typeface="Calibri"/>
            </a:endParaRPr>
          </a:p>
          <a:p>
            <a:pPr marL="332407" indent="-332407">
              <a:buFont typeface="Arial,Sans-Serif"/>
              <a:buChar char="•"/>
            </a:pPr>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42FEA675-839D-4462-A9EB-95C99792E12D}" type="slidenum">
              <a:rPr lang="en-US" smtClean="0"/>
              <a:t>21</a:t>
            </a:fld>
            <a:endParaRPr lang="en-US"/>
          </a:p>
        </p:txBody>
      </p:sp>
    </p:spTree>
    <p:extLst>
      <p:ext uri="{BB962C8B-B14F-4D97-AF65-F5344CB8AC3E}">
        <p14:creationId xmlns:p14="http://schemas.microsoft.com/office/powerpoint/2010/main" val="238859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5 minutes</a:t>
            </a:r>
          </a:p>
          <a:p>
            <a:endParaRPr lang="en-US" b="1"/>
          </a:p>
          <a:p>
            <a:r>
              <a:rPr lang="en-US" b="0"/>
              <a:t>What is one action that you’ll complete within the next week?</a:t>
            </a:r>
          </a:p>
          <a:p>
            <a:endParaRPr lang="en-US" b="0"/>
          </a:p>
          <a:p>
            <a:r>
              <a:rPr lang="en-US" b="0"/>
              <a:t>For example, if you identified that you want to meet with someone for an informational interview as one of your goals in the pie chart, you might email someone you already know this week. Or if you don’t know who you would meet with, you could make your next action step to research alumni on the Forever Buffs Network.</a:t>
            </a:r>
          </a:p>
          <a:p>
            <a:endParaRPr lang="en-US" b="0"/>
          </a:p>
          <a:p>
            <a:r>
              <a:rPr lang="en-US" b="0"/>
              <a:t>Take a minute to write down 1 action step that you will complete within the week.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5209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Share your goal with at least one other student. (</a:t>
            </a:r>
            <a:r>
              <a:rPr lang="en-US" b="1"/>
              <a:t>FACILITATOR: If you have enough time, students could share their goals with more students.)</a:t>
            </a:r>
            <a:endParaRPr lang="en-US"/>
          </a:p>
          <a:p>
            <a:pPr lvl="1">
              <a:buFont typeface="Arial" panose="020B0604020202020204" pitchFamily="34" charset="0"/>
              <a:buChar char="•"/>
            </a:pPr>
            <a:r>
              <a:rPr lang="en-US"/>
              <a:t>When will you complete the goal by?</a:t>
            </a:r>
          </a:p>
          <a:p>
            <a:pPr lvl="1">
              <a:buFont typeface="Arial" panose="020B0604020202020204" pitchFamily="34" charset="0"/>
              <a:buChar char="•"/>
            </a:pPr>
            <a:r>
              <a:rPr lang="en-US"/>
              <a:t>How will you hold yourself accountable?</a:t>
            </a:r>
          </a:p>
          <a:p>
            <a:pPr lvl="1">
              <a:buFont typeface="Arial" panose="020B0604020202020204" pitchFamily="34" charset="0"/>
              <a:buChar char="•"/>
            </a:pPr>
            <a:r>
              <a:rPr lang="en-US"/>
              <a:t>Do you have any feedback on your classmate’s goal?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672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 Boulder acknowledges that it is located on the traditional territories and ancestral homelands of the Cheyenne, Arapaho, Ute and many other Native American nations. Their forced removal from these territories has caused devastating and lasting impacts. </a:t>
            </a:r>
            <a:r>
              <a:rPr lang="en-US">
                <a:hlinkClick r:id="rId3"/>
              </a:rPr>
              <a:t>Full CU Boulder land acknowledgment</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9BF07-D2B6-4A20-BBA9-E4AA045F4B4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82902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a:t>
            </a:r>
          </a:p>
        </p:txBody>
      </p:sp>
      <p:sp>
        <p:nvSpPr>
          <p:cNvPr id="4" name="Slide Number Placeholder 3"/>
          <p:cNvSpPr>
            <a:spLocks noGrp="1"/>
          </p:cNvSpPr>
          <p:nvPr>
            <p:ph type="sldNum" idx="12"/>
          </p:nvPr>
        </p:nvSpPr>
        <p:spPr/>
        <p:txBody>
          <a:bodyPr/>
          <a:lstStyle/>
          <a:p>
            <a:pPr defTabSz="1772839">
              <a:buClr>
                <a:srgbClr val="000000"/>
              </a:buClr>
              <a:defRPr/>
            </a:pPr>
            <a:fld id="{00000000-1234-1234-1234-123412341234}" type="slidenum">
              <a:rPr lang="en-US" kern="0">
                <a:solidFill>
                  <a:srgbClr val="000000"/>
                </a:solidFill>
                <a:latin typeface="Calibri"/>
                <a:ea typeface="Calibri"/>
                <a:cs typeface="Calibri"/>
                <a:sym typeface="Calibri"/>
              </a:rPr>
              <a:pPr defTabSz="1772839">
                <a:buClr>
                  <a:srgbClr val="000000"/>
                </a:buClr>
                <a:defRPr/>
              </a:pPr>
              <a:t>24</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387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Best way to contact our office:</a:t>
            </a:r>
            <a:endParaRPr lang="en-US"/>
          </a:p>
          <a:p>
            <a:r>
              <a:rPr lang="en-US">
                <a:cs typeface="+mn-lt"/>
              </a:rPr>
              <a:t>Phone</a:t>
            </a:r>
          </a:p>
          <a:p>
            <a:r>
              <a:rPr lang="en-US">
                <a:cs typeface="+mn-lt"/>
              </a:rPr>
              <a:t>Drop In during Drop In Hours</a:t>
            </a:r>
          </a:p>
          <a:p>
            <a:r>
              <a:rPr lang="en-US" err="1">
                <a:cs typeface="+mn-lt"/>
              </a:rPr>
              <a:t>LiveChat</a:t>
            </a:r>
            <a:r>
              <a:rPr lang="en-US">
                <a:cs typeface="+mn-lt"/>
              </a:rPr>
              <a:t> on website</a:t>
            </a:r>
          </a:p>
        </p:txBody>
      </p:sp>
      <p:sp>
        <p:nvSpPr>
          <p:cNvPr id="4" name="Slide Number Placeholder 3"/>
          <p:cNvSpPr>
            <a:spLocks noGrp="1"/>
          </p:cNvSpPr>
          <p:nvPr>
            <p:ph type="sldNum" sz="quarter" idx="5"/>
          </p:nvPr>
        </p:nvSpPr>
        <p:spPr/>
        <p:txBody>
          <a:bodyPr/>
          <a:lstStyle/>
          <a:p>
            <a:pPr defTabSz="1772839">
              <a:defRPr/>
            </a:pPr>
            <a:fld id="{42FEA675-839D-4462-A9EB-95C99792E12D}" type="slidenum">
              <a:rPr lang="en-US">
                <a:solidFill>
                  <a:prstClr val="black"/>
                </a:solidFill>
                <a:latin typeface="Calibri" panose="020F0502020204030204"/>
                <a:cs typeface="Arial"/>
                <a:sym typeface="Arial"/>
              </a:rPr>
              <a:pPr defTabSz="1772839">
                <a:defRPr/>
              </a:pPr>
              <a:t>25</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90602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93220-7444-4A3F-B80B-221DB0AEAF3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505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presentation, we will review what our office does, how we do it, support programs and resources, and we will play some trivia. </a:t>
            </a:r>
          </a:p>
        </p:txBody>
      </p:sp>
      <p:sp>
        <p:nvSpPr>
          <p:cNvPr id="4" name="Slide Number Placeholder 3"/>
          <p:cNvSpPr>
            <a:spLocks noGrp="1"/>
          </p:cNvSpPr>
          <p:nvPr>
            <p:ph type="sldNum" sz="quarter" idx="5"/>
          </p:nvPr>
        </p:nvSpPr>
        <p:spPr/>
        <p:txBody>
          <a:bodyPr/>
          <a:lstStyle/>
          <a:p>
            <a:fld id="{8786292B-B072-44C2-8C56-031BB9306777}" type="slidenum">
              <a:rPr lang="en-US" smtClean="0"/>
              <a:t>4</a:t>
            </a:fld>
            <a:endParaRPr lang="en-US"/>
          </a:p>
        </p:txBody>
      </p:sp>
    </p:spTree>
    <p:extLst>
      <p:ext uri="{BB962C8B-B14F-4D97-AF65-F5344CB8AC3E}">
        <p14:creationId xmlns:p14="http://schemas.microsoft.com/office/powerpoint/2010/main" val="386084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While we’d love if a job/internship search was a clear path, it’s often not linear. And that indirect path might feel discouraging at times. </a:t>
            </a:r>
          </a:p>
          <a:p>
            <a:endParaRPr lang="en-US" sz="1800" b="0" i="0" u="none" strike="noStrike">
              <a:solidFill>
                <a:srgbClr val="000000"/>
              </a:solidFill>
              <a:effectLst/>
              <a:latin typeface="Arial" panose="020B0604020202020204" pitchFamily="34" charset="0"/>
            </a:endParaRPr>
          </a:p>
          <a:p>
            <a:r>
              <a:rPr lang="en-US" sz="1800" b="0" i="0" u="none" strike="noStrike">
                <a:solidFill>
                  <a:srgbClr val="000000"/>
                </a:solidFill>
                <a:effectLst/>
                <a:latin typeface="Arial" panose="020B0604020202020204" pitchFamily="34" charset="0"/>
              </a:rPr>
              <a:t>Because the path to finding a job or internship is not always clear and may have unexpected twists – we invite you to identify strategies NOW to measure you progress, so that when you’re feeling discouraged you can lean into the strategy to maintain your motivation and hope. </a:t>
            </a:r>
          </a:p>
          <a:p>
            <a:endParaRPr lang="en-US" sz="1800" b="0" i="0" u="none" strike="noStrike">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21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44444"/>
                </a:solidFill>
                <a:effectLst/>
                <a:latin typeface="Helvetica Neue"/>
              </a:rPr>
              <a:t>The job search timeline varies by industry. Best practice is to begin searching </a:t>
            </a:r>
            <a:r>
              <a:rPr lang="en-US" b="1" i="0">
                <a:solidFill>
                  <a:srgbClr val="444444"/>
                </a:solidFill>
                <a:effectLst/>
                <a:latin typeface="Helvetica Neue"/>
              </a:rPr>
              <a:t>6-9 months before you need that next job</a:t>
            </a:r>
            <a:r>
              <a:rPr lang="en-US" b="0" i="0">
                <a:solidFill>
                  <a:srgbClr val="444444"/>
                </a:solidFill>
                <a:effectLst/>
                <a:latin typeface="Helvetica Neue"/>
              </a:rPr>
              <a:t>. For students planning to graduate in May, that means beginning your search between September and November of your final year.</a:t>
            </a:r>
          </a:p>
          <a:p>
            <a:endParaRPr lang="en-US" b="0" i="0">
              <a:solidFill>
                <a:srgbClr val="444444"/>
              </a:solidFill>
              <a:effectLst/>
              <a:latin typeface="Helvetica Neue"/>
            </a:endParaRPr>
          </a:p>
          <a:p>
            <a:r>
              <a:rPr lang="en-US" b="0" i="0">
                <a:solidFill>
                  <a:srgbClr val="444444"/>
                </a:solidFill>
                <a:effectLst/>
                <a:latin typeface="Helvetica Neue"/>
              </a:rPr>
              <a:t>From Hire Lehigh (https://www.hirelehigh.com/post/how-many-applications-does-it-take-to-get-a-job):</a:t>
            </a:r>
          </a:p>
          <a:p>
            <a:pPr algn="l" rtl="0" fontAlgn="base"/>
            <a:r>
              <a:rPr lang="en-US" b="0" i="0">
                <a:solidFill>
                  <a:srgbClr val="444444"/>
                </a:solidFill>
                <a:effectLst/>
                <a:latin typeface="Helvetica Neue"/>
              </a:rPr>
              <a:t>“</a:t>
            </a:r>
            <a:r>
              <a:rPr lang="en-US" b="0" i="0">
                <a:solidFill>
                  <a:srgbClr val="121212"/>
                </a:solidFill>
                <a:effectLst/>
                <a:latin typeface="arial" panose="020B0604020202020204" pitchFamily="34" charset="0"/>
              </a:rPr>
              <a:t>Recent stats shows it takes 100-200+ applications to receive one job offer. In a further breakdown, you have an 8.3% chance of getting a job interview from a single job application. That means it takes 10-20 applications to get one interview and 10-15 interviews to get one job offer. (</a:t>
            </a:r>
            <a:r>
              <a:rPr lang="en-US" b="0" i="0" u="sng" strike="noStrike" err="1">
                <a:solidFill>
                  <a:srgbClr val="121212"/>
                </a:solidFill>
                <a:effectLst/>
                <a:latin typeface="var(--ricos-custom-link-font-family,unset)"/>
                <a:hlinkClick r:id="rId3"/>
              </a:rPr>
              <a:t>livecareer</a:t>
            </a:r>
            <a:r>
              <a:rPr lang="en-US" b="0" i="0" u="sng">
                <a:solidFill>
                  <a:srgbClr val="121212"/>
                </a:solidFill>
                <a:effectLst/>
                <a:latin typeface="arial" panose="020B0604020202020204" pitchFamily="34" charset="0"/>
              </a:rPr>
              <a:t>)</a:t>
            </a:r>
            <a:br>
              <a:rPr lang="en-US" b="0" i="0">
                <a:solidFill>
                  <a:srgbClr val="121212"/>
                </a:solidFill>
                <a:effectLst/>
                <a:latin typeface="arial" panose="020B0604020202020204" pitchFamily="34" charset="0"/>
              </a:rPr>
            </a:br>
            <a:endParaRPr lang="en-US" b="0" i="0">
              <a:solidFill>
                <a:srgbClr val="121212"/>
              </a:solidFill>
              <a:effectLst/>
              <a:latin typeface="arial" panose="020B0604020202020204" pitchFamily="34" charset="0"/>
            </a:endParaRPr>
          </a:p>
          <a:p>
            <a:pPr algn="l" rtl="0" fontAlgn="base"/>
            <a:r>
              <a:rPr lang="en-US" b="0" i="0">
                <a:solidFill>
                  <a:srgbClr val="121212"/>
                </a:solidFill>
                <a:effectLst/>
                <a:latin typeface="arial" panose="020B0604020202020204" pitchFamily="34" charset="0"/>
              </a:rPr>
              <a:t>*Timeline for internships and other professional experiences is typically shorter and thus for those types of positions, you may apply closer to when you plan to start</a:t>
            </a:r>
          </a:p>
          <a:p>
            <a:pPr algn="l" rtl="0" fontAlgn="base"/>
            <a:endParaRPr lang="en-US" b="0" i="0">
              <a:solidFill>
                <a:srgbClr val="121212"/>
              </a:solidFill>
              <a:effectLst/>
              <a:latin typeface="arial" panose="020B0604020202020204" pitchFamily="34" charset="0"/>
            </a:endParaRPr>
          </a:p>
          <a:p>
            <a:pPr algn="l" rtl="0" fontAlgn="base"/>
            <a:r>
              <a:rPr lang="en-US" b="0" i="0">
                <a:solidFill>
                  <a:srgbClr val="121212"/>
                </a:solidFill>
                <a:effectLst/>
                <a:latin typeface="arial" panose="020B0604020202020204" pitchFamily="34" charset="0"/>
              </a:rPr>
              <a:t>An important note: rejection is normal!! For an average online job posting, </a:t>
            </a:r>
            <a:r>
              <a:rPr lang="en-US" b="1" i="0">
                <a:solidFill>
                  <a:srgbClr val="121212"/>
                </a:solidFill>
                <a:effectLst/>
                <a:latin typeface="inherit"/>
              </a:rPr>
              <a:t>1,000 </a:t>
            </a:r>
            <a:r>
              <a:rPr lang="en-US" b="0" i="0">
                <a:solidFill>
                  <a:srgbClr val="121212"/>
                </a:solidFill>
                <a:effectLst/>
                <a:latin typeface="arial" panose="020B0604020202020204" pitchFamily="34" charset="0"/>
              </a:rPr>
              <a:t>individuals will see the job post, </a:t>
            </a:r>
            <a:r>
              <a:rPr lang="en-US" b="1" i="0">
                <a:solidFill>
                  <a:srgbClr val="121212"/>
                </a:solidFill>
                <a:effectLst/>
                <a:latin typeface="inherit"/>
              </a:rPr>
              <a:t>200</a:t>
            </a:r>
            <a:r>
              <a:rPr lang="en-US" b="0" i="0">
                <a:solidFill>
                  <a:srgbClr val="121212"/>
                </a:solidFill>
                <a:effectLst/>
                <a:latin typeface="arial" panose="020B0604020202020204" pitchFamily="34" charset="0"/>
              </a:rPr>
              <a:t> will begin the application process, </a:t>
            </a:r>
            <a:r>
              <a:rPr lang="en-US" b="1" i="0">
                <a:solidFill>
                  <a:srgbClr val="121212"/>
                </a:solidFill>
                <a:effectLst/>
                <a:latin typeface="inherit"/>
              </a:rPr>
              <a:t>100 </a:t>
            </a:r>
            <a:r>
              <a:rPr lang="en-US" b="0" i="0">
                <a:solidFill>
                  <a:srgbClr val="121212"/>
                </a:solidFill>
                <a:effectLst/>
                <a:latin typeface="arial" panose="020B0604020202020204" pitchFamily="34" charset="0"/>
              </a:rPr>
              <a:t>will complete the application, </a:t>
            </a:r>
            <a:r>
              <a:rPr lang="en-US" b="1" i="0">
                <a:solidFill>
                  <a:srgbClr val="121212"/>
                </a:solidFill>
                <a:effectLst/>
                <a:latin typeface="inherit"/>
              </a:rPr>
              <a:t>75</a:t>
            </a:r>
            <a:r>
              <a:rPr lang="en-US" b="0" i="0">
                <a:solidFill>
                  <a:srgbClr val="121212"/>
                </a:solidFill>
                <a:effectLst/>
                <a:latin typeface="arial" panose="020B0604020202020204" pitchFamily="34" charset="0"/>
              </a:rPr>
              <a:t> of those 100 resumes will be screened out by either the ATS or a recruiter, </a:t>
            </a:r>
            <a:r>
              <a:rPr lang="en-US" b="1" i="0">
                <a:solidFill>
                  <a:srgbClr val="121212"/>
                </a:solidFill>
                <a:effectLst/>
                <a:latin typeface="inherit"/>
              </a:rPr>
              <a:t>25</a:t>
            </a:r>
            <a:r>
              <a:rPr lang="en-US" b="0" i="0">
                <a:solidFill>
                  <a:srgbClr val="121212"/>
                </a:solidFill>
                <a:effectLst/>
                <a:latin typeface="arial" panose="020B0604020202020204" pitchFamily="34" charset="0"/>
              </a:rPr>
              <a:t> resumes will be seen by the hiring manager, </a:t>
            </a:r>
            <a:r>
              <a:rPr lang="en-US" b="1" i="0">
                <a:solidFill>
                  <a:srgbClr val="121212"/>
                </a:solidFill>
                <a:effectLst/>
                <a:latin typeface="inherit"/>
              </a:rPr>
              <a:t>4 to 6 </a:t>
            </a:r>
            <a:r>
              <a:rPr lang="en-US" b="0" i="0">
                <a:solidFill>
                  <a:srgbClr val="121212"/>
                </a:solidFill>
                <a:effectLst/>
                <a:latin typeface="arial" panose="020B0604020202020204" pitchFamily="34" charset="0"/>
              </a:rPr>
              <a:t>will be invited for an interview, </a:t>
            </a:r>
            <a:r>
              <a:rPr lang="en-US" b="1" i="0">
                <a:solidFill>
                  <a:srgbClr val="121212"/>
                </a:solidFill>
                <a:effectLst/>
                <a:latin typeface="inherit"/>
              </a:rPr>
              <a:t>1 to 3 </a:t>
            </a:r>
            <a:r>
              <a:rPr lang="en-US" b="0" i="0">
                <a:solidFill>
                  <a:srgbClr val="121212"/>
                </a:solidFill>
                <a:effectLst/>
                <a:latin typeface="arial" panose="020B0604020202020204" pitchFamily="34" charset="0"/>
              </a:rPr>
              <a:t>of them will be invited back for final interview, </a:t>
            </a:r>
            <a:r>
              <a:rPr lang="en-US" b="1" i="0">
                <a:solidFill>
                  <a:srgbClr val="121212"/>
                </a:solidFill>
                <a:effectLst/>
                <a:latin typeface="inherit"/>
              </a:rPr>
              <a:t>1</a:t>
            </a:r>
            <a:r>
              <a:rPr lang="en-US" b="0" i="0">
                <a:solidFill>
                  <a:srgbClr val="121212"/>
                </a:solidFill>
                <a:effectLst/>
                <a:latin typeface="arial" panose="020B0604020202020204" pitchFamily="34" charset="0"/>
              </a:rPr>
              <a:t> will be offered that job and </a:t>
            </a:r>
            <a:r>
              <a:rPr lang="en-US" b="1" i="0">
                <a:solidFill>
                  <a:srgbClr val="121212"/>
                </a:solidFill>
                <a:effectLst/>
                <a:latin typeface="inherit"/>
              </a:rPr>
              <a:t>80 percent</a:t>
            </a:r>
            <a:r>
              <a:rPr lang="en-US" b="0" i="0">
                <a:solidFill>
                  <a:srgbClr val="121212"/>
                </a:solidFill>
                <a:effectLst/>
                <a:latin typeface="arial" panose="020B0604020202020204" pitchFamily="34" charset="0"/>
              </a:rPr>
              <a:t> of those receiving an offer will accept it (Talent Function Group LLC).”</a:t>
            </a:r>
          </a:p>
          <a:p>
            <a:endParaRPr lang="en-US" b="0" i="0">
              <a:solidFill>
                <a:srgbClr val="444444"/>
              </a:solidFill>
              <a:effectLst/>
              <a:latin typeface="Helvetica Neue"/>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959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recommended allocations of the percentages of time based on all the elements of a job search; while we didn’t cover all of these topics today (we focused on looking online), the Career Services’ website has additional content on these other strategies. </a:t>
            </a:r>
          </a:p>
          <a:p>
            <a:endParaRPr lang="en-US"/>
          </a:p>
          <a:p>
            <a:r>
              <a:rPr lang="en-US"/>
              <a:t>Your amount of time and priorities might look a bit different. Use this pie chart as an example to determine your priorities on the blank pie chart provided to you. Number 1-6 which of these you’ll focus on first. For each of the elements, identify one specific goal to complete for each area.</a:t>
            </a:r>
          </a:p>
          <a:p>
            <a:endParaRPr lang="en-US"/>
          </a:p>
          <a:p>
            <a:r>
              <a:rPr lang="en-US"/>
              <a:t>For example, I might set my “Talk to people” category my first priority and write that I’ll complete 5 informational interviews this semester as my goal.</a:t>
            </a:r>
          </a:p>
          <a:p>
            <a:endParaRPr lang="en-US"/>
          </a:p>
          <a:p>
            <a:r>
              <a:rPr lang="en-US" i="1"/>
              <a:t>Note: </a:t>
            </a:r>
            <a:r>
              <a:rPr lang="en-US"/>
              <a:t>Provide time for students to complete their plan on the corresponding worksheet.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802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a:t>When searching on these job boards, it can be helpful to utilize these tips</a:t>
            </a:r>
          </a:p>
          <a:p>
            <a:endParaRPr lang="en-US"/>
          </a:p>
          <a:p>
            <a:pPr>
              <a:buFont typeface="Arial" panose="020B0604020202020204" pitchFamily="34" charset="0"/>
              <a:buChar char="•"/>
            </a:pPr>
            <a:r>
              <a:rPr lang="en-US"/>
              <a:t>Use keywords when searching</a:t>
            </a:r>
          </a:p>
          <a:p>
            <a:pPr lvl="1">
              <a:buFont typeface="Arial" panose="020B0604020202020204" pitchFamily="34" charset="0"/>
              <a:buChar char="•"/>
            </a:pPr>
            <a:r>
              <a:rPr lang="en-US"/>
              <a:t>Examples: </a:t>
            </a:r>
            <a:r>
              <a:rPr lang="en-US" b="1"/>
              <a:t>FACILITATOR UPDATE BASED ON AUDIENCE</a:t>
            </a:r>
            <a:endParaRPr lang="en-US"/>
          </a:p>
          <a:p>
            <a:pPr>
              <a:buFont typeface="Arial" panose="020B0604020202020204" pitchFamily="34" charset="0"/>
              <a:buChar char="•"/>
            </a:pPr>
            <a:r>
              <a:rPr lang="en-US"/>
              <a:t>Use filters</a:t>
            </a:r>
          </a:p>
          <a:p>
            <a:pPr lvl="1">
              <a:buFont typeface="Arial" panose="020B0604020202020204" pitchFamily="34" charset="0"/>
              <a:buChar char="•"/>
            </a:pPr>
            <a:r>
              <a:rPr lang="en-US"/>
              <a:t>Internship</a:t>
            </a:r>
          </a:p>
          <a:p>
            <a:pPr lvl="1">
              <a:buFont typeface="Arial" panose="020B0604020202020204" pitchFamily="34" charset="0"/>
              <a:buChar char="•"/>
            </a:pPr>
            <a:r>
              <a:rPr lang="en-US"/>
              <a:t>Part-time or full-time</a:t>
            </a:r>
          </a:p>
          <a:p>
            <a:pPr lvl="1">
              <a:buFont typeface="Arial" panose="020B0604020202020204" pitchFamily="34" charset="0"/>
              <a:buChar char="•"/>
            </a:pPr>
            <a:r>
              <a:rPr lang="en-US"/>
              <a:t>Location</a:t>
            </a:r>
          </a:p>
          <a:p>
            <a:pPr lvl="1">
              <a:buFont typeface="Arial" panose="020B0604020202020204" pitchFamily="34" charset="0"/>
              <a:buChar char="•"/>
            </a:pPr>
            <a:r>
              <a:rPr lang="en-US"/>
              <a:t>Remote, hybrid, in-person</a:t>
            </a:r>
          </a:p>
          <a:p>
            <a:pPr lvl="1">
              <a:buFont typeface="Arial" panose="020B0604020202020204" pitchFamily="34" charset="0"/>
              <a:buChar char="•"/>
            </a:pPr>
            <a:r>
              <a:rPr lang="en-US"/>
              <a:t>Role type</a:t>
            </a:r>
          </a:p>
          <a:p>
            <a:pPr lvl="1">
              <a:buFont typeface="Arial" panose="020B0604020202020204" pitchFamily="34" charset="0"/>
              <a:buChar char="•"/>
            </a:pPr>
            <a:r>
              <a:rPr lang="en-US" b="1"/>
              <a:t>FACILITATOR: Edit/change based on specific job boards included</a:t>
            </a:r>
          </a:p>
          <a:p>
            <a:pPr>
              <a:buFont typeface="Arial" panose="020B0604020202020204" pitchFamily="34" charset="0"/>
              <a:buChar char="•"/>
            </a:pPr>
            <a:r>
              <a:rPr lang="en-US"/>
              <a:t>Save your job searches</a:t>
            </a:r>
          </a:p>
          <a:p>
            <a:pPr lvl="1">
              <a:buFont typeface="Arial" panose="020B0604020202020204" pitchFamily="34" charset="0"/>
              <a:buChar char="•"/>
            </a:pPr>
            <a:r>
              <a:rPr lang="en-US"/>
              <a:t>You’ll be alerted when new jobs/internships are posted based on your search criteria.</a:t>
            </a:r>
          </a:p>
          <a:p>
            <a:pPr>
              <a:buFont typeface="Arial" panose="020B0604020202020204" pitchFamily="34" charset="0"/>
              <a:buChar char="•"/>
            </a:pPr>
            <a:r>
              <a:rPr lang="en-US"/>
              <a:t>Know how to read job postings</a:t>
            </a:r>
          </a:p>
          <a:p>
            <a:pPr lvl="1">
              <a:buFont typeface="Arial" panose="020B0604020202020204" pitchFamily="34" charset="0"/>
              <a:buChar char="•"/>
            </a:pPr>
            <a:r>
              <a:rPr lang="en-US" b="0" i="0">
                <a:solidFill>
                  <a:srgbClr val="444444"/>
                </a:solidFill>
                <a:effectLst/>
                <a:latin typeface="Helvetica Neue"/>
              </a:rPr>
              <a:t>Pay careful attention to key words and phrases that indicate the types of skills, knowledge and abilities the hiring manager is looking for.</a:t>
            </a:r>
          </a:p>
          <a:p>
            <a:pPr lvl="1">
              <a:buFont typeface="Arial" panose="020B0604020202020204" pitchFamily="34" charset="0"/>
              <a:buChar char="•"/>
            </a:pPr>
            <a:r>
              <a:rPr lang="en-US" b="0" i="0">
                <a:solidFill>
                  <a:srgbClr val="444444"/>
                </a:solidFill>
                <a:effectLst/>
                <a:latin typeface="Helvetica Neue"/>
              </a:rPr>
              <a:t>It’s okay if you don’t meet all 100% of the requirements</a:t>
            </a:r>
            <a:endParaRPr lang="en-US" b="0"/>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719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15 minutes on Resources</a:t>
            </a:r>
          </a:p>
          <a:p>
            <a:r>
              <a:rPr lang="en-US" b="0"/>
              <a:t>Let’s talk about how to search for a job or internship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73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CU PIIE program– include deadline if presentation is in early spring</a:t>
            </a:r>
          </a:p>
        </p:txBody>
      </p:sp>
      <p:sp>
        <p:nvSpPr>
          <p:cNvPr id="4" name="Slide Number Placeholder 3"/>
          <p:cNvSpPr>
            <a:spLocks noGrp="1"/>
          </p:cNvSpPr>
          <p:nvPr>
            <p:ph type="sldNum" sz="quarter" idx="5"/>
          </p:nvPr>
        </p:nvSpPr>
        <p:spPr/>
        <p:txBody>
          <a:bodyPr/>
          <a:lstStyle/>
          <a:p>
            <a:pPr defTabSz="1772839">
              <a:defRPr/>
            </a:pPr>
            <a:fld id="{8786292B-B072-44C2-8C56-031BB9306777}" type="slidenum">
              <a:rPr lang="en-US">
                <a:solidFill>
                  <a:prstClr val="black"/>
                </a:solidFill>
                <a:latin typeface="Calibri" panose="020F0502020204030204"/>
              </a:rPr>
              <a:pPr defTabSz="1772839">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179833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4051" y="2569666"/>
            <a:ext cx="8796928" cy="634073"/>
          </a:xfrm>
        </p:spPr>
        <p:txBody>
          <a:bodyPr anchor="b">
            <a:noAutofit/>
          </a:bodyPr>
          <a:lstStyle>
            <a:lvl1pPr algn="l">
              <a:defRPr sz="4800">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14051" y="3148163"/>
            <a:ext cx="8403135" cy="436006"/>
          </a:xfrm>
        </p:spPr>
        <p:txBody>
          <a:bodyPr>
            <a:noAutofit/>
          </a:bodyPr>
          <a:lstStyle>
            <a:lvl1pPr marL="0" indent="0" algn="l">
              <a:buNone/>
              <a:defRPr sz="38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641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9101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646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232583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1">
  <p:cSld name="4_Custom Layout 1">
    <p:spTree>
      <p:nvGrpSpPr>
        <p:cNvPr id="1" name="Shape 9"/>
        <p:cNvGrpSpPr/>
        <p:nvPr/>
      </p:nvGrpSpPr>
      <p:grpSpPr>
        <a:xfrm>
          <a:off x="0" y="0"/>
          <a:ext cx="0" cy="0"/>
          <a:chOff x="0" y="0"/>
          <a:chExt cx="0" cy="0"/>
        </a:xfrm>
      </p:grpSpPr>
      <p:sp>
        <p:nvSpPr>
          <p:cNvPr id="10" name="Google Shape;10;p15"/>
          <p:cNvSpPr>
            <a:spLocks noGrp="1"/>
          </p:cNvSpPr>
          <p:nvPr>
            <p:ph type="pic" idx="2"/>
          </p:nvPr>
        </p:nvSpPr>
        <p:spPr>
          <a:xfrm>
            <a:off x="6098797" y="0"/>
            <a:ext cx="6093200" cy="68580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R="0" lvl="1"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R="0" lvl="2"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R="0" lvl="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R="0" lvl="4"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R="0" lvl="5"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R="0" lvl="6"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R="0" lvl="7"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R="0" lvl="8" algn="l" rtl="0">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362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4051" y="2569668"/>
            <a:ext cx="8796928" cy="634073"/>
          </a:xfrm>
        </p:spPr>
        <p:txBody>
          <a:bodyPr anchor="b">
            <a:noAutofit/>
          </a:bodyPr>
          <a:lstStyle>
            <a:lvl1pPr algn="l">
              <a:defRPr sz="4800">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614053" y="3148163"/>
            <a:ext cx="8403135" cy="436007"/>
          </a:xfrm>
        </p:spPr>
        <p:txBody>
          <a:bodyPr>
            <a:noAutofit/>
          </a:bodyPr>
          <a:lstStyle>
            <a:lvl1pPr marL="0" indent="0" algn="l">
              <a:buNone/>
              <a:defRPr sz="3800" i="1">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14745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ing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76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347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10131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651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Black" panose="020B0A040201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Black" panose="020B0A040201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51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ing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574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5571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158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196019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3739856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17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Tree>
    <p:extLst>
      <p:ext uri="{BB962C8B-B14F-4D97-AF65-F5344CB8AC3E}">
        <p14:creationId xmlns:p14="http://schemas.microsoft.com/office/powerpoint/2010/main" val="139474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238C8B-6DFE-4897-96BD-4F40E4582D6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2695451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38C8B-6DFE-4897-96BD-4F40E4582D6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1432950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238C8B-6DFE-4897-96BD-4F40E4582D6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2700821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238C8B-6DFE-4897-96BD-4F40E4582D6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142414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4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238C8B-6DFE-4897-96BD-4F40E4582D6E}"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2789241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238C8B-6DFE-4897-96BD-4F40E4582D6E}"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472064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38C8B-6DFE-4897-96BD-4F40E4582D6E}"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2627972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238C8B-6DFE-4897-96BD-4F40E4582D6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303330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238C8B-6DFE-4897-96BD-4F40E4582D6E}"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870724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38C8B-6DFE-4897-96BD-4F40E4582D6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48005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38C8B-6DFE-4897-96BD-4F40E4582D6E}"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52EA5-B9EA-4770-AB80-51E24DD11E62}" type="slidenum">
              <a:rPr lang="en-US" smtClean="0"/>
              <a:t>‹#›</a:t>
            </a:fld>
            <a:endParaRPr lang="en-US"/>
          </a:p>
        </p:txBody>
      </p:sp>
    </p:spTree>
    <p:extLst>
      <p:ext uri="{BB962C8B-B14F-4D97-AF65-F5344CB8AC3E}">
        <p14:creationId xmlns:p14="http://schemas.microsoft.com/office/powerpoint/2010/main" val="16173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4248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82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35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310963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1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558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445" y="365125"/>
            <a:ext cx="1068635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7445" y="1825626"/>
            <a:ext cx="10686355" cy="394110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4203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86" r:id="rId13"/>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445" y="365125"/>
            <a:ext cx="1068635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7445" y="1825626"/>
            <a:ext cx="10686355" cy="39411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0400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377"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38C8B-6DFE-4897-96BD-4F40E4582D6E}" type="datetimeFigureOut">
              <a:rPr lang="en-US" smtClean="0"/>
              <a:t>4/15/2026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52EA5-B9EA-4770-AB80-51E24DD11E62}" type="slidenum">
              <a:rPr lang="en-US" smtClean="0"/>
              <a:t>‹#›</a:t>
            </a:fld>
            <a:endParaRPr lang="en-US"/>
          </a:p>
        </p:txBody>
      </p:sp>
    </p:spTree>
    <p:extLst>
      <p:ext uri="{BB962C8B-B14F-4D97-AF65-F5344CB8AC3E}">
        <p14:creationId xmlns:p14="http://schemas.microsoft.com/office/powerpoint/2010/main" val="39613524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colorado.edu/career/students/find-job-or-internship/internships/public-interest-internship-experience-piie" TargetMode="External"/><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connectingcolorado.com/" TargetMode="External"/><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www.usajobs.gov/" TargetMode="External"/><Relationship Id="rId5" Type="http://schemas.openxmlformats.org/officeDocument/2006/relationships/hyperlink" Target="https://careers.colorado.gov/" TargetMode="External"/><Relationship Id="rId4" Type="http://schemas.openxmlformats.org/officeDocument/2006/relationships/hyperlink" Target="https://jobs.colorado.ed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OwMiuGUJONbw8uqBABytve9CXa6k1NrONdKdxBBz-Jw/edit#gid=815296917"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www.colorado.edu/career/career-fairs-events#career_fairs-55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hirelehigh.com/post/how-many-applications-does-it-take-to-get-a-jo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5875C-5A8C-8FCE-7467-32A2C172C09B}"/>
              </a:ext>
            </a:extLst>
          </p:cNvPr>
          <p:cNvPicPr>
            <a:picLocks noChangeAspect="1"/>
          </p:cNvPicPr>
          <p:nvPr/>
        </p:nvPicPr>
        <p:blipFill>
          <a:blip r:embed="rId2"/>
          <a:srcRect l="11136" t="4919" r="6063" b="6171"/>
          <a:stretch>
            <a:fillRect/>
          </a:stretch>
        </p:blipFill>
        <p:spPr>
          <a:xfrm>
            <a:off x="4778927" y="1843097"/>
            <a:ext cx="2634144" cy="2676088"/>
          </a:xfrm>
          <a:prstGeom prst="rect">
            <a:avLst/>
          </a:prstGeom>
        </p:spPr>
      </p:pic>
      <p:sp>
        <p:nvSpPr>
          <p:cNvPr id="4" name="TextBox 3">
            <a:extLst>
              <a:ext uri="{FF2B5EF4-FFF2-40B4-BE49-F238E27FC236}">
                <a16:creationId xmlns:a16="http://schemas.microsoft.com/office/drawing/2014/main" id="{57E3C11F-6BD4-7155-EA40-C2D3C65F11B1}"/>
              </a:ext>
            </a:extLst>
          </p:cNvPr>
          <p:cNvSpPr txBox="1"/>
          <p:nvPr/>
        </p:nvSpPr>
        <p:spPr>
          <a:xfrm>
            <a:off x="643156" y="192947"/>
            <a:ext cx="10905687" cy="1077218"/>
          </a:xfrm>
          <a:prstGeom prst="rect">
            <a:avLst/>
          </a:prstGeom>
          <a:noFill/>
        </p:spPr>
        <p:txBody>
          <a:bodyPr wrap="square" rtlCol="0">
            <a:spAutoFit/>
          </a:bodyPr>
          <a:lstStyle/>
          <a:p>
            <a:pPr algn="ctr"/>
            <a:r>
              <a:rPr lang="en-US" sz="3200" dirty="0"/>
              <a:t>Job and Internship Presentation for</a:t>
            </a:r>
          </a:p>
          <a:p>
            <a:pPr algn="ctr"/>
            <a:r>
              <a:rPr lang="en-US" sz="3200" dirty="0"/>
              <a:t>ASTR/PHYS Majors</a:t>
            </a:r>
          </a:p>
        </p:txBody>
      </p:sp>
      <p:sp>
        <p:nvSpPr>
          <p:cNvPr id="5" name="TextBox 4">
            <a:extLst>
              <a:ext uri="{FF2B5EF4-FFF2-40B4-BE49-F238E27FC236}">
                <a16:creationId xmlns:a16="http://schemas.microsoft.com/office/drawing/2014/main" id="{8CE28FF7-1021-3D7F-8DF6-8C2152E0AF1C}"/>
              </a:ext>
            </a:extLst>
          </p:cNvPr>
          <p:cNvSpPr txBox="1"/>
          <p:nvPr/>
        </p:nvSpPr>
        <p:spPr>
          <a:xfrm>
            <a:off x="394283" y="4874004"/>
            <a:ext cx="11585196" cy="1200329"/>
          </a:xfrm>
          <a:prstGeom prst="rect">
            <a:avLst/>
          </a:prstGeom>
          <a:noFill/>
        </p:spPr>
        <p:txBody>
          <a:bodyPr wrap="square" rtlCol="0">
            <a:spAutoFit/>
          </a:bodyPr>
          <a:lstStyle/>
          <a:p>
            <a:pPr algn="ctr"/>
            <a:r>
              <a:rPr lang="en-US" sz="3600" dirty="0"/>
              <a:t>Please scan the code to</a:t>
            </a:r>
          </a:p>
          <a:p>
            <a:pPr algn="ctr"/>
            <a:r>
              <a:rPr lang="en-US" sz="3600" dirty="0"/>
              <a:t>check in</a:t>
            </a:r>
          </a:p>
        </p:txBody>
      </p:sp>
    </p:spTree>
    <p:extLst>
      <p:ext uri="{BB962C8B-B14F-4D97-AF65-F5344CB8AC3E}">
        <p14:creationId xmlns:p14="http://schemas.microsoft.com/office/powerpoint/2010/main" val="3482445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7874-6087-1121-78BE-2192B290694B}"/>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245078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4B133E-12CE-B235-D667-8A1CCF53224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8BE6E9-39E3-3AA8-D57E-3AAFA906E1CB}"/>
              </a:ext>
            </a:extLst>
          </p:cNvPr>
          <p:cNvSpPr>
            <a:spLocks noGrp="1"/>
          </p:cNvSpPr>
          <p:nvPr>
            <p:ph type="title"/>
          </p:nvPr>
        </p:nvSpPr>
        <p:spPr>
          <a:xfrm>
            <a:off x="841248" y="251312"/>
            <a:ext cx="10506456" cy="1010264"/>
          </a:xfrm>
        </p:spPr>
        <p:txBody>
          <a:bodyPr anchor="ctr">
            <a:normAutofit/>
          </a:bodyPr>
          <a:lstStyle/>
          <a:p>
            <a:r>
              <a:rPr lang="en-US"/>
              <a:t>Internship for Credit</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7206C1E4-85B5-09CC-EB8A-1F4CFB36476E}"/>
              </a:ext>
            </a:extLst>
          </p:cNvPr>
          <p:cNvGraphicFramePr>
            <a:graphicFrameLocks noGrp="1"/>
          </p:cNvGraphicFramePr>
          <p:nvPr>
            <p:ph idx="1"/>
            <p:extLst>
              <p:ext uri="{D42A27DB-BD31-4B8C-83A1-F6EECF244321}">
                <p14:modId xmlns:p14="http://schemas.microsoft.com/office/powerpoint/2010/main" val="1274819530"/>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84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77A34-4FE7-9D41-83A1-FB2623D0F505}"/>
              </a:ext>
            </a:extLst>
          </p:cNvPr>
          <p:cNvSpPr>
            <a:spLocks noGrp="1"/>
          </p:cNvSpPr>
          <p:nvPr>
            <p:ph type="title"/>
          </p:nvPr>
        </p:nvSpPr>
        <p:spPr>
          <a:xfrm>
            <a:off x="838200" y="557189"/>
            <a:ext cx="3374136" cy="5567891"/>
          </a:xfrm>
        </p:spPr>
        <p:txBody>
          <a:bodyPr>
            <a:normAutofit/>
          </a:bodyPr>
          <a:lstStyle/>
          <a:p>
            <a:r>
              <a:rPr lang="en-US" sz="4000">
                <a:hlinkClick r:id="rId3">
                  <a:extLst>
                    <a:ext uri="{A12FA001-AC4F-418D-AE19-62706E023703}">
                      <ahyp:hlinkClr xmlns:ahyp="http://schemas.microsoft.com/office/drawing/2018/hyperlinkcolor" val="tx"/>
                    </a:ext>
                  </a:extLst>
                </a:hlinkClick>
              </a:rPr>
              <a:t>CU PIIE</a:t>
            </a:r>
            <a:r>
              <a:rPr lang="en-US" sz="4000"/>
              <a:t>: Public Interest Internship Experience</a:t>
            </a:r>
          </a:p>
        </p:txBody>
      </p:sp>
      <p:graphicFrame>
        <p:nvGraphicFramePr>
          <p:cNvPr id="5" name="Content Placeholder 2">
            <a:extLst>
              <a:ext uri="{FF2B5EF4-FFF2-40B4-BE49-F238E27FC236}">
                <a16:creationId xmlns:a16="http://schemas.microsoft.com/office/drawing/2014/main" id="{7B22B105-9C4E-4599-8CBC-5380418560BE}"/>
              </a:ext>
            </a:extLst>
          </p:cNvPr>
          <p:cNvGraphicFramePr>
            <a:graphicFrameLocks noGrp="1"/>
          </p:cNvGraphicFramePr>
          <p:nvPr>
            <p:ph idx="1"/>
            <p:extLst>
              <p:ext uri="{D42A27DB-BD31-4B8C-83A1-F6EECF244321}">
                <p14:modId xmlns:p14="http://schemas.microsoft.com/office/powerpoint/2010/main" val="370985287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4414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p:nvPr/>
        </p:nvSpPr>
        <p:spPr>
          <a:xfrm>
            <a:off x="7010399" y="0"/>
            <a:ext cx="5181500" cy="6858000"/>
          </a:xfrm>
          <a:prstGeom prst="rect">
            <a:avLst/>
          </a:prstGeom>
          <a:solidFill>
            <a:srgbClr val="CFB87C"/>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 name="Google Shape;73;p1"/>
          <p:cNvSpPr txBox="1"/>
          <p:nvPr/>
        </p:nvSpPr>
        <p:spPr>
          <a:xfrm>
            <a:off x="839416" y="596573"/>
            <a:ext cx="4164400" cy="4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r>
              <a:rPr kumimoji="0" lang="en" sz="3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Flash Mentoring</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4" name="Google Shape;74;p1"/>
          <p:cNvPicPr preferRelativeResize="0"/>
          <p:nvPr/>
        </p:nvPicPr>
        <p:blipFill rotWithShape="1">
          <a:blip r:embed="rId3">
            <a:alphaModFix/>
          </a:blip>
          <a:srcRect/>
          <a:stretch/>
        </p:blipFill>
        <p:spPr>
          <a:xfrm>
            <a:off x="0" y="6698159"/>
            <a:ext cx="860280" cy="112233"/>
          </a:xfrm>
          <a:prstGeom prst="rect">
            <a:avLst/>
          </a:prstGeom>
          <a:noFill/>
          <a:ln>
            <a:noFill/>
          </a:ln>
        </p:spPr>
      </p:pic>
      <p:pic>
        <p:nvPicPr>
          <p:cNvPr id="75" name="Google Shape;75;p1" descr="A close up of a sign&#10;&#10;Description automatically generated"/>
          <p:cNvPicPr preferRelativeResize="0"/>
          <p:nvPr/>
        </p:nvPicPr>
        <p:blipFill rotWithShape="1">
          <a:blip r:embed="rId4">
            <a:alphaModFix/>
          </a:blip>
          <a:srcRect/>
          <a:stretch/>
        </p:blipFill>
        <p:spPr>
          <a:xfrm>
            <a:off x="11322828" y="5993525"/>
            <a:ext cx="766741" cy="760751"/>
          </a:xfrm>
          <a:prstGeom prst="rect">
            <a:avLst/>
          </a:prstGeom>
          <a:noFill/>
          <a:ln>
            <a:noFill/>
          </a:ln>
        </p:spPr>
      </p:pic>
      <p:sp>
        <p:nvSpPr>
          <p:cNvPr id="76" name="Google Shape;76;p1"/>
          <p:cNvSpPr/>
          <p:nvPr/>
        </p:nvSpPr>
        <p:spPr>
          <a:xfrm>
            <a:off x="0" y="0"/>
            <a:ext cx="12192000" cy="1642731"/>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77" name="Google Shape;77;p1"/>
          <p:cNvPicPr preferRelativeResize="0"/>
          <p:nvPr/>
        </p:nvPicPr>
        <p:blipFill rotWithShape="1">
          <a:blip r:embed="rId5">
            <a:alphaModFix/>
          </a:blip>
          <a:srcRect/>
          <a:stretch/>
        </p:blipFill>
        <p:spPr>
          <a:xfrm>
            <a:off x="177278" y="176022"/>
            <a:ext cx="11837445" cy="1290687"/>
          </a:xfrm>
          <a:prstGeom prst="rect">
            <a:avLst/>
          </a:prstGeom>
          <a:noFill/>
          <a:ln>
            <a:noFill/>
          </a:ln>
        </p:spPr>
      </p:pic>
      <p:sp>
        <p:nvSpPr>
          <p:cNvPr id="78" name="Google Shape;78;p1"/>
          <p:cNvSpPr txBox="1"/>
          <p:nvPr/>
        </p:nvSpPr>
        <p:spPr>
          <a:xfrm>
            <a:off x="839416" y="2373082"/>
            <a:ext cx="5452533" cy="3158233"/>
          </a:xfrm>
          <a:prstGeom prst="rect">
            <a:avLst/>
          </a:prstGeom>
          <a:noFill/>
          <a:ln>
            <a:noFill/>
          </a:ln>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800"/>
              <a:buFontTx/>
              <a:buNone/>
              <a:tabLst/>
              <a:defRPr/>
            </a:pPr>
            <a:r>
              <a:rPr kumimoji="0" lang="en" sz="6400" b="1" i="0" u="none" strike="noStrike" kern="0" cap="none" spc="0" normalizeH="0" baseline="0" noProof="0">
                <a:ln>
                  <a:noFill/>
                </a:ln>
                <a:solidFill>
                  <a:srgbClr val="000000"/>
                </a:solidFill>
                <a:effectLst/>
                <a:uLnTx/>
                <a:uFillTx/>
                <a:latin typeface="Arial"/>
                <a:ea typeface="Arial"/>
                <a:cs typeface="Arial"/>
                <a:sym typeface="Arial"/>
              </a:rPr>
              <a:t>Forever Buffs Network</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28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9" name="Google Shape;79;p1"/>
          <p:cNvPicPr preferRelativeResize="0"/>
          <p:nvPr/>
        </p:nvPicPr>
        <p:blipFill rotWithShape="1">
          <a:blip r:embed="rId6">
            <a:alphaModFix/>
          </a:blip>
          <a:srcRect/>
          <a:stretch/>
        </p:blipFill>
        <p:spPr>
          <a:xfrm>
            <a:off x="4722324" y="1143891"/>
            <a:ext cx="9112216" cy="5348475"/>
          </a:xfrm>
          <a:prstGeom prst="rect">
            <a:avLst/>
          </a:prstGeom>
          <a:noFill/>
          <a:ln>
            <a:noFill/>
          </a:ln>
        </p:spPr>
      </p:pic>
    </p:spTree>
    <p:extLst>
      <p:ext uri="{BB962C8B-B14F-4D97-AF65-F5344CB8AC3E}">
        <p14:creationId xmlns:p14="http://schemas.microsoft.com/office/powerpoint/2010/main" val="21593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4" name="Shape 91">
            <a:extLst>
              <a:ext uri="{FF2B5EF4-FFF2-40B4-BE49-F238E27FC236}">
                <a16:creationId xmlns:a16="http://schemas.microsoft.com/office/drawing/2014/main" id="{49327B00-B8D8-7A47-93D6-BCD344EC33FB}"/>
              </a:ext>
            </a:extLst>
          </p:cNvPr>
          <p:cNvSpPr txBox="1">
            <a:spLocks/>
          </p:cNvSpPr>
          <p:nvPr/>
        </p:nvSpPr>
        <p:spPr>
          <a:xfrm>
            <a:off x="630935" y="639520"/>
            <a:ext cx="3912489" cy="1719072"/>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600"/>
              <a:buFont typeface="Titillium Web"/>
              <a:buNone/>
              <a:defRPr sz="2600" b="1" i="0" u="none" strike="noStrike" cap="none">
                <a:solidFill>
                  <a:srgbClr val="FFFFFF"/>
                </a:solidFill>
                <a:latin typeface="Titillium Web"/>
                <a:ea typeface="Titillium Web"/>
                <a:cs typeface="Titillium Web"/>
                <a:sym typeface="Titillium Web"/>
              </a:defRPr>
            </a:lvl1pPr>
            <a:lvl2pPr lvl="1"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2pPr>
            <a:lvl3pPr lvl="2"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3pPr>
            <a:lvl4pPr lvl="3"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4pPr>
            <a:lvl5pPr lvl="4"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5pPr>
            <a:lvl6pPr lvl="5"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6pPr>
            <a:lvl7pPr lvl="6"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7pPr>
            <a:lvl8pPr lvl="7"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8pPr>
            <a:lvl9pPr lvl="8" rtl="0">
              <a:spcBef>
                <a:spcPts val="0"/>
              </a:spcBef>
              <a:spcAft>
                <a:spcPts val="0"/>
              </a:spcAft>
              <a:buClr>
                <a:srgbClr val="FFFFFF"/>
              </a:buClr>
              <a:buSzPts val="2600"/>
              <a:buFont typeface="Titillium Web"/>
              <a:buNone/>
              <a:defRPr sz="2600" b="1">
                <a:solidFill>
                  <a:srgbClr val="FFFFFF"/>
                </a:solidFill>
                <a:latin typeface="Titillium Web"/>
                <a:ea typeface="Titillium Web"/>
                <a:cs typeface="Titillium Web"/>
                <a:sym typeface="Titillium Web"/>
              </a:defRPr>
            </a:lvl9pPr>
          </a:lstStyle>
          <a:p>
            <a:pPr marL="0" marR="0" lvl="0" indent="0" fontAlgn="auto">
              <a:lnSpc>
                <a:spcPct val="90000"/>
              </a:lnSpc>
              <a:spcBef>
                <a:spcPct val="0"/>
              </a:spcBef>
              <a:spcAft>
                <a:spcPts val="600"/>
              </a:spcAft>
              <a:buClr>
                <a:srgbClr val="FFFFFF"/>
              </a:buClr>
              <a:buSzPts val="2600"/>
              <a:tabLst/>
              <a:defRPr/>
            </a:pPr>
            <a:r>
              <a:rPr kumimoji="0" lang="en-US" sz="5400" b="1" i="0" u="none" strike="noStrike" kern="1200" cap="none" spc="0" normalizeH="0" baseline="0" noProof="0">
                <a:ln>
                  <a:noFill/>
                </a:ln>
                <a:solidFill>
                  <a:schemeClr val="tx1"/>
                </a:solidFill>
                <a:effectLst/>
                <a:uLnTx/>
                <a:uFillTx/>
                <a:latin typeface="+mj-lt"/>
                <a:ea typeface="+mj-ea"/>
                <a:cs typeface="+mj-cs"/>
                <a:sym typeface="Titillium Web"/>
              </a:rPr>
              <a:t>Handshake</a:t>
            </a:r>
          </a:p>
        </p:txBody>
      </p:sp>
      <p:sp>
        <p:nvSpPr>
          <p:cNvPr id="2" name="TextBox 1">
            <a:extLst>
              <a:ext uri="{FF2B5EF4-FFF2-40B4-BE49-F238E27FC236}">
                <a16:creationId xmlns:a16="http://schemas.microsoft.com/office/drawing/2014/main" id="{BDC5F54C-C2FF-8F0F-881A-A91385DDE085}"/>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700"/>
              <a:t>CU’s hub for part time on campus jobs, part time jobs, work study jobs, internships and full time jobs </a:t>
            </a:r>
          </a:p>
          <a:p>
            <a:pPr marL="285750" indent="-228600">
              <a:lnSpc>
                <a:spcPct val="90000"/>
              </a:lnSpc>
              <a:spcAft>
                <a:spcPts val="600"/>
              </a:spcAft>
              <a:buFont typeface="Arial" panose="020B0604020202020204" pitchFamily="34" charset="0"/>
              <a:buChar char="•"/>
            </a:pPr>
            <a:r>
              <a:rPr lang="en-US" sz="1700"/>
              <a:t>Connect with employers and search employer directories </a:t>
            </a:r>
          </a:p>
          <a:p>
            <a:pPr marL="285750" indent="-228600">
              <a:lnSpc>
                <a:spcPct val="90000"/>
              </a:lnSpc>
              <a:spcAft>
                <a:spcPts val="600"/>
              </a:spcAft>
              <a:buFont typeface="Arial" panose="020B0604020202020204" pitchFamily="34" charset="0"/>
              <a:buChar char="•"/>
            </a:pPr>
            <a:r>
              <a:rPr lang="en-US" sz="1700"/>
              <a:t>Register for career related events, such as career fairs, employer panels and on campus recruiting events</a:t>
            </a:r>
          </a:p>
        </p:txBody>
      </p:sp>
      <p:pic>
        <p:nvPicPr>
          <p:cNvPr id="5" name="Shape 171" descr="Screen Shot 2017-09-05 at 6.25.02 PM.png">
            <a:extLst>
              <a:ext uri="{FF2B5EF4-FFF2-40B4-BE49-F238E27FC236}">
                <a16:creationId xmlns:a16="http://schemas.microsoft.com/office/drawing/2014/main" id="{879DFE9E-37CE-8F4B-A20F-AE53E4BDE61F}"/>
              </a:ext>
            </a:extLst>
          </p:cNvPr>
          <p:cNvPicPr preferRelativeResize="0"/>
          <p:nvPr/>
        </p:nvPicPr>
        <p:blipFill>
          <a:blip r:embed="rId3"/>
          <a:stretch>
            <a:fillRect/>
          </a:stretch>
        </p:blipFill>
        <p:spPr>
          <a:xfrm>
            <a:off x="4654296" y="1392402"/>
            <a:ext cx="6903720" cy="4073195"/>
          </a:xfrm>
          <a:prstGeom prst="rect">
            <a:avLst/>
          </a:prstGeom>
          <a:noFill/>
        </p:spPr>
      </p:pic>
    </p:spTree>
    <p:extLst>
      <p:ext uri="{BB962C8B-B14F-4D97-AF65-F5344CB8AC3E}">
        <p14:creationId xmlns:p14="http://schemas.microsoft.com/office/powerpoint/2010/main" val="4109290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AC37-A92E-0568-5DEE-0477A21BB5E7}"/>
              </a:ext>
            </a:extLst>
          </p:cNvPr>
          <p:cNvSpPr>
            <a:spLocks noGrp="1"/>
          </p:cNvSpPr>
          <p:nvPr>
            <p:ph type="title"/>
          </p:nvPr>
        </p:nvSpPr>
        <p:spPr>
          <a:xfrm>
            <a:off x="761840" y="1138265"/>
            <a:ext cx="4544762" cy="1401183"/>
          </a:xfrm>
        </p:spPr>
        <p:txBody>
          <a:bodyPr anchor="t">
            <a:normAutofit/>
          </a:bodyPr>
          <a:lstStyle/>
          <a:p>
            <a:r>
              <a:rPr lang="en-US" sz="3200"/>
              <a:t>Handshake Keywords</a:t>
            </a:r>
          </a:p>
        </p:txBody>
      </p:sp>
      <p:cxnSp>
        <p:nvCxnSpPr>
          <p:cNvPr id="31" name="Straight Connector 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6485B2-7115-B30C-024A-72F91D3D5F55}"/>
              </a:ext>
            </a:extLst>
          </p:cNvPr>
          <p:cNvSpPr>
            <a:spLocks noGrp="1"/>
          </p:cNvSpPr>
          <p:nvPr>
            <p:ph idx="1"/>
          </p:nvPr>
        </p:nvSpPr>
        <p:spPr>
          <a:xfrm>
            <a:off x="761840" y="2551176"/>
            <a:ext cx="4544762" cy="3602935"/>
          </a:xfrm>
        </p:spPr>
        <p:txBody>
          <a:bodyPr>
            <a:normAutofit/>
          </a:bodyPr>
          <a:lstStyle/>
          <a:p>
            <a:r>
              <a:rPr lang="en-US" sz="2000" i="1"/>
              <a:t>Industry (example: engineering, marketing, nonprofit) </a:t>
            </a:r>
          </a:p>
          <a:p>
            <a:r>
              <a:rPr lang="en-US" sz="2000" i="1"/>
              <a:t>Job Title (example: data analyst, marketing assistant, case manager)</a:t>
            </a:r>
          </a:p>
          <a:p>
            <a:r>
              <a:rPr lang="en-US" sz="2000" i="1"/>
              <a:t>Major / Certificate Program</a:t>
            </a:r>
          </a:p>
          <a:p>
            <a:pPr marL="0" indent="0">
              <a:buNone/>
            </a:pPr>
            <a:r>
              <a:rPr lang="en-US" sz="2000" i="1"/>
              <a:t>* Identify more through What Can I Do With This Major </a:t>
            </a:r>
            <a:endParaRPr lang="en-US" sz="2000"/>
          </a:p>
          <a:p>
            <a:endParaRPr lang="en-US" sz="2000"/>
          </a:p>
          <a:p>
            <a:endParaRPr lang="en-US" sz="2000"/>
          </a:p>
        </p:txBody>
      </p:sp>
      <p:pic>
        <p:nvPicPr>
          <p:cNvPr id="6" name="Picture 4" descr="Close-up of a calculator keypad">
            <a:extLst>
              <a:ext uri="{FF2B5EF4-FFF2-40B4-BE49-F238E27FC236}">
                <a16:creationId xmlns:a16="http://schemas.microsoft.com/office/drawing/2014/main" id="{2F6B797F-1F24-C616-5726-BDCB74B93D96}"/>
              </a:ext>
            </a:extLst>
          </p:cNvPr>
          <p:cNvPicPr>
            <a:picLocks noChangeAspect="1"/>
          </p:cNvPicPr>
          <p:nvPr/>
        </p:nvPicPr>
        <p:blipFill rotWithShape="1">
          <a:blip r:embed="rId3"/>
          <a:srcRect b="17022"/>
          <a:stretch/>
        </p:blipFill>
        <p:spPr>
          <a:xfrm>
            <a:off x="6082748" y="1963629"/>
            <a:ext cx="5334160" cy="2932343"/>
          </a:xfrm>
          <a:prstGeom prst="rect">
            <a:avLst/>
          </a:prstGeom>
        </p:spPr>
      </p:pic>
    </p:spTree>
    <p:extLst>
      <p:ext uri="{BB962C8B-B14F-4D97-AF65-F5344CB8AC3E}">
        <p14:creationId xmlns:p14="http://schemas.microsoft.com/office/powerpoint/2010/main" val="2894374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eople at the meeting desk">
            <a:extLst>
              <a:ext uri="{FF2B5EF4-FFF2-40B4-BE49-F238E27FC236}">
                <a16:creationId xmlns:a16="http://schemas.microsoft.com/office/drawing/2014/main" id="{F85344C4-B98C-FD0C-FBC8-DFD7D2267C24}"/>
              </a:ext>
            </a:extLst>
          </p:cNvPr>
          <p:cNvPicPr>
            <a:picLocks noChangeAspect="1"/>
          </p:cNvPicPr>
          <p:nvPr/>
        </p:nvPicPr>
        <p:blipFill rotWithShape="1">
          <a:blip r:embed="rId3">
            <a:alphaModFix amt="50000"/>
          </a:blip>
          <a:srcRect/>
          <a:stretch>
            <a:fillRect/>
          </a:stretch>
        </p:blipFill>
        <p:spPr>
          <a:xfrm>
            <a:off x="20" y="1"/>
            <a:ext cx="12191980" cy="6857999"/>
          </a:xfrm>
          <a:prstGeom prst="rect">
            <a:avLst/>
          </a:prstGeom>
        </p:spPr>
      </p:pic>
      <p:sp>
        <p:nvSpPr>
          <p:cNvPr id="2" name="TextBox 1">
            <a:extLst>
              <a:ext uri="{FF2B5EF4-FFF2-40B4-BE49-F238E27FC236}">
                <a16:creationId xmlns:a16="http://schemas.microsoft.com/office/drawing/2014/main" id="{4C714490-F597-9E4A-2626-B119BBC835DE}"/>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Handshake Strategies</a:t>
            </a:r>
          </a:p>
        </p:txBody>
      </p:sp>
    </p:spTree>
    <p:extLst>
      <p:ext uri="{BB962C8B-B14F-4D97-AF65-F5344CB8AC3E}">
        <p14:creationId xmlns:p14="http://schemas.microsoft.com/office/powerpoint/2010/main" val="34611585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714490-F597-9E4A-2626-B119BBC835DE}"/>
              </a:ext>
            </a:extLst>
          </p:cNvPr>
          <p:cNvSpPr txBox="1"/>
          <p:nvPr/>
        </p:nvSpPr>
        <p:spPr>
          <a:xfrm>
            <a:off x="640080" y="325369"/>
            <a:ext cx="4368602" cy="1956841"/>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400" kern="1200">
                <a:solidFill>
                  <a:schemeClr val="tx1"/>
                </a:solidFill>
                <a:latin typeface="Arial Black" panose="020B0A04020102020204" pitchFamily="34" charset="0"/>
                <a:ea typeface="+mj-ea"/>
                <a:cs typeface="+mj-cs"/>
              </a:rPr>
              <a:t>Relevant Job Boards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958308-43C6-FE90-7D6B-C8B14D777889}"/>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rPr>
              <a:t>Handshake </a:t>
            </a: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hlinkClick r:id="rId3"/>
              </a:rPr>
              <a:t>Connecting Colorado</a:t>
            </a:r>
            <a:endParaRPr lang="en-US" sz="2200" kern="1200">
              <a:solidFill>
                <a:schemeClr val="tx1"/>
              </a:solidFill>
              <a:latin typeface="Arial" panose="020B0604020202020204" pitchFamily="34" charset="0"/>
              <a:ea typeface="+mn-ea"/>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hlinkClick r:id="rId4"/>
              </a:rPr>
              <a:t>CU Boulder Jobs </a:t>
            </a:r>
            <a:endParaRPr lang="en-US" sz="2200" kern="1200">
              <a:solidFill>
                <a:schemeClr val="tx1"/>
              </a:solidFill>
              <a:latin typeface="Arial" panose="020B0604020202020204" pitchFamily="34" charset="0"/>
              <a:ea typeface="+mn-ea"/>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hlinkClick r:id="rId5"/>
              </a:rPr>
              <a:t>State of Colorado Careers</a:t>
            </a:r>
            <a:endParaRPr lang="en-US" sz="2200" kern="1200">
              <a:solidFill>
                <a:schemeClr val="tx1"/>
              </a:solidFill>
              <a:latin typeface="Arial" panose="020B0604020202020204" pitchFamily="34" charset="0"/>
              <a:ea typeface="+mn-ea"/>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hlinkClick r:id="rId6"/>
              </a:rPr>
              <a:t>USA Jobs</a:t>
            </a:r>
            <a:endParaRPr lang="en-US" sz="2200" kern="1200">
              <a:solidFill>
                <a:schemeClr val="tx1"/>
              </a:solidFill>
              <a:latin typeface="Arial" panose="020B0604020202020204" pitchFamily="34" charset="0"/>
              <a:ea typeface="+mn-ea"/>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rPr>
              <a:t>LinkedIn</a:t>
            </a: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rPr>
              <a:t>Indeed</a:t>
            </a:r>
          </a:p>
          <a:p>
            <a:pPr marL="285750" indent="-228600">
              <a:lnSpc>
                <a:spcPct val="90000"/>
              </a:lnSpc>
              <a:spcAft>
                <a:spcPts val="600"/>
              </a:spcAft>
              <a:buFont typeface="Arial" panose="020B0604020202020204" pitchFamily="34" charset="0"/>
              <a:buChar char="•"/>
            </a:pPr>
            <a:r>
              <a:rPr lang="en-US" sz="2200" kern="1200">
                <a:solidFill>
                  <a:schemeClr val="tx1"/>
                </a:solidFill>
                <a:latin typeface="Arial" panose="020B0604020202020204" pitchFamily="34" charset="0"/>
                <a:ea typeface="+mn-ea"/>
                <a:cs typeface="Arial" panose="020B0604020202020204" pitchFamily="34" charset="0"/>
              </a:rPr>
              <a:t>Built In Colorado</a:t>
            </a:r>
          </a:p>
        </p:txBody>
      </p:sp>
      <p:pic>
        <p:nvPicPr>
          <p:cNvPr id="5" name="Picture 4" descr="A picture containing text, building, outdoor, sign&#10;&#10;Description automatically generated">
            <a:extLst>
              <a:ext uri="{FF2B5EF4-FFF2-40B4-BE49-F238E27FC236}">
                <a16:creationId xmlns:a16="http://schemas.microsoft.com/office/drawing/2014/main" id="{C4DAC6B3-4FA9-22FE-2815-16D9ADB27DA4}"/>
              </a:ext>
            </a:extLst>
          </p:cNvPr>
          <p:cNvPicPr>
            <a:picLocks noChangeAspect="1"/>
          </p:cNvPicPr>
          <p:nvPr/>
        </p:nvPicPr>
        <p:blipFill rotWithShape="1">
          <a:blip r:embed="rId7"/>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5303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01BB-CB50-BEE1-F2B8-DF3B33C85AC1}"/>
              </a:ext>
            </a:extLst>
          </p:cNvPr>
          <p:cNvSpPr>
            <a:spLocks noGrp="1"/>
          </p:cNvSpPr>
          <p:nvPr>
            <p:ph type="title"/>
          </p:nvPr>
        </p:nvSpPr>
        <p:spPr/>
        <p:txBody>
          <a:bodyPr/>
          <a:lstStyle/>
          <a:p>
            <a:r>
              <a:rPr lang="en-US"/>
              <a:t>Glassdoor</a:t>
            </a:r>
          </a:p>
        </p:txBody>
      </p:sp>
      <p:pic>
        <p:nvPicPr>
          <p:cNvPr id="5" name="Content Placeholder 4" descr="A screenshot of a website&#10;&#10;AI-generated content may be incorrect.">
            <a:extLst>
              <a:ext uri="{FF2B5EF4-FFF2-40B4-BE49-F238E27FC236}">
                <a16:creationId xmlns:a16="http://schemas.microsoft.com/office/drawing/2014/main" id="{27FDC800-0F35-0B56-B687-71AF77CF44A4}"/>
              </a:ext>
            </a:extLst>
          </p:cNvPr>
          <p:cNvPicPr>
            <a:picLocks noGrp="1" noChangeAspect="1"/>
          </p:cNvPicPr>
          <p:nvPr>
            <p:ph idx="1"/>
          </p:nvPr>
        </p:nvPicPr>
        <p:blipFill>
          <a:blip r:embed="rId2"/>
          <a:stretch>
            <a:fillRect/>
          </a:stretch>
        </p:blipFill>
        <p:spPr>
          <a:xfrm>
            <a:off x="1469306" y="1825625"/>
            <a:ext cx="9081938" cy="3941763"/>
          </a:xfrm>
        </p:spPr>
      </p:pic>
    </p:spTree>
    <p:extLst>
      <p:ext uri="{BB962C8B-B14F-4D97-AF65-F5344CB8AC3E}">
        <p14:creationId xmlns:p14="http://schemas.microsoft.com/office/powerpoint/2010/main" val="257335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CD747A-D251-0F66-C911-42D2EEB09639}"/>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Arial Black" panose="020B0A04020102020204" pitchFamily="34" charset="0"/>
                <a:ea typeface="+mj-ea"/>
                <a:cs typeface="+mj-cs"/>
                <a:hlinkClick r:id="rId3">
                  <a:extLst>
                    <a:ext uri="{A12FA001-AC4F-418D-AE19-62706E023703}">
                      <ahyp:hlinkClr xmlns:ahyp="http://schemas.microsoft.com/office/drawing/2018/hyperlinkcolor" val="tx"/>
                    </a:ext>
                  </a:extLst>
                </a:hlinkClick>
              </a:rPr>
              <a:t>Job Search Tracker</a:t>
            </a:r>
            <a:endParaRPr lang="en-US" sz="4000" kern="1200">
              <a:solidFill>
                <a:srgbClr val="FFFFFF"/>
              </a:solidFill>
              <a:latin typeface="Arial Black" panose="020B0A04020102020204" pitchFamily="34" charset="0"/>
              <a:ea typeface="+mj-ea"/>
              <a:cs typeface="+mj-cs"/>
            </a:endParaRPr>
          </a:p>
        </p:txBody>
      </p:sp>
      <p:pic>
        <p:nvPicPr>
          <p:cNvPr id="3" name="Picture 2" descr="Graphical user interface, text, application&#10;&#10;Description automatically generated">
            <a:extLst>
              <a:ext uri="{FF2B5EF4-FFF2-40B4-BE49-F238E27FC236}">
                <a16:creationId xmlns:a16="http://schemas.microsoft.com/office/drawing/2014/main" id="{AFDD7401-26FF-6774-9305-262660F0881B}"/>
              </a:ext>
            </a:extLst>
          </p:cNvPr>
          <p:cNvPicPr>
            <a:picLocks noChangeAspect="1"/>
          </p:cNvPicPr>
          <p:nvPr/>
        </p:nvPicPr>
        <p:blipFill>
          <a:blip r:embed="rId4"/>
          <a:stretch>
            <a:fillRect/>
          </a:stretch>
        </p:blipFill>
        <p:spPr>
          <a:xfrm>
            <a:off x="478535" y="1942417"/>
            <a:ext cx="11327549" cy="1415943"/>
          </a:xfrm>
          <a:prstGeom prst="rect">
            <a:avLst/>
          </a:prstGeom>
        </p:spPr>
      </p:pic>
    </p:spTree>
    <p:extLst>
      <p:ext uri="{BB962C8B-B14F-4D97-AF65-F5344CB8AC3E}">
        <p14:creationId xmlns:p14="http://schemas.microsoft.com/office/powerpoint/2010/main" val="325288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4053" y="2478346"/>
            <a:ext cx="9000212" cy="634073"/>
          </a:xfrm>
        </p:spPr>
        <p:txBody>
          <a:bodyPr/>
          <a:lstStyle/>
          <a:p>
            <a:r>
              <a:rPr lang="en-US" b="1">
                <a:latin typeface="Arial Black"/>
              </a:rPr>
              <a:t>Job &amp; Internship Search</a:t>
            </a:r>
            <a:endParaRPr lang="en-US"/>
          </a:p>
        </p:txBody>
      </p:sp>
      <p:sp>
        <p:nvSpPr>
          <p:cNvPr id="6" name="Subtitle 2">
            <a:extLst>
              <a:ext uri="{FF2B5EF4-FFF2-40B4-BE49-F238E27FC236}">
                <a16:creationId xmlns:a16="http://schemas.microsoft.com/office/drawing/2014/main" id="{DB284835-D725-41EB-73BA-D0942C1C71E2}"/>
              </a:ext>
            </a:extLst>
          </p:cNvPr>
          <p:cNvSpPr>
            <a:spLocks noGrp="1"/>
          </p:cNvSpPr>
          <p:nvPr/>
        </p:nvSpPr>
        <p:spPr>
          <a:xfrm>
            <a:off x="614051" y="3101700"/>
            <a:ext cx="8403135" cy="200646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800" i="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a:cs typeface="Arial"/>
              </a:rPr>
              <a:t>AJ, Career Development Coach</a:t>
            </a:r>
            <a:endParaRPr lang="en-US" dirty="0"/>
          </a:p>
          <a:p>
            <a:r>
              <a:rPr lang="en-US" sz="2800" dirty="0">
                <a:solidFill>
                  <a:schemeClr val="accent3"/>
                </a:solidFill>
                <a:latin typeface="Arial"/>
                <a:cs typeface="Arial"/>
              </a:rPr>
              <a:t>She/Her/Hers</a:t>
            </a:r>
            <a:br>
              <a:rPr lang="en-US" dirty="0"/>
            </a:br>
            <a:r>
              <a:rPr lang="en-US" dirty="0"/>
              <a:t>4/15/26</a:t>
            </a:r>
          </a:p>
        </p:txBody>
      </p:sp>
    </p:spTree>
    <p:extLst>
      <p:ext uri="{BB962C8B-B14F-4D97-AF65-F5344CB8AC3E}">
        <p14:creationId xmlns:p14="http://schemas.microsoft.com/office/powerpoint/2010/main" val="321792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op sign on a pole&#10;&#10;Description automatically generated with low confidence">
            <a:extLst>
              <a:ext uri="{FF2B5EF4-FFF2-40B4-BE49-F238E27FC236}">
                <a16:creationId xmlns:a16="http://schemas.microsoft.com/office/drawing/2014/main" id="{3F8FCD4E-C098-B35C-576C-62A7B9CAD2B8}"/>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3B14ED-453F-B53B-680F-8E174B51EBD6}"/>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4000" kern="1200">
                <a:solidFill>
                  <a:schemeClr val="tx1"/>
                </a:solidFill>
                <a:latin typeface="Arial Black" panose="020B0A04020102020204" pitchFamily="34" charset="0"/>
                <a:ea typeface="+mn-ea"/>
                <a:cs typeface="+mn-cs"/>
              </a:rPr>
              <a:t>What other job boards or resources have you found useful?</a:t>
            </a:r>
          </a:p>
        </p:txBody>
      </p:sp>
    </p:spTree>
    <p:extLst>
      <p:ext uri="{BB962C8B-B14F-4D97-AF65-F5344CB8AC3E}">
        <p14:creationId xmlns:p14="http://schemas.microsoft.com/office/powerpoint/2010/main" val="347856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47" y="4965880"/>
            <a:ext cx="10686355" cy="1325563"/>
          </a:xfrm>
        </p:spPr>
        <p:txBody>
          <a:bodyPr/>
          <a:lstStyle/>
          <a:p>
            <a:r>
              <a:rPr lang="en-US">
                <a:latin typeface="Arial Black"/>
              </a:rPr>
              <a:t>Programs &amp; Events</a:t>
            </a:r>
            <a:endParaRPr lang="en-US"/>
          </a:p>
        </p:txBody>
      </p:sp>
      <p:graphicFrame>
        <p:nvGraphicFramePr>
          <p:cNvPr id="70" name="Content Placeholder 2">
            <a:extLst>
              <a:ext uri="{FF2B5EF4-FFF2-40B4-BE49-F238E27FC236}">
                <a16:creationId xmlns:a16="http://schemas.microsoft.com/office/drawing/2014/main" id="{31B05A28-71F7-4130-863F-730F2EA2D4CC}"/>
              </a:ext>
            </a:extLst>
          </p:cNvPr>
          <p:cNvGraphicFramePr>
            <a:graphicFrameLocks noGrp="1"/>
          </p:cNvGraphicFramePr>
          <p:nvPr/>
        </p:nvGraphicFramePr>
        <p:xfrm>
          <a:off x="-53196" y="270797"/>
          <a:ext cx="12298392" cy="550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6" name="Graphic 176" descr="Computer">
            <a:extLst>
              <a:ext uri="{FF2B5EF4-FFF2-40B4-BE49-F238E27FC236}">
                <a16:creationId xmlns:a16="http://schemas.microsoft.com/office/drawing/2014/main" id="{1F759734-6518-4654-B0B8-94B58E7DC13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93856" y="4812102"/>
            <a:ext cx="1259456" cy="1273833"/>
          </a:xfrm>
          <a:prstGeom prst="rect">
            <a:avLst/>
          </a:prstGeom>
        </p:spPr>
      </p:pic>
      <p:sp>
        <p:nvSpPr>
          <p:cNvPr id="179" name="TextBox 178">
            <a:extLst>
              <a:ext uri="{FF2B5EF4-FFF2-40B4-BE49-F238E27FC236}">
                <a16:creationId xmlns:a16="http://schemas.microsoft.com/office/drawing/2014/main" id="{235E04AD-735E-423A-A601-4D52E9A4E826}"/>
              </a:ext>
            </a:extLst>
          </p:cNvPr>
          <p:cNvSpPr txBox="1"/>
          <p:nvPr/>
        </p:nvSpPr>
        <p:spPr>
          <a:xfrm>
            <a:off x="10610491" y="5264352"/>
            <a:ext cx="4428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hlinkClick r:id="rId9"/>
              </a:rPr>
              <a:t>+</a:t>
            </a:r>
            <a:r>
              <a:rPr lang="en-US">
                <a:solidFill>
                  <a:schemeClr val="bg1"/>
                </a:solidFill>
              </a:rPr>
              <a:t> </a:t>
            </a:r>
            <a:endParaRPr lang="en-US">
              <a:solidFill>
                <a:schemeClr val="bg1"/>
              </a:solidFill>
              <a:cs typeface="Calibri"/>
            </a:endParaRPr>
          </a:p>
        </p:txBody>
      </p:sp>
    </p:spTree>
    <p:extLst>
      <p:ext uri="{BB962C8B-B14F-4D97-AF65-F5344CB8AC3E}">
        <p14:creationId xmlns:p14="http://schemas.microsoft.com/office/powerpoint/2010/main" val="1974222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7874-6087-1121-78BE-2192B290694B}"/>
              </a:ext>
            </a:extLst>
          </p:cNvPr>
          <p:cNvSpPr>
            <a:spLocks noGrp="1"/>
          </p:cNvSpPr>
          <p:nvPr>
            <p:ph type="title"/>
          </p:nvPr>
        </p:nvSpPr>
        <p:spPr/>
        <p:txBody>
          <a:bodyPr/>
          <a:lstStyle/>
          <a:p>
            <a:r>
              <a:rPr lang="en-US"/>
              <a:t>Next Action Step</a:t>
            </a:r>
          </a:p>
        </p:txBody>
      </p:sp>
    </p:spTree>
    <p:extLst>
      <p:ext uri="{BB962C8B-B14F-4D97-AF65-F5344CB8AC3E}">
        <p14:creationId xmlns:p14="http://schemas.microsoft.com/office/powerpoint/2010/main" val="8819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person, window, indoor&#10;&#10;Description automatically generated">
            <a:extLst>
              <a:ext uri="{FF2B5EF4-FFF2-40B4-BE49-F238E27FC236}">
                <a16:creationId xmlns:a16="http://schemas.microsoft.com/office/drawing/2014/main" id="{A70C305B-9377-B187-3967-94E576CADFA3}"/>
              </a:ext>
            </a:extLst>
          </p:cNvPr>
          <p:cNvPicPr>
            <a:picLocks noChangeAspect="1"/>
          </p:cNvPicPr>
          <p:nvPr/>
        </p:nvPicPr>
        <p:blipFill rotWithShape="1">
          <a:blip r:embed="rId3"/>
          <a:srcRect r="31771"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6D638DA2-01F6-486F-5F69-05EA5992A7F1}"/>
              </a:ext>
            </a:extLst>
          </p:cNvPr>
          <p:cNvSpPr txBox="1"/>
          <p:nvPr/>
        </p:nvSpPr>
        <p:spPr>
          <a:xfrm>
            <a:off x="848807" y="2085474"/>
            <a:ext cx="4782458" cy="4351185"/>
          </a:xfrm>
          <a:prstGeom prst="rect">
            <a:avLst/>
          </a:prstGeom>
        </p:spPr>
        <p:txBody>
          <a:bodyPr vert="horz" lIns="91440" tIns="45720" rIns="91440" bIns="45720" rtlCol="0" anchor="t">
            <a:normAutofit/>
          </a:bodyPr>
          <a:lstStyle/>
          <a:p>
            <a:pPr>
              <a:lnSpc>
                <a:spcPct val="90000"/>
              </a:lnSpc>
              <a:spcAft>
                <a:spcPts val="600"/>
              </a:spcAft>
            </a:pPr>
            <a:r>
              <a:rPr lang="en-US" sz="2400" kern="1200">
                <a:solidFill>
                  <a:schemeClr val="tx1"/>
                </a:solidFill>
                <a:latin typeface="Arial Black" panose="020B0A04020102020204" pitchFamily="34" charset="0"/>
                <a:ea typeface="+mn-ea"/>
                <a:cs typeface="+mn-cs"/>
              </a:rPr>
              <a:t>Create a plan</a:t>
            </a:r>
            <a:endParaRPr lang="en-US" sz="1800" kern="1200">
              <a:solidFill>
                <a:schemeClr val="tx1"/>
              </a:solidFill>
              <a:latin typeface="+mn-lt"/>
              <a:ea typeface="+mn-ea"/>
              <a:cs typeface="+mn-cs"/>
            </a:endParaRPr>
          </a:p>
          <a:p>
            <a:pPr marL="342900" lvl="1" indent="-342900">
              <a:lnSpc>
                <a:spcPct val="90000"/>
              </a:lnSpc>
              <a:spcAft>
                <a:spcPts val="600"/>
              </a:spcAft>
              <a:buClr>
                <a:schemeClr val="tx1"/>
              </a:buClr>
              <a:buFont typeface="Arial" panose="020B0604020202020204" pitchFamily="34" charset="0"/>
              <a:buChar char="•"/>
            </a:pPr>
            <a:r>
              <a:rPr lang="en-US" sz="2400" kern="1200">
                <a:solidFill>
                  <a:schemeClr val="tx1"/>
                </a:solidFill>
                <a:latin typeface="Arial" panose="020B0604020202020204" pitchFamily="34" charset="0"/>
                <a:ea typeface="+mn-ea"/>
                <a:cs typeface="Arial" panose="020B0604020202020204" pitchFamily="34" charset="0"/>
              </a:rPr>
              <a:t>What is your first goal?</a:t>
            </a:r>
          </a:p>
          <a:p>
            <a:pPr marL="342900" lvl="1" indent="-342900">
              <a:lnSpc>
                <a:spcPct val="90000"/>
              </a:lnSpc>
              <a:spcAft>
                <a:spcPts val="600"/>
              </a:spcAft>
              <a:buClr>
                <a:schemeClr val="tx1"/>
              </a:buClr>
              <a:buFont typeface="Arial" panose="020B0604020202020204" pitchFamily="34" charset="0"/>
              <a:buChar char="•"/>
            </a:pPr>
            <a:r>
              <a:rPr lang="en-US" sz="2400" kern="1200">
                <a:solidFill>
                  <a:schemeClr val="tx1"/>
                </a:solidFill>
                <a:latin typeface="Arial" panose="020B0604020202020204" pitchFamily="34" charset="0"/>
                <a:ea typeface="+mn-ea"/>
                <a:cs typeface="Arial" panose="020B0604020202020204" pitchFamily="34" charset="0"/>
              </a:rPr>
              <a:t>When will you complete the goal by?</a:t>
            </a:r>
          </a:p>
          <a:p>
            <a:pPr marL="342900" lvl="1" indent="-342900">
              <a:lnSpc>
                <a:spcPct val="90000"/>
              </a:lnSpc>
              <a:spcAft>
                <a:spcPts val="600"/>
              </a:spcAft>
              <a:buClr>
                <a:schemeClr val="tx1"/>
              </a:buClr>
              <a:buFont typeface="Arial" panose="020B0604020202020204" pitchFamily="34" charset="0"/>
              <a:buChar char="•"/>
            </a:pPr>
            <a:r>
              <a:rPr lang="en-US" sz="2400" kern="1200">
                <a:solidFill>
                  <a:schemeClr val="tx1"/>
                </a:solidFill>
                <a:latin typeface="Arial" panose="020B0604020202020204" pitchFamily="34" charset="0"/>
                <a:ea typeface="+mn-ea"/>
                <a:cs typeface="Arial" panose="020B0604020202020204" pitchFamily="34" charset="0"/>
              </a:rPr>
              <a:t>How will you hold yourself accountable?</a:t>
            </a:r>
          </a:p>
          <a:p>
            <a:pPr marL="342900" lvl="1" indent="-342900">
              <a:lnSpc>
                <a:spcPct val="90000"/>
              </a:lnSpc>
              <a:spcAft>
                <a:spcPts val="600"/>
              </a:spcAft>
              <a:buClr>
                <a:schemeClr val="tx1"/>
              </a:buClr>
              <a:buFont typeface="Arial" panose="020B0604020202020204" pitchFamily="34" charset="0"/>
              <a:buChar char="•"/>
            </a:pPr>
            <a:endParaRPr lang="en-US" sz="2400" kern="1200">
              <a:solidFill>
                <a:schemeClr val="tx1"/>
              </a:solidFill>
              <a:latin typeface="Arial" panose="020B0604020202020204" pitchFamily="34" charset="0"/>
              <a:ea typeface="+mn-ea"/>
              <a:cs typeface="Arial" panose="020B0604020202020204" pitchFamily="34" charset="0"/>
            </a:endParaRPr>
          </a:p>
          <a:p>
            <a:pPr lvl="1">
              <a:lnSpc>
                <a:spcPct val="90000"/>
              </a:lnSpc>
              <a:spcAft>
                <a:spcPts val="600"/>
              </a:spcAft>
              <a:buClr>
                <a:schemeClr val="tx1"/>
              </a:buClr>
            </a:pPr>
            <a:endParaRPr lang="en-US" sz="2400" kern="120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622266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hands raised and ready to answer a question">
            <a:extLst>
              <a:ext uri="{FF2B5EF4-FFF2-40B4-BE49-F238E27FC236}">
                <a16:creationId xmlns:a16="http://schemas.microsoft.com/office/drawing/2014/main" id="{3F34A748-2B3E-497D-9874-19D24B4387D4}"/>
              </a:ext>
            </a:extLst>
          </p:cNvPr>
          <p:cNvPicPr>
            <a:picLocks noChangeAspect="1"/>
          </p:cNvPicPr>
          <p:nvPr/>
        </p:nvPicPr>
        <p:blipFill>
          <a:blip r:embed="rId3">
            <a:alphaModFix amt="50000"/>
          </a:blip>
          <a:srcRect t="3126" b="12605"/>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F5BE2737-396E-8E43-BCAD-0404FEB15E7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a:solidFill>
                  <a:srgbClr val="FFFFFF"/>
                </a:solidFill>
                <a:latin typeface="+mj-lt"/>
              </a:rPr>
              <a:t>Questions</a:t>
            </a:r>
          </a:p>
        </p:txBody>
      </p:sp>
    </p:spTree>
    <p:extLst>
      <p:ext uri="{BB962C8B-B14F-4D97-AF65-F5344CB8AC3E}">
        <p14:creationId xmlns:p14="http://schemas.microsoft.com/office/powerpoint/2010/main" val="792001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9"/>
            <a:ext cx="3374136" cy="5567891"/>
          </a:xfrm>
        </p:spPr>
        <p:txBody>
          <a:bodyPr>
            <a:normAutofit/>
          </a:bodyPr>
          <a:lstStyle/>
          <a:p>
            <a:r>
              <a:rPr lang="en-US" sz="5200">
                <a:latin typeface="Arial Black"/>
              </a:rPr>
              <a:t>Career Services</a:t>
            </a:r>
            <a:endParaRPr lang="en-US" sz="5200"/>
          </a:p>
        </p:txBody>
      </p:sp>
      <p:graphicFrame>
        <p:nvGraphicFramePr>
          <p:cNvPr id="5" name="Content Placeholder 2">
            <a:extLst>
              <a:ext uri="{FF2B5EF4-FFF2-40B4-BE49-F238E27FC236}">
                <a16:creationId xmlns:a16="http://schemas.microsoft.com/office/drawing/2014/main" id="{474E7BD9-BCD4-4FFC-890F-6B54788FF449}"/>
              </a:ext>
            </a:extLst>
          </p:cNvPr>
          <p:cNvGraphicFramePr>
            <a:graphicFrameLocks noGrp="1"/>
          </p:cNvGraphicFramePr>
          <p:nvPr>
            <p:ph idx="1"/>
            <p:extLst>
              <p:ext uri="{D42A27DB-BD31-4B8C-83A1-F6EECF244321}">
                <p14:modId xmlns:p14="http://schemas.microsoft.com/office/powerpoint/2010/main" val="204976225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9483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9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052A-3F68-5EC4-2787-30957A20969B}"/>
              </a:ext>
            </a:extLst>
          </p:cNvPr>
          <p:cNvSpPr>
            <a:spLocks noGrp="1"/>
          </p:cNvSpPr>
          <p:nvPr>
            <p:ph type="title"/>
          </p:nvPr>
        </p:nvSpPr>
        <p:spPr/>
        <p:txBody>
          <a:bodyPr>
            <a:normAutofit/>
          </a:bodyPr>
          <a:lstStyle/>
          <a:p>
            <a:pPr algn="ctr"/>
            <a:r>
              <a:rPr lang="en-US" sz="3600" b="1">
                <a:latin typeface="Helvetica"/>
                <a:cs typeface="Helvetica"/>
              </a:rPr>
              <a:t>Land Acknowledgement</a:t>
            </a:r>
          </a:p>
        </p:txBody>
      </p:sp>
      <p:sp>
        <p:nvSpPr>
          <p:cNvPr id="3" name="Content Placeholder 2">
            <a:extLst>
              <a:ext uri="{FF2B5EF4-FFF2-40B4-BE49-F238E27FC236}">
                <a16:creationId xmlns:a16="http://schemas.microsoft.com/office/drawing/2014/main" id="{81473679-FD65-DF84-F0AB-84F870544556}"/>
              </a:ext>
            </a:extLst>
          </p:cNvPr>
          <p:cNvSpPr>
            <a:spLocks noGrp="1"/>
          </p:cNvSpPr>
          <p:nvPr>
            <p:ph idx="1"/>
          </p:nvPr>
        </p:nvSpPr>
        <p:spPr>
          <a:xfrm>
            <a:off x="249757" y="1371669"/>
            <a:ext cx="11679776" cy="4571931"/>
          </a:xfrm>
        </p:spPr>
        <p:txBody>
          <a:bodyPr vert="horz" lIns="91440" tIns="45720" rIns="91440" bIns="45720" rtlCol="0" anchor="t">
            <a:noAutofit/>
          </a:bodyPr>
          <a:lstStyle/>
          <a:p>
            <a:pPr marL="0" indent="0" algn="just">
              <a:lnSpc>
                <a:spcPct val="100000"/>
              </a:lnSpc>
              <a:buNone/>
            </a:pPr>
            <a:r>
              <a:rPr lang="en-US" sz="2000">
                <a:latin typeface="Helvetica"/>
                <a:cs typeface="Arial"/>
              </a:rPr>
              <a:t>The University of Colorado Boulder, Colorado’s flagship university, honors and recognizes the many contributions of Indigenous peoples in our state. CU Boulder acknowledges that it is located on the traditional territories and ancestral homelands of the Cheyenne, Arapaho, Ute and many other Native American nations. Their forced removal from these territories has caused devastating and lasting impacts. While the University of Colorado Boulder can never undo or rectify the devastation wrought on Indigenous peoples, we commit to improving and enhancing engagement with Indigenous peoples and issues locally and globally. </a:t>
            </a:r>
            <a:endParaRPr lang="en-US" sz="2000">
              <a:latin typeface="Helvetica"/>
            </a:endParaRPr>
          </a:p>
          <a:p>
            <a:pPr marL="0" indent="0" algn="ctr">
              <a:lnSpc>
                <a:spcPct val="100000"/>
              </a:lnSpc>
              <a:buNone/>
            </a:pPr>
            <a:r>
              <a:rPr lang="en-US" sz="1800" b="1">
                <a:latin typeface="Helvetica" pitchFamily="2" charset="0"/>
                <a:cs typeface="Arial"/>
              </a:rPr>
              <a:t>We will do this by:</a:t>
            </a:r>
            <a:endParaRPr lang="en-US" sz="1800" b="1">
              <a:latin typeface="Helvetica" pitchFamily="2" charset="0"/>
            </a:endParaRPr>
          </a:p>
          <a:p>
            <a:pPr>
              <a:lnSpc>
                <a:spcPct val="100000"/>
              </a:lnSpc>
              <a:buFont typeface="Wingdings" panose="020B0604020202020204" pitchFamily="34" charset="0"/>
              <a:buChar char="Ø"/>
            </a:pPr>
            <a:r>
              <a:rPr lang="en-US" sz="1800">
                <a:latin typeface="Helvetica" pitchFamily="2" charset="0"/>
                <a:cs typeface="Arial"/>
              </a:rPr>
              <a:t>Recognizing and amplifying the voices of Indigenous CU Boulder students, staff and faculty and their work. </a:t>
            </a:r>
          </a:p>
          <a:p>
            <a:pPr>
              <a:lnSpc>
                <a:spcPct val="100000"/>
              </a:lnSpc>
              <a:buFont typeface="Wingdings" panose="020B0604020202020204" pitchFamily="34" charset="0"/>
              <a:buChar char="Ø"/>
            </a:pPr>
            <a:r>
              <a:rPr lang="en-US" sz="1800">
                <a:latin typeface="Helvetica" pitchFamily="2" charset="0"/>
                <a:cs typeface="Arial"/>
              </a:rPr>
              <a:t>Educating, conducting research, supporting student success and integrating Indigenous knowledge.</a:t>
            </a:r>
          </a:p>
          <a:p>
            <a:pPr>
              <a:lnSpc>
                <a:spcPct val="100000"/>
              </a:lnSpc>
              <a:buFont typeface="Wingdings" panose="020B0604020202020204" pitchFamily="34" charset="0"/>
              <a:buChar char="Ø"/>
            </a:pPr>
            <a:r>
              <a:rPr lang="en-US" sz="1800">
                <a:latin typeface="Helvetica" pitchFamily="2" charset="0"/>
                <a:cs typeface="Arial"/>
              </a:rPr>
              <a:t>Consulting, engaging and working collaboratively with tribal nations to enhance our ability to provide access and culturally sensitive support and to recruit, retain and graduate Native American students in a climate that is inclusive and respectful</a:t>
            </a:r>
            <a:r>
              <a:rPr lang="en-US" sz="1600">
                <a:latin typeface="Helvetica" pitchFamily="2" charset="0"/>
                <a:cs typeface="Arial"/>
              </a:rPr>
              <a:t>.</a:t>
            </a:r>
          </a:p>
        </p:txBody>
      </p:sp>
    </p:spTree>
    <p:extLst>
      <p:ext uri="{BB962C8B-B14F-4D97-AF65-F5344CB8AC3E}">
        <p14:creationId xmlns:p14="http://schemas.microsoft.com/office/powerpoint/2010/main" val="165955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a:normAutofit/>
          </a:bodyPr>
          <a:lstStyle/>
          <a:p>
            <a:pPr algn="ctr"/>
            <a:r>
              <a:rPr lang="en-US" sz="5200">
                <a:latin typeface="Arial Black"/>
              </a:rPr>
              <a:t>Agenda</a:t>
            </a:r>
          </a:p>
        </p:txBody>
      </p:sp>
      <p:graphicFrame>
        <p:nvGraphicFramePr>
          <p:cNvPr id="5" name="Content Placeholder 2">
            <a:extLst>
              <a:ext uri="{FF2B5EF4-FFF2-40B4-BE49-F238E27FC236}">
                <a16:creationId xmlns:a16="http://schemas.microsoft.com/office/drawing/2014/main" id="{29CCCA24-7F28-2BBD-692D-988FED566832}"/>
              </a:ext>
            </a:extLst>
          </p:cNvPr>
          <p:cNvGraphicFramePr>
            <a:graphicFrameLocks noGrp="1"/>
          </p:cNvGraphicFramePr>
          <p:nvPr>
            <p:ph idx="1"/>
            <p:extLst>
              <p:ext uri="{D42A27DB-BD31-4B8C-83A1-F6EECF244321}">
                <p14:modId xmlns:p14="http://schemas.microsoft.com/office/powerpoint/2010/main" val="386546572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60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ss, outdoor, sky, road&#10;&#10;Description automatically generated">
            <a:extLst>
              <a:ext uri="{FF2B5EF4-FFF2-40B4-BE49-F238E27FC236}">
                <a16:creationId xmlns:a16="http://schemas.microsoft.com/office/drawing/2014/main" id="{C324D05A-0323-07E9-92CE-CE52ADD16771}"/>
              </a:ext>
            </a:extLst>
          </p:cNvPr>
          <p:cNvPicPr>
            <a:picLocks noChangeAspect="1"/>
          </p:cNvPicPr>
          <p:nvPr/>
        </p:nvPicPr>
        <p:blipFill rotWithShape="1">
          <a:blip r:embed="rId3"/>
          <a:srcRect l="2529" r="14225"/>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2" name="Picture 11" descr="A picture containing mountain, sky, nature, outdoor&#10;&#10;Description automatically generated">
            <a:extLst>
              <a:ext uri="{FF2B5EF4-FFF2-40B4-BE49-F238E27FC236}">
                <a16:creationId xmlns:a16="http://schemas.microsoft.com/office/drawing/2014/main" id="{81EF98D2-EAA9-397B-0437-C53FE36CCA36}"/>
              </a:ext>
            </a:extLst>
          </p:cNvPr>
          <p:cNvPicPr>
            <a:picLocks noChangeAspect="1"/>
          </p:cNvPicPr>
          <p:nvPr/>
        </p:nvPicPr>
        <p:blipFill rotWithShape="1">
          <a:blip r:embed="rId4"/>
          <a:srcRect l="6576" r="2920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284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72EA-1053-CAE5-0D7D-287A6C540C0B}"/>
              </a:ext>
            </a:extLst>
          </p:cNvPr>
          <p:cNvSpPr>
            <a:spLocks noGrp="1"/>
          </p:cNvSpPr>
          <p:nvPr>
            <p:ph type="title"/>
          </p:nvPr>
        </p:nvSpPr>
        <p:spPr>
          <a:xfrm>
            <a:off x="699713" y="248038"/>
            <a:ext cx="11263687" cy="1159200"/>
          </a:xfrm>
        </p:spPr>
        <p:txBody>
          <a:bodyPr vert="horz" lIns="91440" tIns="45720" rIns="91440" bIns="45720" rtlCol="0" anchor="ctr">
            <a:normAutofit/>
          </a:bodyPr>
          <a:lstStyle/>
          <a:p>
            <a:r>
              <a:rPr lang="en-US" sz="4000" kern="1200">
                <a:solidFill>
                  <a:srgbClr val="FFFFFF"/>
                </a:solidFill>
              </a:rPr>
              <a:t>Job &amp; Internship Search Timeline</a:t>
            </a:r>
          </a:p>
        </p:txBody>
      </p:sp>
      <p:pic>
        <p:nvPicPr>
          <p:cNvPr id="5" name="Picture 4" descr="A screenshot of a computer&#10;&#10;Description automatically generated with low confidence">
            <a:extLst>
              <a:ext uri="{FF2B5EF4-FFF2-40B4-BE49-F238E27FC236}">
                <a16:creationId xmlns:a16="http://schemas.microsoft.com/office/drawing/2014/main" id="{E9D88CDF-B2E2-0641-DA78-971390BB5E35}"/>
              </a:ext>
            </a:extLst>
          </p:cNvPr>
          <p:cNvPicPr>
            <a:picLocks noChangeAspect="1"/>
          </p:cNvPicPr>
          <p:nvPr/>
        </p:nvPicPr>
        <p:blipFill>
          <a:blip r:embed="rId3"/>
          <a:stretch>
            <a:fillRect/>
          </a:stretch>
        </p:blipFill>
        <p:spPr>
          <a:xfrm>
            <a:off x="1709635" y="1966293"/>
            <a:ext cx="8772729" cy="4452160"/>
          </a:xfrm>
          <a:prstGeom prst="rect">
            <a:avLst/>
          </a:prstGeom>
        </p:spPr>
      </p:pic>
      <p:sp>
        <p:nvSpPr>
          <p:cNvPr id="6" name="TextBox 5">
            <a:extLst>
              <a:ext uri="{FF2B5EF4-FFF2-40B4-BE49-F238E27FC236}">
                <a16:creationId xmlns:a16="http://schemas.microsoft.com/office/drawing/2014/main" id="{93EFA144-26B1-2503-3AE1-4258035747A7}"/>
              </a:ext>
            </a:extLst>
          </p:cNvPr>
          <p:cNvSpPr txBox="1"/>
          <p:nvPr/>
        </p:nvSpPr>
        <p:spPr>
          <a:xfrm>
            <a:off x="8128856" y="6396582"/>
            <a:ext cx="2202288" cy="307777"/>
          </a:xfrm>
          <a:prstGeom prst="rect">
            <a:avLst/>
          </a:prstGeom>
          <a:noFill/>
        </p:spPr>
        <p:txBody>
          <a:bodyPr wrap="square" rtlCol="0">
            <a:spAutoFit/>
          </a:bodyPr>
          <a:lstStyle/>
          <a:p>
            <a:r>
              <a:rPr lang="en-US">
                <a:hlinkClick r:id="rId4"/>
              </a:rPr>
              <a:t>Graphic from </a:t>
            </a:r>
            <a:r>
              <a:rPr lang="en-US" err="1">
                <a:hlinkClick r:id="rId4"/>
              </a:rPr>
              <a:t>HireLehigh</a:t>
            </a:r>
            <a:endParaRPr lang="en-US"/>
          </a:p>
        </p:txBody>
      </p:sp>
    </p:spTree>
    <p:extLst>
      <p:ext uri="{BB962C8B-B14F-4D97-AF65-F5344CB8AC3E}">
        <p14:creationId xmlns:p14="http://schemas.microsoft.com/office/powerpoint/2010/main" val="82336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E8450DF6-3817-E80D-A699-BAAE4B840B44}"/>
              </a:ext>
            </a:extLst>
          </p:cNvPr>
          <p:cNvSpPr txBox="1"/>
          <p:nvPr/>
        </p:nvSpPr>
        <p:spPr>
          <a:xfrm>
            <a:off x="439840" y="2699581"/>
            <a:ext cx="3158924"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a:solidFill>
                  <a:srgbClr val="FFFFFF"/>
                </a:solidFill>
                <a:latin typeface="Arial Black" panose="020B0A04020102020204" pitchFamily="34" charset="0"/>
                <a:ea typeface="+mj-ea"/>
                <a:cs typeface="+mj-cs"/>
              </a:rPr>
              <a:t>Allocating Your Time</a:t>
            </a:r>
          </a:p>
        </p:txBody>
      </p:sp>
      <p:pic>
        <p:nvPicPr>
          <p:cNvPr id="4" name="Picture 3" descr="Chart, radar chart&#10;&#10;Description automatically generated">
            <a:extLst>
              <a:ext uri="{FF2B5EF4-FFF2-40B4-BE49-F238E27FC236}">
                <a16:creationId xmlns:a16="http://schemas.microsoft.com/office/drawing/2014/main" id="{9B42F765-CAA7-15F2-2CAE-F65EB1068CE7}"/>
              </a:ext>
            </a:extLst>
          </p:cNvPr>
          <p:cNvPicPr>
            <a:picLocks noChangeAspect="1"/>
          </p:cNvPicPr>
          <p:nvPr/>
        </p:nvPicPr>
        <p:blipFill rotWithShape="1">
          <a:blip r:embed="rId3"/>
          <a:srcRect l="1288" t="20667" r="1"/>
          <a:stretch/>
        </p:blipFill>
        <p:spPr>
          <a:xfrm>
            <a:off x="4899928" y="467208"/>
            <a:ext cx="6430748" cy="5923584"/>
          </a:xfrm>
          <a:prstGeom prst="rect">
            <a:avLst/>
          </a:prstGeom>
        </p:spPr>
      </p:pic>
    </p:spTree>
    <p:extLst>
      <p:ext uri="{BB962C8B-B14F-4D97-AF65-F5344CB8AC3E}">
        <p14:creationId xmlns:p14="http://schemas.microsoft.com/office/powerpoint/2010/main" val="277334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3B14ED-453F-B53B-680F-8E174B51EBD6}"/>
              </a:ext>
            </a:extLst>
          </p:cNvPr>
          <p:cNvSpPr txBox="1"/>
          <p:nvPr/>
        </p:nvSpPr>
        <p:spPr>
          <a:xfrm>
            <a:off x="389508" y="1710549"/>
            <a:ext cx="5889639" cy="523220"/>
          </a:xfrm>
          <a:prstGeom prst="rect">
            <a:avLst/>
          </a:prstGeom>
          <a:noFill/>
        </p:spPr>
        <p:txBody>
          <a:bodyPr wrap="square" rtlCol="0">
            <a:spAutoFit/>
          </a:bodyPr>
          <a:lstStyle/>
          <a:p>
            <a:pPr>
              <a:spcAft>
                <a:spcPts val="600"/>
              </a:spcAft>
            </a:pPr>
            <a:r>
              <a:rPr lang="en-US" sz="2800">
                <a:latin typeface="Arial Black" panose="020B0A04020102020204" pitchFamily="34" charset="0"/>
              </a:rPr>
              <a:t>How to Search Effectively</a:t>
            </a:r>
          </a:p>
        </p:txBody>
      </p:sp>
      <p:graphicFrame>
        <p:nvGraphicFramePr>
          <p:cNvPr id="5" name="TextBox 1">
            <a:extLst>
              <a:ext uri="{FF2B5EF4-FFF2-40B4-BE49-F238E27FC236}">
                <a16:creationId xmlns:a16="http://schemas.microsoft.com/office/drawing/2014/main" id="{DA851E3E-A1F2-DC29-0905-3D0609FFB6E9}"/>
              </a:ext>
            </a:extLst>
          </p:cNvPr>
          <p:cNvGraphicFramePr/>
          <p:nvPr>
            <p:extLst>
              <p:ext uri="{D42A27DB-BD31-4B8C-83A1-F6EECF244321}">
                <p14:modId xmlns:p14="http://schemas.microsoft.com/office/powerpoint/2010/main" val="82200675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46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29F4-BEFC-3A52-264D-AAE216B9B5C9}"/>
              </a:ext>
            </a:extLst>
          </p:cNvPr>
          <p:cNvSpPr>
            <a:spLocks noGrp="1"/>
          </p:cNvSpPr>
          <p:nvPr>
            <p:ph type="title"/>
          </p:nvPr>
        </p:nvSpPr>
        <p:spPr/>
        <p:txBody>
          <a:bodyPr/>
          <a:lstStyle/>
          <a:p>
            <a:r>
              <a:rPr lang="en-US"/>
              <a:t>Internships</a:t>
            </a:r>
          </a:p>
        </p:txBody>
      </p:sp>
      <p:sp>
        <p:nvSpPr>
          <p:cNvPr id="3" name="Content Placeholder 2">
            <a:extLst>
              <a:ext uri="{FF2B5EF4-FFF2-40B4-BE49-F238E27FC236}">
                <a16:creationId xmlns:a16="http://schemas.microsoft.com/office/drawing/2014/main" id="{C3532F2C-561B-666E-82D6-DD7F3AD59D98}"/>
              </a:ext>
            </a:extLst>
          </p:cNvPr>
          <p:cNvSpPr>
            <a:spLocks noGrp="1"/>
          </p:cNvSpPr>
          <p:nvPr>
            <p:ph idx="1"/>
          </p:nvPr>
        </p:nvSpPr>
        <p:spPr/>
        <p:txBody>
          <a:bodyPr vert="horz" lIns="91440" tIns="45720" rIns="91440" bIns="45720" rtlCol="0" anchor="t">
            <a:normAutofit/>
          </a:bodyPr>
          <a:lstStyle/>
          <a:p>
            <a:r>
              <a:rPr lang="en-US">
                <a:latin typeface="Arial"/>
                <a:cs typeface="Arial"/>
              </a:rPr>
              <a:t>Formal programs vs. individual internship roles</a:t>
            </a:r>
          </a:p>
          <a:p>
            <a:pPr lvl="1"/>
            <a:r>
              <a:rPr lang="en-US">
                <a:latin typeface="Arial"/>
                <a:cs typeface="Arial"/>
              </a:rPr>
              <a:t>CU in DC, department internship programs, Education Abroad, CU PIIE, CU in the Community***</a:t>
            </a:r>
            <a:endParaRPr lang="en-US"/>
          </a:p>
          <a:p>
            <a:r>
              <a:rPr lang="en-US">
                <a:latin typeface="Arial"/>
                <a:cs typeface="Arial"/>
              </a:rPr>
              <a:t>Internships might qualify for CU academic credit</a:t>
            </a:r>
          </a:p>
          <a:p>
            <a:r>
              <a:rPr lang="en-US">
                <a:latin typeface="Arial"/>
                <a:cs typeface="Arial"/>
              </a:rPr>
              <a:t>Most students participate in internships between junior and senior year</a:t>
            </a:r>
          </a:p>
          <a:p>
            <a:r>
              <a:rPr lang="en-US">
                <a:latin typeface="Arial"/>
                <a:cs typeface="Arial"/>
              </a:rPr>
              <a:t>Majority of internships are offered in the summer (but not all)  </a:t>
            </a:r>
          </a:p>
          <a:p>
            <a:r>
              <a:rPr lang="en-US">
                <a:latin typeface="Arial"/>
                <a:cs typeface="Arial"/>
              </a:rPr>
              <a:t>Over 90% of internships on Handshake are paid </a:t>
            </a:r>
          </a:p>
          <a:p>
            <a:endParaRPr lang="en-US"/>
          </a:p>
          <a:p>
            <a:endParaRPr lang="en-US"/>
          </a:p>
        </p:txBody>
      </p:sp>
    </p:spTree>
    <p:extLst>
      <p:ext uri="{BB962C8B-B14F-4D97-AF65-F5344CB8AC3E}">
        <p14:creationId xmlns:p14="http://schemas.microsoft.com/office/powerpoint/2010/main" val="294873687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A2A4A3"/>
      </a:dk2>
      <a:lt2>
        <a:srgbClr val="EEECE1"/>
      </a:lt2>
      <a:accent1>
        <a:srgbClr val="CFB87C"/>
      </a:accent1>
      <a:accent2>
        <a:srgbClr val="000000"/>
      </a:accent2>
      <a:accent3>
        <a:srgbClr val="565A5C"/>
      </a:accent3>
      <a:accent4>
        <a:srgbClr val="A2A4A3"/>
      </a:accent4>
      <a:accent5>
        <a:srgbClr val="0000FF"/>
      </a:accent5>
      <a:accent6>
        <a:srgbClr val="FFCC6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A2A4A3"/>
      </a:dk2>
      <a:lt2>
        <a:srgbClr val="EEECE1"/>
      </a:lt2>
      <a:accent1>
        <a:srgbClr val="CFB87C"/>
      </a:accent1>
      <a:accent2>
        <a:srgbClr val="000000"/>
      </a:accent2>
      <a:accent3>
        <a:srgbClr val="565A5C"/>
      </a:accent3>
      <a:accent4>
        <a:srgbClr val="A2A4A3"/>
      </a:accent4>
      <a:accent5>
        <a:srgbClr val="0000FF"/>
      </a:accent5>
      <a:accent6>
        <a:srgbClr val="FFCC6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Custom 1">
      <a:dk1>
        <a:srgbClr val="000000"/>
      </a:dk1>
      <a:lt1>
        <a:srgbClr val="FFFFFF"/>
      </a:lt1>
      <a:dk2>
        <a:srgbClr val="A2A4A3"/>
      </a:dk2>
      <a:lt2>
        <a:srgbClr val="EEECE1"/>
      </a:lt2>
      <a:accent1>
        <a:srgbClr val="CFB87C"/>
      </a:accent1>
      <a:accent2>
        <a:srgbClr val="000000"/>
      </a:accent2>
      <a:accent3>
        <a:srgbClr val="565A5C"/>
      </a:accent3>
      <a:accent4>
        <a:srgbClr val="A2A4A3"/>
      </a:accent4>
      <a:accent5>
        <a:srgbClr val="0000FF"/>
      </a:accent5>
      <a:accent6>
        <a:srgbClr val="FFCC6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035BDD2324F42B4A322DA0BDAECFA" ma:contentTypeVersion="13" ma:contentTypeDescription="Create a new document." ma:contentTypeScope="" ma:versionID="56742e6d684288e4220afc6d1e97003d">
  <xsd:schema xmlns:xsd="http://www.w3.org/2001/XMLSchema" xmlns:xs="http://www.w3.org/2001/XMLSchema" xmlns:p="http://schemas.microsoft.com/office/2006/metadata/properties" xmlns:ns3="4843f6d8-a1fb-443d-9073-8a488df2940f" xmlns:ns4="60ea690c-6e89-4892-9dbb-36632ca54e9d" targetNamespace="http://schemas.microsoft.com/office/2006/metadata/properties" ma:root="true" ma:fieldsID="f1109cac6896a0ff8934eb27df8616d6" ns3:_="" ns4:_="">
    <xsd:import namespace="4843f6d8-a1fb-443d-9073-8a488df2940f"/>
    <xsd:import namespace="60ea690c-6e89-4892-9dbb-36632ca54e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3f6d8-a1fb-443d-9073-8a488df2940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ea690c-6e89-4892-9dbb-36632ca54e9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E2F2A4-E4A9-4B77-B5C0-618AFD76C292}">
  <ds:schemaRefs>
    <ds:schemaRef ds:uri="4843f6d8-a1fb-443d-9073-8a488df2940f"/>
    <ds:schemaRef ds:uri="60ea690c-6e89-4892-9dbb-36632ca54e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77A24B-99EE-4A0F-AA4D-87737785C21E}">
  <ds:schemaRefs>
    <ds:schemaRef ds:uri="4843f6d8-a1fb-443d-9073-8a488df2940f"/>
    <ds:schemaRef ds:uri="60ea690c-6e89-4892-9dbb-36632ca54e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6A4FDD-19E9-4F56-A57C-2E7638F59194}">
  <ds:schemaRefs>
    <ds:schemaRef ds:uri="http://schemas.microsoft.com/sharepoint/v3/contenttype/forms"/>
  </ds:schemaRefs>
</ds:datastoreItem>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otalTime>102</TotalTime>
  <Words>2105</Words>
  <Application>Microsoft Office PowerPoint</Application>
  <PresentationFormat>Widescreen</PresentationFormat>
  <Paragraphs>206</Paragraphs>
  <Slides>26</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Calibri</vt:lpstr>
      <vt:lpstr>var(--ricos-custom-link-font-family,unset)</vt:lpstr>
      <vt:lpstr>inherit</vt:lpstr>
      <vt:lpstr>Arial Black</vt:lpstr>
      <vt:lpstr>Arial</vt:lpstr>
      <vt:lpstr>Helvetica</vt:lpstr>
      <vt:lpstr>Century Gothic</vt:lpstr>
      <vt:lpstr>Arial,Sans-Serif</vt:lpstr>
      <vt:lpstr>Arial</vt:lpstr>
      <vt:lpstr>Helvetica Neue</vt:lpstr>
      <vt:lpstr>Wingdings</vt:lpstr>
      <vt:lpstr>Office Theme</vt:lpstr>
      <vt:lpstr>1_Office Theme</vt:lpstr>
      <vt:lpstr>1_Custom Design</vt:lpstr>
      <vt:lpstr>PowerPoint Presentation</vt:lpstr>
      <vt:lpstr>Job &amp; Internship Search</vt:lpstr>
      <vt:lpstr>Land Acknowledgement</vt:lpstr>
      <vt:lpstr>Agenda</vt:lpstr>
      <vt:lpstr>PowerPoint Presentation</vt:lpstr>
      <vt:lpstr>Job &amp; Internship Search Timeline</vt:lpstr>
      <vt:lpstr>PowerPoint Presentation</vt:lpstr>
      <vt:lpstr>PowerPoint Presentation</vt:lpstr>
      <vt:lpstr>Internships</vt:lpstr>
      <vt:lpstr>Resources</vt:lpstr>
      <vt:lpstr>Internship for Credit</vt:lpstr>
      <vt:lpstr>CU PIIE: Public Interest Internship Experience</vt:lpstr>
      <vt:lpstr>PowerPoint Presentation</vt:lpstr>
      <vt:lpstr>PowerPoint Presentation</vt:lpstr>
      <vt:lpstr>Handshake Keywords</vt:lpstr>
      <vt:lpstr>PowerPoint Presentation</vt:lpstr>
      <vt:lpstr>PowerPoint Presentation</vt:lpstr>
      <vt:lpstr>Glassdoor</vt:lpstr>
      <vt:lpstr>PowerPoint Presentation</vt:lpstr>
      <vt:lpstr>PowerPoint Presentation</vt:lpstr>
      <vt:lpstr>Programs &amp; Events</vt:lpstr>
      <vt:lpstr>Next Action Step</vt:lpstr>
      <vt:lpstr>PowerPoint Presentation</vt:lpstr>
      <vt:lpstr>Questions</vt:lpstr>
      <vt:lpstr>Career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Cori Shaff</dc:creator>
  <cp:lastModifiedBy>Avery Hooper</cp:lastModifiedBy>
  <cp:revision>4</cp:revision>
  <cp:lastPrinted>2024-06-24T15:04:35Z</cp:lastPrinted>
  <dcterms:created xsi:type="dcterms:W3CDTF">2020-09-22T15:40:31Z</dcterms:created>
  <dcterms:modified xsi:type="dcterms:W3CDTF">2026-04-15T19:58:15Z</dcterms:modified>
</cp:coreProperties>
</file>